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27"/>
  </p:notesMasterIdLst>
  <p:sldIdLst>
    <p:sldId id="256" r:id="rId2"/>
    <p:sldId id="285" r:id="rId3"/>
    <p:sldId id="286" r:id="rId4"/>
    <p:sldId id="287" r:id="rId5"/>
    <p:sldId id="289" r:id="rId6"/>
    <p:sldId id="288" r:id="rId7"/>
    <p:sldId id="290" r:id="rId8"/>
    <p:sldId id="305" r:id="rId9"/>
    <p:sldId id="304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7" r:id="rId24"/>
    <p:sldId id="308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1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516" y="78"/>
      </p:cViewPr>
      <p:guideLst>
        <p:guide orient="horz" pos="1152"/>
        <p:guide pos="1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F382A-2115-44E2-B5CC-CCF73347BC3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B42E9-EFF8-4937-8F3A-D8F199851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99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77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4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848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745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5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5029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04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816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2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1007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5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68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361B6064-FECE-466A-BF5C-A30C7EDC9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44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github.com/" TargetMode="External"/><Relationship Id="rId2" Type="http://schemas.openxmlformats.org/officeDocument/2006/relationships/hyperlink" Target="https://git-scm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dpsoftware.com/git-cheatsheet.html" TargetMode="External"/><Relationship Id="rId4" Type="http://schemas.openxmlformats.org/officeDocument/2006/relationships/hyperlink" Target="https://try.github.io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g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g"/><Relationship Id="rId4" Type="http://schemas.openxmlformats.org/officeDocument/2006/relationships/image" Target="../media/image9.jp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" TargetMode="External"/><Relationship Id="rId2" Type="http://schemas.openxmlformats.org/officeDocument/2006/relationships/hyperlink" Target="https://git-scm.com/downloa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 smtClean="0"/>
              <a:t>Development Environment</a:t>
            </a:r>
            <a:endParaRPr lang="en-US" spc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</a:t>
            </a:r>
          </a:p>
          <a:p>
            <a:r>
              <a:rPr lang="en-US" dirty="0" smtClean="0"/>
              <a:t>Hartmut Kaiser</a:t>
            </a:r>
          </a:p>
          <a:p>
            <a:r>
              <a:rPr lang="en-US" dirty="0"/>
              <a:t>https://</a:t>
            </a:r>
            <a:r>
              <a:rPr lang="en-US" dirty="0" smtClean="0"/>
              <a:t>teaching.hkaiser.org/fall2025/csc7103</a:t>
            </a:r>
            <a:r>
              <a:rPr lang="en-US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4618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Version Control?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database that keeps track of all changes to files over time</a:t>
            </a:r>
          </a:p>
          <a:p>
            <a:r>
              <a:rPr lang="en-US" dirty="0" smtClean="0"/>
              <a:t>Allows for collaborative development</a:t>
            </a:r>
          </a:p>
          <a:p>
            <a:r>
              <a:rPr lang="en-US" dirty="0" smtClean="0"/>
              <a:t>Allows to track who made what changes and when</a:t>
            </a:r>
          </a:p>
          <a:p>
            <a:r>
              <a:rPr lang="en-US" dirty="0" smtClean="0"/>
              <a:t>Allows to revert changes and go back to previous state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153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Git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version control system</a:t>
            </a:r>
          </a:p>
          <a:p>
            <a:r>
              <a:rPr lang="en-US" dirty="0" smtClean="0"/>
              <a:t>Entire code and history is kept on user’s machine</a:t>
            </a:r>
          </a:p>
          <a:p>
            <a:pPr lvl="1"/>
            <a:r>
              <a:rPr lang="en-US" dirty="0" smtClean="0"/>
              <a:t>Changes can be made without internet access</a:t>
            </a:r>
          </a:p>
          <a:p>
            <a:pPr lvl="1"/>
            <a:r>
              <a:rPr lang="en-US" dirty="0" smtClean="0"/>
              <a:t>(Except pushing and pulling from a remote server)</a:t>
            </a:r>
          </a:p>
          <a:p>
            <a:r>
              <a:rPr lang="en-US" dirty="0" smtClean="0"/>
              <a:t>One of many different version control systems</a:t>
            </a:r>
          </a:p>
          <a:p>
            <a:pPr lvl="1"/>
            <a:r>
              <a:rPr lang="en-US" dirty="0" smtClean="0"/>
              <a:t>Subversion, Perforce, Mercurial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one of the most widely used 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996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</a:t>
            </a:r>
            <a:r>
              <a:rPr lang="en-US" dirty="0" err="1" smtClean="0"/>
              <a:t>Git</a:t>
            </a:r>
            <a:r>
              <a:rPr lang="en-US" dirty="0" smtClean="0"/>
              <a:t>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complicated at first, but it is based on a few key concepts</a:t>
            </a:r>
          </a:p>
          <a:p>
            <a:r>
              <a:rPr lang="en-US" dirty="0" smtClean="0"/>
              <a:t>Based on </a:t>
            </a:r>
            <a:r>
              <a:rPr lang="en-US" dirty="0" smtClean="0">
                <a:solidFill>
                  <a:schemeClr val="accent1"/>
                </a:solidFill>
              </a:rPr>
              <a:t>Snapshots</a:t>
            </a:r>
          </a:p>
          <a:p>
            <a:pPr lvl="1"/>
            <a:r>
              <a:rPr lang="en-US" dirty="0" smtClean="0"/>
              <a:t>All history is based on snapshots</a:t>
            </a:r>
          </a:p>
          <a:p>
            <a:pPr lvl="1"/>
            <a:r>
              <a:rPr lang="en-US" dirty="0" smtClean="0"/>
              <a:t>Records what all files look like at a given point in time</a:t>
            </a:r>
          </a:p>
          <a:p>
            <a:pPr lvl="1"/>
            <a:r>
              <a:rPr lang="en-US" dirty="0" smtClean="0"/>
              <a:t>User decides when to take snapshots and of what files</a:t>
            </a:r>
          </a:p>
          <a:p>
            <a:pPr lvl="1"/>
            <a:r>
              <a:rPr lang="en-US" dirty="0" smtClean="0"/>
              <a:t>Can go back to any previous snapshot</a:t>
            </a:r>
          </a:p>
          <a:p>
            <a:pPr lvl="2"/>
            <a:r>
              <a:rPr lang="en-US" dirty="0" smtClean="0"/>
              <a:t>Later snapshots are still available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92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Commit</a:t>
            </a:r>
          </a:p>
          <a:p>
            <a:r>
              <a:rPr lang="en-US" dirty="0"/>
              <a:t>The </a:t>
            </a:r>
            <a:r>
              <a:rPr lang="en-US" dirty="0" smtClean="0"/>
              <a:t>act of taking a snapshot</a:t>
            </a:r>
          </a:p>
          <a:p>
            <a:pPr lvl="1"/>
            <a:r>
              <a:rPr lang="en-US" dirty="0" smtClean="0"/>
              <a:t>Verb: the user committed the code</a:t>
            </a:r>
          </a:p>
          <a:p>
            <a:pPr lvl="1"/>
            <a:r>
              <a:rPr lang="en-US" dirty="0" smtClean="0"/>
              <a:t>Noun: the user made a new commit</a:t>
            </a:r>
          </a:p>
          <a:p>
            <a:r>
              <a:rPr lang="en-US" dirty="0" smtClean="0"/>
              <a:t>Every project is made of many commits</a:t>
            </a:r>
          </a:p>
          <a:p>
            <a:pPr lvl="1"/>
            <a:r>
              <a:rPr lang="en-US" dirty="0" smtClean="0"/>
              <a:t>List of commits </a:t>
            </a:r>
            <a:r>
              <a:rPr lang="en-US" dirty="0"/>
              <a:t>d</a:t>
            </a:r>
            <a:r>
              <a:rPr lang="en-US" dirty="0" smtClean="0"/>
              <a:t>efines the timeline of changes applied to files</a:t>
            </a:r>
          </a:p>
          <a:p>
            <a:r>
              <a:rPr lang="en-US" dirty="0" smtClean="0"/>
              <a:t>Three pieces of information:</a:t>
            </a:r>
          </a:p>
          <a:p>
            <a:pPr lvl="1"/>
            <a:r>
              <a:rPr lang="en-US" dirty="0" smtClean="0"/>
              <a:t>How did files changes from previous state</a:t>
            </a:r>
          </a:p>
          <a:p>
            <a:pPr lvl="1"/>
            <a:r>
              <a:rPr lang="en-US" dirty="0" smtClean="0"/>
              <a:t>A reference of the commit that came before it</a:t>
            </a:r>
          </a:p>
          <a:p>
            <a:pPr lvl="2"/>
            <a:r>
              <a:rPr lang="en-US" dirty="0" smtClean="0">
                <a:solidFill>
                  <a:schemeClr val="accent1"/>
                </a:solidFill>
              </a:rPr>
              <a:t>Parent commit</a:t>
            </a:r>
          </a:p>
          <a:p>
            <a:pPr lvl="1"/>
            <a:r>
              <a:rPr lang="en-US" dirty="0" smtClean="0"/>
              <a:t>A unique </a:t>
            </a:r>
            <a:r>
              <a:rPr lang="en-US" dirty="0" smtClean="0">
                <a:solidFill>
                  <a:schemeClr val="accent1"/>
                </a:solidFill>
              </a:rPr>
              <a:t>hash code</a:t>
            </a:r>
            <a:r>
              <a:rPr lang="en-US" dirty="0" smtClean="0"/>
              <a:t> identifying the commit</a:t>
            </a:r>
          </a:p>
          <a:p>
            <a:pPr lvl="2"/>
            <a:r>
              <a:rPr lang="en-US" dirty="0"/>
              <a:t>Something like: </a:t>
            </a:r>
            <a:r>
              <a:rPr lang="en-US" dirty="0">
                <a:latin typeface="Consolas" panose="020B0609020204030204" pitchFamily="49" charset="0"/>
              </a:rPr>
              <a:t>c374f26626038f020dd12f842d4dc5d67d02f59d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099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>
                <a:solidFill>
                  <a:schemeClr val="accent1"/>
                </a:solidFill>
              </a:rPr>
              <a:t>R</a:t>
            </a:r>
            <a:r>
              <a:rPr lang="en-US" dirty="0" smtClean="0">
                <a:solidFill>
                  <a:schemeClr val="accent1"/>
                </a:solidFill>
              </a:rPr>
              <a:t>epositories</a:t>
            </a:r>
          </a:p>
          <a:p>
            <a:pPr lvl="1"/>
            <a:r>
              <a:rPr lang="en-US" dirty="0" smtClean="0"/>
              <a:t>Often shortened to </a:t>
            </a:r>
            <a:r>
              <a:rPr lang="en-US" dirty="0" smtClean="0">
                <a:solidFill>
                  <a:schemeClr val="accent1"/>
                </a:solidFill>
              </a:rPr>
              <a:t>repo</a:t>
            </a:r>
          </a:p>
          <a:p>
            <a:r>
              <a:rPr lang="en-US" dirty="0" smtClean="0"/>
              <a:t>A collection of all files and their history</a:t>
            </a:r>
          </a:p>
          <a:p>
            <a:pPr lvl="1"/>
            <a:r>
              <a:rPr lang="en-US" dirty="0" smtClean="0"/>
              <a:t>Consists of all commits</a:t>
            </a:r>
          </a:p>
          <a:p>
            <a:pPr lvl="1"/>
            <a:r>
              <a:rPr lang="en-US" dirty="0" smtClean="0"/>
              <a:t>Place were all the work is stored</a:t>
            </a:r>
          </a:p>
          <a:p>
            <a:r>
              <a:rPr lang="en-US" dirty="0" smtClean="0"/>
              <a:t>Can </a:t>
            </a:r>
            <a:r>
              <a:rPr lang="en-US" smtClean="0"/>
              <a:t>live on </a:t>
            </a:r>
            <a:r>
              <a:rPr lang="en-US" dirty="0" smtClean="0"/>
              <a:t>a local machine or on a remote server (</a:t>
            </a:r>
            <a:r>
              <a:rPr lang="en-US" dirty="0" err="1" smtClean="0"/>
              <a:t>Github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Copying a remote repository to your local machine is called </a:t>
            </a:r>
            <a:r>
              <a:rPr lang="en-US" dirty="0" smtClean="0">
                <a:solidFill>
                  <a:schemeClr val="accent1"/>
                </a:solidFill>
              </a:rPr>
              <a:t>cloning</a:t>
            </a:r>
          </a:p>
          <a:p>
            <a:pPr lvl="1"/>
            <a:r>
              <a:rPr lang="en-US" dirty="0" smtClean="0"/>
              <a:t>Allows for teams to work collaboratively</a:t>
            </a:r>
          </a:p>
          <a:p>
            <a:r>
              <a:rPr lang="en-US" dirty="0" smtClean="0"/>
              <a:t>Downloading commits from remote repository: </a:t>
            </a:r>
            <a:r>
              <a:rPr lang="en-US" dirty="0" smtClean="0">
                <a:solidFill>
                  <a:schemeClr val="accent1"/>
                </a:solidFill>
              </a:rPr>
              <a:t>pulling</a:t>
            </a:r>
            <a:r>
              <a:rPr lang="en-US" dirty="0" smtClean="0"/>
              <a:t> changes</a:t>
            </a:r>
          </a:p>
          <a:p>
            <a:r>
              <a:rPr lang="en-US" dirty="0" smtClean="0"/>
              <a:t>Adding local changes to a remote repository: </a:t>
            </a:r>
            <a:r>
              <a:rPr lang="en-US" dirty="0" smtClean="0">
                <a:solidFill>
                  <a:schemeClr val="accent1"/>
                </a:solidFill>
              </a:rPr>
              <a:t>pushing</a:t>
            </a:r>
            <a:r>
              <a:rPr lang="en-US" dirty="0" smtClean="0"/>
              <a:t> changes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42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Git</a:t>
            </a:r>
            <a:r>
              <a:rPr lang="en-US" dirty="0"/>
              <a:t>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Branches</a:t>
            </a:r>
          </a:p>
          <a:p>
            <a:r>
              <a:rPr lang="en-US" dirty="0" smtClean="0"/>
              <a:t>All commits live on a branch</a:t>
            </a:r>
          </a:p>
          <a:p>
            <a:pPr lvl="1"/>
            <a:r>
              <a:rPr lang="en-US" dirty="0" smtClean="0"/>
              <a:t>Each branch is a sequence of commits</a:t>
            </a:r>
          </a:p>
          <a:p>
            <a:r>
              <a:rPr lang="en-US" dirty="0" smtClean="0"/>
              <a:t>There can be many branches</a:t>
            </a:r>
          </a:p>
          <a:p>
            <a:r>
              <a:rPr lang="en-US" dirty="0" smtClean="0"/>
              <a:t>The main branch is often called </a:t>
            </a:r>
            <a:r>
              <a:rPr lang="en-US" dirty="0" smtClean="0">
                <a:solidFill>
                  <a:schemeClr val="accent1"/>
                </a:solidFill>
              </a:rPr>
              <a:t>main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chemeClr val="accent1"/>
                </a:solidFill>
              </a:rPr>
              <a:t>master</a:t>
            </a:r>
            <a:r>
              <a:rPr lang="en-US" dirty="0" smtClean="0"/>
              <a:t> branch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094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Structure of a Project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917" y="1828800"/>
            <a:ext cx="791701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01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Structure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HEAD: Reference to the most recent commit</a:t>
            </a:r>
          </a:p>
          <a:p>
            <a:r>
              <a:rPr lang="en-US" dirty="0" smtClean="0"/>
              <a:t>MASTER: The main branch in a project</a:t>
            </a:r>
          </a:p>
          <a:p>
            <a:pPr lvl="1"/>
            <a:r>
              <a:rPr lang="en-US" dirty="0" smtClean="0"/>
              <a:t>Sometimes called ‘main’</a:t>
            </a:r>
          </a:p>
          <a:p>
            <a:r>
              <a:rPr lang="en-US" dirty="0" smtClean="0"/>
              <a:t>Key concept: branching off </a:t>
            </a:r>
            <a:r>
              <a:rPr lang="en-US" dirty="0" smtClean="0">
                <a:solidFill>
                  <a:schemeClr val="accent1"/>
                </a:solidFill>
              </a:rPr>
              <a:t>master</a:t>
            </a:r>
            <a:r>
              <a:rPr lang="en-US" dirty="0" smtClean="0"/>
              <a:t> branch</a:t>
            </a:r>
          </a:p>
          <a:p>
            <a:pPr lvl="1"/>
            <a:r>
              <a:rPr lang="en-US" dirty="0" smtClean="0"/>
              <a:t>Start of a branch points to a specific commit</a:t>
            </a:r>
          </a:p>
          <a:p>
            <a:pPr lvl="1"/>
            <a:r>
              <a:rPr lang="en-US" dirty="0" smtClean="0"/>
              <a:t>Any changes to a project should start with a new branch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1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Branching off master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1667" y="1828800"/>
            <a:ext cx="559551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39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Structure of a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concept: </a:t>
            </a:r>
            <a:r>
              <a:rPr lang="en-US" dirty="0" smtClean="0">
                <a:solidFill>
                  <a:schemeClr val="accent1"/>
                </a:solidFill>
              </a:rPr>
              <a:t>Merging</a:t>
            </a:r>
          </a:p>
          <a:p>
            <a:r>
              <a:rPr lang="en-US" dirty="0" smtClean="0"/>
              <a:t>Once done with a feature the branch will be merged back to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2971800"/>
            <a:ext cx="5486400" cy="348260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00400" y="3048000"/>
            <a:ext cx="14478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81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&amp;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Managing Source Code Histories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42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a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Files can be a in a lot of states and places</a:t>
            </a:r>
          </a:p>
          <a:p>
            <a:r>
              <a:rPr lang="en-US" dirty="0" smtClean="0"/>
              <a:t>Files are being edited in your local file system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chemeClr val="accent1"/>
                </a:solidFill>
              </a:rPr>
              <a:t>working directory</a:t>
            </a:r>
          </a:p>
          <a:p>
            <a:r>
              <a:rPr lang="en-US" dirty="0" smtClean="0"/>
              <a:t>A file that is ready to be committed needs to be </a:t>
            </a:r>
            <a:r>
              <a:rPr lang="en-US" dirty="0" smtClean="0">
                <a:solidFill>
                  <a:schemeClr val="accent1"/>
                </a:solidFill>
              </a:rPr>
              <a:t>staged</a:t>
            </a:r>
            <a:r>
              <a:rPr lang="en-US" dirty="0" smtClean="0"/>
              <a:t> (added to the index)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add ...'</a:t>
            </a:r>
            <a:r>
              <a:rPr lang="en-US" dirty="0" smtClean="0"/>
              <a:t> command to define the set of files that should be part of a commit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nsolas" panose="020B0609020204030204" pitchFamily="49" charset="0"/>
              </a:rPr>
              <a:t>'</a:t>
            </a: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commit ...'</a:t>
            </a:r>
            <a:r>
              <a:rPr lang="en-US" dirty="0" smtClean="0"/>
              <a:t> command to create actual commit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807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Commit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49707" y="1828800"/>
            <a:ext cx="7219437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012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Commit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657" y="1828800"/>
            <a:ext cx="6707391" cy="435133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845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Official </a:t>
            </a:r>
            <a:r>
              <a:rPr lang="en-US" dirty="0" err="1"/>
              <a:t>G</a:t>
            </a:r>
            <a:r>
              <a:rPr lang="en-US" dirty="0" err="1" smtClean="0"/>
              <a:t>it</a:t>
            </a:r>
            <a:r>
              <a:rPr lang="en-US" dirty="0" smtClean="0"/>
              <a:t> site: </a:t>
            </a:r>
            <a:r>
              <a:rPr lang="en-US" dirty="0" smtClean="0">
                <a:hlinkClick r:id="rId2"/>
              </a:rPr>
              <a:t>https://git-scm.com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guides: </a:t>
            </a:r>
            <a:r>
              <a:rPr lang="en-US" dirty="0" smtClean="0">
                <a:hlinkClick r:id="rId3"/>
              </a:rPr>
              <a:t>https://guides.github.com</a:t>
            </a:r>
            <a:endParaRPr lang="en-US" dirty="0" smtClean="0"/>
          </a:p>
          <a:p>
            <a:r>
              <a:rPr lang="en-US" dirty="0" smtClean="0"/>
              <a:t>Interactive </a:t>
            </a:r>
            <a:r>
              <a:rPr lang="en-US" dirty="0" err="1" smtClean="0"/>
              <a:t>Git</a:t>
            </a:r>
            <a:r>
              <a:rPr lang="en-US" dirty="0" smtClean="0"/>
              <a:t> tutorial: </a:t>
            </a:r>
            <a:r>
              <a:rPr lang="en-US" dirty="0" smtClean="0">
                <a:hlinkClick r:id="rId4"/>
              </a:rPr>
              <a:t>https://try.github.io</a:t>
            </a:r>
            <a:endParaRPr lang="en-US" dirty="0" smtClean="0"/>
          </a:p>
          <a:p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 err="1" smtClean="0"/>
              <a:t>cheatsheet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www.ndpsoftware.com/git-cheatsheet.html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898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Repositories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Pulling and pushing code</a:t>
            </a:r>
          </a:p>
          <a:p>
            <a:r>
              <a:rPr lang="en-US" dirty="0" smtClean="0"/>
              <a:t>Pull requests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 Classroom creates pull request ‘Feedback’ </a:t>
            </a:r>
          </a:p>
          <a:p>
            <a:pPr lvl="1"/>
            <a:r>
              <a:rPr lang="en-US" dirty="0" smtClean="0"/>
              <a:t>Allows to see all changes to start code</a:t>
            </a:r>
          </a:p>
          <a:p>
            <a:pPr lvl="1"/>
            <a:r>
              <a:rPr lang="en-US" dirty="0" smtClean="0"/>
              <a:t>Don’t close this PR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8396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9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Git</a:t>
            </a:r>
            <a:r>
              <a:rPr lang="en-US" dirty="0"/>
              <a:t> and GitHub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Git</a:t>
            </a:r>
            <a:r>
              <a:rPr lang="en-US" dirty="0"/>
              <a:t> and GitHub are common tools used in </a:t>
            </a:r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Help managing different </a:t>
            </a:r>
            <a:r>
              <a:rPr lang="en-US" dirty="0"/>
              <a:t>versions of your code and collaborate with other </a:t>
            </a:r>
            <a:r>
              <a:rPr lang="en-US" dirty="0" smtClean="0"/>
              <a:t>developers</a:t>
            </a:r>
          </a:p>
          <a:p>
            <a:pPr fontAlgn="base"/>
            <a:r>
              <a:rPr lang="en-US" dirty="0" err="1"/>
              <a:t>Git</a:t>
            </a:r>
            <a:r>
              <a:rPr lang="en-US" dirty="0"/>
              <a:t> was developed in 2005 by Linus Torvalds </a:t>
            </a:r>
            <a:endParaRPr lang="en-US" dirty="0" smtClean="0"/>
          </a:p>
          <a:p>
            <a:pPr lvl="1" fontAlgn="base"/>
            <a:r>
              <a:rPr lang="en-US" dirty="0"/>
              <a:t>O</a:t>
            </a:r>
            <a:r>
              <a:rPr lang="en-US" dirty="0" smtClean="0"/>
              <a:t>pen </a:t>
            </a:r>
            <a:r>
              <a:rPr lang="en-US" dirty="0"/>
              <a:t>source software for tracking changes in a distributed version control </a:t>
            </a:r>
            <a:r>
              <a:rPr lang="en-US" dirty="0" smtClean="0"/>
              <a:t>system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is </a:t>
            </a:r>
            <a:r>
              <a:rPr lang="en-US" dirty="0" smtClean="0"/>
              <a:t>made </a:t>
            </a:r>
            <a:r>
              <a:rPr lang="en-US" dirty="0"/>
              <a:t>freely available for anyone to modify and </a:t>
            </a:r>
            <a:r>
              <a:rPr lang="en-US" dirty="0" smtClean="0"/>
              <a:t>use</a:t>
            </a:r>
          </a:p>
          <a:p>
            <a:pPr lvl="1" fontAlgn="base"/>
            <a:r>
              <a:rPr lang="en-US" dirty="0" smtClean="0"/>
              <a:t>Available on all platforms, widely used</a:t>
            </a:r>
            <a:endParaRPr lang="en-US" dirty="0"/>
          </a:p>
          <a:p>
            <a:pPr fontAlgn="base"/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tracks </a:t>
            </a:r>
            <a:r>
              <a:rPr lang="en-US" dirty="0"/>
              <a:t>changes via a distributed version control </a:t>
            </a:r>
            <a:r>
              <a:rPr lang="en-US" dirty="0" smtClean="0"/>
              <a:t>system </a:t>
            </a:r>
          </a:p>
          <a:p>
            <a:pPr lvl="1" fontAlgn="base"/>
            <a:r>
              <a:rPr lang="en-US" dirty="0" err="1" smtClean="0"/>
              <a:t>Git</a:t>
            </a:r>
            <a:r>
              <a:rPr lang="en-US" dirty="0" smtClean="0"/>
              <a:t> </a:t>
            </a:r>
            <a:r>
              <a:rPr lang="en-US" dirty="0"/>
              <a:t>can track the state of different versions of </a:t>
            </a:r>
            <a:r>
              <a:rPr lang="en-US" dirty="0" smtClean="0"/>
              <a:t>all files in your project</a:t>
            </a:r>
          </a:p>
          <a:p>
            <a:pPr lvl="1" fontAlgn="base"/>
            <a:r>
              <a:rPr lang="en-US" dirty="0" smtClean="0"/>
              <a:t>It </a:t>
            </a:r>
            <a:r>
              <a:rPr lang="en-US" dirty="0"/>
              <a:t>is distributed because you can access your code files from another computer – and so can other developers.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79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GitHub is a </a:t>
            </a:r>
            <a:r>
              <a:rPr lang="en-US" dirty="0" smtClean="0"/>
              <a:t>web-based platform </a:t>
            </a:r>
            <a:r>
              <a:rPr lang="en-US" dirty="0"/>
              <a:t>where </a:t>
            </a:r>
            <a:r>
              <a:rPr lang="en-US" dirty="0" err="1"/>
              <a:t>Git</a:t>
            </a:r>
            <a:r>
              <a:rPr lang="en-US" dirty="0"/>
              <a:t> users build software </a:t>
            </a:r>
            <a:r>
              <a:rPr lang="en-US" dirty="0" smtClean="0"/>
              <a:t>together</a:t>
            </a:r>
          </a:p>
          <a:p>
            <a:r>
              <a:rPr lang="en-US" dirty="0" smtClean="0"/>
              <a:t>GitHub </a:t>
            </a:r>
            <a:r>
              <a:rPr lang="en-US" dirty="0"/>
              <a:t>is also an hosting provider and version control platform you can use to collaborate on open source projects and share </a:t>
            </a:r>
            <a:r>
              <a:rPr lang="en-US" dirty="0" smtClean="0"/>
              <a:t>files</a:t>
            </a:r>
          </a:p>
          <a:p>
            <a:r>
              <a:rPr lang="en-US" dirty="0" smtClean="0"/>
              <a:t>When </a:t>
            </a:r>
            <a:r>
              <a:rPr lang="en-US" dirty="0"/>
              <a:t>you're using GitHub, you're working with </a:t>
            </a:r>
            <a:r>
              <a:rPr lang="en-US" dirty="0" err="1"/>
              <a:t>Git</a:t>
            </a:r>
            <a:r>
              <a:rPr lang="en-US" dirty="0"/>
              <a:t> </a:t>
            </a:r>
            <a:r>
              <a:rPr lang="en-US" dirty="0" smtClean="0"/>
              <a:t>under the hood</a:t>
            </a:r>
          </a:p>
          <a:p>
            <a:endParaRPr lang="en-US" dirty="0"/>
          </a:p>
          <a:p>
            <a:r>
              <a:rPr lang="en-US" dirty="0" err="1" smtClean="0"/>
              <a:t>Git</a:t>
            </a:r>
            <a:r>
              <a:rPr lang="en-US" dirty="0" smtClean="0"/>
              <a:t> is the (command-line) tool that manages the files</a:t>
            </a:r>
          </a:p>
          <a:p>
            <a:pPr lvl="1"/>
            <a:r>
              <a:rPr lang="en-US" dirty="0" err="1" smtClean="0"/>
              <a:t>VSCode</a:t>
            </a:r>
            <a:r>
              <a:rPr lang="en-US" dirty="0" smtClean="0"/>
              <a:t> (and many other IDEs) have a graphical user interface that sits on top of </a:t>
            </a:r>
            <a:r>
              <a:rPr lang="en-US" dirty="0" err="1" smtClean="0"/>
              <a:t>Git</a:t>
            </a:r>
            <a:endParaRPr lang="en-US" dirty="0" smtClean="0"/>
          </a:p>
          <a:p>
            <a:r>
              <a:rPr lang="en-US" dirty="0" err="1" smtClean="0"/>
              <a:t>Github</a:t>
            </a:r>
            <a:r>
              <a:rPr lang="en-US" dirty="0" smtClean="0"/>
              <a:t> is (one of the existing and free) web-platforms you can use to host your </a:t>
            </a:r>
            <a:r>
              <a:rPr lang="en-US" dirty="0" err="1" smtClean="0"/>
              <a:t>Git</a:t>
            </a:r>
            <a:r>
              <a:rPr lang="en-US" dirty="0" smtClean="0"/>
              <a:t> repositories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21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</a:t>
            </a:r>
            <a:r>
              <a:rPr lang="en-US" dirty="0" smtClean="0"/>
              <a:t> and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Millions </a:t>
            </a:r>
            <a:r>
              <a:rPr lang="en-US" dirty="0"/>
              <a:t>of people all over the world use these tools, and the numbers just keep going </a:t>
            </a:r>
            <a:r>
              <a:rPr lang="en-US" dirty="0" smtClean="0"/>
              <a:t>up</a:t>
            </a:r>
          </a:p>
          <a:p>
            <a:pPr lvl="1" fontAlgn="base"/>
            <a:r>
              <a:rPr lang="en-US" dirty="0" smtClean="0"/>
              <a:t>It is being used for any programming language</a:t>
            </a:r>
            <a:endParaRPr lang="en-US" dirty="0"/>
          </a:p>
          <a:p>
            <a:pPr fontAlgn="base"/>
            <a:r>
              <a:rPr lang="en-US" dirty="0" smtClean="0"/>
              <a:t>More </a:t>
            </a:r>
            <a:r>
              <a:rPr lang="en-US" dirty="0"/>
              <a:t>companies are requiring new hires to know how to use </a:t>
            </a:r>
            <a:r>
              <a:rPr lang="en-US" dirty="0" err="1"/>
              <a:t>Git</a:t>
            </a:r>
            <a:r>
              <a:rPr lang="en-US" dirty="0"/>
              <a:t> and </a:t>
            </a:r>
            <a:r>
              <a:rPr lang="en-US" dirty="0" smtClean="0"/>
              <a:t>GitHub</a:t>
            </a:r>
          </a:p>
          <a:p>
            <a:pPr lvl="1" fontAlgn="base"/>
            <a:r>
              <a:rPr lang="en-US" dirty="0" smtClean="0"/>
              <a:t>So </a:t>
            </a:r>
            <a:r>
              <a:rPr lang="en-US" dirty="0"/>
              <a:t>if you're looking for a developer job, these are essential skills to </a:t>
            </a:r>
            <a:r>
              <a:rPr lang="en-US" dirty="0" smtClean="0"/>
              <a:t>have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5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Things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</a:t>
            </a:r>
            <a:r>
              <a:rPr lang="en-US" dirty="0" err="1" smtClean="0"/>
              <a:t>Git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omes </a:t>
            </a:r>
            <a:r>
              <a:rPr lang="en-US" dirty="0"/>
              <a:t>preinstalled in some Macs and Linux-based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Simple install for all platforms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git-scm.com/download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Create account on </a:t>
            </a:r>
            <a:r>
              <a:rPr lang="en-US" dirty="0" err="1" smtClean="0"/>
              <a:t>Github</a:t>
            </a:r>
            <a:r>
              <a:rPr lang="en-US" dirty="0" smtClean="0"/>
              <a:t>: </a:t>
            </a:r>
            <a:r>
              <a:rPr lang="en-US" dirty="0" smtClean="0">
                <a:hlinkClick r:id="rId3"/>
              </a:rPr>
              <a:t>https://github.com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checkGItInstalled-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143"/>
          <a:stretch/>
        </p:blipFill>
        <p:spPr bwMode="auto">
          <a:xfrm>
            <a:off x="2209800" y="3048000"/>
            <a:ext cx="53530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0400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</a:t>
            </a:r>
            <a:r>
              <a:rPr lang="en-US" dirty="0" err="1" smtClean="0"/>
              <a:t>Git</a:t>
            </a:r>
            <a:r>
              <a:rPr lang="en-US" dirty="0" smtClean="0"/>
              <a:t> to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</a:t>
            </a:r>
            <a:r>
              <a:rPr lang="en-US" dirty="0" err="1" smtClean="0"/>
              <a:t>Git</a:t>
            </a:r>
            <a:r>
              <a:rPr lang="en-US" dirty="0" smtClean="0"/>
              <a:t> user name and email address (do this once)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274320" lvl="1" indent="0">
              <a:buNone/>
            </a:pPr>
            <a:r>
              <a:rPr lang="en-US" dirty="0" err="1" smtClean="0">
                <a:latin typeface="Consolas" panose="020B0609020204030204" pitchFamily="49" charset="0"/>
              </a:rPr>
              <a:t>git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--global </a:t>
            </a:r>
            <a:r>
              <a:rPr lang="en-US" dirty="0" smtClean="0">
                <a:latin typeface="Consolas" panose="020B0609020204030204" pitchFamily="49" charset="0"/>
              </a:rPr>
              <a:t>user.name "Hartmut Kaiser"</a:t>
            </a:r>
          </a:p>
          <a:p>
            <a:pPr marL="274320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git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>
                <a:latin typeface="Consolas" panose="020B0609020204030204" pitchFamily="49" charset="0"/>
              </a:rPr>
              <a:t>config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--</a:t>
            </a:r>
            <a:r>
              <a:rPr lang="en-US" dirty="0">
                <a:latin typeface="Consolas" panose="020B0609020204030204" pitchFamily="49" charset="0"/>
              </a:rPr>
              <a:t>global </a:t>
            </a:r>
            <a:r>
              <a:rPr lang="en-US" dirty="0" err="1">
                <a:latin typeface="Consolas" panose="020B0609020204030204" pitchFamily="49" charset="0"/>
              </a:rPr>
              <a:t>user.email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"hartmut.kaiser@gmail.com"</a:t>
            </a:r>
          </a:p>
          <a:p>
            <a:pPr marL="27432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r>
              <a:rPr lang="en-US" dirty="0" smtClean="0"/>
              <a:t>Use same email address as you used for registering on </a:t>
            </a:r>
            <a:r>
              <a:rPr lang="en-US" dirty="0" err="1" smtClean="0"/>
              <a:t>Github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15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Github</a:t>
            </a:r>
            <a:r>
              <a:rPr lang="en-US" dirty="0" smtClean="0"/>
              <a:t>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Website helping to manage assignments</a:t>
            </a:r>
          </a:p>
          <a:p>
            <a:r>
              <a:rPr lang="en-US" dirty="0" smtClean="0"/>
              <a:t>Based on starter codes in a repository</a:t>
            </a:r>
          </a:p>
          <a:p>
            <a:pPr lvl="1"/>
            <a:r>
              <a:rPr lang="en-US" dirty="0" smtClean="0"/>
              <a:t>Manages clones (copies) of this repository for each student</a:t>
            </a:r>
          </a:p>
          <a:p>
            <a:pPr lvl="1"/>
            <a:r>
              <a:rPr lang="en-US" dirty="0" smtClean="0"/>
              <a:t>All repositories are hosted on </a:t>
            </a:r>
            <a:r>
              <a:rPr lang="en-US" dirty="0" err="1" smtClean="0"/>
              <a:t>Github</a:t>
            </a:r>
            <a:endParaRPr lang="en-US" dirty="0" smtClean="0"/>
          </a:p>
          <a:p>
            <a:r>
              <a:rPr lang="en-US" dirty="0" smtClean="0"/>
              <a:t>Enables automatic grading</a:t>
            </a:r>
          </a:p>
          <a:p>
            <a:r>
              <a:rPr lang="en-US" dirty="0" smtClean="0"/>
              <a:t>Enables individual feedback to each student</a:t>
            </a:r>
          </a:p>
          <a:p>
            <a:r>
              <a:rPr lang="en-US" dirty="0" smtClean="0"/>
              <a:t>Well integrated in </a:t>
            </a:r>
            <a:r>
              <a:rPr lang="en-US" dirty="0" err="1" smtClean="0"/>
              <a:t>VSCode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0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Control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8/28/2025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CSC7103, Fall 2025, Development Environment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361B6064-FECE-466A-BF5C-A30C7EDC9E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107310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4134</TotalTime>
  <Words>1189</Words>
  <Application>Microsoft Office PowerPoint</Application>
  <PresentationFormat>Widescreen</PresentationFormat>
  <Paragraphs>210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Consolas</vt:lpstr>
      <vt:lpstr>Wingdings 2</vt:lpstr>
      <vt:lpstr>View</vt:lpstr>
      <vt:lpstr>Development Environment</vt:lpstr>
      <vt:lpstr>Git &amp; Github</vt:lpstr>
      <vt:lpstr>Git and GitHub</vt:lpstr>
      <vt:lpstr>Git and Github</vt:lpstr>
      <vt:lpstr>Git and Github</vt:lpstr>
      <vt:lpstr>Setting Things Up</vt:lpstr>
      <vt:lpstr>Connect Git to Github</vt:lpstr>
      <vt:lpstr>Github Classroom</vt:lpstr>
      <vt:lpstr>Version Control</vt:lpstr>
      <vt:lpstr>What is Version Control?</vt:lpstr>
      <vt:lpstr>What is Git</vt:lpstr>
      <vt:lpstr>How does Git work?</vt:lpstr>
      <vt:lpstr>How does Git work?</vt:lpstr>
      <vt:lpstr>How does Git work?</vt:lpstr>
      <vt:lpstr>How does Git work?</vt:lpstr>
      <vt:lpstr>Typical Structure of a Project</vt:lpstr>
      <vt:lpstr>Typical Structure of a Project</vt:lpstr>
      <vt:lpstr>Branching off master</vt:lpstr>
      <vt:lpstr>Typical Structure of a Project</vt:lpstr>
      <vt:lpstr>Making a Commit</vt:lpstr>
      <vt:lpstr>Making a Commit</vt:lpstr>
      <vt:lpstr>Making a Commit</vt:lpstr>
      <vt:lpstr>Additional Resources</vt:lpstr>
      <vt:lpstr>Remote Repositories on Github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Hartmut Kaiser</dc:creator>
  <cp:lastModifiedBy>Hartmut Kaiser</cp:lastModifiedBy>
  <cp:revision>172</cp:revision>
  <dcterms:created xsi:type="dcterms:W3CDTF">2011-06-09T18:54:32Z</dcterms:created>
  <dcterms:modified xsi:type="dcterms:W3CDTF">2025-08-12T14:41:56Z</dcterms:modified>
</cp:coreProperties>
</file>