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91" r:id="rId1"/>
  </p:sldMasterIdLst>
  <p:notesMasterIdLst>
    <p:notesMasterId r:id="rId23"/>
  </p:notesMasterIdLst>
  <p:sldIdLst>
    <p:sldId id="286" r:id="rId2"/>
    <p:sldId id="361" r:id="rId3"/>
    <p:sldId id="362" r:id="rId4"/>
    <p:sldId id="363" r:id="rId5"/>
    <p:sldId id="299" r:id="rId6"/>
    <p:sldId id="359" r:id="rId7"/>
    <p:sldId id="360" r:id="rId8"/>
    <p:sldId id="259" r:id="rId9"/>
    <p:sldId id="291" r:id="rId10"/>
    <p:sldId id="292" r:id="rId11"/>
    <p:sldId id="293" r:id="rId12"/>
    <p:sldId id="358" r:id="rId13"/>
    <p:sldId id="364" r:id="rId14"/>
    <p:sldId id="366" r:id="rId15"/>
    <p:sldId id="371" r:id="rId16"/>
    <p:sldId id="372" r:id="rId17"/>
    <p:sldId id="373" r:id="rId18"/>
    <p:sldId id="374" r:id="rId19"/>
    <p:sldId id="375" r:id="rId20"/>
    <p:sldId id="376" r:id="rId21"/>
    <p:sldId id="287" r:id="rId22"/>
  </p:sldIdLst>
  <p:sldSz cx="6153150" cy="3460750"/>
  <p:notesSz cx="4610100" cy="3460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04" autoAdjust="0"/>
    <p:restoredTop sz="83710" autoAdjust="0"/>
  </p:normalViewPr>
  <p:slideViewPr>
    <p:cSldViewPr>
      <p:cViewPr varScale="1">
        <p:scale>
          <a:sx n="187" d="100"/>
          <a:sy n="187" d="100"/>
        </p:scale>
        <p:origin x="414" y="132"/>
      </p:cViewPr>
      <p:guideLst>
        <p:guide orient="horz" pos="2880"/>
        <p:guide pos="288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997075" cy="1730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2611438" y="0"/>
            <a:ext cx="1997075" cy="173038"/>
          </a:xfrm>
          <a:prstGeom prst="rect">
            <a:avLst/>
          </a:prstGeom>
        </p:spPr>
        <p:txBody>
          <a:bodyPr vert="horz" lIns="91440" tIns="45720" rIns="91440" bIns="45720" rtlCol="0"/>
          <a:lstStyle>
            <a:lvl1pPr algn="r">
              <a:defRPr sz="1200"/>
            </a:lvl1pPr>
          </a:lstStyle>
          <a:p>
            <a:fld id="{5ED0331D-D1A9-413D-A449-74933C4147E3}" type="datetimeFigureOut">
              <a:rPr lang="en-US" smtClean="0"/>
              <a:t>6/6/2025</a:t>
            </a:fld>
            <a:endParaRPr lang="en-US"/>
          </a:p>
        </p:txBody>
      </p:sp>
      <p:sp>
        <p:nvSpPr>
          <p:cNvPr id="4" name="Slide Image Placeholder 3"/>
          <p:cNvSpPr>
            <a:spLocks noGrp="1" noRot="1" noChangeAspect="1"/>
          </p:cNvSpPr>
          <p:nvPr>
            <p:ph type="sldImg" idx="2"/>
          </p:nvPr>
        </p:nvSpPr>
        <p:spPr>
          <a:xfrm>
            <a:off x="1268413" y="433388"/>
            <a:ext cx="2073275" cy="11668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60375" y="1665288"/>
            <a:ext cx="3689350" cy="1363662"/>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3287713"/>
            <a:ext cx="1997075" cy="1730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2611438" y="3287713"/>
            <a:ext cx="1997075" cy="173037"/>
          </a:xfrm>
          <a:prstGeom prst="rect">
            <a:avLst/>
          </a:prstGeom>
        </p:spPr>
        <p:txBody>
          <a:bodyPr vert="horz" lIns="91440" tIns="45720" rIns="91440" bIns="45720" rtlCol="0" anchor="b"/>
          <a:lstStyle>
            <a:lvl1pPr algn="r">
              <a:defRPr sz="1200"/>
            </a:lvl1pPr>
          </a:lstStyle>
          <a:p>
            <a:fld id="{82AB8EC0-BCDB-4E1E-8A15-E26022F6A3C7}" type="slidenum">
              <a:rPr lang="en-US" smtClean="0"/>
              <a:t>‹#›</a:t>
            </a:fld>
            <a:endParaRPr lang="en-US"/>
          </a:p>
        </p:txBody>
      </p:sp>
    </p:spTree>
    <p:extLst>
      <p:ext uri="{BB962C8B-B14F-4D97-AF65-F5344CB8AC3E}">
        <p14:creationId xmlns:p14="http://schemas.microsoft.com/office/powerpoint/2010/main" val="1263350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95210F-3153-47D6-B786-4D5C9DCDB62B}" type="slidenum">
              <a:rPr lang="en-US" smtClean="0"/>
              <a:t>21</a:t>
            </a:fld>
            <a:endParaRPr lang="en-US"/>
          </a:p>
        </p:txBody>
      </p:sp>
    </p:spTree>
    <p:extLst>
      <p:ext uri="{BB962C8B-B14F-4D97-AF65-F5344CB8AC3E}">
        <p14:creationId xmlns:p14="http://schemas.microsoft.com/office/powerpoint/2010/main" val="586707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36851" y="382990"/>
            <a:ext cx="4753308" cy="2039535"/>
          </a:xfrm>
        </p:spPr>
        <p:txBody>
          <a:bodyPr anchor="b">
            <a:normAutofit/>
          </a:bodyPr>
          <a:lstStyle>
            <a:lvl1pPr algn="l">
              <a:lnSpc>
                <a:spcPct val="85000"/>
              </a:lnSpc>
              <a:defRPr sz="3633"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36851" y="2422525"/>
            <a:ext cx="4753308" cy="853652"/>
          </a:xfrm>
        </p:spPr>
        <p:txBody>
          <a:bodyPr>
            <a:normAutofit/>
          </a:bodyPr>
          <a:lstStyle>
            <a:lvl1pPr marL="0" indent="0" algn="l">
              <a:buNone/>
              <a:defRPr sz="1110" spc="15" baseline="0">
                <a:solidFill>
                  <a:schemeClr val="tx1">
                    <a:lumMod val="75000"/>
                  </a:schemeClr>
                </a:solidFill>
              </a:defRPr>
            </a:lvl1pPr>
            <a:lvl2pPr marL="230703" indent="0" algn="ctr">
              <a:buNone/>
              <a:defRPr sz="1110"/>
            </a:lvl2pPr>
            <a:lvl3pPr marL="461406" indent="0" algn="ctr">
              <a:buNone/>
              <a:defRPr sz="1110"/>
            </a:lvl3pPr>
            <a:lvl4pPr marL="692109" indent="0" algn="ctr">
              <a:buNone/>
              <a:defRPr sz="1009"/>
            </a:lvl4pPr>
            <a:lvl5pPr marL="922812" indent="0" algn="ctr">
              <a:buNone/>
              <a:defRPr sz="1009"/>
            </a:lvl5pPr>
            <a:lvl6pPr marL="1153516" indent="0" algn="ctr">
              <a:buNone/>
              <a:defRPr sz="1009"/>
            </a:lvl6pPr>
            <a:lvl7pPr marL="1384219" indent="0" algn="ctr">
              <a:buNone/>
              <a:defRPr sz="1009"/>
            </a:lvl7pPr>
            <a:lvl8pPr marL="1614922" indent="0" algn="ctr">
              <a:buNone/>
              <a:defRPr sz="1009"/>
            </a:lvl8pPr>
            <a:lvl9pPr marL="1845625" indent="0" algn="ctr">
              <a:buNone/>
              <a:defRPr sz="1009"/>
            </a:lvl9pPr>
          </a:lstStyle>
          <a:p>
            <a:r>
              <a:rPr lang="en-US" smtClean="0"/>
              <a:t>Click to edit Master subtitle style</a:t>
            </a:r>
            <a:endParaRPr lang="en-US" dirty="0"/>
          </a:p>
        </p:txBody>
      </p:sp>
      <p:sp>
        <p:nvSpPr>
          <p:cNvPr id="7" name="Rectangle 6"/>
          <p:cNvSpPr/>
          <p:nvPr/>
        </p:nvSpPr>
        <p:spPr>
          <a:xfrm>
            <a:off x="0" y="0"/>
            <a:ext cx="230743" cy="346075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r>
              <a:rPr lang="en-US" smtClean="0"/>
              <a:t>8/26/2025, Lecture 1</a:t>
            </a:r>
            <a:endParaRPr lang="en-US"/>
          </a:p>
        </p:txBody>
      </p:sp>
      <p:sp>
        <p:nvSpPr>
          <p:cNvPr id="9" name="Footer Placeholder 8"/>
          <p:cNvSpPr>
            <a:spLocks noGrp="1"/>
          </p:cNvSpPr>
          <p:nvPr>
            <p:ph type="ftr" sz="quarter" idx="11"/>
          </p:nvPr>
        </p:nvSpPr>
        <p:spPr/>
        <p:txBody>
          <a:bodyPr/>
          <a:lstStyle/>
          <a:p>
            <a:r>
              <a:rPr lang="en-US" smtClean="0"/>
              <a:t>CSC7103, Fall 2025, Welcome and Introduction</a:t>
            </a:r>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1383506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8/26/2025, Lecture 1</a:t>
            </a:r>
            <a:endParaRPr lang="en-US"/>
          </a:p>
        </p:txBody>
      </p:sp>
      <p:sp>
        <p:nvSpPr>
          <p:cNvPr id="5" name="Footer Placeholder 4"/>
          <p:cNvSpPr>
            <a:spLocks noGrp="1"/>
          </p:cNvSpPr>
          <p:nvPr>
            <p:ph type="ftr" sz="quarter" idx="11"/>
          </p:nvPr>
        </p:nvSpPr>
        <p:spPr/>
        <p:txBody>
          <a:bodyPr/>
          <a:lstStyle/>
          <a:p>
            <a:r>
              <a:rPr lang="en-US" smtClean="0"/>
              <a:t>CSC7103, Fall 2025, Welcome and Introduction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Rectangle 6"/>
          <p:cNvSpPr/>
          <p:nvPr/>
        </p:nvSpPr>
        <p:spPr>
          <a:xfrm>
            <a:off x="0" y="0"/>
            <a:ext cx="230743" cy="34607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48474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64891" y="192264"/>
            <a:ext cx="1249859" cy="297608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4572" y="192264"/>
            <a:ext cx="3903405" cy="297608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8/26/2025, Lecture 1</a:t>
            </a:r>
            <a:endParaRPr lang="en-US"/>
          </a:p>
        </p:txBody>
      </p:sp>
      <p:sp>
        <p:nvSpPr>
          <p:cNvPr id="5" name="Footer Placeholder 4"/>
          <p:cNvSpPr>
            <a:spLocks noGrp="1"/>
          </p:cNvSpPr>
          <p:nvPr>
            <p:ph type="ftr" sz="quarter" idx="11"/>
          </p:nvPr>
        </p:nvSpPr>
        <p:spPr/>
        <p:txBody>
          <a:bodyPr/>
          <a:lstStyle/>
          <a:p>
            <a:r>
              <a:rPr lang="en-US" smtClean="0"/>
              <a:t>CSC7103, Fall 2025, Welcome and Introduction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Rectangle 6"/>
          <p:cNvSpPr/>
          <p:nvPr/>
        </p:nvSpPr>
        <p:spPr>
          <a:xfrm>
            <a:off x="0" y="0"/>
            <a:ext cx="230743" cy="34607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43768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501225" y="1361921"/>
            <a:ext cx="3672981" cy="279500"/>
          </a:xfrm>
          <a:prstGeom prst="rect">
            <a:avLst/>
          </a:prstGeom>
        </p:spPr>
        <p:txBody>
          <a:bodyPr wrap="square" lIns="0" tIns="0" rIns="0" bIns="0">
            <a:spAutoFit/>
          </a:bodyPr>
          <a:lstStyle>
            <a:lvl1pPr>
              <a:defRPr sz="2018" b="0" i="0">
                <a:solidFill>
                  <a:srgbClr val="D2533C"/>
                </a:solidFill>
                <a:latin typeface="Arial"/>
                <a:cs typeface="Arial"/>
              </a:defRPr>
            </a:lvl1pPr>
          </a:lstStyle>
          <a:p>
            <a:r>
              <a:rPr lang="en-US" smtClean="0"/>
              <a:t>Click to edit Master title style</a:t>
            </a:r>
            <a:endParaRPr/>
          </a:p>
        </p:txBody>
      </p:sp>
      <p:sp>
        <p:nvSpPr>
          <p:cNvPr id="3" name="Holder 3"/>
          <p:cNvSpPr>
            <a:spLocks noGrp="1"/>
          </p:cNvSpPr>
          <p:nvPr>
            <p:ph type="subTitle" idx="4"/>
          </p:nvPr>
        </p:nvSpPr>
        <p:spPr>
          <a:xfrm>
            <a:off x="501225" y="1739347"/>
            <a:ext cx="1963239" cy="354071"/>
          </a:xfrm>
          <a:prstGeom prst="rect">
            <a:avLst/>
          </a:prstGeom>
        </p:spPr>
        <p:txBody>
          <a:bodyPr wrap="square" lIns="0" tIns="0" rIns="0" bIns="0">
            <a:spAutoFit/>
          </a:bodyPr>
          <a:lstStyle>
            <a:lvl1pPr>
              <a:defRPr sz="1211" b="0" i="0">
                <a:solidFill>
                  <a:srgbClr val="292934"/>
                </a:solidFill>
                <a:latin typeface="Arial"/>
                <a:cs typeface="Arial"/>
              </a:defRPr>
            </a:lvl1pPr>
          </a:lstStyle>
          <a:p>
            <a:r>
              <a:rPr lang="en-US" smtClean="0"/>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smtClean="0"/>
              <a:t>CSC7103, Fall 2025, Welcome and Introduction</a:t>
            </a:r>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smtClean="0"/>
              <a:t>8/26/2025, Lecture 1</a:t>
            </a:r>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884180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13" b="1" i="0">
                <a:solidFill>
                  <a:srgbClr val="387B2C"/>
                </a:solidFill>
                <a:latin typeface="Arial"/>
                <a:cs typeface="Arial"/>
              </a:defRPr>
            </a:lvl1pPr>
          </a:lstStyle>
          <a:p>
            <a:endParaRPr/>
          </a:p>
        </p:txBody>
      </p:sp>
      <p:sp>
        <p:nvSpPr>
          <p:cNvPr id="3" name="Holder 3"/>
          <p:cNvSpPr>
            <a:spLocks noGrp="1"/>
          </p:cNvSpPr>
          <p:nvPr>
            <p:ph sz="half" idx="2"/>
          </p:nvPr>
        </p:nvSpPr>
        <p:spPr>
          <a:xfrm>
            <a:off x="307658" y="795973"/>
            <a:ext cx="2676620" cy="14754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168872" y="795973"/>
            <a:ext cx="2676620" cy="14754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smtClean="0"/>
              <a:t>CSC7103, Fall 2025, Welcome and Introduction</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smtClean="0"/>
              <a:t>8/26/2025, Lecture 1</a:t>
            </a:r>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77029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8/26/2025, Lecture 1</a:t>
            </a:r>
            <a:endParaRPr lang="en-US"/>
          </a:p>
        </p:txBody>
      </p:sp>
      <p:sp>
        <p:nvSpPr>
          <p:cNvPr id="5" name="Footer Placeholder 4"/>
          <p:cNvSpPr>
            <a:spLocks noGrp="1"/>
          </p:cNvSpPr>
          <p:nvPr>
            <p:ph type="ftr" sz="quarter" idx="11"/>
          </p:nvPr>
        </p:nvSpPr>
        <p:spPr/>
        <p:txBody>
          <a:bodyPr/>
          <a:lstStyle/>
          <a:p>
            <a:r>
              <a:rPr lang="en-US" smtClean="0"/>
              <a:t>CSC7103, Fall 2025, Welcome and Introduction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8" name="Rectangle 7"/>
          <p:cNvSpPr/>
          <p:nvPr/>
        </p:nvSpPr>
        <p:spPr>
          <a:xfrm>
            <a:off x="0" y="0"/>
            <a:ext cx="230743" cy="34607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3975" y="2895370"/>
            <a:ext cx="565380" cy="565380"/>
          </a:xfrm>
          <a:prstGeom prst="rect">
            <a:avLst/>
          </a:prstGeom>
        </p:spPr>
      </p:pic>
    </p:spTree>
    <p:extLst>
      <p:ext uri="{BB962C8B-B14F-4D97-AF65-F5344CB8AC3E}">
        <p14:creationId xmlns:p14="http://schemas.microsoft.com/office/powerpoint/2010/main" val="3664592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6851" y="382990"/>
            <a:ext cx="4753308" cy="2039535"/>
          </a:xfrm>
        </p:spPr>
        <p:txBody>
          <a:bodyPr anchor="b">
            <a:normAutofit/>
          </a:bodyPr>
          <a:lstStyle>
            <a:lvl1pPr>
              <a:lnSpc>
                <a:spcPct val="85000"/>
              </a:lnSpc>
              <a:defRPr sz="3633" b="1"/>
            </a:lvl1pPr>
          </a:lstStyle>
          <a:p>
            <a:r>
              <a:rPr lang="en-US" smtClean="0"/>
              <a:t>Click to edit Master title style</a:t>
            </a:r>
            <a:endParaRPr lang="en-US" dirty="0"/>
          </a:p>
        </p:txBody>
      </p:sp>
      <p:sp>
        <p:nvSpPr>
          <p:cNvPr id="3" name="Text Placeholder 2"/>
          <p:cNvSpPr>
            <a:spLocks noGrp="1"/>
          </p:cNvSpPr>
          <p:nvPr>
            <p:ph type="body" idx="1"/>
          </p:nvPr>
        </p:nvSpPr>
        <p:spPr>
          <a:xfrm>
            <a:off x="636851" y="2422525"/>
            <a:ext cx="4753308" cy="853652"/>
          </a:xfrm>
        </p:spPr>
        <p:txBody>
          <a:bodyPr anchor="t">
            <a:normAutofit/>
          </a:bodyPr>
          <a:lstStyle>
            <a:lvl1pPr marL="0" indent="0">
              <a:buNone/>
              <a:defRPr sz="1110" spc="15" baseline="0">
                <a:solidFill>
                  <a:schemeClr val="tx1">
                    <a:lumMod val="50000"/>
                    <a:lumOff val="50000"/>
                  </a:schemeClr>
                </a:solidFill>
              </a:defRPr>
            </a:lvl1pPr>
            <a:lvl2pPr marL="230703" indent="0">
              <a:buNone/>
              <a:defRPr sz="908">
                <a:solidFill>
                  <a:schemeClr val="tx1">
                    <a:tint val="75000"/>
                  </a:schemeClr>
                </a:solidFill>
              </a:defRPr>
            </a:lvl2pPr>
            <a:lvl3pPr marL="461406" indent="0">
              <a:buNone/>
              <a:defRPr sz="807">
                <a:solidFill>
                  <a:schemeClr val="tx1">
                    <a:tint val="75000"/>
                  </a:schemeClr>
                </a:solidFill>
              </a:defRPr>
            </a:lvl3pPr>
            <a:lvl4pPr marL="692109" indent="0">
              <a:buNone/>
              <a:defRPr sz="706">
                <a:solidFill>
                  <a:schemeClr val="tx1">
                    <a:tint val="75000"/>
                  </a:schemeClr>
                </a:solidFill>
              </a:defRPr>
            </a:lvl4pPr>
            <a:lvl5pPr marL="922812" indent="0">
              <a:buNone/>
              <a:defRPr sz="706">
                <a:solidFill>
                  <a:schemeClr val="tx1">
                    <a:tint val="75000"/>
                  </a:schemeClr>
                </a:solidFill>
              </a:defRPr>
            </a:lvl5pPr>
            <a:lvl6pPr marL="1153516" indent="0">
              <a:buNone/>
              <a:defRPr sz="706">
                <a:solidFill>
                  <a:schemeClr val="tx1">
                    <a:tint val="75000"/>
                  </a:schemeClr>
                </a:solidFill>
              </a:defRPr>
            </a:lvl6pPr>
            <a:lvl7pPr marL="1384219" indent="0">
              <a:buNone/>
              <a:defRPr sz="706">
                <a:solidFill>
                  <a:schemeClr val="tx1">
                    <a:tint val="75000"/>
                  </a:schemeClr>
                </a:solidFill>
              </a:defRPr>
            </a:lvl7pPr>
            <a:lvl8pPr marL="1614922" indent="0">
              <a:buNone/>
              <a:defRPr sz="706">
                <a:solidFill>
                  <a:schemeClr val="tx1">
                    <a:tint val="75000"/>
                  </a:schemeClr>
                </a:solidFill>
              </a:defRPr>
            </a:lvl8pPr>
            <a:lvl9pPr marL="1845625" indent="0">
              <a:buNone/>
              <a:defRPr sz="706">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8/26/2025, Lecture 1</a:t>
            </a:r>
            <a:endParaRPr lang="en-US"/>
          </a:p>
        </p:txBody>
      </p:sp>
      <p:sp>
        <p:nvSpPr>
          <p:cNvPr id="5" name="Footer Placeholder 4"/>
          <p:cNvSpPr>
            <a:spLocks noGrp="1"/>
          </p:cNvSpPr>
          <p:nvPr>
            <p:ph type="ftr" sz="quarter" idx="11"/>
          </p:nvPr>
        </p:nvSpPr>
        <p:spPr/>
        <p:txBody>
          <a:bodyPr/>
          <a:lstStyle/>
          <a:p>
            <a:r>
              <a:rPr lang="en-US" smtClean="0"/>
              <a:t>CSC7103, Fall 2025, Welcome and Introduction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8" name="Rectangle 7"/>
          <p:cNvSpPr/>
          <p:nvPr/>
        </p:nvSpPr>
        <p:spPr>
          <a:xfrm>
            <a:off x="0" y="0"/>
            <a:ext cx="230743" cy="34607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1192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36851" y="922867"/>
            <a:ext cx="2261283" cy="2195814"/>
          </a:xfrm>
        </p:spPr>
        <p:txBody>
          <a:bodyPr/>
          <a:lstStyle>
            <a:lvl1pPr>
              <a:defRPr sz="1009"/>
            </a:lvl1pPr>
            <a:lvl2pPr>
              <a:defRPr sz="908"/>
            </a:lvl2pPr>
            <a:lvl3pPr>
              <a:defRPr sz="807"/>
            </a:lvl3pPr>
            <a:lvl4pPr>
              <a:defRPr sz="706"/>
            </a:lvl4pPr>
            <a:lvl5pPr>
              <a:defRPr sz="706"/>
            </a:lvl5pPr>
            <a:lvl6pPr>
              <a:defRPr sz="706"/>
            </a:lvl6pPr>
            <a:lvl7pPr>
              <a:defRPr sz="706"/>
            </a:lvl7pPr>
            <a:lvl8pPr>
              <a:defRPr sz="706"/>
            </a:lvl8pPr>
            <a:lvl9pPr>
              <a:defRPr sz="706"/>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91958" y="922867"/>
            <a:ext cx="2261283" cy="2195814"/>
          </a:xfrm>
        </p:spPr>
        <p:txBody>
          <a:bodyPr/>
          <a:lstStyle>
            <a:lvl1pPr>
              <a:defRPr sz="1009"/>
            </a:lvl1pPr>
            <a:lvl2pPr>
              <a:defRPr sz="908"/>
            </a:lvl2pPr>
            <a:lvl3pPr>
              <a:defRPr sz="807"/>
            </a:lvl3pPr>
            <a:lvl4pPr>
              <a:defRPr sz="706"/>
            </a:lvl4pPr>
            <a:lvl5pPr>
              <a:defRPr sz="706"/>
            </a:lvl5pPr>
            <a:lvl6pPr>
              <a:defRPr sz="706"/>
            </a:lvl6pPr>
            <a:lvl7pPr>
              <a:defRPr sz="706"/>
            </a:lvl7pPr>
            <a:lvl8pPr>
              <a:defRPr sz="706"/>
            </a:lvl8pPr>
            <a:lvl9pPr>
              <a:defRPr sz="706"/>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8/26/2025, Lecture 1</a:t>
            </a:r>
            <a:endParaRPr lang="en-US"/>
          </a:p>
        </p:txBody>
      </p:sp>
      <p:sp>
        <p:nvSpPr>
          <p:cNvPr id="6" name="Footer Placeholder 5"/>
          <p:cNvSpPr>
            <a:spLocks noGrp="1"/>
          </p:cNvSpPr>
          <p:nvPr>
            <p:ph type="ftr" sz="quarter" idx="11"/>
          </p:nvPr>
        </p:nvSpPr>
        <p:spPr/>
        <p:txBody>
          <a:bodyPr/>
          <a:lstStyle/>
          <a:p>
            <a:r>
              <a:rPr lang="en-US" smtClean="0"/>
              <a:t>CSC7103, Fall 2025, Welcome and Introduction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
        <p:nvSpPr>
          <p:cNvPr id="8" name="Rectangle 7"/>
          <p:cNvSpPr/>
          <p:nvPr/>
        </p:nvSpPr>
        <p:spPr>
          <a:xfrm>
            <a:off x="0" y="0"/>
            <a:ext cx="230743" cy="34607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3975" y="2895370"/>
            <a:ext cx="565380" cy="565380"/>
          </a:xfrm>
          <a:prstGeom prst="rect">
            <a:avLst/>
          </a:prstGeom>
        </p:spPr>
      </p:pic>
    </p:spTree>
    <p:extLst>
      <p:ext uri="{BB962C8B-B14F-4D97-AF65-F5344CB8AC3E}">
        <p14:creationId xmlns:p14="http://schemas.microsoft.com/office/powerpoint/2010/main" val="2943652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36851" y="864761"/>
            <a:ext cx="2261283" cy="369147"/>
          </a:xfrm>
        </p:spPr>
        <p:txBody>
          <a:bodyPr anchor="b">
            <a:normAutofit/>
          </a:bodyPr>
          <a:lstStyle>
            <a:lvl1pPr marL="0" indent="0">
              <a:spcBef>
                <a:spcPts val="0"/>
              </a:spcBef>
              <a:buNone/>
              <a:defRPr sz="1009" b="0">
                <a:solidFill>
                  <a:schemeClr val="tx2"/>
                </a:solidFill>
              </a:defRPr>
            </a:lvl1pPr>
            <a:lvl2pPr marL="230703" indent="0">
              <a:buNone/>
              <a:defRPr sz="1009" b="1"/>
            </a:lvl2pPr>
            <a:lvl3pPr marL="461406" indent="0">
              <a:buNone/>
              <a:defRPr sz="908" b="1"/>
            </a:lvl3pPr>
            <a:lvl4pPr marL="692109" indent="0">
              <a:buNone/>
              <a:defRPr sz="807" b="1"/>
            </a:lvl4pPr>
            <a:lvl5pPr marL="922812" indent="0">
              <a:buNone/>
              <a:defRPr sz="807" b="1"/>
            </a:lvl5pPr>
            <a:lvl6pPr marL="1153516" indent="0">
              <a:buNone/>
              <a:defRPr sz="807" b="1"/>
            </a:lvl6pPr>
            <a:lvl7pPr marL="1384219" indent="0">
              <a:buNone/>
              <a:defRPr sz="807" b="1"/>
            </a:lvl7pPr>
            <a:lvl8pPr marL="1614922" indent="0">
              <a:buNone/>
              <a:defRPr sz="807" b="1"/>
            </a:lvl8pPr>
            <a:lvl9pPr marL="1845625" indent="0">
              <a:buNone/>
              <a:defRPr sz="807" b="1"/>
            </a:lvl9pPr>
          </a:lstStyle>
          <a:p>
            <a:pPr lvl="0"/>
            <a:r>
              <a:rPr lang="en-US" smtClean="0"/>
              <a:t>Edit Master text styles</a:t>
            </a:r>
          </a:p>
        </p:txBody>
      </p:sp>
      <p:sp>
        <p:nvSpPr>
          <p:cNvPr id="4" name="Content Placeholder 3"/>
          <p:cNvSpPr>
            <a:spLocks noGrp="1"/>
          </p:cNvSpPr>
          <p:nvPr>
            <p:ph sz="half" idx="2"/>
          </p:nvPr>
        </p:nvSpPr>
        <p:spPr>
          <a:xfrm>
            <a:off x="636851" y="1265384"/>
            <a:ext cx="2261283" cy="1849291"/>
          </a:xfrm>
        </p:spPr>
        <p:txBody>
          <a:bodyPr/>
          <a:lstStyle>
            <a:lvl1pPr>
              <a:defRPr sz="908"/>
            </a:lvl1pPr>
            <a:lvl2pPr>
              <a:defRPr sz="807"/>
            </a:lvl2pPr>
            <a:lvl3pPr>
              <a:defRPr sz="706"/>
            </a:lvl3pPr>
            <a:lvl4pPr>
              <a:defRPr sz="706"/>
            </a:lvl4pPr>
            <a:lvl5pPr>
              <a:defRPr sz="706"/>
            </a:lvl5pPr>
            <a:lvl6pPr>
              <a:defRPr sz="706"/>
            </a:lvl6pPr>
            <a:lvl7pPr>
              <a:defRPr sz="706"/>
            </a:lvl7pPr>
            <a:lvl8pPr>
              <a:defRPr sz="706"/>
            </a:lvl8pPr>
            <a:lvl9pPr>
              <a:defRPr sz="706"/>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091958" y="864761"/>
            <a:ext cx="2261283" cy="369147"/>
          </a:xfrm>
        </p:spPr>
        <p:txBody>
          <a:bodyPr anchor="b">
            <a:normAutofit/>
          </a:bodyPr>
          <a:lstStyle>
            <a:lvl1pPr marL="0" indent="0">
              <a:lnSpc>
                <a:spcPct val="95000"/>
              </a:lnSpc>
              <a:spcBef>
                <a:spcPts val="0"/>
              </a:spcBef>
              <a:buNone/>
              <a:defRPr lang="en-US" sz="1009" b="0" kern="1200" dirty="0">
                <a:solidFill>
                  <a:schemeClr val="tx2"/>
                </a:solidFill>
                <a:latin typeface="+mn-lt"/>
                <a:ea typeface="+mn-ea"/>
                <a:cs typeface="+mn-cs"/>
              </a:defRPr>
            </a:lvl1pPr>
            <a:lvl2pPr marL="230703" indent="0">
              <a:buNone/>
              <a:defRPr sz="1009" b="1"/>
            </a:lvl2pPr>
            <a:lvl3pPr marL="461406" indent="0">
              <a:buNone/>
              <a:defRPr sz="908" b="1"/>
            </a:lvl3pPr>
            <a:lvl4pPr marL="692109" indent="0">
              <a:buNone/>
              <a:defRPr sz="807" b="1"/>
            </a:lvl4pPr>
            <a:lvl5pPr marL="922812" indent="0">
              <a:buNone/>
              <a:defRPr sz="807" b="1"/>
            </a:lvl5pPr>
            <a:lvl6pPr marL="1153516" indent="0">
              <a:buNone/>
              <a:defRPr sz="807" b="1"/>
            </a:lvl6pPr>
            <a:lvl7pPr marL="1384219" indent="0">
              <a:buNone/>
              <a:defRPr sz="807" b="1"/>
            </a:lvl7pPr>
            <a:lvl8pPr marL="1614922" indent="0">
              <a:buNone/>
              <a:defRPr sz="807" b="1"/>
            </a:lvl8pPr>
            <a:lvl9pPr marL="1845625" indent="0">
              <a:buNone/>
              <a:defRPr sz="807" b="1"/>
            </a:lvl9pPr>
          </a:lstStyle>
          <a:p>
            <a:pPr marL="0" lvl="0" indent="0" algn="l" defTabSz="461406" rtl="0" eaLnBrk="1" latinLnBrk="0" hangingPunct="1">
              <a:lnSpc>
                <a:spcPct val="90000"/>
              </a:lnSpc>
              <a:spcBef>
                <a:spcPts val="1009"/>
              </a:spcBef>
              <a:buFontTx/>
              <a:buNone/>
            </a:pPr>
            <a:r>
              <a:rPr lang="en-US" smtClean="0"/>
              <a:t>Edit Master text styles</a:t>
            </a:r>
          </a:p>
        </p:txBody>
      </p:sp>
      <p:sp>
        <p:nvSpPr>
          <p:cNvPr id="6" name="Content Placeholder 5"/>
          <p:cNvSpPr>
            <a:spLocks noGrp="1"/>
          </p:cNvSpPr>
          <p:nvPr>
            <p:ph sz="quarter" idx="4"/>
          </p:nvPr>
        </p:nvSpPr>
        <p:spPr>
          <a:xfrm>
            <a:off x="3091958" y="1265384"/>
            <a:ext cx="2261283" cy="1849291"/>
          </a:xfrm>
        </p:spPr>
        <p:txBody>
          <a:bodyPr/>
          <a:lstStyle>
            <a:lvl1pPr>
              <a:defRPr sz="908"/>
            </a:lvl1pPr>
            <a:lvl2pPr>
              <a:defRPr sz="807"/>
            </a:lvl2pPr>
            <a:lvl3pPr>
              <a:defRPr sz="706"/>
            </a:lvl3pPr>
            <a:lvl4pPr>
              <a:defRPr sz="706"/>
            </a:lvl4pPr>
            <a:lvl5pPr>
              <a:defRPr sz="706"/>
            </a:lvl5pPr>
            <a:lvl6pPr>
              <a:defRPr sz="706"/>
            </a:lvl6pPr>
            <a:lvl7pPr>
              <a:defRPr sz="706"/>
            </a:lvl7pPr>
            <a:lvl8pPr>
              <a:defRPr sz="706"/>
            </a:lvl8pPr>
            <a:lvl9pPr>
              <a:defRPr sz="706"/>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8/26/2025, Lecture 1</a:t>
            </a:r>
            <a:endParaRPr lang="en-US"/>
          </a:p>
        </p:txBody>
      </p:sp>
      <p:sp>
        <p:nvSpPr>
          <p:cNvPr id="8" name="Footer Placeholder 7"/>
          <p:cNvSpPr>
            <a:spLocks noGrp="1"/>
          </p:cNvSpPr>
          <p:nvPr>
            <p:ph type="ftr" sz="quarter" idx="11"/>
          </p:nvPr>
        </p:nvSpPr>
        <p:spPr/>
        <p:txBody>
          <a:bodyPr/>
          <a:lstStyle/>
          <a:p>
            <a:r>
              <a:rPr lang="en-US" smtClean="0"/>
              <a:t>CSC7103, Fall 2025, Welcome and Introduction</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
        <p:nvSpPr>
          <p:cNvPr id="11" name="Rectangle 10"/>
          <p:cNvSpPr/>
          <p:nvPr/>
        </p:nvSpPr>
        <p:spPr>
          <a:xfrm>
            <a:off x="0" y="0"/>
            <a:ext cx="230743" cy="34607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3975" y="2895370"/>
            <a:ext cx="565380" cy="565380"/>
          </a:xfrm>
          <a:prstGeom prst="rect">
            <a:avLst/>
          </a:prstGeom>
        </p:spPr>
      </p:pic>
    </p:spTree>
    <p:extLst>
      <p:ext uri="{BB962C8B-B14F-4D97-AF65-F5344CB8AC3E}">
        <p14:creationId xmlns:p14="http://schemas.microsoft.com/office/powerpoint/2010/main" val="2318269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8/26/2025, Lecture 1</a:t>
            </a:r>
            <a:endParaRPr lang="en-US"/>
          </a:p>
        </p:txBody>
      </p:sp>
      <p:sp>
        <p:nvSpPr>
          <p:cNvPr id="4" name="Footer Placeholder 3"/>
          <p:cNvSpPr>
            <a:spLocks noGrp="1"/>
          </p:cNvSpPr>
          <p:nvPr>
            <p:ph type="ftr" sz="quarter" idx="11"/>
          </p:nvPr>
        </p:nvSpPr>
        <p:spPr/>
        <p:txBody>
          <a:bodyPr/>
          <a:lstStyle/>
          <a:p>
            <a:r>
              <a:rPr lang="en-US" smtClean="0"/>
              <a:t>CSC7103, Fall 2025, Welcome and Introduction</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
        <p:nvSpPr>
          <p:cNvPr id="7" name="Rectangle 6"/>
          <p:cNvSpPr/>
          <p:nvPr/>
        </p:nvSpPr>
        <p:spPr>
          <a:xfrm>
            <a:off x="0" y="0"/>
            <a:ext cx="230743" cy="34607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3975" y="2895370"/>
            <a:ext cx="565380" cy="565380"/>
          </a:xfrm>
          <a:prstGeom prst="rect">
            <a:avLst/>
          </a:prstGeom>
        </p:spPr>
      </p:pic>
    </p:spTree>
    <p:extLst>
      <p:ext uri="{BB962C8B-B14F-4D97-AF65-F5344CB8AC3E}">
        <p14:creationId xmlns:p14="http://schemas.microsoft.com/office/powerpoint/2010/main" val="2385202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8/26/2025, Lecture 1</a:t>
            </a:r>
            <a:endParaRPr lang="en-US"/>
          </a:p>
        </p:txBody>
      </p:sp>
      <p:sp>
        <p:nvSpPr>
          <p:cNvPr id="3" name="Footer Placeholder 2"/>
          <p:cNvSpPr>
            <a:spLocks noGrp="1"/>
          </p:cNvSpPr>
          <p:nvPr>
            <p:ph type="ftr" sz="quarter" idx="11"/>
          </p:nvPr>
        </p:nvSpPr>
        <p:spPr/>
        <p:txBody>
          <a:bodyPr/>
          <a:lstStyle/>
          <a:p>
            <a:r>
              <a:rPr lang="en-US" smtClean="0"/>
              <a:t>CSC7103, Fall 2025, Welcome and Introduction</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
        <p:nvSpPr>
          <p:cNvPr id="5" name="Rectangle 4"/>
          <p:cNvSpPr/>
          <p:nvPr/>
        </p:nvSpPr>
        <p:spPr>
          <a:xfrm>
            <a:off x="0" y="0"/>
            <a:ext cx="230743" cy="34607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2319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4567" y="230717"/>
            <a:ext cx="1615202" cy="807507"/>
          </a:xfrm>
        </p:spPr>
        <p:txBody>
          <a:bodyPr anchor="b">
            <a:normAutofit/>
          </a:bodyPr>
          <a:lstStyle>
            <a:lvl1pPr>
              <a:defRPr sz="1413" b="1" baseline="0"/>
            </a:lvl1pPr>
          </a:lstStyle>
          <a:p>
            <a:r>
              <a:rPr lang="en-US" smtClean="0"/>
              <a:t>Click to edit Master title style</a:t>
            </a:r>
            <a:endParaRPr lang="en-US" dirty="0"/>
          </a:p>
        </p:txBody>
      </p:sp>
      <p:sp>
        <p:nvSpPr>
          <p:cNvPr id="3" name="Content Placeholder 2"/>
          <p:cNvSpPr>
            <a:spLocks noGrp="1"/>
          </p:cNvSpPr>
          <p:nvPr>
            <p:ph idx="1"/>
          </p:nvPr>
        </p:nvSpPr>
        <p:spPr>
          <a:xfrm>
            <a:off x="2273247" y="346075"/>
            <a:ext cx="3068029" cy="2768600"/>
          </a:xfrm>
        </p:spPr>
        <p:txBody>
          <a:bodyPr/>
          <a:lstStyle>
            <a:lvl1pPr>
              <a:defRPr sz="1009"/>
            </a:lvl1pPr>
            <a:lvl2pPr>
              <a:defRPr sz="908"/>
            </a:lvl2pPr>
            <a:lvl3pPr>
              <a:defRPr sz="807"/>
            </a:lvl3pPr>
            <a:lvl4pPr>
              <a:defRPr sz="706"/>
            </a:lvl4pPr>
            <a:lvl5pPr>
              <a:defRPr sz="706"/>
            </a:lvl5pPr>
            <a:lvl6pPr>
              <a:defRPr sz="706"/>
            </a:lvl6pPr>
            <a:lvl7pPr>
              <a:defRPr sz="706"/>
            </a:lvl7pPr>
            <a:lvl8pPr>
              <a:defRPr sz="706"/>
            </a:lvl8pPr>
            <a:lvl9pPr>
              <a:defRPr sz="706"/>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24567" y="1059588"/>
            <a:ext cx="1615202" cy="1922639"/>
          </a:xfrm>
        </p:spPr>
        <p:txBody>
          <a:bodyPr>
            <a:normAutofit/>
          </a:bodyPr>
          <a:lstStyle>
            <a:lvl1pPr marL="0" indent="0">
              <a:lnSpc>
                <a:spcPct val="114000"/>
              </a:lnSpc>
              <a:spcBef>
                <a:spcPts val="404"/>
              </a:spcBef>
              <a:buNone/>
              <a:defRPr sz="706"/>
            </a:lvl1pPr>
            <a:lvl2pPr marL="230703" indent="0">
              <a:buNone/>
              <a:defRPr sz="606"/>
            </a:lvl2pPr>
            <a:lvl3pPr marL="461406" indent="0">
              <a:buNone/>
              <a:defRPr sz="505"/>
            </a:lvl3pPr>
            <a:lvl4pPr marL="692109" indent="0">
              <a:buNone/>
              <a:defRPr sz="454"/>
            </a:lvl4pPr>
            <a:lvl5pPr marL="922812" indent="0">
              <a:buNone/>
              <a:defRPr sz="454"/>
            </a:lvl5pPr>
            <a:lvl6pPr marL="1153516" indent="0">
              <a:buNone/>
              <a:defRPr sz="454"/>
            </a:lvl6pPr>
            <a:lvl7pPr marL="1384219" indent="0">
              <a:buNone/>
              <a:defRPr sz="454"/>
            </a:lvl7pPr>
            <a:lvl8pPr marL="1614922" indent="0">
              <a:buNone/>
              <a:defRPr sz="454"/>
            </a:lvl8pPr>
            <a:lvl9pPr marL="1845625" indent="0">
              <a:buNone/>
              <a:defRPr sz="454"/>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8/26/2025, Lecture 1</a:t>
            </a:r>
            <a:endParaRPr lang="en-US"/>
          </a:p>
        </p:txBody>
      </p:sp>
      <p:sp>
        <p:nvSpPr>
          <p:cNvPr id="6" name="Footer Placeholder 5"/>
          <p:cNvSpPr>
            <a:spLocks noGrp="1"/>
          </p:cNvSpPr>
          <p:nvPr>
            <p:ph type="ftr" sz="quarter" idx="11"/>
          </p:nvPr>
        </p:nvSpPr>
        <p:spPr/>
        <p:txBody>
          <a:bodyPr/>
          <a:lstStyle/>
          <a:p>
            <a:r>
              <a:rPr lang="en-US" smtClean="0"/>
              <a:t>CSC7103, Fall 2025, Welcome and Introduction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72104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2576336"/>
            <a:ext cx="5699355" cy="8844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61486" y="2653242"/>
            <a:ext cx="5037892" cy="461433"/>
          </a:xfrm>
        </p:spPr>
        <p:txBody>
          <a:bodyPr anchor="b">
            <a:normAutofit/>
          </a:bodyPr>
          <a:lstStyle>
            <a:lvl1pPr>
              <a:defRPr sz="1413" b="1">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5699355" cy="2588207"/>
          </a:xfrm>
        </p:spPr>
        <p:txBody>
          <a:bodyPr anchor="t"/>
          <a:lstStyle>
            <a:lvl1pPr marL="0" indent="0">
              <a:buNone/>
              <a:defRPr sz="1615"/>
            </a:lvl1pPr>
            <a:lvl2pPr marL="230703" indent="0">
              <a:buNone/>
              <a:defRPr sz="1413"/>
            </a:lvl2pPr>
            <a:lvl3pPr marL="461406" indent="0">
              <a:buNone/>
              <a:defRPr sz="1211"/>
            </a:lvl3pPr>
            <a:lvl4pPr marL="692109" indent="0">
              <a:buNone/>
              <a:defRPr sz="1009"/>
            </a:lvl4pPr>
            <a:lvl5pPr marL="922812" indent="0">
              <a:buNone/>
              <a:defRPr sz="1009"/>
            </a:lvl5pPr>
            <a:lvl6pPr marL="1153516" indent="0">
              <a:buNone/>
              <a:defRPr sz="1009"/>
            </a:lvl6pPr>
            <a:lvl7pPr marL="1384219" indent="0">
              <a:buNone/>
              <a:defRPr sz="1009"/>
            </a:lvl7pPr>
            <a:lvl8pPr marL="1614922" indent="0">
              <a:buNone/>
              <a:defRPr sz="1009"/>
            </a:lvl8pPr>
            <a:lvl9pPr marL="1845625" indent="0">
              <a:buNone/>
              <a:defRPr sz="1009"/>
            </a:lvl9pPr>
          </a:lstStyle>
          <a:p>
            <a:r>
              <a:rPr lang="en-US" smtClean="0"/>
              <a:t>Click icon to add picture</a:t>
            </a:r>
            <a:endParaRPr lang="en-US" dirty="0"/>
          </a:p>
        </p:txBody>
      </p:sp>
      <p:sp>
        <p:nvSpPr>
          <p:cNvPr id="4" name="Text Placeholder 3"/>
          <p:cNvSpPr>
            <a:spLocks noGrp="1"/>
          </p:cNvSpPr>
          <p:nvPr>
            <p:ph type="body" sz="half" idx="2"/>
          </p:nvPr>
        </p:nvSpPr>
        <p:spPr>
          <a:xfrm>
            <a:off x="461486" y="3082575"/>
            <a:ext cx="5037892" cy="301269"/>
          </a:xfrm>
        </p:spPr>
        <p:txBody>
          <a:bodyPr>
            <a:normAutofit/>
          </a:bodyPr>
          <a:lstStyle>
            <a:lvl1pPr marL="0" indent="0">
              <a:lnSpc>
                <a:spcPct val="100000"/>
              </a:lnSpc>
              <a:spcBef>
                <a:spcPts val="404"/>
              </a:spcBef>
              <a:buNone/>
              <a:defRPr sz="706" baseline="0">
                <a:solidFill>
                  <a:schemeClr val="bg1">
                    <a:lumMod val="75000"/>
                  </a:schemeClr>
                </a:solidFill>
              </a:defRPr>
            </a:lvl1pPr>
            <a:lvl2pPr marL="230703" indent="0">
              <a:buNone/>
              <a:defRPr sz="606"/>
            </a:lvl2pPr>
            <a:lvl3pPr marL="461406" indent="0">
              <a:buNone/>
              <a:defRPr sz="505"/>
            </a:lvl3pPr>
            <a:lvl4pPr marL="692109" indent="0">
              <a:buNone/>
              <a:defRPr sz="454"/>
            </a:lvl4pPr>
            <a:lvl5pPr marL="922812" indent="0">
              <a:buNone/>
              <a:defRPr sz="454"/>
            </a:lvl5pPr>
            <a:lvl6pPr marL="1153516" indent="0">
              <a:buNone/>
              <a:defRPr sz="454"/>
            </a:lvl6pPr>
            <a:lvl7pPr marL="1384219" indent="0">
              <a:buNone/>
              <a:defRPr sz="454"/>
            </a:lvl7pPr>
            <a:lvl8pPr marL="1614922" indent="0">
              <a:buNone/>
              <a:defRPr sz="454"/>
            </a:lvl8pPr>
            <a:lvl9pPr marL="1845625" indent="0">
              <a:buNone/>
              <a:defRPr sz="454"/>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8/26/2025, Lecture 1</a:t>
            </a:r>
            <a:endParaRPr lang="en-US"/>
          </a:p>
        </p:txBody>
      </p:sp>
      <p:sp>
        <p:nvSpPr>
          <p:cNvPr id="6" name="Footer Placeholder 5"/>
          <p:cNvSpPr>
            <a:spLocks noGrp="1"/>
          </p:cNvSpPr>
          <p:nvPr>
            <p:ph type="ftr" sz="quarter" idx="11"/>
          </p:nvPr>
        </p:nvSpPr>
        <p:spPr/>
        <p:txBody>
          <a:bodyPr/>
          <a:lstStyle/>
          <a:p>
            <a:r>
              <a:rPr lang="en-US" smtClean="0"/>
              <a:t>CSC7103, Fall 2025, Welcome and Introduction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56522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5699355" y="0"/>
            <a:ext cx="461486" cy="3460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36851" y="148461"/>
            <a:ext cx="4891754" cy="705030"/>
          </a:xfrm>
          <a:prstGeom prst="rect">
            <a:avLst/>
          </a:prstGeom>
        </p:spPr>
        <p:txBody>
          <a:bodyPr vert="horz" lIns="91440" tIns="27432"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36851" y="922867"/>
            <a:ext cx="4337971" cy="21958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5449440" y="503881"/>
            <a:ext cx="961319" cy="184274"/>
          </a:xfrm>
          <a:prstGeom prst="rect">
            <a:avLst/>
          </a:prstGeom>
        </p:spPr>
        <p:txBody>
          <a:bodyPr vert="horz" lIns="91440" tIns="45720" rIns="91440" bIns="45720" rtlCol="0" anchor="ctr"/>
          <a:lstStyle>
            <a:lvl1pPr algn="r">
              <a:defRPr sz="530" b="0">
                <a:solidFill>
                  <a:schemeClr val="accent1">
                    <a:lumMod val="40000"/>
                    <a:lumOff val="60000"/>
                  </a:schemeClr>
                </a:solidFill>
              </a:defRPr>
            </a:lvl1pPr>
          </a:lstStyle>
          <a:p>
            <a:r>
              <a:rPr lang="en-US" smtClean="0"/>
              <a:t>8/26/2025, Lecture 1</a:t>
            </a:r>
            <a:endParaRPr lang="en-US"/>
          </a:p>
        </p:txBody>
      </p:sp>
      <p:sp>
        <p:nvSpPr>
          <p:cNvPr id="5" name="Footer Placeholder 4"/>
          <p:cNvSpPr>
            <a:spLocks noGrp="1"/>
          </p:cNvSpPr>
          <p:nvPr>
            <p:ph type="ftr" sz="quarter" idx="3"/>
          </p:nvPr>
        </p:nvSpPr>
        <p:spPr>
          <a:xfrm rot="16200000">
            <a:off x="5026458" y="2041992"/>
            <a:ext cx="1807281" cy="184274"/>
          </a:xfrm>
          <a:prstGeom prst="rect">
            <a:avLst/>
          </a:prstGeom>
        </p:spPr>
        <p:txBody>
          <a:bodyPr vert="horz" lIns="91440" tIns="45720" rIns="91440" bIns="45720" rtlCol="0" anchor="ctr"/>
          <a:lstStyle>
            <a:lvl1pPr algn="l">
              <a:defRPr sz="530">
                <a:solidFill>
                  <a:schemeClr val="accent1">
                    <a:lumMod val="40000"/>
                    <a:lumOff val="60000"/>
                  </a:schemeClr>
                </a:solidFill>
              </a:defRPr>
            </a:lvl1pPr>
          </a:lstStyle>
          <a:p>
            <a:r>
              <a:rPr lang="en-US" smtClean="0"/>
              <a:t>CSC7103, Fall 2025, Welcome and Introduction</a:t>
            </a:r>
            <a:endParaRPr lang="en-US"/>
          </a:p>
        </p:txBody>
      </p:sp>
      <p:sp>
        <p:nvSpPr>
          <p:cNvPr id="6" name="Slide Number Placeholder 5"/>
          <p:cNvSpPr>
            <a:spLocks noGrp="1"/>
          </p:cNvSpPr>
          <p:nvPr>
            <p:ph type="sldNum" sz="quarter" idx="4"/>
          </p:nvPr>
        </p:nvSpPr>
        <p:spPr>
          <a:xfrm>
            <a:off x="5699355" y="3114675"/>
            <a:ext cx="461486" cy="299611"/>
          </a:xfrm>
          <a:prstGeom prst="rect">
            <a:avLst/>
          </a:prstGeom>
        </p:spPr>
        <p:txBody>
          <a:bodyPr vert="horz" lIns="45720" tIns="45720" rIns="45720" bIns="45720" rtlCol="0" anchor="ctr">
            <a:normAutofit/>
          </a:bodyPr>
          <a:lstStyle>
            <a:lvl1pPr algn="ctr">
              <a:defRPr sz="1817">
                <a:solidFill>
                  <a:schemeClr val="accent1">
                    <a:lumMod val="60000"/>
                    <a:lumOff val="40000"/>
                  </a:schemeClr>
                </a:solidFill>
                <a:latin typeface="+mj-lt"/>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57122077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hf hdr="0"/>
  <p:txStyles>
    <p:titleStyle>
      <a:lvl1pPr algn="l" defTabSz="461406" rtl="0" eaLnBrk="1" latinLnBrk="0" hangingPunct="1">
        <a:lnSpc>
          <a:spcPct val="90000"/>
        </a:lnSpc>
        <a:spcBef>
          <a:spcPct val="0"/>
        </a:spcBef>
        <a:buNone/>
        <a:defRPr sz="2220" b="1" kern="1200" spc="-25" baseline="0">
          <a:solidFill>
            <a:schemeClr val="accent1"/>
          </a:solidFill>
          <a:latin typeface="+mj-lt"/>
          <a:ea typeface="+mj-ea"/>
          <a:cs typeface="+mj-cs"/>
        </a:defRPr>
      </a:lvl1pPr>
    </p:titleStyle>
    <p:bodyStyle>
      <a:lvl1pPr marL="92281" indent="-92281" algn="l" defTabSz="461406" rtl="0" eaLnBrk="1" latinLnBrk="0" hangingPunct="1">
        <a:lnSpc>
          <a:spcPct val="95000"/>
        </a:lnSpc>
        <a:spcBef>
          <a:spcPts val="706"/>
        </a:spcBef>
        <a:spcAft>
          <a:spcPts val="101"/>
        </a:spcAft>
        <a:buClr>
          <a:schemeClr val="accent1"/>
        </a:buClr>
        <a:buSzPct val="80000"/>
        <a:buFont typeface="Arial" pitchFamily="34" charset="0"/>
        <a:buChar char="•"/>
        <a:defRPr sz="1009" kern="1200" spc="5" baseline="0">
          <a:solidFill>
            <a:schemeClr val="tx1">
              <a:lumMod val="65000"/>
              <a:lumOff val="35000"/>
            </a:schemeClr>
          </a:solidFill>
          <a:latin typeface="+mn-lt"/>
          <a:ea typeface="+mn-ea"/>
          <a:cs typeface="+mn-cs"/>
        </a:defRPr>
      </a:lvl1pPr>
      <a:lvl2pPr marL="230703" indent="-92281" algn="l" defTabSz="461406" rtl="0" eaLnBrk="1" latinLnBrk="0" hangingPunct="1">
        <a:lnSpc>
          <a:spcPct val="90000"/>
        </a:lnSpc>
        <a:spcBef>
          <a:spcPts val="151"/>
        </a:spcBef>
        <a:spcAft>
          <a:spcPts val="151"/>
        </a:spcAft>
        <a:buClr>
          <a:schemeClr val="accent1"/>
        </a:buClr>
        <a:buFont typeface="Wingdings 2" pitchFamily="18" charset="2"/>
        <a:buChar char=""/>
        <a:defRPr sz="908" kern="1200">
          <a:solidFill>
            <a:schemeClr val="tx1">
              <a:lumMod val="65000"/>
              <a:lumOff val="35000"/>
            </a:schemeClr>
          </a:solidFill>
          <a:latin typeface="+mn-lt"/>
          <a:ea typeface="+mn-ea"/>
          <a:cs typeface="+mn-cs"/>
        </a:defRPr>
      </a:lvl2pPr>
      <a:lvl3pPr marL="369125" indent="-92281" algn="l" defTabSz="461406" rtl="0" eaLnBrk="1" latinLnBrk="0" hangingPunct="1">
        <a:lnSpc>
          <a:spcPct val="90000"/>
        </a:lnSpc>
        <a:spcBef>
          <a:spcPts val="151"/>
        </a:spcBef>
        <a:spcAft>
          <a:spcPts val="151"/>
        </a:spcAft>
        <a:buClr>
          <a:schemeClr val="accent1"/>
        </a:buClr>
        <a:buFont typeface="Wingdings 2" pitchFamily="18" charset="2"/>
        <a:buChar char=""/>
        <a:defRPr sz="807" kern="1200">
          <a:solidFill>
            <a:schemeClr val="tx1">
              <a:lumMod val="65000"/>
              <a:lumOff val="35000"/>
            </a:schemeClr>
          </a:solidFill>
          <a:latin typeface="+mn-lt"/>
          <a:ea typeface="+mn-ea"/>
          <a:cs typeface="+mn-cs"/>
        </a:defRPr>
      </a:lvl3pPr>
      <a:lvl4pPr marL="507547" indent="-92281" algn="l" defTabSz="461406" rtl="0" eaLnBrk="1" latinLnBrk="0" hangingPunct="1">
        <a:lnSpc>
          <a:spcPct val="90000"/>
        </a:lnSpc>
        <a:spcBef>
          <a:spcPts val="151"/>
        </a:spcBef>
        <a:spcAft>
          <a:spcPts val="151"/>
        </a:spcAft>
        <a:buClr>
          <a:schemeClr val="accent1"/>
        </a:buClr>
        <a:buFont typeface="Wingdings 2" pitchFamily="18" charset="2"/>
        <a:buChar char=""/>
        <a:defRPr sz="706" kern="1200">
          <a:solidFill>
            <a:schemeClr val="tx1">
              <a:lumMod val="65000"/>
              <a:lumOff val="35000"/>
            </a:schemeClr>
          </a:solidFill>
          <a:latin typeface="+mn-lt"/>
          <a:ea typeface="+mn-ea"/>
          <a:cs typeface="+mn-cs"/>
        </a:defRPr>
      </a:lvl4pPr>
      <a:lvl5pPr marL="645969" indent="-92281" algn="l" defTabSz="461406" rtl="0" eaLnBrk="1" latinLnBrk="0" hangingPunct="1">
        <a:lnSpc>
          <a:spcPct val="90000"/>
        </a:lnSpc>
        <a:spcBef>
          <a:spcPts val="151"/>
        </a:spcBef>
        <a:spcAft>
          <a:spcPts val="151"/>
        </a:spcAft>
        <a:buClr>
          <a:schemeClr val="accent1"/>
        </a:buClr>
        <a:buFont typeface="Wingdings 2" pitchFamily="18" charset="2"/>
        <a:buChar char=""/>
        <a:defRPr sz="706" kern="1200">
          <a:solidFill>
            <a:schemeClr val="tx1">
              <a:lumMod val="65000"/>
              <a:lumOff val="35000"/>
            </a:schemeClr>
          </a:solidFill>
          <a:latin typeface="+mn-lt"/>
          <a:ea typeface="+mn-ea"/>
          <a:cs typeface="+mn-cs"/>
        </a:defRPr>
      </a:lvl5pPr>
      <a:lvl6pPr marL="807360" indent="-115352" algn="l" defTabSz="461406" rtl="0" eaLnBrk="1" latinLnBrk="0" hangingPunct="1">
        <a:lnSpc>
          <a:spcPct val="90000"/>
        </a:lnSpc>
        <a:spcBef>
          <a:spcPts val="151"/>
        </a:spcBef>
        <a:spcAft>
          <a:spcPts val="151"/>
        </a:spcAft>
        <a:buClr>
          <a:schemeClr val="accent1"/>
        </a:buClr>
        <a:buFont typeface="Wingdings 2" pitchFamily="18" charset="2"/>
        <a:buChar char=""/>
        <a:defRPr sz="706" kern="1200">
          <a:solidFill>
            <a:schemeClr val="tx1">
              <a:lumMod val="65000"/>
              <a:lumOff val="35000"/>
            </a:schemeClr>
          </a:solidFill>
          <a:latin typeface="+mn-lt"/>
          <a:ea typeface="+mn-ea"/>
          <a:cs typeface="+mn-cs"/>
        </a:defRPr>
      </a:lvl6pPr>
      <a:lvl7pPr marL="958740" indent="-115352" algn="l" defTabSz="461406" rtl="0" eaLnBrk="1" latinLnBrk="0" hangingPunct="1">
        <a:lnSpc>
          <a:spcPct val="90000"/>
        </a:lnSpc>
        <a:spcBef>
          <a:spcPts val="151"/>
        </a:spcBef>
        <a:spcAft>
          <a:spcPts val="151"/>
        </a:spcAft>
        <a:buClr>
          <a:schemeClr val="accent1"/>
        </a:buClr>
        <a:buFont typeface="Wingdings 2" pitchFamily="18" charset="2"/>
        <a:buChar char=""/>
        <a:defRPr sz="706" kern="1200">
          <a:solidFill>
            <a:schemeClr val="tx1">
              <a:lumMod val="65000"/>
              <a:lumOff val="35000"/>
            </a:schemeClr>
          </a:solidFill>
          <a:latin typeface="+mn-lt"/>
          <a:ea typeface="+mn-ea"/>
          <a:cs typeface="+mn-cs"/>
        </a:defRPr>
      </a:lvl7pPr>
      <a:lvl8pPr marL="1110120" indent="-115352" algn="l" defTabSz="461406" rtl="0" eaLnBrk="1" latinLnBrk="0" hangingPunct="1">
        <a:lnSpc>
          <a:spcPct val="90000"/>
        </a:lnSpc>
        <a:spcBef>
          <a:spcPts val="151"/>
        </a:spcBef>
        <a:spcAft>
          <a:spcPts val="151"/>
        </a:spcAft>
        <a:buClr>
          <a:schemeClr val="accent1"/>
        </a:buClr>
        <a:buFont typeface="Wingdings 2" pitchFamily="18" charset="2"/>
        <a:buChar char=""/>
        <a:defRPr sz="706" kern="1200">
          <a:solidFill>
            <a:schemeClr val="tx1">
              <a:lumMod val="65000"/>
              <a:lumOff val="35000"/>
            </a:schemeClr>
          </a:solidFill>
          <a:latin typeface="+mn-lt"/>
          <a:ea typeface="+mn-ea"/>
          <a:cs typeface="+mn-cs"/>
        </a:defRPr>
      </a:lvl8pPr>
      <a:lvl9pPr marL="1261500" indent="-115352" algn="l" defTabSz="461406" rtl="0" eaLnBrk="1" latinLnBrk="0" hangingPunct="1">
        <a:lnSpc>
          <a:spcPct val="90000"/>
        </a:lnSpc>
        <a:spcBef>
          <a:spcPts val="151"/>
        </a:spcBef>
        <a:spcAft>
          <a:spcPts val="151"/>
        </a:spcAft>
        <a:buClr>
          <a:schemeClr val="accent1"/>
        </a:buClr>
        <a:buFont typeface="Wingdings 2" pitchFamily="18" charset="2"/>
        <a:buChar char=""/>
        <a:defRPr sz="706" kern="1200">
          <a:solidFill>
            <a:schemeClr val="tx1">
              <a:lumMod val="65000"/>
              <a:lumOff val="35000"/>
            </a:schemeClr>
          </a:solidFill>
          <a:latin typeface="+mn-lt"/>
          <a:ea typeface="+mn-ea"/>
          <a:cs typeface="+mn-cs"/>
        </a:defRPr>
      </a:lvl9pPr>
    </p:bodyStyle>
    <p:otherStyle>
      <a:defPPr>
        <a:defRPr lang="en-US"/>
      </a:defPPr>
      <a:lvl1pPr marL="0" algn="l" defTabSz="461406" rtl="0" eaLnBrk="1" latinLnBrk="0" hangingPunct="1">
        <a:defRPr sz="908" kern="1200">
          <a:solidFill>
            <a:schemeClr val="tx1"/>
          </a:solidFill>
          <a:latin typeface="+mn-lt"/>
          <a:ea typeface="+mn-ea"/>
          <a:cs typeface="+mn-cs"/>
        </a:defRPr>
      </a:lvl1pPr>
      <a:lvl2pPr marL="230703" algn="l" defTabSz="461406" rtl="0" eaLnBrk="1" latinLnBrk="0" hangingPunct="1">
        <a:defRPr sz="908" kern="1200">
          <a:solidFill>
            <a:schemeClr val="tx1"/>
          </a:solidFill>
          <a:latin typeface="+mn-lt"/>
          <a:ea typeface="+mn-ea"/>
          <a:cs typeface="+mn-cs"/>
        </a:defRPr>
      </a:lvl2pPr>
      <a:lvl3pPr marL="461406" algn="l" defTabSz="461406" rtl="0" eaLnBrk="1" latinLnBrk="0" hangingPunct="1">
        <a:defRPr sz="908" kern="1200">
          <a:solidFill>
            <a:schemeClr val="tx1"/>
          </a:solidFill>
          <a:latin typeface="+mn-lt"/>
          <a:ea typeface="+mn-ea"/>
          <a:cs typeface="+mn-cs"/>
        </a:defRPr>
      </a:lvl3pPr>
      <a:lvl4pPr marL="692109" algn="l" defTabSz="461406" rtl="0" eaLnBrk="1" latinLnBrk="0" hangingPunct="1">
        <a:defRPr sz="908" kern="1200">
          <a:solidFill>
            <a:schemeClr val="tx1"/>
          </a:solidFill>
          <a:latin typeface="+mn-lt"/>
          <a:ea typeface="+mn-ea"/>
          <a:cs typeface="+mn-cs"/>
        </a:defRPr>
      </a:lvl4pPr>
      <a:lvl5pPr marL="922812" algn="l" defTabSz="461406" rtl="0" eaLnBrk="1" latinLnBrk="0" hangingPunct="1">
        <a:defRPr sz="908" kern="1200">
          <a:solidFill>
            <a:schemeClr val="tx1"/>
          </a:solidFill>
          <a:latin typeface="+mn-lt"/>
          <a:ea typeface="+mn-ea"/>
          <a:cs typeface="+mn-cs"/>
        </a:defRPr>
      </a:lvl5pPr>
      <a:lvl6pPr marL="1153516" algn="l" defTabSz="461406" rtl="0" eaLnBrk="1" latinLnBrk="0" hangingPunct="1">
        <a:defRPr sz="908" kern="1200">
          <a:solidFill>
            <a:schemeClr val="tx1"/>
          </a:solidFill>
          <a:latin typeface="+mn-lt"/>
          <a:ea typeface="+mn-ea"/>
          <a:cs typeface="+mn-cs"/>
        </a:defRPr>
      </a:lvl6pPr>
      <a:lvl7pPr marL="1384219" algn="l" defTabSz="461406" rtl="0" eaLnBrk="1" latinLnBrk="0" hangingPunct="1">
        <a:defRPr sz="908" kern="1200">
          <a:solidFill>
            <a:schemeClr val="tx1"/>
          </a:solidFill>
          <a:latin typeface="+mn-lt"/>
          <a:ea typeface="+mn-ea"/>
          <a:cs typeface="+mn-cs"/>
        </a:defRPr>
      </a:lvl7pPr>
      <a:lvl8pPr marL="1614922" algn="l" defTabSz="461406" rtl="0" eaLnBrk="1" latinLnBrk="0" hangingPunct="1">
        <a:defRPr sz="908" kern="1200">
          <a:solidFill>
            <a:schemeClr val="tx1"/>
          </a:solidFill>
          <a:latin typeface="+mn-lt"/>
          <a:ea typeface="+mn-ea"/>
          <a:cs typeface="+mn-cs"/>
        </a:defRPr>
      </a:lvl8pPr>
      <a:lvl9pPr marL="1845625" algn="l" defTabSz="461406" rtl="0" eaLnBrk="1" latinLnBrk="0" hangingPunct="1">
        <a:defRPr sz="9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g"/><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e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eoplematters.in/article/culture/how-to-build-a-high-performance-organization-23189" TargetMode="External"/><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discord.gg/NdKrbJTaUg" TargetMode="External"/><Relationship Id="rId2" Type="http://schemas.openxmlformats.org/officeDocument/2006/relationships/hyperlink" Target="https://teaching.hkaiser.org/" TargetMode="Externa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lsu.edu/saa/students/codeofconduct.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and Introduction</a:t>
            </a:r>
            <a:endParaRPr lang="en-US" dirty="0"/>
          </a:p>
        </p:txBody>
      </p:sp>
      <p:sp>
        <p:nvSpPr>
          <p:cNvPr id="3" name="Subtitle 2"/>
          <p:cNvSpPr>
            <a:spLocks noGrp="1"/>
          </p:cNvSpPr>
          <p:nvPr>
            <p:ph type="subTitle" idx="1"/>
          </p:nvPr>
        </p:nvSpPr>
        <p:spPr/>
        <p:txBody>
          <a:bodyPr/>
          <a:lstStyle/>
          <a:p>
            <a:r>
              <a:rPr lang="en-US" dirty="0"/>
              <a:t>Lecture </a:t>
            </a:r>
            <a:r>
              <a:rPr lang="en-US" dirty="0" smtClean="0"/>
              <a:t>1</a:t>
            </a:r>
            <a:endParaRPr lang="en-US" dirty="0"/>
          </a:p>
          <a:p>
            <a:r>
              <a:rPr lang="en-US" dirty="0"/>
              <a:t>Hartmut Kaiser</a:t>
            </a:r>
          </a:p>
          <a:p>
            <a:r>
              <a:rPr lang="en-US" dirty="0"/>
              <a:t>https://</a:t>
            </a:r>
            <a:r>
              <a:rPr lang="en-US" dirty="0" smtClean="0"/>
              <a:t>teaching.hkaiser.org/fall2025/csc7103/</a:t>
            </a:r>
            <a:endParaRPr lang="en-US" dirty="0"/>
          </a:p>
          <a:p>
            <a:endParaRPr lang="en-US" dirty="0"/>
          </a:p>
        </p:txBody>
      </p:sp>
    </p:spTree>
    <p:extLst>
      <p:ext uri="{BB962C8B-B14F-4D97-AF65-F5344CB8AC3E}">
        <p14:creationId xmlns:p14="http://schemas.microsoft.com/office/powerpoint/2010/main" val="41136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ChatGPT</a:t>
            </a:r>
            <a:r>
              <a:rPr lang="en-US" dirty="0" smtClean="0"/>
              <a:t>?</a:t>
            </a:r>
            <a:endParaRPr lang="en-US" dirty="0"/>
          </a:p>
        </p:txBody>
      </p:sp>
      <p:pic>
        <p:nvPicPr>
          <p:cNvPr id="7" name="Content Placeholder 6"/>
          <p:cNvPicPr>
            <a:picLocks noGrp="1" noChangeAspect="1"/>
          </p:cNvPicPr>
          <p:nvPr>
            <p:ph idx="1"/>
          </p:nvPr>
        </p:nvPicPr>
        <p:blipFill rotWithShape="1">
          <a:blip r:embed="rId2"/>
          <a:srcRect l="264" t="3503" r="54264" b="7188"/>
          <a:stretch/>
        </p:blipFill>
        <p:spPr>
          <a:xfrm>
            <a:off x="1000125" y="999772"/>
            <a:ext cx="1475095" cy="1961092"/>
          </a:xfrm>
          <a:prstGeom prst="rect">
            <a:avLst/>
          </a:prstGeom>
        </p:spPr>
      </p:pic>
      <p:sp>
        <p:nvSpPr>
          <p:cNvPr id="4" name="Date Placeholder 3"/>
          <p:cNvSpPr>
            <a:spLocks noGrp="1"/>
          </p:cNvSpPr>
          <p:nvPr>
            <p:ph type="dt" sz="half" idx="10"/>
          </p:nvPr>
        </p:nvSpPr>
        <p:spPr/>
        <p:txBody>
          <a:bodyPr/>
          <a:lstStyle/>
          <a:p>
            <a:r>
              <a:rPr lang="en-US" smtClean="0"/>
              <a:t>8/26/2025, Lecture 1</a:t>
            </a:r>
            <a:endParaRPr lang="en-US"/>
          </a:p>
        </p:txBody>
      </p:sp>
      <p:sp>
        <p:nvSpPr>
          <p:cNvPr id="5" name="Footer Placeholder 4"/>
          <p:cNvSpPr>
            <a:spLocks noGrp="1"/>
          </p:cNvSpPr>
          <p:nvPr>
            <p:ph type="ftr" sz="quarter" idx="11"/>
          </p:nvPr>
        </p:nvSpPr>
        <p:spPr/>
        <p:txBody>
          <a:bodyPr/>
          <a:lstStyle/>
          <a:p>
            <a:r>
              <a:rPr lang="en-US" smtClean="0"/>
              <a:t>CSC7103, Fall 2025, Welcome and Introduction</a:t>
            </a:r>
            <a:endParaRPr lang="en-US"/>
          </a:p>
        </p:txBody>
      </p:sp>
      <p:sp>
        <p:nvSpPr>
          <p:cNvPr id="6" name="Slide Number Placeholder 5"/>
          <p:cNvSpPr>
            <a:spLocks noGrp="1"/>
          </p:cNvSpPr>
          <p:nvPr>
            <p:ph type="sldNum" sz="quarter" idx="12"/>
          </p:nvPr>
        </p:nvSpPr>
        <p:spPr/>
        <p:txBody>
          <a:bodyPr>
            <a:normAutofit fontScale="92500" lnSpcReduction="20000"/>
          </a:bodyPr>
          <a:lstStyle/>
          <a:p>
            <a:fld id="{361B6064-FECE-466A-BF5C-A30C7EDC9E78}" type="slidenum">
              <a:rPr lang="en-US" smtClean="0"/>
              <a:t>10</a:t>
            </a:fld>
            <a:endParaRPr lang="en-US"/>
          </a:p>
        </p:txBody>
      </p:sp>
      <p:pic>
        <p:nvPicPr>
          <p:cNvPr id="8" name="Content Placeholder 6"/>
          <p:cNvPicPr>
            <a:picLocks noChangeAspect="1"/>
          </p:cNvPicPr>
          <p:nvPr/>
        </p:nvPicPr>
        <p:blipFill rotWithShape="1">
          <a:blip r:embed="rId2"/>
          <a:srcRect l="53605" b="7187"/>
          <a:stretch/>
        </p:blipFill>
        <p:spPr>
          <a:xfrm>
            <a:off x="3263496" y="922867"/>
            <a:ext cx="1505001" cy="2037997"/>
          </a:xfrm>
          <a:prstGeom prst="rect">
            <a:avLst/>
          </a:prstGeom>
        </p:spPr>
      </p:pic>
      <p:sp>
        <p:nvSpPr>
          <p:cNvPr id="3" name="Right Arrow 2"/>
          <p:cNvSpPr/>
          <p:nvPr/>
        </p:nvSpPr>
        <p:spPr>
          <a:xfrm>
            <a:off x="2653594" y="1931205"/>
            <a:ext cx="493734" cy="244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8"/>
          </a:p>
        </p:txBody>
      </p:sp>
    </p:spTree>
    <p:extLst>
      <p:ext uri="{BB962C8B-B14F-4D97-AF65-F5344CB8AC3E}">
        <p14:creationId xmlns:p14="http://schemas.microsoft.com/office/powerpoint/2010/main" val="177167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ChatGPT</a:t>
            </a:r>
            <a:endParaRPr lang="en-US" dirty="0"/>
          </a:p>
        </p:txBody>
      </p:sp>
      <p:sp>
        <p:nvSpPr>
          <p:cNvPr id="3" name="Content Placeholder 2"/>
          <p:cNvSpPr>
            <a:spLocks noGrp="1"/>
          </p:cNvSpPr>
          <p:nvPr>
            <p:ph idx="1"/>
          </p:nvPr>
        </p:nvSpPr>
        <p:spPr>
          <a:xfrm>
            <a:off x="636851" y="922867"/>
            <a:ext cx="4337971" cy="2255308"/>
          </a:xfrm>
        </p:spPr>
        <p:txBody>
          <a:bodyPr>
            <a:normAutofit fontScale="92500"/>
          </a:bodyPr>
          <a:lstStyle/>
          <a:p>
            <a:r>
              <a:rPr lang="en-US" dirty="0" smtClean="0"/>
              <a:t>The goal for this course is to train our brains, not </a:t>
            </a:r>
            <a:r>
              <a:rPr lang="en-US" dirty="0" err="1" smtClean="0"/>
              <a:t>ChatGPT</a:t>
            </a:r>
            <a:endParaRPr lang="en-US" dirty="0" smtClean="0"/>
          </a:p>
          <a:p>
            <a:pPr lvl="1"/>
            <a:r>
              <a:rPr lang="en-US" dirty="0" smtClean="0"/>
              <a:t>So, do yourself a favor and don’t use it</a:t>
            </a:r>
          </a:p>
          <a:p>
            <a:pPr lvl="1"/>
            <a:r>
              <a:rPr lang="en-US" dirty="0" smtClean="0"/>
              <a:t>There are too many software ‘developers’ out there who copy &amp; paste their way to the next paycheck</a:t>
            </a:r>
          </a:p>
          <a:p>
            <a:r>
              <a:rPr lang="en-US" dirty="0" smtClean="0"/>
              <a:t>However, if you do use it:</a:t>
            </a:r>
          </a:p>
          <a:p>
            <a:pPr lvl="1"/>
            <a:r>
              <a:rPr lang="en-US" dirty="0" smtClean="0"/>
              <a:t>Never use anything without carefully reviewing it</a:t>
            </a:r>
          </a:p>
          <a:p>
            <a:pPr lvl="2"/>
            <a:r>
              <a:rPr lang="en-US" dirty="0" smtClean="0"/>
              <a:t>Assume what you got is wrong! Prove to yourself it is correct!</a:t>
            </a:r>
          </a:p>
          <a:p>
            <a:pPr lvl="1"/>
            <a:r>
              <a:rPr lang="en-US" dirty="0" smtClean="0"/>
              <a:t>The skill of reading (and understanding) code becomes more important than ever</a:t>
            </a:r>
          </a:p>
          <a:p>
            <a:pPr lvl="1"/>
            <a:r>
              <a:rPr lang="en-US" dirty="0" smtClean="0"/>
              <a:t>Cite and annotate the copied code</a:t>
            </a:r>
          </a:p>
          <a:p>
            <a:r>
              <a:rPr lang="en-US" dirty="0" smtClean="0"/>
              <a:t>Whatever you do, remember:</a:t>
            </a:r>
          </a:p>
          <a:p>
            <a:pPr lvl="1"/>
            <a:r>
              <a:rPr lang="en-US" dirty="0" smtClean="0"/>
              <a:t>It’s plagiarism if you submit the same code as your neighbor</a:t>
            </a:r>
          </a:p>
          <a:p>
            <a:pPr lvl="1"/>
            <a:r>
              <a:rPr lang="en-US" dirty="0" smtClean="0"/>
              <a:t>No matter where you got it from, be it Google, </a:t>
            </a:r>
            <a:r>
              <a:rPr lang="en-US" dirty="0" err="1" smtClean="0"/>
              <a:t>ChatGPT</a:t>
            </a:r>
            <a:r>
              <a:rPr lang="en-US" dirty="0" smtClean="0"/>
              <a:t>, or your neighbors computer</a:t>
            </a:r>
          </a:p>
        </p:txBody>
      </p:sp>
      <p:sp>
        <p:nvSpPr>
          <p:cNvPr id="4" name="Date Placeholder 3"/>
          <p:cNvSpPr>
            <a:spLocks noGrp="1"/>
          </p:cNvSpPr>
          <p:nvPr>
            <p:ph type="dt" sz="half" idx="10"/>
          </p:nvPr>
        </p:nvSpPr>
        <p:spPr/>
        <p:txBody>
          <a:bodyPr/>
          <a:lstStyle/>
          <a:p>
            <a:r>
              <a:rPr lang="en-US" smtClean="0"/>
              <a:t>8/26/2025, Lecture 1</a:t>
            </a:r>
            <a:endParaRPr lang="en-US"/>
          </a:p>
        </p:txBody>
      </p:sp>
      <p:sp>
        <p:nvSpPr>
          <p:cNvPr id="5" name="Footer Placeholder 4"/>
          <p:cNvSpPr>
            <a:spLocks noGrp="1"/>
          </p:cNvSpPr>
          <p:nvPr>
            <p:ph type="ftr" sz="quarter" idx="11"/>
          </p:nvPr>
        </p:nvSpPr>
        <p:spPr/>
        <p:txBody>
          <a:bodyPr/>
          <a:lstStyle/>
          <a:p>
            <a:r>
              <a:rPr lang="en-US" smtClean="0"/>
              <a:t>CSC7103, Fall 2025, Welcome and Introduction</a:t>
            </a:r>
            <a:endParaRPr lang="en-US"/>
          </a:p>
        </p:txBody>
      </p:sp>
      <p:sp>
        <p:nvSpPr>
          <p:cNvPr id="6" name="Slide Number Placeholder 5"/>
          <p:cNvSpPr>
            <a:spLocks noGrp="1"/>
          </p:cNvSpPr>
          <p:nvPr>
            <p:ph type="sldNum" sz="quarter" idx="12"/>
          </p:nvPr>
        </p:nvSpPr>
        <p:spPr/>
        <p:txBody>
          <a:bodyPr>
            <a:normAutofit fontScale="92500" lnSpcReduction="20000"/>
          </a:bodyPr>
          <a:lstStyle/>
          <a:p>
            <a:fld id="{361B6064-FECE-466A-BF5C-A30C7EDC9E78}" type="slidenum">
              <a:rPr lang="en-US" smtClean="0"/>
              <a:t>11</a:t>
            </a:fld>
            <a:endParaRPr lang="en-US"/>
          </a:p>
        </p:txBody>
      </p:sp>
    </p:spTree>
    <p:extLst>
      <p:ext uri="{BB962C8B-B14F-4D97-AF65-F5344CB8AC3E}">
        <p14:creationId xmlns:p14="http://schemas.microsoft.com/office/powerpoint/2010/main" val="2054752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B3457-5589-5440-BFD8-F5AF6678ED26}"/>
              </a:ext>
            </a:extLst>
          </p:cNvPr>
          <p:cNvSpPr>
            <a:spLocks noGrp="1"/>
          </p:cNvSpPr>
          <p:nvPr>
            <p:ph type="title"/>
          </p:nvPr>
        </p:nvSpPr>
        <p:spPr/>
        <p:txBody>
          <a:bodyPr/>
          <a:lstStyle/>
          <a:p>
            <a:r>
              <a:rPr lang="en-US" smtClean="0"/>
              <a:t>How to Learn</a:t>
            </a:r>
            <a:endParaRPr lang="en-US" dirty="0"/>
          </a:p>
        </p:txBody>
      </p:sp>
      <p:sp>
        <p:nvSpPr>
          <p:cNvPr id="7" name="Content Placeholder 6">
            <a:extLst>
              <a:ext uri="{FF2B5EF4-FFF2-40B4-BE49-F238E27FC236}">
                <a16:creationId xmlns:a16="http://schemas.microsoft.com/office/drawing/2014/main" id="{57B32457-EE39-F144-A433-4809C3B55778}"/>
              </a:ext>
            </a:extLst>
          </p:cNvPr>
          <p:cNvSpPr>
            <a:spLocks noGrp="1"/>
          </p:cNvSpPr>
          <p:nvPr>
            <p:ph idx="1"/>
          </p:nvPr>
        </p:nvSpPr>
        <p:spPr/>
        <p:txBody>
          <a:bodyPr>
            <a:normAutofit fontScale="92500" lnSpcReduction="20000"/>
          </a:bodyPr>
          <a:lstStyle/>
          <a:p>
            <a:r>
              <a:rPr lang="en-US" dirty="0" smtClean="0"/>
              <a:t>Ask yourself at the beginning of this semester</a:t>
            </a:r>
          </a:p>
          <a:p>
            <a:pPr lvl="1"/>
            <a:r>
              <a:rPr lang="en-US" dirty="0" smtClean="0"/>
              <a:t>What scientific problem you want to solve?</a:t>
            </a:r>
          </a:p>
          <a:p>
            <a:pPr lvl="1"/>
            <a:r>
              <a:rPr lang="en-US" dirty="0" smtClean="0"/>
              <a:t>What do you want to learn from this course that can prepare you?</a:t>
            </a:r>
          </a:p>
          <a:p>
            <a:pPr lvl="1"/>
            <a:r>
              <a:rPr lang="en-US" dirty="0" smtClean="0"/>
              <a:t>Can you write a sequential program to solve it?</a:t>
            </a:r>
          </a:p>
          <a:p>
            <a:pPr lvl="1"/>
            <a:r>
              <a:rPr lang="en-US" dirty="0" smtClean="0"/>
              <a:t>What is the performance of it?</a:t>
            </a:r>
          </a:p>
          <a:p>
            <a:pPr lvl="1"/>
            <a:r>
              <a:rPr lang="en-US" dirty="0" smtClean="0"/>
              <a:t>…</a:t>
            </a:r>
          </a:p>
          <a:p>
            <a:pPr lvl="1"/>
            <a:endParaRPr lang="en-US" dirty="0" smtClean="0"/>
          </a:p>
          <a:p>
            <a:pPr lvl="1"/>
            <a:endParaRPr lang="en-US" dirty="0" smtClean="0"/>
          </a:p>
          <a:p>
            <a:r>
              <a:rPr lang="en-US" dirty="0" smtClean="0"/>
              <a:t>Ask yourself at the end of this </a:t>
            </a:r>
            <a:r>
              <a:rPr lang="en-US" dirty="0"/>
              <a:t>semester</a:t>
            </a:r>
            <a:endParaRPr lang="en-US" dirty="0" smtClean="0"/>
          </a:p>
          <a:p>
            <a:pPr lvl="1"/>
            <a:r>
              <a:rPr lang="en-US" dirty="0" smtClean="0"/>
              <a:t>Did you master the skillset to solve your scientific problem?</a:t>
            </a:r>
          </a:p>
          <a:p>
            <a:pPr lvl="1"/>
            <a:r>
              <a:rPr lang="en-US" dirty="0" smtClean="0"/>
              <a:t>Can you write a high-performance program to solve it?</a:t>
            </a:r>
          </a:p>
          <a:p>
            <a:pPr lvl="1"/>
            <a:r>
              <a:rPr lang="en-US" dirty="0" smtClean="0"/>
              <a:t>What is the performance of it?</a:t>
            </a:r>
          </a:p>
          <a:p>
            <a:pPr lvl="1"/>
            <a:r>
              <a:rPr lang="en-US" dirty="0" smtClean="0"/>
              <a:t>What is the speedup?</a:t>
            </a:r>
          </a:p>
          <a:p>
            <a:pPr lvl="2"/>
            <a:r>
              <a:rPr lang="en-US" dirty="0"/>
              <a:t>C</a:t>
            </a:r>
            <a:r>
              <a:rPr lang="en-US" dirty="0" smtClean="0"/>
              <a:t>ompare your sequential program with your high-performance program</a:t>
            </a:r>
          </a:p>
          <a:p>
            <a:endParaRPr lang="en-US" dirty="0"/>
          </a:p>
        </p:txBody>
      </p:sp>
      <p:sp>
        <p:nvSpPr>
          <p:cNvPr id="5" name="Footer Placeholder 4">
            <a:extLst>
              <a:ext uri="{FF2B5EF4-FFF2-40B4-BE49-F238E27FC236}">
                <a16:creationId xmlns:a16="http://schemas.microsoft.com/office/drawing/2014/main" id="{1E537F11-A66B-574D-8C3C-F1B2D36D5B49}"/>
              </a:ext>
            </a:extLst>
          </p:cNvPr>
          <p:cNvSpPr>
            <a:spLocks noGrp="1"/>
          </p:cNvSpPr>
          <p:nvPr>
            <p:ph type="ftr" sz="quarter" idx="11"/>
          </p:nvPr>
        </p:nvSpPr>
        <p:spPr/>
        <p:txBody>
          <a:bodyPr/>
          <a:lstStyle/>
          <a:p>
            <a:r>
              <a:rPr lang="en-US" smtClean="0"/>
              <a:t>CSC7103, Fall 2025, Welcome and Introduction</a:t>
            </a:r>
            <a:endParaRPr lang="en-US"/>
          </a:p>
        </p:txBody>
      </p:sp>
      <p:sp>
        <p:nvSpPr>
          <p:cNvPr id="3" name="Slide Number Placeholder 2">
            <a:extLst>
              <a:ext uri="{FF2B5EF4-FFF2-40B4-BE49-F238E27FC236}">
                <a16:creationId xmlns:a16="http://schemas.microsoft.com/office/drawing/2014/main" id="{60F9E030-0C20-D44F-B4D9-DBAD4A338466}"/>
              </a:ext>
            </a:extLst>
          </p:cNvPr>
          <p:cNvSpPr>
            <a:spLocks noGrp="1"/>
          </p:cNvSpPr>
          <p:nvPr>
            <p:ph type="sldNum" sz="quarter" idx="12"/>
          </p:nvPr>
        </p:nvSpPr>
        <p:spPr/>
        <p:txBody>
          <a:bodyPr>
            <a:normAutofit fontScale="92500" lnSpcReduction="20000"/>
          </a:bodyPr>
          <a:lstStyle/>
          <a:p>
            <a:fld id="{D57F1E4F-1CFF-5643-939E-217C01CDF565}" type="slidenum">
              <a:rPr lang="en-US" smtClean="0"/>
              <a:pPr/>
              <a:t>12</a:t>
            </a:fld>
            <a:endParaRPr lang="en-US" dirty="0"/>
          </a:p>
        </p:txBody>
      </p:sp>
      <p:sp>
        <p:nvSpPr>
          <p:cNvPr id="4" name="Date Placeholder 3"/>
          <p:cNvSpPr>
            <a:spLocks noGrp="1"/>
          </p:cNvSpPr>
          <p:nvPr>
            <p:ph type="dt" sz="half" idx="10"/>
          </p:nvPr>
        </p:nvSpPr>
        <p:spPr/>
        <p:txBody>
          <a:bodyPr/>
          <a:lstStyle/>
          <a:p>
            <a:r>
              <a:rPr lang="en-US" smtClean="0"/>
              <a:t>8/26/2025, Lecture 1</a:t>
            </a:r>
            <a:endParaRPr lang="en-US"/>
          </a:p>
        </p:txBody>
      </p:sp>
    </p:spTree>
    <p:extLst>
      <p:ext uri="{BB962C8B-B14F-4D97-AF65-F5344CB8AC3E}">
        <p14:creationId xmlns:p14="http://schemas.microsoft.com/office/powerpoint/2010/main" val="346729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anim calcmode="lin" valueType="num">
                                      <p:cBhvr additive="base">
                                        <p:cTn id="7" dur="500" fill="hold"/>
                                        <p:tgtEl>
                                          <p:spTgt spid="7">
                                            <p:txEl>
                                              <p:pRg st="8" end="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8" end="8"/>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xEl>
                                              <p:pRg st="9" end="9"/>
                                            </p:txEl>
                                          </p:spTgt>
                                        </p:tgtEl>
                                        <p:attrNameLst>
                                          <p:attrName>style.visibility</p:attrName>
                                        </p:attrNameLst>
                                      </p:cBhvr>
                                      <p:to>
                                        <p:strVal val="visible"/>
                                      </p:to>
                                    </p:set>
                                    <p:anim calcmode="lin" valueType="num">
                                      <p:cBhvr additive="base">
                                        <p:cTn id="11" dur="500" fill="hold"/>
                                        <p:tgtEl>
                                          <p:spTgt spid="7">
                                            <p:txEl>
                                              <p:pRg st="9" end="9"/>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9" end="9"/>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xEl>
                                              <p:pRg st="10" end="10"/>
                                            </p:txEl>
                                          </p:spTgt>
                                        </p:tgtEl>
                                        <p:attrNameLst>
                                          <p:attrName>style.visibility</p:attrName>
                                        </p:attrNameLst>
                                      </p:cBhvr>
                                      <p:to>
                                        <p:strVal val="visible"/>
                                      </p:to>
                                    </p:set>
                                    <p:anim calcmode="lin" valueType="num">
                                      <p:cBhvr additive="base">
                                        <p:cTn id="15" dur="500" fill="hold"/>
                                        <p:tgtEl>
                                          <p:spTgt spid="7">
                                            <p:txEl>
                                              <p:pRg st="10" end="1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
                                            <p:txEl>
                                              <p:pRg st="10" end="10"/>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
                                            <p:txEl>
                                              <p:pRg st="11" end="11"/>
                                            </p:txEl>
                                          </p:spTgt>
                                        </p:tgtEl>
                                        <p:attrNameLst>
                                          <p:attrName>style.visibility</p:attrName>
                                        </p:attrNameLst>
                                      </p:cBhvr>
                                      <p:to>
                                        <p:strVal val="visible"/>
                                      </p:to>
                                    </p:set>
                                    <p:anim calcmode="lin" valueType="num">
                                      <p:cBhvr additive="base">
                                        <p:cTn id="19" dur="500" fill="hold"/>
                                        <p:tgtEl>
                                          <p:spTgt spid="7">
                                            <p:txEl>
                                              <p:pRg st="11" end="1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11" end="11"/>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
                                            <p:txEl>
                                              <p:pRg st="12" end="12"/>
                                            </p:txEl>
                                          </p:spTgt>
                                        </p:tgtEl>
                                        <p:attrNameLst>
                                          <p:attrName>style.visibility</p:attrName>
                                        </p:attrNameLst>
                                      </p:cBhvr>
                                      <p:to>
                                        <p:strVal val="visible"/>
                                      </p:to>
                                    </p:set>
                                    <p:anim calcmode="lin" valueType="num">
                                      <p:cBhvr additive="base">
                                        <p:cTn id="23" dur="500" fill="hold"/>
                                        <p:tgtEl>
                                          <p:spTgt spid="7">
                                            <p:txEl>
                                              <p:pRg st="12" end="1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
                                            <p:txEl>
                                              <p:pRg st="12" end="12"/>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7">
                                            <p:txEl>
                                              <p:pRg st="13" end="13"/>
                                            </p:txEl>
                                          </p:spTgt>
                                        </p:tgtEl>
                                        <p:attrNameLst>
                                          <p:attrName>style.visibility</p:attrName>
                                        </p:attrNameLst>
                                      </p:cBhvr>
                                      <p:to>
                                        <p:strVal val="visible"/>
                                      </p:to>
                                    </p:set>
                                    <p:anim calcmode="lin" valueType="num">
                                      <p:cBhvr additive="base">
                                        <p:cTn id="27" dur="500" fill="hold"/>
                                        <p:tgtEl>
                                          <p:spTgt spid="7">
                                            <p:txEl>
                                              <p:pRg st="13" end="1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OS Research</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8/26/2025, Lecture 1</a:t>
            </a:r>
            <a:endParaRPr lang="en-US"/>
          </a:p>
        </p:txBody>
      </p:sp>
      <p:sp>
        <p:nvSpPr>
          <p:cNvPr id="5" name="Footer Placeholder 4"/>
          <p:cNvSpPr>
            <a:spLocks noGrp="1"/>
          </p:cNvSpPr>
          <p:nvPr>
            <p:ph type="ftr" sz="quarter" idx="11"/>
          </p:nvPr>
        </p:nvSpPr>
        <p:spPr/>
        <p:txBody>
          <a:bodyPr/>
          <a:lstStyle/>
          <a:p>
            <a:r>
              <a:rPr lang="en-US" smtClean="0"/>
              <a:t>CSC7103, Fall 2025, Welcome and Introduction</a:t>
            </a:r>
            <a:endParaRPr lang="en-US"/>
          </a:p>
        </p:txBody>
      </p:sp>
      <p:sp>
        <p:nvSpPr>
          <p:cNvPr id="6" name="Slide Number Placeholder 5"/>
          <p:cNvSpPr>
            <a:spLocks noGrp="1"/>
          </p:cNvSpPr>
          <p:nvPr>
            <p:ph type="sldNum" sz="quarter" idx="12"/>
          </p:nvPr>
        </p:nvSpPr>
        <p:spPr/>
        <p:txBody>
          <a:bodyPr>
            <a:normAutofit fontScale="92500" lnSpcReduction="20000"/>
          </a:bodyPr>
          <a:lstStyle/>
          <a:p>
            <a:fld id="{B6F15528-21DE-4FAA-801E-634DDDAF4B2B}" type="slidenum">
              <a:rPr lang="en-US" smtClean="0"/>
              <a:t>13</a:t>
            </a:fld>
            <a:endParaRPr lang="en-US"/>
          </a:p>
        </p:txBody>
      </p:sp>
    </p:spTree>
    <p:extLst>
      <p:ext uri="{BB962C8B-B14F-4D97-AF65-F5344CB8AC3E}">
        <p14:creationId xmlns:p14="http://schemas.microsoft.com/office/powerpoint/2010/main" val="3247136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OS</a:t>
            </a:r>
            <a:r>
              <a:rPr lang="en-US" smtClean="0"/>
              <a:t> R</a:t>
            </a:r>
            <a:r>
              <a:rPr lang="en-US" smtClean="0"/>
              <a:t>esearch</a:t>
            </a:r>
            <a:r>
              <a:rPr lang="en-US" smtClean="0"/>
              <a:t> Actually</a:t>
            </a:r>
            <a:endParaRPr lang="en-US" dirty="0"/>
          </a:p>
        </p:txBody>
      </p:sp>
      <p:sp>
        <p:nvSpPr>
          <p:cNvPr id="7" name="Content Placeholder 6"/>
          <p:cNvSpPr>
            <a:spLocks noGrp="1"/>
          </p:cNvSpPr>
          <p:nvPr>
            <p:ph idx="1"/>
          </p:nvPr>
        </p:nvSpPr>
        <p:spPr/>
        <p:txBody>
          <a:bodyPr>
            <a:normAutofit lnSpcReduction="10000"/>
          </a:bodyPr>
          <a:lstStyle/>
          <a:p>
            <a:r>
              <a:rPr lang="en-US" smtClean="0"/>
              <a:t>Not really just about building Oses</a:t>
            </a:r>
          </a:p>
          <a:p>
            <a:r>
              <a:rPr lang="en-US" smtClean="0"/>
              <a:t>Any large code base converges on becoming an OS</a:t>
            </a:r>
          </a:p>
          <a:p>
            <a:pPr lvl="1"/>
            <a:r>
              <a:rPr lang="en-US" smtClean="0"/>
              <a:t>Manages memory, programming for space/performance, hardware details</a:t>
            </a:r>
          </a:p>
          <a:p>
            <a:pPr lvl="1"/>
            <a:r>
              <a:rPr lang="en-US" smtClean="0"/>
              <a:t>database, JVM, browser, parallel/distributed systems, internet services</a:t>
            </a:r>
          </a:p>
          <a:p>
            <a:r>
              <a:rPr lang="en-US" smtClean="0"/>
              <a:t>How to structure systems and deal with complexity</a:t>
            </a:r>
          </a:p>
          <a:p>
            <a:pPr lvl="1"/>
            <a:r>
              <a:rPr lang="en-US" smtClean="0"/>
              <a:t>Modularize and encapsulate</a:t>
            </a:r>
          </a:p>
          <a:p>
            <a:pPr lvl="1"/>
            <a:r>
              <a:rPr lang="en-US" smtClean="0"/>
              <a:t>Choose interfaces/abstractions carefully</a:t>
            </a:r>
          </a:p>
          <a:p>
            <a:r>
              <a:rPr lang="en-US" smtClean="0"/>
              <a:t>Themes in this class</a:t>
            </a:r>
          </a:p>
          <a:p>
            <a:pPr lvl="1"/>
            <a:r>
              <a:rPr lang="en-US" smtClean="0"/>
              <a:t>Abstractions for managing/accessing resources: storage, replication, naming</a:t>
            </a:r>
          </a:p>
          <a:p>
            <a:pPr lvl="1"/>
            <a:r>
              <a:rPr lang="en-US" smtClean="0"/>
              <a:t>Correctness: concurrency and sharing</a:t>
            </a:r>
          </a:p>
          <a:p>
            <a:pPr lvl="1"/>
            <a:r>
              <a:rPr lang="en-US" smtClean="0"/>
              <a:t>Guarantees in real systems: security, fault tolerance, etc.</a:t>
            </a:r>
          </a:p>
          <a:p>
            <a:endParaRPr lang="en-US" dirty="0"/>
          </a:p>
        </p:txBody>
      </p:sp>
      <p:sp>
        <p:nvSpPr>
          <p:cNvPr id="10" name="Date Placeholder 9"/>
          <p:cNvSpPr>
            <a:spLocks noGrp="1"/>
          </p:cNvSpPr>
          <p:nvPr>
            <p:ph type="dt" sz="half" idx="10"/>
          </p:nvPr>
        </p:nvSpPr>
        <p:spPr/>
        <p:txBody>
          <a:bodyPr/>
          <a:lstStyle/>
          <a:p>
            <a:r>
              <a:rPr lang="en-US" smtClean="0"/>
              <a:t>8/26/2025, Lecture 1</a:t>
            </a:r>
            <a:endParaRPr lang="en-US"/>
          </a:p>
        </p:txBody>
      </p:sp>
      <p:sp>
        <p:nvSpPr>
          <p:cNvPr id="11" name="Footer Placeholder 10"/>
          <p:cNvSpPr>
            <a:spLocks noGrp="1"/>
          </p:cNvSpPr>
          <p:nvPr>
            <p:ph type="ftr" sz="quarter" idx="11"/>
          </p:nvPr>
        </p:nvSpPr>
        <p:spPr/>
        <p:txBody>
          <a:bodyPr/>
          <a:lstStyle/>
          <a:p>
            <a:r>
              <a:rPr lang="en-US" smtClean="0"/>
              <a:t>CSC7103, Fall 2025, Welcome and Introduction</a:t>
            </a:r>
            <a:endParaRPr lang="en-US"/>
          </a:p>
        </p:txBody>
      </p:sp>
      <p:sp>
        <p:nvSpPr>
          <p:cNvPr id="12" name="Slide Number Placeholder 11"/>
          <p:cNvSpPr>
            <a:spLocks noGrp="1"/>
          </p:cNvSpPr>
          <p:nvPr>
            <p:ph type="sldNum" sz="quarter" idx="12"/>
          </p:nvPr>
        </p:nvSpPr>
        <p:spPr/>
        <p:txBody>
          <a:bodyPr>
            <a:normAutofit fontScale="92500" lnSpcReduction="20000"/>
          </a:bodyPr>
          <a:lstStyle/>
          <a:p>
            <a:fld id="{B6F15528-21DE-4FAA-801E-634DDDAF4B2B}" type="slidenum">
              <a:rPr lang="en-US" smtClean="0"/>
              <a:t>14</a:t>
            </a:fld>
            <a:endParaRPr lang="en-US"/>
          </a:p>
        </p:txBody>
      </p:sp>
    </p:spTree>
    <p:extLst>
      <p:ext uri="{BB962C8B-B14F-4D97-AF65-F5344CB8AC3E}">
        <p14:creationId xmlns:p14="http://schemas.microsoft.com/office/powerpoint/2010/main" val="1460907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smtClean="0"/>
              <a:t>How</a:t>
            </a:r>
            <a:r>
              <a:rPr lang="en-US" dirty="0" smtClean="0"/>
              <a:t> </a:t>
            </a:r>
            <a:r>
              <a:rPr lang="en-US" dirty="0" smtClean="0"/>
              <a:t>to</a:t>
            </a:r>
            <a:r>
              <a:rPr lang="en-US" dirty="0" smtClean="0"/>
              <a:t> </a:t>
            </a:r>
            <a:r>
              <a:rPr lang="en-US" dirty="0" smtClean="0"/>
              <a:t>“structure”</a:t>
            </a:r>
            <a:r>
              <a:rPr lang="en-US" dirty="0" smtClean="0"/>
              <a:t> </a:t>
            </a:r>
            <a:r>
              <a:rPr lang="en-US" dirty="0" smtClean="0"/>
              <a:t>a</a:t>
            </a:r>
            <a:r>
              <a:rPr lang="en-US" dirty="0" smtClean="0"/>
              <a:t> System</a:t>
            </a:r>
            <a:endParaRPr lang="en-US" dirty="0"/>
          </a:p>
        </p:txBody>
      </p:sp>
      <p:sp>
        <p:nvSpPr>
          <p:cNvPr id="3" name="object 3"/>
          <p:cNvSpPr txBox="1"/>
          <p:nvPr/>
        </p:nvSpPr>
        <p:spPr>
          <a:xfrm>
            <a:off x="2076419" y="2615173"/>
            <a:ext cx="539941" cy="183400"/>
          </a:xfrm>
          <a:prstGeom prst="rect">
            <a:avLst/>
          </a:prstGeom>
          <a:solidFill>
            <a:srgbClr val="F4F4F4"/>
          </a:solidFill>
          <a:ln w="25400">
            <a:solidFill>
              <a:srgbClr val="006C9B"/>
            </a:solidFill>
          </a:ln>
        </p:spPr>
        <p:txBody>
          <a:bodyPr vert="horz" wrap="square" lIns="0" tIns="43259" rIns="0" bIns="0" rtlCol="0">
            <a:spAutoFit/>
          </a:bodyPr>
          <a:lstStyle/>
          <a:p>
            <a:pPr marL="148035">
              <a:spcBef>
                <a:spcPts val="341"/>
              </a:spcBef>
            </a:pPr>
            <a:r>
              <a:rPr sz="908" spc="-13" dirty="0">
                <a:solidFill>
                  <a:srgbClr val="0094D2"/>
                </a:solidFill>
                <a:latin typeface="Arial"/>
                <a:cs typeface="Arial"/>
              </a:rPr>
              <a:t>CPU</a:t>
            </a:r>
            <a:endParaRPr sz="908">
              <a:latin typeface="Arial"/>
              <a:cs typeface="Arial"/>
            </a:endParaRPr>
          </a:p>
        </p:txBody>
      </p:sp>
      <p:sp>
        <p:nvSpPr>
          <p:cNvPr id="4" name="object 4"/>
          <p:cNvSpPr txBox="1"/>
          <p:nvPr/>
        </p:nvSpPr>
        <p:spPr>
          <a:xfrm>
            <a:off x="2683203" y="2615173"/>
            <a:ext cx="539941" cy="183400"/>
          </a:xfrm>
          <a:prstGeom prst="rect">
            <a:avLst/>
          </a:prstGeom>
          <a:solidFill>
            <a:srgbClr val="F4F4F4"/>
          </a:solidFill>
          <a:ln w="25400">
            <a:solidFill>
              <a:srgbClr val="006C9B"/>
            </a:solidFill>
          </a:ln>
        </p:spPr>
        <p:txBody>
          <a:bodyPr vert="horz" wrap="square" lIns="0" tIns="43259" rIns="0" bIns="0" rtlCol="0">
            <a:spAutoFit/>
          </a:bodyPr>
          <a:lstStyle/>
          <a:p>
            <a:pPr marL="83630">
              <a:spcBef>
                <a:spcPts val="341"/>
              </a:spcBef>
            </a:pPr>
            <a:r>
              <a:rPr sz="908" dirty="0">
                <a:solidFill>
                  <a:srgbClr val="0094D2"/>
                </a:solidFill>
                <a:latin typeface="Arial"/>
                <a:cs typeface="Arial"/>
              </a:rPr>
              <a:t>I/O</a:t>
            </a:r>
            <a:r>
              <a:rPr sz="908" spc="-3" dirty="0">
                <a:solidFill>
                  <a:srgbClr val="0094D2"/>
                </a:solidFill>
                <a:latin typeface="Arial"/>
                <a:cs typeface="Arial"/>
              </a:rPr>
              <a:t> </a:t>
            </a:r>
            <a:r>
              <a:rPr sz="908" spc="-13" dirty="0">
                <a:solidFill>
                  <a:srgbClr val="0094D2"/>
                </a:solidFill>
                <a:latin typeface="Arial"/>
                <a:cs typeface="Arial"/>
              </a:rPr>
              <a:t>dev</a:t>
            </a:r>
            <a:endParaRPr sz="908">
              <a:latin typeface="Arial"/>
              <a:cs typeface="Arial"/>
            </a:endParaRPr>
          </a:p>
        </p:txBody>
      </p:sp>
      <p:sp>
        <p:nvSpPr>
          <p:cNvPr id="5" name="object 5"/>
          <p:cNvSpPr txBox="1"/>
          <p:nvPr/>
        </p:nvSpPr>
        <p:spPr>
          <a:xfrm>
            <a:off x="3289988" y="2615173"/>
            <a:ext cx="539941" cy="183400"/>
          </a:xfrm>
          <a:prstGeom prst="rect">
            <a:avLst/>
          </a:prstGeom>
          <a:solidFill>
            <a:srgbClr val="F4F4F4"/>
          </a:solidFill>
          <a:ln w="25400">
            <a:solidFill>
              <a:srgbClr val="006C9B"/>
            </a:solidFill>
          </a:ln>
        </p:spPr>
        <p:txBody>
          <a:bodyPr vert="horz" wrap="square" lIns="0" tIns="43259" rIns="0" bIns="0" rtlCol="0">
            <a:spAutoFit/>
          </a:bodyPr>
          <a:lstStyle/>
          <a:p>
            <a:pPr marL="135218">
              <a:spcBef>
                <a:spcPts val="341"/>
              </a:spcBef>
            </a:pPr>
            <a:r>
              <a:rPr sz="908" spc="-10" dirty="0">
                <a:solidFill>
                  <a:srgbClr val="0094D2"/>
                </a:solidFill>
                <a:latin typeface="Arial"/>
                <a:cs typeface="Arial"/>
              </a:rPr>
              <a:t>DISK</a:t>
            </a:r>
            <a:endParaRPr sz="908">
              <a:latin typeface="Arial"/>
              <a:cs typeface="Arial"/>
            </a:endParaRPr>
          </a:p>
        </p:txBody>
      </p:sp>
      <p:sp>
        <p:nvSpPr>
          <p:cNvPr id="6" name="object 6"/>
          <p:cNvSpPr txBox="1"/>
          <p:nvPr/>
        </p:nvSpPr>
        <p:spPr>
          <a:xfrm>
            <a:off x="3896773" y="2615173"/>
            <a:ext cx="539941" cy="183400"/>
          </a:xfrm>
          <a:prstGeom prst="rect">
            <a:avLst/>
          </a:prstGeom>
          <a:solidFill>
            <a:srgbClr val="F4F4F4"/>
          </a:solidFill>
          <a:ln w="25400">
            <a:solidFill>
              <a:srgbClr val="006C9B"/>
            </a:solidFill>
          </a:ln>
        </p:spPr>
        <p:txBody>
          <a:bodyPr vert="horz" wrap="square" lIns="0" tIns="43259" rIns="0" bIns="0" rtlCol="0">
            <a:spAutoFit/>
          </a:bodyPr>
          <a:lstStyle/>
          <a:p>
            <a:pPr marL="170464">
              <a:spcBef>
                <a:spcPts val="341"/>
              </a:spcBef>
            </a:pPr>
            <a:r>
              <a:rPr sz="908" spc="-13" dirty="0">
                <a:solidFill>
                  <a:srgbClr val="0094D2"/>
                </a:solidFill>
                <a:latin typeface="Arial"/>
                <a:cs typeface="Arial"/>
              </a:rPr>
              <a:t>NIC</a:t>
            </a:r>
            <a:endParaRPr sz="908">
              <a:latin typeface="Arial"/>
              <a:cs typeface="Arial"/>
            </a:endParaRPr>
          </a:p>
        </p:txBody>
      </p:sp>
      <p:sp>
        <p:nvSpPr>
          <p:cNvPr id="7" name="object 7"/>
          <p:cNvSpPr txBox="1"/>
          <p:nvPr/>
        </p:nvSpPr>
        <p:spPr>
          <a:xfrm>
            <a:off x="1910844" y="2636963"/>
            <a:ext cx="141064" cy="204761"/>
          </a:xfrm>
          <a:prstGeom prst="rect">
            <a:avLst/>
          </a:prstGeom>
        </p:spPr>
        <p:txBody>
          <a:bodyPr vert="vert" wrap="square" lIns="0" tIns="0" rIns="0" bIns="0" rtlCol="0">
            <a:spAutoFit/>
          </a:bodyPr>
          <a:lstStyle/>
          <a:p>
            <a:pPr marL="6408">
              <a:lnSpc>
                <a:spcPts val="1055"/>
              </a:lnSpc>
            </a:pPr>
            <a:r>
              <a:rPr sz="908" spc="-13" dirty="0">
                <a:solidFill>
                  <a:srgbClr val="545356"/>
                </a:solidFill>
                <a:latin typeface="Arial"/>
                <a:cs typeface="Arial"/>
              </a:rPr>
              <a:t>HW</a:t>
            </a:r>
            <a:endParaRPr sz="908">
              <a:latin typeface="Arial"/>
              <a:cs typeface="Arial"/>
            </a:endParaRPr>
          </a:p>
        </p:txBody>
      </p:sp>
      <p:pic>
        <p:nvPicPr>
          <p:cNvPr id="8" name="object 8"/>
          <p:cNvPicPr/>
          <p:nvPr/>
        </p:nvPicPr>
        <p:blipFill>
          <a:blip r:embed="rId2" cstate="print"/>
          <a:stretch>
            <a:fillRect/>
          </a:stretch>
        </p:blipFill>
        <p:spPr>
          <a:xfrm>
            <a:off x="4501539" y="2062511"/>
            <a:ext cx="83250" cy="104015"/>
          </a:xfrm>
          <a:prstGeom prst="rect">
            <a:avLst/>
          </a:prstGeom>
        </p:spPr>
      </p:pic>
      <p:grpSp>
        <p:nvGrpSpPr>
          <p:cNvPr id="63" name="Group 62"/>
          <p:cNvGrpSpPr/>
          <p:nvPr/>
        </p:nvGrpSpPr>
        <p:grpSpPr>
          <a:xfrm>
            <a:off x="1055881" y="2309858"/>
            <a:ext cx="3603089" cy="573010"/>
            <a:chOff x="1055881" y="2309858"/>
            <a:chExt cx="3603089" cy="573010"/>
          </a:xfrm>
        </p:grpSpPr>
        <p:sp>
          <p:nvSpPr>
            <p:cNvPr id="13" name="object 11"/>
            <p:cNvSpPr/>
            <p:nvPr/>
          </p:nvSpPr>
          <p:spPr>
            <a:xfrm>
              <a:off x="1923376" y="2554418"/>
              <a:ext cx="2735594" cy="328450"/>
            </a:xfrm>
            <a:custGeom>
              <a:avLst/>
              <a:gdLst/>
              <a:ahLst/>
              <a:cxnLst/>
              <a:rect l="l" t="t" r="r" b="b"/>
              <a:pathLst>
                <a:path w="5420995" h="650875">
                  <a:moveTo>
                    <a:pt x="0" y="325373"/>
                  </a:moveTo>
                  <a:lnTo>
                    <a:pt x="17606" y="288082"/>
                  </a:lnTo>
                  <a:lnTo>
                    <a:pt x="53181" y="260913"/>
                  </a:lnTo>
                  <a:lnTo>
                    <a:pt x="87098" y="243235"/>
                  </a:lnTo>
                  <a:lnTo>
                    <a:pt x="128894" y="225939"/>
                  </a:lnTo>
                  <a:lnTo>
                    <a:pt x="178328" y="209053"/>
                  </a:lnTo>
                  <a:lnTo>
                    <a:pt x="235160" y="192607"/>
                  </a:lnTo>
                  <a:lnTo>
                    <a:pt x="299147" y="176629"/>
                  </a:lnTo>
                  <a:lnTo>
                    <a:pt x="370049" y="161148"/>
                  </a:lnTo>
                  <a:lnTo>
                    <a:pt x="408018" y="153604"/>
                  </a:lnTo>
                  <a:lnTo>
                    <a:pt x="447625" y="146194"/>
                  </a:lnTo>
                  <a:lnTo>
                    <a:pt x="488841" y="138923"/>
                  </a:lnTo>
                  <a:lnTo>
                    <a:pt x="531634" y="131795"/>
                  </a:lnTo>
                  <a:lnTo>
                    <a:pt x="575976" y="124813"/>
                  </a:lnTo>
                  <a:lnTo>
                    <a:pt x="621835" y="117980"/>
                  </a:lnTo>
                  <a:lnTo>
                    <a:pt x="669182" y="111301"/>
                  </a:lnTo>
                  <a:lnTo>
                    <a:pt x="717987" y="104779"/>
                  </a:lnTo>
                  <a:lnTo>
                    <a:pt x="768219" y="98417"/>
                  </a:lnTo>
                  <a:lnTo>
                    <a:pt x="819848" y="92219"/>
                  </a:lnTo>
                  <a:lnTo>
                    <a:pt x="872844" y="86189"/>
                  </a:lnTo>
                  <a:lnTo>
                    <a:pt x="927178" y="80330"/>
                  </a:lnTo>
                  <a:lnTo>
                    <a:pt x="982818" y="74647"/>
                  </a:lnTo>
                  <a:lnTo>
                    <a:pt x="1039735" y="69141"/>
                  </a:lnTo>
                  <a:lnTo>
                    <a:pt x="1097899" y="63819"/>
                  </a:lnTo>
                  <a:lnTo>
                    <a:pt x="1157279" y="58681"/>
                  </a:lnTo>
                  <a:lnTo>
                    <a:pt x="1217846" y="53734"/>
                  </a:lnTo>
                  <a:lnTo>
                    <a:pt x="1279569" y="48979"/>
                  </a:lnTo>
                  <a:lnTo>
                    <a:pt x="1342418" y="44421"/>
                  </a:lnTo>
                  <a:lnTo>
                    <a:pt x="1406363" y="40064"/>
                  </a:lnTo>
                  <a:lnTo>
                    <a:pt x="1471373" y="35910"/>
                  </a:lnTo>
                  <a:lnTo>
                    <a:pt x="1537420" y="31964"/>
                  </a:lnTo>
                  <a:lnTo>
                    <a:pt x="1604472" y="28229"/>
                  </a:lnTo>
                  <a:lnTo>
                    <a:pt x="1672500" y="24708"/>
                  </a:lnTo>
                  <a:lnTo>
                    <a:pt x="1741472" y="21407"/>
                  </a:lnTo>
                  <a:lnTo>
                    <a:pt x="1811360" y="18327"/>
                  </a:lnTo>
                  <a:lnTo>
                    <a:pt x="1882133" y="15472"/>
                  </a:lnTo>
                  <a:lnTo>
                    <a:pt x="1953761" y="12847"/>
                  </a:lnTo>
                  <a:lnTo>
                    <a:pt x="2026214" y="10455"/>
                  </a:lnTo>
                  <a:lnTo>
                    <a:pt x="2099462" y="8299"/>
                  </a:lnTo>
                  <a:lnTo>
                    <a:pt x="2173474" y="6383"/>
                  </a:lnTo>
                  <a:lnTo>
                    <a:pt x="2248220" y="4711"/>
                  </a:lnTo>
                  <a:lnTo>
                    <a:pt x="2323671" y="3287"/>
                  </a:lnTo>
                  <a:lnTo>
                    <a:pt x="2399796" y="2113"/>
                  </a:lnTo>
                  <a:lnTo>
                    <a:pt x="2476564" y="1194"/>
                  </a:lnTo>
                  <a:lnTo>
                    <a:pt x="2553947" y="533"/>
                  </a:lnTo>
                  <a:lnTo>
                    <a:pt x="2631913" y="133"/>
                  </a:lnTo>
                  <a:lnTo>
                    <a:pt x="2710434" y="0"/>
                  </a:lnTo>
                  <a:lnTo>
                    <a:pt x="2788954" y="133"/>
                  </a:lnTo>
                  <a:lnTo>
                    <a:pt x="2866920" y="533"/>
                  </a:lnTo>
                  <a:lnTo>
                    <a:pt x="2944303" y="1194"/>
                  </a:lnTo>
                  <a:lnTo>
                    <a:pt x="3021071" y="2113"/>
                  </a:lnTo>
                  <a:lnTo>
                    <a:pt x="3097196" y="3287"/>
                  </a:lnTo>
                  <a:lnTo>
                    <a:pt x="3172647" y="4711"/>
                  </a:lnTo>
                  <a:lnTo>
                    <a:pt x="3247393" y="6383"/>
                  </a:lnTo>
                  <a:lnTo>
                    <a:pt x="3321405" y="8299"/>
                  </a:lnTo>
                  <a:lnTo>
                    <a:pt x="3394653" y="10455"/>
                  </a:lnTo>
                  <a:lnTo>
                    <a:pt x="3467106" y="12847"/>
                  </a:lnTo>
                  <a:lnTo>
                    <a:pt x="3538734" y="15472"/>
                  </a:lnTo>
                  <a:lnTo>
                    <a:pt x="3609507" y="18327"/>
                  </a:lnTo>
                  <a:lnTo>
                    <a:pt x="3679395" y="21407"/>
                  </a:lnTo>
                  <a:lnTo>
                    <a:pt x="3748367" y="24708"/>
                  </a:lnTo>
                  <a:lnTo>
                    <a:pt x="3816395" y="28229"/>
                  </a:lnTo>
                  <a:lnTo>
                    <a:pt x="3883447" y="31964"/>
                  </a:lnTo>
                  <a:lnTo>
                    <a:pt x="3949494" y="35910"/>
                  </a:lnTo>
                  <a:lnTo>
                    <a:pt x="4014504" y="40064"/>
                  </a:lnTo>
                  <a:lnTo>
                    <a:pt x="4078449" y="44421"/>
                  </a:lnTo>
                  <a:lnTo>
                    <a:pt x="4141298" y="48979"/>
                  </a:lnTo>
                  <a:lnTo>
                    <a:pt x="4203021" y="53734"/>
                  </a:lnTo>
                  <a:lnTo>
                    <a:pt x="4263588" y="58681"/>
                  </a:lnTo>
                  <a:lnTo>
                    <a:pt x="4322968" y="63819"/>
                  </a:lnTo>
                  <a:lnTo>
                    <a:pt x="4381132" y="69141"/>
                  </a:lnTo>
                  <a:lnTo>
                    <a:pt x="4438049" y="74647"/>
                  </a:lnTo>
                  <a:lnTo>
                    <a:pt x="4493689" y="80330"/>
                  </a:lnTo>
                  <a:lnTo>
                    <a:pt x="4548023" y="86189"/>
                  </a:lnTo>
                  <a:lnTo>
                    <a:pt x="4601019" y="92219"/>
                  </a:lnTo>
                  <a:lnTo>
                    <a:pt x="4652648" y="98417"/>
                  </a:lnTo>
                  <a:lnTo>
                    <a:pt x="4702880" y="104779"/>
                  </a:lnTo>
                  <a:lnTo>
                    <a:pt x="4751685" y="111301"/>
                  </a:lnTo>
                  <a:lnTo>
                    <a:pt x="4799032" y="117980"/>
                  </a:lnTo>
                  <a:lnTo>
                    <a:pt x="4844891" y="124813"/>
                  </a:lnTo>
                  <a:lnTo>
                    <a:pt x="4889233" y="131795"/>
                  </a:lnTo>
                  <a:lnTo>
                    <a:pt x="4932026" y="138923"/>
                  </a:lnTo>
                  <a:lnTo>
                    <a:pt x="4973242" y="146194"/>
                  </a:lnTo>
                  <a:lnTo>
                    <a:pt x="5012849" y="153604"/>
                  </a:lnTo>
                  <a:lnTo>
                    <a:pt x="5050818" y="161148"/>
                  </a:lnTo>
                  <a:lnTo>
                    <a:pt x="5121720" y="176629"/>
                  </a:lnTo>
                  <a:lnTo>
                    <a:pt x="5185707" y="192607"/>
                  </a:lnTo>
                  <a:lnTo>
                    <a:pt x="5242539" y="209053"/>
                  </a:lnTo>
                  <a:lnTo>
                    <a:pt x="5291973" y="225939"/>
                  </a:lnTo>
                  <a:lnTo>
                    <a:pt x="5333769" y="243235"/>
                  </a:lnTo>
                  <a:lnTo>
                    <a:pt x="5367686" y="260913"/>
                  </a:lnTo>
                  <a:lnTo>
                    <a:pt x="5403261" y="288082"/>
                  </a:lnTo>
                  <a:lnTo>
                    <a:pt x="5420868" y="325373"/>
                  </a:lnTo>
                  <a:lnTo>
                    <a:pt x="5419752" y="334800"/>
                  </a:lnTo>
                  <a:lnTo>
                    <a:pt x="5393483" y="371803"/>
                  </a:lnTo>
                  <a:lnTo>
                    <a:pt x="5351728" y="398719"/>
                  </a:lnTo>
                  <a:lnTo>
                    <a:pt x="5313841" y="416210"/>
                  </a:lnTo>
                  <a:lnTo>
                    <a:pt x="5268196" y="433304"/>
                  </a:lnTo>
                  <a:lnTo>
                    <a:pt x="5215033" y="449974"/>
                  </a:lnTo>
                  <a:lnTo>
                    <a:pt x="5154593" y="466190"/>
                  </a:lnTo>
                  <a:lnTo>
                    <a:pt x="5087118" y="481922"/>
                  </a:lnTo>
                  <a:lnTo>
                    <a:pt x="5012849" y="497143"/>
                  </a:lnTo>
                  <a:lnTo>
                    <a:pt x="4973242" y="504553"/>
                  </a:lnTo>
                  <a:lnTo>
                    <a:pt x="4932026" y="511824"/>
                  </a:lnTo>
                  <a:lnTo>
                    <a:pt x="4889233" y="518952"/>
                  </a:lnTo>
                  <a:lnTo>
                    <a:pt x="4844891" y="525934"/>
                  </a:lnTo>
                  <a:lnTo>
                    <a:pt x="4799032" y="532767"/>
                  </a:lnTo>
                  <a:lnTo>
                    <a:pt x="4751685" y="539446"/>
                  </a:lnTo>
                  <a:lnTo>
                    <a:pt x="4702880" y="545968"/>
                  </a:lnTo>
                  <a:lnTo>
                    <a:pt x="4652648" y="552330"/>
                  </a:lnTo>
                  <a:lnTo>
                    <a:pt x="4601019" y="558528"/>
                  </a:lnTo>
                  <a:lnTo>
                    <a:pt x="4548023" y="564558"/>
                  </a:lnTo>
                  <a:lnTo>
                    <a:pt x="4493689" y="570417"/>
                  </a:lnTo>
                  <a:lnTo>
                    <a:pt x="4438049" y="576100"/>
                  </a:lnTo>
                  <a:lnTo>
                    <a:pt x="4381132" y="581606"/>
                  </a:lnTo>
                  <a:lnTo>
                    <a:pt x="4322968" y="586928"/>
                  </a:lnTo>
                  <a:lnTo>
                    <a:pt x="4263588" y="592066"/>
                  </a:lnTo>
                  <a:lnTo>
                    <a:pt x="4203021" y="597013"/>
                  </a:lnTo>
                  <a:lnTo>
                    <a:pt x="4141298" y="601768"/>
                  </a:lnTo>
                  <a:lnTo>
                    <a:pt x="4078449" y="606326"/>
                  </a:lnTo>
                  <a:lnTo>
                    <a:pt x="4014504" y="610683"/>
                  </a:lnTo>
                  <a:lnTo>
                    <a:pt x="3949494" y="614837"/>
                  </a:lnTo>
                  <a:lnTo>
                    <a:pt x="3883447" y="618783"/>
                  </a:lnTo>
                  <a:lnTo>
                    <a:pt x="3816395" y="622518"/>
                  </a:lnTo>
                  <a:lnTo>
                    <a:pt x="3748367" y="626039"/>
                  </a:lnTo>
                  <a:lnTo>
                    <a:pt x="3679395" y="629340"/>
                  </a:lnTo>
                  <a:lnTo>
                    <a:pt x="3609507" y="632420"/>
                  </a:lnTo>
                  <a:lnTo>
                    <a:pt x="3538734" y="635275"/>
                  </a:lnTo>
                  <a:lnTo>
                    <a:pt x="3467106" y="637900"/>
                  </a:lnTo>
                  <a:lnTo>
                    <a:pt x="3394653" y="640292"/>
                  </a:lnTo>
                  <a:lnTo>
                    <a:pt x="3321405" y="642448"/>
                  </a:lnTo>
                  <a:lnTo>
                    <a:pt x="3247393" y="644364"/>
                  </a:lnTo>
                  <a:lnTo>
                    <a:pt x="3172647" y="646036"/>
                  </a:lnTo>
                  <a:lnTo>
                    <a:pt x="3097196" y="647460"/>
                  </a:lnTo>
                  <a:lnTo>
                    <a:pt x="3021071" y="648634"/>
                  </a:lnTo>
                  <a:lnTo>
                    <a:pt x="2944303" y="649553"/>
                  </a:lnTo>
                  <a:lnTo>
                    <a:pt x="2866920" y="650214"/>
                  </a:lnTo>
                  <a:lnTo>
                    <a:pt x="2788954" y="650614"/>
                  </a:lnTo>
                  <a:lnTo>
                    <a:pt x="2710434" y="650747"/>
                  </a:lnTo>
                  <a:lnTo>
                    <a:pt x="2631913" y="650614"/>
                  </a:lnTo>
                  <a:lnTo>
                    <a:pt x="2553947" y="650214"/>
                  </a:lnTo>
                  <a:lnTo>
                    <a:pt x="2476564" y="649553"/>
                  </a:lnTo>
                  <a:lnTo>
                    <a:pt x="2399796" y="648634"/>
                  </a:lnTo>
                  <a:lnTo>
                    <a:pt x="2323671" y="647460"/>
                  </a:lnTo>
                  <a:lnTo>
                    <a:pt x="2248220" y="646036"/>
                  </a:lnTo>
                  <a:lnTo>
                    <a:pt x="2173474" y="644364"/>
                  </a:lnTo>
                  <a:lnTo>
                    <a:pt x="2099462" y="642448"/>
                  </a:lnTo>
                  <a:lnTo>
                    <a:pt x="2026214" y="640292"/>
                  </a:lnTo>
                  <a:lnTo>
                    <a:pt x="1953761" y="637900"/>
                  </a:lnTo>
                  <a:lnTo>
                    <a:pt x="1882133" y="635275"/>
                  </a:lnTo>
                  <a:lnTo>
                    <a:pt x="1811360" y="632420"/>
                  </a:lnTo>
                  <a:lnTo>
                    <a:pt x="1741472" y="629340"/>
                  </a:lnTo>
                  <a:lnTo>
                    <a:pt x="1672500" y="626039"/>
                  </a:lnTo>
                  <a:lnTo>
                    <a:pt x="1604472" y="622518"/>
                  </a:lnTo>
                  <a:lnTo>
                    <a:pt x="1537420" y="618783"/>
                  </a:lnTo>
                  <a:lnTo>
                    <a:pt x="1471373" y="614837"/>
                  </a:lnTo>
                  <a:lnTo>
                    <a:pt x="1406363" y="610683"/>
                  </a:lnTo>
                  <a:lnTo>
                    <a:pt x="1342418" y="606326"/>
                  </a:lnTo>
                  <a:lnTo>
                    <a:pt x="1279569" y="601768"/>
                  </a:lnTo>
                  <a:lnTo>
                    <a:pt x="1217846" y="597013"/>
                  </a:lnTo>
                  <a:lnTo>
                    <a:pt x="1157279" y="592066"/>
                  </a:lnTo>
                  <a:lnTo>
                    <a:pt x="1097899" y="586928"/>
                  </a:lnTo>
                  <a:lnTo>
                    <a:pt x="1039735" y="581606"/>
                  </a:lnTo>
                  <a:lnTo>
                    <a:pt x="982818" y="576100"/>
                  </a:lnTo>
                  <a:lnTo>
                    <a:pt x="927178" y="570417"/>
                  </a:lnTo>
                  <a:lnTo>
                    <a:pt x="872844" y="564558"/>
                  </a:lnTo>
                  <a:lnTo>
                    <a:pt x="819848" y="558528"/>
                  </a:lnTo>
                  <a:lnTo>
                    <a:pt x="768219" y="552330"/>
                  </a:lnTo>
                  <a:lnTo>
                    <a:pt x="717987" y="545968"/>
                  </a:lnTo>
                  <a:lnTo>
                    <a:pt x="669182" y="539446"/>
                  </a:lnTo>
                  <a:lnTo>
                    <a:pt x="621835" y="532767"/>
                  </a:lnTo>
                  <a:lnTo>
                    <a:pt x="575976" y="525934"/>
                  </a:lnTo>
                  <a:lnTo>
                    <a:pt x="531634" y="518952"/>
                  </a:lnTo>
                  <a:lnTo>
                    <a:pt x="488841" y="511824"/>
                  </a:lnTo>
                  <a:lnTo>
                    <a:pt x="447625" y="504553"/>
                  </a:lnTo>
                  <a:lnTo>
                    <a:pt x="408018" y="497143"/>
                  </a:lnTo>
                  <a:lnTo>
                    <a:pt x="370049" y="489599"/>
                  </a:lnTo>
                  <a:lnTo>
                    <a:pt x="299147" y="474118"/>
                  </a:lnTo>
                  <a:lnTo>
                    <a:pt x="235160" y="458140"/>
                  </a:lnTo>
                  <a:lnTo>
                    <a:pt x="178328" y="441694"/>
                  </a:lnTo>
                  <a:lnTo>
                    <a:pt x="128894" y="424808"/>
                  </a:lnTo>
                  <a:lnTo>
                    <a:pt x="87098" y="407512"/>
                  </a:lnTo>
                  <a:lnTo>
                    <a:pt x="53181" y="389834"/>
                  </a:lnTo>
                  <a:lnTo>
                    <a:pt x="17606" y="362665"/>
                  </a:lnTo>
                  <a:lnTo>
                    <a:pt x="0" y="325373"/>
                  </a:lnTo>
                  <a:close/>
                </a:path>
              </a:pathLst>
            </a:custGeom>
            <a:solidFill>
              <a:schemeClr val="accent6">
                <a:lumMod val="20000"/>
                <a:lumOff val="80000"/>
                <a:alpha val="50000"/>
              </a:schemeClr>
            </a:solidFill>
            <a:ln w="25400">
              <a:solidFill>
                <a:schemeClr val="accent1">
                  <a:lumMod val="40000"/>
                  <a:lumOff val="60000"/>
                </a:schemeClr>
              </a:solidFill>
            </a:ln>
          </p:spPr>
          <p:txBody>
            <a:bodyPr wrap="square" lIns="0" tIns="0" rIns="0" bIns="0" rtlCol="0"/>
            <a:lstStyle/>
            <a:p>
              <a:endParaRPr sz="908"/>
            </a:p>
          </p:txBody>
        </p:sp>
        <p:sp>
          <p:nvSpPr>
            <p:cNvPr id="14" name="object 7"/>
            <p:cNvSpPr txBox="1"/>
            <p:nvPr/>
          </p:nvSpPr>
          <p:spPr>
            <a:xfrm>
              <a:off x="1055881" y="2309858"/>
              <a:ext cx="509499" cy="285907"/>
            </a:xfrm>
            <a:prstGeom prst="rect">
              <a:avLst/>
            </a:prstGeom>
          </p:spPr>
          <p:txBody>
            <a:bodyPr vert="horz" wrap="square" lIns="0" tIns="6409" rIns="0" bIns="0" rtlCol="0">
              <a:spAutoFit/>
            </a:bodyPr>
            <a:lstStyle/>
            <a:p>
              <a:pPr marL="6408" marR="2563">
                <a:spcBef>
                  <a:spcPts val="50"/>
                </a:spcBef>
              </a:pPr>
              <a:r>
                <a:rPr sz="908" spc="-10" dirty="0">
                  <a:solidFill>
                    <a:srgbClr val="545356"/>
                  </a:solidFill>
                  <a:latin typeface="Arial"/>
                  <a:cs typeface="Arial"/>
                </a:rPr>
                <a:t>Hardware </a:t>
              </a:r>
              <a:r>
                <a:rPr sz="908" spc="-5" dirty="0">
                  <a:solidFill>
                    <a:srgbClr val="545356"/>
                  </a:solidFill>
                  <a:latin typeface="Arial"/>
                  <a:cs typeface="Arial"/>
                </a:rPr>
                <a:t>interface</a:t>
              </a:r>
              <a:endParaRPr sz="908" dirty="0">
                <a:latin typeface="Arial"/>
                <a:cs typeface="Arial"/>
              </a:endParaRPr>
            </a:p>
          </p:txBody>
        </p:sp>
        <p:sp>
          <p:nvSpPr>
            <p:cNvPr id="15" name="object 8"/>
            <p:cNvSpPr/>
            <p:nvPr/>
          </p:nvSpPr>
          <p:spPr>
            <a:xfrm>
              <a:off x="1564676" y="2521349"/>
              <a:ext cx="325246" cy="122088"/>
            </a:xfrm>
            <a:custGeom>
              <a:avLst/>
              <a:gdLst/>
              <a:ahLst/>
              <a:cxnLst/>
              <a:rect l="l" t="t" r="r" b="b"/>
              <a:pathLst>
                <a:path w="644525" h="241935">
                  <a:moveTo>
                    <a:pt x="535173" y="188999"/>
                  </a:moveTo>
                  <a:lnTo>
                    <a:pt x="475106" y="204343"/>
                  </a:lnTo>
                  <a:lnTo>
                    <a:pt x="468320" y="207652"/>
                  </a:lnTo>
                  <a:lnTo>
                    <a:pt x="463486" y="213106"/>
                  </a:lnTo>
                  <a:lnTo>
                    <a:pt x="461033" y="219987"/>
                  </a:lnTo>
                  <a:lnTo>
                    <a:pt x="461391" y="227584"/>
                  </a:lnTo>
                  <a:lnTo>
                    <a:pt x="464700" y="234370"/>
                  </a:lnTo>
                  <a:lnTo>
                    <a:pt x="470154" y="239204"/>
                  </a:lnTo>
                  <a:lnTo>
                    <a:pt x="477035" y="241657"/>
                  </a:lnTo>
                  <a:lnTo>
                    <a:pt x="484631" y="241300"/>
                  </a:lnTo>
                  <a:lnTo>
                    <a:pt x="613635" y="208280"/>
                  </a:lnTo>
                  <a:lnTo>
                    <a:pt x="602869" y="208280"/>
                  </a:lnTo>
                  <a:lnTo>
                    <a:pt x="535173" y="188999"/>
                  </a:lnTo>
                  <a:close/>
                </a:path>
                <a:path w="644525" h="241935">
                  <a:moveTo>
                    <a:pt x="571730" y="179661"/>
                  </a:moveTo>
                  <a:lnTo>
                    <a:pt x="535173" y="188999"/>
                  </a:lnTo>
                  <a:lnTo>
                    <a:pt x="602869" y="208280"/>
                  </a:lnTo>
                  <a:lnTo>
                    <a:pt x="604315" y="203200"/>
                  </a:lnTo>
                  <a:lnTo>
                    <a:pt x="594359" y="203200"/>
                  </a:lnTo>
                  <a:lnTo>
                    <a:pt x="571730" y="179661"/>
                  </a:lnTo>
                  <a:close/>
                </a:path>
                <a:path w="644525" h="241935">
                  <a:moveTo>
                    <a:pt x="516778" y="75533"/>
                  </a:moveTo>
                  <a:lnTo>
                    <a:pt x="509577" y="76799"/>
                  </a:lnTo>
                  <a:lnTo>
                    <a:pt x="503173" y="80899"/>
                  </a:lnTo>
                  <a:lnTo>
                    <a:pt x="498844" y="87088"/>
                  </a:lnTo>
                  <a:lnTo>
                    <a:pt x="497300" y="94218"/>
                  </a:lnTo>
                  <a:lnTo>
                    <a:pt x="498566" y="101419"/>
                  </a:lnTo>
                  <a:lnTo>
                    <a:pt x="502666" y="107823"/>
                  </a:lnTo>
                  <a:lnTo>
                    <a:pt x="545527" y="152406"/>
                  </a:lnTo>
                  <a:lnTo>
                    <a:pt x="613282" y="171704"/>
                  </a:lnTo>
                  <a:lnTo>
                    <a:pt x="602869" y="208280"/>
                  </a:lnTo>
                  <a:lnTo>
                    <a:pt x="613635" y="208280"/>
                  </a:lnTo>
                  <a:lnTo>
                    <a:pt x="644397" y="200406"/>
                  </a:lnTo>
                  <a:lnTo>
                    <a:pt x="530097" y="81407"/>
                  </a:lnTo>
                  <a:lnTo>
                    <a:pt x="523908" y="77077"/>
                  </a:lnTo>
                  <a:lnTo>
                    <a:pt x="516778" y="75533"/>
                  </a:lnTo>
                  <a:close/>
                </a:path>
                <a:path w="644525" h="241935">
                  <a:moveTo>
                    <a:pt x="603340" y="171704"/>
                  </a:moveTo>
                  <a:lnTo>
                    <a:pt x="602879" y="171704"/>
                  </a:lnTo>
                  <a:lnTo>
                    <a:pt x="571730" y="179661"/>
                  </a:lnTo>
                  <a:lnTo>
                    <a:pt x="594359" y="203200"/>
                  </a:lnTo>
                  <a:lnTo>
                    <a:pt x="603340" y="171704"/>
                  </a:lnTo>
                  <a:close/>
                </a:path>
                <a:path w="644525" h="241935">
                  <a:moveTo>
                    <a:pt x="613282" y="171704"/>
                  </a:moveTo>
                  <a:lnTo>
                    <a:pt x="603340" y="171704"/>
                  </a:lnTo>
                  <a:lnTo>
                    <a:pt x="594359" y="203200"/>
                  </a:lnTo>
                  <a:lnTo>
                    <a:pt x="604315" y="203200"/>
                  </a:lnTo>
                  <a:lnTo>
                    <a:pt x="613282" y="171704"/>
                  </a:lnTo>
                  <a:close/>
                </a:path>
                <a:path w="644525" h="241935">
                  <a:moveTo>
                    <a:pt x="10413" y="0"/>
                  </a:moveTo>
                  <a:lnTo>
                    <a:pt x="0" y="36576"/>
                  </a:lnTo>
                  <a:lnTo>
                    <a:pt x="535173" y="188999"/>
                  </a:lnTo>
                  <a:lnTo>
                    <a:pt x="571730" y="179661"/>
                  </a:lnTo>
                  <a:lnTo>
                    <a:pt x="545527" y="152406"/>
                  </a:lnTo>
                  <a:lnTo>
                    <a:pt x="10413" y="0"/>
                  </a:lnTo>
                  <a:close/>
                </a:path>
                <a:path w="644525" h="241935">
                  <a:moveTo>
                    <a:pt x="545527" y="152406"/>
                  </a:moveTo>
                  <a:lnTo>
                    <a:pt x="571730" y="179661"/>
                  </a:lnTo>
                  <a:lnTo>
                    <a:pt x="602879" y="171704"/>
                  </a:lnTo>
                  <a:lnTo>
                    <a:pt x="613282" y="171704"/>
                  </a:lnTo>
                  <a:lnTo>
                    <a:pt x="545527" y="152406"/>
                  </a:lnTo>
                  <a:close/>
                </a:path>
              </a:pathLst>
            </a:custGeom>
            <a:solidFill>
              <a:srgbClr val="0093D2"/>
            </a:solidFill>
          </p:spPr>
          <p:txBody>
            <a:bodyPr wrap="square" lIns="0" tIns="0" rIns="0" bIns="0" rtlCol="0"/>
            <a:lstStyle/>
            <a:p>
              <a:endParaRPr sz="908"/>
            </a:p>
          </p:txBody>
        </p:sp>
      </p:grpSp>
      <p:grpSp>
        <p:nvGrpSpPr>
          <p:cNvPr id="28" name="Group 27"/>
          <p:cNvGrpSpPr/>
          <p:nvPr/>
        </p:nvGrpSpPr>
        <p:grpSpPr>
          <a:xfrm>
            <a:off x="2010644" y="1102058"/>
            <a:ext cx="2486396" cy="521420"/>
            <a:chOff x="2010644" y="1102058"/>
            <a:chExt cx="2486396" cy="521420"/>
          </a:xfrm>
        </p:grpSpPr>
        <p:grpSp>
          <p:nvGrpSpPr>
            <p:cNvPr id="16" name="object 7"/>
            <p:cNvGrpSpPr/>
            <p:nvPr/>
          </p:nvGrpSpPr>
          <p:grpSpPr>
            <a:xfrm>
              <a:off x="2010644" y="1102058"/>
              <a:ext cx="2486396" cy="521420"/>
              <a:chOff x="3983696" y="2183892"/>
              <a:chExt cx="4927170" cy="1033272"/>
            </a:xfrm>
          </p:grpSpPr>
          <p:pic>
            <p:nvPicPr>
              <p:cNvPr id="19" name="object 10"/>
              <p:cNvPicPr/>
              <p:nvPr/>
            </p:nvPicPr>
            <p:blipFill>
              <a:blip r:embed="rId3" cstate="print"/>
              <a:stretch>
                <a:fillRect/>
              </a:stretch>
            </p:blipFill>
            <p:spPr>
              <a:xfrm>
                <a:off x="4113275" y="2438400"/>
                <a:ext cx="4677156" cy="457200"/>
              </a:xfrm>
              <a:prstGeom prst="rect">
                <a:avLst/>
              </a:prstGeom>
            </p:spPr>
          </p:pic>
          <p:pic>
            <p:nvPicPr>
              <p:cNvPr id="17" name="object 8"/>
              <p:cNvPicPr/>
              <p:nvPr/>
            </p:nvPicPr>
            <p:blipFill>
              <a:blip r:embed="rId4" cstate="print"/>
              <a:stretch>
                <a:fillRect/>
              </a:stretch>
            </p:blipFill>
            <p:spPr>
              <a:xfrm>
                <a:off x="3983696" y="2326886"/>
                <a:ext cx="4927170" cy="689258"/>
              </a:xfrm>
              <a:prstGeom prst="rect">
                <a:avLst/>
              </a:prstGeom>
            </p:spPr>
          </p:pic>
          <p:pic>
            <p:nvPicPr>
              <p:cNvPr id="18" name="object 9"/>
              <p:cNvPicPr/>
              <p:nvPr/>
            </p:nvPicPr>
            <p:blipFill>
              <a:blip r:embed="rId5" cstate="print"/>
              <a:stretch>
                <a:fillRect/>
              </a:stretch>
            </p:blipFill>
            <p:spPr>
              <a:xfrm>
                <a:off x="5280659" y="2183892"/>
                <a:ext cx="2331719" cy="1033272"/>
              </a:xfrm>
              <a:prstGeom prst="rect">
                <a:avLst/>
              </a:prstGeom>
            </p:spPr>
          </p:pic>
        </p:grpSp>
        <p:grpSp>
          <p:nvGrpSpPr>
            <p:cNvPr id="21" name="object 7"/>
            <p:cNvGrpSpPr/>
            <p:nvPr/>
          </p:nvGrpSpPr>
          <p:grpSpPr>
            <a:xfrm>
              <a:off x="2010644" y="1102058"/>
              <a:ext cx="2486396" cy="521420"/>
              <a:chOff x="3983696" y="2183892"/>
              <a:chExt cx="4927170" cy="1033272"/>
            </a:xfrm>
          </p:grpSpPr>
          <p:pic>
            <p:nvPicPr>
              <p:cNvPr id="22" name="object 8"/>
              <p:cNvPicPr/>
              <p:nvPr/>
            </p:nvPicPr>
            <p:blipFill>
              <a:blip r:embed="rId4" cstate="print"/>
              <a:stretch>
                <a:fillRect/>
              </a:stretch>
            </p:blipFill>
            <p:spPr>
              <a:xfrm>
                <a:off x="3983696" y="2326886"/>
                <a:ext cx="4927170" cy="689258"/>
              </a:xfrm>
              <a:prstGeom prst="rect">
                <a:avLst/>
              </a:prstGeom>
            </p:spPr>
          </p:pic>
          <p:pic>
            <p:nvPicPr>
              <p:cNvPr id="23" name="object 9"/>
              <p:cNvPicPr/>
              <p:nvPr/>
            </p:nvPicPr>
            <p:blipFill>
              <a:blip r:embed="rId5" cstate="print"/>
              <a:stretch>
                <a:fillRect/>
              </a:stretch>
            </p:blipFill>
            <p:spPr>
              <a:xfrm>
                <a:off x="5280659" y="2183892"/>
                <a:ext cx="2331719" cy="1033272"/>
              </a:xfrm>
              <a:prstGeom prst="rect">
                <a:avLst/>
              </a:prstGeom>
            </p:spPr>
          </p:pic>
          <p:pic>
            <p:nvPicPr>
              <p:cNvPr id="24" name="object 10"/>
              <p:cNvPicPr/>
              <p:nvPr/>
            </p:nvPicPr>
            <p:blipFill>
              <a:blip r:embed="rId3" cstate="print"/>
              <a:stretch>
                <a:fillRect/>
              </a:stretch>
            </p:blipFill>
            <p:spPr>
              <a:xfrm>
                <a:off x="4113275" y="2438400"/>
                <a:ext cx="4677156" cy="457200"/>
              </a:xfrm>
              <a:prstGeom prst="rect">
                <a:avLst/>
              </a:prstGeom>
            </p:spPr>
          </p:pic>
        </p:grpSp>
        <p:sp>
          <p:nvSpPr>
            <p:cNvPr id="26" name="object 12"/>
            <p:cNvSpPr txBox="1"/>
            <p:nvPr/>
          </p:nvSpPr>
          <p:spPr>
            <a:xfrm>
              <a:off x="2076034" y="1230489"/>
              <a:ext cx="2360360" cy="190568"/>
            </a:xfrm>
            <a:prstGeom prst="rect">
              <a:avLst/>
            </a:prstGeom>
            <a:ln w="12700">
              <a:noFill/>
            </a:ln>
          </p:spPr>
          <p:txBody>
            <a:bodyPr vert="horz" wrap="square" lIns="0" tIns="34928" rIns="0" bIns="0" rtlCol="0">
              <a:spAutoFit/>
            </a:bodyPr>
            <a:lstStyle/>
            <a:p>
              <a:pPr algn="ctr">
                <a:spcBef>
                  <a:spcPts val="275"/>
                </a:spcBef>
              </a:pPr>
              <a:r>
                <a:rPr sz="1009" b="1" spc="-5" dirty="0" smtClean="0">
                  <a:solidFill>
                    <a:srgbClr val="FFFFFF"/>
                  </a:solidFill>
                  <a:latin typeface="Arial"/>
                  <a:cs typeface="Arial"/>
                </a:rPr>
                <a:t>Applications</a:t>
              </a:r>
              <a:endParaRPr sz="1009" dirty="0">
                <a:latin typeface="Arial"/>
                <a:cs typeface="Arial"/>
              </a:endParaRPr>
            </a:p>
          </p:txBody>
        </p:sp>
      </p:grpSp>
      <p:grpSp>
        <p:nvGrpSpPr>
          <p:cNvPr id="29" name="Group 28"/>
          <p:cNvGrpSpPr/>
          <p:nvPr/>
        </p:nvGrpSpPr>
        <p:grpSpPr>
          <a:xfrm>
            <a:off x="1910844" y="1532086"/>
            <a:ext cx="3289606" cy="977342"/>
            <a:chOff x="1910844" y="1532086"/>
            <a:chExt cx="3289606" cy="977342"/>
          </a:xfrm>
        </p:grpSpPr>
        <p:sp>
          <p:nvSpPr>
            <p:cNvPr id="30" name="object 3"/>
            <p:cNvSpPr txBox="1"/>
            <p:nvPr/>
          </p:nvSpPr>
          <p:spPr>
            <a:xfrm>
              <a:off x="2076418" y="2384456"/>
              <a:ext cx="730603" cy="115416"/>
            </a:xfrm>
            <a:prstGeom prst="rect">
              <a:avLst/>
            </a:prstGeom>
            <a:solidFill>
              <a:srgbClr val="0094D2"/>
            </a:solidFill>
            <a:ln w="25400">
              <a:solidFill>
                <a:srgbClr val="006C9B"/>
              </a:solidFill>
            </a:ln>
          </p:spPr>
          <p:txBody>
            <a:bodyPr vert="horz" wrap="square" lIns="0" tIns="0" rIns="0" bIns="0" rtlCol="0">
              <a:spAutoFit/>
            </a:bodyPr>
            <a:lstStyle/>
            <a:p>
              <a:pPr marL="220770">
                <a:lnSpc>
                  <a:spcPts val="908"/>
                </a:lnSpc>
              </a:pPr>
              <a:r>
                <a:rPr sz="908" spc="-5" dirty="0">
                  <a:solidFill>
                    <a:srgbClr val="FFFFFF"/>
                  </a:solidFill>
                  <a:latin typeface="Arial"/>
                  <a:cs typeface="Arial"/>
                </a:rPr>
                <a:t>driver</a:t>
              </a:r>
              <a:endParaRPr sz="908">
                <a:latin typeface="Arial"/>
                <a:cs typeface="Arial"/>
              </a:endParaRPr>
            </a:p>
          </p:txBody>
        </p:sp>
        <p:sp>
          <p:nvSpPr>
            <p:cNvPr id="31" name="object 4"/>
            <p:cNvSpPr txBox="1"/>
            <p:nvPr/>
          </p:nvSpPr>
          <p:spPr>
            <a:xfrm>
              <a:off x="2897769" y="2384456"/>
              <a:ext cx="730603" cy="115416"/>
            </a:xfrm>
            <a:prstGeom prst="rect">
              <a:avLst/>
            </a:prstGeom>
            <a:solidFill>
              <a:srgbClr val="0094D2"/>
            </a:solidFill>
            <a:ln w="25400">
              <a:solidFill>
                <a:srgbClr val="006C9B"/>
              </a:solidFill>
            </a:ln>
          </p:spPr>
          <p:txBody>
            <a:bodyPr vert="horz" wrap="square" lIns="0" tIns="0" rIns="0" bIns="0" rtlCol="0">
              <a:spAutoFit/>
            </a:bodyPr>
            <a:lstStyle/>
            <a:p>
              <a:pPr marL="221090">
                <a:lnSpc>
                  <a:spcPts val="908"/>
                </a:lnSpc>
              </a:pPr>
              <a:r>
                <a:rPr sz="908" spc="-5" dirty="0">
                  <a:solidFill>
                    <a:srgbClr val="FFFFFF"/>
                  </a:solidFill>
                  <a:latin typeface="Arial"/>
                  <a:cs typeface="Arial"/>
                </a:rPr>
                <a:t>driver</a:t>
              </a:r>
              <a:endParaRPr sz="908">
                <a:latin typeface="Arial"/>
                <a:cs typeface="Arial"/>
              </a:endParaRPr>
            </a:p>
          </p:txBody>
        </p:sp>
        <p:sp>
          <p:nvSpPr>
            <p:cNvPr id="32" name="object 5"/>
            <p:cNvSpPr txBox="1"/>
            <p:nvPr/>
          </p:nvSpPr>
          <p:spPr>
            <a:xfrm>
              <a:off x="3706046" y="2384456"/>
              <a:ext cx="730603" cy="115416"/>
            </a:xfrm>
            <a:prstGeom prst="rect">
              <a:avLst/>
            </a:prstGeom>
            <a:solidFill>
              <a:srgbClr val="0094D2"/>
            </a:solidFill>
            <a:ln w="25400">
              <a:solidFill>
                <a:srgbClr val="006C9B"/>
              </a:solidFill>
            </a:ln>
          </p:spPr>
          <p:txBody>
            <a:bodyPr vert="horz" wrap="square" lIns="0" tIns="0" rIns="0" bIns="0" rtlCol="0">
              <a:spAutoFit/>
            </a:bodyPr>
            <a:lstStyle/>
            <a:p>
              <a:pPr marL="221090">
                <a:lnSpc>
                  <a:spcPts val="908"/>
                </a:lnSpc>
              </a:pPr>
              <a:r>
                <a:rPr sz="908" spc="-5" dirty="0">
                  <a:solidFill>
                    <a:srgbClr val="FFFFFF"/>
                  </a:solidFill>
                  <a:latin typeface="Arial"/>
                  <a:cs typeface="Arial"/>
                </a:rPr>
                <a:t>driver</a:t>
              </a:r>
              <a:endParaRPr sz="908">
                <a:latin typeface="Arial"/>
                <a:cs typeface="Arial"/>
              </a:endParaRPr>
            </a:p>
          </p:txBody>
        </p:sp>
        <p:sp>
          <p:nvSpPr>
            <p:cNvPr id="33" name="object 10"/>
            <p:cNvSpPr txBox="1"/>
            <p:nvPr/>
          </p:nvSpPr>
          <p:spPr>
            <a:xfrm>
              <a:off x="2076418" y="2076834"/>
              <a:ext cx="730603" cy="176296"/>
            </a:xfrm>
            <a:prstGeom prst="rect">
              <a:avLst/>
            </a:prstGeom>
            <a:solidFill>
              <a:srgbClr val="FFC000"/>
            </a:solidFill>
            <a:ln w="25400">
              <a:solidFill>
                <a:srgbClr val="006C9B"/>
              </a:solidFill>
            </a:ln>
          </p:spPr>
          <p:txBody>
            <a:bodyPr vert="horz" wrap="square" lIns="0" tIns="51591" rIns="0" bIns="0" rtlCol="0">
              <a:spAutoFit/>
            </a:bodyPr>
            <a:lstStyle/>
            <a:p>
              <a:pPr marL="185524">
                <a:spcBef>
                  <a:spcPts val="406"/>
                </a:spcBef>
              </a:pPr>
              <a:r>
                <a:rPr sz="807" spc="-5" dirty="0">
                  <a:solidFill>
                    <a:srgbClr val="9A3A25"/>
                  </a:solidFill>
                  <a:latin typeface="Arial"/>
                  <a:cs typeface="Arial"/>
                </a:rPr>
                <a:t>process</a:t>
              </a:r>
              <a:endParaRPr sz="807">
                <a:latin typeface="Arial"/>
                <a:cs typeface="Arial"/>
              </a:endParaRPr>
            </a:p>
          </p:txBody>
        </p:sp>
        <p:sp>
          <p:nvSpPr>
            <p:cNvPr id="34" name="object 11"/>
            <p:cNvSpPr txBox="1"/>
            <p:nvPr/>
          </p:nvSpPr>
          <p:spPr>
            <a:xfrm>
              <a:off x="2891617" y="2076834"/>
              <a:ext cx="730603" cy="176296"/>
            </a:xfrm>
            <a:prstGeom prst="rect">
              <a:avLst/>
            </a:prstGeom>
            <a:solidFill>
              <a:srgbClr val="FFC000"/>
            </a:solidFill>
            <a:ln w="25400">
              <a:solidFill>
                <a:srgbClr val="006C9B"/>
              </a:solidFill>
            </a:ln>
          </p:spPr>
          <p:txBody>
            <a:bodyPr vert="horz" wrap="square" lIns="0" tIns="51591" rIns="0" bIns="0" rtlCol="0">
              <a:spAutoFit/>
            </a:bodyPr>
            <a:lstStyle/>
            <a:p>
              <a:pPr algn="ctr">
                <a:spcBef>
                  <a:spcPts val="406"/>
                </a:spcBef>
              </a:pPr>
              <a:r>
                <a:rPr sz="807" spc="-5" dirty="0">
                  <a:solidFill>
                    <a:srgbClr val="9A3A25"/>
                  </a:solidFill>
                  <a:latin typeface="Arial"/>
                  <a:cs typeface="Arial"/>
                </a:rPr>
                <a:t>files</a:t>
              </a:r>
              <a:endParaRPr sz="807">
                <a:latin typeface="Arial"/>
                <a:cs typeface="Arial"/>
              </a:endParaRPr>
            </a:p>
          </p:txBody>
        </p:sp>
        <p:sp>
          <p:nvSpPr>
            <p:cNvPr id="35" name="object 12"/>
            <p:cNvSpPr txBox="1"/>
            <p:nvPr/>
          </p:nvSpPr>
          <p:spPr>
            <a:xfrm>
              <a:off x="3706046" y="2076834"/>
              <a:ext cx="730603" cy="176296"/>
            </a:xfrm>
            <a:prstGeom prst="rect">
              <a:avLst/>
            </a:prstGeom>
            <a:solidFill>
              <a:srgbClr val="FFC000"/>
            </a:solidFill>
            <a:ln w="25400">
              <a:solidFill>
                <a:srgbClr val="006C9B"/>
              </a:solidFill>
            </a:ln>
          </p:spPr>
          <p:txBody>
            <a:bodyPr vert="horz" wrap="square" lIns="0" tIns="51591" rIns="0" bIns="0" rtlCol="0">
              <a:spAutoFit/>
            </a:bodyPr>
            <a:lstStyle/>
            <a:p>
              <a:pPr marL="242559">
                <a:spcBef>
                  <a:spcPts val="406"/>
                </a:spcBef>
              </a:pPr>
              <a:r>
                <a:rPr sz="807" spc="-5" dirty="0">
                  <a:solidFill>
                    <a:srgbClr val="9A3A25"/>
                  </a:solidFill>
                  <a:latin typeface="Arial"/>
                  <a:cs typeface="Arial"/>
                </a:rPr>
                <a:t>pipes</a:t>
              </a:r>
              <a:endParaRPr sz="807">
                <a:latin typeface="Arial"/>
                <a:cs typeface="Arial"/>
              </a:endParaRPr>
            </a:p>
          </p:txBody>
        </p:sp>
        <p:grpSp>
          <p:nvGrpSpPr>
            <p:cNvPr id="36" name="object 13"/>
            <p:cNvGrpSpPr/>
            <p:nvPr/>
          </p:nvGrpSpPr>
          <p:grpSpPr>
            <a:xfrm>
              <a:off x="2070010" y="1532086"/>
              <a:ext cx="2373177" cy="435798"/>
              <a:chOff x="4101338" y="3036061"/>
              <a:chExt cx="4702810" cy="863600"/>
            </a:xfrm>
          </p:grpSpPr>
          <p:sp>
            <p:nvSpPr>
              <p:cNvPr id="61" name="object 14"/>
              <p:cNvSpPr/>
              <p:nvPr/>
            </p:nvSpPr>
            <p:spPr>
              <a:xfrm>
                <a:off x="4114038" y="3048761"/>
                <a:ext cx="4677410" cy="838200"/>
              </a:xfrm>
              <a:custGeom>
                <a:avLst/>
                <a:gdLst/>
                <a:ahLst/>
                <a:cxnLst/>
                <a:rect l="l" t="t" r="r" b="b"/>
                <a:pathLst>
                  <a:path w="4677409" h="838200">
                    <a:moveTo>
                      <a:pt x="4677156" y="0"/>
                    </a:moveTo>
                    <a:lnTo>
                      <a:pt x="0" y="0"/>
                    </a:lnTo>
                    <a:lnTo>
                      <a:pt x="0" y="838200"/>
                    </a:lnTo>
                    <a:lnTo>
                      <a:pt x="4677156" y="838200"/>
                    </a:lnTo>
                    <a:lnTo>
                      <a:pt x="4677156" y="0"/>
                    </a:lnTo>
                    <a:close/>
                  </a:path>
                </a:pathLst>
              </a:custGeom>
              <a:solidFill>
                <a:srgbClr val="0094D2"/>
              </a:solidFill>
            </p:spPr>
            <p:txBody>
              <a:bodyPr wrap="square" lIns="0" tIns="0" rIns="0" bIns="0" rtlCol="0"/>
              <a:lstStyle/>
              <a:p>
                <a:endParaRPr sz="908"/>
              </a:p>
            </p:txBody>
          </p:sp>
          <p:sp>
            <p:nvSpPr>
              <p:cNvPr id="62" name="object 15"/>
              <p:cNvSpPr/>
              <p:nvPr/>
            </p:nvSpPr>
            <p:spPr>
              <a:xfrm>
                <a:off x="4114038" y="3048761"/>
                <a:ext cx="4677410" cy="838200"/>
              </a:xfrm>
              <a:custGeom>
                <a:avLst/>
                <a:gdLst/>
                <a:ahLst/>
                <a:cxnLst/>
                <a:rect l="l" t="t" r="r" b="b"/>
                <a:pathLst>
                  <a:path w="4677409" h="838200">
                    <a:moveTo>
                      <a:pt x="0" y="838200"/>
                    </a:moveTo>
                    <a:lnTo>
                      <a:pt x="4677156" y="838200"/>
                    </a:lnTo>
                    <a:lnTo>
                      <a:pt x="4677156" y="0"/>
                    </a:lnTo>
                    <a:lnTo>
                      <a:pt x="0" y="0"/>
                    </a:lnTo>
                    <a:lnTo>
                      <a:pt x="0" y="838200"/>
                    </a:lnTo>
                    <a:close/>
                  </a:path>
                </a:pathLst>
              </a:custGeom>
              <a:ln w="25400">
                <a:solidFill>
                  <a:srgbClr val="006C9B"/>
                </a:solidFill>
              </a:ln>
            </p:spPr>
            <p:txBody>
              <a:bodyPr wrap="square" lIns="0" tIns="0" rIns="0" bIns="0" rtlCol="0"/>
              <a:lstStyle/>
              <a:p>
                <a:endParaRPr sz="908"/>
              </a:p>
            </p:txBody>
          </p:sp>
        </p:grpSp>
        <p:sp>
          <p:nvSpPr>
            <p:cNvPr id="37" name="object 16"/>
            <p:cNvSpPr txBox="1"/>
            <p:nvPr/>
          </p:nvSpPr>
          <p:spPr>
            <a:xfrm>
              <a:off x="2990633" y="1790554"/>
              <a:ext cx="531930" cy="146190"/>
            </a:xfrm>
            <a:prstGeom prst="rect">
              <a:avLst/>
            </a:prstGeom>
          </p:spPr>
          <p:txBody>
            <a:bodyPr vert="horz" wrap="square" lIns="0" tIns="6409" rIns="0" bIns="0" rtlCol="0">
              <a:spAutoFit/>
            </a:bodyPr>
            <a:lstStyle/>
            <a:p>
              <a:pPr marL="6408">
                <a:spcBef>
                  <a:spcPts val="50"/>
                </a:spcBef>
              </a:pPr>
              <a:r>
                <a:rPr sz="908" spc="-5" dirty="0">
                  <a:solidFill>
                    <a:srgbClr val="FFFFFF"/>
                  </a:solidFill>
                  <a:latin typeface="Arial"/>
                  <a:cs typeface="Arial"/>
                </a:rPr>
                <a:t>LIBC/CLR</a:t>
              </a:r>
              <a:endParaRPr sz="908">
                <a:latin typeface="Arial"/>
                <a:cs typeface="Arial"/>
              </a:endParaRPr>
            </a:p>
          </p:txBody>
        </p:sp>
        <p:grpSp>
          <p:nvGrpSpPr>
            <p:cNvPr id="38" name="object 17"/>
            <p:cNvGrpSpPr/>
            <p:nvPr/>
          </p:nvGrpSpPr>
          <p:grpSpPr>
            <a:xfrm>
              <a:off x="2146915" y="1570539"/>
              <a:ext cx="626780" cy="205081"/>
              <a:chOff x="4253738" y="3112261"/>
              <a:chExt cx="1242060" cy="406400"/>
            </a:xfrm>
          </p:grpSpPr>
          <p:sp>
            <p:nvSpPr>
              <p:cNvPr id="59" name="object 18"/>
              <p:cNvSpPr/>
              <p:nvPr/>
            </p:nvSpPr>
            <p:spPr>
              <a:xfrm>
                <a:off x="4266438" y="3124961"/>
                <a:ext cx="1216660" cy="381000"/>
              </a:xfrm>
              <a:custGeom>
                <a:avLst/>
                <a:gdLst/>
                <a:ahLst/>
                <a:cxnLst/>
                <a:rect l="l" t="t" r="r" b="b"/>
                <a:pathLst>
                  <a:path w="1216660" h="381000">
                    <a:moveTo>
                      <a:pt x="1216152" y="0"/>
                    </a:moveTo>
                    <a:lnTo>
                      <a:pt x="0" y="0"/>
                    </a:lnTo>
                    <a:lnTo>
                      <a:pt x="0" y="381000"/>
                    </a:lnTo>
                    <a:lnTo>
                      <a:pt x="1216152" y="381000"/>
                    </a:lnTo>
                    <a:lnTo>
                      <a:pt x="1216152" y="0"/>
                    </a:lnTo>
                    <a:close/>
                  </a:path>
                </a:pathLst>
              </a:custGeom>
              <a:solidFill>
                <a:srgbClr val="86DCFF"/>
              </a:solidFill>
            </p:spPr>
            <p:txBody>
              <a:bodyPr wrap="square" lIns="0" tIns="0" rIns="0" bIns="0" rtlCol="0"/>
              <a:lstStyle/>
              <a:p>
                <a:endParaRPr sz="908"/>
              </a:p>
            </p:txBody>
          </p:sp>
          <p:sp>
            <p:nvSpPr>
              <p:cNvPr id="60" name="object 19"/>
              <p:cNvSpPr/>
              <p:nvPr/>
            </p:nvSpPr>
            <p:spPr>
              <a:xfrm>
                <a:off x="4266438" y="3124961"/>
                <a:ext cx="1216660" cy="381000"/>
              </a:xfrm>
              <a:custGeom>
                <a:avLst/>
                <a:gdLst/>
                <a:ahLst/>
                <a:cxnLst/>
                <a:rect l="l" t="t" r="r" b="b"/>
                <a:pathLst>
                  <a:path w="1216660" h="381000">
                    <a:moveTo>
                      <a:pt x="0" y="381000"/>
                    </a:moveTo>
                    <a:lnTo>
                      <a:pt x="1216152" y="381000"/>
                    </a:lnTo>
                    <a:lnTo>
                      <a:pt x="1216152" y="0"/>
                    </a:lnTo>
                    <a:lnTo>
                      <a:pt x="0" y="0"/>
                    </a:lnTo>
                    <a:lnTo>
                      <a:pt x="0" y="381000"/>
                    </a:lnTo>
                    <a:close/>
                  </a:path>
                </a:pathLst>
              </a:custGeom>
              <a:ln w="25400">
                <a:solidFill>
                  <a:srgbClr val="006C9B"/>
                </a:solidFill>
              </a:ln>
            </p:spPr>
            <p:txBody>
              <a:bodyPr wrap="square" lIns="0" tIns="0" rIns="0" bIns="0" rtlCol="0"/>
              <a:lstStyle/>
              <a:p>
                <a:endParaRPr sz="908"/>
              </a:p>
            </p:txBody>
          </p:sp>
        </p:grpSp>
        <p:sp>
          <p:nvSpPr>
            <p:cNvPr id="39" name="object 20"/>
            <p:cNvSpPr txBox="1"/>
            <p:nvPr/>
          </p:nvSpPr>
          <p:spPr>
            <a:xfrm>
              <a:off x="2296176" y="1604442"/>
              <a:ext cx="328451" cy="115414"/>
            </a:xfrm>
            <a:prstGeom prst="rect">
              <a:avLst/>
            </a:prstGeom>
          </p:spPr>
          <p:txBody>
            <a:bodyPr vert="horz" wrap="square" lIns="0" tIns="6729" rIns="0" bIns="0" rtlCol="0">
              <a:spAutoFit/>
            </a:bodyPr>
            <a:lstStyle/>
            <a:p>
              <a:pPr marL="6408">
                <a:spcBef>
                  <a:spcPts val="53"/>
                </a:spcBef>
              </a:pPr>
              <a:r>
                <a:rPr sz="706" spc="-5" dirty="0">
                  <a:solidFill>
                    <a:srgbClr val="004F6C"/>
                  </a:solidFill>
                  <a:latin typeface="Arial"/>
                  <a:cs typeface="Arial"/>
                </a:rPr>
                <a:t>process</a:t>
              </a:r>
              <a:endParaRPr sz="706" dirty="0">
                <a:latin typeface="Arial"/>
                <a:cs typeface="Arial"/>
              </a:endParaRPr>
            </a:p>
          </p:txBody>
        </p:sp>
        <p:grpSp>
          <p:nvGrpSpPr>
            <p:cNvPr id="40" name="object 21"/>
            <p:cNvGrpSpPr/>
            <p:nvPr/>
          </p:nvGrpSpPr>
          <p:grpSpPr>
            <a:xfrm>
              <a:off x="2928275" y="1572078"/>
              <a:ext cx="627421" cy="205081"/>
              <a:chOff x="5802121" y="3115310"/>
              <a:chExt cx="1243330" cy="406400"/>
            </a:xfrm>
          </p:grpSpPr>
          <p:sp>
            <p:nvSpPr>
              <p:cNvPr id="57" name="object 22"/>
              <p:cNvSpPr/>
              <p:nvPr/>
            </p:nvSpPr>
            <p:spPr>
              <a:xfrm>
                <a:off x="5814821" y="3128010"/>
                <a:ext cx="1217930" cy="381000"/>
              </a:xfrm>
              <a:custGeom>
                <a:avLst/>
                <a:gdLst/>
                <a:ahLst/>
                <a:cxnLst/>
                <a:rect l="l" t="t" r="r" b="b"/>
                <a:pathLst>
                  <a:path w="1217929" h="381000">
                    <a:moveTo>
                      <a:pt x="1217676" y="0"/>
                    </a:moveTo>
                    <a:lnTo>
                      <a:pt x="0" y="0"/>
                    </a:lnTo>
                    <a:lnTo>
                      <a:pt x="0" y="381000"/>
                    </a:lnTo>
                    <a:lnTo>
                      <a:pt x="1217676" y="381000"/>
                    </a:lnTo>
                    <a:lnTo>
                      <a:pt x="1217676" y="0"/>
                    </a:lnTo>
                    <a:close/>
                  </a:path>
                </a:pathLst>
              </a:custGeom>
              <a:solidFill>
                <a:srgbClr val="86DCFF"/>
              </a:solidFill>
            </p:spPr>
            <p:txBody>
              <a:bodyPr wrap="square" lIns="0" tIns="0" rIns="0" bIns="0" rtlCol="0"/>
              <a:lstStyle/>
              <a:p>
                <a:endParaRPr sz="908"/>
              </a:p>
            </p:txBody>
          </p:sp>
          <p:sp>
            <p:nvSpPr>
              <p:cNvPr id="58" name="object 23"/>
              <p:cNvSpPr/>
              <p:nvPr/>
            </p:nvSpPr>
            <p:spPr>
              <a:xfrm>
                <a:off x="5814821" y="3128010"/>
                <a:ext cx="1217930" cy="381000"/>
              </a:xfrm>
              <a:custGeom>
                <a:avLst/>
                <a:gdLst/>
                <a:ahLst/>
                <a:cxnLst/>
                <a:rect l="l" t="t" r="r" b="b"/>
                <a:pathLst>
                  <a:path w="1217929" h="381000">
                    <a:moveTo>
                      <a:pt x="0" y="381000"/>
                    </a:moveTo>
                    <a:lnTo>
                      <a:pt x="1217676" y="381000"/>
                    </a:lnTo>
                    <a:lnTo>
                      <a:pt x="1217676" y="0"/>
                    </a:lnTo>
                    <a:lnTo>
                      <a:pt x="0" y="0"/>
                    </a:lnTo>
                    <a:lnTo>
                      <a:pt x="0" y="381000"/>
                    </a:lnTo>
                    <a:close/>
                  </a:path>
                </a:pathLst>
              </a:custGeom>
              <a:ln w="25400">
                <a:solidFill>
                  <a:srgbClr val="006C9B"/>
                </a:solidFill>
              </a:ln>
            </p:spPr>
            <p:txBody>
              <a:bodyPr wrap="square" lIns="0" tIns="0" rIns="0" bIns="0" rtlCol="0"/>
              <a:lstStyle/>
              <a:p>
                <a:endParaRPr sz="908"/>
              </a:p>
            </p:txBody>
          </p:sp>
        </p:grpSp>
        <p:sp>
          <p:nvSpPr>
            <p:cNvPr id="41" name="object 24"/>
            <p:cNvSpPr txBox="1"/>
            <p:nvPr/>
          </p:nvSpPr>
          <p:spPr>
            <a:xfrm>
              <a:off x="3154634" y="1605980"/>
              <a:ext cx="173358" cy="115414"/>
            </a:xfrm>
            <a:prstGeom prst="rect">
              <a:avLst/>
            </a:prstGeom>
          </p:spPr>
          <p:txBody>
            <a:bodyPr vert="horz" wrap="square" lIns="0" tIns="6729" rIns="0" bIns="0" rtlCol="0">
              <a:spAutoFit/>
            </a:bodyPr>
            <a:lstStyle/>
            <a:p>
              <a:pPr marL="6408">
                <a:spcBef>
                  <a:spcPts val="53"/>
                </a:spcBef>
              </a:pPr>
              <a:r>
                <a:rPr sz="706" spc="-5" dirty="0">
                  <a:solidFill>
                    <a:srgbClr val="004F6C"/>
                  </a:solidFill>
                  <a:latin typeface="Arial"/>
                  <a:cs typeface="Arial"/>
                </a:rPr>
                <a:t>files</a:t>
              </a:r>
              <a:endParaRPr sz="706">
                <a:latin typeface="Arial"/>
                <a:cs typeface="Arial"/>
              </a:endParaRPr>
            </a:p>
          </p:txBody>
        </p:sp>
        <p:grpSp>
          <p:nvGrpSpPr>
            <p:cNvPr id="42" name="object 25"/>
            <p:cNvGrpSpPr/>
            <p:nvPr/>
          </p:nvGrpSpPr>
          <p:grpSpPr>
            <a:xfrm>
              <a:off x="3709636" y="1575923"/>
              <a:ext cx="627421" cy="205081"/>
              <a:chOff x="7350506" y="3122929"/>
              <a:chExt cx="1243330" cy="406400"/>
            </a:xfrm>
          </p:grpSpPr>
          <p:sp>
            <p:nvSpPr>
              <p:cNvPr id="55" name="object 26"/>
              <p:cNvSpPr/>
              <p:nvPr/>
            </p:nvSpPr>
            <p:spPr>
              <a:xfrm>
                <a:off x="7363206" y="3135629"/>
                <a:ext cx="1217930" cy="381000"/>
              </a:xfrm>
              <a:custGeom>
                <a:avLst/>
                <a:gdLst/>
                <a:ahLst/>
                <a:cxnLst/>
                <a:rect l="l" t="t" r="r" b="b"/>
                <a:pathLst>
                  <a:path w="1217929" h="381000">
                    <a:moveTo>
                      <a:pt x="1217676" y="0"/>
                    </a:moveTo>
                    <a:lnTo>
                      <a:pt x="0" y="0"/>
                    </a:lnTo>
                    <a:lnTo>
                      <a:pt x="0" y="381000"/>
                    </a:lnTo>
                    <a:lnTo>
                      <a:pt x="1217676" y="381000"/>
                    </a:lnTo>
                    <a:lnTo>
                      <a:pt x="1217676" y="0"/>
                    </a:lnTo>
                    <a:close/>
                  </a:path>
                </a:pathLst>
              </a:custGeom>
              <a:solidFill>
                <a:srgbClr val="86DCFF"/>
              </a:solidFill>
            </p:spPr>
            <p:txBody>
              <a:bodyPr wrap="square" lIns="0" tIns="0" rIns="0" bIns="0" rtlCol="0"/>
              <a:lstStyle/>
              <a:p>
                <a:endParaRPr sz="908"/>
              </a:p>
            </p:txBody>
          </p:sp>
          <p:sp>
            <p:nvSpPr>
              <p:cNvPr id="56" name="object 27"/>
              <p:cNvSpPr/>
              <p:nvPr/>
            </p:nvSpPr>
            <p:spPr>
              <a:xfrm>
                <a:off x="7363206" y="3135629"/>
                <a:ext cx="1217930" cy="381000"/>
              </a:xfrm>
              <a:custGeom>
                <a:avLst/>
                <a:gdLst/>
                <a:ahLst/>
                <a:cxnLst/>
                <a:rect l="l" t="t" r="r" b="b"/>
                <a:pathLst>
                  <a:path w="1217929" h="381000">
                    <a:moveTo>
                      <a:pt x="0" y="381000"/>
                    </a:moveTo>
                    <a:lnTo>
                      <a:pt x="1217676" y="381000"/>
                    </a:lnTo>
                    <a:lnTo>
                      <a:pt x="1217676" y="0"/>
                    </a:lnTo>
                    <a:lnTo>
                      <a:pt x="0" y="0"/>
                    </a:lnTo>
                    <a:lnTo>
                      <a:pt x="0" y="381000"/>
                    </a:lnTo>
                    <a:close/>
                  </a:path>
                </a:pathLst>
              </a:custGeom>
              <a:ln w="25400">
                <a:solidFill>
                  <a:srgbClr val="006C9B"/>
                </a:solidFill>
              </a:ln>
            </p:spPr>
            <p:txBody>
              <a:bodyPr wrap="square" lIns="0" tIns="0" rIns="0" bIns="0" rtlCol="0"/>
              <a:lstStyle/>
              <a:p>
                <a:endParaRPr sz="908"/>
              </a:p>
            </p:txBody>
          </p:sp>
        </p:grpSp>
        <p:sp>
          <p:nvSpPr>
            <p:cNvPr id="43" name="object 28"/>
            <p:cNvSpPr txBox="1"/>
            <p:nvPr/>
          </p:nvSpPr>
          <p:spPr>
            <a:xfrm>
              <a:off x="3909334" y="1610018"/>
              <a:ext cx="227832" cy="115414"/>
            </a:xfrm>
            <a:prstGeom prst="rect">
              <a:avLst/>
            </a:prstGeom>
          </p:spPr>
          <p:txBody>
            <a:bodyPr vert="horz" wrap="square" lIns="0" tIns="6729" rIns="0" bIns="0" rtlCol="0">
              <a:spAutoFit/>
            </a:bodyPr>
            <a:lstStyle/>
            <a:p>
              <a:pPr marL="6408">
                <a:spcBef>
                  <a:spcPts val="53"/>
                </a:spcBef>
              </a:pPr>
              <a:r>
                <a:rPr sz="706" spc="-5" dirty="0">
                  <a:solidFill>
                    <a:srgbClr val="004F6C"/>
                  </a:solidFill>
                  <a:latin typeface="Arial"/>
                  <a:cs typeface="Arial"/>
                </a:rPr>
                <a:t>pipes</a:t>
              </a:r>
              <a:endParaRPr sz="706">
                <a:latin typeface="Arial"/>
                <a:cs typeface="Arial"/>
              </a:endParaRPr>
            </a:p>
          </p:txBody>
        </p:sp>
        <p:sp>
          <p:nvSpPr>
            <p:cNvPr id="44" name="object 36"/>
            <p:cNvSpPr/>
            <p:nvPr/>
          </p:nvSpPr>
          <p:spPr>
            <a:xfrm>
              <a:off x="1999513" y="2021463"/>
              <a:ext cx="2576336" cy="0"/>
            </a:xfrm>
            <a:custGeom>
              <a:avLst/>
              <a:gdLst/>
              <a:ahLst/>
              <a:cxnLst/>
              <a:rect l="l" t="t" r="r" b="b"/>
              <a:pathLst>
                <a:path w="5105400">
                  <a:moveTo>
                    <a:pt x="5105400" y="0"/>
                  </a:moveTo>
                  <a:lnTo>
                    <a:pt x="0" y="0"/>
                  </a:lnTo>
                </a:path>
              </a:pathLst>
            </a:custGeom>
            <a:ln w="38100">
              <a:solidFill>
                <a:srgbClr val="5F5F62"/>
              </a:solidFill>
            </a:ln>
          </p:spPr>
          <p:txBody>
            <a:bodyPr wrap="square" lIns="0" tIns="0" rIns="0" bIns="0" rtlCol="0"/>
            <a:lstStyle/>
            <a:p>
              <a:endParaRPr sz="908"/>
            </a:p>
          </p:txBody>
        </p:sp>
        <p:sp>
          <p:nvSpPr>
            <p:cNvPr id="45" name="object 37"/>
            <p:cNvSpPr txBox="1"/>
            <p:nvPr/>
          </p:nvSpPr>
          <p:spPr>
            <a:xfrm>
              <a:off x="1910844" y="1649047"/>
              <a:ext cx="141064" cy="237445"/>
            </a:xfrm>
            <a:prstGeom prst="rect">
              <a:avLst/>
            </a:prstGeom>
          </p:spPr>
          <p:txBody>
            <a:bodyPr vert="vert" wrap="square" lIns="0" tIns="0" rIns="0" bIns="0" rtlCol="0">
              <a:spAutoFit/>
            </a:bodyPr>
            <a:lstStyle/>
            <a:p>
              <a:pPr marL="6408">
                <a:lnSpc>
                  <a:spcPts val="1055"/>
                </a:lnSpc>
              </a:pPr>
              <a:r>
                <a:rPr sz="908" spc="-10" dirty="0">
                  <a:solidFill>
                    <a:srgbClr val="545356"/>
                  </a:solidFill>
                  <a:latin typeface="Arial"/>
                  <a:cs typeface="Arial"/>
                </a:rPr>
                <a:t>user</a:t>
              </a:r>
              <a:endParaRPr sz="908">
                <a:latin typeface="Arial"/>
                <a:cs typeface="Arial"/>
              </a:endParaRPr>
            </a:p>
          </p:txBody>
        </p:sp>
        <p:sp>
          <p:nvSpPr>
            <p:cNvPr id="46" name="object 38"/>
            <p:cNvSpPr txBox="1"/>
            <p:nvPr/>
          </p:nvSpPr>
          <p:spPr>
            <a:xfrm>
              <a:off x="1910844" y="2139128"/>
              <a:ext cx="141064" cy="326528"/>
            </a:xfrm>
            <a:prstGeom prst="rect">
              <a:avLst/>
            </a:prstGeom>
          </p:spPr>
          <p:txBody>
            <a:bodyPr vert="vert" wrap="square" lIns="0" tIns="0" rIns="0" bIns="0" rtlCol="0">
              <a:spAutoFit/>
            </a:bodyPr>
            <a:lstStyle/>
            <a:p>
              <a:pPr marL="6408">
                <a:lnSpc>
                  <a:spcPts val="1055"/>
                </a:lnSpc>
              </a:pPr>
              <a:r>
                <a:rPr sz="908" spc="-5" dirty="0">
                  <a:solidFill>
                    <a:srgbClr val="545356"/>
                  </a:solidFill>
                  <a:latin typeface="Arial"/>
                  <a:cs typeface="Arial"/>
                </a:rPr>
                <a:t>kernel</a:t>
              </a:r>
              <a:endParaRPr sz="908">
                <a:latin typeface="Arial"/>
                <a:cs typeface="Arial"/>
              </a:endParaRPr>
            </a:p>
          </p:txBody>
        </p:sp>
        <p:sp>
          <p:nvSpPr>
            <p:cNvPr id="47" name="object 39"/>
            <p:cNvSpPr/>
            <p:nvPr/>
          </p:nvSpPr>
          <p:spPr>
            <a:xfrm>
              <a:off x="4503942" y="2374843"/>
              <a:ext cx="78508" cy="134585"/>
            </a:xfrm>
            <a:custGeom>
              <a:avLst/>
              <a:gdLst/>
              <a:ahLst/>
              <a:cxnLst/>
              <a:rect l="l" t="t" r="r" b="b"/>
              <a:pathLst>
                <a:path w="155575" h="266700">
                  <a:moveTo>
                    <a:pt x="0" y="0"/>
                  </a:moveTo>
                  <a:lnTo>
                    <a:pt x="30253" y="1023"/>
                  </a:lnTo>
                  <a:lnTo>
                    <a:pt x="54959" y="3810"/>
                  </a:lnTo>
                  <a:lnTo>
                    <a:pt x="71616" y="7929"/>
                  </a:lnTo>
                  <a:lnTo>
                    <a:pt x="77724" y="12954"/>
                  </a:lnTo>
                  <a:lnTo>
                    <a:pt x="77724" y="120395"/>
                  </a:lnTo>
                  <a:lnTo>
                    <a:pt x="83831" y="125420"/>
                  </a:lnTo>
                  <a:lnTo>
                    <a:pt x="100488" y="129539"/>
                  </a:lnTo>
                  <a:lnTo>
                    <a:pt x="125194" y="132326"/>
                  </a:lnTo>
                  <a:lnTo>
                    <a:pt x="155448" y="133350"/>
                  </a:lnTo>
                  <a:lnTo>
                    <a:pt x="125194" y="134373"/>
                  </a:lnTo>
                  <a:lnTo>
                    <a:pt x="100488" y="137160"/>
                  </a:lnTo>
                  <a:lnTo>
                    <a:pt x="83831" y="141279"/>
                  </a:lnTo>
                  <a:lnTo>
                    <a:pt x="77724" y="146304"/>
                  </a:lnTo>
                  <a:lnTo>
                    <a:pt x="77724" y="253745"/>
                  </a:lnTo>
                  <a:lnTo>
                    <a:pt x="71616" y="258770"/>
                  </a:lnTo>
                  <a:lnTo>
                    <a:pt x="54959" y="262889"/>
                  </a:lnTo>
                  <a:lnTo>
                    <a:pt x="30253" y="265676"/>
                  </a:lnTo>
                  <a:lnTo>
                    <a:pt x="0" y="266700"/>
                  </a:lnTo>
                </a:path>
              </a:pathLst>
            </a:custGeom>
            <a:ln w="9525">
              <a:solidFill>
                <a:srgbClr val="0093D2"/>
              </a:solidFill>
            </a:ln>
          </p:spPr>
          <p:txBody>
            <a:bodyPr wrap="square" lIns="0" tIns="0" rIns="0" bIns="0" rtlCol="0"/>
            <a:lstStyle/>
            <a:p>
              <a:endParaRPr sz="908"/>
            </a:p>
          </p:txBody>
        </p:sp>
        <p:grpSp>
          <p:nvGrpSpPr>
            <p:cNvPr id="48" name="object 40"/>
            <p:cNvGrpSpPr/>
            <p:nvPr/>
          </p:nvGrpSpPr>
          <p:grpSpPr>
            <a:xfrm>
              <a:off x="4501539" y="2062510"/>
              <a:ext cx="83314" cy="247059"/>
              <a:chOff x="8919781" y="4087177"/>
              <a:chExt cx="165100" cy="489584"/>
            </a:xfrm>
          </p:grpSpPr>
          <p:sp>
            <p:nvSpPr>
              <p:cNvPr id="53" name="object 41"/>
              <p:cNvSpPr/>
              <p:nvPr/>
            </p:nvSpPr>
            <p:spPr>
              <a:xfrm>
                <a:off x="8924543" y="4114800"/>
                <a:ext cx="155575" cy="457200"/>
              </a:xfrm>
              <a:custGeom>
                <a:avLst/>
                <a:gdLst/>
                <a:ahLst/>
                <a:cxnLst/>
                <a:rect l="l" t="t" r="r" b="b"/>
                <a:pathLst>
                  <a:path w="155575" h="457200">
                    <a:moveTo>
                      <a:pt x="0" y="0"/>
                    </a:moveTo>
                    <a:lnTo>
                      <a:pt x="30253" y="1023"/>
                    </a:lnTo>
                    <a:lnTo>
                      <a:pt x="54959" y="3810"/>
                    </a:lnTo>
                    <a:lnTo>
                      <a:pt x="71616" y="7929"/>
                    </a:lnTo>
                    <a:lnTo>
                      <a:pt x="77724" y="12954"/>
                    </a:lnTo>
                    <a:lnTo>
                      <a:pt x="77724" y="215645"/>
                    </a:lnTo>
                    <a:lnTo>
                      <a:pt x="83831" y="220670"/>
                    </a:lnTo>
                    <a:lnTo>
                      <a:pt x="100488" y="224789"/>
                    </a:lnTo>
                    <a:lnTo>
                      <a:pt x="125194" y="227576"/>
                    </a:lnTo>
                    <a:lnTo>
                      <a:pt x="155448" y="228600"/>
                    </a:lnTo>
                    <a:lnTo>
                      <a:pt x="125194" y="229623"/>
                    </a:lnTo>
                    <a:lnTo>
                      <a:pt x="100488" y="232410"/>
                    </a:lnTo>
                    <a:lnTo>
                      <a:pt x="83831" y="236529"/>
                    </a:lnTo>
                    <a:lnTo>
                      <a:pt x="77724" y="241554"/>
                    </a:lnTo>
                    <a:lnTo>
                      <a:pt x="77724" y="444245"/>
                    </a:lnTo>
                    <a:lnTo>
                      <a:pt x="71616" y="449270"/>
                    </a:lnTo>
                    <a:lnTo>
                      <a:pt x="54959" y="453389"/>
                    </a:lnTo>
                    <a:lnTo>
                      <a:pt x="30253" y="456176"/>
                    </a:lnTo>
                    <a:lnTo>
                      <a:pt x="0" y="457200"/>
                    </a:lnTo>
                  </a:path>
                </a:pathLst>
              </a:custGeom>
              <a:ln w="9525">
                <a:solidFill>
                  <a:srgbClr val="0093D2"/>
                </a:solidFill>
              </a:ln>
            </p:spPr>
            <p:txBody>
              <a:bodyPr wrap="square" lIns="0" tIns="0" rIns="0" bIns="0" rtlCol="0"/>
              <a:lstStyle/>
              <a:p>
                <a:endParaRPr sz="908"/>
              </a:p>
            </p:txBody>
          </p:sp>
          <p:pic>
            <p:nvPicPr>
              <p:cNvPr id="54" name="object 42"/>
              <p:cNvPicPr/>
              <p:nvPr/>
            </p:nvPicPr>
            <p:blipFill>
              <a:blip r:embed="rId2" cstate="print"/>
              <a:stretch>
                <a:fillRect/>
              </a:stretch>
            </p:blipFill>
            <p:spPr>
              <a:xfrm>
                <a:off x="8919781" y="4087177"/>
                <a:ext cx="164973" cy="206121"/>
              </a:xfrm>
              <a:prstGeom prst="rect">
                <a:avLst/>
              </a:prstGeom>
            </p:spPr>
          </p:pic>
        </p:grpSp>
        <p:sp>
          <p:nvSpPr>
            <p:cNvPr id="49" name="object 43"/>
            <p:cNvSpPr/>
            <p:nvPr/>
          </p:nvSpPr>
          <p:spPr>
            <a:xfrm>
              <a:off x="4490099" y="1540419"/>
              <a:ext cx="78508" cy="420737"/>
            </a:xfrm>
            <a:custGeom>
              <a:avLst/>
              <a:gdLst/>
              <a:ahLst/>
              <a:cxnLst/>
              <a:rect l="l" t="t" r="r" b="b"/>
              <a:pathLst>
                <a:path w="155575" h="833754">
                  <a:moveTo>
                    <a:pt x="0" y="0"/>
                  </a:moveTo>
                  <a:lnTo>
                    <a:pt x="30253" y="1023"/>
                  </a:lnTo>
                  <a:lnTo>
                    <a:pt x="54959" y="3810"/>
                  </a:lnTo>
                  <a:lnTo>
                    <a:pt x="71616" y="7929"/>
                  </a:lnTo>
                  <a:lnTo>
                    <a:pt x="77724" y="12953"/>
                  </a:lnTo>
                  <a:lnTo>
                    <a:pt x="77724" y="403860"/>
                  </a:lnTo>
                  <a:lnTo>
                    <a:pt x="83831" y="408884"/>
                  </a:lnTo>
                  <a:lnTo>
                    <a:pt x="100488" y="413003"/>
                  </a:lnTo>
                  <a:lnTo>
                    <a:pt x="125194" y="415790"/>
                  </a:lnTo>
                  <a:lnTo>
                    <a:pt x="155448" y="416813"/>
                  </a:lnTo>
                  <a:lnTo>
                    <a:pt x="125194" y="417837"/>
                  </a:lnTo>
                  <a:lnTo>
                    <a:pt x="100488" y="420624"/>
                  </a:lnTo>
                  <a:lnTo>
                    <a:pt x="83831" y="424743"/>
                  </a:lnTo>
                  <a:lnTo>
                    <a:pt x="77724" y="429767"/>
                  </a:lnTo>
                  <a:lnTo>
                    <a:pt x="77724" y="820673"/>
                  </a:lnTo>
                  <a:lnTo>
                    <a:pt x="71616" y="825698"/>
                  </a:lnTo>
                  <a:lnTo>
                    <a:pt x="54959" y="829817"/>
                  </a:lnTo>
                  <a:lnTo>
                    <a:pt x="30253" y="832604"/>
                  </a:lnTo>
                  <a:lnTo>
                    <a:pt x="0" y="833627"/>
                  </a:lnTo>
                </a:path>
              </a:pathLst>
            </a:custGeom>
            <a:ln w="9524">
              <a:solidFill>
                <a:srgbClr val="0093D2"/>
              </a:solidFill>
            </a:ln>
          </p:spPr>
          <p:txBody>
            <a:bodyPr wrap="square" lIns="0" tIns="0" rIns="0" bIns="0" rtlCol="0"/>
            <a:lstStyle/>
            <a:p>
              <a:endParaRPr sz="908"/>
            </a:p>
          </p:txBody>
        </p:sp>
        <p:sp>
          <p:nvSpPr>
            <p:cNvPr id="50" name="object 44"/>
            <p:cNvSpPr txBox="1"/>
            <p:nvPr/>
          </p:nvSpPr>
          <p:spPr>
            <a:xfrm>
              <a:off x="4647371" y="2057288"/>
              <a:ext cx="497643" cy="223711"/>
            </a:xfrm>
            <a:prstGeom prst="rect">
              <a:avLst/>
            </a:prstGeom>
          </p:spPr>
          <p:txBody>
            <a:bodyPr vert="horz" wrap="square" lIns="0" tIns="6409" rIns="0" bIns="0" rtlCol="0">
              <a:spAutoFit/>
            </a:bodyPr>
            <a:lstStyle/>
            <a:p>
              <a:pPr marL="6408" marR="2563">
                <a:spcBef>
                  <a:spcPts val="50"/>
                </a:spcBef>
              </a:pPr>
              <a:r>
                <a:rPr sz="706" spc="-5" dirty="0">
                  <a:solidFill>
                    <a:srgbClr val="545356"/>
                  </a:solidFill>
                  <a:latin typeface="Arial"/>
                  <a:cs typeface="Arial"/>
                </a:rPr>
                <a:t>OS-level abstractions</a:t>
              </a:r>
              <a:endParaRPr sz="706">
                <a:latin typeface="Arial"/>
                <a:cs typeface="Arial"/>
              </a:endParaRPr>
            </a:p>
          </p:txBody>
        </p:sp>
        <p:sp>
          <p:nvSpPr>
            <p:cNvPr id="51" name="object 45"/>
            <p:cNvSpPr txBox="1"/>
            <p:nvPr/>
          </p:nvSpPr>
          <p:spPr>
            <a:xfrm>
              <a:off x="4656728" y="2359847"/>
              <a:ext cx="237445" cy="146190"/>
            </a:xfrm>
            <a:prstGeom prst="rect">
              <a:avLst/>
            </a:prstGeom>
          </p:spPr>
          <p:txBody>
            <a:bodyPr vert="horz" wrap="square" lIns="0" tIns="6409" rIns="0" bIns="0" rtlCol="0">
              <a:spAutoFit/>
            </a:bodyPr>
            <a:lstStyle/>
            <a:p>
              <a:pPr marL="6408">
                <a:spcBef>
                  <a:spcPts val="50"/>
                </a:spcBef>
              </a:pPr>
              <a:r>
                <a:rPr sz="908" i="1" spc="-13" dirty="0">
                  <a:solidFill>
                    <a:srgbClr val="FF0000"/>
                  </a:solidFill>
                  <a:latin typeface="Arial"/>
                  <a:cs typeface="Arial"/>
                </a:rPr>
                <a:t>HAL</a:t>
              </a:r>
              <a:endParaRPr sz="908">
                <a:latin typeface="Arial"/>
                <a:cs typeface="Arial"/>
              </a:endParaRPr>
            </a:p>
          </p:txBody>
        </p:sp>
        <p:sp>
          <p:nvSpPr>
            <p:cNvPr id="52" name="object 46"/>
            <p:cNvSpPr txBox="1"/>
            <p:nvPr/>
          </p:nvSpPr>
          <p:spPr>
            <a:xfrm>
              <a:off x="4647371" y="1633961"/>
              <a:ext cx="553079" cy="224034"/>
            </a:xfrm>
            <a:prstGeom prst="rect">
              <a:avLst/>
            </a:prstGeom>
          </p:spPr>
          <p:txBody>
            <a:bodyPr vert="horz" wrap="square" lIns="0" tIns="6729" rIns="0" bIns="0" rtlCol="0">
              <a:spAutoFit/>
            </a:bodyPr>
            <a:lstStyle/>
            <a:p>
              <a:pPr marL="6408">
                <a:spcBef>
                  <a:spcPts val="53"/>
                </a:spcBef>
              </a:pPr>
              <a:r>
                <a:rPr sz="706" spc="-5" dirty="0">
                  <a:solidFill>
                    <a:srgbClr val="545356"/>
                  </a:solidFill>
                  <a:latin typeface="Arial"/>
                  <a:cs typeface="Arial"/>
                </a:rPr>
                <a:t>user-</a:t>
              </a:r>
              <a:r>
                <a:rPr sz="706" spc="-10" dirty="0">
                  <a:solidFill>
                    <a:srgbClr val="545356"/>
                  </a:solidFill>
                  <a:latin typeface="Arial"/>
                  <a:cs typeface="Arial"/>
                </a:rPr>
                <a:t>mode</a:t>
              </a:r>
              <a:endParaRPr sz="706">
                <a:latin typeface="Arial"/>
                <a:cs typeface="Arial"/>
              </a:endParaRPr>
            </a:p>
            <a:p>
              <a:pPr marL="6408">
                <a:spcBef>
                  <a:spcPts val="3"/>
                </a:spcBef>
              </a:pPr>
              <a:r>
                <a:rPr sz="706" spc="-5" dirty="0">
                  <a:solidFill>
                    <a:srgbClr val="545356"/>
                  </a:solidFill>
                  <a:latin typeface="Arial"/>
                  <a:cs typeface="Arial"/>
                </a:rPr>
                <a:t>Runtimes/libs</a:t>
              </a:r>
              <a:endParaRPr sz="706">
                <a:latin typeface="Arial"/>
                <a:cs typeface="Arial"/>
              </a:endParaRPr>
            </a:p>
          </p:txBody>
        </p:sp>
      </p:grpSp>
      <p:grpSp>
        <p:nvGrpSpPr>
          <p:cNvPr id="69" name="Group 68"/>
          <p:cNvGrpSpPr/>
          <p:nvPr/>
        </p:nvGrpSpPr>
        <p:grpSpPr>
          <a:xfrm>
            <a:off x="1034476" y="1446465"/>
            <a:ext cx="3501766" cy="373185"/>
            <a:chOff x="1034476" y="1446465"/>
            <a:chExt cx="3501766" cy="373185"/>
          </a:xfrm>
        </p:grpSpPr>
        <p:sp>
          <p:nvSpPr>
            <p:cNvPr id="64" name="object 49"/>
            <p:cNvSpPr txBox="1"/>
            <p:nvPr/>
          </p:nvSpPr>
          <p:spPr>
            <a:xfrm>
              <a:off x="1034476" y="1446465"/>
              <a:ext cx="806867" cy="285907"/>
            </a:xfrm>
            <a:prstGeom prst="rect">
              <a:avLst/>
            </a:prstGeom>
          </p:spPr>
          <p:txBody>
            <a:bodyPr vert="horz" wrap="square" lIns="0" tIns="6409" rIns="0" bIns="0" rtlCol="0">
              <a:spAutoFit/>
            </a:bodyPr>
            <a:lstStyle/>
            <a:p>
              <a:pPr marL="6408" marR="2563">
                <a:spcBef>
                  <a:spcPts val="50"/>
                </a:spcBef>
              </a:pPr>
              <a:r>
                <a:rPr sz="908" spc="-5" dirty="0">
                  <a:solidFill>
                    <a:srgbClr val="545356"/>
                  </a:solidFill>
                  <a:latin typeface="Arial"/>
                  <a:cs typeface="Arial"/>
                </a:rPr>
                <a:t>programmer- </a:t>
              </a:r>
              <a:r>
                <a:rPr sz="908" dirty="0">
                  <a:solidFill>
                    <a:srgbClr val="545356"/>
                  </a:solidFill>
                  <a:latin typeface="Arial"/>
                  <a:cs typeface="Arial"/>
                </a:rPr>
                <a:t>visible</a:t>
              </a:r>
              <a:r>
                <a:rPr sz="908" spc="-33" dirty="0">
                  <a:solidFill>
                    <a:srgbClr val="545356"/>
                  </a:solidFill>
                  <a:latin typeface="Arial"/>
                  <a:cs typeface="Arial"/>
                </a:rPr>
                <a:t> </a:t>
              </a:r>
              <a:r>
                <a:rPr sz="908" spc="-5" dirty="0">
                  <a:solidFill>
                    <a:srgbClr val="545356"/>
                  </a:solidFill>
                  <a:latin typeface="Arial"/>
                  <a:cs typeface="Arial"/>
                </a:rPr>
                <a:t>interface</a:t>
              </a:r>
              <a:endParaRPr sz="908" dirty="0">
                <a:latin typeface="Arial"/>
                <a:cs typeface="Arial"/>
              </a:endParaRPr>
            </a:p>
          </p:txBody>
        </p:sp>
        <p:grpSp>
          <p:nvGrpSpPr>
            <p:cNvPr id="65" name="object 50"/>
            <p:cNvGrpSpPr/>
            <p:nvPr/>
          </p:nvGrpSpPr>
          <p:grpSpPr>
            <a:xfrm>
              <a:off x="1766681" y="1521321"/>
              <a:ext cx="2769561" cy="298329"/>
              <a:chOff x="3500246" y="3014726"/>
              <a:chExt cx="5488305" cy="591185"/>
            </a:xfrm>
          </p:grpSpPr>
          <p:sp>
            <p:nvSpPr>
              <p:cNvPr id="66" name="object 51"/>
              <p:cNvSpPr/>
              <p:nvPr/>
            </p:nvSpPr>
            <p:spPr>
              <a:xfrm>
                <a:off x="3500246" y="3138424"/>
                <a:ext cx="689610" cy="222885"/>
              </a:xfrm>
              <a:custGeom>
                <a:avLst/>
                <a:gdLst/>
                <a:ahLst/>
                <a:cxnLst/>
                <a:rect l="l" t="t" r="r" b="b"/>
                <a:pathLst>
                  <a:path w="689610" h="222885">
                    <a:moveTo>
                      <a:pt x="579201" y="166703"/>
                    </a:moveTo>
                    <a:lnTo>
                      <a:pt x="520445" y="185420"/>
                    </a:lnTo>
                    <a:lnTo>
                      <a:pt x="513822" y="189099"/>
                    </a:lnTo>
                    <a:lnTo>
                      <a:pt x="509269" y="194849"/>
                    </a:lnTo>
                    <a:lnTo>
                      <a:pt x="507194" y="201886"/>
                    </a:lnTo>
                    <a:lnTo>
                      <a:pt x="508000" y="209423"/>
                    </a:lnTo>
                    <a:lnTo>
                      <a:pt x="511679" y="216026"/>
                    </a:lnTo>
                    <a:lnTo>
                      <a:pt x="517429" y="220535"/>
                    </a:lnTo>
                    <a:lnTo>
                      <a:pt x="524466" y="222567"/>
                    </a:lnTo>
                    <a:lnTo>
                      <a:pt x="532002" y="221741"/>
                    </a:lnTo>
                    <a:lnTo>
                      <a:pt x="656406" y="182117"/>
                    </a:lnTo>
                    <a:lnTo>
                      <a:pt x="648080" y="182117"/>
                    </a:lnTo>
                    <a:lnTo>
                      <a:pt x="579201" y="166703"/>
                    </a:lnTo>
                    <a:close/>
                  </a:path>
                  <a:path w="689610" h="222885">
                    <a:moveTo>
                      <a:pt x="615359" y="155185"/>
                    </a:moveTo>
                    <a:lnTo>
                      <a:pt x="579201" y="166703"/>
                    </a:lnTo>
                    <a:lnTo>
                      <a:pt x="648080" y="182117"/>
                    </a:lnTo>
                    <a:lnTo>
                      <a:pt x="649139" y="177418"/>
                    </a:lnTo>
                    <a:lnTo>
                      <a:pt x="639317" y="177418"/>
                    </a:lnTo>
                    <a:lnTo>
                      <a:pt x="615359" y="155185"/>
                    </a:lnTo>
                    <a:close/>
                  </a:path>
                  <a:path w="689610" h="222885">
                    <a:moveTo>
                      <a:pt x="554593" y="54435"/>
                    </a:moveTo>
                    <a:lnTo>
                      <a:pt x="547463" y="56080"/>
                    </a:lnTo>
                    <a:lnTo>
                      <a:pt x="541274" y="60451"/>
                    </a:lnTo>
                    <a:lnTo>
                      <a:pt x="537342" y="66927"/>
                    </a:lnTo>
                    <a:lnTo>
                      <a:pt x="536209" y="74152"/>
                    </a:lnTo>
                    <a:lnTo>
                      <a:pt x="537862" y="81258"/>
                    </a:lnTo>
                    <a:lnTo>
                      <a:pt x="542289" y="87375"/>
                    </a:lnTo>
                    <a:lnTo>
                      <a:pt x="587721" y="129536"/>
                    </a:lnTo>
                    <a:lnTo>
                      <a:pt x="656463" y="144906"/>
                    </a:lnTo>
                    <a:lnTo>
                      <a:pt x="648080" y="182117"/>
                    </a:lnTo>
                    <a:lnTo>
                      <a:pt x="656406" y="182117"/>
                    </a:lnTo>
                    <a:lnTo>
                      <a:pt x="689101" y="171703"/>
                    </a:lnTo>
                    <a:lnTo>
                      <a:pt x="568198" y="59562"/>
                    </a:lnTo>
                    <a:lnTo>
                      <a:pt x="561794" y="55576"/>
                    </a:lnTo>
                    <a:lnTo>
                      <a:pt x="554593" y="54435"/>
                    </a:lnTo>
                    <a:close/>
                  </a:path>
                  <a:path w="689610" h="222885">
                    <a:moveTo>
                      <a:pt x="646429" y="145287"/>
                    </a:moveTo>
                    <a:lnTo>
                      <a:pt x="615359" y="155185"/>
                    </a:lnTo>
                    <a:lnTo>
                      <a:pt x="639317" y="177418"/>
                    </a:lnTo>
                    <a:lnTo>
                      <a:pt x="646429" y="145287"/>
                    </a:lnTo>
                    <a:close/>
                  </a:path>
                  <a:path w="689610" h="222885">
                    <a:moveTo>
                      <a:pt x="656377" y="145287"/>
                    </a:moveTo>
                    <a:lnTo>
                      <a:pt x="646429" y="145287"/>
                    </a:lnTo>
                    <a:lnTo>
                      <a:pt x="639317" y="177418"/>
                    </a:lnTo>
                    <a:lnTo>
                      <a:pt x="649139" y="177418"/>
                    </a:lnTo>
                    <a:lnTo>
                      <a:pt x="656377" y="145287"/>
                    </a:lnTo>
                    <a:close/>
                  </a:path>
                  <a:path w="689610" h="222885">
                    <a:moveTo>
                      <a:pt x="8381" y="0"/>
                    </a:moveTo>
                    <a:lnTo>
                      <a:pt x="0" y="37084"/>
                    </a:lnTo>
                    <a:lnTo>
                      <a:pt x="579201" y="166703"/>
                    </a:lnTo>
                    <a:lnTo>
                      <a:pt x="615359" y="155185"/>
                    </a:lnTo>
                    <a:lnTo>
                      <a:pt x="587721" y="129536"/>
                    </a:lnTo>
                    <a:lnTo>
                      <a:pt x="8381" y="0"/>
                    </a:lnTo>
                    <a:close/>
                  </a:path>
                  <a:path w="689610" h="222885">
                    <a:moveTo>
                      <a:pt x="587721" y="129536"/>
                    </a:moveTo>
                    <a:lnTo>
                      <a:pt x="615359" y="155185"/>
                    </a:lnTo>
                    <a:lnTo>
                      <a:pt x="646429" y="145287"/>
                    </a:lnTo>
                    <a:lnTo>
                      <a:pt x="656377" y="145287"/>
                    </a:lnTo>
                    <a:lnTo>
                      <a:pt x="656463" y="144906"/>
                    </a:lnTo>
                    <a:lnTo>
                      <a:pt x="587721" y="129536"/>
                    </a:lnTo>
                    <a:close/>
                  </a:path>
                </a:pathLst>
              </a:custGeom>
              <a:solidFill>
                <a:srgbClr val="0093D2"/>
              </a:solidFill>
            </p:spPr>
            <p:txBody>
              <a:bodyPr wrap="square" lIns="0" tIns="0" rIns="0" bIns="0" rtlCol="0"/>
              <a:lstStyle/>
              <a:p>
                <a:endParaRPr sz="908"/>
              </a:p>
            </p:txBody>
          </p:sp>
          <p:sp>
            <p:nvSpPr>
              <p:cNvPr id="67" name="object 52"/>
              <p:cNvSpPr/>
              <p:nvPr/>
            </p:nvSpPr>
            <p:spPr>
              <a:xfrm>
                <a:off x="4188713" y="3027426"/>
                <a:ext cx="4787265" cy="565785"/>
              </a:xfrm>
              <a:custGeom>
                <a:avLst/>
                <a:gdLst/>
                <a:ahLst/>
                <a:cxnLst/>
                <a:rect l="l" t="t" r="r" b="b"/>
                <a:pathLst>
                  <a:path w="4787265" h="565785">
                    <a:moveTo>
                      <a:pt x="2393441" y="0"/>
                    </a:moveTo>
                    <a:lnTo>
                      <a:pt x="2314439" y="151"/>
                    </a:lnTo>
                    <a:lnTo>
                      <a:pt x="2236077" y="601"/>
                    </a:lnTo>
                    <a:lnTo>
                      <a:pt x="2158394" y="1346"/>
                    </a:lnTo>
                    <a:lnTo>
                      <a:pt x="2081430" y="2381"/>
                    </a:lnTo>
                    <a:lnTo>
                      <a:pt x="2005224" y="3701"/>
                    </a:lnTo>
                    <a:lnTo>
                      <a:pt x="1929815" y="5302"/>
                    </a:lnTo>
                    <a:lnTo>
                      <a:pt x="1855244" y="7178"/>
                    </a:lnTo>
                    <a:lnTo>
                      <a:pt x="1781549" y="9326"/>
                    </a:lnTo>
                    <a:lnTo>
                      <a:pt x="1708770" y="11740"/>
                    </a:lnTo>
                    <a:lnTo>
                      <a:pt x="1636946" y="14417"/>
                    </a:lnTo>
                    <a:lnTo>
                      <a:pt x="1566117" y="17350"/>
                    </a:lnTo>
                    <a:lnTo>
                      <a:pt x="1496322" y="20536"/>
                    </a:lnTo>
                    <a:lnTo>
                      <a:pt x="1427601" y="23970"/>
                    </a:lnTo>
                    <a:lnTo>
                      <a:pt x="1359993" y="27648"/>
                    </a:lnTo>
                    <a:lnTo>
                      <a:pt x="1293537" y="31563"/>
                    </a:lnTo>
                    <a:lnTo>
                      <a:pt x="1228273" y="35713"/>
                    </a:lnTo>
                    <a:lnTo>
                      <a:pt x="1164241" y="40092"/>
                    </a:lnTo>
                    <a:lnTo>
                      <a:pt x="1101479" y="44696"/>
                    </a:lnTo>
                    <a:lnTo>
                      <a:pt x="1040027" y="49520"/>
                    </a:lnTo>
                    <a:lnTo>
                      <a:pt x="979925" y="54559"/>
                    </a:lnTo>
                    <a:lnTo>
                      <a:pt x="921212" y="59808"/>
                    </a:lnTo>
                    <a:lnTo>
                      <a:pt x="863928" y="65264"/>
                    </a:lnTo>
                    <a:lnTo>
                      <a:pt x="808111" y="70921"/>
                    </a:lnTo>
                    <a:lnTo>
                      <a:pt x="753802" y="76774"/>
                    </a:lnTo>
                    <a:lnTo>
                      <a:pt x="701039" y="82819"/>
                    </a:lnTo>
                    <a:lnTo>
                      <a:pt x="649863" y="89052"/>
                    </a:lnTo>
                    <a:lnTo>
                      <a:pt x="600312" y="95467"/>
                    </a:lnTo>
                    <a:lnTo>
                      <a:pt x="552427" y="102061"/>
                    </a:lnTo>
                    <a:lnTo>
                      <a:pt x="506245" y="108827"/>
                    </a:lnTo>
                    <a:lnTo>
                      <a:pt x="461808" y="115763"/>
                    </a:lnTo>
                    <a:lnTo>
                      <a:pt x="419154" y="122862"/>
                    </a:lnTo>
                    <a:lnTo>
                      <a:pt x="378323" y="130120"/>
                    </a:lnTo>
                    <a:lnTo>
                      <a:pt x="339354" y="137534"/>
                    </a:lnTo>
                    <a:lnTo>
                      <a:pt x="267160" y="152805"/>
                    </a:lnTo>
                    <a:lnTo>
                      <a:pt x="202888" y="168640"/>
                    </a:lnTo>
                    <a:lnTo>
                      <a:pt x="146853" y="184999"/>
                    </a:lnTo>
                    <a:lnTo>
                      <a:pt x="99371" y="201847"/>
                    </a:lnTo>
                    <a:lnTo>
                      <a:pt x="60757" y="219146"/>
                    </a:lnTo>
                    <a:lnTo>
                      <a:pt x="20154" y="245857"/>
                    </a:lnTo>
                    <a:lnTo>
                      <a:pt x="0" y="282701"/>
                    </a:lnTo>
                    <a:lnTo>
                      <a:pt x="1279" y="292030"/>
                    </a:lnTo>
                    <a:lnTo>
                      <a:pt x="31327" y="328545"/>
                    </a:lnTo>
                    <a:lnTo>
                      <a:pt x="78936" y="354961"/>
                    </a:lnTo>
                    <a:lnTo>
                      <a:pt x="122023" y="372038"/>
                    </a:lnTo>
                    <a:lnTo>
                      <a:pt x="173821" y="388647"/>
                    </a:lnTo>
                    <a:lnTo>
                      <a:pt x="234014" y="404749"/>
                    </a:lnTo>
                    <a:lnTo>
                      <a:pt x="302286" y="420306"/>
                    </a:lnTo>
                    <a:lnTo>
                      <a:pt x="378323" y="435283"/>
                    </a:lnTo>
                    <a:lnTo>
                      <a:pt x="419154" y="442541"/>
                    </a:lnTo>
                    <a:lnTo>
                      <a:pt x="461808" y="449640"/>
                    </a:lnTo>
                    <a:lnTo>
                      <a:pt x="506245" y="456576"/>
                    </a:lnTo>
                    <a:lnTo>
                      <a:pt x="552427" y="463342"/>
                    </a:lnTo>
                    <a:lnTo>
                      <a:pt x="600312" y="469936"/>
                    </a:lnTo>
                    <a:lnTo>
                      <a:pt x="649863" y="476351"/>
                    </a:lnTo>
                    <a:lnTo>
                      <a:pt x="701040" y="482584"/>
                    </a:lnTo>
                    <a:lnTo>
                      <a:pt x="753802" y="488629"/>
                    </a:lnTo>
                    <a:lnTo>
                      <a:pt x="808111" y="494482"/>
                    </a:lnTo>
                    <a:lnTo>
                      <a:pt x="863928" y="500139"/>
                    </a:lnTo>
                    <a:lnTo>
                      <a:pt x="921212" y="505595"/>
                    </a:lnTo>
                    <a:lnTo>
                      <a:pt x="979925" y="510844"/>
                    </a:lnTo>
                    <a:lnTo>
                      <a:pt x="1040027" y="515883"/>
                    </a:lnTo>
                    <a:lnTo>
                      <a:pt x="1101479" y="520707"/>
                    </a:lnTo>
                    <a:lnTo>
                      <a:pt x="1164241" y="525311"/>
                    </a:lnTo>
                    <a:lnTo>
                      <a:pt x="1228273" y="529690"/>
                    </a:lnTo>
                    <a:lnTo>
                      <a:pt x="1293537" y="533840"/>
                    </a:lnTo>
                    <a:lnTo>
                      <a:pt x="1359993" y="537755"/>
                    </a:lnTo>
                    <a:lnTo>
                      <a:pt x="1427601" y="541433"/>
                    </a:lnTo>
                    <a:lnTo>
                      <a:pt x="1496322" y="544867"/>
                    </a:lnTo>
                    <a:lnTo>
                      <a:pt x="1566117" y="548053"/>
                    </a:lnTo>
                    <a:lnTo>
                      <a:pt x="1636946" y="550986"/>
                    </a:lnTo>
                    <a:lnTo>
                      <a:pt x="1708770" y="553663"/>
                    </a:lnTo>
                    <a:lnTo>
                      <a:pt x="1781549" y="556077"/>
                    </a:lnTo>
                    <a:lnTo>
                      <a:pt x="1855244" y="558225"/>
                    </a:lnTo>
                    <a:lnTo>
                      <a:pt x="1929815" y="560101"/>
                    </a:lnTo>
                    <a:lnTo>
                      <a:pt x="2005224" y="561702"/>
                    </a:lnTo>
                    <a:lnTo>
                      <a:pt x="2081430" y="563022"/>
                    </a:lnTo>
                    <a:lnTo>
                      <a:pt x="2158394" y="564057"/>
                    </a:lnTo>
                    <a:lnTo>
                      <a:pt x="2236077" y="564802"/>
                    </a:lnTo>
                    <a:lnTo>
                      <a:pt x="2314439" y="565252"/>
                    </a:lnTo>
                    <a:lnTo>
                      <a:pt x="2393441" y="565403"/>
                    </a:lnTo>
                    <a:lnTo>
                      <a:pt x="2472444" y="565252"/>
                    </a:lnTo>
                    <a:lnTo>
                      <a:pt x="2550806" y="564802"/>
                    </a:lnTo>
                    <a:lnTo>
                      <a:pt x="2628489" y="564057"/>
                    </a:lnTo>
                    <a:lnTo>
                      <a:pt x="2705453" y="563022"/>
                    </a:lnTo>
                    <a:lnTo>
                      <a:pt x="2781659" y="561702"/>
                    </a:lnTo>
                    <a:lnTo>
                      <a:pt x="2857068" y="560101"/>
                    </a:lnTo>
                    <a:lnTo>
                      <a:pt x="2931639" y="558225"/>
                    </a:lnTo>
                    <a:lnTo>
                      <a:pt x="3005334" y="556077"/>
                    </a:lnTo>
                    <a:lnTo>
                      <a:pt x="3078113" y="553663"/>
                    </a:lnTo>
                    <a:lnTo>
                      <a:pt x="3149937" y="550986"/>
                    </a:lnTo>
                    <a:lnTo>
                      <a:pt x="3220766" y="548053"/>
                    </a:lnTo>
                    <a:lnTo>
                      <a:pt x="3290561" y="544867"/>
                    </a:lnTo>
                    <a:lnTo>
                      <a:pt x="3359282" y="541433"/>
                    </a:lnTo>
                    <a:lnTo>
                      <a:pt x="3426890" y="537755"/>
                    </a:lnTo>
                    <a:lnTo>
                      <a:pt x="3493346" y="533840"/>
                    </a:lnTo>
                    <a:lnTo>
                      <a:pt x="3558610" y="529690"/>
                    </a:lnTo>
                    <a:lnTo>
                      <a:pt x="3622642" y="525311"/>
                    </a:lnTo>
                    <a:lnTo>
                      <a:pt x="3685404" y="520707"/>
                    </a:lnTo>
                    <a:lnTo>
                      <a:pt x="3746856" y="515883"/>
                    </a:lnTo>
                    <a:lnTo>
                      <a:pt x="3806958" y="510844"/>
                    </a:lnTo>
                    <a:lnTo>
                      <a:pt x="3865671" y="505595"/>
                    </a:lnTo>
                    <a:lnTo>
                      <a:pt x="3922955" y="500139"/>
                    </a:lnTo>
                    <a:lnTo>
                      <a:pt x="3978772" y="494482"/>
                    </a:lnTo>
                    <a:lnTo>
                      <a:pt x="4033081" y="488629"/>
                    </a:lnTo>
                    <a:lnTo>
                      <a:pt x="4085843" y="482584"/>
                    </a:lnTo>
                    <a:lnTo>
                      <a:pt x="4137020" y="476351"/>
                    </a:lnTo>
                    <a:lnTo>
                      <a:pt x="4186571" y="469936"/>
                    </a:lnTo>
                    <a:lnTo>
                      <a:pt x="4234456" y="463342"/>
                    </a:lnTo>
                    <a:lnTo>
                      <a:pt x="4280638" y="456576"/>
                    </a:lnTo>
                    <a:lnTo>
                      <a:pt x="4325075" y="449640"/>
                    </a:lnTo>
                    <a:lnTo>
                      <a:pt x="4367729" y="442541"/>
                    </a:lnTo>
                    <a:lnTo>
                      <a:pt x="4408560" y="435283"/>
                    </a:lnTo>
                    <a:lnTo>
                      <a:pt x="4447529" y="427869"/>
                    </a:lnTo>
                    <a:lnTo>
                      <a:pt x="4519723" y="412598"/>
                    </a:lnTo>
                    <a:lnTo>
                      <a:pt x="4583995" y="396763"/>
                    </a:lnTo>
                    <a:lnTo>
                      <a:pt x="4640030" y="380404"/>
                    </a:lnTo>
                    <a:lnTo>
                      <a:pt x="4687512" y="363556"/>
                    </a:lnTo>
                    <a:lnTo>
                      <a:pt x="4726126" y="346257"/>
                    </a:lnTo>
                    <a:lnTo>
                      <a:pt x="4766729" y="319546"/>
                    </a:lnTo>
                    <a:lnTo>
                      <a:pt x="4786884" y="282701"/>
                    </a:lnTo>
                    <a:lnTo>
                      <a:pt x="4785604" y="273373"/>
                    </a:lnTo>
                    <a:lnTo>
                      <a:pt x="4755556" y="236858"/>
                    </a:lnTo>
                    <a:lnTo>
                      <a:pt x="4707947" y="210442"/>
                    </a:lnTo>
                    <a:lnTo>
                      <a:pt x="4664860" y="193365"/>
                    </a:lnTo>
                    <a:lnTo>
                      <a:pt x="4613062" y="176756"/>
                    </a:lnTo>
                    <a:lnTo>
                      <a:pt x="4552869" y="160654"/>
                    </a:lnTo>
                    <a:lnTo>
                      <a:pt x="4484597" y="145097"/>
                    </a:lnTo>
                    <a:lnTo>
                      <a:pt x="4408560" y="130120"/>
                    </a:lnTo>
                    <a:lnTo>
                      <a:pt x="4367729" y="122862"/>
                    </a:lnTo>
                    <a:lnTo>
                      <a:pt x="4325075" y="115763"/>
                    </a:lnTo>
                    <a:lnTo>
                      <a:pt x="4280638" y="108827"/>
                    </a:lnTo>
                    <a:lnTo>
                      <a:pt x="4234456" y="102061"/>
                    </a:lnTo>
                    <a:lnTo>
                      <a:pt x="4186571" y="95467"/>
                    </a:lnTo>
                    <a:lnTo>
                      <a:pt x="4137020" y="89052"/>
                    </a:lnTo>
                    <a:lnTo>
                      <a:pt x="4085843" y="82819"/>
                    </a:lnTo>
                    <a:lnTo>
                      <a:pt x="4033081" y="76774"/>
                    </a:lnTo>
                    <a:lnTo>
                      <a:pt x="3978772" y="70921"/>
                    </a:lnTo>
                    <a:lnTo>
                      <a:pt x="3922955" y="65264"/>
                    </a:lnTo>
                    <a:lnTo>
                      <a:pt x="3865671" y="59808"/>
                    </a:lnTo>
                    <a:lnTo>
                      <a:pt x="3806958" y="54559"/>
                    </a:lnTo>
                    <a:lnTo>
                      <a:pt x="3746856" y="49520"/>
                    </a:lnTo>
                    <a:lnTo>
                      <a:pt x="3685404" y="44696"/>
                    </a:lnTo>
                    <a:lnTo>
                      <a:pt x="3622642" y="40092"/>
                    </a:lnTo>
                    <a:lnTo>
                      <a:pt x="3558610" y="35713"/>
                    </a:lnTo>
                    <a:lnTo>
                      <a:pt x="3493346" y="31563"/>
                    </a:lnTo>
                    <a:lnTo>
                      <a:pt x="3426890" y="27648"/>
                    </a:lnTo>
                    <a:lnTo>
                      <a:pt x="3359282" y="23970"/>
                    </a:lnTo>
                    <a:lnTo>
                      <a:pt x="3290561" y="20536"/>
                    </a:lnTo>
                    <a:lnTo>
                      <a:pt x="3220766" y="17350"/>
                    </a:lnTo>
                    <a:lnTo>
                      <a:pt x="3149937" y="14417"/>
                    </a:lnTo>
                    <a:lnTo>
                      <a:pt x="3078113" y="11740"/>
                    </a:lnTo>
                    <a:lnTo>
                      <a:pt x="3005334" y="9326"/>
                    </a:lnTo>
                    <a:lnTo>
                      <a:pt x="2931639" y="7178"/>
                    </a:lnTo>
                    <a:lnTo>
                      <a:pt x="2857068" y="5302"/>
                    </a:lnTo>
                    <a:lnTo>
                      <a:pt x="2781659" y="3701"/>
                    </a:lnTo>
                    <a:lnTo>
                      <a:pt x="2705453" y="2381"/>
                    </a:lnTo>
                    <a:lnTo>
                      <a:pt x="2628489" y="1346"/>
                    </a:lnTo>
                    <a:lnTo>
                      <a:pt x="2550806" y="601"/>
                    </a:lnTo>
                    <a:lnTo>
                      <a:pt x="2472444" y="151"/>
                    </a:lnTo>
                    <a:lnTo>
                      <a:pt x="2393441" y="0"/>
                    </a:lnTo>
                    <a:close/>
                  </a:path>
                </a:pathLst>
              </a:custGeom>
              <a:solidFill>
                <a:srgbClr val="FFFF00">
                  <a:alpha val="16076"/>
                </a:srgbClr>
              </a:solidFill>
            </p:spPr>
            <p:txBody>
              <a:bodyPr wrap="square" lIns="0" tIns="0" rIns="0" bIns="0" rtlCol="0"/>
              <a:lstStyle/>
              <a:p>
                <a:endParaRPr sz="908"/>
              </a:p>
            </p:txBody>
          </p:sp>
          <p:sp>
            <p:nvSpPr>
              <p:cNvPr id="68" name="object 53"/>
              <p:cNvSpPr/>
              <p:nvPr/>
            </p:nvSpPr>
            <p:spPr>
              <a:xfrm>
                <a:off x="4188713" y="3027426"/>
                <a:ext cx="4787265" cy="565785"/>
              </a:xfrm>
              <a:custGeom>
                <a:avLst/>
                <a:gdLst/>
                <a:ahLst/>
                <a:cxnLst/>
                <a:rect l="l" t="t" r="r" b="b"/>
                <a:pathLst>
                  <a:path w="4787265" h="565785">
                    <a:moveTo>
                      <a:pt x="0" y="282701"/>
                    </a:moveTo>
                    <a:lnTo>
                      <a:pt x="20154" y="245857"/>
                    </a:lnTo>
                    <a:lnTo>
                      <a:pt x="60757" y="219146"/>
                    </a:lnTo>
                    <a:lnTo>
                      <a:pt x="99371" y="201847"/>
                    </a:lnTo>
                    <a:lnTo>
                      <a:pt x="146853" y="184999"/>
                    </a:lnTo>
                    <a:lnTo>
                      <a:pt x="202888" y="168640"/>
                    </a:lnTo>
                    <a:lnTo>
                      <a:pt x="267160" y="152805"/>
                    </a:lnTo>
                    <a:lnTo>
                      <a:pt x="339354" y="137534"/>
                    </a:lnTo>
                    <a:lnTo>
                      <a:pt x="378323" y="130120"/>
                    </a:lnTo>
                    <a:lnTo>
                      <a:pt x="419154" y="122862"/>
                    </a:lnTo>
                    <a:lnTo>
                      <a:pt x="461808" y="115763"/>
                    </a:lnTo>
                    <a:lnTo>
                      <a:pt x="506245" y="108827"/>
                    </a:lnTo>
                    <a:lnTo>
                      <a:pt x="552427" y="102061"/>
                    </a:lnTo>
                    <a:lnTo>
                      <a:pt x="600312" y="95467"/>
                    </a:lnTo>
                    <a:lnTo>
                      <a:pt x="649863" y="89052"/>
                    </a:lnTo>
                    <a:lnTo>
                      <a:pt x="701039" y="82819"/>
                    </a:lnTo>
                    <a:lnTo>
                      <a:pt x="753802" y="76774"/>
                    </a:lnTo>
                    <a:lnTo>
                      <a:pt x="808111" y="70921"/>
                    </a:lnTo>
                    <a:lnTo>
                      <a:pt x="863928" y="65264"/>
                    </a:lnTo>
                    <a:lnTo>
                      <a:pt x="921212" y="59808"/>
                    </a:lnTo>
                    <a:lnTo>
                      <a:pt x="979925" y="54559"/>
                    </a:lnTo>
                    <a:lnTo>
                      <a:pt x="1040027" y="49520"/>
                    </a:lnTo>
                    <a:lnTo>
                      <a:pt x="1101479" y="44696"/>
                    </a:lnTo>
                    <a:lnTo>
                      <a:pt x="1164241" y="40092"/>
                    </a:lnTo>
                    <a:lnTo>
                      <a:pt x="1228273" y="35713"/>
                    </a:lnTo>
                    <a:lnTo>
                      <a:pt x="1293537" y="31563"/>
                    </a:lnTo>
                    <a:lnTo>
                      <a:pt x="1359993" y="27648"/>
                    </a:lnTo>
                    <a:lnTo>
                      <a:pt x="1427601" y="23970"/>
                    </a:lnTo>
                    <a:lnTo>
                      <a:pt x="1496322" y="20536"/>
                    </a:lnTo>
                    <a:lnTo>
                      <a:pt x="1566117" y="17350"/>
                    </a:lnTo>
                    <a:lnTo>
                      <a:pt x="1636946" y="14417"/>
                    </a:lnTo>
                    <a:lnTo>
                      <a:pt x="1708770" y="11740"/>
                    </a:lnTo>
                    <a:lnTo>
                      <a:pt x="1781549" y="9326"/>
                    </a:lnTo>
                    <a:lnTo>
                      <a:pt x="1855244" y="7178"/>
                    </a:lnTo>
                    <a:lnTo>
                      <a:pt x="1929815" y="5302"/>
                    </a:lnTo>
                    <a:lnTo>
                      <a:pt x="2005224" y="3701"/>
                    </a:lnTo>
                    <a:lnTo>
                      <a:pt x="2081430" y="2381"/>
                    </a:lnTo>
                    <a:lnTo>
                      <a:pt x="2158394" y="1346"/>
                    </a:lnTo>
                    <a:lnTo>
                      <a:pt x="2236077" y="601"/>
                    </a:lnTo>
                    <a:lnTo>
                      <a:pt x="2314439" y="151"/>
                    </a:lnTo>
                    <a:lnTo>
                      <a:pt x="2393441" y="0"/>
                    </a:lnTo>
                    <a:lnTo>
                      <a:pt x="2472444" y="151"/>
                    </a:lnTo>
                    <a:lnTo>
                      <a:pt x="2550806" y="601"/>
                    </a:lnTo>
                    <a:lnTo>
                      <a:pt x="2628489" y="1346"/>
                    </a:lnTo>
                    <a:lnTo>
                      <a:pt x="2705453" y="2381"/>
                    </a:lnTo>
                    <a:lnTo>
                      <a:pt x="2781659" y="3701"/>
                    </a:lnTo>
                    <a:lnTo>
                      <a:pt x="2857068" y="5302"/>
                    </a:lnTo>
                    <a:lnTo>
                      <a:pt x="2931639" y="7178"/>
                    </a:lnTo>
                    <a:lnTo>
                      <a:pt x="3005334" y="9326"/>
                    </a:lnTo>
                    <a:lnTo>
                      <a:pt x="3078113" y="11740"/>
                    </a:lnTo>
                    <a:lnTo>
                      <a:pt x="3149937" y="14417"/>
                    </a:lnTo>
                    <a:lnTo>
                      <a:pt x="3220766" y="17350"/>
                    </a:lnTo>
                    <a:lnTo>
                      <a:pt x="3290561" y="20536"/>
                    </a:lnTo>
                    <a:lnTo>
                      <a:pt x="3359282" y="23970"/>
                    </a:lnTo>
                    <a:lnTo>
                      <a:pt x="3426890" y="27648"/>
                    </a:lnTo>
                    <a:lnTo>
                      <a:pt x="3493346" y="31563"/>
                    </a:lnTo>
                    <a:lnTo>
                      <a:pt x="3558610" y="35713"/>
                    </a:lnTo>
                    <a:lnTo>
                      <a:pt x="3622642" y="40092"/>
                    </a:lnTo>
                    <a:lnTo>
                      <a:pt x="3685404" y="44696"/>
                    </a:lnTo>
                    <a:lnTo>
                      <a:pt x="3746856" y="49520"/>
                    </a:lnTo>
                    <a:lnTo>
                      <a:pt x="3806958" y="54559"/>
                    </a:lnTo>
                    <a:lnTo>
                      <a:pt x="3865671" y="59808"/>
                    </a:lnTo>
                    <a:lnTo>
                      <a:pt x="3922955" y="65264"/>
                    </a:lnTo>
                    <a:lnTo>
                      <a:pt x="3978772" y="70921"/>
                    </a:lnTo>
                    <a:lnTo>
                      <a:pt x="4033081" y="76774"/>
                    </a:lnTo>
                    <a:lnTo>
                      <a:pt x="4085843" y="82819"/>
                    </a:lnTo>
                    <a:lnTo>
                      <a:pt x="4137020" y="89052"/>
                    </a:lnTo>
                    <a:lnTo>
                      <a:pt x="4186571" y="95467"/>
                    </a:lnTo>
                    <a:lnTo>
                      <a:pt x="4234456" y="102061"/>
                    </a:lnTo>
                    <a:lnTo>
                      <a:pt x="4280638" y="108827"/>
                    </a:lnTo>
                    <a:lnTo>
                      <a:pt x="4325075" y="115763"/>
                    </a:lnTo>
                    <a:lnTo>
                      <a:pt x="4367729" y="122862"/>
                    </a:lnTo>
                    <a:lnTo>
                      <a:pt x="4408560" y="130120"/>
                    </a:lnTo>
                    <a:lnTo>
                      <a:pt x="4447529" y="137534"/>
                    </a:lnTo>
                    <a:lnTo>
                      <a:pt x="4519723" y="152805"/>
                    </a:lnTo>
                    <a:lnTo>
                      <a:pt x="4583995" y="168640"/>
                    </a:lnTo>
                    <a:lnTo>
                      <a:pt x="4640030" y="184999"/>
                    </a:lnTo>
                    <a:lnTo>
                      <a:pt x="4687512" y="201847"/>
                    </a:lnTo>
                    <a:lnTo>
                      <a:pt x="4726126" y="219146"/>
                    </a:lnTo>
                    <a:lnTo>
                      <a:pt x="4766729" y="245857"/>
                    </a:lnTo>
                    <a:lnTo>
                      <a:pt x="4786884" y="282701"/>
                    </a:lnTo>
                    <a:lnTo>
                      <a:pt x="4785604" y="292030"/>
                    </a:lnTo>
                    <a:lnTo>
                      <a:pt x="4755556" y="328545"/>
                    </a:lnTo>
                    <a:lnTo>
                      <a:pt x="4707947" y="354961"/>
                    </a:lnTo>
                    <a:lnTo>
                      <a:pt x="4664860" y="372038"/>
                    </a:lnTo>
                    <a:lnTo>
                      <a:pt x="4613062" y="388647"/>
                    </a:lnTo>
                    <a:lnTo>
                      <a:pt x="4552869" y="404749"/>
                    </a:lnTo>
                    <a:lnTo>
                      <a:pt x="4484597" y="420306"/>
                    </a:lnTo>
                    <a:lnTo>
                      <a:pt x="4408560" y="435283"/>
                    </a:lnTo>
                    <a:lnTo>
                      <a:pt x="4367729" y="442541"/>
                    </a:lnTo>
                    <a:lnTo>
                      <a:pt x="4325075" y="449640"/>
                    </a:lnTo>
                    <a:lnTo>
                      <a:pt x="4280638" y="456576"/>
                    </a:lnTo>
                    <a:lnTo>
                      <a:pt x="4234456" y="463342"/>
                    </a:lnTo>
                    <a:lnTo>
                      <a:pt x="4186571" y="469936"/>
                    </a:lnTo>
                    <a:lnTo>
                      <a:pt x="4137020" y="476351"/>
                    </a:lnTo>
                    <a:lnTo>
                      <a:pt x="4085843" y="482584"/>
                    </a:lnTo>
                    <a:lnTo>
                      <a:pt x="4033081" y="488629"/>
                    </a:lnTo>
                    <a:lnTo>
                      <a:pt x="3978772" y="494482"/>
                    </a:lnTo>
                    <a:lnTo>
                      <a:pt x="3922955" y="500139"/>
                    </a:lnTo>
                    <a:lnTo>
                      <a:pt x="3865671" y="505595"/>
                    </a:lnTo>
                    <a:lnTo>
                      <a:pt x="3806958" y="510844"/>
                    </a:lnTo>
                    <a:lnTo>
                      <a:pt x="3746856" y="515883"/>
                    </a:lnTo>
                    <a:lnTo>
                      <a:pt x="3685404" y="520707"/>
                    </a:lnTo>
                    <a:lnTo>
                      <a:pt x="3622642" y="525311"/>
                    </a:lnTo>
                    <a:lnTo>
                      <a:pt x="3558610" y="529690"/>
                    </a:lnTo>
                    <a:lnTo>
                      <a:pt x="3493346" y="533840"/>
                    </a:lnTo>
                    <a:lnTo>
                      <a:pt x="3426890" y="537755"/>
                    </a:lnTo>
                    <a:lnTo>
                      <a:pt x="3359282" y="541433"/>
                    </a:lnTo>
                    <a:lnTo>
                      <a:pt x="3290561" y="544867"/>
                    </a:lnTo>
                    <a:lnTo>
                      <a:pt x="3220766" y="548053"/>
                    </a:lnTo>
                    <a:lnTo>
                      <a:pt x="3149937" y="550986"/>
                    </a:lnTo>
                    <a:lnTo>
                      <a:pt x="3078113" y="553663"/>
                    </a:lnTo>
                    <a:lnTo>
                      <a:pt x="3005334" y="556077"/>
                    </a:lnTo>
                    <a:lnTo>
                      <a:pt x="2931639" y="558225"/>
                    </a:lnTo>
                    <a:lnTo>
                      <a:pt x="2857068" y="560101"/>
                    </a:lnTo>
                    <a:lnTo>
                      <a:pt x="2781659" y="561702"/>
                    </a:lnTo>
                    <a:lnTo>
                      <a:pt x="2705453" y="563022"/>
                    </a:lnTo>
                    <a:lnTo>
                      <a:pt x="2628489" y="564057"/>
                    </a:lnTo>
                    <a:lnTo>
                      <a:pt x="2550806" y="564802"/>
                    </a:lnTo>
                    <a:lnTo>
                      <a:pt x="2472444" y="565252"/>
                    </a:lnTo>
                    <a:lnTo>
                      <a:pt x="2393441" y="565403"/>
                    </a:lnTo>
                    <a:lnTo>
                      <a:pt x="2314439" y="565252"/>
                    </a:lnTo>
                    <a:lnTo>
                      <a:pt x="2236077" y="564802"/>
                    </a:lnTo>
                    <a:lnTo>
                      <a:pt x="2158394" y="564057"/>
                    </a:lnTo>
                    <a:lnTo>
                      <a:pt x="2081430" y="563022"/>
                    </a:lnTo>
                    <a:lnTo>
                      <a:pt x="2005224" y="561702"/>
                    </a:lnTo>
                    <a:lnTo>
                      <a:pt x="1929815" y="560101"/>
                    </a:lnTo>
                    <a:lnTo>
                      <a:pt x="1855244" y="558225"/>
                    </a:lnTo>
                    <a:lnTo>
                      <a:pt x="1781549" y="556077"/>
                    </a:lnTo>
                    <a:lnTo>
                      <a:pt x="1708770" y="553663"/>
                    </a:lnTo>
                    <a:lnTo>
                      <a:pt x="1636946" y="550986"/>
                    </a:lnTo>
                    <a:lnTo>
                      <a:pt x="1566117" y="548053"/>
                    </a:lnTo>
                    <a:lnTo>
                      <a:pt x="1496322" y="544867"/>
                    </a:lnTo>
                    <a:lnTo>
                      <a:pt x="1427601" y="541433"/>
                    </a:lnTo>
                    <a:lnTo>
                      <a:pt x="1359993" y="537755"/>
                    </a:lnTo>
                    <a:lnTo>
                      <a:pt x="1293537" y="533840"/>
                    </a:lnTo>
                    <a:lnTo>
                      <a:pt x="1228273" y="529690"/>
                    </a:lnTo>
                    <a:lnTo>
                      <a:pt x="1164241" y="525311"/>
                    </a:lnTo>
                    <a:lnTo>
                      <a:pt x="1101479" y="520707"/>
                    </a:lnTo>
                    <a:lnTo>
                      <a:pt x="1040027" y="515883"/>
                    </a:lnTo>
                    <a:lnTo>
                      <a:pt x="979925" y="510844"/>
                    </a:lnTo>
                    <a:lnTo>
                      <a:pt x="921212" y="505595"/>
                    </a:lnTo>
                    <a:lnTo>
                      <a:pt x="863928" y="500139"/>
                    </a:lnTo>
                    <a:lnTo>
                      <a:pt x="808111" y="494482"/>
                    </a:lnTo>
                    <a:lnTo>
                      <a:pt x="753802" y="488629"/>
                    </a:lnTo>
                    <a:lnTo>
                      <a:pt x="701040" y="482584"/>
                    </a:lnTo>
                    <a:lnTo>
                      <a:pt x="649863" y="476351"/>
                    </a:lnTo>
                    <a:lnTo>
                      <a:pt x="600312" y="469936"/>
                    </a:lnTo>
                    <a:lnTo>
                      <a:pt x="552427" y="463342"/>
                    </a:lnTo>
                    <a:lnTo>
                      <a:pt x="506245" y="456576"/>
                    </a:lnTo>
                    <a:lnTo>
                      <a:pt x="461808" y="449640"/>
                    </a:lnTo>
                    <a:lnTo>
                      <a:pt x="419154" y="442541"/>
                    </a:lnTo>
                    <a:lnTo>
                      <a:pt x="378323" y="435283"/>
                    </a:lnTo>
                    <a:lnTo>
                      <a:pt x="339354" y="427869"/>
                    </a:lnTo>
                    <a:lnTo>
                      <a:pt x="267160" y="412598"/>
                    </a:lnTo>
                    <a:lnTo>
                      <a:pt x="202888" y="396763"/>
                    </a:lnTo>
                    <a:lnTo>
                      <a:pt x="146853" y="380404"/>
                    </a:lnTo>
                    <a:lnTo>
                      <a:pt x="99371" y="363556"/>
                    </a:lnTo>
                    <a:lnTo>
                      <a:pt x="60757" y="346257"/>
                    </a:lnTo>
                    <a:lnTo>
                      <a:pt x="20154" y="319546"/>
                    </a:lnTo>
                    <a:lnTo>
                      <a:pt x="0" y="282701"/>
                    </a:lnTo>
                    <a:close/>
                  </a:path>
                </a:pathLst>
              </a:custGeom>
              <a:ln w="25400">
                <a:solidFill>
                  <a:srgbClr val="88CADF"/>
                </a:solidFill>
              </a:ln>
            </p:spPr>
            <p:txBody>
              <a:bodyPr wrap="square" lIns="0" tIns="0" rIns="0" bIns="0" rtlCol="0"/>
              <a:lstStyle/>
              <a:p>
                <a:endParaRPr sz="908"/>
              </a:p>
            </p:txBody>
          </p:sp>
        </p:grpSp>
      </p:grpSp>
      <p:grpSp>
        <p:nvGrpSpPr>
          <p:cNvPr id="77" name="Group 76"/>
          <p:cNvGrpSpPr/>
          <p:nvPr/>
        </p:nvGrpSpPr>
        <p:grpSpPr>
          <a:xfrm>
            <a:off x="1081388" y="2002044"/>
            <a:ext cx="3503561" cy="509883"/>
            <a:chOff x="1081388" y="2002044"/>
            <a:chExt cx="3503561" cy="509883"/>
          </a:xfrm>
        </p:grpSpPr>
        <p:grpSp>
          <p:nvGrpSpPr>
            <p:cNvPr id="70" name="object 39"/>
            <p:cNvGrpSpPr/>
            <p:nvPr/>
          </p:nvGrpSpPr>
          <p:grpSpPr>
            <a:xfrm>
              <a:off x="1777896" y="2037356"/>
              <a:ext cx="2807053" cy="474571"/>
              <a:chOff x="3522471" y="4037329"/>
              <a:chExt cx="5562600" cy="940435"/>
            </a:xfrm>
          </p:grpSpPr>
          <p:sp>
            <p:nvSpPr>
              <p:cNvPr id="71" name="object 40"/>
              <p:cNvSpPr/>
              <p:nvPr/>
            </p:nvSpPr>
            <p:spPr>
              <a:xfrm>
                <a:off x="8924543" y="4114799"/>
                <a:ext cx="155575" cy="858519"/>
              </a:xfrm>
              <a:custGeom>
                <a:avLst/>
                <a:gdLst/>
                <a:ahLst/>
                <a:cxnLst/>
                <a:rect l="l" t="t" r="r" b="b"/>
                <a:pathLst>
                  <a:path w="155575" h="858520">
                    <a:moveTo>
                      <a:pt x="0" y="591312"/>
                    </a:moveTo>
                    <a:lnTo>
                      <a:pt x="30253" y="592335"/>
                    </a:lnTo>
                    <a:lnTo>
                      <a:pt x="54959" y="595122"/>
                    </a:lnTo>
                    <a:lnTo>
                      <a:pt x="71616" y="599241"/>
                    </a:lnTo>
                    <a:lnTo>
                      <a:pt x="77724" y="604266"/>
                    </a:lnTo>
                    <a:lnTo>
                      <a:pt x="77724" y="711707"/>
                    </a:lnTo>
                    <a:lnTo>
                      <a:pt x="83831" y="716732"/>
                    </a:lnTo>
                    <a:lnTo>
                      <a:pt x="100488" y="720851"/>
                    </a:lnTo>
                    <a:lnTo>
                      <a:pt x="125194" y="723638"/>
                    </a:lnTo>
                    <a:lnTo>
                      <a:pt x="155448" y="724662"/>
                    </a:lnTo>
                    <a:lnTo>
                      <a:pt x="125194" y="725685"/>
                    </a:lnTo>
                    <a:lnTo>
                      <a:pt x="100488" y="728472"/>
                    </a:lnTo>
                    <a:lnTo>
                      <a:pt x="83831" y="732591"/>
                    </a:lnTo>
                    <a:lnTo>
                      <a:pt x="77724" y="737616"/>
                    </a:lnTo>
                    <a:lnTo>
                      <a:pt x="77724" y="845057"/>
                    </a:lnTo>
                    <a:lnTo>
                      <a:pt x="71616" y="850082"/>
                    </a:lnTo>
                    <a:lnTo>
                      <a:pt x="54959" y="854201"/>
                    </a:lnTo>
                    <a:lnTo>
                      <a:pt x="30253" y="856988"/>
                    </a:lnTo>
                    <a:lnTo>
                      <a:pt x="0" y="858012"/>
                    </a:lnTo>
                  </a:path>
                  <a:path w="155575" h="858520">
                    <a:moveTo>
                      <a:pt x="0" y="0"/>
                    </a:moveTo>
                    <a:lnTo>
                      <a:pt x="30253" y="1023"/>
                    </a:lnTo>
                    <a:lnTo>
                      <a:pt x="54959" y="3810"/>
                    </a:lnTo>
                    <a:lnTo>
                      <a:pt x="71616" y="7929"/>
                    </a:lnTo>
                    <a:lnTo>
                      <a:pt x="77724" y="12954"/>
                    </a:lnTo>
                    <a:lnTo>
                      <a:pt x="77724" y="215645"/>
                    </a:lnTo>
                    <a:lnTo>
                      <a:pt x="83831" y="220670"/>
                    </a:lnTo>
                    <a:lnTo>
                      <a:pt x="100488" y="224789"/>
                    </a:lnTo>
                    <a:lnTo>
                      <a:pt x="125194" y="227576"/>
                    </a:lnTo>
                    <a:lnTo>
                      <a:pt x="155448" y="228600"/>
                    </a:lnTo>
                    <a:lnTo>
                      <a:pt x="125194" y="229623"/>
                    </a:lnTo>
                    <a:lnTo>
                      <a:pt x="100488" y="232410"/>
                    </a:lnTo>
                    <a:lnTo>
                      <a:pt x="83831" y="236529"/>
                    </a:lnTo>
                    <a:lnTo>
                      <a:pt x="77724" y="241554"/>
                    </a:lnTo>
                    <a:lnTo>
                      <a:pt x="77724" y="444245"/>
                    </a:lnTo>
                    <a:lnTo>
                      <a:pt x="71616" y="449270"/>
                    </a:lnTo>
                    <a:lnTo>
                      <a:pt x="54959" y="453389"/>
                    </a:lnTo>
                    <a:lnTo>
                      <a:pt x="30253" y="456176"/>
                    </a:lnTo>
                    <a:lnTo>
                      <a:pt x="0" y="457200"/>
                    </a:lnTo>
                  </a:path>
                </a:pathLst>
              </a:custGeom>
              <a:ln w="9525">
                <a:solidFill>
                  <a:srgbClr val="0093D2"/>
                </a:solidFill>
              </a:ln>
            </p:spPr>
            <p:txBody>
              <a:bodyPr wrap="square" lIns="0" tIns="0" rIns="0" bIns="0" rtlCol="0"/>
              <a:lstStyle/>
              <a:p>
                <a:endParaRPr sz="908"/>
              </a:p>
            </p:txBody>
          </p:sp>
          <p:sp>
            <p:nvSpPr>
              <p:cNvPr id="72" name="object 41"/>
              <p:cNvSpPr/>
              <p:nvPr/>
            </p:nvSpPr>
            <p:spPr>
              <a:xfrm>
                <a:off x="3522471" y="4108068"/>
                <a:ext cx="407670" cy="243840"/>
              </a:xfrm>
              <a:custGeom>
                <a:avLst/>
                <a:gdLst/>
                <a:ahLst/>
                <a:cxnLst/>
                <a:rect l="l" t="t" r="r" b="b"/>
                <a:pathLst>
                  <a:path w="407670" h="243839">
                    <a:moveTo>
                      <a:pt x="303857" y="204537"/>
                    </a:moveTo>
                    <a:lnTo>
                      <a:pt x="242062" y="205485"/>
                    </a:lnTo>
                    <a:lnTo>
                      <a:pt x="223265" y="224789"/>
                    </a:lnTo>
                    <a:lnTo>
                      <a:pt x="224871" y="232191"/>
                    </a:lnTo>
                    <a:lnTo>
                      <a:pt x="229060" y="238188"/>
                    </a:lnTo>
                    <a:lnTo>
                      <a:pt x="235178" y="242185"/>
                    </a:lnTo>
                    <a:lnTo>
                      <a:pt x="242569" y="243585"/>
                    </a:lnTo>
                    <a:lnTo>
                      <a:pt x="407542" y="241045"/>
                    </a:lnTo>
                    <a:lnTo>
                      <a:pt x="406428" y="239140"/>
                    </a:lnTo>
                    <a:lnTo>
                      <a:pt x="365251" y="239140"/>
                    </a:lnTo>
                    <a:lnTo>
                      <a:pt x="303857" y="204537"/>
                    </a:lnTo>
                    <a:close/>
                  </a:path>
                  <a:path w="407670" h="243839">
                    <a:moveTo>
                      <a:pt x="341735" y="203955"/>
                    </a:moveTo>
                    <a:lnTo>
                      <a:pt x="303857" y="204537"/>
                    </a:lnTo>
                    <a:lnTo>
                      <a:pt x="365251" y="239140"/>
                    </a:lnTo>
                    <a:lnTo>
                      <a:pt x="369192" y="232191"/>
                    </a:lnTo>
                    <a:lnTo>
                      <a:pt x="358287" y="232191"/>
                    </a:lnTo>
                    <a:lnTo>
                      <a:pt x="341735" y="203955"/>
                    </a:lnTo>
                    <a:close/>
                  </a:path>
                  <a:path w="407670" h="243839">
                    <a:moveTo>
                      <a:pt x="305371" y="89427"/>
                    </a:moveTo>
                    <a:lnTo>
                      <a:pt x="298195" y="91820"/>
                    </a:lnTo>
                    <a:lnTo>
                      <a:pt x="292588" y="96873"/>
                    </a:lnTo>
                    <a:lnTo>
                      <a:pt x="289432" y="103473"/>
                    </a:lnTo>
                    <a:lnTo>
                      <a:pt x="288944" y="110787"/>
                    </a:lnTo>
                    <a:lnTo>
                      <a:pt x="291338" y="117982"/>
                    </a:lnTo>
                    <a:lnTo>
                      <a:pt x="322623" y="171351"/>
                    </a:lnTo>
                    <a:lnTo>
                      <a:pt x="384048" y="205993"/>
                    </a:lnTo>
                    <a:lnTo>
                      <a:pt x="365251" y="239140"/>
                    </a:lnTo>
                    <a:lnTo>
                      <a:pt x="406428" y="239140"/>
                    </a:lnTo>
                    <a:lnTo>
                      <a:pt x="324230" y="98678"/>
                    </a:lnTo>
                    <a:lnTo>
                      <a:pt x="319198" y="93071"/>
                    </a:lnTo>
                    <a:lnTo>
                      <a:pt x="312642" y="89915"/>
                    </a:lnTo>
                    <a:lnTo>
                      <a:pt x="305371" y="89427"/>
                    </a:lnTo>
                    <a:close/>
                  </a:path>
                  <a:path w="407670" h="243839">
                    <a:moveTo>
                      <a:pt x="374395" y="203453"/>
                    </a:moveTo>
                    <a:lnTo>
                      <a:pt x="341735" y="203955"/>
                    </a:lnTo>
                    <a:lnTo>
                      <a:pt x="358287" y="232191"/>
                    </a:lnTo>
                    <a:lnTo>
                      <a:pt x="362406" y="224789"/>
                    </a:lnTo>
                    <a:lnTo>
                      <a:pt x="374395" y="203453"/>
                    </a:lnTo>
                    <a:close/>
                  </a:path>
                  <a:path w="407670" h="243839">
                    <a:moveTo>
                      <a:pt x="379544" y="203453"/>
                    </a:moveTo>
                    <a:lnTo>
                      <a:pt x="374395" y="203453"/>
                    </a:lnTo>
                    <a:lnTo>
                      <a:pt x="358246" y="232191"/>
                    </a:lnTo>
                    <a:lnTo>
                      <a:pt x="369192" y="232191"/>
                    </a:lnTo>
                    <a:lnTo>
                      <a:pt x="384048" y="205993"/>
                    </a:lnTo>
                    <a:lnTo>
                      <a:pt x="379544" y="203453"/>
                    </a:lnTo>
                    <a:close/>
                  </a:path>
                  <a:path w="407670" h="243839">
                    <a:moveTo>
                      <a:pt x="18795" y="0"/>
                    </a:moveTo>
                    <a:lnTo>
                      <a:pt x="0" y="33273"/>
                    </a:lnTo>
                    <a:lnTo>
                      <a:pt x="303857" y="204537"/>
                    </a:lnTo>
                    <a:lnTo>
                      <a:pt x="341735" y="203955"/>
                    </a:lnTo>
                    <a:lnTo>
                      <a:pt x="322623" y="171351"/>
                    </a:lnTo>
                    <a:lnTo>
                      <a:pt x="18795" y="0"/>
                    </a:lnTo>
                    <a:close/>
                  </a:path>
                  <a:path w="407670" h="243839">
                    <a:moveTo>
                      <a:pt x="322623" y="171351"/>
                    </a:moveTo>
                    <a:lnTo>
                      <a:pt x="341735" y="203955"/>
                    </a:lnTo>
                    <a:lnTo>
                      <a:pt x="374395" y="203453"/>
                    </a:lnTo>
                    <a:lnTo>
                      <a:pt x="379544" y="203453"/>
                    </a:lnTo>
                    <a:lnTo>
                      <a:pt x="322623" y="171351"/>
                    </a:lnTo>
                    <a:close/>
                  </a:path>
                </a:pathLst>
              </a:custGeom>
              <a:solidFill>
                <a:srgbClr val="0093D2"/>
              </a:solidFill>
            </p:spPr>
            <p:txBody>
              <a:bodyPr wrap="square" lIns="0" tIns="0" rIns="0" bIns="0" rtlCol="0"/>
              <a:lstStyle/>
              <a:p>
                <a:endParaRPr sz="908"/>
              </a:p>
            </p:txBody>
          </p:sp>
          <p:sp>
            <p:nvSpPr>
              <p:cNvPr id="73" name="object 42"/>
              <p:cNvSpPr/>
              <p:nvPr/>
            </p:nvSpPr>
            <p:spPr>
              <a:xfrm>
                <a:off x="3929633" y="4050029"/>
                <a:ext cx="4968240" cy="599440"/>
              </a:xfrm>
              <a:custGeom>
                <a:avLst/>
                <a:gdLst/>
                <a:ahLst/>
                <a:cxnLst/>
                <a:rect l="l" t="t" r="r" b="b"/>
                <a:pathLst>
                  <a:path w="4968240" h="599439">
                    <a:moveTo>
                      <a:pt x="2484119" y="0"/>
                    </a:moveTo>
                    <a:lnTo>
                      <a:pt x="2405261" y="148"/>
                    </a:lnTo>
                    <a:lnTo>
                      <a:pt x="2327016" y="589"/>
                    </a:lnTo>
                    <a:lnTo>
                      <a:pt x="2249419" y="1319"/>
                    </a:lnTo>
                    <a:lnTo>
                      <a:pt x="2172509" y="2333"/>
                    </a:lnTo>
                    <a:lnTo>
                      <a:pt x="2096321" y="3628"/>
                    </a:lnTo>
                    <a:lnTo>
                      <a:pt x="2020891" y="5198"/>
                    </a:lnTo>
                    <a:lnTo>
                      <a:pt x="1946255" y="7039"/>
                    </a:lnTo>
                    <a:lnTo>
                      <a:pt x="1872451" y="9148"/>
                    </a:lnTo>
                    <a:lnTo>
                      <a:pt x="1799515" y="11518"/>
                    </a:lnTo>
                    <a:lnTo>
                      <a:pt x="1727482" y="14147"/>
                    </a:lnTo>
                    <a:lnTo>
                      <a:pt x="1656390" y="17030"/>
                    </a:lnTo>
                    <a:lnTo>
                      <a:pt x="1586274" y="20161"/>
                    </a:lnTo>
                    <a:lnTo>
                      <a:pt x="1517171" y="23538"/>
                    </a:lnTo>
                    <a:lnTo>
                      <a:pt x="1449118" y="27155"/>
                    </a:lnTo>
                    <a:lnTo>
                      <a:pt x="1382150" y="31009"/>
                    </a:lnTo>
                    <a:lnTo>
                      <a:pt x="1316305" y="35094"/>
                    </a:lnTo>
                    <a:lnTo>
                      <a:pt x="1251618" y="39406"/>
                    </a:lnTo>
                    <a:lnTo>
                      <a:pt x="1188125" y="43942"/>
                    </a:lnTo>
                    <a:lnTo>
                      <a:pt x="1125864" y="48696"/>
                    </a:lnTo>
                    <a:lnTo>
                      <a:pt x="1064871" y="53664"/>
                    </a:lnTo>
                    <a:lnTo>
                      <a:pt x="1005182" y="58842"/>
                    </a:lnTo>
                    <a:lnTo>
                      <a:pt x="946833" y="64225"/>
                    </a:lnTo>
                    <a:lnTo>
                      <a:pt x="889860" y="69809"/>
                    </a:lnTo>
                    <a:lnTo>
                      <a:pt x="834301" y="75590"/>
                    </a:lnTo>
                    <a:lnTo>
                      <a:pt x="780191" y="81564"/>
                    </a:lnTo>
                    <a:lnTo>
                      <a:pt x="727567" y="87725"/>
                    </a:lnTo>
                    <a:lnTo>
                      <a:pt x="676465" y="94069"/>
                    </a:lnTo>
                    <a:lnTo>
                      <a:pt x="626921" y="100593"/>
                    </a:lnTo>
                    <a:lnTo>
                      <a:pt x="578973" y="107291"/>
                    </a:lnTo>
                    <a:lnTo>
                      <a:pt x="532655" y="114160"/>
                    </a:lnTo>
                    <a:lnTo>
                      <a:pt x="488006" y="121194"/>
                    </a:lnTo>
                    <a:lnTo>
                      <a:pt x="445060" y="128390"/>
                    </a:lnTo>
                    <a:lnTo>
                      <a:pt x="403855" y="135743"/>
                    </a:lnTo>
                    <a:lnTo>
                      <a:pt x="364427" y="143249"/>
                    </a:lnTo>
                    <a:lnTo>
                      <a:pt x="326811" y="150903"/>
                    </a:lnTo>
                    <a:lnTo>
                      <a:pt x="257165" y="166639"/>
                    </a:lnTo>
                    <a:lnTo>
                      <a:pt x="195208" y="182915"/>
                    </a:lnTo>
                    <a:lnTo>
                      <a:pt x="141231" y="199697"/>
                    </a:lnTo>
                    <a:lnTo>
                      <a:pt x="95525" y="216950"/>
                    </a:lnTo>
                    <a:lnTo>
                      <a:pt x="58381" y="234637"/>
                    </a:lnTo>
                    <a:lnTo>
                      <a:pt x="19354" y="261908"/>
                    </a:lnTo>
                    <a:lnTo>
                      <a:pt x="0" y="299466"/>
                    </a:lnTo>
                    <a:lnTo>
                      <a:pt x="1227" y="308970"/>
                    </a:lnTo>
                    <a:lnTo>
                      <a:pt x="30089" y="346206"/>
                    </a:lnTo>
                    <a:lnTo>
                      <a:pt x="75864" y="373190"/>
                    </a:lnTo>
                    <a:lnTo>
                      <a:pt x="117326" y="390664"/>
                    </a:lnTo>
                    <a:lnTo>
                      <a:pt x="167204" y="407686"/>
                    </a:lnTo>
                    <a:lnTo>
                      <a:pt x="225208" y="424219"/>
                    </a:lnTo>
                    <a:lnTo>
                      <a:pt x="291045" y="440230"/>
                    </a:lnTo>
                    <a:lnTo>
                      <a:pt x="364427" y="455682"/>
                    </a:lnTo>
                    <a:lnTo>
                      <a:pt x="403855" y="463188"/>
                    </a:lnTo>
                    <a:lnTo>
                      <a:pt x="445060" y="470541"/>
                    </a:lnTo>
                    <a:lnTo>
                      <a:pt x="488006" y="477737"/>
                    </a:lnTo>
                    <a:lnTo>
                      <a:pt x="532655" y="484771"/>
                    </a:lnTo>
                    <a:lnTo>
                      <a:pt x="578973" y="491640"/>
                    </a:lnTo>
                    <a:lnTo>
                      <a:pt x="626921" y="498338"/>
                    </a:lnTo>
                    <a:lnTo>
                      <a:pt x="676465" y="504862"/>
                    </a:lnTo>
                    <a:lnTo>
                      <a:pt x="727567" y="511206"/>
                    </a:lnTo>
                    <a:lnTo>
                      <a:pt x="780191" y="517367"/>
                    </a:lnTo>
                    <a:lnTo>
                      <a:pt x="834301" y="523341"/>
                    </a:lnTo>
                    <a:lnTo>
                      <a:pt x="889860" y="529122"/>
                    </a:lnTo>
                    <a:lnTo>
                      <a:pt x="946833" y="534706"/>
                    </a:lnTo>
                    <a:lnTo>
                      <a:pt x="1005182" y="540089"/>
                    </a:lnTo>
                    <a:lnTo>
                      <a:pt x="1064871" y="545267"/>
                    </a:lnTo>
                    <a:lnTo>
                      <a:pt x="1125864" y="550235"/>
                    </a:lnTo>
                    <a:lnTo>
                      <a:pt x="1188125" y="554989"/>
                    </a:lnTo>
                    <a:lnTo>
                      <a:pt x="1251618" y="559525"/>
                    </a:lnTo>
                    <a:lnTo>
                      <a:pt x="1316305" y="563837"/>
                    </a:lnTo>
                    <a:lnTo>
                      <a:pt x="1382150" y="567922"/>
                    </a:lnTo>
                    <a:lnTo>
                      <a:pt x="1449118" y="571776"/>
                    </a:lnTo>
                    <a:lnTo>
                      <a:pt x="1517171" y="575393"/>
                    </a:lnTo>
                    <a:lnTo>
                      <a:pt x="1586274" y="578770"/>
                    </a:lnTo>
                    <a:lnTo>
                      <a:pt x="1656390" y="581901"/>
                    </a:lnTo>
                    <a:lnTo>
                      <a:pt x="1727482" y="584784"/>
                    </a:lnTo>
                    <a:lnTo>
                      <a:pt x="1799515" y="587413"/>
                    </a:lnTo>
                    <a:lnTo>
                      <a:pt x="1872451" y="589783"/>
                    </a:lnTo>
                    <a:lnTo>
                      <a:pt x="1946255" y="591892"/>
                    </a:lnTo>
                    <a:lnTo>
                      <a:pt x="2020891" y="593733"/>
                    </a:lnTo>
                    <a:lnTo>
                      <a:pt x="2096321" y="595303"/>
                    </a:lnTo>
                    <a:lnTo>
                      <a:pt x="2172509" y="596598"/>
                    </a:lnTo>
                    <a:lnTo>
                      <a:pt x="2249419" y="597612"/>
                    </a:lnTo>
                    <a:lnTo>
                      <a:pt x="2327016" y="598342"/>
                    </a:lnTo>
                    <a:lnTo>
                      <a:pt x="2405261" y="598783"/>
                    </a:lnTo>
                    <a:lnTo>
                      <a:pt x="2484119" y="598932"/>
                    </a:lnTo>
                    <a:lnTo>
                      <a:pt x="2562978" y="598783"/>
                    </a:lnTo>
                    <a:lnTo>
                      <a:pt x="2641223" y="598342"/>
                    </a:lnTo>
                    <a:lnTo>
                      <a:pt x="2718820" y="597612"/>
                    </a:lnTo>
                    <a:lnTo>
                      <a:pt x="2795730" y="596598"/>
                    </a:lnTo>
                    <a:lnTo>
                      <a:pt x="2871918" y="595303"/>
                    </a:lnTo>
                    <a:lnTo>
                      <a:pt x="2947348" y="593733"/>
                    </a:lnTo>
                    <a:lnTo>
                      <a:pt x="3021984" y="591892"/>
                    </a:lnTo>
                    <a:lnTo>
                      <a:pt x="3095788" y="589783"/>
                    </a:lnTo>
                    <a:lnTo>
                      <a:pt x="3168724" y="587413"/>
                    </a:lnTo>
                    <a:lnTo>
                      <a:pt x="3240757" y="584784"/>
                    </a:lnTo>
                    <a:lnTo>
                      <a:pt x="3311849" y="581901"/>
                    </a:lnTo>
                    <a:lnTo>
                      <a:pt x="3381965" y="578770"/>
                    </a:lnTo>
                    <a:lnTo>
                      <a:pt x="3451068" y="575393"/>
                    </a:lnTo>
                    <a:lnTo>
                      <a:pt x="3519121" y="571776"/>
                    </a:lnTo>
                    <a:lnTo>
                      <a:pt x="3586089" y="567922"/>
                    </a:lnTo>
                    <a:lnTo>
                      <a:pt x="3651934" y="563837"/>
                    </a:lnTo>
                    <a:lnTo>
                      <a:pt x="3716621" y="559525"/>
                    </a:lnTo>
                    <a:lnTo>
                      <a:pt x="3780114" y="554989"/>
                    </a:lnTo>
                    <a:lnTo>
                      <a:pt x="3842375" y="550235"/>
                    </a:lnTo>
                    <a:lnTo>
                      <a:pt x="3903368" y="545267"/>
                    </a:lnTo>
                    <a:lnTo>
                      <a:pt x="3963057" y="540089"/>
                    </a:lnTo>
                    <a:lnTo>
                      <a:pt x="4021406" y="534706"/>
                    </a:lnTo>
                    <a:lnTo>
                      <a:pt x="4078379" y="529122"/>
                    </a:lnTo>
                    <a:lnTo>
                      <a:pt x="4133938" y="523341"/>
                    </a:lnTo>
                    <a:lnTo>
                      <a:pt x="4188048" y="517367"/>
                    </a:lnTo>
                    <a:lnTo>
                      <a:pt x="4240672" y="511206"/>
                    </a:lnTo>
                    <a:lnTo>
                      <a:pt x="4291774" y="504862"/>
                    </a:lnTo>
                    <a:lnTo>
                      <a:pt x="4341318" y="498338"/>
                    </a:lnTo>
                    <a:lnTo>
                      <a:pt x="4389266" y="491640"/>
                    </a:lnTo>
                    <a:lnTo>
                      <a:pt x="4435584" y="484771"/>
                    </a:lnTo>
                    <a:lnTo>
                      <a:pt x="4480233" y="477737"/>
                    </a:lnTo>
                    <a:lnTo>
                      <a:pt x="4523179" y="470541"/>
                    </a:lnTo>
                    <a:lnTo>
                      <a:pt x="4564384" y="463188"/>
                    </a:lnTo>
                    <a:lnTo>
                      <a:pt x="4603812" y="455682"/>
                    </a:lnTo>
                    <a:lnTo>
                      <a:pt x="4641428" y="448028"/>
                    </a:lnTo>
                    <a:lnTo>
                      <a:pt x="4711074" y="432292"/>
                    </a:lnTo>
                    <a:lnTo>
                      <a:pt x="4773031" y="416016"/>
                    </a:lnTo>
                    <a:lnTo>
                      <a:pt x="4827008" y="399234"/>
                    </a:lnTo>
                    <a:lnTo>
                      <a:pt x="4872714" y="381981"/>
                    </a:lnTo>
                    <a:lnTo>
                      <a:pt x="4909858" y="364294"/>
                    </a:lnTo>
                    <a:lnTo>
                      <a:pt x="4948885" y="337023"/>
                    </a:lnTo>
                    <a:lnTo>
                      <a:pt x="4968240" y="299466"/>
                    </a:lnTo>
                    <a:lnTo>
                      <a:pt x="4967012" y="289961"/>
                    </a:lnTo>
                    <a:lnTo>
                      <a:pt x="4938150" y="252725"/>
                    </a:lnTo>
                    <a:lnTo>
                      <a:pt x="4892375" y="225741"/>
                    </a:lnTo>
                    <a:lnTo>
                      <a:pt x="4850913" y="208267"/>
                    </a:lnTo>
                    <a:lnTo>
                      <a:pt x="4801035" y="191245"/>
                    </a:lnTo>
                    <a:lnTo>
                      <a:pt x="4743031" y="174712"/>
                    </a:lnTo>
                    <a:lnTo>
                      <a:pt x="4677194" y="158701"/>
                    </a:lnTo>
                    <a:lnTo>
                      <a:pt x="4603812" y="143249"/>
                    </a:lnTo>
                    <a:lnTo>
                      <a:pt x="4564384" y="135743"/>
                    </a:lnTo>
                    <a:lnTo>
                      <a:pt x="4523179" y="128390"/>
                    </a:lnTo>
                    <a:lnTo>
                      <a:pt x="4480233" y="121194"/>
                    </a:lnTo>
                    <a:lnTo>
                      <a:pt x="4435584" y="114160"/>
                    </a:lnTo>
                    <a:lnTo>
                      <a:pt x="4389266" y="107291"/>
                    </a:lnTo>
                    <a:lnTo>
                      <a:pt x="4341318" y="100593"/>
                    </a:lnTo>
                    <a:lnTo>
                      <a:pt x="4291774" y="94069"/>
                    </a:lnTo>
                    <a:lnTo>
                      <a:pt x="4240672" y="87725"/>
                    </a:lnTo>
                    <a:lnTo>
                      <a:pt x="4188048" y="81564"/>
                    </a:lnTo>
                    <a:lnTo>
                      <a:pt x="4133938" y="75590"/>
                    </a:lnTo>
                    <a:lnTo>
                      <a:pt x="4078379" y="69809"/>
                    </a:lnTo>
                    <a:lnTo>
                      <a:pt x="4021406" y="64225"/>
                    </a:lnTo>
                    <a:lnTo>
                      <a:pt x="3963057" y="58842"/>
                    </a:lnTo>
                    <a:lnTo>
                      <a:pt x="3903368" y="53664"/>
                    </a:lnTo>
                    <a:lnTo>
                      <a:pt x="3842375" y="48696"/>
                    </a:lnTo>
                    <a:lnTo>
                      <a:pt x="3780114" y="43942"/>
                    </a:lnTo>
                    <a:lnTo>
                      <a:pt x="3716621" y="39406"/>
                    </a:lnTo>
                    <a:lnTo>
                      <a:pt x="3651934" y="35094"/>
                    </a:lnTo>
                    <a:lnTo>
                      <a:pt x="3586089" y="31009"/>
                    </a:lnTo>
                    <a:lnTo>
                      <a:pt x="3519121" y="27155"/>
                    </a:lnTo>
                    <a:lnTo>
                      <a:pt x="3451068" y="23538"/>
                    </a:lnTo>
                    <a:lnTo>
                      <a:pt x="3381965" y="20161"/>
                    </a:lnTo>
                    <a:lnTo>
                      <a:pt x="3311849" y="17030"/>
                    </a:lnTo>
                    <a:lnTo>
                      <a:pt x="3240757" y="14147"/>
                    </a:lnTo>
                    <a:lnTo>
                      <a:pt x="3168724" y="11518"/>
                    </a:lnTo>
                    <a:lnTo>
                      <a:pt x="3095788" y="9148"/>
                    </a:lnTo>
                    <a:lnTo>
                      <a:pt x="3021984" y="7039"/>
                    </a:lnTo>
                    <a:lnTo>
                      <a:pt x="2947348" y="5198"/>
                    </a:lnTo>
                    <a:lnTo>
                      <a:pt x="2871918" y="3628"/>
                    </a:lnTo>
                    <a:lnTo>
                      <a:pt x="2795730" y="2333"/>
                    </a:lnTo>
                    <a:lnTo>
                      <a:pt x="2718820" y="1319"/>
                    </a:lnTo>
                    <a:lnTo>
                      <a:pt x="2641223" y="589"/>
                    </a:lnTo>
                    <a:lnTo>
                      <a:pt x="2562978" y="148"/>
                    </a:lnTo>
                    <a:lnTo>
                      <a:pt x="2484119" y="0"/>
                    </a:lnTo>
                    <a:close/>
                  </a:path>
                </a:pathLst>
              </a:custGeom>
              <a:solidFill>
                <a:srgbClr val="FFFF00">
                  <a:alpha val="16076"/>
                </a:srgbClr>
              </a:solidFill>
            </p:spPr>
            <p:txBody>
              <a:bodyPr wrap="square" lIns="0" tIns="0" rIns="0" bIns="0" rtlCol="0"/>
              <a:lstStyle/>
              <a:p>
                <a:endParaRPr sz="908"/>
              </a:p>
            </p:txBody>
          </p:sp>
          <p:sp>
            <p:nvSpPr>
              <p:cNvPr id="74" name="object 43"/>
              <p:cNvSpPr/>
              <p:nvPr/>
            </p:nvSpPr>
            <p:spPr>
              <a:xfrm>
                <a:off x="3929633" y="4050029"/>
                <a:ext cx="4968240" cy="599440"/>
              </a:xfrm>
              <a:custGeom>
                <a:avLst/>
                <a:gdLst/>
                <a:ahLst/>
                <a:cxnLst/>
                <a:rect l="l" t="t" r="r" b="b"/>
                <a:pathLst>
                  <a:path w="4968240" h="599439">
                    <a:moveTo>
                      <a:pt x="0" y="299466"/>
                    </a:moveTo>
                    <a:lnTo>
                      <a:pt x="19354" y="261908"/>
                    </a:lnTo>
                    <a:lnTo>
                      <a:pt x="58381" y="234637"/>
                    </a:lnTo>
                    <a:lnTo>
                      <a:pt x="95525" y="216950"/>
                    </a:lnTo>
                    <a:lnTo>
                      <a:pt x="141231" y="199697"/>
                    </a:lnTo>
                    <a:lnTo>
                      <a:pt x="195208" y="182915"/>
                    </a:lnTo>
                    <a:lnTo>
                      <a:pt x="257165" y="166639"/>
                    </a:lnTo>
                    <a:lnTo>
                      <a:pt x="326811" y="150903"/>
                    </a:lnTo>
                    <a:lnTo>
                      <a:pt x="364427" y="143249"/>
                    </a:lnTo>
                    <a:lnTo>
                      <a:pt x="403855" y="135743"/>
                    </a:lnTo>
                    <a:lnTo>
                      <a:pt x="445060" y="128390"/>
                    </a:lnTo>
                    <a:lnTo>
                      <a:pt x="488006" y="121194"/>
                    </a:lnTo>
                    <a:lnTo>
                      <a:pt x="532655" y="114160"/>
                    </a:lnTo>
                    <a:lnTo>
                      <a:pt x="578973" y="107291"/>
                    </a:lnTo>
                    <a:lnTo>
                      <a:pt x="626921" y="100593"/>
                    </a:lnTo>
                    <a:lnTo>
                      <a:pt x="676465" y="94069"/>
                    </a:lnTo>
                    <a:lnTo>
                      <a:pt x="727567" y="87725"/>
                    </a:lnTo>
                    <a:lnTo>
                      <a:pt x="780191" y="81564"/>
                    </a:lnTo>
                    <a:lnTo>
                      <a:pt x="834301" y="75590"/>
                    </a:lnTo>
                    <a:lnTo>
                      <a:pt x="889860" y="69809"/>
                    </a:lnTo>
                    <a:lnTo>
                      <a:pt x="946833" y="64225"/>
                    </a:lnTo>
                    <a:lnTo>
                      <a:pt x="1005182" y="58842"/>
                    </a:lnTo>
                    <a:lnTo>
                      <a:pt x="1064871" y="53664"/>
                    </a:lnTo>
                    <a:lnTo>
                      <a:pt x="1125864" y="48696"/>
                    </a:lnTo>
                    <a:lnTo>
                      <a:pt x="1188125" y="43942"/>
                    </a:lnTo>
                    <a:lnTo>
                      <a:pt x="1251618" y="39406"/>
                    </a:lnTo>
                    <a:lnTo>
                      <a:pt x="1316305" y="35094"/>
                    </a:lnTo>
                    <a:lnTo>
                      <a:pt x="1382150" y="31009"/>
                    </a:lnTo>
                    <a:lnTo>
                      <a:pt x="1449118" y="27155"/>
                    </a:lnTo>
                    <a:lnTo>
                      <a:pt x="1517171" y="23538"/>
                    </a:lnTo>
                    <a:lnTo>
                      <a:pt x="1586274" y="20161"/>
                    </a:lnTo>
                    <a:lnTo>
                      <a:pt x="1656390" y="17030"/>
                    </a:lnTo>
                    <a:lnTo>
                      <a:pt x="1727482" y="14147"/>
                    </a:lnTo>
                    <a:lnTo>
                      <a:pt x="1799515" y="11518"/>
                    </a:lnTo>
                    <a:lnTo>
                      <a:pt x="1872451" y="9148"/>
                    </a:lnTo>
                    <a:lnTo>
                      <a:pt x="1946255" y="7039"/>
                    </a:lnTo>
                    <a:lnTo>
                      <a:pt x="2020891" y="5198"/>
                    </a:lnTo>
                    <a:lnTo>
                      <a:pt x="2096321" y="3628"/>
                    </a:lnTo>
                    <a:lnTo>
                      <a:pt x="2172509" y="2333"/>
                    </a:lnTo>
                    <a:lnTo>
                      <a:pt x="2249419" y="1319"/>
                    </a:lnTo>
                    <a:lnTo>
                      <a:pt x="2327016" y="589"/>
                    </a:lnTo>
                    <a:lnTo>
                      <a:pt x="2405261" y="148"/>
                    </a:lnTo>
                    <a:lnTo>
                      <a:pt x="2484119" y="0"/>
                    </a:lnTo>
                    <a:lnTo>
                      <a:pt x="2562978" y="148"/>
                    </a:lnTo>
                    <a:lnTo>
                      <a:pt x="2641223" y="589"/>
                    </a:lnTo>
                    <a:lnTo>
                      <a:pt x="2718820" y="1319"/>
                    </a:lnTo>
                    <a:lnTo>
                      <a:pt x="2795730" y="2333"/>
                    </a:lnTo>
                    <a:lnTo>
                      <a:pt x="2871918" y="3628"/>
                    </a:lnTo>
                    <a:lnTo>
                      <a:pt x="2947348" y="5198"/>
                    </a:lnTo>
                    <a:lnTo>
                      <a:pt x="3021984" y="7039"/>
                    </a:lnTo>
                    <a:lnTo>
                      <a:pt x="3095788" y="9148"/>
                    </a:lnTo>
                    <a:lnTo>
                      <a:pt x="3168724" y="11518"/>
                    </a:lnTo>
                    <a:lnTo>
                      <a:pt x="3240757" y="14147"/>
                    </a:lnTo>
                    <a:lnTo>
                      <a:pt x="3311849" y="17030"/>
                    </a:lnTo>
                    <a:lnTo>
                      <a:pt x="3381965" y="20161"/>
                    </a:lnTo>
                    <a:lnTo>
                      <a:pt x="3451068" y="23538"/>
                    </a:lnTo>
                    <a:lnTo>
                      <a:pt x="3519121" y="27155"/>
                    </a:lnTo>
                    <a:lnTo>
                      <a:pt x="3586089" y="31009"/>
                    </a:lnTo>
                    <a:lnTo>
                      <a:pt x="3651934" y="35094"/>
                    </a:lnTo>
                    <a:lnTo>
                      <a:pt x="3716621" y="39406"/>
                    </a:lnTo>
                    <a:lnTo>
                      <a:pt x="3780114" y="43942"/>
                    </a:lnTo>
                    <a:lnTo>
                      <a:pt x="3842375" y="48696"/>
                    </a:lnTo>
                    <a:lnTo>
                      <a:pt x="3903368" y="53664"/>
                    </a:lnTo>
                    <a:lnTo>
                      <a:pt x="3963057" y="58842"/>
                    </a:lnTo>
                    <a:lnTo>
                      <a:pt x="4021406" y="64225"/>
                    </a:lnTo>
                    <a:lnTo>
                      <a:pt x="4078379" y="69809"/>
                    </a:lnTo>
                    <a:lnTo>
                      <a:pt x="4133938" y="75590"/>
                    </a:lnTo>
                    <a:lnTo>
                      <a:pt x="4188048" y="81564"/>
                    </a:lnTo>
                    <a:lnTo>
                      <a:pt x="4240672" y="87725"/>
                    </a:lnTo>
                    <a:lnTo>
                      <a:pt x="4291774" y="94069"/>
                    </a:lnTo>
                    <a:lnTo>
                      <a:pt x="4341318" y="100593"/>
                    </a:lnTo>
                    <a:lnTo>
                      <a:pt x="4389266" y="107291"/>
                    </a:lnTo>
                    <a:lnTo>
                      <a:pt x="4435584" y="114160"/>
                    </a:lnTo>
                    <a:lnTo>
                      <a:pt x="4480233" y="121194"/>
                    </a:lnTo>
                    <a:lnTo>
                      <a:pt x="4523179" y="128390"/>
                    </a:lnTo>
                    <a:lnTo>
                      <a:pt x="4564384" y="135743"/>
                    </a:lnTo>
                    <a:lnTo>
                      <a:pt x="4603812" y="143249"/>
                    </a:lnTo>
                    <a:lnTo>
                      <a:pt x="4641428" y="150903"/>
                    </a:lnTo>
                    <a:lnTo>
                      <a:pt x="4711074" y="166639"/>
                    </a:lnTo>
                    <a:lnTo>
                      <a:pt x="4773031" y="182915"/>
                    </a:lnTo>
                    <a:lnTo>
                      <a:pt x="4827008" y="199697"/>
                    </a:lnTo>
                    <a:lnTo>
                      <a:pt x="4872714" y="216950"/>
                    </a:lnTo>
                    <a:lnTo>
                      <a:pt x="4909858" y="234637"/>
                    </a:lnTo>
                    <a:lnTo>
                      <a:pt x="4948885" y="261908"/>
                    </a:lnTo>
                    <a:lnTo>
                      <a:pt x="4968240" y="299466"/>
                    </a:lnTo>
                    <a:lnTo>
                      <a:pt x="4967012" y="308970"/>
                    </a:lnTo>
                    <a:lnTo>
                      <a:pt x="4938150" y="346206"/>
                    </a:lnTo>
                    <a:lnTo>
                      <a:pt x="4892375" y="373190"/>
                    </a:lnTo>
                    <a:lnTo>
                      <a:pt x="4850913" y="390664"/>
                    </a:lnTo>
                    <a:lnTo>
                      <a:pt x="4801035" y="407686"/>
                    </a:lnTo>
                    <a:lnTo>
                      <a:pt x="4743031" y="424219"/>
                    </a:lnTo>
                    <a:lnTo>
                      <a:pt x="4677194" y="440230"/>
                    </a:lnTo>
                    <a:lnTo>
                      <a:pt x="4603812" y="455682"/>
                    </a:lnTo>
                    <a:lnTo>
                      <a:pt x="4564384" y="463188"/>
                    </a:lnTo>
                    <a:lnTo>
                      <a:pt x="4523179" y="470541"/>
                    </a:lnTo>
                    <a:lnTo>
                      <a:pt x="4480233" y="477737"/>
                    </a:lnTo>
                    <a:lnTo>
                      <a:pt x="4435584" y="484771"/>
                    </a:lnTo>
                    <a:lnTo>
                      <a:pt x="4389266" y="491640"/>
                    </a:lnTo>
                    <a:lnTo>
                      <a:pt x="4341318" y="498338"/>
                    </a:lnTo>
                    <a:lnTo>
                      <a:pt x="4291774" y="504862"/>
                    </a:lnTo>
                    <a:lnTo>
                      <a:pt x="4240672" y="511206"/>
                    </a:lnTo>
                    <a:lnTo>
                      <a:pt x="4188048" y="517367"/>
                    </a:lnTo>
                    <a:lnTo>
                      <a:pt x="4133938" y="523341"/>
                    </a:lnTo>
                    <a:lnTo>
                      <a:pt x="4078379" y="529122"/>
                    </a:lnTo>
                    <a:lnTo>
                      <a:pt x="4021406" y="534706"/>
                    </a:lnTo>
                    <a:lnTo>
                      <a:pt x="3963057" y="540089"/>
                    </a:lnTo>
                    <a:lnTo>
                      <a:pt x="3903368" y="545267"/>
                    </a:lnTo>
                    <a:lnTo>
                      <a:pt x="3842375" y="550235"/>
                    </a:lnTo>
                    <a:lnTo>
                      <a:pt x="3780114" y="554989"/>
                    </a:lnTo>
                    <a:lnTo>
                      <a:pt x="3716621" y="559525"/>
                    </a:lnTo>
                    <a:lnTo>
                      <a:pt x="3651934" y="563837"/>
                    </a:lnTo>
                    <a:lnTo>
                      <a:pt x="3586089" y="567922"/>
                    </a:lnTo>
                    <a:lnTo>
                      <a:pt x="3519121" y="571776"/>
                    </a:lnTo>
                    <a:lnTo>
                      <a:pt x="3451068" y="575393"/>
                    </a:lnTo>
                    <a:lnTo>
                      <a:pt x="3381965" y="578770"/>
                    </a:lnTo>
                    <a:lnTo>
                      <a:pt x="3311849" y="581901"/>
                    </a:lnTo>
                    <a:lnTo>
                      <a:pt x="3240757" y="584784"/>
                    </a:lnTo>
                    <a:lnTo>
                      <a:pt x="3168724" y="587413"/>
                    </a:lnTo>
                    <a:lnTo>
                      <a:pt x="3095788" y="589783"/>
                    </a:lnTo>
                    <a:lnTo>
                      <a:pt x="3021984" y="591892"/>
                    </a:lnTo>
                    <a:lnTo>
                      <a:pt x="2947348" y="593733"/>
                    </a:lnTo>
                    <a:lnTo>
                      <a:pt x="2871918" y="595303"/>
                    </a:lnTo>
                    <a:lnTo>
                      <a:pt x="2795730" y="596598"/>
                    </a:lnTo>
                    <a:lnTo>
                      <a:pt x="2718820" y="597612"/>
                    </a:lnTo>
                    <a:lnTo>
                      <a:pt x="2641223" y="598342"/>
                    </a:lnTo>
                    <a:lnTo>
                      <a:pt x="2562978" y="598783"/>
                    </a:lnTo>
                    <a:lnTo>
                      <a:pt x="2484119" y="598932"/>
                    </a:lnTo>
                    <a:lnTo>
                      <a:pt x="2405261" y="598783"/>
                    </a:lnTo>
                    <a:lnTo>
                      <a:pt x="2327016" y="598342"/>
                    </a:lnTo>
                    <a:lnTo>
                      <a:pt x="2249419" y="597612"/>
                    </a:lnTo>
                    <a:lnTo>
                      <a:pt x="2172509" y="596598"/>
                    </a:lnTo>
                    <a:lnTo>
                      <a:pt x="2096321" y="595303"/>
                    </a:lnTo>
                    <a:lnTo>
                      <a:pt x="2020891" y="593733"/>
                    </a:lnTo>
                    <a:lnTo>
                      <a:pt x="1946255" y="591892"/>
                    </a:lnTo>
                    <a:lnTo>
                      <a:pt x="1872451" y="589783"/>
                    </a:lnTo>
                    <a:lnTo>
                      <a:pt x="1799515" y="587413"/>
                    </a:lnTo>
                    <a:lnTo>
                      <a:pt x="1727482" y="584784"/>
                    </a:lnTo>
                    <a:lnTo>
                      <a:pt x="1656390" y="581901"/>
                    </a:lnTo>
                    <a:lnTo>
                      <a:pt x="1586274" y="578770"/>
                    </a:lnTo>
                    <a:lnTo>
                      <a:pt x="1517171" y="575393"/>
                    </a:lnTo>
                    <a:lnTo>
                      <a:pt x="1449118" y="571776"/>
                    </a:lnTo>
                    <a:lnTo>
                      <a:pt x="1382150" y="567922"/>
                    </a:lnTo>
                    <a:lnTo>
                      <a:pt x="1316305" y="563837"/>
                    </a:lnTo>
                    <a:lnTo>
                      <a:pt x="1251618" y="559525"/>
                    </a:lnTo>
                    <a:lnTo>
                      <a:pt x="1188125" y="554989"/>
                    </a:lnTo>
                    <a:lnTo>
                      <a:pt x="1125864" y="550235"/>
                    </a:lnTo>
                    <a:lnTo>
                      <a:pt x="1064871" y="545267"/>
                    </a:lnTo>
                    <a:lnTo>
                      <a:pt x="1005182" y="540089"/>
                    </a:lnTo>
                    <a:lnTo>
                      <a:pt x="946833" y="534706"/>
                    </a:lnTo>
                    <a:lnTo>
                      <a:pt x="889860" y="529122"/>
                    </a:lnTo>
                    <a:lnTo>
                      <a:pt x="834301" y="523341"/>
                    </a:lnTo>
                    <a:lnTo>
                      <a:pt x="780191" y="517367"/>
                    </a:lnTo>
                    <a:lnTo>
                      <a:pt x="727567" y="511206"/>
                    </a:lnTo>
                    <a:lnTo>
                      <a:pt x="676465" y="504862"/>
                    </a:lnTo>
                    <a:lnTo>
                      <a:pt x="626921" y="498338"/>
                    </a:lnTo>
                    <a:lnTo>
                      <a:pt x="578973" y="491640"/>
                    </a:lnTo>
                    <a:lnTo>
                      <a:pt x="532655" y="484771"/>
                    </a:lnTo>
                    <a:lnTo>
                      <a:pt x="488006" y="477737"/>
                    </a:lnTo>
                    <a:lnTo>
                      <a:pt x="445060" y="470541"/>
                    </a:lnTo>
                    <a:lnTo>
                      <a:pt x="403855" y="463188"/>
                    </a:lnTo>
                    <a:lnTo>
                      <a:pt x="364427" y="455682"/>
                    </a:lnTo>
                    <a:lnTo>
                      <a:pt x="326811" y="448028"/>
                    </a:lnTo>
                    <a:lnTo>
                      <a:pt x="257165" y="432292"/>
                    </a:lnTo>
                    <a:lnTo>
                      <a:pt x="195208" y="416016"/>
                    </a:lnTo>
                    <a:lnTo>
                      <a:pt x="141231" y="399234"/>
                    </a:lnTo>
                    <a:lnTo>
                      <a:pt x="95525" y="381981"/>
                    </a:lnTo>
                    <a:lnTo>
                      <a:pt x="58381" y="364294"/>
                    </a:lnTo>
                    <a:lnTo>
                      <a:pt x="19354" y="337023"/>
                    </a:lnTo>
                    <a:lnTo>
                      <a:pt x="0" y="299466"/>
                    </a:lnTo>
                    <a:close/>
                  </a:path>
                </a:pathLst>
              </a:custGeom>
              <a:ln w="25400">
                <a:solidFill>
                  <a:srgbClr val="88CADF"/>
                </a:solidFill>
              </a:ln>
            </p:spPr>
            <p:txBody>
              <a:bodyPr wrap="square" lIns="0" tIns="0" rIns="0" bIns="0" rtlCol="0"/>
              <a:lstStyle/>
              <a:p>
                <a:endParaRPr sz="908"/>
              </a:p>
            </p:txBody>
          </p:sp>
          <p:pic>
            <p:nvPicPr>
              <p:cNvPr id="75" name="object 44"/>
              <p:cNvPicPr/>
              <p:nvPr/>
            </p:nvPicPr>
            <p:blipFill>
              <a:blip r:embed="rId2" cstate="print"/>
              <a:stretch>
                <a:fillRect/>
              </a:stretch>
            </p:blipFill>
            <p:spPr>
              <a:xfrm>
                <a:off x="8919781" y="4087177"/>
                <a:ext cx="164973" cy="206121"/>
              </a:xfrm>
              <a:prstGeom prst="rect">
                <a:avLst/>
              </a:prstGeom>
            </p:spPr>
          </p:pic>
        </p:grpSp>
        <p:sp>
          <p:nvSpPr>
            <p:cNvPr id="76" name="object 54"/>
            <p:cNvSpPr txBox="1"/>
            <p:nvPr/>
          </p:nvSpPr>
          <p:spPr>
            <a:xfrm>
              <a:off x="1081388" y="2002044"/>
              <a:ext cx="653056" cy="146190"/>
            </a:xfrm>
            <a:prstGeom prst="rect">
              <a:avLst/>
            </a:prstGeom>
          </p:spPr>
          <p:txBody>
            <a:bodyPr vert="horz" wrap="square" lIns="0" tIns="6409" rIns="0" bIns="0" rtlCol="0">
              <a:spAutoFit/>
            </a:bodyPr>
            <a:lstStyle/>
            <a:p>
              <a:pPr marL="6408">
                <a:spcBef>
                  <a:spcPts val="50"/>
                </a:spcBef>
              </a:pPr>
              <a:r>
                <a:rPr sz="908" dirty="0">
                  <a:solidFill>
                    <a:srgbClr val="545356"/>
                  </a:solidFill>
                  <a:latin typeface="Arial"/>
                  <a:cs typeface="Arial"/>
                </a:rPr>
                <a:t>OS </a:t>
              </a:r>
              <a:r>
                <a:rPr sz="908" spc="-5" dirty="0">
                  <a:solidFill>
                    <a:srgbClr val="545356"/>
                  </a:solidFill>
                  <a:latin typeface="Arial"/>
                  <a:cs typeface="Arial"/>
                </a:rPr>
                <a:t>interface</a:t>
              </a:r>
              <a:endParaRPr sz="908" dirty="0">
                <a:latin typeface="Arial"/>
                <a:cs typeface="Arial"/>
              </a:endParaRPr>
            </a:p>
          </p:txBody>
        </p:sp>
      </p:grpSp>
      <p:sp>
        <p:nvSpPr>
          <p:cNvPr id="78" name="Date Placeholder 77"/>
          <p:cNvSpPr>
            <a:spLocks noGrp="1"/>
          </p:cNvSpPr>
          <p:nvPr>
            <p:ph type="dt" sz="half" idx="10"/>
          </p:nvPr>
        </p:nvSpPr>
        <p:spPr/>
        <p:txBody>
          <a:bodyPr/>
          <a:lstStyle/>
          <a:p>
            <a:r>
              <a:rPr lang="en-US" smtClean="0"/>
              <a:t>8/26/2025, Lecture 1</a:t>
            </a:r>
            <a:endParaRPr lang="en-US"/>
          </a:p>
        </p:txBody>
      </p:sp>
      <p:sp>
        <p:nvSpPr>
          <p:cNvPr id="79" name="Footer Placeholder 78"/>
          <p:cNvSpPr>
            <a:spLocks noGrp="1"/>
          </p:cNvSpPr>
          <p:nvPr>
            <p:ph type="ftr" sz="quarter" idx="11"/>
          </p:nvPr>
        </p:nvSpPr>
        <p:spPr/>
        <p:txBody>
          <a:bodyPr/>
          <a:lstStyle/>
          <a:p>
            <a:r>
              <a:rPr lang="en-US" smtClean="0"/>
              <a:t>CSC7103, Fall 2025, Welcome and Introduction</a:t>
            </a:r>
            <a:endParaRPr lang="en-US"/>
          </a:p>
        </p:txBody>
      </p:sp>
      <p:sp>
        <p:nvSpPr>
          <p:cNvPr id="80" name="Slide Number Placeholder 79"/>
          <p:cNvSpPr>
            <a:spLocks noGrp="1"/>
          </p:cNvSpPr>
          <p:nvPr>
            <p:ph type="sldNum" sz="quarter" idx="12"/>
          </p:nvPr>
        </p:nvSpPr>
        <p:spPr/>
        <p:txBody>
          <a:bodyPr>
            <a:normAutofit fontScale="92500" lnSpcReduction="20000"/>
          </a:bodyPr>
          <a:lstStyle/>
          <a:p>
            <a:fld id="{B6F15528-21DE-4FAA-801E-634DDDAF4B2B}" type="slidenum">
              <a:rPr lang="en-US" smtClean="0"/>
              <a:t>15</a:t>
            </a:fld>
            <a:endParaRPr lang="en-US"/>
          </a:p>
        </p:txBody>
      </p:sp>
    </p:spTree>
    <p:extLst>
      <p:ext uri="{BB962C8B-B14F-4D97-AF65-F5344CB8AC3E}">
        <p14:creationId xmlns:p14="http://schemas.microsoft.com/office/powerpoint/2010/main" val="332412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0-#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0-#ppt_w/2"/>
                                          </p:val>
                                        </p:tav>
                                        <p:tav tm="100000">
                                          <p:val>
                                            <p:strVal val="#ppt_x"/>
                                          </p:val>
                                        </p:tav>
                                      </p:tavLst>
                                    </p:anim>
                                    <p:anim calcmode="lin" valueType="num">
                                      <p:cBhvr additive="base">
                                        <p:cTn id="1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0-#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par>
                                <p:cTn id="21" presetID="2" presetClass="exit" presetSubtype="2" fill="hold" nodeType="withEffect">
                                  <p:stCondLst>
                                    <p:cond delay="0"/>
                                  </p:stCondLst>
                                  <p:childTnLst>
                                    <p:anim calcmode="lin" valueType="num">
                                      <p:cBhvr additive="base">
                                        <p:cTn id="22" dur="500"/>
                                        <p:tgtEl>
                                          <p:spTgt spid="63"/>
                                        </p:tgtEl>
                                        <p:attrNameLst>
                                          <p:attrName>ppt_x</p:attrName>
                                        </p:attrNameLst>
                                      </p:cBhvr>
                                      <p:tavLst>
                                        <p:tav tm="0">
                                          <p:val>
                                            <p:strVal val="ppt_x"/>
                                          </p:val>
                                        </p:tav>
                                        <p:tav tm="100000">
                                          <p:val>
                                            <p:strVal val="1+ppt_w/2"/>
                                          </p:val>
                                        </p:tav>
                                      </p:tavLst>
                                    </p:anim>
                                    <p:anim calcmode="lin" valueType="num">
                                      <p:cBhvr additive="base">
                                        <p:cTn id="23" dur="500"/>
                                        <p:tgtEl>
                                          <p:spTgt spid="63"/>
                                        </p:tgtEl>
                                        <p:attrNameLst>
                                          <p:attrName>ppt_y</p:attrName>
                                        </p:attrNameLst>
                                      </p:cBhvr>
                                      <p:tavLst>
                                        <p:tav tm="0">
                                          <p:val>
                                            <p:strVal val="ppt_y"/>
                                          </p:val>
                                        </p:tav>
                                        <p:tav tm="100000">
                                          <p:val>
                                            <p:strVal val="ppt_y"/>
                                          </p:val>
                                        </p:tav>
                                      </p:tavLst>
                                    </p:anim>
                                    <p:set>
                                      <p:cBhvr>
                                        <p:cTn id="24" dur="1" fill="hold">
                                          <p:stCondLst>
                                            <p:cond delay="499"/>
                                          </p:stCondLst>
                                        </p:cTn>
                                        <p:tgtEl>
                                          <p:spTgt spid="6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69"/>
                                        </p:tgtEl>
                                        <p:attrNameLst>
                                          <p:attrName>style.visibility</p:attrName>
                                        </p:attrNameLst>
                                      </p:cBhvr>
                                      <p:to>
                                        <p:strVal val="visible"/>
                                      </p:to>
                                    </p:set>
                                    <p:anim calcmode="lin" valueType="num">
                                      <p:cBhvr additive="base">
                                        <p:cTn id="29" dur="500" fill="hold"/>
                                        <p:tgtEl>
                                          <p:spTgt spid="69"/>
                                        </p:tgtEl>
                                        <p:attrNameLst>
                                          <p:attrName>ppt_x</p:attrName>
                                        </p:attrNameLst>
                                      </p:cBhvr>
                                      <p:tavLst>
                                        <p:tav tm="0">
                                          <p:val>
                                            <p:strVal val="0-#ppt_w/2"/>
                                          </p:val>
                                        </p:tav>
                                        <p:tav tm="100000">
                                          <p:val>
                                            <p:strVal val="#ppt_x"/>
                                          </p:val>
                                        </p:tav>
                                      </p:tavLst>
                                    </p:anim>
                                    <p:anim calcmode="lin" valueType="num">
                                      <p:cBhvr additive="base">
                                        <p:cTn id="30"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77"/>
                                        </p:tgtEl>
                                        <p:attrNameLst>
                                          <p:attrName>style.visibility</p:attrName>
                                        </p:attrNameLst>
                                      </p:cBhvr>
                                      <p:to>
                                        <p:strVal val="visible"/>
                                      </p:to>
                                    </p:set>
                                    <p:anim calcmode="lin" valueType="num">
                                      <p:cBhvr additive="base">
                                        <p:cTn id="35" dur="500" fill="hold"/>
                                        <p:tgtEl>
                                          <p:spTgt spid="77"/>
                                        </p:tgtEl>
                                        <p:attrNameLst>
                                          <p:attrName>ppt_x</p:attrName>
                                        </p:attrNameLst>
                                      </p:cBhvr>
                                      <p:tavLst>
                                        <p:tav tm="0">
                                          <p:val>
                                            <p:strVal val="0-#ppt_w/2"/>
                                          </p:val>
                                        </p:tav>
                                        <p:tav tm="100000">
                                          <p:val>
                                            <p:strVal val="#ppt_x"/>
                                          </p:val>
                                        </p:tav>
                                      </p:tavLst>
                                    </p:anim>
                                    <p:anim calcmode="lin" valueType="num">
                                      <p:cBhvr additive="base">
                                        <p:cTn id="36" dur="5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smtClean="0"/>
              <a:t>How</a:t>
            </a:r>
            <a:r>
              <a:rPr lang="en-US" dirty="0" smtClean="0"/>
              <a:t> </a:t>
            </a:r>
            <a:r>
              <a:rPr lang="en-US" dirty="0" smtClean="0"/>
              <a:t>to</a:t>
            </a:r>
            <a:r>
              <a:rPr lang="en-US" dirty="0" smtClean="0"/>
              <a:t> </a:t>
            </a:r>
            <a:r>
              <a:rPr lang="en-US" dirty="0" smtClean="0"/>
              <a:t>“structure”</a:t>
            </a:r>
            <a:r>
              <a:rPr lang="en-US" dirty="0" smtClean="0"/>
              <a:t> </a:t>
            </a:r>
            <a:r>
              <a:rPr lang="en-US" dirty="0" smtClean="0"/>
              <a:t>a</a:t>
            </a:r>
            <a:r>
              <a:rPr lang="en-US" dirty="0" smtClean="0"/>
              <a:t> System</a:t>
            </a:r>
            <a:endParaRPr lang="en-US" dirty="0"/>
          </a:p>
        </p:txBody>
      </p:sp>
      <p:sp>
        <p:nvSpPr>
          <p:cNvPr id="78" name="Content Placeholder 77"/>
          <p:cNvSpPr>
            <a:spLocks noGrp="1"/>
          </p:cNvSpPr>
          <p:nvPr>
            <p:ph idx="1"/>
          </p:nvPr>
        </p:nvSpPr>
        <p:spPr>
          <a:xfrm>
            <a:off x="636851" y="922867"/>
            <a:ext cx="4337971" cy="2483908"/>
          </a:xfrm>
        </p:spPr>
        <p:txBody>
          <a:bodyPr>
            <a:normAutofit fontScale="925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lvl="2"/>
            <a:endParaRPr lang="en-US" dirty="0"/>
          </a:p>
          <a:p>
            <a:r>
              <a:rPr lang="en-US" dirty="0"/>
              <a:t>OSes designed for old </a:t>
            </a:r>
            <a:r>
              <a:rPr lang="en-US" dirty="0" smtClean="0"/>
              <a:t>hardware</a:t>
            </a:r>
            <a:endParaRPr lang="en-US" dirty="0"/>
          </a:p>
          <a:p>
            <a:pPr lvl="1"/>
            <a:r>
              <a:rPr lang="en-US" dirty="0"/>
              <a:t>Old OS assumptions: CPUs, disks, networks, OS is the only resource </a:t>
            </a:r>
            <a:r>
              <a:rPr lang="en-US" dirty="0" smtClean="0"/>
              <a:t>manager</a:t>
            </a:r>
            <a:endParaRPr lang="en-US" dirty="0"/>
          </a:p>
        </p:txBody>
      </p:sp>
      <p:sp>
        <p:nvSpPr>
          <p:cNvPr id="3" name="object 3"/>
          <p:cNvSpPr txBox="1"/>
          <p:nvPr/>
        </p:nvSpPr>
        <p:spPr>
          <a:xfrm>
            <a:off x="2879768" y="2321576"/>
            <a:ext cx="539941" cy="183724"/>
          </a:xfrm>
          <a:prstGeom prst="rect">
            <a:avLst/>
          </a:prstGeom>
          <a:solidFill>
            <a:srgbClr val="F4F4F4"/>
          </a:solidFill>
          <a:ln w="19050">
            <a:solidFill>
              <a:srgbClr val="006C9B"/>
            </a:solidFill>
          </a:ln>
        </p:spPr>
        <p:txBody>
          <a:bodyPr vert="horz" wrap="square" lIns="0" tIns="43580" rIns="0" bIns="0" rtlCol="0">
            <a:spAutoFit/>
          </a:bodyPr>
          <a:lstStyle/>
          <a:p>
            <a:pPr marL="144510">
              <a:spcBef>
                <a:spcPts val="343"/>
              </a:spcBef>
            </a:pPr>
            <a:r>
              <a:rPr sz="908" spc="-13" dirty="0">
                <a:solidFill>
                  <a:srgbClr val="0094D2"/>
                </a:solidFill>
                <a:latin typeface="Arial"/>
                <a:cs typeface="Arial"/>
              </a:rPr>
              <a:t>GPU</a:t>
            </a:r>
            <a:endParaRPr sz="908">
              <a:latin typeface="Arial"/>
              <a:cs typeface="Arial"/>
            </a:endParaRPr>
          </a:p>
        </p:txBody>
      </p:sp>
      <p:sp>
        <p:nvSpPr>
          <p:cNvPr id="4" name="object 4"/>
          <p:cNvSpPr/>
          <p:nvPr/>
        </p:nvSpPr>
        <p:spPr>
          <a:xfrm>
            <a:off x="2098444" y="2283124"/>
            <a:ext cx="2576336" cy="0"/>
          </a:xfrm>
          <a:custGeom>
            <a:avLst/>
            <a:gdLst/>
            <a:ahLst/>
            <a:cxnLst/>
            <a:rect l="l" t="t" r="r" b="b"/>
            <a:pathLst>
              <a:path w="5105400">
                <a:moveTo>
                  <a:pt x="5105400" y="0"/>
                </a:moveTo>
                <a:lnTo>
                  <a:pt x="0" y="0"/>
                </a:lnTo>
              </a:path>
            </a:pathLst>
          </a:custGeom>
          <a:ln w="19050">
            <a:solidFill>
              <a:srgbClr val="5F5F62"/>
            </a:solidFill>
          </a:ln>
        </p:spPr>
        <p:txBody>
          <a:bodyPr wrap="square" lIns="0" tIns="0" rIns="0" bIns="0" rtlCol="0"/>
          <a:lstStyle/>
          <a:p>
            <a:endParaRPr sz="908"/>
          </a:p>
        </p:txBody>
      </p:sp>
      <p:sp>
        <p:nvSpPr>
          <p:cNvPr id="5" name="object 5"/>
          <p:cNvSpPr txBox="1"/>
          <p:nvPr/>
        </p:nvSpPr>
        <p:spPr>
          <a:xfrm>
            <a:off x="2009775" y="2354902"/>
            <a:ext cx="141064" cy="204761"/>
          </a:xfrm>
          <a:prstGeom prst="rect">
            <a:avLst/>
          </a:prstGeom>
        </p:spPr>
        <p:txBody>
          <a:bodyPr vert="vert" wrap="square" lIns="0" tIns="0" rIns="0" bIns="0" rtlCol="0">
            <a:spAutoFit/>
          </a:bodyPr>
          <a:lstStyle/>
          <a:p>
            <a:pPr marL="6408">
              <a:lnSpc>
                <a:spcPts val="1055"/>
              </a:lnSpc>
            </a:pPr>
            <a:r>
              <a:rPr sz="908" spc="-13" dirty="0">
                <a:solidFill>
                  <a:srgbClr val="545356"/>
                </a:solidFill>
                <a:latin typeface="Arial"/>
                <a:cs typeface="Arial"/>
              </a:rPr>
              <a:t>HW</a:t>
            </a:r>
            <a:endParaRPr sz="908">
              <a:latin typeface="Arial"/>
              <a:cs typeface="Arial"/>
            </a:endParaRPr>
          </a:p>
        </p:txBody>
      </p:sp>
      <p:sp>
        <p:nvSpPr>
          <p:cNvPr id="6" name="object 6"/>
          <p:cNvSpPr txBox="1"/>
          <p:nvPr/>
        </p:nvSpPr>
        <p:spPr>
          <a:xfrm>
            <a:off x="1139684" y="2511268"/>
            <a:ext cx="509499" cy="285907"/>
          </a:xfrm>
          <a:prstGeom prst="rect">
            <a:avLst/>
          </a:prstGeom>
        </p:spPr>
        <p:txBody>
          <a:bodyPr vert="horz" wrap="square" lIns="0" tIns="6409" rIns="0" bIns="0" rtlCol="0">
            <a:spAutoFit/>
          </a:bodyPr>
          <a:lstStyle/>
          <a:p>
            <a:pPr marL="6408">
              <a:spcBef>
                <a:spcPts val="50"/>
              </a:spcBef>
            </a:pPr>
            <a:r>
              <a:rPr sz="908" spc="-5" dirty="0">
                <a:solidFill>
                  <a:srgbClr val="545356"/>
                </a:solidFill>
                <a:latin typeface="Arial"/>
                <a:cs typeface="Arial"/>
              </a:rPr>
              <a:t>Hardware</a:t>
            </a:r>
            <a:endParaRPr sz="908" dirty="0">
              <a:latin typeface="Arial"/>
              <a:cs typeface="Arial"/>
            </a:endParaRPr>
          </a:p>
          <a:p>
            <a:pPr marL="6408"/>
            <a:r>
              <a:rPr sz="908" spc="-5" dirty="0">
                <a:solidFill>
                  <a:srgbClr val="545356"/>
                </a:solidFill>
                <a:latin typeface="Arial"/>
                <a:cs typeface="Arial"/>
              </a:rPr>
              <a:t>interface</a:t>
            </a:r>
            <a:endParaRPr sz="908" dirty="0">
              <a:latin typeface="Arial"/>
              <a:cs typeface="Arial"/>
            </a:endParaRPr>
          </a:p>
        </p:txBody>
      </p:sp>
      <p:sp>
        <p:nvSpPr>
          <p:cNvPr id="8" name="object 8"/>
          <p:cNvSpPr txBox="1"/>
          <p:nvPr/>
        </p:nvSpPr>
        <p:spPr>
          <a:xfrm>
            <a:off x="2243759" y="2326191"/>
            <a:ext cx="540902" cy="183400"/>
          </a:xfrm>
          <a:prstGeom prst="rect">
            <a:avLst/>
          </a:prstGeom>
          <a:solidFill>
            <a:srgbClr val="F4F4F4"/>
          </a:solidFill>
          <a:ln w="19050">
            <a:solidFill>
              <a:srgbClr val="006C9B"/>
            </a:solidFill>
          </a:ln>
        </p:spPr>
        <p:txBody>
          <a:bodyPr vert="horz" wrap="square" lIns="0" tIns="43259" rIns="0" bIns="0" rtlCol="0">
            <a:spAutoFit/>
          </a:bodyPr>
          <a:lstStyle/>
          <a:p>
            <a:pPr marL="112147">
              <a:spcBef>
                <a:spcPts val="341"/>
              </a:spcBef>
            </a:pPr>
            <a:r>
              <a:rPr sz="908" spc="-10" dirty="0">
                <a:solidFill>
                  <a:srgbClr val="0094D2"/>
                </a:solidFill>
                <a:latin typeface="Arial"/>
                <a:cs typeface="Arial"/>
              </a:rPr>
              <a:t>FPGA</a:t>
            </a:r>
            <a:endParaRPr sz="908">
              <a:latin typeface="Arial"/>
              <a:cs typeface="Arial"/>
            </a:endParaRPr>
          </a:p>
        </p:txBody>
      </p:sp>
      <p:sp>
        <p:nvSpPr>
          <p:cNvPr id="9" name="object 9"/>
          <p:cNvSpPr txBox="1"/>
          <p:nvPr/>
        </p:nvSpPr>
        <p:spPr>
          <a:xfrm>
            <a:off x="3486553" y="2320808"/>
            <a:ext cx="539941" cy="183077"/>
          </a:xfrm>
          <a:prstGeom prst="rect">
            <a:avLst/>
          </a:prstGeom>
          <a:solidFill>
            <a:srgbClr val="F4F4F4"/>
          </a:solidFill>
          <a:ln w="19050">
            <a:solidFill>
              <a:srgbClr val="006C9B"/>
            </a:solidFill>
          </a:ln>
        </p:spPr>
        <p:txBody>
          <a:bodyPr vert="horz" wrap="square" lIns="0" tIns="42939" rIns="0" bIns="0" rtlCol="0">
            <a:spAutoFit/>
          </a:bodyPr>
          <a:lstStyle/>
          <a:p>
            <a:pPr marL="135218">
              <a:spcBef>
                <a:spcPts val="338"/>
              </a:spcBef>
            </a:pPr>
            <a:r>
              <a:rPr sz="908" spc="-10" dirty="0">
                <a:solidFill>
                  <a:srgbClr val="0094D2"/>
                </a:solidFill>
                <a:latin typeface="Arial"/>
                <a:cs typeface="Arial"/>
              </a:rPr>
              <a:t>ASIC</a:t>
            </a:r>
            <a:endParaRPr sz="908">
              <a:latin typeface="Arial"/>
              <a:cs typeface="Arial"/>
            </a:endParaRPr>
          </a:p>
        </p:txBody>
      </p:sp>
      <p:sp>
        <p:nvSpPr>
          <p:cNvPr id="10" name="object 10"/>
          <p:cNvSpPr txBox="1"/>
          <p:nvPr/>
        </p:nvSpPr>
        <p:spPr>
          <a:xfrm>
            <a:off x="2874385" y="2602281"/>
            <a:ext cx="539941" cy="183400"/>
          </a:xfrm>
          <a:prstGeom prst="rect">
            <a:avLst/>
          </a:prstGeom>
          <a:solidFill>
            <a:srgbClr val="F4F4F4"/>
          </a:solidFill>
          <a:ln w="19050">
            <a:solidFill>
              <a:srgbClr val="006C9B"/>
            </a:solidFill>
          </a:ln>
        </p:spPr>
        <p:txBody>
          <a:bodyPr vert="horz" wrap="square" lIns="0" tIns="43259" rIns="0" bIns="0" rtlCol="0">
            <a:spAutoFit/>
          </a:bodyPr>
          <a:lstStyle/>
          <a:p>
            <a:pPr marL="150918">
              <a:spcBef>
                <a:spcPts val="341"/>
              </a:spcBef>
            </a:pPr>
            <a:r>
              <a:rPr sz="908" spc="-13" dirty="0">
                <a:solidFill>
                  <a:srgbClr val="0094D2"/>
                </a:solidFill>
                <a:latin typeface="Arial"/>
                <a:cs typeface="Arial"/>
              </a:rPr>
              <a:t>DSP</a:t>
            </a:r>
            <a:endParaRPr sz="908">
              <a:latin typeface="Arial"/>
              <a:cs typeface="Arial"/>
            </a:endParaRPr>
          </a:p>
        </p:txBody>
      </p:sp>
      <p:sp>
        <p:nvSpPr>
          <p:cNvPr id="11" name="object 11"/>
          <p:cNvSpPr txBox="1"/>
          <p:nvPr/>
        </p:nvSpPr>
        <p:spPr>
          <a:xfrm>
            <a:off x="2238375" y="2606895"/>
            <a:ext cx="539941" cy="183400"/>
          </a:xfrm>
          <a:prstGeom prst="rect">
            <a:avLst/>
          </a:prstGeom>
          <a:solidFill>
            <a:srgbClr val="F4F4F4"/>
          </a:solidFill>
          <a:ln w="19050">
            <a:solidFill>
              <a:srgbClr val="006C9B"/>
            </a:solidFill>
          </a:ln>
        </p:spPr>
        <p:txBody>
          <a:bodyPr vert="horz" wrap="square" lIns="0" tIns="43259" rIns="0" bIns="0" rtlCol="0">
            <a:spAutoFit/>
          </a:bodyPr>
          <a:lstStyle/>
          <a:p>
            <a:pPr marL="140985">
              <a:spcBef>
                <a:spcPts val="341"/>
              </a:spcBef>
            </a:pPr>
            <a:r>
              <a:rPr sz="908" spc="-13" dirty="0">
                <a:solidFill>
                  <a:srgbClr val="0094D2"/>
                </a:solidFill>
                <a:latin typeface="Arial"/>
                <a:cs typeface="Arial"/>
              </a:rPr>
              <a:t>NVM</a:t>
            </a:r>
            <a:endParaRPr sz="908">
              <a:latin typeface="Arial"/>
              <a:cs typeface="Arial"/>
            </a:endParaRPr>
          </a:p>
        </p:txBody>
      </p:sp>
      <p:sp>
        <p:nvSpPr>
          <p:cNvPr id="12" name="object 12"/>
          <p:cNvSpPr txBox="1"/>
          <p:nvPr/>
        </p:nvSpPr>
        <p:spPr>
          <a:xfrm>
            <a:off x="3480400" y="2600744"/>
            <a:ext cx="540902" cy="183724"/>
          </a:xfrm>
          <a:prstGeom prst="rect">
            <a:avLst/>
          </a:prstGeom>
          <a:solidFill>
            <a:srgbClr val="F4F4F4"/>
          </a:solidFill>
          <a:ln w="19050">
            <a:solidFill>
              <a:srgbClr val="006C9B"/>
            </a:solidFill>
          </a:ln>
        </p:spPr>
        <p:txBody>
          <a:bodyPr vert="horz" wrap="square" lIns="0" tIns="43580" rIns="0" bIns="0" rtlCol="0">
            <a:spAutoFit/>
          </a:bodyPr>
          <a:lstStyle/>
          <a:p>
            <a:pPr marL="75619">
              <a:spcBef>
                <a:spcPts val="343"/>
              </a:spcBef>
            </a:pPr>
            <a:r>
              <a:rPr sz="908" spc="-5" dirty="0">
                <a:solidFill>
                  <a:srgbClr val="0094D2"/>
                </a:solidFill>
                <a:latin typeface="Arial"/>
                <a:cs typeface="Arial"/>
              </a:rPr>
              <a:t>CRYPT</a:t>
            </a:r>
            <a:endParaRPr sz="908">
              <a:latin typeface="Arial"/>
              <a:cs typeface="Arial"/>
            </a:endParaRPr>
          </a:p>
        </p:txBody>
      </p:sp>
      <p:grpSp>
        <p:nvGrpSpPr>
          <p:cNvPr id="51" name="Group 50"/>
          <p:cNvGrpSpPr/>
          <p:nvPr/>
        </p:nvGrpSpPr>
        <p:grpSpPr>
          <a:xfrm>
            <a:off x="2009775" y="813074"/>
            <a:ext cx="3322291" cy="1443306"/>
            <a:chOff x="1910844" y="1095135"/>
            <a:chExt cx="3322291" cy="1443306"/>
          </a:xfrm>
        </p:grpSpPr>
        <p:grpSp>
          <p:nvGrpSpPr>
            <p:cNvPr id="23" name="object 11"/>
            <p:cNvGrpSpPr/>
            <p:nvPr/>
          </p:nvGrpSpPr>
          <p:grpSpPr>
            <a:xfrm>
              <a:off x="2010644" y="1095135"/>
              <a:ext cx="2486613" cy="521676"/>
              <a:chOff x="3983696" y="2170176"/>
              <a:chExt cx="4927600" cy="1033780"/>
            </a:xfrm>
          </p:grpSpPr>
          <p:pic>
            <p:nvPicPr>
              <p:cNvPr id="43" name="object 12"/>
              <p:cNvPicPr/>
              <p:nvPr/>
            </p:nvPicPr>
            <p:blipFill>
              <a:blip r:embed="rId2" cstate="print"/>
              <a:stretch>
                <a:fillRect/>
              </a:stretch>
            </p:blipFill>
            <p:spPr>
              <a:xfrm>
                <a:off x="3983696" y="2313170"/>
                <a:ext cx="4927170" cy="689258"/>
              </a:xfrm>
              <a:prstGeom prst="rect">
                <a:avLst/>
              </a:prstGeom>
            </p:spPr>
          </p:pic>
          <p:pic>
            <p:nvPicPr>
              <p:cNvPr id="44" name="object 13"/>
              <p:cNvPicPr/>
              <p:nvPr/>
            </p:nvPicPr>
            <p:blipFill>
              <a:blip r:embed="rId3" cstate="print"/>
              <a:stretch>
                <a:fillRect/>
              </a:stretch>
            </p:blipFill>
            <p:spPr>
              <a:xfrm>
                <a:off x="5280659" y="2170176"/>
                <a:ext cx="2331719" cy="1033272"/>
              </a:xfrm>
              <a:prstGeom prst="rect">
                <a:avLst/>
              </a:prstGeom>
            </p:spPr>
          </p:pic>
          <p:pic>
            <p:nvPicPr>
              <p:cNvPr id="45" name="object 14"/>
              <p:cNvPicPr/>
              <p:nvPr/>
            </p:nvPicPr>
            <p:blipFill>
              <a:blip r:embed="rId4" cstate="print"/>
              <a:stretch>
                <a:fillRect/>
              </a:stretch>
            </p:blipFill>
            <p:spPr>
              <a:xfrm>
                <a:off x="4113275" y="2424684"/>
                <a:ext cx="4677156" cy="457200"/>
              </a:xfrm>
              <a:prstGeom prst="rect">
                <a:avLst/>
              </a:prstGeom>
            </p:spPr>
          </p:pic>
          <p:sp>
            <p:nvSpPr>
              <p:cNvPr id="46" name="object 15"/>
              <p:cNvSpPr/>
              <p:nvPr/>
            </p:nvSpPr>
            <p:spPr>
              <a:xfrm>
                <a:off x="4113275" y="2424684"/>
                <a:ext cx="4677410" cy="457200"/>
              </a:xfrm>
              <a:custGeom>
                <a:avLst/>
                <a:gdLst/>
                <a:ahLst/>
                <a:cxnLst/>
                <a:rect l="l" t="t" r="r" b="b"/>
                <a:pathLst>
                  <a:path w="4677409" h="457200">
                    <a:moveTo>
                      <a:pt x="0" y="457200"/>
                    </a:moveTo>
                    <a:lnTo>
                      <a:pt x="4677156" y="457200"/>
                    </a:lnTo>
                    <a:lnTo>
                      <a:pt x="4677156" y="0"/>
                    </a:lnTo>
                    <a:lnTo>
                      <a:pt x="0" y="0"/>
                    </a:lnTo>
                    <a:lnTo>
                      <a:pt x="0" y="457200"/>
                    </a:lnTo>
                    <a:close/>
                  </a:path>
                </a:pathLst>
              </a:custGeom>
              <a:ln w="12700">
                <a:solidFill>
                  <a:srgbClr val="FFFFFF"/>
                </a:solidFill>
              </a:ln>
            </p:spPr>
            <p:txBody>
              <a:bodyPr wrap="square" lIns="0" tIns="0" rIns="0" bIns="0" rtlCol="0"/>
              <a:lstStyle/>
              <a:p>
                <a:endParaRPr sz="908"/>
              </a:p>
            </p:txBody>
          </p:sp>
          <p:pic>
            <p:nvPicPr>
              <p:cNvPr id="47" name="object 16"/>
              <p:cNvPicPr/>
              <p:nvPr/>
            </p:nvPicPr>
            <p:blipFill>
              <a:blip r:embed="rId5" cstate="print"/>
              <a:stretch>
                <a:fillRect/>
              </a:stretch>
            </p:blipFill>
            <p:spPr>
              <a:xfrm>
                <a:off x="5420867" y="2310434"/>
                <a:ext cx="2051304" cy="752932"/>
              </a:xfrm>
              <a:prstGeom prst="rect">
                <a:avLst/>
              </a:prstGeom>
            </p:spPr>
          </p:pic>
        </p:grpSp>
        <p:grpSp>
          <p:nvGrpSpPr>
            <p:cNvPr id="50" name="Group 49"/>
            <p:cNvGrpSpPr/>
            <p:nvPr/>
          </p:nvGrpSpPr>
          <p:grpSpPr>
            <a:xfrm>
              <a:off x="1910844" y="1251766"/>
              <a:ext cx="3322291" cy="1286675"/>
              <a:chOff x="1910844" y="1251766"/>
              <a:chExt cx="3322291" cy="1286675"/>
            </a:xfrm>
          </p:grpSpPr>
          <p:sp>
            <p:nvSpPr>
              <p:cNvPr id="18" name="object 3"/>
              <p:cNvSpPr txBox="1"/>
              <p:nvPr/>
            </p:nvSpPr>
            <p:spPr>
              <a:xfrm>
                <a:off x="2897770" y="2192192"/>
                <a:ext cx="1539072" cy="346249"/>
              </a:xfrm>
              <a:prstGeom prst="rect">
                <a:avLst/>
              </a:prstGeom>
              <a:solidFill>
                <a:srgbClr val="0094D2"/>
              </a:solidFill>
              <a:ln w="19050">
                <a:solidFill>
                  <a:srgbClr val="006C9B"/>
                </a:solidFill>
              </a:ln>
            </p:spPr>
            <p:txBody>
              <a:bodyPr vert="horz" wrap="square" lIns="0" tIns="0" rIns="0" bIns="0" rtlCol="0">
                <a:spAutoFit/>
              </a:bodyPr>
              <a:lstStyle/>
              <a:p>
                <a:pPr algn="ctr">
                  <a:lnSpc>
                    <a:spcPts val="1014"/>
                  </a:lnSpc>
                </a:pPr>
                <a:r>
                  <a:rPr sz="908" spc="-15" dirty="0">
                    <a:solidFill>
                      <a:srgbClr val="FFFFFF"/>
                    </a:solidFill>
                    <a:latin typeface="Arial"/>
                    <a:cs typeface="Arial"/>
                  </a:rPr>
                  <a:t>Vendor-</a:t>
                </a:r>
                <a:r>
                  <a:rPr sz="908" spc="-5" dirty="0">
                    <a:solidFill>
                      <a:srgbClr val="FFFFFF"/>
                    </a:solidFill>
                    <a:latin typeface="Arial"/>
                    <a:cs typeface="Arial"/>
                  </a:rPr>
                  <a:t>specific</a:t>
                </a:r>
                <a:endParaRPr sz="908" dirty="0">
                  <a:latin typeface="Arial"/>
                  <a:cs typeface="Arial"/>
                </a:endParaRPr>
              </a:p>
              <a:p>
                <a:pPr marR="17303" algn="ctr">
                  <a:lnSpc>
                    <a:spcPts val="1673"/>
                  </a:lnSpc>
                </a:pPr>
                <a:r>
                  <a:rPr sz="1413" b="1" spc="111" dirty="0">
                    <a:solidFill>
                      <a:srgbClr val="FFFF00"/>
                    </a:solidFill>
                    <a:latin typeface="Calibri"/>
                    <a:cs typeface="Calibri"/>
                  </a:rPr>
                  <a:t>driver</a:t>
                </a:r>
                <a:endParaRPr sz="1413" dirty="0">
                  <a:latin typeface="Calibri"/>
                  <a:cs typeface="Calibri"/>
                </a:endParaRPr>
              </a:p>
            </p:txBody>
          </p:sp>
          <p:sp>
            <p:nvSpPr>
              <p:cNvPr id="19" name="object 5"/>
              <p:cNvSpPr txBox="1"/>
              <p:nvPr/>
            </p:nvSpPr>
            <p:spPr>
              <a:xfrm>
                <a:off x="2114871" y="2065299"/>
                <a:ext cx="730603" cy="102592"/>
              </a:xfrm>
              <a:prstGeom prst="rect">
                <a:avLst/>
              </a:prstGeom>
              <a:solidFill>
                <a:srgbClr val="FFC000"/>
              </a:solidFill>
              <a:ln w="19050">
                <a:solidFill>
                  <a:srgbClr val="006C9B"/>
                </a:solidFill>
              </a:ln>
            </p:spPr>
            <p:txBody>
              <a:bodyPr vert="horz" wrap="square" lIns="0" tIns="0" rIns="0" bIns="0" rtlCol="0">
                <a:spAutoFit/>
              </a:bodyPr>
              <a:lstStyle/>
              <a:p>
                <a:pPr algn="ctr">
                  <a:lnSpc>
                    <a:spcPts val="775"/>
                  </a:lnSpc>
                </a:pPr>
                <a:r>
                  <a:rPr sz="700" spc="-5" dirty="0">
                    <a:solidFill>
                      <a:srgbClr val="9A3A25"/>
                    </a:solidFill>
                    <a:latin typeface="Arial"/>
                    <a:cs typeface="Arial"/>
                  </a:rPr>
                  <a:t>ioctl</a:t>
                </a:r>
                <a:endParaRPr sz="700" dirty="0">
                  <a:latin typeface="Arial"/>
                  <a:cs typeface="Arial"/>
                </a:endParaRPr>
              </a:p>
            </p:txBody>
          </p:sp>
          <p:grpSp>
            <p:nvGrpSpPr>
              <p:cNvPr id="20" name="object 6"/>
              <p:cNvGrpSpPr/>
              <p:nvPr/>
            </p:nvGrpSpPr>
            <p:grpSpPr>
              <a:xfrm>
                <a:off x="2070009" y="1532086"/>
                <a:ext cx="580637" cy="435798"/>
                <a:chOff x="4101338" y="3036061"/>
                <a:chExt cx="1150620" cy="863600"/>
              </a:xfrm>
            </p:grpSpPr>
            <p:sp>
              <p:nvSpPr>
                <p:cNvPr id="48" name="object 7"/>
                <p:cNvSpPr/>
                <p:nvPr/>
              </p:nvSpPr>
              <p:spPr>
                <a:xfrm>
                  <a:off x="4114038" y="3048761"/>
                  <a:ext cx="1125220" cy="838200"/>
                </a:xfrm>
                <a:custGeom>
                  <a:avLst/>
                  <a:gdLst/>
                  <a:ahLst/>
                  <a:cxnLst/>
                  <a:rect l="l" t="t" r="r" b="b"/>
                  <a:pathLst>
                    <a:path w="1125220" h="838200">
                      <a:moveTo>
                        <a:pt x="1124712" y="0"/>
                      </a:moveTo>
                      <a:lnTo>
                        <a:pt x="0" y="0"/>
                      </a:lnTo>
                      <a:lnTo>
                        <a:pt x="0" y="838200"/>
                      </a:lnTo>
                      <a:lnTo>
                        <a:pt x="1124712" y="838200"/>
                      </a:lnTo>
                      <a:lnTo>
                        <a:pt x="1124712" y="0"/>
                      </a:lnTo>
                      <a:close/>
                    </a:path>
                  </a:pathLst>
                </a:custGeom>
                <a:solidFill>
                  <a:srgbClr val="0094D2"/>
                </a:solidFill>
                <a:ln w="19050">
                  <a:solidFill>
                    <a:schemeClr val="tx1"/>
                  </a:solidFill>
                </a:ln>
              </p:spPr>
              <p:txBody>
                <a:bodyPr wrap="square" lIns="0" tIns="0" rIns="0" bIns="0" rtlCol="0"/>
                <a:lstStyle/>
                <a:p>
                  <a:endParaRPr sz="908"/>
                </a:p>
              </p:txBody>
            </p:sp>
            <p:sp>
              <p:nvSpPr>
                <p:cNvPr id="49" name="object 8"/>
                <p:cNvSpPr/>
                <p:nvPr/>
              </p:nvSpPr>
              <p:spPr>
                <a:xfrm>
                  <a:off x="4114038" y="3048761"/>
                  <a:ext cx="1125220" cy="838200"/>
                </a:xfrm>
                <a:custGeom>
                  <a:avLst/>
                  <a:gdLst/>
                  <a:ahLst/>
                  <a:cxnLst/>
                  <a:rect l="l" t="t" r="r" b="b"/>
                  <a:pathLst>
                    <a:path w="1125220" h="838200">
                      <a:moveTo>
                        <a:pt x="0" y="838200"/>
                      </a:moveTo>
                      <a:lnTo>
                        <a:pt x="1124712" y="838200"/>
                      </a:lnTo>
                      <a:lnTo>
                        <a:pt x="1124712" y="0"/>
                      </a:lnTo>
                      <a:lnTo>
                        <a:pt x="0" y="0"/>
                      </a:lnTo>
                      <a:lnTo>
                        <a:pt x="0" y="838200"/>
                      </a:lnTo>
                      <a:close/>
                    </a:path>
                  </a:pathLst>
                </a:custGeom>
                <a:ln w="19050">
                  <a:solidFill>
                    <a:srgbClr val="006C9B"/>
                  </a:solidFill>
                </a:ln>
              </p:spPr>
              <p:txBody>
                <a:bodyPr wrap="square" lIns="0" tIns="0" rIns="0" bIns="0" rtlCol="0"/>
                <a:lstStyle/>
                <a:p>
                  <a:endParaRPr sz="908"/>
                </a:p>
              </p:txBody>
            </p:sp>
          </p:grpSp>
          <p:sp>
            <p:nvSpPr>
              <p:cNvPr id="21" name="object 9"/>
              <p:cNvSpPr txBox="1"/>
              <p:nvPr/>
            </p:nvSpPr>
            <p:spPr>
              <a:xfrm>
                <a:off x="2139480" y="1790079"/>
                <a:ext cx="441887" cy="146190"/>
              </a:xfrm>
              <a:prstGeom prst="rect">
                <a:avLst/>
              </a:prstGeom>
            </p:spPr>
            <p:txBody>
              <a:bodyPr vert="horz" wrap="square" lIns="0" tIns="6409" rIns="0" bIns="0" rtlCol="0">
                <a:spAutoFit/>
              </a:bodyPr>
              <a:lstStyle/>
              <a:p>
                <a:pPr marL="6408">
                  <a:spcBef>
                    <a:spcPts val="50"/>
                  </a:spcBef>
                </a:pPr>
                <a:r>
                  <a:rPr sz="908" spc="-5" dirty="0">
                    <a:solidFill>
                      <a:srgbClr val="FFFFFF"/>
                    </a:solidFill>
                    <a:latin typeface="Arial"/>
                    <a:cs typeface="Arial"/>
                  </a:rPr>
                  <a:t>Runtime</a:t>
                </a:r>
                <a:endParaRPr sz="908">
                  <a:latin typeface="Arial"/>
                  <a:cs typeface="Arial"/>
                </a:endParaRPr>
              </a:p>
            </p:txBody>
          </p:sp>
          <p:sp>
            <p:nvSpPr>
              <p:cNvPr id="22" name="object 10"/>
              <p:cNvSpPr txBox="1"/>
              <p:nvPr/>
            </p:nvSpPr>
            <p:spPr>
              <a:xfrm>
                <a:off x="2153324" y="1576948"/>
                <a:ext cx="423942" cy="197689"/>
              </a:xfrm>
              <a:prstGeom prst="rect">
                <a:avLst/>
              </a:prstGeom>
              <a:solidFill>
                <a:srgbClr val="86DCFF"/>
              </a:solidFill>
              <a:ln w="19050">
                <a:solidFill>
                  <a:srgbClr val="006C9B"/>
                </a:solidFill>
              </a:ln>
            </p:spPr>
            <p:txBody>
              <a:bodyPr vert="horz" wrap="square" lIns="0" tIns="641" rIns="0" bIns="0" rtlCol="0">
                <a:spAutoFit/>
              </a:bodyPr>
              <a:lstStyle/>
              <a:p>
                <a:pPr marL="115992" marR="79144" indent="-34605">
                  <a:lnSpc>
                    <a:spcPts val="762"/>
                  </a:lnSpc>
                  <a:spcBef>
                    <a:spcPts val="5"/>
                  </a:spcBef>
                </a:pPr>
                <a:r>
                  <a:rPr sz="600" spc="-5" dirty="0">
                    <a:solidFill>
                      <a:srgbClr val="004F6C"/>
                    </a:solidFill>
                    <a:latin typeface="Arial"/>
                    <a:cs typeface="Arial"/>
                  </a:rPr>
                  <a:t>device </a:t>
                </a:r>
                <a:r>
                  <a:rPr sz="600" spc="-10" dirty="0">
                    <a:solidFill>
                      <a:srgbClr val="004F6C"/>
                    </a:solidFill>
                    <a:latin typeface="Arial"/>
                    <a:cs typeface="Arial"/>
                  </a:rPr>
                  <a:t>APIs</a:t>
                </a:r>
                <a:endParaRPr sz="600" dirty="0">
                  <a:latin typeface="Arial"/>
                  <a:cs typeface="Arial"/>
                </a:endParaRPr>
              </a:p>
            </p:txBody>
          </p:sp>
          <p:sp>
            <p:nvSpPr>
              <p:cNvPr id="24" name="object 17"/>
              <p:cNvSpPr txBox="1"/>
              <p:nvPr/>
            </p:nvSpPr>
            <p:spPr>
              <a:xfrm>
                <a:off x="2864701" y="1251766"/>
                <a:ext cx="783475" cy="162094"/>
              </a:xfrm>
              <a:prstGeom prst="rect">
                <a:avLst/>
              </a:prstGeom>
            </p:spPr>
            <p:txBody>
              <a:bodyPr vert="horz" wrap="square" lIns="0" tIns="6729" rIns="0" bIns="0" rtlCol="0">
                <a:spAutoFit/>
              </a:bodyPr>
              <a:lstStyle/>
              <a:p>
                <a:pPr marL="6408">
                  <a:spcBef>
                    <a:spcPts val="53"/>
                  </a:spcBef>
                </a:pPr>
                <a:r>
                  <a:rPr sz="1009" b="1" spc="-5" dirty="0">
                    <a:solidFill>
                      <a:srgbClr val="FFFFFF"/>
                    </a:solidFill>
                    <a:latin typeface="Arial"/>
                    <a:cs typeface="Arial"/>
                  </a:rPr>
                  <a:t>Applications</a:t>
                </a:r>
                <a:endParaRPr sz="1009" dirty="0">
                  <a:latin typeface="Arial"/>
                  <a:cs typeface="Arial"/>
                </a:endParaRPr>
              </a:p>
            </p:txBody>
          </p:sp>
          <p:sp>
            <p:nvSpPr>
              <p:cNvPr id="40" name="object 19"/>
              <p:cNvSpPr/>
              <p:nvPr/>
            </p:nvSpPr>
            <p:spPr>
              <a:xfrm>
                <a:off x="1999512" y="2010696"/>
                <a:ext cx="2576337" cy="0"/>
              </a:xfrm>
              <a:custGeom>
                <a:avLst/>
                <a:gdLst/>
                <a:ahLst/>
                <a:cxnLst/>
                <a:rect l="l" t="t" r="r" b="b"/>
                <a:pathLst>
                  <a:path w="5105400">
                    <a:moveTo>
                      <a:pt x="5105400" y="0"/>
                    </a:moveTo>
                    <a:lnTo>
                      <a:pt x="0" y="0"/>
                    </a:lnTo>
                  </a:path>
                </a:pathLst>
              </a:custGeom>
              <a:ln w="19050">
                <a:solidFill>
                  <a:srgbClr val="5F5F62"/>
                </a:solidFill>
              </a:ln>
            </p:spPr>
            <p:txBody>
              <a:bodyPr wrap="square" lIns="0" tIns="0" rIns="0" bIns="0" rtlCol="0"/>
              <a:lstStyle/>
              <a:p>
                <a:endParaRPr sz="908"/>
              </a:p>
            </p:txBody>
          </p:sp>
          <p:sp>
            <p:nvSpPr>
              <p:cNvPr id="41" name="object 20"/>
              <p:cNvSpPr/>
              <p:nvPr/>
            </p:nvSpPr>
            <p:spPr>
              <a:xfrm>
                <a:off x="2677378" y="1538780"/>
                <a:ext cx="567819" cy="422980"/>
              </a:xfrm>
              <a:custGeom>
                <a:avLst/>
                <a:gdLst/>
                <a:ahLst/>
                <a:cxnLst/>
                <a:rect l="l" t="t" r="r" b="b"/>
                <a:pathLst>
                  <a:path w="1125220" h="838200">
                    <a:moveTo>
                      <a:pt x="1124712" y="0"/>
                    </a:moveTo>
                    <a:lnTo>
                      <a:pt x="0" y="0"/>
                    </a:lnTo>
                    <a:lnTo>
                      <a:pt x="0" y="838200"/>
                    </a:lnTo>
                    <a:lnTo>
                      <a:pt x="1124712" y="838200"/>
                    </a:lnTo>
                    <a:lnTo>
                      <a:pt x="1124712" y="0"/>
                    </a:lnTo>
                    <a:close/>
                  </a:path>
                </a:pathLst>
              </a:custGeom>
              <a:solidFill>
                <a:srgbClr val="0094D2"/>
              </a:solidFill>
            </p:spPr>
            <p:txBody>
              <a:bodyPr wrap="square" lIns="0" tIns="0" rIns="0" bIns="0" rtlCol="0"/>
              <a:lstStyle/>
              <a:p>
                <a:endParaRPr sz="900"/>
              </a:p>
            </p:txBody>
          </p:sp>
          <p:sp>
            <p:nvSpPr>
              <p:cNvPr id="42" name="object 21"/>
              <p:cNvSpPr/>
              <p:nvPr/>
            </p:nvSpPr>
            <p:spPr>
              <a:xfrm>
                <a:off x="2677378" y="1538780"/>
                <a:ext cx="567819" cy="422980"/>
              </a:xfrm>
              <a:custGeom>
                <a:avLst/>
                <a:gdLst/>
                <a:ahLst/>
                <a:cxnLst/>
                <a:rect l="l" t="t" r="r" b="b"/>
                <a:pathLst>
                  <a:path w="1125220" h="838200">
                    <a:moveTo>
                      <a:pt x="0" y="838200"/>
                    </a:moveTo>
                    <a:lnTo>
                      <a:pt x="1124712" y="838200"/>
                    </a:lnTo>
                    <a:lnTo>
                      <a:pt x="1124712" y="0"/>
                    </a:lnTo>
                    <a:lnTo>
                      <a:pt x="0" y="0"/>
                    </a:lnTo>
                    <a:lnTo>
                      <a:pt x="0" y="838200"/>
                    </a:lnTo>
                    <a:close/>
                  </a:path>
                </a:pathLst>
              </a:custGeom>
              <a:ln w="19050">
                <a:solidFill>
                  <a:srgbClr val="006C9B"/>
                </a:solidFill>
              </a:ln>
            </p:spPr>
            <p:txBody>
              <a:bodyPr wrap="square" lIns="0" tIns="0" rIns="0" bIns="0" rtlCol="0"/>
              <a:lstStyle/>
              <a:p>
                <a:endParaRPr sz="900"/>
              </a:p>
            </p:txBody>
          </p:sp>
          <p:sp>
            <p:nvSpPr>
              <p:cNvPr id="26" name="object 23"/>
              <p:cNvSpPr txBox="1"/>
              <p:nvPr/>
            </p:nvSpPr>
            <p:spPr>
              <a:xfrm>
                <a:off x="1910844" y="1637832"/>
                <a:ext cx="141064" cy="236805"/>
              </a:xfrm>
              <a:prstGeom prst="rect">
                <a:avLst/>
              </a:prstGeom>
            </p:spPr>
            <p:txBody>
              <a:bodyPr vert="vert" wrap="square" lIns="0" tIns="0" rIns="0" bIns="0" rtlCol="0">
                <a:spAutoFit/>
              </a:bodyPr>
              <a:lstStyle/>
              <a:p>
                <a:pPr marL="6408">
                  <a:lnSpc>
                    <a:spcPts val="1055"/>
                  </a:lnSpc>
                </a:pPr>
                <a:r>
                  <a:rPr sz="908" spc="-10" dirty="0">
                    <a:solidFill>
                      <a:srgbClr val="545356"/>
                    </a:solidFill>
                    <a:latin typeface="Arial"/>
                    <a:cs typeface="Arial"/>
                  </a:rPr>
                  <a:t>user</a:t>
                </a:r>
                <a:endParaRPr sz="908">
                  <a:latin typeface="Arial"/>
                  <a:cs typeface="Arial"/>
                </a:endParaRPr>
              </a:p>
            </p:txBody>
          </p:sp>
          <p:sp>
            <p:nvSpPr>
              <p:cNvPr id="27" name="object 24"/>
              <p:cNvSpPr txBox="1"/>
              <p:nvPr/>
            </p:nvSpPr>
            <p:spPr>
              <a:xfrm>
                <a:off x="1910844" y="2127721"/>
                <a:ext cx="141064" cy="326528"/>
              </a:xfrm>
              <a:prstGeom prst="rect">
                <a:avLst/>
              </a:prstGeom>
            </p:spPr>
            <p:txBody>
              <a:bodyPr vert="vert" wrap="square" lIns="0" tIns="0" rIns="0" bIns="0" rtlCol="0">
                <a:spAutoFit/>
              </a:bodyPr>
              <a:lstStyle/>
              <a:p>
                <a:pPr marL="6408">
                  <a:lnSpc>
                    <a:spcPts val="1055"/>
                  </a:lnSpc>
                </a:pPr>
                <a:r>
                  <a:rPr sz="908" spc="-5" dirty="0">
                    <a:solidFill>
                      <a:srgbClr val="545356"/>
                    </a:solidFill>
                    <a:latin typeface="Arial"/>
                    <a:cs typeface="Arial"/>
                  </a:rPr>
                  <a:t>kernel</a:t>
                </a:r>
                <a:endParaRPr sz="908">
                  <a:latin typeface="Arial"/>
                  <a:cs typeface="Arial"/>
                </a:endParaRPr>
              </a:p>
            </p:txBody>
          </p:sp>
          <p:pic>
            <p:nvPicPr>
              <p:cNvPr id="28" name="object 26"/>
              <p:cNvPicPr/>
              <p:nvPr/>
            </p:nvPicPr>
            <p:blipFill>
              <a:blip r:embed="rId6" cstate="print"/>
              <a:stretch>
                <a:fillRect/>
              </a:stretch>
            </p:blipFill>
            <p:spPr>
              <a:xfrm>
                <a:off x="4501539" y="2062511"/>
                <a:ext cx="83250" cy="104015"/>
              </a:xfrm>
              <a:prstGeom prst="rect">
                <a:avLst/>
              </a:prstGeom>
            </p:spPr>
          </p:pic>
          <p:sp>
            <p:nvSpPr>
              <p:cNvPr id="29" name="object 27"/>
              <p:cNvSpPr/>
              <p:nvPr/>
            </p:nvSpPr>
            <p:spPr>
              <a:xfrm>
                <a:off x="4647755" y="1531958"/>
                <a:ext cx="185535" cy="997529"/>
              </a:xfrm>
              <a:custGeom>
                <a:avLst/>
                <a:gdLst/>
                <a:ahLst/>
                <a:cxnLst/>
                <a:rect l="l" t="t" r="r" b="b"/>
                <a:pathLst>
                  <a:path w="367665" h="1976754">
                    <a:moveTo>
                      <a:pt x="0" y="0"/>
                    </a:moveTo>
                    <a:lnTo>
                      <a:pt x="71502" y="2407"/>
                    </a:lnTo>
                    <a:lnTo>
                      <a:pt x="129873" y="8969"/>
                    </a:lnTo>
                    <a:lnTo>
                      <a:pt x="169217" y="18698"/>
                    </a:lnTo>
                    <a:lnTo>
                      <a:pt x="183642" y="30606"/>
                    </a:lnTo>
                    <a:lnTo>
                      <a:pt x="183642" y="957706"/>
                    </a:lnTo>
                    <a:lnTo>
                      <a:pt x="198066" y="969615"/>
                    </a:lnTo>
                    <a:lnTo>
                      <a:pt x="237410" y="979344"/>
                    </a:lnTo>
                    <a:lnTo>
                      <a:pt x="295781" y="985906"/>
                    </a:lnTo>
                    <a:lnTo>
                      <a:pt x="367284" y="988313"/>
                    </a:lnTo>
                    <a:lnTo>
                      <a:pt x="295781" y="990721"/>
                    </a:lnTo>
                    <a:lnTo>
                      <a:pt x="237410" y="997283"/>
                    </a:lnTo>
                    <a:lnTo>
                      <a:pt x="198066" y="1007012"/>
                    </a:lnTo>
                    <a:lnTo>
                      <a:pt x="183642" y="1018920"/>
                    </a:lnTo>
                    <a:lnTo>
                      <a:pt x="183642" y="1946020"/>
                    </a:lnTo>
                    <a:lnTo>
                      <a:pt x="169217" y="1957929"/>
                    </a:lnTo>
                    <a:lnTo>
                      <a:pt x="129873" y="1967658"/>
                    </a:lnTo>
                    <a:lnTo>
                      <a:pt x="71502" y="1974220"/>
                    </a:lnTo>
                    <a:lnTo>
                      <a:pt x="0" y="1976627"/>
                    </a:lnTo>
                  </a:path>
                </a:pathLst>
              </a:custGeom>
              <a:ln w="9525">
                <a:solidFill>
                  <a:srgbClr val="0093D2"/>
                </a:solidFill>
              </a:ln>
            </p:spPr>
            <p:txBody>
              <a:bodyPr wrap="square" lIns="0" tIns="0" rIns="0" bIns="0" rtlCol="0"/>
              <a:lstStyle/>
              <a:p>
                <a:endParaRPr sz="908"/>
              </a:p>
            </p:txBody>
          </p:sp>
          <p:sp>
            <p:nvSpPr>
              <p:cNvPr id="30" name="object 28"/>
              <p:cNvSpPr txBox="1"/>
              <p:nvPr/>
            </p:nvSpPr>
            <p:spPr>
              <a:xfrm>
                <a:off x="4884817" y="1955901"/>
                <a:ext cx="348318" cy="223711"/>
              </a:xfrm>
              <a:prstGeom prst="rect">
                <a:avLst/>
              </a:prstGeom>
            </p:spPr>
            <p:txBody>
              <a:bodyPr vert="horz" wrap="square" lIns="0" tIns="6409" rIns="0" bIns="0" rtlCol="0">
                <a:spAutoFit/>
              </a:bodyPr>
              <a:lstStyle/>
              <a:p>
                <a:pPr marL="6408" marR="2563">
                  <a:spcBef>
                    <a:spcPts val="50"/>
                  </a:spcBef>
                </a:pPr>
                <a:r>
                  <a:rPr sz="706" spc="-5" dirty="0">
                    <a:solidFill>
                      <a:srgbClr val="545356"/>
                    </a:solidFill>
                    <a:latin typeface="Arial"/>
                    <a:cs typeface="Arial"/>
                  </a:rPr>
                  <a:t>Runtime support</a:t>
                </a:r>
                <a:endParaRPr sz="706">
                  <a:latin typeface="Arial"/>
                  <a:cs typeface="Arial"/>
                </a:endParaRPr>
              </a:p>
            </p:txBody>
          </p:sp>
          <p:sp>
            <p:nvSpPr>
              <p:cNvPr id="31" name="object 34"/>
              <p:cNvSpPr txBox="1"/>
              <p:nvPr/>
            </p:nvSpPr>
            <p:spPr>
              <a:xfrm>
                <a:off x="2740889" y="1790709"/>
                <a:ext cx="441887" cy="146190"/>
              </a:xfrm>
              <a:prstGeom prst="rect">
                <a:avLst/>
              </a:prstGeom>
            </p:spPr>
            <p:txBody>
              <a:bodyPr vert="horz" wrap="square" lIns="0" tIns="6409" rIns="0" bIns="0" rtlCol="0">
                <a:spAutoFit/>
              </a:bodyPr>
              <a:lstStyle/>
              <a:p>
                <a:pPr marL="6408">
                  <a:spcBef>
                    <a:spcPts val="50"/>
                  </a:spcBef>
                </a:pPr>
                <a:r>
                  <a:rPr sz="900" spc="-5" dirty="0">
                    <a:solidFill>
                      <a:srgbClr val="FFFFFF"/>
                    </a:solidFill>
                    <a:latin typeface="Arial"/>
                    <a:cs typeface="Arial"/>
                  </a:rPr>
                  <a:t>Runtime</a:t>
                </a:r>
                <a:endParaRPr sz="900" dirty="0">
                  <a:latin typeface="Arial"/>
                  <a:cs typeface="Arial"/>
                </a:endParaRPr>
              </a:p>
            </p:txBody>
          </p:sp>
          <p:sp>
            <p:nvSpPr>
              <p:cNvPr id="32" name="object 35"/>
              <p:cNvSpPr txBox="1"/>
              <p:nvPr/>
            </p:nvSpPr>
            <p:spPr>
              <a:xfrm>
                <a:off x="2754284" y="1577232"/>
                <a:ext cx="423942" cy="192360"/>
              </a:xfrm>
              <a:prstGeom prst="rect">
                <a:avLst/>
              </a:prstGeom>
              <a:solidFill>
                <a:srgbClr val="86DCFF"/>
              </a:solidFill>
              <a:ln w="19050">
                <a:solidFill>
                  <a:srgbClr val="006C9B"/>
                </a:solidFill>
              </a:ln>
            </p:spPr>
            <p:txBody>
              <a:bodyPr vert="horz" wrap="square" lIns="0" tIns="0" rIns="0" bIns="0" rtlCol="0">
                <a:spAutoFit/>
              </a:bodyPr>
              <a:lstStyle/>
              <a:p>
                <a:pPr marL="81707">
                  <a:lnSpc>
                    <a:spcPts val="714"/>
                  </a:lnSpc>
                </a:pPr>
                <a:r>
                  <a:rPr sz="600" spc="-5" dirty="0">
                    <a:solidFill>
                      <a:srgbClr val="004F6C"/>
                    </a:solidFill>
                    <a:latin typeface="Arial"/>
                    <a:cs typeface="Arial"/>
                  </a:rPr>
                  <a:t>device</a:t>
                </a:r>
                <a:endParaRPr sz="600">
                  <a:latin typeface="Arial"/>
                  <a:cs typeface="Arial"/>
                </a:endParaRPr>
              </a:p>
              <a:p>
                <a:pPr marL="116312">
                  <a:lnSpc>
                    <a:spcPts val="805"/>
                  </a:lnSpc>
                </a:pPr>
                <a:r>
                  <a:rPr sz="600" spc="-10" dirty="0">
                    <a:solidFill>
                      <a:srgbClr val="004F6C"/>
                    </a:solidFill>
                    <a:latin typeface="Arial"/>
                    <a:cs typeface="Arial"/>
                  </a:rPr>
                  <a:t>APIs</a:t>
                </a:r>
                <a:endParaRPr sz="600">
                  <a:latin typeface="Arial"/>
                  <a:cs typeface="Arial"/>
                </a:endParaRPr>
              </a:p>
            </p:txBody>
          </p:sp>
          <p:grpSp>
            <p:nvGrpSpPr>
              <p:cNvPr id="33" name="object 36"/>
              <p:cNvGrpSpPr/>
              <p:nvPr/>
            </p:nvGrpSpPr>
            <p:grpSpPr>
              <a:xfrm>
                <a:off x="3272371" y="1526218"/>
                <a:ext cx="580637" cy="435798"/>
                <a:chOff x="6463538" y="3045205"/>
                <a:chExt cx="1150620" cy="863600"/>
              </a:xfrm>
            </p:grpSpPr>
            <p:sp>
              <p:nvSpPr>
                <p:cNvPr id="38" name="object 37"/>
                <p:cNvSpPr/>
                <p:nvPr/>
              </p:nvSpPr>
              <p:spPr>
                <a:xfrm>
                  <a:off x="6476238" y="3057905"/>
                  <a:ext cx="1125220" cy="838200"/>
                </a:xfrm>
                <a:custGeom>
                  <a:avLst/>
                  <a:gdLst/>
                  <a:ahLst/>
                  <a:cxnLst/>
                  <a:rect l="l" t="t" r="r" b="b"/>
                  <a:pathLst>
                    <a:path w="1125220" h="838200">
                      <a:moveTo>
                        <a:pt x="1124712" y="0"/>
                      </a:moveTo>
                      <a:lnTo>
                        <a:pt x="0" y="0"/>
                      </a:lnTo>
                      <a:lnTo>
                        <a:pt x="0" y="838200"/>
                      </a:lnTo>
                      <a:lnTo>
                        <a:pt x="1124712" y="838200"/>
                      </a:lnTo>
                      <a:lnTo>
                        <a:pt x="1124712" y="0"/>
                      </a:lnTo>
                      <a:close/>
                    </a:path>
                  </a:pathLst>
                </a:custGeom>
                <a:solidFill>
                  <a:srgbClr val="0094D2"/>
                </a:solidFill>
                <a:ln w="19050">
                  <a:solidFill>
                    <a:schemeClr val="tx1"/>
                  </a:solidFill>
                </a:ln>
              </p:spPr>
              <p:txBody>
                <a:bodyPr wrap="square" lIns="0" tIns="0" rIns="0" bIns="0" rtlCol="0"/>
                <a:lstStyle/>
                <a:p>
                  <a:endParaRPr sz="900"/>
                </a:p>
              </p:txBody>
            </p:sp>
            <p:sp>
              <p:nvSpPr>
                <p:cNvPr id="39" name="object 38"/>
                <p:cNvSpPr/>
                <p:nvPr/>
              </p:nvSpPr>
              <p:spPr>
                <a:xfrm>
                  <a:off x="6476238" y="3057905"/>
                  <a:ext cx="1125220" cy="838200"/>
                </a:xfrm>
                <a:custGeom>
                  <a:avLst/>
                  <a:gdLst/>
                  <a:ahLst/>
                  <a:cxnLst/>
                  <a:rect l="l" t="t" r="r" b="b"/>
                  <a:pathLst>
                    <a:path w="1125220" h="838200">
                      <a:moveTo>
                        <a:pt x="0" y="838200"/>
                      </a:moveTo>
                      <a:lnTo>
                        <a:pt x="1124712" y="838200"/>
                      </a:lnTo>
                      <a:lnTo>
                        <a:pt x="1124712" y="0"/>
                      </a:lnTo>
                      <a:lnTo>
                        <a:pt x="0" y="0"/>
                      </a:lnTo>
                      <a:lnTo>
                        <a:pt x="0" y="838200"/>
                      </a:lnTo>
                      <a:close/>
                    </a:path>
                  </a:pathLst>
                </a:custGeom>
                <a:ln w="19050">
                  <a:solidFill>
                    <a:srgbClr val="006C9B"/>
                  </a:solidFill>
                </a:ln>
              </p:spPr>
              <p:txBody>
                <a:bodyPr wrap="square" lIns="0" tIns="0" rIns="0" bIns="0" rtlCol="0"/>
                <a:lstStyle/>
                <a:p>
                  <a:endParaRPr sz="900"/>
                </a:p>
              </p:txBody>
            </p:sp>
          </p:grpSp>
          <p:sp>
            <p:nvSpPr>
              <p:cNvPr id="34" name="object 39"/>
              <p:cNvSpPr txBox="1"/>
              <p:nvPr/>
            </p:nvSpPr>
            <p:spPr>
              <a:xfrm>
                <a:off x="3341970" y="1784556"/>
                <a:ext cx="441887" cy="146190"/>
              </a:xfrm>
              <a:prstGeom prst="rect">
                <a:avLst/>
              </a:prstGeom>
            </p:spPr>
            <p:txBody>
              <a:bodyPr vert="horz" wrap="square" lIns="0" tIns="6409" rIns="0" bIns="0" rtlCol="0">
                <a:spAutoFit/>
              </a:bodyPr>
              <a:lstStyle/>
              <a:p>
                <a:pPr marL="6408">
                  <a:spcBef>
                    <a:spcPts val="50"/>
                  </a:spcBef>
                </a:pPr>
                <a:r>
                  <a:rPr sz="900" spc="-5" dirty="0">
                    <a:solidFill>
                      <a:srgbClr val="FFFFFF"/>
                    </a:solidFill>
                    <a:latin typeface="Arial"/>
                    <a:cs typeface="Arial"/>
                  </a:rPr>
                  <a:t>Runtime</a:t>
                </a:r>
                <a:endParaRPr sz="900">
                  <a:latin typeface="Arial"/>
                  <a:cs typeface="Arial"/>
                </a:endParaRPr>
              </a:p>
            </p:txBody>
          </p:sp>
          <p:sp>
            <p:nvSpPr>
              <p:cNvPr id="35" name="object 40"/>
              <p:cNvSpPr txBox="1"/>
              <p:nvPr/>
            </p:nvSpPr>
            <p:spPr>
              <a:xfrm>
                <a:off x="3355685" y="1571079"/>
                <a:ext cx="423942" cy="184218"/>
              </a:xfrm>
              <a:prstGeom prst="rect">
                <a:avLst/>
              </a:prstGeom>
              <a:solidFill>
                <a:srgbClr val="86DCFF"/>
              </a:solidFill>
              <a:ln w="19050">
                <a:solidFill>
                  <a:srgbClr val="006C9B"/>
                </a:solidFill>
              </a:ln>
            </p:spPr>
            <p:txBody>
              <a:bodyPr vert="horz" wrap="square" lIns="0" tIns="0" rIns="0" bIns="0" rtlCol="0">
                <a:spAutoFit/>
              </a:bodyPr>
              <a:lstStyle/>
              <a:p>
                <a:pPr marL="81707">
                  <a:lnSpc>
                    <a:spcPts val="714"/>
                  </a:lnSpc>
                </a:pPr>
                <a:r>
                  <a:rPr sz="600" spc="-5" dirty="0">
                    <a:solidFill>
                      <a:srgbClr val="004F6C"/>
                    </a:solidFill>
                    <a:latin typeface="Arial"/>
                    <a:cs typeface="Arial"/>
                  </a:rPr>
                  <a:t>device</a:t>
                </a:r>
                <a:endParaRPr sz="600">
                  <a:latin typeface="Arial"/>
                  <a:cs typeface="Arial"/>
                </a:endParaRPr>
              </a:p>
              <a:p>
                <a:pPr marL="116312">
                  <a:lnSpc>
                    <a:spcPts val="805"/>
                  </a:lnSpc>
                </a:pPr>
                <a:r>
                  <a:rPr sz="600" spc="-10" dirty="0">
                    <a:solidFill>
                      <a:srgbClr val="004F6C"/>
                    </a:solidFill>
                    <a:latin typeface="Arial"/>
                    <a:cs typeface="Arial"/>
                  </a:rPr>
                  <a:t>APIs</a:t>
                </a:r>
                <a:endParaRPr sz="600">
                  <a:latin typeface="Arial"/>
                  <a:cs typeface="Arial"/>
                </a:endParaRPr>
              </a:p>
            </p:txBody>
          </p:sp>
          <p:sp>
            <p:nvSpPr>
              <p:cNvPr id="36" name="object 41"/>
              <p:cNvSpPr txBox="1"/>
              <p:nvPr/>
            </p:nvSpPr>
            <p:spPr>
              <a:xfrm>
                <a:off x="3894024" y="1543394"/>
                <a:ext cx="567819" cy="405951"/>
              </a:xfrm>
              <a:prstGeom prst="rect">
                <a:avLst/>
              </a:prstGeom>
              <a:solidFill>
                <a:srgbClr val="0094D2"/>
              </a:solidFill>
              <a:ln w="19050">
                <a:solidFill>
                  <a:srgbClr val="006C9B"/>
                </a:solidFill>
              </a:ln>
            </p:spPr>
            <p:txBody>
              <a:bodyPr vert="horz" wrap="square" lIns="0" tIns="125292" rIns="0" bIns="0" rtlCol="0">
                <a:spAutoFit/>
              </a:bodyPr>
              <a:lstStyle/>
              <a:p>
                <a:pPr>
                  <a:spcBef>
                    <a:spcPts val="986"/>
                  </a:spcBef>
                </a:pPr>
                <a:endParaRPr sz="900">
                  <a:latin typeface="Times New Roman"/>
                  <a:cs typeface="Times New Roman"/>
                </a:endParaRPr>
              </a:p>
              <a:p>
                <a:pPr marL="69852"/>
                <a:r>
                  <a:rPr sz="900" spc="-5" dirty="0">
                    <a:solidFill>
                      <a:srgbClr val="FFFFFF"/>
                    </a:solidFill>
                    <a:latin typeface="Arial"/>
                    <a:cs typeface="Arial"/>
                  </a:rPr>
                  <a:t>Runtime</a:t>
                </a:r>
                <a:endParaRPr sz="900">
                  <a:latin typeface="Arial"/>
                  <a:cs typeface="Arial"/>
                </a:endParaRPr>
              </a:p>
            </p:txBody>
          </p:sp>
          <p:sp>
            <p:nvSpPr>
              <p:cNvPr id="37" name="object 42"/>
              <p:cNvSpPr txBox="1"/>
              <p:nvPr/>
            </p:nvSpPr>
            <p:spPr>
              <a:xfrm>
                <a:off x="3970930" y="1581846"/>
                <a:ext cx="423942" cy="184218"/>
              </a:xfrm>
              <a:prstGeom prst="rect">
                <a:avLst/>
              </a:prstGeom>
              <a:solidFill>
                <a:srgbClr val="86DCFF"/>
              </a:solidFill>
              <a:ln w="19050">
                <a:solidFill>
                  <a:srgbClr val="006C9B"/>
                </a:solidFill>
              </a:ln>
            </p:spPr>
            <p:txBody>
              <a:bodyPr vert="horz" wrap="square" lIns="0" tIns="0" rIns="0" bIns="0" rtlCol="0">
                <a:spAutoFit/>
              </a:bodyPr>
              <a:lstStyle/>
              <a:p>
                <a:pPr marL="82028">
                  <a:lnSpc>
                    <a:spcPts val="714"/>
                  </a:lnSpc>
                </a:pPr>
                <a:r>
                  <a:rPr sz="600" spc="-5" dirty="0">
                    <a:solidFill>
                      <a:srgbClr val="004F6C"/>
                    </a:solidFill>
                    <a:latin typeface="Arial"/>
                    <a:cs typeface="Arial"/>
                  </a:rPr>
                  <a:t>device</a:t>
                </a:r>
                <a:endParaRPr sz="600">
                  <a:latin typeface="Arial"/>
                  <a:cs typeface="Arial"/>
                </a:endParaRPr>
              </a:p>
              <a:p>
                <a:pPr marL="116633">
                  <a:lnSpc>
                    <a:spcPts val="805"/>
                  </a:lnSpc>
                </a:pPr>
                <a:r>
                  <a:rPr sz="600" spc="-10" dirty="0">
                    <a:solidFill>
                      <a:srgbClr val="004F6C"/>
                    </a:solidFill>
                    <a:latin typeface="Arial"/>
                    <a:cs typeface="Arial"/>
                  </a:rPr>
                  <a:t>APIs</a:t>
                </a:r>
                <a:endParaRPr sz="600">
                  <a:latin typeface="Arial"/>
                  <a:cs typeface="Arial"/>
                </a:endParaRPr>
              </a:p>
            </p:txBody>
          </p:sp>
        </p:grpSp>
      </p:grpSp>
      <p:grpSp>
        <p:nvGrpSpPr>
          <p:cNvPr id="59" name="Group 58"/>
          <p:cNvGrpSpPr/>
          <p:nvPr/>
        </p:nvGrpSpPr>
        <p:grpSpPr>
          <a:xfrm>
            <a:off x="1133407" y="1153189"/>
            <a:ext cx="3446842" cy="587108"/>
            <a:chOff x="1034476" y="1435250"/>
            <a:chExt cx="3446842" cy="587108"/>
          </a:xfrm>
        </p:grpSpPr>
        <p:sp>
          <p:nvSpPr>
            <p:cNvPr id="52" name="object 26"/>
            <p:cNvSpPr txBox="1"/>
            <p:nvPr/>
          </p:nvSpPr>
          <p:spPr>
            <a:xfrm>
              <a:off x="1034476" y="1435250"/>
              <a:ext cx="806867" cy="285907"/>
            </a:xfrm>
            <a:prstGeom prst="rect">
              <a:avLst/>
            </a:prstGeom>
          </p:spPr>
          <p:txBody>
            <a:bodyPr vert="horz" wrap="square" lIns="0" tIns="6409" rIns="0" bIns="0" rtlCol="0">
              <a:spAutoFit/>
            </a:bodyPr>
            <a:lstStyle/>
            <a:p>
              <a:pPr marL="6408" marR="2563">
                <a:spcBef>
                  <a:spcPts val="50"/>
                </a:spcBef>
              </a:pPr>
              <a:r>
                <a:rPr sz="908" spc="-5" dirty="0">
                  <a:solidFill>
                    <a:srgbClr val="545356"/>
                  </a:solidFill>
                  <a:latin typeface="Arial"/>
                  <a:cs typeface="Arial"/>
                </a:rPr>
                <a:t>programmer- </a:t>
              </a:r>
              <a:r>
                <a:rPr sz="908" dirty="0">
                  <a:solidFill>
                    <a:srgbClr val="545356"/>
                  </a:solidFill>
                  <a:latin typeface="Arial"/>
                  <a:cs typeface="Arial"/>
                </a:rPr>
                <a:t>visible</a:t>
              </a:r>
              <a:r>
                <a:rPr sz="908" spc="-33" dirty="0">
                  <a:solidFill>
                    <a:srgbClr val="545356"/>
                  </a:solidFill>
                  <a:latin typeface="Arial"/>
                  <a:cs typeface="Arial"/>
                </a:rPr>
                <a:t> </a:t>
              </a:r>
              <a:r>
                <a:rPr sz="908" spc="-5" dirty="0">
                  <a:solidFill>
                    <a:srgbClr val="545356"/>
                  </a:solidFill>
                  <a:latin typeface="Arial"/>
                  <a:cs typeface="Arial"/>
                </a:rPr>
                <a:t>interface</a:t>
              </a:r>
              <a:endParaRPr sz="908" dirty="0">
                <a:latin typeface="Arial"/>
                <a:cs typeface="Arial"/>
              </a:endParaRPr>
            </a:p>
          </p:txBody>
        </p:sp>
        <p:grpSp>
          <p:nvGrpSpPr>
            <p:cNvPr id="53" name="object 27"/>
            <p:cNvGrpSpPr/>
            <p:nvPr/>
          </p:nvGrpSpPr>
          <p:grpSpPr>
            <a:xfrm>
              <a:off x="1798212" y="1473125"/>
              <a:ext cx="2683106" cy="549233"/>
              <a:chOff x="3562730" y="2919222"/>
              <a:chExt cx="5316982" cy="1088390"/>
            </a:xfrm>
          </p:grpSpPr>
          <p:sp>
            <p:nvSpPr>
              <p:cNvPr id="54" name="object 28"/>
              <p:cNvSpPr/>
              <p:nvPr/>
            </p:nvSpPr>
            <p:spPr>
              <a:xfrm>
                <a:off x="3562730" y="3180588"/>
                <a:ext cx="422275" cy="282575"/>
              </a:xfrm>
              <a:custGeom>
                <a:avLst/>
                <a:gdLst/>
                <a:ahLst/>
                <a:cxnLst/>
                <a:rect l="l" t="t" r="r" b="b"/>
                <a:pathLst>
                  <a:path w="422275" h="282575">
                    <a:moveTo>
                      <a:pt x="258826" y="236474"/>
                    </a:moveTo>
                    <a:lnTo>
                      <a:pt x="251390" y="237686"/>
                    </a:lnTo>
                    <a:lnTo>
                      <a:pt x="245157" y="241506"/>
                    </a:lnTo>
                    <a:lnTo>
                      <a:pt x="240805" y="247350"/>
                    </a:lnTo>
                    <a:lnTo>
                      <a:pt x="239014" y="254635"/>
                    </a:lnTo>
                    <a:lnTo>
                      <a:pt x="240155" y="262126"/>
                    </a:lnTo>
                    <a:lnTo>
                      <a:pt x="243951" y="268366"/>
                    </a:lnTo>
                    <a:lnTo>
                      <a:pt x="249818" y="272726"/>
                    </a:lnTo>
                    <a:lnTo>
                      <a:pt x="257175" y="274574"/>
                    </a:lnTo>
                    <a:lnTo>
                      <a:pt x="421894" y="282194"/>
                    </a:lnTo>
                    <a:lnTo>
                      <a:pt x="419578" y="277622"/>
                    </a:lnTo>
                    <a:lnTo>
                      <a:pt x="379857" y="277622"/>
                    </a:lnTo>
                    <a:lnTo>
                      <a:pt x="320627" y="239323"/>
                    </a:lnTo>
                    <a:lnTo>
                      <a:pt x="258826" y="236474"/>
                    </a:lnTo>
                    <a:close/>
                  </a:path>
                  <a:path w="422275" h="282575">
                    <a:moveTo>
                      <a:pt x="320627" y="239323"/>
                    </a:moveTo>
                    <a:lnTo>
                      <a:pt x="379857" y="277622"/>
                    </a:lnTo>
                    <a:lnTo>
                      <a:pt x="384621" y="270256"/>
                    </a:lnTo>
                    <a:lnTo>
                      <a:pt x="373126" y="270256"/>
                    </a:lnTo>
                    <a:lnTo>
                      <a:pt x="358373" y="241064"/>
                    </a:lnTo>
                    <a:lnTo>
                      <a:pt x="320627" y="239323"/>
                    </a:lnTo>
                    <a:close/>
                  </a:path>
                  <a:path w="422275" h="282575">
                    <a:moveTo>
                      <a:pt x="329110" y="124571"/>
                    </a:moveTo>
                    <a:lnTo>
                      <a:pt x="321818" y="126619"/>
                    </a:lnTo>
                    <a:lnTo>
                      <a:pt x="315864" y="131268"/>
                    </a:lnTo>
                    <a:lnTo>
                      <a:pt x="312293" y="137620"/>
                    </a:lnTo>
                    <a:lnTo>
                      <a:pt x="311388" y="144853"/>
                    </a:lnTo>
                    <a:lnTo>
                      <a:pt x="313436" y="152146"/>
                    </a:lnTo>
                    <a:lnTo>
                      <a:pt x="341324" y="207330"/>
                    </a:lnTo>
                    <a:lnTo>
                      <a:pt x="400558" y="245617"/>
                    </a:lnTo>
                    <a:lnTo>
                      <a:pt x="379857" y="277622"/>
                    </a:lnTo>
                    <a:lnTo>
                      <a:pt x="419578" y="277622"/>
                    </a:lnTo>
                    <a:lnTo>
                      <a:pt x="347345" y="135000"/>
                    </a:lnTo>
                    <a:lnTo>
                      <a:pt x="342695" y="129047"/>
                    </a:lnTo>
                    <a:lnTo>
                      <a:pt x="336343" y="125475"/>
                    </a:lnTo>
                    <a:lnTo>
                      <a:pt x="329110" y="124571"/>
                    </a:lnTo>
                    <a:close/>
                  </a:path>
                  <a:path w="422275" h="282575">
                    <a:moveTo>
                      <a:pt x="358373" y="241064"/>
                    </a:moveTo>
                    <a:lnTo>
                      <a:pt x="373126" y="270256"/>
                    </a:lnTo>
                    <a:lnTo>
                      <a:pt x="391033" y="242570"/>
                    </a:lnTo>
                    <a:lnTo>
                      <a:pt x="358373" y="241064"/>
                    </a:lnTo>
                    <a:close/>
                  </a:path>
                  <a:path w="422275" h="282575">
                    <a:moveTo>
                      <a:pt x="341324" y="207330"/>
                    </a:moveTo>
                    <a:lnTo>
                      <a:pt x="358373" y="241064"/>
                    </a:lnTo>
                    <a:lnTo>
                      <a:pt x="391033" y="242570"/>
                    </a:lnTo>
                    <a:lnTo>
                      <a:pt x="373126" y="270256"/>
                    </a:lnTo>
                    <a:lnTo>
                      <a:pt x="384621" y="270256"/>
                    </a:lnTo>
                    <a:lnTo>
                      <a:pt x="400558" y="245617"/>
                    </a:lnTo>
                    <a:lnTo>
                      <a:pt x="341324" y="207330"/>
                    </a:lnTo>
                    <a:close/>
                  </a:path>
                  <a:path w="422275" h="282575">
                    <a:moveTo>
                      <a:pt x="20574" y="0"/>
                    </a:moveTo>
                    <a:lnTo>
                      <a:pt x="0" y="32003"/>
                    </a:lnTo>
                    <a:lnTo>
                      <a:pt x="320627" y="239323"/>
                    </a:lnTo>
                    <a:lnTo>
                      <a:pt x="358373" y="241064"/>
                    </a:lnTo>
                    <a:lnTo>
                      <a:pt x="341324" y="207330"/>
                    </a:lnTo>
                    <a:lnTo>
                      <a:pt x="20574" y="0"/>
                    </a:lnTo>
                    <a:close/>
                  </a:path>
                </a:pathLst>
              </a:custGeom>
              <a:solidFill>
                <a:srgbClr val="0093D2"/>
              </a:solidFill>
            </p:spPr>
            <p:txBody>
              <a:bodyPr wrap="square" lIns="0" tIns="0" rIns="0" bIns="0" rtlCol="0"/>
              <a:lstStyle/>
              <a:p>
                <a:endParaRPr sz="908"/>
              </a:p>
            </p:txBody>
          </p:sp>
          <p:sp>
            <p:nvSpPr>
              <p:cNvPr id="55" name="object 29"/>
              <p:cNvSpPr/>
              <p:nvPr/>
            </p:nvSpPr>
            <p:spPr>
              <a:xfrm>
                <a:off x="3984497" y="2919222"/>
                <a:ext cx="4895215" cy="1088390"/>
              </a:xfrm>
              <a:custGeom>
                <a:avLst/>
                <a:gdLst/>
                <a:ahLst/>
                <a:cxnLst/>
                <a:rect l="l" t="t" r="r" b="b"/>
                <a:pathLst>
                  <a:path w="4895215" h="1088389">
                    <a:moveTo>
                      <a:pt x="2447543" y="0"/>
                    </a:moveTo>
                    <a:lnTo>
                      <a:pt x="2374069" y="240"/>
                    </a:lnTo>
                    <a:lnTo>
                      <a:pt x="2301132" y="957"/>
                    </a:lnTo>
                    <a:lnTo>
                      <a:pt x="2228763" y="2143"/>
                    </a:lnTo>
                    <a:lnTo>
                      <a:pt x="2156994" y="3793"/>
                    </a:lnTo>
                    <a:lnTo>
                      <a:pt x="2085853" y="5899"/>
                    </a:lnTo>
                    <a:lnTo>
                      <a:pt x="2015371" y="8454"/>
                    </a:lnTo>
                    <a:lnTo>
                      <a:pt x="1945579" y="11452"/>
                    </a:lnTo>
                    <a:lnTo>
                      <a:pt x="1876507" y="14886"/>
                    </a:lnTo>
                    <a:lnTo>
                      <a:pt x="1808185" y="18749"/>
                    </a:lnTo>
                    <a:lnTo>
                      <a:pt x="1740643" y="23035"/>
                    </a:lnTo>
                    <a:lnTo>
                      <a:pt x="1673912" y="27736"/>
                    </a:lnTo>
                    <a:lnTo>
                      <a:pt x="1608022" y="32847"/>
                    </a:lnTo>
                    <a:lnTo>
                      <a:pt x="1543003" y="38360"/>
                    </a:lnTo>
                    <a:lnTo>
                      <a:pt x="1478886" y="44269"/>
                    </a:lnTo>
                    <a:lnTo>
                      <a:pt x="1415700" y="50566"/>
                    </a:lnTo>
                    <a:lnTo>
                      <a:pt x="1353477" y="57246"/>
                    </a:lnTo>
                    <a:lnTo>
                      <a:pt x="1292246" y="64301"/>
                    </a:lnTo>
                    <a:lnTo>
                      <a:pt x="1232037" y="71725"/>
                    </a:lnTo>
                    <a:lnTo>
                      <a:pt x="1172882" y="79511"/>
                    </a:lnTo>
                    <a:lnTo>
                      <a:pt x="1114810" y="87652"/>
                    </a:lnTo>
                    <a:lnTo>
                      <a:pt x="1057851" y="96141"/>
                    </a:lnTo>
                    <a:lnTo>
                      <a:pt x="1002036" y="104973"/>
                    </a:lnTo>
                    <a:lnTo>
                      <a:pt x="947395" y="114139"/>
                    </a:lnTo>
                    <a:lnTo>
                      <a:pt x="893958" y="123634"/>
                    </a:lnTo>
                    <a:lnTo>
                      <a:pt x="841756" y="133450"/>
                    </a:lnTo>
                    <a:lnTo>
                      <a:pt x="790819" y="143581"/>
                    </a:lnTo>
                    <a:lnTo>
                      <a:pt x="741177" y="154020"/>
                    </a:lnTo>
                    <a:lnTo>
                      <a:pt x="692860" y="164760"/>
                    </a:lnTo>
                    <a:lnTo>
                      <a:pt x="645900" y="175795"/>
                    </a:lnTo>
                    <a:lnTo>
                      <a:pt x="600325" y="187118"/>
                    </a:lnTo>
                    <a:lnTo>
                      <a:pt x="556167" y="198722"/>
                    </a:lnTo>
                    <a:lnTo>
                      <a:pt x="513455" y="210601"/>
                    </a:lnTo>
                    <a:lnTo>
                      <a:pt x="472220" y="222747"/>
                    </a:lnTo>
                    <a:lnTo>
                      <a:pt x="432492" y="235155"/>
                    </a:lnTo>
                    <a:lnTo>
                      <a:pt x="394302" y="247816"/>
                    </a:lnTo>
                    <a:lnTo>
                      <a:pt x="357680" y="260725"/>
                    </a:lnTo>
                    <a:lnTo>
                      <a:pt x="289259" y="287259"/>
                    </a:lnTo>
                    <a:lnTo>
                      <a:pt x="227473" y="314701"/>
                    </a:lnTo>
                    <a:lnTo>
                      <a:pt x="172563" y="343000"/>
                    </a:lnTo>
                    <a:lnTo>
                      <a:pt x="124772" y="372099"/>
                    </a:lnTo>
                    <a:lnTo>
                      <a:pt x="84343" y="401947"/>
                    </a:lnTo>
                    <a:lnTo>
                      <a:pt x="51517" y="432488"/>
                    </a:lnTo>
                    <a:lnTo>
                      <a:pt x="26536" y="463669"/>
                    </a:lnTo>
                    <a:lnTo>
                      <a:pt x="4306" y="511522"/>
                    </a:lnTo>
                    <a:lnTo>
                      <a:pt x="0" y="544067"/>
                    </a:lnTo>
                    <a:lnTo>
                      <a:pt x="1081" y="560400"/>
                    </a:lnTo>
                    <a:lnTo>
                      <a:pt x="17064" y="608653"/>
                    </a:lnTo>
                    <a:lnTo>
                      <a:pt x="51517" y="655647"/>
                    </a:lnTo>
                    <a:lnTo>
                      <a:pt x="84343" y="686188"/>
                    </a:lnTo>
                    <a:lnTo>
                      <a:pt x="124772" y="716036"/>
                    </a:lnTo>
                    <a:lnTo>
                      <a:pt x="172563" y="745135"/>
                    </a:lnTo>
                    <a:lnTo>
                      <a:pt x="227473" y="773434"/>
                    </a:lnTo>
                    <a:lnTo>
                      <a:pt x="289259" y="800876"/>
                    </a:lnTo>
                    <a:lnTo>
                      <a:pt x="357680" y="827410"/>
                    </a:lnTo>
                    <a:lnTo>
                      <a:pt x="394302" y="840319"/>
                    </a:lnTo>
                    <a:lnTo>
                      <a:pt x="432492" y="852980"/>
                    </a:lnTo>
                    <a:lnTo>
                      <a:pt x="472220" y="865388"/>
                    </a:lnTo>
                    <a:lnTo>
                      <a:pt x="513455" y="877534"/>
                    </a:lnTo>
                    <a:lnTo>
                      <a:pt x="556167" y="889413"/>
                    </a:lnTo>
                    <a:lnTo>
                      <a:pt x="600325" y="901017"/>
                    </a:lnTo>
                    <a:lnTo>
                      <a:pt x="645900" y="912340"/>
                    </a:lnTo>
                    <a:lnTo>
                      <a:pt x="692860" y="923375"/>
                    </a:lnTo>
                    <a:lnTo>
                      <a:pt x="741177" y="934115"/>
                    </a:lnTo>
                    <a:lnTo>
                      <a:pt x="790819" y="944554"/>
                    </a:lnTo>
                    <a:lnTo>
                      <a:pt x="841756" y="954685"/>
                    </a:lnTo>
                    <a:lnTo>
                      <a:pt x="893958" y="964501"/>
                    </a:lnTo>
                    <a:lnTo>
                      <a:pt x="947395" y="973996"/>
                    </a:lnTo>
                    <a:lnTo>
                      <a:pt x="1002036" y="983162"/>
                    </a:lnTo>
                    <a:lnTo>
                      <a:pt x="1057851" y="991994"/>
                    </a:lnTo>
                    <a:lnTo>
                      <a:pt x="1114810" y="1000483"/>
                    </a:lnTo>
                    <a:lnTo>
                      <a:pt x="1172882" y="1008624"/>
                    </a:lnTo>
                    <a:lnTo>
                      <a:pt x="1232037" y="1016410"/>
                    </a:lnTo>
                    <a:lnTo>
                      <a:pt x="1292246" y="1023834"/>
                    </a:lnTo>
                    <a:lnTo>
                      <a:pt x="1353477" y="1030889"/>
                    </a:lnTo>
                    <a:lnTo>
                      <a:pt x="1415700" y="1037569"/>
                    </a:lnTo>
                    <a:lnTo>
                      <a:pt x="1478886" y="1043866"/>
                    </a:lnTo>
                    <a:lnTo>
                      <a:pt x="1543003" y="1049775"/>
                    </a:lnTo>
                    <a:lnTo>
                      <a:pt x="1608022" y="1055288"/>
                    </a:lnTo>
                    <a:lnTo>
                      <a:pt x="1673912" y="1060399"/>
                    </a:lnTo>
                    <a:lnTo>
                      <a:pt x="1740643" y="1065100"/>
                    </a:lnTo>
                    <a:lnTo>
                      <a:pt x="1808185" y="1069386"/>
                    </a:lnTo>
                    <a:lnTo>
                      <a:pt x="1876507" y="1073249"/>
                    </a:lnTo>
                    <a:lnTo>
                      <a:pt x="1945579" y="1076683"/>
                    </a:lnTo>
                    <a:lnTo>
                      <a:pt x="2015371" y="1079681"/>
                    </a:lnTo>
                    <a:lnTo>
                      <a:pt x="2085853" y="1082236"/>
                    </a:lnTo>
                    <a:lnTo>
                      <a:pt x="2156994" y="1084342"/>
                    </a:lnTo>
                    <a:lnTo>
                      <a:pt x="2228763" y="1085992"/>
                    </a:lnTo>
                    <a:lnTo>
                      <a:pt x="2301132" y="1087178"/>
                    </a:lnTo>
                    <a:lnTo>
                      <a:pt x="2374069" y="1087895"/>
                    </a:lnTo>
                    <a:lnTo>
                      <a:pt x="2447543" y="1088135"/>
                    </a:lnTo>
                    <a:lnTo>
                      <a:pt x="2521018" y="1087895"/>
                    </a:lnTo>
                    <a:lnTo>
                      <a:pt x="2593955" y="1087178"/>
                    </a:lnTo>
                    <a:lnTo>
                      <a:pt x="2666324" y="1085992"/>
                    </a:lnTo>
                    <a:lnTo>
                      <a:pt x="2738093" y="1084342"/>
                    </a:lnTo>
                    <a:lnTo>
                      <a:pt x="2809234" y="1082236"/>
                    </a:lnTo>
                    <a:lnTo>
                      <a:pt x="2879716" y="1079681"/>
                    </a:lnTo>
                    <a:lnTo>
                      <a:pt x="2949508" y="1076683"/>
                    </a:lnTo>
                    <a:lnTo>
                      <a:pt x="3018580" y="1073249"/>
                    </a:lnTo>
                    <a:lnTo>
                      <a:pt x="3086902" y="1069386"/>
                    </a:lnTo>
                    <a:lnTo>
                      <a:pt x="3154444" y="1065100"/>
                    </a:lnTo>
                    <a:lnTo>
                      <a:pt x="3221175" y="1060399"/>
                    </a:lnTo>
                    <a:lnTo>
                      <a:pt x="3287065" y="1055288"/>
                    </a:lnTo>
                    <a:lnTo>
                      <a:pt x="3352084" y="1049775"/>
                    </a:lnTo>
                    <a:lnTo>
                      <a:pt x="3416201" y="1043866"/>
                    </a:lnTo>
                    <a:lnTo>
                      <a:pt x="3479387" y="1037569"/>
                    </a:lnTo>
                    <a:lnTo>
                      <a:pt x="3541610" y="1030889"/>
                    </a:lnTo>
                    <a:lnTo>
                      <a:pt x="3602841" y="1023834"/>
                    </a:lnTo>
                    <a:lnTo>
                      <a:pt x="3663050" y="1016410"/>
                    </a:lnTo>
                    <a:lnTo>
                      <a:pt x="3722205" y="1008624"/>
                    </a:lnTo>
                    <a:lnTo>
                      <a:pt x="3780277" y="1000483"/>
                    </a:lnTo>
                    <a:lnTo>
                      <a:pt x="3837236" y="991994"/>
                    </a:lnTo>
                    <a:lnTo>
                      <a:pt x="3893051" y="983162"/>
                    </a:lnTo>
                    <a:lnTo>
                      <a:pt x="3947692" y="973996"/>
                    </a:lnTo>
                    <a:lnTo>
                      <a:pt x="4001129" y="964501"/>
                    </a:lnTo>
                    <a:lnTo>
                      <a:pt x="4053331" y="954685"/>
                    </a:lnTo>
                    <a:lnTo>
                      <a:pt x="4104268" y="944554"/>
                    </a:lnTo>
                    <a:lnTo>
                      <a:pt x="4153910" y="934115"/>
                    </a:lnTo>
                    <a:lnTo>
                      <a:pt x="4202227" y="923375"/>
                    </a:lnTo>
                    <a:lnTo>
                      <a:pt x="4249187" y="912340"/>
                    </a:lnTo>
                    <a:lnTo>
                      <a:pt x="4294762" y="901017"/>
                    </a:lnTo>
                    <a:lnTo>
                      <a:pt x="4338920" y="889413"/>
                    </a:lnTo>
                    <a:lnTo>
                      <a:pt x="4381632" y="877534"/>
                    </a:lnTo>
                    <a:lnTo>
                      <a:pt x="4422867" y="865388"/>
                    </a:lnTo>
                    <a:lnTo>
                      <a:pt x="4462595" y="852980"/>
                    </a:lnTo>
                    <a:lnTo>
                      <a:pt x="4500785" y="840319"/>
                    </a:lnTo>
                    <a:lnTo>
                      <a:pt x="4537407" y="827410"/>
                    </a:lnTo>
                    <a:lnTo>
                      <a:pt x="4605828" y="800876"/>
                    </a:lnTo>
                    <a:lnTo>
                      <a:pt x="4667614" y="773434"/>
                    </a:lnTo>
                    <a:lnTo>
                      <a:pt x="4722524" y="745135"/>
                    </a:lnTo>
                    <a:lnTo>
                      <a:pt x="4770315" y="716036"/>
                    </a:lnTo>
                    <a:lnTo>
                      <a:pt x="4810744" y="686188"/>
                    </a:lnTo>
                    <a:lnTo>
                      <a:pt x="4843570" y="655647"/>
                    </a:lnTo>
                    <a:lnTo>
                      <a:pt x="4868551" y="624466"/>
                    </a:lnTo>
                    <a:lnTo>
                      <a:pt x="4890781" y="576613"/>
                    </a:lnTo>
                    <a:lnTo>
                      <a:pt x="4895087" y="544067"/>
                    </a:lnTo>
                    <a:lnTo>
                      <a:pt x="4894006" y="527735"/>
                    </a:lnTo>
                    <a:lnTo>
                      <a:pt x="4878023" y="479482"/>
                    </a:lnTo>
                    <a:lnTo>
                      <a:pt x="4843570" y="432488"/>
                    </a:lnTo>
                    <a:lnTo>
                      <a:pt x="4810744" y="401947"/>
                    </a:lnTo>
                    <a:lnTo>
                      <a:pt x="4770315" y="372099"/>
                    </a:lnTo>
                    <a:lnTo>
                      <a:pt x="4722524" y="343000"/>
                    </a:lnTo>
                    <a:lnTo>
                      <a:pt x="4667614" y="314701"/>
                    </a:lnTo>
                    <a:lnTo>
                      <a:pt x="4605828" y="287259"/>
                    </a:lnTo>
                    <a:lnTo>
                      <a:pt x="4537407" y="260725"/>
                    </a:lnTo>
                    <a:lnTo>
                      <a:pt x="4500785" y="247816"/>
                    </a:lnTo>
                    <a:lnTo>
                      <a:pt x="4462595" y="235155"/>
                    </a:lnTo>
                    <a:lnTo>
                      <a:pt x="4422867" y="222747"/>
                    </a:lnTo>
                    <a:lnTo>
                      <a:pt x="4381632" y="210601"/>
                    </a:lnTo>
                    <a:lnTo>
                      <a:pt x="4338920" y="198722"/>
                    </a:lnTo>
                    <a:lnTo>
                      <a:pt x="4294762" y="187118"/>
                    </a:lnTo>
                    <a:lnTo>
                      <a:pt x="4249187" y="175795"/>
                    </a:lnTo>
                    <a:lnTo>
                      <a:pt x="4202227" y="164760"/>
                    </a:lnTo>
                    <a:lnTo>
                      <a:pt x="4153910" y="154020"/>
                    </a:lnTo>
                    <a:lnTo>
                      <a:pt x="4104268" y="143581"/>
                    </a:lnTo>
                    <a:lnTo>
                      <a:pt x="4053331" y="133450"/>
                    </a:lnTo>
                    <a:lnTo>
                      <a:pt x="4001129" y="123634"/>
                    </a:lnTo>
                    <a:lnTo>
                      <a:pt x="3947692" y="114139"/>
                    </a:lnTo>
                    <a:lnTo>
                      <a:pt x="3893051" y="104973"/>
                    </a:lnTo>
                    <a:lnTo>
                      <a:pt x="3837236" y="96141"/>
                    </a:lnTo>
                    <a:lnTo>
                      <a:pt x="3780277" y="87652"/>
                    </a:lnTo>
                    <a:lnTo>
                      <a:pt x="3722205" y="79511"/>
                    </a:lnTo>
                    <a:lnTo>
                      <a:pt x="3663050" y="71725"/>
                    </a:lnTo>
                    <a:lnTo>
                      <a:pt x="3602841" y="64301"/>
                    </a:lnTo>
                    <a:lnTo>
                      <a:pt x="3541610" y="57246"/>
                    </a:lnTo>
                    <a:lnTo>
                      <a:pt x="3479387" y="50566"/>
                    </a:lnTo>
                    <a:lnTo>
                      <a:pt x="3416201" y="44269"/>
                    </a:lnTo>
                    <a:lnTo>
                      <a:pt x="3352084" y="38360"/>
                    </a:lnTo>
                    <a:lnTo>
                      <a:pt x="3287065" y="32847"/>
                    </a:lnTo>
                    <a:lnTo>
                      <a:pt x="3221175" y="27736"/>
                    </a:lnTo>
                    <a:lnTo>
                      <a:pt x="3154444" y="23035"/>
                    </a:lnTo>
                    <a:lnTo>
                      <a:pt x="3086902" y="18749"/>
                    </a:lnTo>
                    <a:lnTo>
                      <a:pt x="3018580" y="14886"/>
                    </a:lnTo>
                    <a:lnTo>
                      <a:pt x="2949508" y="11452"/>
                    </a:lnTo>
                    <a:lnTo>
                      <a:pt x="2879716" y="8454"/>
                    </a:lnTo>
                    <a:lnTo>
                      <a:pt x="2809234" y="5899"/>
                    </a:lnTo>
                    <a:lnTo>
                      <a:pt x="2738093" y="3793"/>
                    </a:lnTo>
                    <a:lnTo>
                      <a:pt x="2666324" y="2143"/>
                    </a:lnTo>
                    <a:lnTo>
                      <a:pt x="2593955" y="957"/>
                    </a:lnTo>
                    <a:lnTo>
                      <a:pt x="2521018" y="240"/>
                    </a:lnTo>
                    <a:lnTo>
                      <a:pt x="2447543" y="0"/>
                    </a:lnTo>
                    <a:close/>
                  </a:path>
                </a:pathLst>
              </a:custGeom>
              <a:solidFill>
                <a:srgbClr val="FFFF00">
                  <a:alpha val="16076"/>
                </a:srgbClr>
              </a:solidFill>
            </p:spPr>
            <p:txBody>
              <a:bodyPr wrap="square" lIns="0" tIns="0" rIns="0" bIns="0" rtlCol="0"/>
              <a:lstStyle/>
              <a:p>
                <a:endParaRPr sz="908"/>
              </a:p>
            </p:txBody>
          </p:sp>
          <p:sp>
            <p:nvSpPr>
              <p:cNvPr id="56" name="object 30"/>
              <p:cNvSpPr/>
              <p:nvPr/>
            </p:nvSpPr>
            <p:spPr>
              <a:xfrm>
                <a:off x="3984497" y="2919222"/>
                <a:ext cx="4895215" cy="1088390"/>
              </a:xfrm>
              <a:custGeom>
                <a:avLst/>
                <a:gdLst/>
                <a:ahLst/>
                <a:cxnLst/>
                <a:rect l="l" t="t" r="r" b="b"/>
                <a:pathLst>
                  <a:path w="4895215" h="1088389">
                    <a:moveTo>
                      <a:pt x="0" y="544067"/>
                    </a:moveTo>
                    <a:lnTo>
                      <a:pt x="9644" y="495436"/>
                    </a:lnTo>
                    <a:lnTo>
                      <a:pt x="38031" y="448002"/>
                    </a:lnTo>
                    <a:lnTo>
                      <a:pt x="66964" y="417134"/>
                    </a:lnTo>
                    <a:lnTo>
                      <a:pt x="103622" y="386933"/>
                    </a:lnTo>
                    <a:lnTo>
                      <a:pt x="147763" y="357453"/>
                    </a:lnTo>
                    <a:lnTo>
                      <a:pt x="199143" y="328747"/>
                    </a:lnTo>
                    <a:lnTo>
                      <a:pt x="257522" y="300870"/>
                    </a:lnTo>
                    <a:lnTo>
                      <a:pt x="322655" y="273875"/>
                    </a:lnTo>
                    <a:lnTo>
                      <a:pt x="394302" y="247816"/>
                    </a:lnTo>
                    <a:lnTo>
                      <a:pt x="432492" y="235155"/>
                    </a:lnTo>
                    <a:lnTo>
                      <a:pt x="472220" y="222747"/>
                    </a:lnTo>
                    <a:lnTo>
                      <a:pt x="513455" y="210601"/>
                    </a:lnTo>
                    <a:lnTo>
                      <a:pt x="556167" y="198722"/>
                    </a:lnTo>
                    <a:lnTo>
                      <a:pt x="600325" y="187118"/>
                    </a:lnTo>
                    <a:lnTo>
                      <a:pt x="645900" y="175795"/>
                    </a:lnTo>
                    <a:lnTo>
                      <a:pt x="692860" y="164760"/>
                    </a:lnTo>
                    <a:lnTo>
                      <a:pt x="741177" y="154020"/>
                    </a:lnTo>
                    <a:lnTo>
                      <a:pt x="790819" y="143581"/>
                    </a:lnTo>
                    <a:lnTo>
                      <a:pt x="841756" y="133450"/>
                    </a:lnTo>
                    <a:lnTo>
                      <a:pt x="893958" y="123634"/>
                    </a:lnTo>
                    <a:lnTo>
                      <a:pt x="947395" y="114139"/>
                    </a:lnTo>
                    <a:lnTo>
                      <a:pt x="1002036" y="104973"/>
                    </a:lnTo>
                    <a:lnTo>
                      <a:pt x="1057851" y="96141"/>
                    </a:lnTo>
                    <a:lnTo>
                      <a:pt x="1114810" y="87652"/>
                    </a:lnTo>
                    <a:lnTo>
                      <a:pt x="1172882" y="79511"/>
                    </a:lnTo>
                    <a:lnTo>
                      <a:pt x="1232037" y="71725"/>
                    </a:lnTo>
                    <a:lnTo>
                      <a:pt x="1292246" y="64301"/>
                    </a:lnTo>
                    <a:lnTo>
                      <a:pt x="1353477" y="57246"/>
                    </a:lnTo>
                    <a:lnTo>
                      <a:pt x="1415700" y="50566"/>
                    </a:lnTo>
                    <a:lnTo>
                      <a:pt x="1478886" y="44269"/>
                    </a:lnTo>
                    <a:lnTo>
                      <a:pt x="1543003" y="38360"/>
                    </a:lnTo>
                    <a:lnTo>
                      <a:pt x="1608022" y="32847"/>
                    </a:lnTo>
                    <a:lnTo>
                      <a:pt x="1673912" y="27736"/>
                    </a:lnTo>
                    <a:lnTo>
                      <a:pt x="1740643" y="23035"/>
                    </a:lnTo>
                    <a:lnTo>
                      <a:pt x="1808185" y="18749"/>
                    </a:lnTo>
                    <a:lnTo>
                      <a:pt x="1876507" y="14886"/>
                    </a:lnTo>
                    <a:lnTo>
                      <a:pt x="1945579" y="11452"/>
                    </a:lnTo>
                    <a:lnTo>
                      <a:pt x="2015371" y="8454"/>
                    </a:lnTo>
                    <a:lnTo>
                      <a:pt x="2085853" y="5899"/>
                    </a:lnTo>
                    <a:lnTo>
                      <a:pt x="2156994" y="3793"/>
                    </a:lnTo>
                    <a:lnTo>
                      <a:pt x="2228763" y="2143"/>
                    </a:lnTo>
                    <a:lnTo>
                      <a:pt x="2301132" y="957"/>
                    </a:lnTo>
                    <a:lnTo>
                      <a:pt x="2374069" y="240"/>
                    </a:lnTo>
                    <a:lnTo>
                      <a:pt x="2447543" y="0"/>
                    </a:lnTo>
                    <a:lnTo>
                      <a:pt x="2521018" y="240"/>
                    </a:lnTo>
                    <a:lnTo>
                      <a:pt x="2593955" y="957"/>
                    </a:lnTo>
                    <a:lnTo>
                      <a:pt x="2666324" y="2143"/>
                    </a:lnTo>
                    <a:lnTo>
                      <a:pt x="2738093" y="3793"/>
                    </a:lnTo>
                    <a:lnTo>
                      <a:pt x="2809234" y="5899"/>
                    </a:lnTo>
                    <a:lnTo>
                      <a:pt x="2879716" y="8454"/>
                    </a:lnTo>
                    <a:lnTo>
                      <a:pt x="2949508" y="11452"/>
                    </a:lnTo>
                    <a:lnTo>
                      <a:pt x="3018580" y="14886"/>
                    </a:lnTo>
                    <a:lnTo>
                      <a:pt x="3086902" y="18749"/>
                    </a:lnTo>
                    <a:lnTo>
                      <a:pt x="3154444" y="23035"/>
                    </a:lnTo>
                    <a:lnTo>
                      <a:pt x="3221175" y="27736"/>
                    </a:lnTo>
                    <a:lnTo>
                      <a:pt x="3287065" y="32847"/>
                    </a:lnTo>
                    <a:lnTo>
                      <a:pt x="3352084" y="38360"/>
                    </a:lnTo>
                    <a:lnTo>
                      <a:pt x="3416201" y="44269"/>
                    </a:lnTo>
                    <a:lnTo>
                      <a:pt x="3479387" y="50566"/>
                    </a:lnTo>
                    <a:lnTo>
                      <a:pt x="3541610" y="57246"/>
                    </a:lnTo>
                    <a:lnTo>
                      <a:pt x="3602841" y="64301"/>
                    </a:lnTo>
                    <a:lnTo>
                      <a:pt x="3663050" y="71725"/>
                    </a:lnTo>
                    <a:lnTo>
                      <a:pt x="3722205" y="79511"/>
                    </a:lnTo>
                    <a:lnTo>
                      <a:pt x="3780277" y="87652"/>
                    </a:lnTo>
                    <a:lnTo>
                      <a:pt x="3837236" y="96141"/>
                    </a:lnTo>
                    <a:lnTo>
                      <a:pt x="3893051" y="104973"/>
                    </a:lnTo>
                    <a:lnTo>
                      <a:pt x="3947692" y="114139"/>
                    </a:lnTo>
                    <a:lnTo>
                      <a:pt x="4001129" y="123634"/>
                    </a:lnTo>
                    <a:lnTo>
                      <a:pt x="4053331" y="133450"/>
                    </a:lnTo>
                    <a:lnTo>
                      <a:pt x="4104268" y="143581"/>
                    </a:lnTo>
                    <a:lnTo>
                      <a:pt x="4153910" y="154020"/>
                    </a:lnTo>
                    <a:lnTo>
                      <a:pt x="4202227" y="164760"/>
                    </a:lnTo>
                    <a:lnTo>
                      <a:pt x="4249187" y="175795"/>
                    </a:lnTo>
                    <a:lnTo>
                      <a:pt x="4294762" y="187118"/>
                    </a:lnTo>
                    <a:lnTo>
                      <a:pt x="4338920" y="198722"/>
                    </a:lnTo>
                    <a:lnTo>
                      <a:pt x="4381632" y="210601"/>
                    </a:lnTo>
                    <a:lnTo>
                      <a:pt x="4422867" y="222747"/>
                    </a:lnTo>
                    <a:lnTo>
                      <a:pt x="4462595" y="235155"/>
                    </a:lnTo>
                    <a:lnTo>
                      <a:pt x="4500785" y="247816"/>
                    </a:lnTo>
                    <a:lnTo>
                      <a:pt x="4537407" y="260725"/>
                    </a:lnTo>
                    <a:lnTo>
                      <a:pt x="4605828" y="287259"/>
                    </a:lnTo>
                    <a:lnTo>
                      <a:pt x="4667614" y="314701"/>
                    </a:lnTo>
                    <a:lnTo>
                      <a:pt x="4722524" y="343000"/>
                    </a:lnTo>
                    <a:lnTo>
                      <a:pt x="4770315" y="372099"/>
                    </a:lnTo>
                    <a:lnTo>
                      <a:pt x="4810744" y="401947"/>
                    </a:lnTo>
                    <a:lnTo>
                      <a:pt x="4843570" y="432488"/>
                    </a:lnTo>
                    <a:lnTo>
                      <a:pt x="4868551" y="463669"/>
                    </a:lnTo>
                    <a:lnTo>
                      <a:pt x="4890781" y="511522"/>
                    </a:lnTo>
                    <a:lnTo>
                      <a:pt x="4895087" y="544067"/>
                    </a:lnTo>
                    <a:lnTo>
                      <a:pt x="4894006" y="560400"/>
                    </a:lnTo>
                    <a:lnTo>
                      <a:pt x="4878023" y="608653"/>
                    </a:lnTo>
                    <a:lnTo>
                      <a:pt x="4843570" y="655647"/>
                    </a:lnTo>
                    <a:lnTo>
                      <a:pt x="4810744" y="686188"/>
                    </a:lnTo>
                    <a:lnTo>
                      <a:pt x="4770315" y="716036"/>
                    </a:lnTo>
                    <a:lnTo>
                      <a:pt x="4722524" y="745135"/>
                    </a:lnTo>
                    <a:lnTo>
                      <a:pt x="4667614" y="773434"/>
                    </a:lnTo>
                    <a:lnTo>
                      <a:pt x="4605828" y="800876"/>
                    </a:lnTo>
                    <a:lnTo>
                      <a:pt x="4537407" y="827410"/>
                    </a:lnTo>
                    <a:lnTo>
                      <a:pt x="4500785" y="840319"/>
                    </a:lnTo>
                    <a:lnTo>
                      <a:pt x="4462595" y="852980"/>
                    </a:lnTo>
                    <a:lnTo>
                      <a:pt x="4422867" y="865388"/>
                    </a:lnTo>
                    <a:lnTo>
                      <a:pt x="4381632" y="877534"/>
                    </a:lnTo>
                    <a:lnTo>
                      <a:pt x="4338920" y="889413"/>
                    </a:lnTo>
                    <a:lnTo>
                      <a:pt x="4294762" y="901017"/>
                    </a:lnTo>
                    <a:lnTo>
                      <a:pt x="4249187" y="912340"/>
                    </a:lnTo>
                    <a:lnTo>
                      <a:pt x="4202227" y="923375"/>
                    </a:lnTo>
                    <a:lnTo>
                      <a:pt x="4153910" y="934115"/>
                    </a:lnTo>
                    <a:lnTo>
                      <a:pt x="4104268" y="944554"/>
                    </a:lnTo>
                    <a:lnTo>
                      <a:pt x="4053331" y="954685"/>
                    </a:lnTo>
                    <a:lnTo>
                      <a:pt x="4001129" y="964501"/>
                    </a:lnTo>
                    <a:lnTo>
                      <a:pt x="3947692" y="973996"/>
                    </a:lnTo>
                    <a:lnTo>
                      <a:pt x="3893051" y="983162"/>
                    </a:lnTo>
                    <a:lnTo>
                      <a:pt x="3837236" y="991994"/>
                    </a:lnTo>
                    <a:lnTo>
                      <a:pt x="3780277" y="1000483"/>
                    </a:lnTo>
                    <a:lnTo>
                      <a:pt x="3722205" y="1008624"/>
                    </a:lnTo>
                    <a:lnTo>
                      <a:pt x="3663050" y="1016410"/>
                    </a:lnTo>
                    <a:lnTo>
                      <a:pt x="3602841" y="1023834"/>
                    </a:lnTo>
                    <a:lnTo>
                      <a:pt x="3541610" y="1030889"/>
                    </a:lnTo>
                    <a:lnTo>
                      <a:pt x="3479387" y="1037569"/>
                    </a:lnTo>
                    <a:lnTo>
                      <a:pt x="3416201" y="1043866"/>
                    </a:lnTo>
                    <a:lnTo>
                      <a:pt x="3352084" y="1049775"/>
                    </a:lnTo>
                    <a:lnTo>
                      <a:pt x="3287065" y="1055288"/>
                    </a:lnTo>
                    <a:lnTo>
                      <a:pt x="3221175" y="1060399"/>
                    </a:lnTo>
                    <a:lnTo>
                      <a:pt x="3154444" y="1065100"/>
                    </a:lnTo>
                    <a:lnTo>
                      <a:pt x="3086902" y="1069386"/>
                    </a:lnTo>
                    <a:lnTo>
                      <a:pt x="3018580" y="1073249"/>
                    </a:lnTo>
                    <a:lnTo>
                      <a:pt x="2949508" y="1076683"/>
                    </a:lnTo>
                    <a:lnTo>
                      <a:pt x="2879716" y="1079681"/>
                    </a:lnTo>
                    <a:lnTo>
                      <a:pt x="2809234" y="1082236"/>
                    </a:lnTo>
                    <a:lnTo>
                      <a:pt x="2738093" y="1084342"/>
                    </a:lnTo>
                    <a:lnTo>
                      <a:pt x="2666324" y="1085992"/>
                    </a:lnTo>
                    <a:lnTo>
                      <a:pt x="2593955" y="1087178"/>
                    </a:lnTo>
                    <a:lnTo>
                      <a:pt x="2521018" y="1087895"/>
                    </a:lnTo>
                    <a:lnTo>
                      <a:pt x="2447543" y="1088135"/>
                    </a:lnTo>
                    <a:lnTo>
                      <a:pt x="2374069" y="1087895"/>
                    </a:lnTo>
                    <a:lnTo>
                      <a:pt x="2301132" y="1087178"/>
                    </a:lnTo>
                    <a:lnTo>
                      <a:pt x="2228763" y="1085992"/>
                    </a:lnTo>
                    <a:lnTo>
                      <a:pt x="2156994" y="1084342"/>
                    </a:lnTo>
                    <a:lnTo>
                      <a:pt x="2085853" y="1082236"/>
                    </a:lnTo>
                    <a:lnTo>
                      <a:pt x="2015371" y="1079681"/>
                    </a:lnTo>
                    <a:lnTo>
                      <a:pt x="1945579" y="1076683"/>
                    </a:lnTo>
                    <a:lnTo>
                      <a:pt x="1876507" y="1073249"/>
                    </a:lnTo>
                    <a:lnTo>
                      <a:pt x="1808185" y="1069386"/>
                    </a:lnTo>
                    <a:lnTo>
                      <a:pt x="1740643" y="1065100"/>
                    </a:lnTo>
                    <a:lnTo>
                      <a:pt x="1673912" y="1060399"/>
                    </a:lnTo>
                    <a:lnTo>
                      <a:pt x="1608022" y="1055288"/>
                    </a:lnTo>
                    <a:lnTo>
                      <a:pt x="1543003" y="1049775"/>
                    </a:lnTo>
                    <a:lnTo>
                      <a:pt x="1478886" y="1043866"/>
                    </a:lnTo>
                    <a:lnTo>
                      <a:pt x="1415700" y="1037569"/>
                    </a:lnTo>
                    <a:lnTo>
                      <a:pt x="1353477" y="1030889"/>
                    </a:lnTo>
                    <a:lnTo>
                      <a:pt x="1292246" y="1023834"/>
                    </a:lnTo>
                    <a:lnTo>
                      <a:pt x="1232037" y="1016410"/>
                    </a:lnTo>
                    <a:lnTo>
                      <a:pt x="1172882" y="1008624"/>
                    </a:lnTo>
                    <a:lnTo>
                      <a:pt x="1114810" y="1000483"/>
                    </a:lnTo>
                    <a:lnTo>
                      <a:pt x="1057851" y="991994"/>
                    </a:lnTo>
                    <a:lnTo>
                      <a:pt x="1002036" y="983162"/>
                    </a:lnTo>
                    <a:lnTo>
                      <a:pt x="947395" y="973996"/>
                    </a:lnTo>
                    <a:lnTo>
                      <a:pt x="893958" y="964501"/>
                    </a:lnTo>
                    <a:lnTo>
                      <a:pt x="841756" y="954685"/>
                    </a:lnTo>
                    <a:lnTo>
                      <a:pt x="790819" y="944554"/>
                    </a:lnTo>
                    <a:lnTo>
                      <a:pt x="741177" y="934115"/>
                    </a:lnTo>
                    <a:lnTo>
                      <a:pt x="692860" y="923375"/>
                    </a:lnTo>
                    <a:lnTo>
                      <a:pt x="645900" y="912340"/>
                    </a:lnTo>
                    <a:lnTo>
                      <a:pt x="600325" y="901017"/>
                    </a:lnTo>
                    <a:lnTo>
                      <a:pt x="556167" y="889413"/>
                    </a:lnTo>
                    <a:lnTo>
                      <a:pt x="513455" y="877534"/>
                    </a:lnTo>
                    <a:lnTo>
                      <a:pt x="472220" y="865388"/>
                    </a:lnTo>
                    <a:lnTo>
                      <a:pt x="432492" y="852980"/>
                    </a:lnTo>
                    <a:lnTo>
                      <a:pt x="394302" y="840319"/>
                    </a:lnTo>
                    <a:lnTo>
                      <a:pt x="357680" y="827410"/>
                    </a:lnTo>
                    <a:lnTo>
                      <a:pt x="289259" y="800876"/>
                    </a:lnTo>
                    <a:lnTo>
                      <a:pt x="227473" y="773434"/>
                    </a:lnTo>
                    <a:lnTo>
                      <a:pt x="172563" y="745135"/>
                    </a:lnTo>
                    <a:lnTo>
                      <a:pt x="124772" y="716036"/>
                    </a:lnTo>
                    <a:lnTo>
                      <a:pt x="84343" y="686188"/>
                    </a:lnTo>
                    <a:lnTo>
                      <a:pt x="51517" y="655647"/>
                    </a:lnTo>
                    <a:lnTo>
                      <a:pt x="26536" y="624466"/>
                    </a:lnTo>
                    <a:lnTo>
                      <a:pt x="4306" y="576613"/>
                    </a:lnTo>
                    <a:lnTo>
                      <a:pt x="0" y="544067"/>
                    </a:lnTo>
                    <a:close/>
                  </a:path>
                </a:pathLst>
              </a:custGeom>
              <a:ln w="25400">
                <a:solidFill>
                  <a:srgbClr val="88CADF"/>
                </a:solidFill>
              </a:ln>
            </p:spPr>
            <p:txBody>
              <a:bodyPr wrap="square" lIns="0" tIns="0" rIns="0" bIns="0" rtlCol="0"/>
              <a:lstStyle/>
              <a:p>
                <a:endParaRPr sz="908"/>
              </a:p>
            </p:txBody>
          </p:sp>
        </p:grpSp>
      </p:grpSp>
      <p:cxnSp>
        <p:nvCxnSpPr>
          <p:cNvPr id="62" name="Straight Arrow Connector 61"/>
          <p:cNvCxnSpPr/>
          <p:nvPr/>
        </p:nvCxnSpPr>
        <p:spPr>
          <a:xfrm flipV="1">
            <a:off x="1894160" y="2621763"/>
            <a:ext cx="215415" cy="40523"/>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1133179" y="1608862"/>
            <a:ext cx="2581596" cy="285907"/>
            <a:chOff x="1034248" y="1890923"/>
            <a:chExt cx="2581596" cy="285907"/>
          </a:xfrm>
        </p:grpSpPr>
        <p:sp>
          <p:nvSpPr>
            <p:cNvPr id="60" name="object 33"/>
            <p:cNvSpPr txBox="1"/>
            <p:nvPr/>
          </p:nvSpPr>
          <p:spPr>
            <a:xfrm>
              <a:off x="1034248" y="1890923"/>
              <a:ext cx="665874" cy="285907"/>
            </a:xfrm>
            <a:prstGeom prst="rect">
              <a:avLst/>
            </a:prstGeom>
          </p:spPr>
          <p:txBody>
            <a:bodyPr vert="horz" wrap="square" lIns="0" tIns="6409" rIns="0" bIns="0" rtlCol="0">
              <a:spAutoFit/>
            </a:bodyPr>
            <a:lstStyle/>
            <a:p>
              <a:pPr marL="6408" marR="2563">
                <a:spcBef>
                  <a:spcPts val="50"/>
                </a:spcBef>
              </a:pPr>
              <a:r>
                <a:rPr sz="908" dirty="0">
                  <a:solidFill>
                    <a:srgbClr val="545356"/>
                  </a:solidFill>
                  <a:latin typeface="Arial"/>
                  <a:cs typeface="Arial"/>
                </a:rPr>
                <a:t>no</a:t>
              </a:r>
              <a:r>
                <a:rPr sz="908" spc="5" dirty="0">
                  <a:solidFill>
                    <a:srgbClr val="545356"/>
                  </a:solidFill>
                  <a:latin typeface="Arial"/>
                  <a:cs typeface="Arial"/>
                </a:rPr>
                <a:t> </a:t>
              </a:r>
              <a:r>
                <a:rPr sz="908" spc="-5" dirty="0">
                  <a:solidFill>
                    <a:srgbClr val="545356"/>
                  </a:solidFill>
                  <a:latin typeface="Arial"/>
                  <a:cs typeface="Arial"/>
                </a:rPr>
                <a:t>OS-level abstractions</a:t>
              </a:r>
              <a:r>
                <a:rPr sz="908" spc="-5" dirty="0" smtClean="0">
                  <a:solidFill>
                    <a:srgbClr val="545356"/>
                  </a:solidFill>
                  <a:latin typeface="Arial"/>
                  <a:cs typeface="Arial"/>
                </a:rPr>
                <a:t>!</a:t>
              </a:r>
              <a:endParaRPr sz="908" dirty="0">
                <a:latin typeface="Arial"/>
                <a:cs typeface="Arial"/>
              </a:endParaRPr>
            </a:p>
          </p:txBody>
        </p:sp>
        <p:cxnSp>
          <p:nvCxnSpPr>
            <p:cNvPr id="68" name="Straight Arrow Connector 67"/>
            <p:cNvCxnSpPr/>
            <p:nvPr/>
          </p:nvCxnSpPr>
          <p:spPr>
            <a:xfrm>
              <a:off x="1772028" y="2005564"/>
              <a:ext cx="291316" cy="77689"/>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3" name="object 5"/>
            <p:cNvSpPr txBox="1"/>
            <p:nvPr/>
          </p:nvSpPr>
          <p:spPr>
            <a:xfrm>
              <a:off x="2885241" y="2065299"/>
              <a:ext cx="730603" cy="102592"/>
            </a:xfrm>
            <a:prstGeom prst="rect">
              <a:avLst/>
            </a:prstGeom>
            <a:solidFill>
              <a:srgbClr val="FFC000"/>
            </a:solidFill>
            <a:ln w="19050">
              <a:solidFill>
                <a:srgbClr val="006C9B"/>
              </a:solidFill>
            </a:ln>
          </p:spPr>
          <p:txBody>
            <a:bodyPr vert="horz" wrap="square" lIns="0" tIns="0" rIns="0" bIns="0" rtlCol="0">
              <a:spAutoFit/>
            </a:bodyPr>
            <a:lstStyle/>
            <a:p>
              <a:pPr algn="ctr">
                <a:lnSpc>
                  <a:spcPts val="775"/>
                </a:lnSpc>
              </a:pPr>
              <a:r>
                <a:rPr lang="en-US" sz="700" spc="-5" dirty="0" err="1" smtClean="0">
                  <a:solidFill>
                    <a:srgbClr val="9A3A25"/>
                  </a:solidFill>
                  <a:latin typeface="Arial"/>
                  <a:cs typeface="Arial"/>
                </a:rPr>
                <a:t>mmap</a:t>
              </a:r>
              <a:endParaRPr sz="700" dirty="0">
                <a:latin typeface="Arial"/>
                <a:cs typeface="Arial"/>
              </a:endParaRPr>
            </a:p>
          </p:txBody>
        </p:sp>
      </p:grpSp>
      <p:grpSp>
        <p:nvGrpSpPr>
          <p:cNvPr id="77" name="Group 76"/>
          <p:cNvGrpSpPr/>
          <p:nvPr/>
        </p:nvGrpSpPr>
        <p:grpSpPr>
          <a:xfrm>
            <a:off x="1139684" y="2016619"/>
            <a:ext cx="1731022" cy="425625"/>
            <a:chOff x="1040753" y="2298680"/>
            <a:chExt cx="1731022" cy="425625"/>
          </a:xfrm>
        </p:grpSpPr>
        <p:cxnSp>
          <p:nvCxnSpPr>
            <p:cNvPr id="65" name="Straight Arrow Connector 64"/>
            <p:cNvCxnSpPr/>
            <p:nvPr/>
          </p:nvCxnSpPr>
          <p:spPr>
            <a:xfrm flipV="1">
              <a:off x="1795229" y="2377353"/>
              <a:ext cx="976546" cy="155969"/>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5" name="object 33"/>
            <p:cNvSpPr txBox="1"/>
            <p:nvPr/>
          </p:nvSpPr>
          <p:spPr>
            <a:xfrm>
              <a:off x="1040753" y="2298680"/>
              <a:ext cx="780718" cy="425625"/>
            </a:xfrm>
            <a:prstGeom prst="rect">
              <a:avLst/>
            </a:prstGeom>
          </p:spPr>
          <p:txBody>
            <a:bodyPr vert="horz" wrap="square" lIns="0" tIns="6409" rIns="0" bIns="0" rtlCol="0">
              <a:spAutoFit/>
            </a:bodyPr>
            <a:lstStyle/>
            <a:p>
              <a:pPr marL="6408" marR="105419">
                <a:spcBef>
                  <a:spcPts val="701"/>
                </a:spcBef>
              </a:pPr>
              <a:r>
                <a:rPr lang="en-US" sz="908" dirty="0">
                  <a:solidFill>
                    <a:srgbClr val="545356"/>
                  </a:solidFill>
                  <a:latin typeface="Arial"/>
                  <a:cs typeface="Arial"/>
                </a:rPr>
                <a:t>Fat driver, proprietary interfaces</a:t>
              </a:r>
            </a:p>
          </p:txBody>
        </p:sp>
      </p:grpSp>
      <p:sp>
        <p:nvSpPr>
          <p:cNvPr id="80" name="object 5"/>
          <p:cNvSpPr txBox="1"/>
          <p:nvPr/>
        </p:nvSpPr>
        <p:spPr>
          <a:xfrm>
            <a:off x="4082499" y="2320646"/>
            <a:ext cx="539941" cy="183400"/>
          </a:xfrm>
          <a:prstGeom prst="rect">
            <a:avLst/>
          </a:prstGeom>
          <a:solidFill>
            <a:srgbClr val="F4F4F4"/>
          </a:solidFill>
          <a:ln w="19050">
            <a:solidFill>
              <a:srgbClr val="006C9B"/>
            </a:solidFill>
          </a:ln>
        </p:spPr>
        <p:txBody>
          <a:bodyPr vert="horz" wrap="square" lIns="0" tIns="43259" rIns="0" bIns="0" rtlCol="0">
            <a:spAutoFit/>
          </a:bodyPr>
          <a:lstStyle/>
          <a:p>
            <a:pPr marL="148035">
              <a:spcBef>
                <a:spcPts val="341"/>
              </a:spcBef>
            </a:pPr>
            <a:r>
              <a:rPr sz="908" spc="-13" dirty="0">
                <a:solidFill>
                  <a:srgbClr val="0094D2"/>
                </a:solidFill>
                <a:latin typeface="Arial"/>
                <a:cs typeface="Arial"/>
              </a:rPr>
              <a:t>CPU</a:t>
            </a:r>
            <a:endParaRPr sz="908">
              <a:latin typeface="Arial"/>
              <a:cs typeface="Arial"/>
            </a:endParaRPr>
          </a:p>
        </p:txBody>
      </p:sp>
      <p:sp>
        <p:nvSpPr>
          <p:cNvPr id="81" name="object 6"/>
          <p:cNvSpPr txBox="1"/>
          <p:nvPr/>
        </p:nvSpPr>
        <p:spPr>
          <a:xfrm>
            <a:off x="4082499" y="2600699"/>
            <a:ext cx="540902" cy="183724"/>
          </a:xfrm>
          <a:prstGeom prst="rect">
            <a:avLst/>
          </a:prstGeom>
          <a:solidFill>
            <a:srgbClr val="F4F4F4"/>
          </a:solidFill>
          <a:ln w="19050">
            <a:solidFill>
              <a:srgbClr val="006C9B"/>
            </a:solidFill>
          </a:ln>
        </p:spPr>
        <p:txBody>
          <a:bodyPr vert="horz" wrap="square" lIns="0" tIns="43580" rIns="0" bIns="0" rtlCol="0">
            <a:spAutoFit/>
          </a:bodyPr>
          <a:lstStyle/>
          <a:p>
            <a:pPr marL="135538">
              <a:spcBef>
                <a:spcPts val="343"/>
              </a:spcBef>
            </a:pPr>
            <a:r>
              <a:rPr sz="908" spc="-10" dirty="0">
                <a:solidFill>
                  <a:srgbClr val="0094D2"/>
                </a:solidFill>
                <a:latin typeface="Arial"/>
                <a:cs typeface="Arial"/>
              </a:rPr>
              <a:t>DISK</a:t>
            </a:r>
            <a:endParaRPr sz="908">
              <a:latin typeface="Arial"/>
              <a:cs typeface="Arial"/>
            </a:endParaRPr>
          </a:p>
        </p:txBody>
      </p:sp>
      <p:sp>
        <p:nvSpPr>
          <p:cNvPr id="83" name="Date Placeholder 82"/>
          <p:cNvSpPr>
            <a:spLocks noGrp="1"/>
          </p:cNvSpPr>
          <p:nvPr>
            <p:ph type="dt" sz="half" idx="10"/>
          </p:nvPr>
        </p:nvSpPr>
        <p:spPr/>
        <p:txBody>
          <a:bodyPr/>
          <a:lstStyle/>
          <a:p>
            <a:r>
              <a:rPr lang="en-US" smtClean="0"/>
              <a:t>8/26/2025, Lecture 1</a:t>
            </a:r>
            <a:endParaRPr lang="en-US"/>
          </a:p>
        </p:txBody>
      </p:sp>
      <p:sp>
        <p:nvSpPr>
          <p:cNvPr id="84" name="Footer Placeholder 83"/>
          <p:cNvSpPr>
            <a:spLocks noGrp="1"/>
          </p:cNvSpPr>
          <p:nvPr>
            <p:ph type="ftr" sz="quarter" idx="11"/>
          </p:nvPr>
        </p:nvSpPr>
        <p:spPr/>
        <p:txBody>
          <a:bodyPr/>
          <a:lstStyle/>
          <a:p>
            <a:r>
              <a:rPr lang="en-US" smtClean="0"/>
              <a:t>CSC7103, Fall 2025, Welcome and Introduction</a:t>
            </a:r>
            <a:endParaRPr lang="en-US"/>
          </a:p>
        </p:txBody>
      </p:sp>
      <p:sp>
        <p:nvSpPr>
          <p:cNvPr id="85" name="Slide Number Placeholder 84"/>
          <p:cNvSpPr>
            <a:spLocks noGrp="1"/>
          </p:cNvSpPr>
          <p:nvPr>
            <p:ph type="sldNum" sz="quarter" idx="12"/>
          </p:nvPr>
        </p:nvSpPr>
        <p:spPr/>
        <p:txBody>
          <a:bodyPr>
            <a:normAutofit fontScale="92500" lnSpcReduction="20000"/>
          </a:bodyPr>
          <a:lstStyle/>
          <a:p>
            <a:fld id="{B6F15528-21DE-4FAA-801E-634DDDAF4B2B}" type="slidenum">
              <a:rPr lang="en-US" smtClean="0"/>
              <a:t>16</a:t>
            </a:fld>
            <a:endParaRPr lang="en-US"/>
          </a:p>
        </p:txBody>
      </p:sp>
    </p:spTree>
    <p:extLst>
      <p:ext uri="{BB962C8B-B14F-4D97-AF65-F5344CB8AC3E}">
        <p14:creationId xmlns:p14="http://schemas.microsoft.com/office/powerpoint/2010/main" val="100690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additive="base">
                                        <p:cTn id="13" dur="500" fill="hold"/>
                                        <p:tgtEl>
                                          <p:spTgt spid="59"/>
                                        </p:tgtEl>
                                        <p:attrNameLst>
                                          <p:attrName>ppt_x</p:attrName>
                                        </p:attrNameLst>
                                      </p:cBhvr>
                                      <p:tavLst>
                                        <p:tav tm="0">
                                          <p:val>
                                            <p:strVal val="0-#ppt_w/2"/>
                                          </p:val>
                                        </p:tav>
                                        <p:tav tm="100000">
                                          <p:val>
                                            <p:strVal val="#ppt_x"/>
                                          </p:val>
                                        </p:tav>
                                      </p:tavLst>
                                    </p:anim>
                                    <p:anim calcmode="lin" valueType="num">
                                      <p:cBhvr additive="base">
                                        <p:cTn id="14"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additive="base">
                                        <p:cTn id="19" dur="500" fill="hold"/>
                                        <p:tgtEl>
                                          <p:spTgt spid="76"/>
                                        </p:tgtEl>
                                        <p:attrNameLst>
                                          <p:attrName>ppt_x</p:attrName>
                                        </p:attrNameLst>
                                      </p:cBhvr>
                                      <p:tavLst>
                                        <p:tav tm="0">
                                          <p:val>
                                            <p:strVal val="0-#ppt_w/2"/>
                                          </p:val>
                                        </p:tav>
                                        <p:tav tm="100000">
                                          <p:val>
                                            <p:strVal val="#ppt_x"/>
                                          </p:val>
                                        </p:tav>
                                      </p:tavLst>
                                    </p:anim>
                                    <p:anim calcmode="lin" valueType="num">
                                      <p:cBhvr additive="base">
                                        <p:cTn id="20" dur="5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additive="base">
                                        <p:cTn id="25" dur="500" fill="hold"/>
                                        <p:tgtEl>
                                          <p:spTgt spid="77"/>
                                        </p:tgtEl>
                                        <p:attrNameLst>
                                          <p:attrName>ppt_x</p:attrName>
                                        </p:attrNameLst>
                                      </p:cBhvr>
                                      <p:tavLst>
                                        <p:tav tm="0">
                                          <p:val>
                                            <p:strVal val="0-#ppt_w/2"/>
                                          </p:val>
                                        </p:tav>
                                        <p:tav tm="100000">
                                          <p:val>
                                            <p:strVal val="#ppt_x"/>
                                          </p:val>
                                        </p:tav>
                                      </p:tavLst>
                                    </p:anim>
                                    <p:anim calcmode="lin" valueType="num">
                                      <p:cBhvr additive="base">
                                        <p:cTn id="26"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78">
                                            <p:txEl>
                                              <p:pRg st="9" end="9"/>
                                            </p:txEl>
                                          </p:spTgt>
                                        </p:tgtEl>
                                        <p:attrNameLst>
                                          <p:attrName>style.visibility</p:attrName>
                                        </p:attrNameLst>
                                      </p:cBhvr>
                                      <p:to>
                                        <p:strVal val="visible"/>
                                      </p:to>
                                    </p:set>
                                    <p:anim calcmode="lin" valueType="num">
                                      <p:cBhvr additive="base">
                                        <p:cTn id="31" dur="500" fill="hold"/>
                                        <p:tgtEl>
                                          <p:spTgt spid="78">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8">
                                            <p:txEl>
                                              <p:pRg st="9" end="9"/>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78">
                                            <p:txEl>
                                              <p:pRg st="10" end="10"/>
                                            </p:txEl>
                                          </p:spTgt>
                                        </p:tgtEl>
                                        <p:attrNameLst>
                                          <p:attrName>style.visibility</p:attrName>
                                        </p:attrNameLst>
                                      </p:cBhvr>
                                      <p:to>
                                        <p:strVal val="visible"/>
                                      </p:to>
                                    </p:set>
                                    <p:anim calcmode="lin" valueType="num">
                                      <p:cBhvr additive="base">
                                        <p:cTn id="35" dur="500" fill="hold"/>
                                        <p:tgtEl>
                                          <p:spTgt spid="78">
                                            <p:txEl>
                                              <p:pRg st="10" end="1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8">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81"/>
                                        </p:tgtEl>
                                        <p:attrNameLst>
                                          <p:attrName>style.visibility</p:attrName>
                                        </p:attrNameLst>
                                      </p:cBhvr>
                                      <p:to>
                                        <p:strVal val="visible"/>
                                      </p:to>
                                    </p:set>
                                    <p:anim calcmode="lin" valueType="num">
                                      <p:cBhvr additive="base">
                                        <p:cTn id="41" dur="500" fill="hold"/>
                                        <p:tgtEl>
                                          <p:spTgt spid="81"/>
                                        </p:tgtEl>
                                        <p:attrNameLst>
                                          <p:attrName>ppt_x</p:attrName>
                                        </p:attrNameLst>
                                      </p:cBhvr>
                                      <p:tavLst>
                                        <p:tav tm="0">
                                          <p:val>
                                            <p:strVal val="0-#ppt_w/2"/>
                                          </p:val>
                                        </p:tav>
                                        <p:tav tm="100000">
                                          <p:val>
                                            <p:strVal val="#ppt_x"/>
                                          </p:val>
                                        </p:tav>
                                      </p:tavLst>
                                    </p:anim>
                                    <p:anim calcmode="lin" valueType="num">
                                      <p:cBhvr additive="base">
                                        <p:cTn id="42" dur="500" fill="hold"/>
                                        <p:tgtEl>
                                          <p:spTgt spid="81"/>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additive="base">
                                        <p:cTn id="45" dur="500" fill="hold"/>
                                        <p:tgtEl>
                                          <p:spTgt spid="80"/>
                                        </p:tgtEl>
                                        <p:attrNameLst>
                                          <p:attrName>ppt_x</p:attrName>
                                        </p:attrNameLst>
                                      </p:cBhvr>
                                      <p:tavLst>
                                        <p:tav tm="0">
                                          <p:val>
                                            <p:strVal val="0-#ppt_w/2"/>
                                          </p:val>
                                        </p:tav>
                                        <p:tav tm="100000">
                                          <p:val>
                                            <p:strVal val="#ppt_x"/>
                                          </p:val>
                                        </p:tav>
                                      </p:tavLst>
                                    </p:anim>
                                    <p:anim calcmode="lin" valueType="num">
                                      <p:cBhvr additive="base">
                                        <p:cTn id="46"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Today’s Readings</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8/26/2025, Lecture 1</a:t>
            </a:r>
            <a:endParaRPr lang="en-US"/>
          </a:p>
        </p:txBody>
      </p:sp>
      <p:sp>
        <p:nvSpPr>
          <p:cNvPr id="5" name="Footer Placeholder 4"/>
          <p:cNvSpPr>
            <a:spLocks noGrp="1"/>
          </p:cNvSpPr>
          <p:nvPr>
            <p:ph type="ftr" sz="quarter" idx="11"/>
          </p:nvPr>
        </p:nvSpPr>
        <p:spPr/>
        <p:txBody>
          <a:bodyPr/>
          <a:lstStyle/>
          <a:p>
            <a:r>
              <a:rPr lang="en-US" smtClean="0"/>
              <a:t>CSC7103, Fall 2025, Welcome and Introduction</a:t>
            </a:r>
            <a:endParaRPr lang="en-US"/>
          </a:p>
        </p:txBody>
      </p:sp>
      <p:sp>
        <p:nvSpPr>
          <p:cNvPr id="6" name="Slide Number Placeholder 5"/>
          <p:cNvSpPr>
            <a:spLocks noGrp="1"/>
          </p:cNvSpPr>
          <p:nvPr>
            <p:ph type="sldNum" sz="quarter" idx="12"/>
          </p:nvPr>
        </p:nvSpPr>
        <p:spPr/>
        <p:txBody>
          <a:bodyPr>
            <a:normAutofit fontScale="92500" lnSpcReduction="20000"/>
          </a:bodyPr>
          <a:lstStyle/>
          <a:p>
            <a:fld id="{B6F15528-21DE-4FAA-801E-634DDDAF4B2B}" type="slidenum">
              <a:rPr lang="en-US" smtClean="0"/>
              <a:t>17</a:t>
            </a:fld>
            <a:endParaRPr lang="en-US"/>
          </a:p>
        </p:txBody>
      </p:sp>
    </p:spTree>
    <p:extLst>
      <p:ext uri="{BB962C8B-B14F-4D97-AF65-F5344CB8AC3E}">
        <p14:creationId xmlns:p14="http://schemas.microsoft.com/office/powerpoint/2010/main" val="3025289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Today’s </a:t>
            </a:r>
            <a:r>
              <a:rPr lang="en-US" smtClean="0"/>
              <a:t>Readings:</a:t>
            </a:r>
            <a:r>
              <a:rPr lang="en-US" smtClean="0"/>
              <a:t> </a:t>
            </a:r>
            <a:r>
              <a:rPr lang="en-US" smtClean="0"/>
              <a:t>Motivation</a:t>
            </a:r>
            <a:r>
              <a:rPr lang="en-US" smtClean="0"/>
              <a:t> </a:t>
            </a:r>
            <a:r>
              <a:rPr lang="en-US" smtClean="0"/>
              <a:t>&amp;</a:t>
            </a:r>
            <a:r>
              <a:rPr lang="en-US" smtClean="0"/>
              <a:t> </a:t>
            </a:r>
            <a:r>
              <a:rPr lang="en-US" smtClean="0"/>
              <a:t>Professional</a:t>
            </a:r>
            <a:r>
              <a:rPr lang="en-US" smtClean="0"/>
              <a:t> Development</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Levin &amp; </a:t>
            </a:r>
            <a:r>
              <a:rPr lang="en-US" dirty="0" err="1" smtClean="0"/>
              <a:t>Redell</a:t>
            </a:r>
            <a:r>
              <a:rPr lang="en-US" dirty="0" smtClean="0"/>
              <a:t>: “How (and How Not) to write a Good Systems Paper”</a:t>
            </a:r>
          </a:p>
          <a:p>
            <a:pPr lvl="1"/>
            <a:r>
              <a:rPr lang="en-US" dirty="0" smtClean="0"/>
              <a:t>Summary:</a:t>
            </a:r>
          </a:p>
          <a:p>
            <a:pPr lvl="2"/>
            <a:r>
              <a:rPr lang="en-US" dirty="0" smtClean="0"/>
              <a:t>Rules of thumb for writing good systems papers</a:t>
            </a:r>
          </a:p>
          <a:p>
            <a:pPr lvl="2"/>
            <a:r>
              <a:rPr lang="en-US" dirty="0" smtClean="0"/>
              <a:t>Most papers are limited</a:t>
            </a:r>
          </a:p>
          <a:p>
            <a:pPr lvl="2"/>
            <a:r>
              <a:rPr lang="en-US" dirty="0" smtClean="0"/>
              <a:t>A few researchers consistently publish at top conferences</a:t>
            </a:r>
          </a:p>
          <a:p>
            <a:pPr lvl="2"/>
            <a:r>
              <a:rPr lang="en-US" dirty="0" smtClean="0"/>
              <a:t>Learn from them or risk a second-rate career</a:t>
            </a:r>
          </a:p>
          <a:p>
            <a:pPr lvl="2"/>
            <a:r>
              <a:rPr lang="en-US" dirty="0" smtClean="0"/>
              <a:t>A good framework to use for thinking about the papers we read in this class</a:t>
            </a:r>
          </a:p>
          <a:p>
            <a:r>
              <a:rPr lang="en-US" dirty="0" smtClean="0"/>
              <a:t>Haldane ’28: On being the right size</a:t>
            </a:r>
          </a:p>
          <a:p>
            <a:pPr lvl="1"/>
            <a:r>
              <a:rPr lang="en-US" dirty="0" smtClean="0"/>
              <a:t>Summary: scale and use case are determinants for the fitness of a system</a:t>
            </a:r>
          </a:p>
          <a:p>
            <a:r>
              <a:rPr lang="en-US" dirty="0" smtClean="0"/>
              <a:t>(Optional) Hamming: “You and Your Research”</a:t>
            </a:r>
          </a:p>
          <a:p>
            <a:pPr lvl="1"/>
            <a:r>
              <a:rPr lang="en-US" dirty="0" smtClean="0"/>
              <a:t>Summary:</a:t>
            </a:r>
          </a:p>
          <a:p>
            <a:pPr lvl="2"/>
            <a:r>
              <a:rPr lang="en-US" dirty="0" smtClean="0"/>
              <a:t>Stay open to people and ideas</a:t>
            </a:r>
          </a:p>
          <a:p>
            <a:pPr lvl="2"/>
            <a:r>
              <a:rPr lang="en-US" dirty="0" smtClean="0"/>
              <a:t>Research is both time-consuming and exciting</a:t>
            </a:r>
          </a:p>
          <a:p>
            <a:pPr lvl="2"/>
            <a:r>
              <a:rPr lang="en-US" dirty="0" smtClean="0"/>
              <a:t>Research inspiration comes from unexpected directions</a:t>
            </a:r>
          </a:p>
          <a:p>
            <a:endParaRPr lang="en-US" dirty="0"/>
          </a:p>
        </p:txBody>
      </p:sp>
      <p:sp>
        <p:nvSpPr>
          <p:cNvPr id="8" name="Date Placeholder 7"/>
          <p:cNvSpPr>
            <a:spLocks noGrp="1"/>
          </p:cNvSpPr>
          <p:nvPr>
            <p:ph type="dt" sz="half" idx="10"/>
          </p:nvPr>
        </p:nvSpPr>
        <p:spPr/>
        <p:txBody>
          <a:bodyPr/>
          <a:lstStyle/>
          <a:p>
            <a:r>
              <a:rPr lang="en-US" smtClean="0"/>
              <a:t>8/26/2025, Lecture 1</a:t>
            </a:r>
            <a:endParaRPr lang="en-US"/>
          </a:p>
        </p:txBody>
      </p:sp>
      <p:sp>
        <p:nvSpPr>
          <p:cNvPr id="9" name="Footer Placeholder 8"/>
          <p:cNvSpPr>
            <a:spLocks noGrp="1"/>
          </p:cNvSpPr>
          <p:nvPr>
            <p:ph type="ftr" sz="quarter" idx="11"/>
          </p:nvPr>
        </p:nvSpPr>
        <p:spPr/>
        <p:txBody>
          <a:bodyPr/>
          <a:lstStyle/>
          <a:p>
            <a:r>
              <a:rPr lang="en-US" smtClean="0"/>
              <a:t>CSC7103, Fall 2025, Welcome and Introduction</a:t>
            </a:r>
            <a:endParaRPr lang="en-US"/>
          </a:p>
        </p:txBody>
      </p:sp>
      <p:sp>
        <p:nvSpPr>
          <p:cNvPr id="10" name="Slide Number Placeholder 9"/>
          <p:cNvSpPr>
            <a:spLocks noGrp="1"/>
          </p:cNvSpPr>
          <p:nvPr>
            <p:ph type="sldNum" sz="quarter" idx="12"/>
          </p:nvPr>
        </p:nvSpPr>
        <p:spPr/>
        <p:txBody>
          <a:bodyPr>
            <a:normAutofit fontScale="92500" lnSpcReduction="20000"/>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65865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 calcmode="lin" valueType="num">
                                      <p:cBhvr additive="base">
                                        <p:cTn id="37" dur="5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 calcmode="lin" valueType="num">
                                      <p:cBhvr additive="base">
                                        <p:cTn id="41" dur="500" fill="hold"/>
                                        <p:tgtEl>
                                          <p:spTgt spid="7">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 calcmode="lin" valueType="num">
                                      <p:cBhvr additive="base">
                                        <p:cTn id="47" dur="500" fill="hold"/>
                                        <p:tgtEl>
                                          <p:spTgt spid="7">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7">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7">
                                            <p:txEl>
                                              <p:pRg st="10" end="10"/>
                                            </p:txEl>
                                          </p:spTgt>
                                        </p:tgtEl>
                                        <p:attrNameLst>
                                          <p:attrName>style.visibility</p:attrName>
                                        </p:attrNameLst>
                                      </p:cBhvr>
                                      <p:to>
                                        <p:strVal val="visible"/>
                                      </p:to>
                                    </p:set>
                                    <p:anim calcmode="lin" valueType="num">
                                      <p:cBhvr additive="base">
                                        <p:cTn id="51" dur="500" fill="hold"/>
                                        <p:tgtEl>
                                          <p:spTgt spid="7">
                                            <p:txEl>
                                              <p:pRg st="10" end="1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7">
                                            <p:txEl>
                                              <p:pRg st="10" end="10"/>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7">
                                            <p:txEl>
                                              <p:pRg st="11" end="11"/>
                                            </p:txEl>
                                          </p:spTgt>
                                        </p:tgtEl>
                                        <p:attrNameLst>
                                          <p:attrName>style.visibility</p:attrName>
                                        </p:attrNameLst>
                                      </p:cBhvr>
                                      <p:to>
                                        <p:strVal val="visible"/>
                                      </p:to>
                                    </p:set>
                                    <p:anim calcmode="lin" valueType="num">
                                      <p:cBhvr additive="base">
                                        <p:cTn id="55" dur="500" fill="hold"/>
                                        <p:tgtEl>
                                          <p:spTgt spid="7">
                                            <p:txEl>
                                              <p:pRg st="11" end="1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
                                            <p:txEl>
                                              <p:pRg st="11" end="11"/>
                                            </p:txEl>
                                          </p:spTgt>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7">
                                            <p:txEl>
                                              <p:pRg st="12" end="12"/>
                                            </p:txEl>
                                          </p:spTgt>
                                        </p:tgtEl>
                                        <p:attrNameLst>
                                          <p:attrName>style.visibility</p:attrName>
                                        </p:attrNameLst>
                                      </p:cBhvr>
                                      <p:to>
                                        <p:strVal val="visible"/>
                                      </p:to>
                                    </p:set>
                                    <p:anim calcmode="lin" valueType="num">
                                      <p:cBhvr additive="base">
                                        <p:cTn id="59" dur="500" fill="hold"/>
                                        <p:tgtEl>
                                          <p:spTgt spid="7">
                                            <p:txEl>
                                              <p:pRg st="12" end="12"/>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7">
                                            <p:txEl>
                                              <p:pRg st="12" end="12"/>
                                            </p:txEl>
                                          </p:spTgt>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7">
                                            <p:txEl>
                                              <p:pRg st="13" end="13"/>
                                            </p:txEl>
                                          </p:spTgt>
                                        </p:tgtEl>
                                        <p:attrNameLst>
                                          <p:attrName>style.visibility</p:attrName>
                                        </p:attrNameLst>
                                      </p:cBhvr>
                                      <p:to>
                                        <p:strVal val="visible"/>
                                      </p:to>
                                    </p:set>
                                    <p:anim calcmode="lin" valueType="num">
                                      <p:cBhvr additive="base">
                                        <p:cTn id="63" dur="500" fill="hold"/>
                                        <p:tgtEl>
                                          <p:spTgt spid="7">
                                            <p:txEl>
                                              <p:pRg st="13" end="13"/>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7">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85775" y="2492375"/>
            <a:ext cx="4960088"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p:txBody>
          <a:bodyPr/>
          <a:lstStyle/>
          <a:p>
            <a:r>
              <a:rPr lang="en-US" dirty="0"/>
              <a:t>How (and How Not) to write a Good Systems </a:t>
            </a:r>
            <a:r>
              <a:rPr lang="en-US" dirty="0" smtClean="0"/>
              <a:t>Paper (</a:t>
            </a:r>
            <a:r>
              <a:rPr lang="en-US" dirty="0" smtClean="0"/>
              <a:t>Levin</a:t>
            </a:r>
            <a:r>
              <a:rPr lang="en-US" dirty="0" smtClean="0"/>
              <a:t> </a:t>
            </a:r>
            <a:r>
              <a:rPr lang="en-US" dirty="0" smtClean="0"/>
              <a:t>&amp;</a:t>
            </a:r>
            <a:r>
              <a:rPr lang="en-US" dirty="0" smtClean="0"/>
              <a:t> </a:t>
            </a:r>
            <a:r>
              <a:rPr lang="en-US" dirty="0" err="1" smtClean="0"/>
              <a:t>Redell</a:t>
            </a:r>
            <a:r>
              <a:rPr lang="en-US" dirty="0" smtClean="0"/>
              <a:t>)</a:t>
            </a:r>
            <a:endParaRPr lang="en-US" dirty="0"/>
          </a:p>
        </p:txBody>
      </p:sp>
      <p:sp>
        <p:nvSpPr>
          <p:cNvPr id="16" name="Content Placeholder 15"/>
          <p:cNvSpPr>
            <a:spLocks noGrp="1"/>
          </p:cNvSpPr>
          <p:nvPr>
            <p:ph sz="half" idx="1"/>
          </p:nvPr>
        </p:nvSpPr>
        <p:spPr>
          <a:xfrm>
            <a:off x="636851" y="922867"/>
            <a:ext cx="2515924" cy="2195814"/>
          </a:xfrm>
        </p:spPr>
        <p:txBody>
          <a:bodyPr>
            <a:normAutofit/>
          </a:bodyPr>
          <a:lstStyle/>
          <a:p>
            <a:r>
              <a:rPr lang="en-US" sz="1000" dirty="0" smtClean="0"/>
              <a:t>Categories</a:t>
            </a:r>
          </a:p>
          <a:p>
            <a:pPr lvl="1"/>
            <a:r>
              <a:rPr lang="en-US" sz="900" dirty="0" smtClean="0"/>
              <a:t>Real system</a:t>
            </a:r>
          </a:p>
          <a:p>
            <a:pPr lvl="1"/>
            <a:r>
              <a:rPr lang="en-US" sz="900" dirty="0" smtClean="0"/>
              <a:t>Unimplemented system</a:t>
            </a:r>
          </a:p>
          <a:p>
            <a:pPr lvl="1"/>
            <a:r>
              <a:rPr lang="en-US" sz="900" dirty="0" smtClean="0"/>
              <a:t>Theoretical topic</a:t>
            </a:r>
          </a:p>
          <a:p>
            <a:r>
              <a:rPr lang="en-US" sz="1000" dirty="0" smtClean="0"/>
              <a:t>Most SOSP/OSDI papers are about prototypes</a:t>
            </a:r>
          </a:p>
          <a:p>
            <a:pPr lvl="1"/>
            <a:r>
              <a:rPr lang="en-US" sz="900" dirty="0" smtClean="0"/>
              <a:t>Some differences by field</a:t>
            </a:r>
          </a:p>
          <a:p>
            <a:pPr lvl="2"/>
            <a:r>
              <a:rPr lang="en-US" sz="800" dirty="0" smtClean="0"/>
              <a:t>E.g. architecture: more simulation (why?)</a:t>
            </a:r>
          </a:p>
          <a:p>
            <a:endParaRPr lang="en-US" sz="1000" dirty="0"/>
          </a:p>
        </p:txBody>
      </p:sp>
      <p:sp>
        <p:nvSpPr>
          <p:cNvPr id="17" name="Content Placeholder 16"/>
          <p:cNvSpPr>
            <a:spLocks noGrp="1"/>
          </p:cNvSpPr>
          <p:nvPr>
            <p:ph sz="half" idx="2"/>
          </p:nvPr>
        </p:nvSpPr>
        <p:spPr>
          <a:xfrm>
            <a:off x="3091958" y="922867"/>
            <a:ext cx="2504981" cy="2195814"/>
          </a:xfrm>
        </p:spPr>
        <p:txBody>
          <a:bodyPr/>
          <a:lstStyle/>
          <a:p>
            <a:r>
              <a:rPr lang="en-US" dirty="0" smtClean="0"/>
              <a:t>Prototype is not enough</a:t>
            </a:r>
          </a:p>
          <a:p>
            <a:r>
              <a:rPr lang="en-US" dirty="0" smtClean="0"/>
              <a:t>Why build a system?</a:t>
            </a:r>
          </a:p>
          <a:p>
            <a:pPr lvl="1"/>
            <a:r>
              <a:rPr lang="en-US" dirty="0" smtClean="0"/>
              <a:t>“The purpose of (scientific) computing is…</a:t>
            </a:r>
          </a:p>
          <a:p>
            <a:r>
              <a:rPr lang="en-US" dirty="0" smtClean="0"/>
              <a:t>insight, not numbers.” – Richard Hamming</a:t>
            </a:r>
          </a:p>
          <a:p>
            <a:pPr lvl="1"/>
            <a:r>
              <a:rPr lang="en-US" dirty="0" smtClean="0"/>
              <a:t>Adapt old techniques to new technology</a:t>
            </a:r>
          </a:p>
          <a:p>
            <a:endParaRPr lang="en-US" dirty="0"/>
          </a:p>
        </p:txBody>
      </p:sp>
      <p:graphicFrame>
        <p:nvGraphicFramePr>
          <p:cNvPr id="4" name="object 4"/>
          <p:cNvGraphicFramePr>
            <a:graphicFrameLocks noGrp="1"/>
          </p:cNvGraphicFramePr>
          <p:nvPr>
            <p:extLst>
              <p:ext uri="{D42A27DB-BD31-4B8C-83A1-F6EECF244321}">
                <p14:modId xmlns:p14="http://schemas.microsoft.com/office/powerpoint/2010/main" val="695970572"/>
              </p:ext>
            </p:extLst>
          </p:nvPr>
        </p:nvGraphicFramePr>
        <p:xfrm>
          <a:off x="485775" y="2492375"/>
          <a:ext cx="4960088" cy="914400"/>
        </p:xfrm>
        <a:graphic>
          <a:graphicData uri="http://schemas.openxmlformats.org/drawingml/2006/table">
            <a:tbl>
              <a:tblPr firstRow="1" bandRow="1">
                <a:tableStyleId>{2D5ABB26-0587-4C30-8999-92F81FD0307C}</a:tableStyleId>
              </a:tblPr>
              <a:tblGrid>
                <a:gridCol w="881530">
                  <a:extLst>
                    <a:ext uri="{9D8B030D-6E8A-4147-A177-3AD203B41FA5}">
                      <a16:colId xmlns:a16="http://schemas.microsoft.com/office/drawing/2014/main" val="20000"/>
                    </a:ext>
                  </a:extLst>
                </a:gridCol>
                <a:gridCol w="1072512">
                  <a:extLst>
                    <a:ext uri="{9D8B030D-6E8A-4147-A177-3AD203B41FA5}">
                      <a16:colId xmlns:a16="http://schemas.microsoft.com/office/drawing/2014/main" val="20001"/>
                    </a:ext>
                  </a:extLst>
                </a:gridCol>
                <a:gridCol w="847563">
                  <a:extLst>
                    <a:ext uri="{9D8B030D-6E8A-4147-A177-3AD203B41FA5}">
                      <a16:colId xmlns:a16="http://schemas.microsoft.com/office/drawing/2014/main" val="20002"/>
                    </a:ext>
                  </a:extLst>
                </a:gridCol>
                <a:gridCol w="1080203">
                  <a:extLst>
                    <a:ext uri="{9D8B030D-6E8A-4147-A177-3AD203B41FA5}">
                      <a16:colId xmlns:a16="http://schemas.microsoft.com/office/drawing/2014/main" val="20003"/>
                    </a:ext>
                  </a:extLst>
                </a:gridCol>
                <a:gridCol w="1078280">
                  <a:extLst>
                    <a:ext uri="{9D8B030D-6E8A-4147-A177-3AD203B41FA5}">
                      <a16:colId xmlns:a16="http://schemas.microsoft.com/office/drawing/2014/main" val="20004"/>
                    </a:ext>
                  </a:extLst>
                </a:gridCol>
              </a:tblGrid>
              <a:tr h="152400">
                <a:tc>
                  <a:txBody>
                    <a:bodyPr/>
                    <a:lstStyle/>
                    <a:p>
                      <a:pPr>
                        <a:lnSpc>
                          <a:spcPct val="100000"/>
                        </a:lnSpc>
                      </a:pPr>
                      <a:endParaRPr sz="700" dirty="0">
                        <a:latin typeface="Times New Roman"/>
                        <a:cs typeface="Times New Roman"/>
                      </a:endParaRPr>
                    </a:p>
                  </a:txBody>
                  <a:tcPr marL="0" marR="0" marT="0" marB="0">
                    <a:lnT w="28575">
                      <a:solidFill>
                        <a:srgbClr val="706F74"/>
                      </a:solidFill>
                      <a:prstDash val="solid"/>
                    </a:lnT>
                    <a:lnB w="28575">
                      <a:solidFill>
                        <a:srgbClr val="706F74"/>
                      </a:solidFill>
                      <a:prstDash val="solid"/>
                    </a:lnB>
                    <a:solidFill>
                      <a:srgbClr val="6CB33E"/>
                    </a:solidFill>
                  </a:tcPr>
                </a:tc>
                <a:tc>
                  <a:txBody>
                    <a:bodyPr/>
                    <a:lstStyle/>
                    <a:p>
                      <a:pPr>
                        <a:lnSpc>
                          <a:spcPct val="100000"/>
                        </a:lnSpc>
                      </a:pPr>
                      <a:endParaRPr sz="700" dirty="0">
                        <a:latin typeface="Times New Roman"/>
                        <a:cs typeface="Times New Roman"/>
                      </a:endParaRPr>
                    </a:p>
                  </a:txBody>
                  <a:tcPr marL="0" marR="0" marT="0" marB="0">
                    <a:lnT w="28575">
                      <a:solidFill>
                        <a:srgbClr val="706F74"/>
                      </a:solidFill>
                      <a:prstDash val="solid"/>
                    </a:lnT>
                    <a:lnB w="28575">
                      <a:solidFill>
                        <a:srgbClr val="706F74"/>
                      </a:solidFill>
                      <a:prstDash val="solid"/>
                    </a:lnB>
                    <a:solidFill>
                      <a:srgbClr val="6CB33E"/>
                    </a:solidFill>
                  </a:tcPr>
                </a:tc>
                <a:tc>
                  <a:txBody>
                    <a:bodyPr/>
                    <a:lstStyle/>
                    <a:p>
                      <a:pPr marL="151130">
                        <a:lnSpc>
                          <a:spcPct val="100000"/>
                        </a:lnSpc>
                        <a:spcBef>
                          <a:spcPts val="320"/>
                        </a:spcBef>
                      </a:pPr>
                      <a:r>
                        <a:rPr sz="700" b="1" spc="-10" dirty="0">
                          <a:solidFill>
                            <a:srgbClr val="FFFFFF"/>
                          </a:solidFill>
                          <a:latin typeface="Arial"/>
                          <a:cs typeface="Arial"/>
                        </a:rPr>
                        <a:t>Effort</a:t>
                      </a:r>
                      <a:endParaRPr sz="700">
                        <a:latin typeface="Arial"/>
                        <a:cs typeface="Arial"/>
                      </a:endParaRPr>
                    </a:p>
                  </a:txBody>
                  <a:tcPr marL="0" marR="0" marT="20508" marB="0">
                    <a:lnT w="28575">
                      <a:solidFill>
                        <a:srgbClr val="706F74"/>
                      </a:solidFill>
                      <a:prstDash val="solid"/>
                    </a:lnT>
                    <a:lnB w="28575">
                      <a:solidFill>
                        <a:srgbClr val="706F74"/>
                      </a:solidFill>
                      <a:prstDash val="solid"/>
                    </a:lnB>
                    <a:solidFill>
                      <a:srgbClr val="6CB33E"/>
                    </a:solidFill>
                  </a:tcPr>
                </a:tc>
                <a:tc>
                  <a:txBody>
                    <a:bodyPr/>
                    <a:lstStyle/>
                    <a:p>
                      <a:pPr marL="436880">
                        <a:lnSpc>
                          <a:spcPct val="100000"/>
                        </a:lnSpc>
                        <a:spcBef>
                          <a:spcPts val="320"/>
                        </a:spcBef>
                      </a:pPr>
                      <a:r>
                        <a:rPr sz="700" b="1" dirty="0">
                          <a:solidFill>
                            <a:srgbClr val="FFFFFF"/>
                          </a:solidFill>
                          <a:latin typeface="Arial"/>
                          <a:cs typeface="Arial"/>
                        </a:rPr>
                        <a:t>SOSP</a:t>
                      </a:r>
                      <a:r>
                        <a:rPr sz="700" b="1" spc="-105" dirty="0">
                          <a:solidFill>
                            <a:srgbClr val="FFFFFF"/>
                          </a:solidFill>
                          <a:latin typeface="Arial"/>
                          <a:cs typeface="Arial"/>
                        </a:rPr>
                        <a:t> </a:t>
                      </a:r>
                      <a:r>
                        <a:rPr sz="700" b="1" spc="-10" dirty="0">
                          <a:solidFill>
                            <a:srgbClr val="FFFFFF"/>
                          </a:solidFill>
                          <a:latin typeface="Arial"/>
                          <a:cs typeface="Arial"/>
                        </a:rPr>
                        <a:t>Accept</a:t>
                      </a:r>
                      <a:endParaRPr sz="700">
                        <a:latin typeface="Arial"/>
                        <a:cs typeface="Arial"/>
                      </a:endParaRPr>
                    </a:p>
                  </a:txBody>
                  <a:tcPr marL="0" marR="0" marT="20508" marB="0">
                    <a:lnT w="28575">
                      <a:solidFill>
                        <a:srgbClr val="706F74"/>
                      </a:solidFill>
                      <a:prstDash val="solid"/>
                    </a:lnT>
                    <a:lnB w="28575">
                      <a:solidFill>
                        <a:srgbClr val="706F74"/>
                      </a:solidFill>
                      <a:prstDash val="solid"/>
                    </a:lnB>
                    <a:solidFill>
                      <a:srgbClr val="6CB33E"/>
                    </a:solidFill>
                  </a:tcPr>
                </a:tc>
                <a:tc>
                  <a:txBody>
                    <a:bodyPr/>
                    <a:lstStyle/>
                    <a:p>
                      <a:pPr marL="262890">
                        <a:lnSpc>
                          <a:spcPct val="100000"/>
                        </a:lnSpc>
                        <a:spcBef>
                          <a:spcPts val="320"/>
                        </a:spcBef>
                      </a:pPr>
                      <a:r>
                        <a:rPr sz="700" b="1" dirty="0">
                          <a:solidFill>
                            <a:srgbClr val="FFFFFF"/>
                          </a:solidFill>
                          <a:latin typeface="Arial"/>
                          <a:cs typeface="Arial"/>
                        </a:rPr>
                        <a:t>SOSP</a:t>
                      </a:r>
                      <a:r>
                        <a:rPr sz="700" b="1" spc="-35" dirty="0">
                          <a:solidFill>
                            <a:srgbClr val="FFFFFF"/>
                          </a:solidFill>
                          <a:latin typeface="Arial"/>
                          <a:cs typeface="Arial"/>
                        </a:rPr>
                        <a:t> </a:t>
                      </a:r>
                      <a:r>
                        <a:rPr sz="700" b="1" spc="-10" dirty="0">
                          <a:solidFill>
                            <a:srgbClr val="FFFFFF"/>
                          </a:solidFill>
                          <a:latin typeface="Arial"/>
                          <a:cs typeface="Arial"/>
                        </a:rPr>
                        <a:t>Reject</a:t>
                      </a:r>
                      <a:endParaRPr sz="700">
                        <a:latin typeface="Arial"/>
                        <a:cs typeface="Arial"/>
                      </a:endParaRPr>
                    </a:p>
                  </a:txBody>
                  <a:tcPr marL="0" marR="0" marT="20508" marB="0">
                    <a:lnT w="28575">
                      <a:solidFill>
                        <a:srgbClr val="706F74"/>
                      </a:solidFill>
                      <a:prstDash val="solid"/>
                    </a:lnT>
                    <a:lnB w="28575">
                      <a:solidFill>
                        <a:srgbClr val="706F74"/>
                      </a:solidFill>
                      <a:prstDash val="solid"/>
                    </a:lnB>
                    <a:solidFill>
                      <a:srgbClr val="6CB33E"/>
                    </a:solidFill>
                  </a:tcPr>
                </a:tc>
                <a:extLst>
                  <a:ext uri="{0D108BD9-81ED-4DB2-BD59-A6C34878D82A}">
                    <a16:rowId xmlns:a16="http://schemas.microsoft.com/office/drawing/2014/main" val="10000"/>
                  </a:ext>
                </a:extLst>
              </a:tr>
              <a:tr h="187137">
                <a:tc>
                  <a:txBody>
                    <a:bodyPr/>
                    <a:lstStyle/>
                    <a:p>
                      <a:pPr marL="91440">
                        <a:lnSpc>
                          <a:spcPct val="100000"/>
                        </a:lnSpc>
                        <a:spcBef>
                          <a:spcPts val="320"/>
                        </a:spcBef>
                      </a:pPr>
                      <a:r>
                        <a:rPr sz="700" dirty="0">
                          <a:solidFill>
                            <a:srgbClr val="706F74"/>
                          </a:solidFill>
                          <a:latin typeface="Arial"/>
                          <a:cs typeface="Arial"/>
                        </a:rPr>
                        <a:t>Real</a:t>
                      </a:r>
                      <a:r>
                        <a:rPr sz="700" spc="-15" dirty="0">
                          <a:solidFill>
                            <a:srgbClr val="706F74"/>
                          </a:solidFill>
                          <a:latin typeface="Arial"/>
                          <a:cs typeface="Arial"/>
                        </a:rPr>
                        <a:t> </a:t>
                      </a:r>
                      <a:r>
                        <a:rPr sz="700" spc="-10" dirty="0">
                          <a:solidFill>
                            <a:srgbClr val="706F74"/>
                          </a:solidFill>
                          <a:latin typeface="Arial"/>
                          <a:cs typeface="Arial"/>
                        </a:rPr>
                        <a:t>system</a:t>
                      </a:r>
                      <a:endParaRPr sz="700">
                        <a:latin typeface="Arial"/>
                        <a:cs typeface="Arial"/>
                      </a:endParaRPr>
                    </a:p>
                  </a:txBody>
                  <a:tcPr marL="0" marR="0" marT="20508" marB="0">
                    <a:lnT w="28575">
                      <a:solidFill>
                        <a:srgbClr val="706F74"/>
                      </a:solidFill>
                      <a:prstDash val="solid"/>
                    </a:lnT>
                    <a:solidFill>
                      <a:srgbClr val="EBEBEB"/>
                    </a:solidFill>
                  </a:tcPr>
                </a:tc>
                <a:tc>
                  <a:txBody>
                    <a:bodyPr/>
                    <a:lstStyle/>
                    <a:p>
                      <a:pPr marL="310515">
                        <a:lnSpc>
                          <a:spcPct val="100000"/>
                        </a:lnSpc>
                        <a:spcBef>
                          <a:spcPts val="320"/>
                        </a:spcBef>
                      </a:pPr>
                      <a:r>
                        <a:rPr sz="700" dirty="0">
                          <a:solidFill>
                            <a:srgbClr val="706F74"/>
                          </a:solidFill>
                          <a:latin typeface="Arial"/>
                          <a:cs typeface="Arial"/>
                        </a:rPr>
                        <a:t>Used</a:t>
                      </a:r>
                      <a:r>
                        <a:rPr sz="700" spc="-15" dirty="0">
                          <a:solidFill>
                            <a:srgbClr val="706F74"/>
                          </a:solidFill>
                          <a:latin typeface="Arial"/>
                          <a:cs typeface="Arial"/>
                        </a:rPr>
                        <a:t> </a:t>
                      </a:r>
                      <a:r>
                        <a:rPr sz="700" dirty="0">
                          <a:solidFill>
                            <a:srgbClr val="706F74"/>
                          </a:solidFill>
                          <a:latin typeface="Arial"/>
                          <a:cs typeface="Arial"/>
                        </a:rPr>
                        <a:t>by</a:t>
                      </a:r>
                      <a:r>
                        <a:rPr sz="700" spc="-10" dirty="0">
                          <a:solidFill>
                            <a:srgbClr val="706F74"/>
                          </a:solidFill>
                          <a:latin typeface="Arial"/>
                          <a:cs typeface="Arial"/>
                        </a:rPr>
                        <a:t> others</a:t>
                      </a:r>
                      <a:endParaRPr sz="700">
                        <a:latin typeface="Arial"/>
                        <a:cs typeface="Arial"/>
                      </a:endParaRPr>
                    </a:p>
                  </a:txBody>
                  <a:tcPr marL="0" marR="0" marT="20508" marB="0">
                    <a:lnT w="28575">
                      <a:solidFill>
                        <a:srgbClr val="706F74"/>
                      </a:solidFill>
                      <a:prstDash val="solid"/>
                    </a:lnT>
                    <a:solidFill>
                      <a:srgbClr val="EBEBEB"/>
                    </a:solidFill>
                  </a:tcPr>
                </a:tc>
                <a:tc>
                  <a:txBody>
                    <a:bodyPr/>
                    <a:lstStyle/>
                    <a:p>
                      <a:pPr marL="151130">
                        <a:lnSpc>
                          <a:spcPct val="100000"/>
                        </a:lnSpc>
                        <a:spcBef>
                          <a:spcPts val="320"/>
                        </a:spcBef>
                      </a:pPr>
                      <a:r>
                        <a:rPr sz="700" spc="-20" dirty="0">
                          <a:solidFill>
                            <a:srgbClr val="706F74"/>
                          </a:solidFill>
                          <a:latin typeface="Arial"/>
                          <a:cs typeface="Arial"/>
                        </a:rPr>
                        <a:t>Huge</a:t>
                      </a:r>
                      <a:endParaRPr sz="700" dirty="0">
                        <a:latin typeface="Arial"/>
                        <a:cs typeface="Arial"/>
                      </a:endParaRPr>
                    </a:p>
                  </a:txBody>
                  <a:tcPr marL="0" marR="0" marT="20508" marB="0">
                    <a:lnT w="28575">
                      <a:solidFill>
                        <a:srgbClr val="706F74"/>
                      </a:solidFill>
                      <a:prstDash val="solid"/>
                    </a:lnT>
                    <a:solidFill>
                      <a:srgbClr val="EBEBEB"/>
                    </a:solidFill>
                  </a:tcPr>
                </a:tc>
                <a:tc>
                  <a:txBody>
                    <a:bodyPr/>
                    <a:lstStyle/>
                    <a:p>
                      <a:pPr marL="436880">
                        <a:lnSpc>
                          <a:spcPct val="100000"/>
                        </a:lnSpc>
                        <a:spcBef>
                          <a:spcPts val="320"/>
                        </a:spcBef>
                      </a:pPr>
                      <a:r>
                        <a:rPr sz="700" spc="-10" dirty="0">
                          <a:solidFill>
                            <a:srgbClr val="706F74"/>
                          </a:solidFill>
                          <a:latin typeface="Arial"/>
                          <a:cs typeface="Arial"/>
                        </a:rPr>
                        <a:t>Occasional</a:t>
                      </a:r>
                      <a:endParaRPr sz="700">
                        <a:latin typeface="Arial"/>
                        <a:cs typeface="Arial"/>
                      </a:endParaRPr>
                    </a:p>
                  </a:txBody>
                  <a:tcPr marL="0" marR="0" marT="20508" marB="0">
                    <a:lnT w="28575">
                      <a:solidFill>
                        <a:srgbClr val="706F74"/>
                      </a:solidFill>
                      <a:prstDash val="solid"/>
                    </a:lnT>
                    <a:solidFill>
                      <a:srgbClr val="EBEBEB"/>
                    </a:solidFill>
                  </a:tcPr>
                </a:tc>
                <a:tc>
                  <a:txBody>
                    <a:bodyPr/>
                    <a:lstStyle/>
                    <a:p>
                      <a:pPr marL="262890">
                        <a:lnSpc>
                          <a:spcPct val="100000"/>
                        </a:lnSpc>
                        <a:spcBef>
                          <a:spcPts val="320"/>
                        </a:spcBef>
                      </a:pPr>
                      <a:r>
                        <a:rPr sz="700" spc="-10" dirty="0">
                          <a:solidFill>
                            <a:srgbClr val="706F74"/>
                          </a:solidFill>
                          <a:latin typeface="Arial"/>
                          <a:cs typeface="Arial"/>
                        </a:rPr>
                        <a:t>Occasional</a:t>
                      </a:r>
                      <a:endParaRPr sz="700">
                        <a:latin typeface="Arial"/>
                        <a:cs typeface="Arial"/>
                      </a:endParaRPr>
                    </a:p>
                  </a:txBody>
                  <a:tcPr marL="0" marR="0" marT="20508" marB="0">
                    <a:lnT w="28575">
                      <a:solidFill>
                        <a:srgbClr val="706F74"/>
                      </a:solidFill>
                      <a:prstDash val="solid"/>
                    </a:lnT>
                    <a:solidFill>
                      <a:srgbClr val="EBEBEB"/>
                    </a:solidFill>
                  </a:tcPr>
                </a:tc>
                <a:extLst>
                  <a:ext uri="{0D108BD9-81ED-4DB2-BD59-A6C34878D82A}">
                    <a16:rowId xmlns:a16="http://schemas.microsoft.com/office/drawing/2014/main" val="10001"/>
                  </a:ext>
                </a:extLst>
              </a:tr>
              <a:tr h="235647">
                <a:tc>
                  <a:txBody>
                    <a:bodyPr/>
                    <a:lstStyle/>
                    <a:p>
                      <a:pPr marL="91440">
                        <a:lnSpc>
                          <a:spcPct val="100000"/>
                        </a:lnSpc>
                        <a:spcBef>
                          <a:spcPts val="320"/>
                        </a:spcBef>
                      </a:pPr>
                      <a:r>
                        <a:rPr sz="700" dirty="0">
                          <a:solidFill>
                            <a:srgbClr val="706F74"/>
                          </a:solidFill>
                          <a:latin typeface="Arial"/>
                          <a:cs typeface="Arial"/>
                        </a:rPr>
                        <a:t>Worked</a:t>
                      </a:r>
                      <a:r>
                        <a:rPr sz="700" spc="-75" dirty="0">
                          <a:solidFill>
                            <a:srgbClr val="706F74"/>
                          </a:solidFill>
                          <a:latin typeface="Arial"/>
                          <a:cs typeface="Arial"/>
                        </a:rPr>
                        <a:t> </a:t>
                      </a:r>
                      <a:r>
                        <a:rPr sz="700" spc="-20" dirty="0">
                          <a:solidFill>
                            <a:srgbClr val="706F74"/>
                          </a:solidFill>
                          <a:latin typeface="Arial"/>
                          <a:cs typeface="Arial"/>
                        </a:rPr>
                        <a:t>once</a:t>
                      </a:r>
                      <a:endParaRPr sz="700">
                        <a:latin typeface="Arial"/>
                        <a:cs typeface="Arial"/>
                      </a:endParaRPr>
                    </a:p>
                  </a:txBody>
                  <a:tcPr marL="0" marR="0" marT="20508" marB="0"/>
                </a:tc>
                <a:tc>
                  <a:txBody>
                    <a:bodyPr/>
                    <a:lstStyle/>
                    <a:p>
                      <a:pPr marL="310515" marR="143510">
                        <a:lnSpc>
                          <a:spcPct val="100000"/>
                        </a:lnSpc>
                        <a:spcBef>
                          <a:spcPts val="320"/>
                        </a:spcBef>
                      </a:pPr>
                      <a:r>
                        <a:rPr sz="700" dirty="0">
                          <a:solidFill>
                            <a:srgbClr val="706F74"/>
                          </a:solidFill>
                          <a:latin typeface="Arial"/>
                          <a:cs typeface="Arial"/>
                        </a:rPr>
                        <a:t>Benchmarks</a:t>
                      </a:r>
                      <a:r>
                        <a:rPr sz="700" spc="-80" dirty="0">
                          <a:solidFill>
                            <a:srgbClr val="706F74"/>
                          </a:solidFill>
                          <a:latin typeface="Arial"/>
                          <a:cs typeface="Arial"/>
                        </a:rPr>
                        <a:t> </a:t>
                      </a:r>
                      <a:r>
                        <a:rPr sz="700" spc="-25" dirty="0">
                          <a:solidFill>
                            <a:srgbClr val="706F74"/>
                          </a:solidFill>
                          <a:latin typeface="Arial"/>
                          <a:cs typeface="Arial"/>
                        </a:rPr>
                        <a:t>ran </a:t>
                      </a:r>
                      <a:r>
                        <a:rPr sz="700" dirty="0">
                          <a:solidFill>
                            <a:srgbClr val="706F74"/>
                          </a:solidFill>
                          <a:latin typeface="Arial"/>
                          <a:cs typeface="Arial"/>
                        </a:rPr>
                        <a:t>by</a:t>
                      </a:r>
                      <a:r>
                        <a:rPr sz="700" spc="-5" dirty="0">
                          <a:solidFill>
                            <a:srgbClr val="706F74"/>
                          </a:solidFill>
                          <a:latin typeface="Arial"/>
                          <a:cs typeface="Arial"/>
                        </a:rPr>
                        <a:t> </a:t>
                      </a:r>
                      <a:r>
                        <a:rPr sz="700" spc="-10" dirty="0">
                          <a:solidFill>
                            <a:srgbClr val="706F74"/>
                          </a:solidFill>
                          <a:latin typeface="Arial"/>
                          <a:cs typeface="Arial"/>
                        </a:rPr>
                        <a:t>deadline</a:t>
                      </a:r>
                      <a:endParaRPr sz="700" dirty="0">
                        <a:latin typeface="Arial"/>
                        <a:cs typeface="Arial"/>
                      </a:endParaRPr>
                    </a:p>
                  </a:txBody>
                  <a:tcPr marL="0" marR="0" marT="20508" marB="0"/>
                </a:tc>
                <a:tc>
                  <a:txBody>
                    <a:bodyPr/>
                    <a:lstStyle/>
                    <a:p>
                      <a:pPr marL="151130">
                        <a:lnSpc>
                          <a:spcPct val="100000"/>
                        </a:lnSpc>
                        <a:spcBef>
                          <a:spcPts val="320"/>
                        </a:spcBef>
                      </a:pPr>
                      <a:r>
                        <a:rPr sz="700" spc="-10" dirty="0">
                          <a:solidFill>
                            <a:srgbClr val="706F74"/>
                          </a:solidFill>
                          <a:latin typeface="Arial"/>
                          <a:cs typeface="Arial"/>
                        </a:rPr>
                        <a:t>Large</a:t>
                      </a:r>
                      <a:endParaRPr sz="700">
                        <a:latin typeface="Arial"/>
                        <a:cs typeface="Arial"/>
                      </a:endParaRPr>
                    </a:p>
                  </a:txBody>
                  <a:tcPr marL="0" marR="0" marT="20508" marB="0"/>
                </a:tc>
                <a:tc>
                  <a:txBody>
                    <a:bodyPr/>
                    <a:lstStyle/>
                    <a:p>
                      <a:pPr marL="436880">
                        <a:lnSpc>
                          <a:spcPct val="100000"/>
                        </a:lnSpc>
                        <a:spcBef>
                          <a:spcPts val="320"/>
                        </a:spcBef>
                      </a:pPr>
                      <a:r>
                        <a:rPr sz="700" spc="-10" dirty="0">
                          <a:solidFill>
                            <a:srgbClr val="706F74"/>
                          </a:solidFill>
                          <a:latin typeface="Arial"/>
                          <a:cs typeface="Arial"/>
                        </a:rPr>
                        <a:t>Common</a:t>
                      </a:r>
                      <a:endParaRPr sz="700">
                        <a:latin typeface="Arial"/>
                        <a:cs typeface="Arial"/>
                      </a:endParaRPr>
                    </a:p>
                  </a:txBody>
                  <a:tcPr marL="0" marR="0" marT="20508" marB="0"/>
                </a:tc>
                <a:tc>
                  <a:txBody>
                    <a:bodyPr/>
                    <a:lstStyle/>
                    <a:p>
                      <a:pPr marL="262890">
                        <a:lnSpc>
                          <a:spcPct val="100000"/>
                        </a:lnSpc>
                        <a:spcBef>
                          <a:spcPts val="320"/>
                        </a:spcBef>
                      </a:pPr>
                      <a:r>
                        <a:rPr sz="700" spc="-10" dirty="0">
                          <a:solidFill>
                            <a:srgbClr val="706F74"/>
                          </a:solidFill>
                          <a:latin typeface="Arial"/>
                          <a:cs typeface="Arial"/>
                        </a:rPr>
                        <a:t>Occasional</a:t>
                      </a:r>
                      <a:endParaRPr sz="700">
                        <a:latin typeface="Arial"/>
                        <a:cs typeface="Arial"/>
                      </a:endParaRPr>
                    </a:p>
                  </a:txBody>
                  <a:tcPr marL="0" marR="0" marT="20508" marB="0"/>
                </a:tc>
                <a:extLst>
                  <a:ext uri="{0D108BD9-81ED-4DB2-BD59-A6C34878D82A}">
                    <a16:rowId xmlns:a16="http://schemas.microsoft.com/office/drawing/2014/main" val="10002"/>
                  </a:ext>
                </a:extLst>
              </a:tr>
              <a:tr h="152400">
                <a:tc>
                  <a:txBody>
                    <a:bodyPr/>
                    <a:lstStyle/>
                    <a:p>
                      <a:pPr marL="91440">
                        <a:lnSpc>
                          <a:spcPct val="100000"/>
                        </a:lnSpc>
                        <a:spcBef>
                          <a:spcPts val="320"/>
                        </a:spcBef>
                      </a:pPr>
                      <a:r>
                        <a:rPr sz="700" spc="-10" dirty="0">
                          <a:solidFill>
                            <a:srgbClr val="706F74"/>
                          </a:solidFill>
                          <a:latin typeface="Arial"/>
                          <a:cs typeface="Arial"/>
                        </a:rPr>
                        <a:t>Simulated</a:t>
                      </a:r>
                      <a:endParaRPr sz="700">
                        <a:latin typeface="Arial"/>
                        <a:cs typeface="Arial"/>
                      </a:endParaRPr>
                    </a:p>
                  </a:txBody>
                  <a:tcPr marL="0" marR="0" marT="20508" marB="0">
                    <a:solidFill>
                      <a:srgbClr val="EBEBEB"/>
                    </a:solidFill>
                  </a:tcPr>
                </a:tc>
                <a:tc>
                  <a:txBody>
                    <a:bodyPr/>
                    <a:lstStyle/>
                    <a:p>
                      <a:pPr marL="310515">
                        <a:lnSpc>
                          <a:spcPct val="100000"/>
                        </a:lnSpc>
                        <a:spcBef>
                          <a:spcPts val="320"/>
                        </a:spcBef>
                      </a:pPr>
                      <a:r>
                        <a:rPr sz="700" dirty="0">
                          <a:solidFill>
                            <a:srgbClr val="706F74"/>
                          </a:solidFill>
                          <a:latin typeface="Arial"/>
                          <a:cs typeface="Arial"/>
                        </a:rPr>
                        <a:t>Simulations</a:t>
                      </a:r>
                      <a:r>
                        <a:rPr sz="700" spc="-55" dirty="0">
                          <a:solidFill>
                            <a:srgbClr val="706F74"/>
                          </a:solidFill>
                          <a:latin typeface="Arial"/>
                          <a:cs typeface="Arial"/>
                        </a:rPr>
                        <a:t> </a:t>
                      </a:r>
                      <a:r>
                        <a:rPr sz="700" spc="-25" dirty="0">
                          <a:solidFill>
                            <a:srgbClr val="706F74"/>
                          </a:solidFill>
                          <a:latin typeface="Arial"/>
                          <a:cs typeface="Arial"/>
                        </a:rPr>
                        <a:t>run</a:t>
                      </a:r>
                      <a:endParaRPr sz="700">
                        <a:latin typeface="Arial"/>
                        <a:cs typeface="Arial"/>
                      </a:endParaRPr>
                    </a:p>
                  </a:txBody>
                  <a:tcPr marL="0" marR="0" marT="20508" marB="0">
                    <a:solidFill>
                      <a:srgbClr val="EBEBEB"/>
                    </a:solidFill>
                  </a:tcPr>
                </a:tc>
                <a:tc>
                  <a:txBody>
                    <a:bodyPr/>
                    <a:lstStyle/>
                    <a:p>
                      <a:pPr marL="151130">
                        <a:lnSpc>
                          <a:spcPct val="100000"/>
                        </a:lnSpc>
                        <a:spcBef>
                          <a:spcPts val="320"/>
                        </a:spcBef>
                      </a:pPr>
                      <a:r>
                        <a:rPr sz="700" spc="-10" dirty="0">
                          <a:solidFill>
                            <a:srgbClr val="706F74"/>
                          </a:solidFill>
                          <a:latin typeface="Arial"/>
                          <a:cs typeface="Arial"/>
                        </a:rPr>
                        <a:t>Large/med</a:t>
                      </a:r>
                      <a:endParaRPr sz="700">
                        <a:latin typeface="Arial"/>
                        <a:cs typeface="Arial"/>
                      </a:endParaRPr>
                    </a:p>
                  </a:txBody>
                  <a:tcPr marL="0" marR="0" marT="20508" marB="0">
                    <a:solidFill>
                      <a:srgbClr val="EBEBEB"/>
                    </a:solidFill>
                  </a:tcPr>
                </a:tc>
                <a:tc>
                  <a:txBody>
                    <a:bodyPr/>
                    <a:lstStyle/>
                    <a:p>
                      <a:pPr marL="436880">
                        <a:lnSpc>
                          <a:spcPct val="100000"/>
                        </a:lnSpc>
                        <a:spcBef>
                          <a:spcPts val="320"/>
                        </a:spcBef>
                      </a:pPr>
                      <a:r>
                        <a:rPr sz="700" spc="-10" dirty="0">
                          <a:solidFill>
                            <a:srgbClr val="706F74"/>
                          </a:solidFill>
                          <a:latin typeface="Arial"/>
                          <a:cs typeface="Arial"/>
                        </a:rPr>
                        <a:t>Occasional</a:t>
                      </a:r>
                      <a:endParaRPr sz="700">
                        <a:latin typeface="Arial"/>
                        <a:cs typeface="Arial"/>
                      </a:endParaRPr>
                    </a:p>
                  </a:txBody>
                  <a:tcPr marL="0" marR="0" marT="20508" marB="0">
                    <a:solidFill>
                      <a:srgbClr val="EBEBEB"/>
                    </a:solidFill>
                  </a:tcPr>
                </a:tc>
                <a:tc>
                  <a:txBody>
                    <a:bodyPr/>
                    <a:lstStyle/>
                    <a:p>
                      <a:pPr marL="262890">
                        <a:lnSpc>
                          <a:spcPct val="100000"/>
                        </a:lnSpc>
                        <a:spcBef>
                          <a:spcPts val="320"/>
                        </a:spcBef>
                      </a:pPr>
                      <a:r>
                        <a:rPr sz="700" spc="-10" dirty="0">
                          <a:solidFill>
                            <a:srgbClr val="706F74"/>
                          </a:solidFill>
                          <a:latin typeface="Arial"/>
                          <a:cs typeface="Arial"/>
                        </a:rPr>
                        <a:t>Common</a:t>
                      </a:r>
                      <a:endParaRPr sz="700">
                        <a:latin typeface="Arial"/>
                        <a:cs typeface="Arial"/>
                      </a:endParaRPr>
                    </a:p>
                  </a:txBody>
                  <a:tcPr marL="0" marR="0" marT="20508" marB="0">
                    <a:solidFill>
                      <a:srgbClr val="EBEBEB"/>
                    </a:solidFill>
                  </a:tcPr>
                </a:tc>
                <a:extLst>
                  <a:ext uri="{0D108BD9-81ED-4DB2-BD59-A6C34878D82A}">
                    <a16:rowId xmlns:a16="http://schemas.microsoft.com/office/drawing/2014/main" val="10003"/>
                  </a:ext>
                </a:extLst>
              </a:tr>
              <a:tr h="186816">
                <a:tc>
                  <a:txBody>
                    <a:bodyPr/>
                    <a:lstStyle/>
                    <a:p>
                      <a:pPr marL="91440">
                        <a:lnSpc>
                          <a:spcPct val="100000"/>
                        </a:lnSpc>
                        <a:spcBef>
                          <a:spcPts val="320"/>
                        </a:spcBef>
                      </a:pPr>
                      <a:r>
                        <a:rPr sz="700" dirty="0">
                          <a:solidFill>
                            <a:srgbClr val="706F74"/>
                          </a:solidFill>
                          <a:latin typeface="Arial"/>
                          <a:cs typeface="Arial"/>
                        </a:rPr>
                        <a:t>Paper</a:t>
                      </a:r>
                      <a:r>
                        <a:rPr sz="700" spc="-25" dirty="0">
                          <a:solidFill>
                            <a:srgbClr val="706F74"/>
                          </a:solidFill>
                          <a:latin typeface="Arial"/>
                          <a:cs typeface="Arial"/>
                        </a:rPr>
                        <a:t> </a:t>
                      </a:r>
                      <a:r>
                        <a:rPr sz="700" spc="-10" dirty="0">
                          <a:solidFill>
                            <a:srgbClr val="706F74"/>
                          </a:solidFill>
                          <a:latin typeface="Arial"/>
                          <a:cs typeface="Arial"/>
                        </a:rPr>
                        <a:t>design</a:t>
                      </a:r>
                      <a:endParaRPr sz="700">
                        <a:latin typeface="Arial"/>
                        <a:cs typeface="Arial"/>
                      </a:endParaRPr>
                    </a:p>
                  </a:txBody>
                  <a:tcPr marL="0" marR="0" marT="20508" marB="0">
                    <a:lnB w="28575">
                      <a:solidFill>
                        <a:srgbClr val="706F74"/>
                      </a:solidFill>
                      <a:prstDash val="solid"/>
                    </a:lnB>
                  </a:tcPr>
                </a:tc>
                <a:tc>
                  <a:txBody>
                    <a:bodyPr/>
                    <a:lstStyle/>
                    <a:p>
                      <a:pPr marL="310515">
                        <a:lnSpc>
                          <a:spcPct val="100000"/>
                        </a:lnSpc>
                        <a:spcBef>
                          <a:spcPts val="320"/>
                        </a:spcBef>
                      </a:pPr>
                      <a:r>
                        <a:rPr sz="700" i="1" dirty="0">
                          <a:solidFill>
                            <a:srgbClr val="706F74"/>
                          </a:solidFill>
                          <a:latin typeface="Arial"/>
                          <a:cs typeface="Arial"/>
                        </a:rPr>
                        <a:t>Sounds</a:t>
                      </a:r>
                      <a:r>
                        <a:rPr sz="700" i="1" spc="-35" dirty="0">
                          <a:solidFill>
                            <a:srgbClr val="706F74"/>
                          </a:solidFill>
                          <a:latin typeface="Arial"/>
                          <a:cs typeface="Arial"/>
                        </a:rPr>
                        <a:t> </a:t>
                      </a:r>
                      <a:r>
                        <a:rPr sz="700" spc="-20" dirty="0">
                          <a:solidFill>
                            <a:srgbClr val="706F74"/>
                          </a:solidFill>
                          <a:latin typeface="Arial"/>
                          <a:cs typeface="Arial"/>
                        </a:rPr>
                        <a:t>good</a:t>
                      </a:r>
                      <a:endParaRPr sz="700">
                        <a:latin typeface="Arial"/>
                        <a:cs typeface="Arial"/>
                      </a:endParaRPr>
                    </a:p>
                  </a:txBody>
                  <a:tcPr marL="0" marR="0" marT="20508" marB="0">
                    <a:lnB w="28575">
                      <a:solidFill>
                        <a:srgbClr val="706F74"/>
                      </a:solidFill>
                      <a:prstDash val="solid"/>
                    </a:lnB>
                  </a:tcPr>
                </a:tc>
                <a:tc>
                  <a:txBody>
                    <a:bodyPr/>
                    <a:lstStyle/>
                    <a:p>
                      <a:pPr marL="151130">
                        <a:lnSpc>
                          <a:spcPct val="100000"/>
                        </a:lnSpc>
                        <a:spcBef>
                          <a:spcPts val="320"/>
                        </a:spcBef>
                      </a:pPr>
                      <a:r>
                        <a:rPr sz="700" spc="-10" dirty="0">
                          <a:solidFill>
                            <a:srgbClr val="706F74"/>
                          </a:solidFill>
                          <a:latin typeface="Arial"/>
                          <a:cs typeface="Arial"/>
                        </a:rPr>
                        <a:t>minimal</a:t>
                      </a:r>
                      <a:endParaRPr sz="700">
                        <a:latin typeface="Arial"/>
                        <a:cs typeface="Arial"/>
                      </a:endParaRPr>
                    </a:p>
                  </a:txBody>
                  <a:tcPr marL="0" marR="0" marT="20508" marB="0">
                    <a:lnB w="28575">
                      <a:solidFill>
                        <a:srgbClr val="706F74"/>
                      </a:solidFill>
                      <a:prstDash val="solid"/>
                    </a:lnB>
                  </a:tcPr>
                </a:tc>
                <a:tc>
                  <a:txBody>
                    <a:bodyPr/>
                    <a:lstStyle/>
                    <a:p>
                      <a:pPr marL="436880">
                        <a:lnSpc>
                          <a:spcPct val="100000"/>
                        </a:lnSpc>
                        <a:spcBef>
                          <a:spcPts val="320"/>
                        </a:spcBef>
                      </a:pPr>
                      <a:r>
                        <a:rPr sz="700" spc="-20" dirty="0">
                          <a:solidFill>
                            <a:srgbClr val="706F74"/>
                          </a:solidFill>
                          <a:latin typeface="Arial"/>
                          <a:cs typeface="Arial"/>
                        </a:rPr>
                        <a:t>Rare</a:t>
                      </a:r>
                      <a:endParaRPr sz="700">
                        <a:latin typeface="Arial"/>
                        <a:cs typeface="Arial"/>
                      </a:endParaRPr>
                    </a:p>
                  </a:txBody>
                  <a:tcPr marL="0" marR="0" marT="20508" marB="0">
                    <a:lnB w="28575">
                      <a:solidFill>
                        <a:srgbClr val="706F74"/>
                      </a:solidFill>
                      <a:prstDash val="solid"/>
                    </a:lnB>
                  </a:tcPr>
                </a:tc>
                <a:tc>
                  <a:txBody>
                    <a:bodyPr/>
                    <a:lstStyle/>
                    <a:p>
                      <a:pPr marL="262890">
                        <a:lnSpc>
                          <a:spcPct val="100000"/>
                        </a:lnSpc>
                        <a:spcBef>
                          <a:spcPts val="320"/>
                        </a:spcBef>
                      </a:pPr>
                      <a:r>
                        <a:rPr sz="700" spc="-10" dirty="0">
                          <a:solidFill>
                            <a:srgbClr val="706F74"/>
                          </a:solidFill>
                          <a:latin typeface="Arial"/>
                          <a:cs typeface="Arial"/>
                        </a:rPr>
                        <a:t>Common</a:t>
                      </a:r>
                      <a:endParaRPr sz="700" dirty="0">
                        <a:latin typeface="Arial"/>
                        <a:cs typeface="Arial"/>
                      </a:endParaRPr>
                    </a:p>
                  </a:txBody>
                  <a:tcPr marL="0" marR="0" marT="20508" marB="0">
                    <a:lnB w="28575">
                      <a:solidFill>
                        <a:srgbClr val="706F74"/>
                      </a:solidFill>
                      <a:prstDash val="solid"/>
                    </a:lnB>
                  </a:tcPr>
                </a:tc>
                <a:extLst>
                  <a:ext uri="{0D108BD9-81ED-4DB2-BD59-A6C34878D82A}">
                    <a16:rowId xmlns:a16="http://schemas.microsoft.com/office/drawing/2014/main" val="10004"/>
                  </a:ext>
                </a:extLst>
              </a:tr>
            </a:tbl>
          </a:graphicData>
        </a:graphic>
      </p:graphicFrame>
      <p:sp>
        <p:nvSpPr>
          <p:cNvPr id="22" name="Date Placeholder 21"/>
          <p:cNvSpPr>
            <a:spLocks noGrp="1"/>
          </p:cNvSpPr>
          <p:nvPr>
            <p:ph type="dt" sz="half" idx="10"/>
          </p:nvPr>
        </p:nvSpPr>
        <p:spPr/>
        <p:txBody>
          <a:bodyPr/>
          <a:lstStyle/>
          <a:p>
            <a:r>
              <a:rPr lang="en-US" smtClean="0"/>
              <a:t>8/26/2025, Lecture 1</a:t>
            </a:r>
            <a:endParaRPr lang="en-US"/>
          </a:p>
        </p:txBody>
      </p:sp>
      <p:sp>
        <p:nvSpPr>
          <p:cNvPr id="23" name="Footer Placeholder 22"/>
          <p:cNvSpPr>
            <a:spLocks noGrp="1"/>
          </p:cNvSpPr>
          <p:nvPr>
            <p:ph type="ftr" sz="quarter" idx="11"/>
          </p:nvPr>
        </p:nvSpPr>
        <p:spPr/>
        <p:txBody>
          <a:bodyPr/>
          <a:lstStyle/>
          <a:p>
            <a:r>
              <a:rPr lang="en-US" smtClean="0"/>
              <a:t>CSC7103, Fall 2025, Welcome and Introduction</a:t>
            </a:r>
            <a:endParaRPr lang="en-US"/>
          </a:p>
        </p:txBody>
      </p:sp>
      <p:sp>
        <p:nvSpPr>
          <p:cNvPr id="24" name="Slide Number Placeholder 23"/>
          <p:cNvSpPr>
            <a:spLocks noGrp="1"/>
          </p:cNvSpPr>
          <p:nvPr>
            <p:ph type="sldNum" sz="quarter" idx="12"/>
          </p:nvPr>
        </p:nvSpPr>
        <p:spPr/>
        <p:txBody>
          <a:bodyPr>
            <a:normAutofit fontScale="92500" lnSpcReduction="20000"/>
          </a:bodyPr>
          <a:lstStyle/>
          <a:p>
            <a:fld id="{B6F15528-21DE-4FAA-801E-634DDDAF4B2B}" type="slidenum">
              <a:rPr lang="en-US" smtClean="0"/>
              <a:t>19</a:t>
            </a:fld>
            <a:endParaRPr lang="en-US"/>
          </a:p>
        </p:txBody>
      </p:sp>
    </p:spTree>
    <p:extLst>
      <p:ext uri="{BB962C8B-B14F-4D97-AF65-F5344CB8AC3E}">
        <p14:creationId xmlns:p14="http://schemas.microsoft.com/office/powerpoint/2010/main" val="301762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Introduction to Operating </a:t>
            </a:r>
            <a:r>
              <a:rPr lang="en-US" dirty="0" smtClean="0"/>
              <a:t>Systems</a:t>
            </a:r>
            <a:endParaRPr lang="en-US" dirty="0"/>
          </a:p>
        </p:txBody>
      </p:sp>
      <p:sp>
        <p:nvSpPr>
          <p:cNvPr id="3" name="Content Placeholder 2"/>
          <p:cNvSpPr>
            <a:spLocks noGrp="1"/>
          </p:cNvSpPr>
          <p:nvPr>
            <p:ph idx="1"/>
          </p:nvPr>
        </p:nvSpPr>
        <p:spPr/>
        <p:txBody>
          <a:bodyPr/>
          <a:lstStyle/>
          <a:p>
            <a:r>
              <a:rPr lang="en-US" dirty="0" smtClean="0"/>
              <a:t>Administrative introduction to course </a:t>
            </a:r>
          </a:p>
          <a:p>
            <a:r>
              <a:rPr lang="en-US" dirty="0" smtClean="0"/>
              <a:t>Why study Operating Systems?</a:t>
            </a:r>
          </a:p>
          <a:p>
            <a:r>
              <a:rPr lang="en-US" dirty="0" smtClean="0"/>
              <a:t>What is an Operating System?</a:t>
            </a:r>
          </a:p>
          <a:p>
            <a:r>
              <a:rPr lang="en-US" dirty="0" smtClean="0"/>
              <a:t>Principles to be covered in this course</a:t>
            </a:r>
          </a:p>
          <a:p>
            <a:r>
              <a:rPr lang="en-US" dirty="0" smtClean="0"/>
              <a:t>A (very) brief history of Operating Systems </a:t>
            </a:r>
          </a:p>
          <a:p>
            <a:r>
              <a:rPr lang="en-US" dirty="0" smtClean="0"/>
              <a:t>Operating System Goals</a:t>
            </a:r>
          </a:p>
          <a:p>
            <a:endParaRPr lang="en-US" dirty="0"/>
          </a:p>
        </p:txBody>
      </p:sp>
      <p:sp>
        <p:nvSpPr>
          <p:cNvPr id="4" name="Date Placeholder 3"/>
          <p:cNvSpPr>
            <a:spLocks noGrp="1"/>
          </p:cNvSpPr>
          <p:nvPr>
            <p:ph type="dt" sz="half" idx="10"/>
          </p:nvPr>
        </p:nvSpPr>
        <p:spPr/>
        <p:txBody>
          <a:bodyPr/>
          <a:lstStyle/>
          <a:p>
            <a:r>
              <a:rPr lang="en-US" smtClean="0"/>
              <a:t>8/26/2025, Lecture 1</a:t>
            </a:r>
            <a:endParaRPr lang="en-US"/>
          </a:p>
        </p:txBody>
      </p:sp>
      <p:sp>
        <p:nvSpPr>
          <p:cNvPr id="5" name="Footer Placeholder 4"/>
          <p:cNvSpPr>
            <a:spLocks noGrp="1"/>
          </p:cNvSpPr>
          <p:nvPr>
            <p:ph type="ftr" sz="quarter" idx="11"/>
          </p:nvPr>
        </p:nvSpPr>
        <p:spPr/>
        <p:txBody>
          <a:bodyPr/>
          <a:lstStyle/>
          <a:p>
            <a:r>
              <a:rPr lang="en-US" smtClean="0"/>
              <a:t>CSC7103, Fall 2025, Welcome and Introduction</a:t>
            </a:r>
            <a:endParaRPr lang="en-US"/>
          </a:p>
        </p:txBody>
      </p:sp>
      <p:sp>
        <p:nvSpPr>
          <p:cNvPr id="6" name="Slide Number Placeholder 5"/>
          <p:cNvSpPr>
            <a:spLocks noGrp="1"/>
          </p:cNvSpPr>
          <p:nvPr>
            <p:ph type="sldNum" sz="quarter" idx="12"/>
          </p:nvPr>
        </p:nvSpPr>
        <p:spPr/>
        <p:txBody>
          <a:bodyPr>
            <a:normAutofit fontScale="92500" lnSpcReduction="20000"/>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650202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smtClean="0"/>
              <a:t>On</a:t>
            </a:r>
            <a:r>
              <a:rPr lang="en-US" dirty="0" smtClean="0"/>
              <a:t> </a:t>
            </a:r>
            <a:r>
              <a:rPr lang="en-US" dirty="0" smtClean="0"/>
              <a:t>being</a:t>
            </a:r>
            <a:r>
              <a:rPr lang="en-US" dirty="0" smtClean="0"/>
              <a:t> </a:t>
            </a:r>
            <a:r>
              <a:rPr lang="en-US" dirty="0" smtClean="0"/>
              <a:t>the</a:t>
            </a:r>
            <a:r>
              <a:rPr lang="en-US" dirty="0" smtClean="0"/>
              <a:t> </a:t>
            </a:r>
            <a:r>
              <a:rPr lang="en-US" dirty="0" smtClean="0"/>
              <a:t>right</a:t>
            </a:r>
            <a:r>
              <a:rPr lang="en-US" dirty="0"/>
              <a:t> Size (</a:t>
            </a:r>
            <a:r>
              <a:rPr lang="en-US" dirty="0" smtClean="0"/>
              <a:t>Haldane)</a:t>
            </a:r>
            <a:endParaRPr lang="en-US" dirty="0"/>
          </a:p>
        </p:txBody>
      </p:sp>
      <p:sp>
        <p:nvSpPr>
          <p:cNvPr id="8" name="Content Placeholder 7"/>
          <p:cNvSpPr>
            <a:spLocks noGrp="1"/>
          </p:cNvSpPr>
          <p:nvPr>
            <p:ph idx="1"/>
          </p:nvPr>
        </p:nvSpPr>
        <p:spPr/>
        <p:txBody>
          <a:bodyPr>
            <a:normAutofit fontScale="92500"/>
          </a:bodyPr>
          <a:lstStyle/>
          <a:p>
            <a:r>
              <a:rPr lang="en-US" dirty="0"/>
              <a:t>Why did we read this paper?</a:t>
            </a:r>
          </a:p>
          <a:p>
            <a:pPr lvl="1"/>
            <a:r>
              <a:rPr lang="en-US" dirty="0"/>
              <a:t>Bold statements that are unusual in scientific literature</a:t>
            </a:r>
          </a:p>
          <a:p>
            <a:pPr lvl="1"/>
            <a:r>
              <a:rPr lang="en-US" dirty="0"/>
              <a:t>Intellectual pursuits require breadth and depth</a:t>
            </a:r>
          </a:p>
          <a:p>
            <a:r>
              <a:rPr lang="en-US" dirty="0"/>
              <a:t>Can you draw out lessons relevant to computer systems?</a:t>
            </a:r>
          </a:p>
          <a:p>
            <a:endParaRPr lang="en-US" dirty="0" smtClean="0"/>
          </a:p>
          <a:p>
            <a:r>
              <a:rPr lang="en-US" dirty="0"/>
              <a:t>Incommensurate scaling: eye size, jumping height</a:t>
            </a:r>
          </a:p>
          <a:p>
            <a:pPr lvl="1"/>
            <a:r>
              <a:rPr lang="en-US" dirty="0"/>
              <a:t>Hardware constraints influence system design: strength of femur limits height</a:t>
            </a:r>
          </a:p>
          <a:p>
            <a:r>
              <a:rPr lang="en-US" dirty="0"/>
              <a:t>Distribution of complexity and even basic assumptions change as a function of scale</a:t>
            </a:r>
          </a:p>
          <a:p>
            <a:pPr lvl="1"/>
            <a:r>
              <a:rPr lang="en-US" dirty="0"/>
              <a:t>E.g. </a:t>
            </a:r>
            <a:r>
              <a:rPr lang="en-US" dirty="0" err="1"/>
              <a:t>MapReduce</a:t>
            </a:r>
            <a:r>
              <a:rPr lang="en-US" dirty="0"/>
              <a:t> algorithm is a handful of lines of code</a:t>
            </a:r>
          </a:p>
          <a:p>
            <a:pPr lvl="1"/>
            <a:r>
              <a:rPr lang="en-US" dirty="0"/>
              <a:t>Apache Hadoop: 2,422,127 </a:t>
            </a:r>
            <a:r>
              <a:rPr lang="en-US" dirty="0" err="1"/>
              <a:t>SLoC</a:t>
            </a:r>
            <a:r>
              <a:rPr lang="en-US" dirty="0"/>
              <a:t> (as of 9/5/17)</a:t>
            </a:r>
          </a:p>
          <a:p>
            <a:endParaRPr lang="en-US" dirty="0"/>
          </a:p>
        </p:txBody>
      </p:sp>
      <p:sp>
        <p:nvSpPr>
          <p:cNvPr id="9" name="Date Placeholder 8"/>
          <p:cNvSpPr>
            <a:spLocks noGrp="1"/>
          </p:cNvSpPr>
          <p:nvPr>
            <p:ph type="dt" sz="half" idx="10"/>
          </p:nvPr>
        </p:nvSpPr>
        <p:spPr/>
        <p:txBody>
          <a:bodyPr/>
          <a:lstStyle/>
          <a:p>
            <a:r>
              <a:rPr lang="en-US" smtClean="0"/>
              <a:t>8/26/2025, Lecture 1</a:t>
            </a:r>
            <a:endParaRPr lang="en-US"/>
          </a:p>
        </p:txBody>
      </p:sp>
      <p:sp>
        <p:nvSpPr>
          <p:cNvPr id="10" name="Footer Placeholder 9"/>
          <p:cNvSpPr>
            <a:spLocks noGrp="1"/>
          </p:cNvSpPr>
          <p:nvPr>
            <p:ph type="ftr" sz="quarter" idx="11"/>
          </p:nvPr>
        </p:nvSpPr>
        <p:spPr/>
        <p:txBody>
          <a:bodyPr/>
          <a:lstStyle/>
          <a:p>
            <a:r>
              <a:rPr lang="en-US" smtClean="0"/>
              <a:t>CSC7103, Fall 2025, Welcome and Introduction</a:t>
            </a:r>
            <a:endParaRPr lang="en-US"/>
          </a:p>
        </p:txBody>
      </p:sp>
      <p:sp>
        <p:nvSpPr>
          <p:cNvPr id="11" name="Slide Number Placeholder 10"/>
          <p:cNvSpPr>
            <a:spLocks noGrp="1"/>
          </p:cNvSpPr>
          <p:nvPr>
            <p:ph type="sldNum" sz="quarter" idx="12"/>
          </p:nvPr>
        </p:nvSpPr>
        <p:spPr/>
        <p:txBody>
          <a:bodyPr>
            <a:normAutofit fontScale="92500" lnSpcReduction="20000"/>
          </a:bodyPr>
          <a:lstStyle/>
          <a:p>
            <a:fld id="{B6F15528-21DE-4FAA-801E-634DDDAF4B2B}" type="slidenum">
              <a:rPr lang="en-US" smtClean="0"/>
              <a:t>20</a:t>
            </a:fld>
            <a:endParaRPr lang="en-US"/>
          </a:p>
        </p:txBody>
      </p:sp>
    </p:spTree>
    <p:extLst>
      <p:ext uri="{BB962C8B-B14F-4D97-AF65-F5344CB8AC3E}">
        <p14:creationId xmlns:p14="http://schemas.microsoft.com/office/powerpoint/2010/main" val="426656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 calcmode="lin" valueType="num">
                                      <p:cBhvr additive="base">
                                        <p:cTn id="35"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 calcmode="lin" valueType="num">
                                      <p:cBhvr additive="base">
                                        <p:cTn id="41" dur="500" fill="hold"/>
                                        <p:tgtEl>
                                          <p:spTgt spid="8">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8">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anim calcmode="lin" valueType="num">
                                      <p:cBhvr additive="base">
                                        <p:cTn id="45" dur="500" fill="hold"/>
                                        <p:tgtEl>
                                          <p:spTgt spid="8">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8">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anim calcmode="lin" valueType="num">
                                      <p:cBhvr additive="base">
                                        <p:cTn id="49" dur="500" fill="hold"/>
                                        <p:tgtEl>
                                          <p:spTgt spid="8">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87" y="283417"/>
            <a:ext cx="1922639" cy="144197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2997" y="1725397"/>
            <a:ext cx="1924457" cy="144334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6433" y="1101140"/>
            <a:ext cx="1924456" cy="1443342"/>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012" y="1920224"/>
            <a:ext cx="1410897" cy="94177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6413" y="596017"/>
            <a:ext cx="1411040" cy="928127"/>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68879" y="433611"/>
            <a:ext cx="1492980" cy="324814"/>
          </a:xfrm>
          <a:prstGeom prst="rect">
            <a:avLst/>
          </a:prstGeom>
          <a:noFill/>
          <a:ln>
            <a:noFill/>
          </a:ln>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53478" y="2799653"/>
            <a:ext cx="1296950" cy="175088"/>
          </a:xfrm>
          <a:prstGeom prst="rect">
            <a:avLst/>
          </a:prstGeom>
        </p:spPr>
      </p:pic>
      <p:sp>
        <p:nvSpPr>
          <p:cNvPr id="2" name="Date Placeholder 1"/>
          <p:cNvSpPr>
            <a:spLocks noGrp="1"/>
          </p:cNvSpPr>
          <p:nvPr>
            <p:ph type="dt" sz="half" idx="10"/>
          </p:nvPr>
        </p:nvSpPr>
        <p:spPr/>
        <p:txBody>
          <a:bodyPr/>
          <a:lstStyle/>
          <a:p>
            <a:r>
              <a:rPr lang="en-US" smtClean="0"/>
              <a:t>8/26/2025, Lecture 1</a:t>
            </a:r>
            <a:endParaRPr lang="en-US" dirty="0"/>
          </a:p>
        </p:txBody>
      </p:sp>
      <p:sp>
        <p:nvSpPr>
          <p:cNvPr id="3" name="Footer Placeholder 2"/>
          <p:cNvSpPr>
            <a:spLocks noGrp="1"/>
          </p:cNvSpPr>
          <p:nvPr>
            <p:ph type="ftr" sz="quarter" idx="11"/>
          </p:nvPr>
        </p:nvSpPr>
        <p:spPr/>
        <p:txBody>
          <a:bodyPr/>
          <a:lstStyle/>
          <a:p>
            <a:r>
              <a:rPr lang="en-US" smtClean="0"/>
              <a:t>CSC7103, Fall 2025, Welcome and Introduction</a:t>
            </a:r>
            <a:endParaRPr lang="en-US"/>
          </a:p>
        </p:txBody>
      </p:sp>
      <p:sp>
        <p:nvSpPr>
          <p:cNvPr id="4" name="Slide Number Placeholder 3"/>
          <p:cNvSpPr>
            <a:spLocks noGrp="1"/>
          </p:cNvSpPr>
          <p:nvPr>
            <p:ph type="sldNum" sz="quarter" idx="12"/>
          </p:nvPr>
        </p:nvSpPr>
        <p:spPr/>
        <p:txBody>
          <a:bodyPr>
            <a:normAutofit fontScale="92500" lnSpcReduction="20000"/>
          </a:bodyPr>
          <a:lstStyle/>
          <a:p>
            <a:fld id="{65339F38-439B-42BE-A6DB-D203DE66964E}" type="slidenum">
              <a:rPr lang="en-US" smtClean="0"/>
              <a:t>21</a:t>
            </a:fld>
            <a:endParaRPr lang="en-US"/>
          </a:p>
        </p:txBody>
      </p:sp>
    </p:spTree>
    <p:extLst>
      <p:ext uri="{BB962C8B-B14F-4D97-AF65-F5344CB8AC3E}">
        <p14:creationId xmlns:p14="http://schemas.microsoft.com/office/powerpoint/2010/main" val="1447488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Course</a:t>
            </a:r>
          </a:p>
        </p:txBody>
      </p:sp>
      <p:sp>
        <p:nvSpPr>
          <p:cNvPr id="3" name="Content Placeholder 2"/>
          <p:cNvSpPr>
            <a:spLocks noGrp="1"/>
          </p:cNvSpPr>
          <p:nvPr>
            <p:ph idx="1"/>
          </p:nvPr>
        </p:nvSpPr>
        <p:spPr/>
        <p:txBody>
          <a:bodyPr>
            <a:normAutofit/>
          </a:bodyPr>
          <a:lstStyle/>
          <a:p>
            <a:r>
              <a:rPr lang="en-US" dirty="0" smtClean="0"/>
              <a:t>This </a:t>
            </a:r>
            <a:r>
              <a:rPr lang="en-US" dirty="0"/>
              <a:t>is a revised curriculum with new goals:</a:t>
            </a:r>
          </a:p>
          <a:p>
            <a:pPr lvl="1"/>
            <a:r>
              <a:rPr lang="en-US" dirty="0" smtClean="0"/>
              <a:t>Understanding </a:t>
            </a:r>
            <a:r>
              <a:rPr lang="en-US" dirty="0"/>
              <a:t>and exploiting OS services</a:t>
            </a:r>
          </a:p>
          <a:p>
            <a:pPr lvl="1"/>
            <a:r>
              <a:rPr lang="en-US" dirty="0" smtClean="0"/>
              <a:t>Foundation </a:t>
            </a:r>
            <a:r>
              <a:rPr lang="en-US" dirty="0"/>
              <a:t>concepts and principles</a:t>
            </a:r>
          </a:p>
          <a:p>
            <a:pPr lvl="1"/>
            <a:r>
              <a:rPr lang="en-US" dirty="0" smtClean="0"/>
              <a:t>Common </a:t>
            </a:r>
            <a:r>
              <a:rPr lang="en-US" dirty="0"/>
              <a:t>problems that have been solved in OS</a:t>
            </a:r>
          </a:p>
          <a:p>
            <a:pPr lvl="1"/>
            <a:r>
              <a:rPr lang="en-US" dirty="0" smtClean="0"/>
              <a:t>Evolving </a:t>
            </a:r>
            <a:r>
              <a:rPr lang="en-US" dirty="0"/>
              <a:t>directions in system architecture</a:t>
            </a:r>
          </a:p>
          <a:p>
            <a:r>
              <a:rPr lang="en-US" dirty="0"/>
              <a:t>This is not a course in how to build an OS</a:t>
            </a:r>
          </a:p>
          <a:p>
            <a:pPr lvl="1"/>
            <a:r>
              <a:rPr lang="en-US" dirty="0" smtClean="0"/>
              <a:t>You </a:t>
            </a:r>
            <a:r>
              <a:rPr lang="en-US" dirty="0"/>
              <a:t>will not read or write any kernel-mode code</a:t>
            </a:r>
          </a:p>
          <a:p>
            <a:pPr lvl="1"/>
            <a:r>
              <a:rPr lang="en-US" dirty="0" smtClean="0"/>
              <a:t>You </a:t>
            </a:r>
            <a:r>
              <a:rPr lang="en-US" dirty="0"/>
              <a:t>will not study or build any parts of a toy OS</a:t>
            </a:r>
          </a:p>
          <a:p>
            <a:endParaRPr lang="en-US" dirty="0"/>
          </a:p>
        </p:txBody>
      </p:sp>
      <p:sp>
        <p:nvSpPr>
          <p:cNvPr id="4" name="Date Placeholder 3"/>
          <p:cNvSpPr>
            <a:spLocks noGrp="1"/>
          </p:cNvSpPr>
          <p:nvPr>
            <p:ph type="dt" sz="half" idx="10"/>
          </p:nvPr>
        </p:nvSpPr>
        <p:spPr/>
        <p:txBody>
          <a:bodyPr/>
          <a:lstStyle/>
          <a:p>
            <a:r>
              <a:rPr lang="en-US" smtClean="0"/>
              <a:t>8/26/2025, Lecture 1</a:t>
            </a:r>
            <a:endParaRPr lang="en-US"/>
          </a:p>
        </p:txBody>
      </p:sp>
      <p:sp>
        <p:nvSpPr>
          <p:cNvPr id="5" name="Footer Placeholder 4"/>
          <p:cNvSpPr>
            <a:spLocks noGrp="1"/>
          </p:cNvSpPr>
          <p:nvPr>
            <p:ph type="ftr" sz="quarter" idx="11"/>
          </p:nvPr>
        </p:nvSpPr>
        <p:spPr/>
        <p:txBody>
          <a:bodyPr/>
          <a:lstStyle/>
          <a:p>
            <a:r>
              <a:rPr lang="en-US" smtClean="0"/>
              <a:t>CSC7103, Fall 2025, Welcome and Introduction</a:t>
            </a:r>
            <a:endParaRPr lang="en-US"/>
          </a:p>
        </p:txBody>
      </p:sp>
      <p:sp>
        <p:nvSpPr>
          <p:cNvPr id="6" name="Slide Number Placeholder 5"/>
          <p:cNvSpPr>
            <a:spLocks noGrp="1"/>
          </p:cNvSpPr>
          <p:nvPr>
            <p:ph type="sldNum" sz="quarter" idx="12"/>
          </p:nvPr>
        </p:nvSpPr>
        <p:spPr/>
        <p:txBody>
          <a:bodyPr>
            <a:normAutofit fontScale="92500" lnSpcReduction="20000"/>
          </a:bodyPr>
          <a:lstStyle/>
          <a:p>
            <a:fld id="{B6F15528-21DE-4FAA-801E-634DDDAF4B2B}" type="slidenum">
              <a:rPr lang="en-US" smtClean="0"/>
              <a:t>3</a:t>
            </a:fld>
            <a:endParaRPr lang="en-US"/>
          </a:p>
        </p:txBody>
      </p:sp>
    </p:spTree>
    <p:extLst>
      <p:ext uri="{BB962C8B-B14F-4D97-AF65-F5344CB8AC3E}">
        <p14:creationId xmlns:p14="http://schemas.microsoft.com/office/powerpoint/2010/main" val="231020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t>
            </a:r>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smtClean="0"/>
              <a:t>We </a:t>
            </a:r>
            <a:r>
              <a:rPr lang="en-US" dirty="0"/>
              <a:t>started with a list of learning objectives</a:t>
            </a:r>
          </a:p>
          <a:p>
            <a:pPr lvl="1"/>
            <a:r>
              <a:rPr lang="en-US" dirty="0" smtClean="0"/>
              <a:t>Over </a:t>
            </a:r>
            <a:r>
              <a:rPr lang="en-US" dirty="0"/>
              <a:t>300 concepts, issues, approaches and skills</a:t>
            </a:r>
          </a:p>
          <a:p>
            <a:pPr lvl="1"/>
            <a:r>
              <a:rPr lang="en-US" dirty="0"/>
              <a:t>All activities in this course are based on them</a:t>
            </a:r>
          </a:p>
          <a:p>
            <a:r>
              <a:rPr lang="en-US" dirty="0" smtClean="0"/>
              <a:t>The </a:t>
            </a:r>
            <a:r>
              <a:rPr lang="en-US" dirty="0"/>
              <a:t>reading has been chosen introduce them</a:t>
            </a:r>
          </a:p>
          <a:p>
            <a:pPr lvl="1"/>
            <a:r>
              <a:rPr lang="en-US" dirty="0" smtClean="0"/>
              <a:t>The </a:t>
            </a:r>
            <a:r>
              <a:rPr lang="en-US" dirty="0"/>
              <a:t>lectures are designed to reinforce them</a:t>
            </a:r>
          </a:p>
          <a:p>
            <a:pPr lvl="1"/>
            <a:r>
              <a:rPr lang="en-US" dirty="0" smtClean="0"/>
              <a:t>The </a:t>
            </a:r>
            <a:r>
              <a:rPr lang="en-US" dirty="0"/>
              <a:t>projects have been chosen to exercise them</a:t>
            </a:r>
          </a:p>
          <a:p>
            <a:pPr lvl="1"/>
            <a:r>
              <a:rPr lang="en-US" dirty="0" smtClean="0"/>
              <a:t>The </a:t>
            </a:r>
            <a:r>
              <a:rPr lang="en-US" dirty="0"/>
              <a:t>exams will test your mastery of them</a:t>
            </a:r>
          </a:p>
          <a:p>
            <a:r>
              <a:rPr lang="en-US" dirty="0"/>
              <a:t>Study this list to understand the course goals</a:t>
            </a:r>
          </a:p>
          <a:p>
            <a:r>
              <a:rPr lang="en-US" dirty="0"/>
              <a:t>Use this list to guide your pre-exam review</a:t>
            </a:r>
          </a:p>
          <a:p>
            <a:pPr marL="0" indent="0">
              <a:buNone/>
            </a:pPr>
            <a:endParaRPr lang="en-US" dirty="0"/>
          </a:p>
        </p:txBody>
      </p:sp>
      <p:sp>
        <p:nvSpPr>
          <p:cNvPr id="4" name="Date Placeholder 3"/>
          <p:cNvSpPr>
            <a:spLocks noGrp="1"/>
          </p:cNvSpPr>
          <p:nvPr>
            <p:ph type="dt" sz="half" idx="10"/>
          </p:nvPr>
        </p:nvSpPr>
        <p:spPr/>
        <p:txBody>
          <a:bodyPr/>
          <a:lstStyle/>
          <a:p>
            <a:r>
              <a:rPr lang="en-US" smtClean="0"/>
              <a:t>8/26/2025, Lecture 1</a:t>
            </a:r>
            <a:endParaRPr lang="en-US"/>
          </a:p>
        </p:txBody>
      </p:sp>
      <p:sp>
        <p:nvSpPr>
          <p:cNvPr id="5" name="Footer Placeholder 4"/>
          <p:cNvSpPr>
            <a:spLocks noGrp="1"/>
          </p:cNvSpPr>
          <p:nvPr>
            <p:ph type="ftr" sz="quarter" idx="11"/>
          </p:nvPr>
        </p:nvSpPr>
        <p:spPr/>
        <p:txBody>
          <a:bodyPr/>
          <a:lstStyle/>
          <a:p>
            <a:r>
              <a:rPr lang="en-US" smtClean="0"/>
              <a:t>CSC7103, Fall 2025, Welcome and Introduction</a:t>
            </a:r>
            <a:endParaRPr lang="en-US"/>
          </a:p>
        </p:txBody>
      </p:sp>
      <p:sp>
        <p:nvSpPr>
          <p:cNvPr id="6" name="Slide Number Placeholder 5"/>
          <p:cNvSpPr>
            <a:spLocks noGrp="1"/>
          </p:cNvSpPr>
          <p:nvPr>
            <p:ph type="sldNum" sz="quarter" idx="12"/>
          </p:nvPr>
        </p:nvSpPr>
        <p:spPr/>
        <p:txBody>
          <a:bodyPr>
            <a:normAutofit fontScale="92500" lnSpcReduction="20000"/>
          </a:bodyPr>
          <a:lstStyle/>
          <a:p>
            <a:fld id="{B6F15528-21DE-4FAA-801E-634DDDAF4B2B}" type="slidenum">
              <a:rPr lang="en-US" smtClean="0"/>
              <a:t>4</a:t>
            </a:fld>
            <a:endParaRPr lang="en-US"/>
          </a:p>
        </p:txBody>
      </p:sp>
    </p:spTree>
    <p:extLst>
      <p:ext uri="{BB962C8B-B14F-4D97-AF65-F5344CB8AC3E}">
        <p14:creationId xmlns:p14="http://schemas.microsoft.com/office/powerpoint/2010/main" val="2950035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t>Administrativia</a:t>
            </a:r>
            <a:r>
              <a:rPr lang="en-US" dirty="0"/>
              <a:t/>
            </a:r>
            <a:br>
              <a:rPr lang="en-US" dirty="0"/>
            </a:br>
            <a:r>
              <a:rPr lang="en-US" dirty="0" smtClean="0"/>
              <a:t/>
            </a:r>
            <a:br>
              <a:rPr lang="en-US" dirty="0" smtClean="0"/>
            </a:br>
            <a:r>
              <a:rPr lang="en-US" dirty="0"/>
              <a:t/>
            </a:r>
            <a:br>
              <a:rPr lang="en-US" dirty="0"/>
            </a:br>
            <a:endParaRPr lang="en-US" dirty="0"/>
          </a:p>
        </p:txBody>
      </p:sp>
      <p:sp>
        <p:nvSpPr>
          <p:cNvPr id="4" name="Date Placeholder 3"/>
          <p:cNvSpPr>
            <a:spLocks noGrp="1"/>
          </p:cNvSpPr>
          <p:nvPr>
            <p:ph type="dt" sz="half" idx="10"/>
          </p:nvPr>
        </p:nvSpPr>
        <p:spPr/>
        <p:txBody>
          <a:bodyPr/>
          <a:lstStyle/>
          <a:p>
            <a:r>
              <a:rPr lang="en-US" smtClean="0"/>
              <a:t>8/26/2025, Lecture 1</a:t>
            </a:r>
            <a:endParaRPr lang="en-US"/>
          </a:p>
        </p:txBody>
      </p:sp>
      <p:sp>
        <p:nvSpPr>
          <p:cNvPr id="5" name="Footer Placeholder 4"/>
          <p:cNvSpPr>
            <a:spLocks noGrp="1"/>
          </p:cNvSpPr>
          <p:nvPr>
            <p:ph type="ftr" sz="quarter" idx="11"/>
          </p:nvPr>
        </p:nvSpPr>
        <p:spPr/>
        <p:txBody>
          <a:bodyPr/>
          <a:lstStyle/>
          <a:p>
            <a:r>
              <a:rPr lang="en-US" smtClean="0"/>
              <a:t>CSC7103, Fall 2025, Welcome and Introduction</a:t>
            </a:r>
            <a:endParaRPr lang="en-US"/>
          </a:p>
        </p:txBody>
      </p:sp>
      <p:sp>
        <p:nvSpPr>
          <p:cNvPr id="6" name="Slide Number Placeholder 5"/>
          <p:cNvSpPr>
            <a:spLocks noGrp="1"/>
          </p:cNvSpPr>
          <p:nvPr>
            <p:ph type="sldNum" sz="quarter" idx="12"/>
          </p:nvPr>
        </p:nvSpPr>
        <p:spPr/>
        <p:txBody>
          <a:bodyPr>
            <a:normAutofit fontScale="92500" lnSpcReduction="20000"/>
          </a:bodyPr>
          <a:lstStyle/>
          <a:p>
            <a:fld id="{B6F15528-21DE-4FAA-801E-634DDDAF4B2B}" type="slidenum">
              <a:rPr lang="en-US" smtClean="0"/>
              <a:t>5</a:t>
            </a:fld>
            <a:endParaRPr lang="en-US"/>
          </a:p>
        </p:txBody>
      </p:sp>
      <p:pic>
        <p:nvPicPr>
          <p:cNvPr id="9" name="Picture 8" descr="A picture containing text, gear&#10;&#10;Description automatically generated">
            <a:extLst>
              <a:ext uri="{FF2B5EF4-FFF2-40B4-BE49-F238E27FC236}">
                <a16:creationId xmlns:a16="http://schemas.microsoft.com/office/drawing/2014/main" id="{D5382A27-E637-EEB5-079B-E2E9DC1557CC}"/>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236140" y="1153584"/>
            <a:ext cx="3554745" cy="1999544"/>
          </a:xfrm>
          <a:prstGeom prst="rect">
            <a:avLst/>
          </a:prstGeom>
        </p:spPr>
      </p:pic>
    </p:spTree>
    <p:extLst>
      <p:ext uri="{BB962C8B-B14F-4D97-AF65-F5344CB8AC3E}">
        <p14:creationId xmlns:p14="http://schemas.microsoft.com/office/powerpoint/2010/main" val="2834379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Infrastructure, Textbook &amp; Readings</a:t>
            </a:r>
            <a:endParaRPr lang="en-US" altLang="en-US"/>
          </a:p>
        </p:txBody>
      </p:sp>
      <p:sp>
        <p:nvSpPr>
          <p:cNvPr id="37890" name="Content Placeholder 2"/>
          <p:cNvSpPr>
            <a:spLocks noGrp="1"/>
          </p:cNvSpPr>
          <p:nvPr>
            <p:ph idx="1"/>
          </p:nvPr>
        </p:nvSpPr>
        <p:spPr/>
        <p:txBody>
          <a:bodyPr>
            <a:normAutofit fontScale="77500" lnSpcReduction="20000"/>
          </a:bodyPr>
          <a:lstStyle/>
          <a:p>
            <a:r>
              <a:rPr lang="en-US" dirty="0" smtClean="0"/>
              <a:t>Infrastructure</a:t>
            </a:r>
          </a:p>
          <a:p>
            <a:pPr lvl="1"/>
            <a:r>
              <a:rPr lang="en-US" dirty="0" smtClean="0"/>
              <a:t>Website: 	</a:t>
            </a:r>
            <a:r>
              <a:rPr lang="en-US" dirty="0" smtClean="0">
                <a:hlinkClick r:id="rId2"/>
              </a:rPr>
              <a:t>https://teaching.hkaiser.org</a:t>
            </a:r>
            <a:endParaRPr lang="en-US" dirty="0" smtClean="0"/>
          </a:p>
          <a:p>
            <a:pPr lvl="1"/>
            <a:r>
              <a:rPr lang="en-US" dirty="0"/>
              <a:t>Discord:	</a:t>
            </a:r>
            <a:r>
              <a:rPr lang="en-US" u="sng" dirty="0">
                <a:hlinkClick r:id="rId3"/>
              </a:rPr>
              <a:t>https://</a:t>
            </a:r>
            <a:r>
              <a:rPr lang="en-US" u="sng" dirty="0" smtClean="0">
                <a:hlinkClick r:id="rId3"/>
              </a:rPr>
              <a:t>discord.gg/</a:t>
            </a:r>
            <a:r>
              <a:rPr lang="en-US" u="sng" dirty="0" smtClean="0"/>
              <a:t>FIXME</a:t>
            </a:r>
            <a:endParaRPr lang="en-US" dirty="0" smtClean="0"/>
          </a:p>
          <a:p>
            <a:r>
              <a:rPr lang="en-US" dirty="0" smtClean="0"/>
              <a:t>Textbook: Operating Systems: Principles and Practice (2nd Edition) Anderson and </a:t>
            </a:r>
            <a:r>
              <a:rPr lang="en-US" dirty="0" err="1" smtClean="0"/>
              <a:t>Dahlin</a:t>
            </a:r>
            <a:endParaRPr lang="en-US" dirty="0" smtClean="0"/>
          </a:p>
          <a:p>
            <a:pPr lvl="1"/>
            <a:r>
              <a:rPr lang="en-US" dirty="0" smtClean="0"/>
              <a:t>Not required, get a copy if you feel that lectures are not sufficient</a:t>
            </a:r>
          </a:p>
          <a:p>
            <a:pPr lvl="1"/>
            <a:r>
              <a:rPr lang="en-US" dirty="0" smtClean="0"/>
              <a:t>Suggested readings posted along with lectures</a:t>
            </a:r>
          </a:p>
          <a:p>
            <a:pPr lvl="1"/>
            <a:r>
              <a:rPr lang="en-US" dirty="0" smtClean="0"/>
              <a:t>Try to keep up with material in book as well as lectures</a:t>
            </a:r>
          </a:p>
          <a:p>
            <a:r>
              <a:rPr lang="en-US" dirty="0" smtClean="0"/>
              <a:t>Supplementary Material</a:t>
            </a:r>
          </a:p>
          <a:p>
            <a:pPr lvl="1"/>
            <a:r>
              <a:rPr lang="en-US" dirty="0" smtClean="0"/>
              <a:t>Operating Systems: Three Easy Pieces, by </a:t>
            </a:r>
            <a:r>
              <a:rPr lang="en-US" dirty="0" err="1" smtClean="0"/>
              <a:t>Remzi</a:t>
            </a:r>
            <a:r>
              <a:rPr lang="en-US" dirty="0" smtClean="0"/>
              <a:t> and Andrea </a:t>
            </a:r>
            <a:r>
              <a:rPr lang="en-US" dirty="0" err="1" smtClean="0"/>
              <a:t>Arpaci-Dusseau</a:t>
            </a:r>
            <a:r>
              <a:rPr lang="en-US" dirty="0" smtClean="0"/>
              <a:t>, available for free online</a:t>
            </a:r>
          </a:p>
          <a:p>
            <a:pPr lvl="1"/>
            <a:r>
              <a:rPr lang="en-US" dirty="0" smtClean="0"/>
              <a:t>Linux Kernel Development, 3rd edition, by Robert Love </a:t>
            </a:r>
          </a:p>
          <a:p>
            <a:r>
              <a:rPr lang="en-US" dirty="0"/>
              <a:t>Homework, project, quizzes, grading, honesty</a:t>
            </a:r>
          </a:p>
          <a:p>
            <a:pPr lvl="1"/>
            <a:r>
              <a:rPr lang="en-US" dirty="0"/>
              <a:t>Use </a:t>
            </a:r>
            <a:r>
              <a:rPr lang="en-US" dirty="0" err="1"/>
              <a:t>Github</a:t>
            </a:r>
            <a:r>
              <a:rPr lang="en-US" dirty="0"/>
              <a:t> classroom for assignments</a:t>
            </a:r>
          </a:p>
          <a:p>
            <a:pPr lvl="1"/>
            <a:r>
              <a:rPr lang="en-US" dirty="0"/>
              <a:t>Use </a:t>
            </a:r>
            <a:r>
              <a:rPr lang="en-US" dirty="0" err="1"/>
              <a:t>VSCode</a:t>
            </a:r>
            <a:r>
              <a:rPr lang="en-US" dirty="0"/>
              <a:t> as a </a:t>
            </a:r>
            <a:r>
              <a:rPr lang="en-US" dirty="0" smtClean="0"/>
              <a:t>tool</a:t>
            </a:r>
            <a:endParaRPr lang="en-US" dirty="0"/>
          </a:p>
        </p:txBody>
      </p:sp>
      <p:pic>
        <p:nvPicPr>
          <p:cNvPr id="6" name="Picture 5">
            <a:extLst>
              <a:ext uri="{FF2B5EF4-FFF2-40B4-BE49-F238E27FC236}">
                <a16:creationId xmlns:a16="http://schemas.microsoft.com/office/drawing/2014/main" id="{8AB33325-2E22-49B0-AAE0-2B4BDB3D11D7}"/>
              </a:ext>
            </a:extLst>
          </p:cNvPr>
          <p:cNvPicPr>
            <a:picLocks noChangeAspect="1"/>
          </p:cNvPicPr>
          <p:nvPr/>
        </p:nvPicPr>
        <p:blipFill>
          <a:blip r:embed="rId4"/>
          <a:stretch>
            <a:fillRect/>
          </a:stretch>
        </p:blipFill>
        <p:spPr>
          <a:xfrm>
            <a:off x="4922308" y="1006245"/>
            <a:ext cx="922867" cy="1225073"/>
          </a:xfrm>
          <a:prstGeom prst="rect">
            <a:avLst/>
          </a:prstGeom>
          <a:ln>
            <a:solidFill>
              <a:schemeClr val="tx1"/>
            </a:solidFill>
          </a:ln>
        </p:spPr>
      </p:pic>
      <p:pic>
        <p:nvPicPr>
          <p:cNvPr id="7" name="Picture 6">
            <a:extLst>
              <a:ext uri="{FF2B5EF4-FFF2-40B4-BE49-F238E27FC236}">
                <a16:creationId xmlns:a16="http://schemas.microsoft.com/office/drawing/2014/main" id="{17C11C20-D592-47F7-91C2-3DE51CF6CA01}"/>
              </a:ext>
            </a:extLst>
          </p:cNvPr>
          <p:cNvPicPr>
            <a:picLocks noChangeAspect="1"/>
          </p:cNvPicPr>
          <p:nvPr/>
        </p:nvPicPr>
        <p:blipFill>
          <a:blip r:embed="rId5"/>
          <a:stretch>
            <a:fillRect/>
          </a:stretch>
        </p:blipFill>
        <p:spPr>
          <a:xfrm>
            <a:off x="4728143" y="2384072"/>
            <a:ext cx="563457" cy="881933"/>
          </a:xfrm>
          <a:prstGeom prst="rect">
            <a:avLst/>
          </a:prstGeom>
        </p:spPr>
      </p:pic>
      <p:pic>
        <p:nvPicPr>
          <p:cNvPr id="8" name="Picture 7">
            <a:extLst>
              <a:ext uri="{FF2B5EF4-FFF2-40B4-BE49-F238E27FC236}">
                <a16:creationId xmlns:a16="http://schemas.microsoft.com/office/drawing/2014/main" id="{76E4C651-554B-4DF4-8239-B55DD36478FC}"/>
              </a:ext>
            </a:extLst>
          </p:cNvPr>
          <p:cNvPicPr>
            <a:picLocks noChangeAspect="1"/>
          </p:cNvPicPr>
          <p:nvPr/>
        </p:nvPicPr>
        <p:blipFill>
          <a:blip r:embed="rId6"/>
          <a:stretch>
            <a:fillRect/>
          </a:stretch>
        </p:blipFill>
        <p:spPr>
          <a:xfrm>
            <a:off x="5383742" y="2384072"/>
            <a:ext cx="680454" cy="876121"/>
          </a:xfrm>
          <a:prstGeom prst="rect">
            <a:avLst/>
          </a:prstGeom>
        </p:spPr>
      </p:pic>
      <p:sp>
        <p:nvSpPr>
          <p:cNvPr id="4" name="Date Placeholder 3"/>
          <p:cNvSpPr>
            <a:spLocks noGrp="1"/>
          </p:cNvSpPr>
          <p:nvPr>
            <p:ph type="dt" sz="half" idx="10"/>
          </p:nvPr>
        </p:nvSpPr>
        <p:spPr/>
        <p:txBody>
          <a:bodyPr/>
          <a:lstStyle/>
          <a:p>
            <a:r>
              <a:rPr lang="en-US" smtClean="0"/>
              <a:t>8/26/2025, Lecture 1</a:t>
            </a:r>
            <a:endParaRPr lang="en-US"/>
          </a:p>
        </p:txBody>
      </p:sp>
      <p:sp>
        <p:nvSpPr>
          <p:cNvPr id="5" name="Footer Placeholder 4"/>
          <p:cNvSpPr>
            <a:spLocks noGrp="1"/>
          </p:cNvSpPr>
          <p:nvPr>
            <p:ph type="ftr" sz="quarter" idx="11"/>
          </p:nvPr>
        </p:nvSpPr>
        <p:spPr/>
        <p:txBody>
          <a:bodyPr/>
          <a:lstStyle/>
          <a:p>
            <a:r>
              <a:rPr lang="en-US" smtClean="0"/>
              <a:t>CSC7103, Fall 2025, Welcome and Introduction</a:t>
            </a:r>
            <a:endParaRPr lang="en-US"/>
          </a:p>
        </p:txBody>
      </p:sp>
      <p:sp>
        <p:nvSpPr>
          <p:cNvPr id="9" name="Slide Number Placeholder 8"/>
          <p:cNvSpPr>
            <a:spLocks noGrp="1"/>
          </p:cNvSpPr>
          <p:nvPr>
            <p:ph type="sldNum" sz="quarter" idx="12"/>
          </p:nvPr>
        </p:nvSpPr>
        <p:spPr/>
        <p:txBody>
          <a:bodyPr>
            <a:normAutofit fontScale="92500" lnSpcReduction="20000"/>
          </a:bodyPr>
          <a:lstStyle/>
          <a:p>
            <a:fld id="{B6F15528-21DE-4FAA-801E-634DDDAF4B2B}" type="slidenum">
              <a:rPr lang="en-US" smtClean="0"/>
              <a:t>6</a:t>
            </a:fld>
            <a:endParaRPr lang="en-US"/>
          </a:p>
        </p:txBody>
      </p:sp>
    </p:spTree>
    <p:extLst>
      <p:ext uri="{BB962C8B-B14F-4D97-AF65-F5344CB8AC3E}">
        <p14:creationId xmlns:p14="http://schemas.microsoft.com/office/powerpoint/2010/main" val="732820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5153C-4F78-C846-6782-237576751FAE}"/>
              </a:ext>
            </a:extLst>
          </p:cNvPr>
          <p:cNvSpPr>
            <a:spLocks noGrp="1"/>
          </p:cNvSpPr>
          <p:nvPr>
            <p:ph type="title"/>
          </p:nvPr>
        </p:nvSpPr>
        <p:spPr/>
        <p:txBody>
          <a:bodyPr/>
          <a:lstStyle/>
          <a:p>
            <a:r>
              <a:rPr lang="en-US" smtClean="0"/>
              <a:t>Class Expectations</a:t>
            </a:r>
            <a:endParaRPr lang="en-US" dirty="0"/>
          </a:p>
        </p:txBody>
      </p:sp>
      <p:sp>
        <p:nvSpPr>
          <p:cNvPr id="3" name="Content Placeholder 2">
            <a:extLst>
              <a:ext uri="{FF2B5EF4-FFF2-40B4-BE49-F238E27FC236}">
                <a16:creationId xmlns:a16="http://schemas.microsoft.com/office/drawing/2014/main" id="{F413B211-448E-0640-1021-2F8950965D25}"/>
              </a:ext>
            </a:extLst>
          </p:cNvPr>
          <p:cNvSpPr>
            <a:spLocks noGrp="1"/>
          </p:cNvSpPr>
          <p:nvPr>
            <p:ph idx="1"/>
          </p:nvPr>
        </p:nvSpPr>
        <p:spPr/>
        <p:txBody>
          <a:bodyPr>
            <a:normAutofit/>
          </a:bodyPr>
          <a:lstStyle/>
          <a:p>
            <a:r>
              <a:rPr lang="en-US" dirty="0" smtClean="0"/>
              <a:t>Lectures</a:t>
            </a:r>
          </a:p>
          <a:p>
            <a:pPr lvl="1"/>
            <a:r>
              <a:rPr lang="en-US" dirty="0" smtClean="0"/>
              <a:t>Come! Cannot guarantee content will be identical to previous years</a:t>
            </a:r>
          </a:p>
          <a:p>
            <a:pPr lvl="1"/>
            <a:r>
              <a:rPr lang="en-US" dirty="0" smtClean="0"/>
              <a:t>Electronic devices used only for note taking</a:t>
            </a:r>
          </a:p>
          <a:p>
            <a:pPr lvl="1"/>
            <a:r>
              <a:rPr lang="en-US" dirty="0" smtClean="0"/>
              <a:t>Will explain many things related to assignments not otherwise explained</a:t>
            </a:r>
          </a:p>
          <a:p>
            <a:pPr lvl="1"/>
            <a:r>
              <a:rPr lang="en-US" dirty="0" smtClean="0"/>
              <a:t>Attendance not mandatory but highly advised</a:t>
            </a:r>
          </a:p>
          <a:p>
            <a:pPr lvl="1"/>
            <a:r>
              <a:rPr lang="en-US" dirty="0" smtClean="0"/>
              <a:t>If you decide to come, please be on time</a:t>
            </a:r>
          </a:p>
          <a:p>
            <a:pPr lvl="1"/>
            <a:r>
              <a:rPr lang="en-US" dirty="0" smtClean="0"/>
              <a:t>Meet your fellow students, they are your future colleagues!</a:t>
            </a:r>
          </a:p>
          <a:p>
            <a:r>
              <a:rPr lang="en-US" dirty="0" smtClean="0"/>
              <a:t>Office Hours</a:t>
            </a:r>
          </a:p>
          <a:p>
            <a:pPr lvl="1"/>
            <a:r>
              <a:rPr lang="en-US" dirty="0" smtClean="0"/>
              <a:t>Come and ask for help early. There are no stupid questions! </a:t>
            </a:r>
          </a:p>
          <a:p>
            <a:pPr lvl="1"/>
            <a:r>
              <a:rPr lang="en-US" dirty="0" smtClean="0"/>
              <a:t>We like teaching and want to meet you!</a:t>
            </a:r>
          </a:p>
          <a:p>
            <a:r>
              <a:rPr lang="en-US" dirty="0" smtClean="0"/>
              <a:t>Communicate </a:t>
            </a:r>
            <a:r>
              <a:rPr lang="en-US" dirty="0"/>
              <a:t>with course staff through Discord and Email. </a:t>
            </a:r>
          </a:p>
          <a:p>
            <a:pPr marL="0" indent="0">
              <a:buNone/>
            </a:pPr>
            <a:endParaRPr lang="en-US" dirty="0" smtClean="0"/>
          </a:p>
          <a:p>
            <a:pPr lvl="1"/>
            <a:endParaRPr lang="en-US" dirty="0" smtClean="0"/>
          </a:p>
          <a:p>
            <a:pPr lvl="1"/>
            <a:endParaRPr lang="en-US" dirty="0" smtClean="0"/>
          </a:p>
          <a:p>
            <a:endParaRPr lang="en-US" dirty="0" smtClean="0"/>
          </a:p>
          <a:p>
            <a:endParaRPr lang="en-US" dirty="0" smtClean="0"/>
          </a:p>
          <a:p>
            <a:endParaRPr lang="en-US" dirty="0" smtClean="0"/>
          </a:p>
          <a:p>
            <a:pPr lvl="1"/>
            <a:endParaRPr lang="en-US" dirty="0"/>
          </a:p>
        </p:txBody>
      </p:sp>
      <p:sp>
        <p:nvSpPr>
          <p:cNvPr id="6" name="Date Placeholder 5"/>
          <p:cNvSpPr>
            <a:spLocks noGrp="1"/>
          </p:cNvSpPr>
          <p:nvPr>
            <p:ph type="dt" sz="half" idx="10"/>
          </p:nvPr>
        </p:nvSpPr>
        <p:spPr/>
        <p:txBody>
          <a:bodyPr/>
          <a:lstStyle/>
          <a:p>
            <a:r>
              <a:rPr lang="en-US" smtClean="0"/>
              <a:t>8/26/2025, Lecture 1</a:t>
            </a:r>
            <a:endParaRPr lang="en-US"/>
          </a:p>
        </p:txBody>
      </p:sp>
      <p:sp>
        <p:nvSpPr>
          <p:cNvPr id="7" name="Footer Placeholder 6"/>
          <p:cNvSpPr>
            <a:spLocks noGrp="1"/>
          </p:cNvSpPr>
          <p:nvPr>
            <p:ph type="ftr" sz="quarter" idx="11"/>
          </p:nvPr>
        </p:nvSpPr>
        <p:spPr/>
        <p:txBody>
          <a:bodyPr/>
          <a:lstStyle/>
          <a:p>
            <a:r>
              <a:rPr lang="en-US" smtClean="0"/>
              <a:t>CSC7103, Fall 2025, Welcome and Introduction</a:t>
            </a:r>
            <a:endParaRPr lang="en-US"/>
          </a:p>
        </p:txBody>
      </p:sp>
      <p:sp>
        <p:nvSpPr>
          <p:cNvPr id="8" name="Slide Number Placeholder 7"/>
          <p:cNvSpPr>
            <a:spLocks noGrp="1"/>
          </p:cNvSpPr>
          <p:nvPr>
            <p:ph type="sldNum" sz="quarter" idx="12"/>
          </p:nvPr>
        </p:nvSpPr>
        <p:spPr/>
        <p:txBody>
          <a:bodyPr>
            <a:normAutofit fontScale="92500" lnSpcReduction="20000"/>
          </a:bodyPr>
          <a:lstStyle/>
          <a:p>
            <a:fld id="{B6F15528-21DE-4FAA-801E-634DDDAF4B2B}" type="slidenum">
              <a:rPr lang="en-US" smtClean="0"/>
              <a:t>7</a:t>
            </a:fld>
            <a:endParaRPr lang="en-US"/>
          </a:p>
        </p:txBody>
      </p:sp>
    </p:spTree>
    <p:extLst>
      <p:ext uri="{BB962C8B-B14F-4D97-AF65-F5344CB8AC3E}">
        <p14:creationId xmlns:p14="http://schemas.microsoft.com/office/powerpoint/2010/main" val="1574515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smtClean="0"/>
              <a:t>Important Dates</a:t>
            </a:r>
            <a:endParaRPr lang="en-US" dirty="0"/>
          </a:p>
        </p:txBody>
      </p:sp>
      <p:sp>
        <p:nvSpPr>
          <p:cNvPr id="5" name="Content Placeholder 4"/>
          <p:cNvSpPr>
            <a:spLocks noGrp="1"/>
          </p:cNvSpPr>
          <p:nvPr>
            <p:ph idx="1"/>
          </p:nvPr>
        </p:nvSpPr>
        <p:spPr/>
        <p:txBody>
          <a:bodyPr>
            <a:normAutofit/>
          </a:bodyPr>
          <a:lstStyle/>
          <a:p>
            <a:r>
              <a:rPr lang="en-US" dirty="0" smtClean="0"/>
              <a:t>Lectures</a:t>
            </a:r>
          </a:p>
          <a:p>
            <a:pPr lvl="1"/>
            <a:r>
              <a:rPr lang="en-US" dirty="0" smtClean="0"/>
              <a:t>Tuesday and Thursday, 1:30pm to 2:50pm, 1236 PFT</a:t>
            </a:r>
          </a:p>
          <a:p>
            <a:r>
              <a:rPr lang="en-US" dirty="0" smtClean="0"/>
              <a:t>Grading</a:t>
            </a:r>
          </a:p>
          <a:p>
            <a:pPr lvl="1"/>
            <a:r>
              <a:rPr lang="en-US" dirty="0" smtClean="0"/>
              <a:t>Homework 50%</a:t>
            </a:r>
          </a:p>
          <a:p>
            <a:pPr lvl="1"/>
            <a:r>
              <a:rPr lang="en-US" dirty="0" smtClean="0"/>
              <a:t>Project 25%</a:t>
            </a:r>
          </a:p>
          <a:p>
            <a:pPr lvl="1"/>
            <a:r>
              <a:rPr lang="en-US" dirty="0" smtClean="0"/>
              <a:t>Midterm exam 10%</a:t>
            </a:r>
          </a:p>
          <a:p>
            <a:pPr lvl="1"/>
            <a:r>
              <a:rPr lang="en-US" dirty="0" smtClean="0"/>
              <a:t>Final exam 15%</a:t>
            </a:r>
          </a:p>
          <a:p>
            <a:r>
              <a:rPr lang="en-US" dirty="0" smtClean="0"/>
              <a:t>Exams</a:t>
            </a:r>
          </a:p>
          <a:p>
            <a:pPr lvl="1"/>
            <a:r>
              <a:rPr lang="en-US" dirty="0" smtClean="0"/>
              <a:t>Midterm </a:t>
            </a:r>
            <a:r>
              <a:rPr lang="en-US" dirty="0"/>
              <a:t>exam: </a:t>
            </a:r>
            <a:r>
              <a:rPr lang="en-US" dirty="0" smtClean="0"/>
              <a:t>TBD</a:t>
            </a:r>
            <a:endParaRPr lang="en-US" dirty="0"/>
          </a:p>
          <a:p>
            <a:pPr lvl="1"/>
            <a:r>
              <a:rPr lang="en-US" dirty="0" smtClean="0"/>
              <a:t>Final </a:t>
            </a:r>
            <a:r>
              <a:rPr lang="en-US" dirty="0"/>
              <a:t>exam: </a:t>
            </a:r>
            <a:r>
              <a:rPr lang="en-US" dirty="0" smtClean="0"/>
              <a:t>TBD</a:t>
            </a:r>
            <a:endParaRPr lang="en-US" dirty="0"/>
          </a:p>
          <a:p>
            <a:endParaRPr lang="en-US" dirty="0"/>
          </a:p>
        </p:txBody>
      </p:sp>
      <p:sp>
        <p:nvSpPr>
          <p:cNvPr id="7" name="Date Placeholder 6"/>
          <p:cNvSpPr>
            <a:spLocks noGrp="1"/>
          </p:cNvSpPr>
          <p:nvPr>
            <p:ph type="dt" sz="half" idx="10"/>
          </p:nvPr>
        </p:nvSpPr>
        <p:spPr/>
        <p:txBody>
          <a:bodyPr/>
          <a:lstStyle/>
          <a:p>
            <a:r>
              <a:rPr lang="en-US" smtClean="0"/>
              <a:t>8/26/2025, Lecture 1</a:t>
            </a:r>
            <a:endParaRPr lang="en-US"/>
          </a:p>
        </p:txBody>
      </p:sp>
      <p:sp>
        <p:nvSpPr>
          <p:cNvPr id="8" name="Footer Placeholder 7"/>
          <p:cNvSpPr>
            <a:spLocks noGrp="1"/>
          </p:cNvSpPr>
          <p:nvPr>
            <p:ph type="ftr" sz="quarter" idx="11"/>
          </p:nvPr>
        </p:nvSpPr>
        <p:spPr/>
        <p:txBody>
          <a:bodyPr/>
          <a:lstStyle/>
          <a:p>
            <a:r>
              <a:rPr lang="en-US" smtClean="0"/>
              <a:t>CSC7103, Fall 2025, Welcome and Introduction</a:t>
            </a:r>
            <a:endParaRPr lang="en-US"/>
          </a:p>
        </p:txBody>
      </p:sp>
      <p:sp>
        <p:nvSpPr>
          <p:cNvPr id="9" name="Slide Number Placeholder 8"/>
          <p:cNvSpPr>
            <a:spLocks noGrp="1"/>
          </p:cNvSpPr>
          <p:nvPr>
            <p:ph type="sldNum" sz="quarter" idx="12"/>
          </p:nvPr>
        </p:nvSpPr>
        <p:spPr/>
        <p:txBody>
          <a:bodyPr>
            <a:normAutofit fontScale="92500" lnSpcReduction="20000"/>
          </a:bodyPr>
          <a:lstStyle/>
          <a:p>
            <a:fld id="{B6F15528-21DE-4FAA-801E-634DDDAF4B2B}" type="slidenum">
              <a:rPr lang="en-US" smtClean="0"/>
              <a:t>8</a:t>
            </a:fld>
            <a:endParaRPr lang="en-US"/>
          </a:p>
        </p:txBody>
      </p:sp>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Honesty</a:t>
            </a:r>
            <a:endParaRPr lang="en-US" dirty="0"/>
          </a:p>
        </p:txBody>
      </p:sp>
      <p:sp>
        <p:nvSpPr>
          <p:cNvPr id="3" name="Content Placeholder 2"/>
          <p:cNvSpPr>
            <a:spLocks noGrp="1"/>
          </p:cNvSpPr>
          <p:nvPr>
            <p:ph idx="1"/>
          </p:nvPr>
        </p:nvSpPr>
        <p:spPr/>
        <p:txBody>
          <a:bodyPr>
            <a:normAutofit/>
          </a:bodyPr>
          <a:lstStyle/>
          <a:p>
            <a:r>
              <a:rPr lang="en-US" dirty="0"/>
              <a:t>The LSU </a:t>
            </a:r>
            <a:r>
              <a:rPr lang="en-US" i="1" dirty="0"/>
              <a:t>Code of Student Conduct</a:t>
            </a:r>
            <a:r>
              <a:rPr lang="en-US" dirty="0"/>
              <a:t> defines plagiarism in Section 5.1.16:</a:t>
            </a:r>
          </a:p>
          <a:p>
            <a:endParaRPr lang="en-US" dirty="0">
              <a:latin typeface="Arial" charset="0"/>
            </a:endParaRPr>
          </a:p>
          <a:p>
            <a:pPr lvl="1"/>
            <a:r>
              <a:rPr lang="en-US" sz="706" dirty="0"/>
              <a:t>"Plagiarism is defined as the unacknowledged inclusion of someone else's words, structure, ideas, or data. When a student submits work as his/her own that includes the words, structure, ideas, or data of others, the source of this information must be acknowledged through complete, accurate, and specific references, and, if verbatim statements are included, through quotation marks as well. Failure to identify any source (including interviews, surveys, etc.), published in any medium (including on the internet) or unpublished, from which words, structure, ideas, or data have been taken, constitutes plagiarism;“</a:t>
            </a:r>
          </a:p>
          <a:p>
            <a:endParaRPr lang="en-US" dirty="0">
              <a:latin typeface="Arial" charset="0"/>
            </a:endParaRPr>
          </a:p>
          <a:p>
            <a:r>
              <a:rPr lang="en-US" dirty="0"/>
              <a:t>Plagiarism will not be tolerated and will be dealt with in accordance with and as outlined by the LSU Code of Student </a:t>
            </a:r>
            <a:r>
              <a:rPr lang="en-US" dirty="0" smtClean="0"/>
              <a:t>Conduct: </a:t>
            </a:r>
            <a:r>
              <a:rPr lang="en-US" sz="807" dirty="0">
                <a:hlinkClick r:id="rId2"/>
              </a:rPr>
              <a:t>https://www.lsu.edu/saa/students/codeofconduct.php</a:t>
            </a:r>
            <a:endParaRPr lang="en-US" sz="606" dirty="0"/>
          </a:p>
          <a:p>
            <a:endParaRPr lang="en-US" dirty="0"/>
          </a:p>
        </p:txBody>
      </p:sp>
      <p:sp>
        <p:nvSpPr>
          <p:cNvPr id="5" name="Date Placeholder 4"/>
          <p:cNvSpPr>
            <a:spLocks noGrp="1"/>
          </p:cNvSpPr>
          <p:nvPr>
            <p:ph type="dt" sz="half" idx="10"/>
          </p:nvPr>
        </p:nvSpPr>
        <p:spPr>
          <a:prstGeom prst="rect">
            <a:avLst/>
          </a:prstGeom>
        </p:spPr>
        <p:txBody>
          <a:bodyPr/>
          <a:lstStyle/>
          <a:p>
            <a:pPr>
              <a:defRPr/>
            </a:pPr>
            <a:r>
              <a:rPr lang="en-US" smtClean="0"/>
              <a:t>8/26/2025, Lecture 1</a:t>
            </a:r>
            <a:endParaRPr lang="en-US"/>
          </a:p>
        </p:txBody>
      </p:sp>
      <p:sp>
        <p:nvSpPr>
          <p:cNvPr id="6" name="Footer Placeholder 5"/>
          <p:cNvSpPr>
            <a:spLocks noGrp="1"/>
          </p:cNvSpPr>
          <p:nvPr>
            <p:ph type="ftr" sz="quarter" idx="11"/>
          </p:nvPr>
        </p:nvSpPr>
        <p:spPr>
          <a:prstGeom prst="rect">
            <a:avLst/>
          </a:prstGeom>
        </p:spPr>
        <p:txBody>
          <a:bodyPr/>
          <a:lstStyle/>
          <a:p>
            <a:pPr>
              <a:defRPr/>
            </a:pPr>
            <a:r>
              <a:rPr lang="en-US" smtClean="0"/>
              <a:t>CSC7103, Fall 2025, Welcome and Introduction</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pPr>
              <a:defRPr/>
            </a:pPr>
            <a:fld id="{52D926D3-FD88-4CB1-B52C-F980D0D3711F}" type="slidenum">
              <a:rPr lang="en-US" smtClean="0"/>
              <a:pPr>
                <a:defRPr/>
              </a:pPr>
              <a:t>9</a:t>
            </a:fld>
            <a:endParaRPr lang="en-US"/>
          </a:p>
        </p:txBody>
      </p:sp>
    </p:spTree>
    <p:extLst>
      <p:ext uri="{BB962C8B-B14F-4D97-AF65-F5344CB8AC3E}">
        <p14:creationId xmlns:p14="http://schemas.microsoft.com/office/powerpoint/2010/main" val="2713489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 1 - Welcome and Getting Started</Template>
  <TotalTime>441</TotalTime>
  <Words>1603</Words>
  <Application>Microsoft Office PowerPoint</Application>
  <PresentationFormat>Custom</PresentationFormat>
  <Paragraphs>316</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Schoolbook</vt:lpstr>
      <vt:lpstr>Times New Roman</vt:lpstr>
      <vt:lpstr>Wingdings 2</vt:lpstr>
      <vt:lpstr>View</vt:lpstr>
      <vt:lpstr>Welcome and Introduction</vt:lpstr>
      <vt:lpstr>Introduction to Operating Systems</vt:lpstr>
      <vt:lpstr>This Course</vt:lpstr>
      <vt:lpstr>Learning Objectives</vt:lpstr>
      <vt:lpstr>Administrativia   </vt:lpstr>
      <vt:lpstr>Infrastructure, Textbook &amp; Readings</vt:lpstr>
      <vt:lpstr>Class Expectations</vt:lpstr>
      <vt:lpstr>Important Dates</vt:lpstr>
      <vt:lpstr>Honesty</vt:lpstr>
      <vt:lpstr>ChatGPT?</vt:lpstr>
      <vt:lpstr>ChatGPT</vt:lpstr>
      <vt:lpstr>How to Learn</vt:lpstr>
      <vt:lpstr>OS Research</vt:lpstr>
      <vt:lpstr>OS Research Actually</vt:lpstr>
      <vt:lpstr>How to “structure” a System</vt:lpstr>
      <vt:lpstr>How to “structure” a System</vt:lpstr>
      <vt:lpstr>Today’s Readings</vt:lpstr>
      <vt:lpstr>Today’s Readings: Motivation &amp; Professional Development</vt:lpstr>
      <vt:lpstr>How (and How Not) to write a Good Systems Paper (Levin &amp; Redell)</vt:lpstr>
      <vt:lpstr>On being the right Size (Haldane)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Lecture 1: Introduction and Getting started</dc:title>
  <dc:creator>Patrick Diehl [height=10pt]images/orcid</dc:creator>
  <cp:lastModifiedBy>Hartmut Kaiser</cp:lastModifiedBy>
  <cp:revision>123</cp:revision>
  <dcterms:created xsi:type="dcterms:W3CDTF">2024-11-05T14:58:37Z</dcterms:created>
  <dcterms:modified xsi:type="dcterms:W3CDTF">2025-06-06T21:57:30Z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2024-10-17T00:00:00Z</vt:filetime>
  </property>
  <property fmtid="{D5CDD505-2E9C-101B-9397-08002B2CF9AE}" pid="3" name="Creator">
    <vt:lpwstr>LaTeX with Beamer class</vt:lpwstr>
  </property>
  <property fmtid="{D5CDD505-2E9C-101B-9397-08002B2CF9AE}" pid="4" name="LastSaved">
    <vt:filetime>2024-11-05T00:00:00Z</vt:filetime>
  </property>
  <property fmtid="{D5CDD505-2E9C-101B-9397-08002B2CF9AE}" pid="5" name="PTEX.FullBanner">
    <vt:lpwstr>This is LuaHBTeX, Version 1.18.1 (MiKTeX 24.4)</vt:lpwstr>
  </property>
  <property fmtid="{D5CDD505-2E9C-101B-9397-08002B2CF9AE}" pid="6" name="Producer">
    <vt:lpwstr>3-Heights(TM) PDF Security Shell 4.8.25.2 (http://www.pdf-tools.com)</vt:lpwstr>
  </property>
</Properties>
</file>