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6.jpg" ContentType="image/jpeg"/>
  <Override PartName="/ppt/media/image5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91" r:id="rId1"/>
  </p:sldMasterIdLst>
  <p:notesMasterIdLst>
    <p:notesMasterId r:id="rId75"/>
  </p:notesMasterIdLst>
  <p:sldIdLst>
    <p:sldId id="28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50" r:id="rId64"/>
    <p:sldId id="351" r:id="rId65"/>
    <p:sldId id="352" r:id="rId66"/>
    <p:sldId id="353" r:id="rId67"/>
    <p:sldId id="354" r:id="rId68"/>
    <p:sldId id="355" r:id="rId69"/>
    <p:sldId id="356" r:id="rId70"/>
    <p:sldId id="357" r:id="rId71"/>
    <p:sldId id="358" r:id="rId72"/>
    <p:sldId id="359" r:id="rId73"/>
    <p:sldId id="287" r:id="rId74"/>
  </p:sldIdLst>
  <p:sldSz cx="615315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98" userDrawn="1">
          <p15:clr>
            <a:srgbClr val="A4A3A4"/>
          </p15:clr>
        </p15:guide>
        <p15:guide id="3" pos="34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04" autoAdjust="0"/>
    <p:restoredTop sz="95996" autoAdjust="0"/>
  </p:normalViewPr>
  <p:slideViewPr>
    <p:cSldViewPr>
      <p:cViewPr varScale="1">
        <p:scale>
          <a:sx n="225" d="100"/>
          <a:sy n="225" d="100"/>
        </p:scale>
        <p:origin x="330" y="162"/>
      </p:cViewPr>
      <p:guideLst>
        <p:guide orient="horz" pos="2880"/>
        <p:guide pos="2898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0331D-D1A9-413D-A449-74933C4147E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433388"/>
            <a:ext cx="2073275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B8EC0-BCDB-4E1E-8A15-E26022F6A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5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0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851" y="382990"/>
            <a:ext cx="4753308" cy="203953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33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51" y="2422525"/>
            <a:ext cx="4753308" cy="853652"/>
          </a:xfrm>
        </p:spPr>
        <p:txBody>
          <a:bodyPr>
            <a:normAutofit/>
          </a:bodyPr>
          <a:lstStyle>
            <a:lvl1pPr marL="0" indent="0" algn="l">
              <a:buNone/>
              <a:defRPr sz="1110" spc="15" baseline="0">
                <a:solidFill>
                  <a:schemeClr val="tx1">
                    <a:lumMod val="75000"/>
                  </a:schemeClr>
                </a:solidFill>
              </a:defRPr>
            </a:lvl1pPr>
            <a:lvl2pPr marL="230703" indent="0" algn="ctr">
              <a:buNone/>
              <a:defRPr sz="1110"/>
            </a:lvl2pPr>
            <a:lvl3pPr marL="461406" indent="0" algn="ctr">
              <a:buNone/>
              <a:defRPr sz="1110"/>
            </a:lvl3pPr>
            <a:lvl4pPr marL="692109" indent="0" algn="ctr">
              <a:buNone/>
              <a:defRPr sz="1009"/>
            </a:lvl4pPr>
            <a:lvl5pPr marL="922812" indent="0" algn="ctr">
              <a:buNone/>
              <a:defRPr sz="1009"/>
            </a:lvl5pPr>
            <a:lvl6pPr marL="1153516" indent="0" algn="ctr">
              <a:buNone/>
              <a:defRPr sz="1009"/>
            </a:lvl6pPr>
            <a:lvl7pPr marL="1384219" indent="0" algn="ctr">
              <a:buNone/>
              <a:defRPr sz="1009"/>
            </a:lvl7pPr>
            <a:lvl8pPr marL="1614922" indent="0" algn="ctr">
              <a:buNone/>
              <a:defRPr sz="1009"/>
            </a:lvl8pPr>
            <a:lvl9pPr marL="1845625" indent="0" algn="ctr">
              <a:buNone/>
              <a:defRPr sz="100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35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847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64891" y="192264"/>
            <a:ext cx="1249859" cy="29760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572" y="192264"/>
            <a:ext cx="3903405" cy="297608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376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1225" y="1361921"/>
            <a:ext cx="3672981" cy="27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18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01225" y="1739347"/>
            <a:ext cx="1963239" cy="3540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11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CSC7103, Fall 2025, OS Fundamentals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9/16/2025, Topic 1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80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13" b="1" i="0">
                <a:solidFill>
                  <a:srgbClr val="387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7658" y="795973"/>
            <a:ext cx="2676620" cy="147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68872" y="795973"/>
            <a:ext cx="2676620" cy="147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CSC7103, Fall 2025, OS Fundamentals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9/16/2025, Topic 1</a:t>
            </a:r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02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2895370"/>
            <a:ext cx="565380" cy="5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9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51" y="382990"/>
            <a:ext cx="4753308" cy="2039535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3633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851" y="2422525"/>
            <a:ext cx="4753308" cy="853652"/>
          </a:xfrm>
        </p:spPr>
        <p:txBody>
          <a:bodyPr anchor="t">
            <a:normAutofit/>
          </a:bodyPr>
          <a:lstStyle>
            <a:lvl1pPr marL="0" indent="0">
              <a:buNone/>
              <a:defRPr sz="1110" spc="1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30703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406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2109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81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3516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4219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492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5625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192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6851" y="922867"/>
            <a:ext cx="2261283" cy="2195814"/>
          </a:xfrm>
        </p:spPr>
        <p:txBody>
          <a:bodyPr/>
          <a:lstStyle>
            <a:lvl1pPr>
              <a:defRPr sz="1009"/>
            </a:lvl1pPr>
            <a:lvl2pPr>
              <a:defRPr sz="908"/>
            </a:lvl2pPr>
            <a:lvl3pPr>
              <a:defRPr sz="807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1958" y="922867"/>
            <a:ext cx="2261283" cy="2195814"/>
          </a:xfrm>
        </p:spPr>
        <p:txBody>
          <a:bodyPr/>
          <a:lstStyle>
            <a:lvl1pPr>
              <a:defRPr sz="1009"/>
            </a:lvl1pPr>
            <a:lvl2pPr>
              <a:defRPr sz="908"/>
            </a:lvl2pPr>
            <a:lvl3pPr>
              <a:defRPr sz="807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2895370"/>
            <a:ext cx="565380" cy="5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5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851" y="864761"/>
            <a:ext cx="2261283" cy="36914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009" b="0">
                <a:solidFill>
                  <a:schemeClr val="tx2"/>
                </a:solidFill>
              </a:defRPr>
            </a:lvl1pPr>
            <a:lvl2pPr marL="230703" indent="0">
              <a:buNone/>
              <a:defRPr sz="1009" b="1"/>
            </a:lvl2pPr>
            <a:lvl3pPr marL="461406" indent="0">
              <a:buNone/>
              <a:defRPr sz="908" b="1"/>
            </a:lvl3pPr>
            <a:lvl4pPr marL="692109" indent="0">
              <a:buNone/>
              <a:defRPr sz="807" b="1"/>
            </a:lvl4pPr>
            <a:lvl5pPr marL="922812" indent="0">
              <a:buNone/>
              <a:defRPr sz="807" b="1"/>
            </a:lvl5pPr>
            <a:lvl6pPr marL="1153516" indent="0">
              <a:buNone/>
              <a:defRPr sz="807" b="1"/>
            </a:lvl6pPr>
            <a:lvl7pPr marL="1384219" indent="0">
              <a:buNone/>
              <a:defRPr sz="807" b="1"/>
            </a:lvl7pPr>
            <a:lvl8pPr marL="1614922" indent="0">
              <a:buNone/>
              <a:defRPr sz="807" b="1"/>
            </a:lvl8pPr>
            <a:lvl9pPr marL="1845625" indent="0">
              <a:buNone/>
              <a:defRPr sz="80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851" y="1265384"/>
            <a:ext cx="2261283" cy="1849291"/>
          </a:xfrm>
        </p:spPr>
        <p:txBody>
          <a:bodyPr/>
          <a:lstStyle>
            <a:lvl1pPr>
              <a:defRPr sz="908"/>
            </a:lvl1pPr>
            <a:lvl2pPr>
              <a:defRPr sz="807"/>
            </a:lvl2pPr>
            <a:lvl3pPr>
              <a:defRPr sz="706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1958" y="864761"/>
            <a:ext cx="2261283" cy="369147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009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703" indent="0">
              <a:buNone/>
              <a:defRPr sz="1009" b="1"/>
            </a:lvl2pPr>
            <a:lvl3pPr marL="461406" indent="0">
              <a:buNone/>
              <a:defRPr sz="908" b="1"/>
            </a:lvl3pPr>
            <a:lvl4pPr marL="692109" indent="0">
              <a:buNone/>
              <a:defRPr sz="807" b="1"/>
            </a:lvl4pPr>
            <a:lvl5pPr marL="922812" indent="0">
              <a:buNone/>
              <a:defRPr sz="807" b="1"/>
            </a:lvl5pPr>
            <a:lvl6pPr marL="1153516" indent="0">
              <a:buNone/>
              <a:defRPr sz="807" b="1"/>
            </a:lvl6pPr>
            <a:lvl7pPr marL="1384219" indent="0">
              <a:buNone/>
              <a:defRPr sz="807" b="1"/>
            </a:lvl7pPr>
            <a:lvl8pPr marL="1614922" indent="0">
              <a:buNone/>
              <a:defRPr sz="807" b="1"/>
            </a:lvl8pPr>
            <a:lvl9pPr marL="1845625" indent="0">
              <a:buNone/>
              <a:defRPr sz="807" b="1"/>
            </a:lvl9pPr>
          </a:lstStyle>
          <a:p>
            <a:pPr marL="0" lvl="0" indent="0" algn="l" defTabSz="461406" rtl="0" eaLnBrk="1" latinLnBrk="0" hangingPunct="1">
              <a:lnSpc>
                <a:spcPct val="90000"/>
              </a:lnSpc>
              <a:spcBef>
                <a:spcPts val="1009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1958" y="1265384"/>
            <a:ext cx="2261283" cy="1849291"/>
          </a:xfrm>
        </p:spPr>
        <p:txBody>
          <a:bodyPr/>
          <a:lstStyle>
            <a:lvl1pPr>
              <a:defRPr sz="908"/>
            </a:lvl1pPr>
            <a:lvl2pPr>
              <a:defRPr sz="807"/>
            </a:lvl2pPr>
            <a:lvl3pPr>
              <a:defRPr sz="706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2895370"/>
            <a:ext cx="565380" cy="5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6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2895370"/>
            <a:ext cx="565380" cy="5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0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319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67" y="230717"/>
            <a:ext cx="1615202" cy="807507"/>
          </a:xfrm>
        </p:spPr>
        <p:txBody>
          <a:bodyPr anchor="b">
            <a:normAutofit/>
          </a:bodyPr>
          <a:lstStyle>
            <a:lvl1pPr>
              <a:defRPr sz="1413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247" y="346075"/>
            <a:ext cx="3068029" cy="2768600"/>
          </a:xfrm>
        </p:spPr>
        <p:txBody>
          <a:bodyPr/>
          <a:lstStyle>
            <a:lvl1pPr>
              <a:defRPr sz="1009"/>
            </a:lvl1pPr>
            <a:lvl2pPr>
              <a:defRPr sz="908"/>
            </a:lvl2pPr>
            <a:lvl3pPr>
              <a:defRPr sz="807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567" y="1059588"/>
            <a:ext cx="1615202" cy="1922639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404"/>
              </a:spcBef>
              <a:buNone/>
              <a:defRPr sz="706"/>
            </a:lvl1pPr>
            <a:lvl2pPr marL="230703" indent="0">
              <a:buNone/>
              <a:defRPr sz="606"/>
            </a:lvl2pPr>
            <a:lvl3pPr marL="461406" indent="0">
              <a:buNone/>
              <a:defRPr sz="505"/>
            </a:lvl3pPr>
            <a:lvl4pPr marL="692109" indent="0">
              <a:buNone/>
              <a:defRPr sz="454"/>
            </a:lvl4pPr>
            <a:lvl5pPr marL="922812" indent="0">
              <a:buNone/>
              <a:defRPr sz="454"/>
            </a:lvl5pPr>
            <a:lvl6pPr marL="1153516" indent="0">
              <a:buNone/>
              <a:defRPr sz="454"/>
            </a:lvl6pPr>
            <a:lvl7pPr marL="1384219" indent="0">
              <a:buNone/>
              <a:defRPr sz="454"/>
            </a:lvl7pPr>
            <a:lvl8pPr marL="1614922" indent="0">
              <a:buNone/>
              <a:defRPr sz="454"/>
            </a:lvl8pPr>
            <a:lvl9pPr marL="1845625" indent="0">
              <a:buNone/>
              <a:defRPr sz="45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576336"/>
            <a:ext cx="5699355" cy="8844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86" y="2653242"/>
            <a:ext cx="5037892" cy="461433"/>
          </a:xfrm>
        </p:spPr>
        <p:txBody>
          <a:bodyPr anchor="b">
            <a:normAutofit/>
          </a:bodyPr>
          <a:lstStyle>
            <a:lvl1pPr>
              <a:defRPr sz="1413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5699355" cy="2588207"/>
          </a:xfrm>
        </p:spPr>
        <p:txBody>
          <a:bodyPr anchor="t"/>
          <a:lstStyle>
            <a:lvl1pPr marL="0" indent="0">
              <a:buNone/>
              <a:defRPr sz="1615"/>
            </a:lvl1pPr>
            <a:lvl2pPr marL="230703" indent="0">
              <a:buNone/>
              <a:defRPr sz="1413"/>
            </a:lvl2pPr>
            <a:lvl3pPr marL="461406" indent="0">
              <a:buNone/>
              <a:defRPr sz="1211"/>
            </a:lvl3pPr>
            <a:lvl4pPr marL="692109" indent="0">
              <a:buNone/>
              <a:defRPr sz="1009"/>
            </a:lvl4pPr>
            <a:lvl5pPr marL="922812" indent="0">
              <a:buNone/>
              <a:defRPr sz="1009"/>
            </a:lvl5pPr>
            <a:lvl6pPr marL="1153516" indent="0">
              <a:buNone/>
              <a:defRPr sz="1009"/>
            </a:lvl6pPr>
            <a:lvl7pPr marL="1384219" indent="0">
              <a:buNone/>
              <a:defRPr sz="1009"/>
            </a:lvl7pPr>
            <a:lvl8pPr marL="1614922" indent="0">
              <a:buNone/>
              <a:defRPr sz="1009"/>
            </a:lvl8pPr>
            <a:lvl9pPr marL="1845625" indent="0">
              <a:buNone/>
              <a:defRPr sz="100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486" y="3082575"/>
            <a:ext cx="5037892" cy="30126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404"/>
              </a:spcBef>
              <a:buNone/>
              <a:defRPr sz="706" baseline="0">
                <a:solidFill>
                  <a:schemeClr val="bg1">
                    <a:lumMod val="75000"/>
                  </a:schemeClr>
                </a:solidFill>
              </a:defRPr>
            </a:lvl1pPr>
            <a:lvl2pPr marL="230703" indent="0">
              <a:buNone/>
              <a:defRPr sz="606"/>
            </a:lvl2pPr>
            <a:lvl3pPr marL="461406" indent="0">
              <a:buNone/>
              <a:defRPr sz="505"/>
            </a:lvl3pPr>
            <a:lvl4pPr marL="692109" indent="0">
              <a:buNone/>
              <a:defRPr sz="454"/>
            </a:lvl4pPr>
            <a:lvl5pPr marL="922812" indent="0">
              <a:buNone/>
              <a:defRPr sz="454"/>
            </a:lvl5pPr>
            <a:lvl6pPr marL="1153516" indent="0">
              <a:buNone/>
              <a:defRPr sz="454"/>
            </a:lvl6pPr>
            <a:lvl7pPr marL="1384219" indent="0">
              <a:buNone/>
              <a:defRPr sz="454"/>
            </a:lvl7pPr>
            <a:lvl8pPr marL="1614922" indent="0">
              <a:buNone/>
              <a:defRPr sz="454"/>
            </a:lvl8pPr>
            <a:lvl9pPr marL="1845625" indent="0">
              <a:buNone/>
              <a:defRPr sz="45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2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99355" y="0"/>
            <a:ext cx="461486" cy="3460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6851" y="148461"/>
            <a:ext cx="4891754" cy="70503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851" y="922867"/>
            <a:ext cx="4337971" cy="219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5449440" y="503881"/>
            <a:ext cx="961319" cy="184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9/16/2025, Topic 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5026458" y="2041992"/>
            <a:ext cx="1807281" cy="184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3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t-BR" smtClean="0"/>
              <a:t>CSC7103, Fall 2025, OS Fundamentals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99355" y="3114675"/>
            <a:ext cx="461486" cy="299611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817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2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hf hdr="0"/>
  <p:txStyles>
    <p:titleStyle>
      <a:lvl1pPr algn="l" defTabSz="461406" rtl="0" eaLnBrk="1" latinLnBrk="0" hangingPunct="1">
        <a:lnSpc>
          <a:spcPct val="90000"/>
        </a:lnSpc>
        <a:spcBef>
          <a:spcPct val="0"/>
        </a:spcBef>
        <a:buNone/>
        <a:defRPr sz="2220" b="1" kern="1200" spc="-2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2281" indent="-92281" algn="l" defTabSz="461406" rtl="0" eaLnBrk="1" latinLnBrk="0" hangingPunct="1">
        <a:lnSpc>
          <a:spcPct val="95000"/>
        </a:lnSpc>
        <a:spcBef>
          <a:spcPts val="706"/>
        </a:spcBef>
        <a:spcAft>
          <a:spcPts val="101"/>
        </a:spcAft>
        <a:buClr>
          <a:schemeClr val="accent1"/>
        </a:buClr>
        <a:buSzPct val="80000"/>
        <a:buFont typeface="Arial" pitchFamily="34" charset="0"/>
        <a:buChar char="•"/>
        <a:defRPr sz="1009" kern="1200" spc="5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30703" indent="-92281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90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369125" indent="-92281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80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507547" indent="-92281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645969" indent="-92281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807360" indent="-115352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958740" indent="-115352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10120" indent="-115352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61500" indent="-115352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1pPr>
      <a:lvl2pPr marL="230703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2pPr>
      <a:lvl3pPr marL="461406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3pPr>
      <a:lvl4pPr marL="692109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4pPr>
      <a:lvl5pPr marL="922812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5pPr>
      <a:lvl6pPr marL="1153516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6pPr>
      <a:lvl7pPr marL="1384219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7pPr>
      <a:lvl8pPr marL="1614922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8pPr>
      <a:lvl9pPr marL="1845625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http://oreilly.com/catalog/opensources/book/appa.html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g"/><Relationship Id="rId4" Type="http://schemas.openxmlformats.org/officeDocument/2006/relationships/image" Target="../media/image57.jpeg"/><Relationship Id="rId9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 Fundamentals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1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teaching.hkaiser.org/fall2025/csc7103/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Time-Sharing Systems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Interactive computing</a:t>
            </a:r>
          </a:p>
          <a:p>
            <a:r>
              <a:rPr lang="en-US" dirty="0" smtClean="0"/>
              <a:t>CPU executes multiple jobs from different users as time evolves</a:t>
            </a:r>
          </a:p>
          <a:p>
            <a:pPr lvl="1"/>
            <a:r>
              <a:rPr lang="en-US" dirty="0" smtClean="0"/>
              <a:t>The users have concurrency transparency because they are not aware of the fact that the others are sharing the same system</a:t>
            </a:r>
          </a:p>
          <a:p>
            <a:pPr lvl="1"/>
            <a:r>
              <a:rPr lang="en-US" dirty="0" smtClean="0"/>
              <a:t>CPU scheduling and multiprogramming are important</a:t>
            </a:r>
          </a:p>
          <a:p>
            <a:r>
              <a:rPr lang="en-US" dirty="0" smtClean="0"/>
              <a:t>A job swapped in and out of the main memory to the disk - swapping</a:t>
            </a:r>
          </a:p>
          <a:p>
            <a:r>
              <a:rPr lang="en-US" dirty="0" smtClean="0"/>
              <a:t>On-line communication between the user and the system is provided</a:t>
            </a:r>
          </a:p>
          <a:p>
            <a:pPr lvl="1"/>
            <a:r>
              <a:rPr lang="en-US" dirty="0" smtClean="0"/>
              <a:t>Guarantee some acceptable (short) response time to each user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Single-Processor Systems: Desktops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systems use a single CPU – Not So true nowadays</a:t>
            </a:r>
          </a:p>
          <a:p>
            <a:r>
              <a:rPr lang="en-US" dirty="0" smtClean="0"/>
              <a:t>Personal computer– computer system dedicated to a single user.</a:t>
            </a:r>
          </a:p>
          <a:p>
            <a:r>
              <a:rPr lang="en-US" dirty="0" smtClean="0"/>
              <a:t>I/O devices – keyboards, mice, display screens, printers, networks</a:t>
            </a:r>
          </a:p>
          <a:p>
            <a:pPr lvl="1"/>
            <a:r>
              <a:rPr lang="en-US" dirty="0" smtClean="0"/>
              <a:t>Device-specific processors or controllers</a:t>
            </a:r>
          </a:p>
          <a:p>
            <a:r>
              <a:rPr lang="en-US" dirty="0" smtClean="0"/>
              <a:t>User convenience and responsiveness</a:t>
            </a:r>
          </a:p>
          <a:p>
            <a:pPr lvl="1"/>
            <a:r>
              <a:rPr lang="en-US" dirty="0" smtClean="0"/>
              <a:t>No priority on resource utilization.</a:t>
            </a:r>
          </a:p>
          <a:p>
            <a:r>
              <a:rPr lang="en-US" dirty="0" smtClean="0"/>
              <a:t>May run several different types of operating systems (Windows, Mac OS, UNIX, Linux)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Multiprocessor Systems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Multiprocessor systems grow in use and importance</a:t>
            </a:r>
          </a:p>
          <a:p>
            <a:pPr lvl="1"/>
            <a:r>
              <a:rPr lang="en-US" dirty="0" smtClean="0"/>
              <a:t>Also known as parallel systems or tightly coupled systems</a:t>
            </a:r>
          </a:p>
          <a:p>
            <a:r>
              <a:rPr lang="en-US" dirty="0" smtClean="0"/>
              <a:t>More than one CPU or processor in close communication</a:t>
            </a:r>
          </a:p>
          <a:p>
            <a:pPr lvl="1"/>
            <a:r>
              <a:rPr lang="en-US" dirty="0" smtClean="0"/>
              <a:t>Share the clock, memory, computer bus, and peripheral devices</a:t>
            </a:r>
          </a:p>
          <a:p>
            <a:pPr lvl="1"/>
            <a:r>
              <a:rPr lang="en-US" dirty="0" smtClean="0"/>
              <a:t>Multicore chips – more than one computing core on a single processor</a:t>
            </a:r>
          </a:p>
          <a:p>
            <a:r>
              <a:rPr lang="en-US" dirty="0" smtClean="0"/>
              <a:t>Advantages of parallel system:</a:t>
            </a:r>
          </a:p>
          <a:p>
            <a:pPr lvl="1"/>
            <a:r>
              <a:rPr lang="en-US" dirty="0" smtClean="0"/>
              <a:t>Increased throughput – Work can be done in parallel</a:t>
            </a:r>
          </a:p>
          <a:p>
            <a:pPr lvl="1"/>
            <a:r>
              <a:rPr lang="en-US" dirty="0" smtClean="0"/>
              <a:t>Economy of scale – cost less than multiple single-processor systems</a:t>
            </a:r>
          </a:p>
          <a:p>
            <a:pPr lvl="1"/>
            <a:r>
              <a:rPr lang="en-US" dirty="0" smtClean="0"/>
              <a:t>Increased reliability – jobs can fail over to the survived processors</a:t>
            </a:r>
          </a:p>
          <a:p>
            <a:r>
              <a:rPr lang="en-US" dirty="0" smtClean="0"/>
              <a:t>Fault tolerance and graceful degradation is a hot research topic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2963329" y="3368782"/>
            <a:ext cx="137789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8">
              <a:lnSpc>
                <a:spcPts val="540"/>
              </a:lnSpc>
            </a:pPr>
            <a:r>
              <a:rPr sz="505" b="1" spc="-10" dirty="0">
                <a:solidFill>
                  <a:srgbClr val="006699"/>
                </a:solidFill>
                <a:latin typeface="Arial"/>
                <a:cs typeface="Arial"/>
              </a:rPr>
              <a:t>1.13</a:t>
            </a:r>
            <a:endParaRPr sz="50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92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Symmetric multiprocessing (SMP)</a:t>
            </a:r>
          </a:p>
          <a:p>
            <a:pPr lvl="1"/>
            <a:r>
              <a:rPr lang="en-US" dirty="0" smtClean="0"/>
              <a:t>Each processor runs an identical copy of the operating system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Asymmetric multiprocessing</a:t>
            </a:r>
          </a:p>
          <a:p>
            <a:pPr lvl="1"/>
            <a:r>
              <a:rPr lang="en-US" dirty="0" smtClean="0"/>
              <a:t>	Each processor is assigned a specific task; master processor schedules and allocates work to slave processors.</a:t>
            </a:r>
            <a:endParaRPr lang="en-US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8511" y="1340010"/>
            <a:ext cx="2836336" cy="136152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Multiprocessor Systems (Cont.)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/>
              <a:t> </a:t>
            </a:r>
            <a:r>
              <a:rPr lang="en-US" dirty="0" smtClean="0"/>
              <a:t>Multi-Core Design</a:t>
            </a:r>
            <a:endParaRPr lang="en-US" dirty="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975" y="1189558"/>
            <a:ext cx="2413712" cy="177924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3097" y="743378"/>
            <a:ext cx="1591229" cy="137949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57679" y="2157559"/>
            <a:ext cx="1622066" cy="146190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908" dirty="0">
                <a:latin typeface="Verdana"/>
                <a:cs typeface="Verdana"/>
              </a:rPr>
              <a:t>Fujistu</a:t>
            </a:r>
            <a:r>
              <a:rPr sz="908" spc="-15" dirty="0">
                <a:latin typeface="Verdana"/>
                <a:cs typeface="Verdana"/>
              </a:rPr>
              <a:t> </a:t>
            </a:r>
            <a:r>
              <a:rPr sz="908" spc="-5" dirty="0">
                <a:latin typeface="Verdana"/>
                <a:cs typeface="Verdana"/>
              </a:rPr>
              <a:t>Multi-</a:t>
            </a:r>
            <a:r>
              <a:rPr sz="908" dirty="0">
                <a:latin typeface="Verdana"/>
                <a:cs typeface="Verdana"/>
              </a:rPr>
              <a:t>core</a:t>
            </a:r>
            <a:r>
              <a:rPr sz="908" spc="-10" dirty="0">
                <a:latin typeface="Verdana"/>
                <a:cs typeface="Verdana"/>
              </a:rPr>
              <a:t> </a:t>
            </a:r>
            <a:r>
              <a:rPr sz="908" spc="-5" dirty="0">
                <a:latin typeface="Verdana"/>
                <a:cs typeface="Verdana"/>
              </a:rPr>
              <a:t>processor</a:t>
            </a:r>
            <a:endParaRPr sz="908" dirty="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11587" y="2427700"/>
            <a:ext cx="1538111" cy="76905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86175" y="3237947"/>
            <a:ext cx="1140766" cy="146190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908" dirty="0">
                <a:latin typeface="Verdana"/>
                <a:cs typeface="Verdana"/>
              </a:rPr>
              <a:t>Intel</a:t>
            </a:r>
            <a:r>
              <a:rPr sz="908" spc="-15" dirty="0">
                <a:latin typeface="Verdana"/>
                <a:cs typeface="Verdana"/>
              </a:rPr>
              <a:t> </a:t>
            </a:r>
            <a:r>
              <a:rPr sz="908" dirty="0">
                <a:latin typeface="Verdana"/>
                <a:cs typeface="Verdana"/>
              </a:rPr>
              <a:t>Sandy</a:t>
            </a:r>
            <a:r>
              <a:rPr sz="908" spc="-15" dirty="0">
                <a:latin typeface="Verdana"/>
                <a:cs typeface="Verdana"/>
              </a:rPr>
              <a:t> </a:t>
            </a:r>
            <a:r>
              <a:rPr sz="908" spc="-5" dirty="0">
                <a:latin typeface="Verdana"/>
                <a:cs typeface="Verdana"/>
              </a:rPr>
              <a:t>Bridget</a:t>
            </a:r>
            <a:endParaRPr sz="908" dirty="0">
              <a:latin typeface="Verdana"/>
              <a:cs typeface="Verdana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Clustered Systems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636851" y="922867"/>
            <a:ext cx="4891754" cy="2195814"/>
          </a:xfrm>
        </p:spPr>
        <p:txBody>
          <a:bodyPr/>
          <a:lstStyle/>
          <a:p>
            <a:r>
              <a:rPr lang="en-US" dirty="0" smtClean="0"/>
              <a:t>Like multiprocessor systems, but multiple systems (nodes) working together</a:t>
            </a:r>
          </a:p>
          <a:p>
            <a:pPr lvl="1"/>
            <a:r>
              <a:rPr lang="en-US" dirty="0" smtClean="0"/>
              <a:t>Usually sharing storage via a storage-area network (SAN)</a:t>
            </a:r>
          </a:p>
          <a:p>
            <a:pPr lvl="1"/>
            <a:r>
              <a:rPr lang="en-US" dirty="0" smtClean="0"/>
              <a:t>Provides a high-availability service which survives failures</a:t>
            </a:r>
          </a:p>
          <a:p>
            <a:pPr lvl="2"/>
            <a:r>
              <a:rPr lang="en-US" dirty="0" smtClean="0"/>
              <a:t>Asymmetric clustering has one machine in hot-standby mode</a:t>
            </a:r>
          </a:p>
          <a:p>
            <a:pPr lvl="2"/>
            <a:r>
              <a:rPr lang="en-US" dirty="0" smtClean="0"/>
              <a:t>Symmetric clustering has multiple nodes running applications, monitoring each other</a:t>
            </a:r>
          </a:p>
          <a:p>
            <a:pPr lvl="1"/>
            <a:r>
              <a:rPr lang="en-US" dirty="0" smtClean="0"/>
              <a:t>Some clusters are for high-performance computing (HPC)</a:t>
            </a:r>
          </a:p>
          <a:p>
            <a:pPr lvl="2"/>
            <a:r>
              <a:rPr lang="en-US" dirty="0" smtClean="0"/>
              <a:t>Applications must be written to use parallelization</a:t>
            </a:r>
          </a:p>
          <a:p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396" y="2271641"/>
            <a:ext cx="1860916" cy="95791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9701" y="2236716"/>
            <a:ext cx="1974976" cy="10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Systems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distributed system is a collection of physically separate, possibly heterogeneous computer systems that are networked to provide the users with access to the various resources that the system maintains</a:t>
            </a:r>
          </a:p>
          <a:p>
            <a:pPr lvl="1"/>
            <a:r>
              <a:rPr lang="en-US" dirty="0" smtClean="0"/>
              <a:t>Loosely coupled system – each processor has its own local memory and clock</a:t>
            </a:r>
          </a:p>
          <a:p>
            <a:pPr lvl="1"/>
            <a:r>
              <a:rPr lang="en-US" dirty="0" smtClean="0"/>
              <a:t>Processors communicate with one another through communication lines</a:t>
            </a:r>
          </a:p>
          <a:p>
            <a:r>
              <a:rPr lang="en-US" dirty="0" smtClean="0"/>
              <a:t>Distributed systems require networking for their functionality:</a:t>
            </a:r>
          </a:p>
          <a:p>
            <a:pPr lvl="1"/>
            <a:r>
              <a:rPr lang="en-US" dirty="0" smtClean="0"/>
              <a:t>TCP/IP - the most common network protocol</a:t>
            </a:r>
          </a:p>
          <a:p>
            <a:pPr lvl="1"/>
            <a:r>
              <a:rPr lang="en-US" dirty="0" smtClean="0"/>
              <a:t>OS requires an interface device – a network adaptor</a:t>
            </a:r>
          </a:p>
          <a:p>
            <a:pPr lvl="1"/>
            <a:r>
              <a:rPr lang="en-US" dirty="0" smtClean="0"/>
              <a:t>Local-area network (LAN) or wide-area network (WAN)</a:t>
            </a:r>
          </a:p>
          <a:p>
            <a:pPr lvl="1"/>
            <a:r>
              <a:rPr lang="en-US" dirty="0" smtClean="0"/>
              <a:t>Notion of network operating system (file sharing, communication)</a:t>
            </a:r>
          </a:p>
          <a:p>
            <a:r>
              <a:rPr lang="en-US" dirty="0" smtClean="0"/>
              <a:t>Advantages of distributed systems: resources sharing, computation speed up (load sharing), data availability, etc.</a:t>
            </a:r>
          </a:p>
          <a:p>
            <a:r>
              <a:rPr lang="en-US" dirty="0" smtClean="0"/>
              <a:t>Distributed operating systems communicate closely enough to provide the illusion that only a single operating system controls the network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3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Real-Time Systems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used as a control device in a dedicated application:</a:t>
            </a:r>
          </a:p>
          <a:p>
            <a:pPr lvl="1"/>
            <a:r>
              <a:rPr lang="en-US" dirty="0" smtClean="0"/>
              <a:t>Embedded systems</a:t>
            </a:r>
          </a:p>
          <a:p>
            <a:r>
              <a:rPr lang="en-US" dirty="0" smtClean="0"/>
              <a:t>Well-defined fixed-time constraints (e.g. flight control system)</a:t>
            </a:r>
          </a:p>
          <a:p>
            <a:r>
              <a:rPr lang="en-US" dirty="0" smtClean="0"/>
              <a:t>Differ from time-sharing or batch systems which have flexibility with time</a:t>
            </a:r>
          </a:p>
          <a:p>
            <a:r>
              <a:rPr lang="en-US" dirty="0" smtClean="0"/>
              <a:t>Variation in real-time systems:</a:t>
            </a:r>
          </a:p>
          <a:p>
            <a:pPr lvl="1"/>
            <a:r>
              <a:rPr lang="en-US" dirty="0" smtClean="0"/>
              <a:t>Hard real-time: guarantees that critical tasks be completed on time</a:t>
            </a:r>
          </a:p>
          <a:p>
            <a:pPr lvl="1"/>
            <a:r>
              <a:rPr lang="en-US" dirty="0" smtClean="0"/>
              <a:t>Soft real-time: critical task gets priority over other tasks, and retains that priority until it completes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9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Multimedia Systems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Incorporation of multimedia data into computer systems</a:t>
            </a:r>
          </a:p>
          <a:p>
            <a:pPr lvl="1"/>
            <a:r>
              <a:rPr lang="en-US" dirty="0" smtClean="0"/>
              <a:t>Audio, video and conventional files</a:t>
            </a:r>
          </a:p>
          <a:p>
            <a:r>
              <a:rPr lang="en-US" dirty="0" smtClean="0"/>
              <a:t>Increasing number of applications:</a:t>
            </a:r>
          </a:p>
          <a:p>
            <a:pPr lvl="1"/>
            <a:r>
              <a:rPr lang="en-US" dirty="0" smtClean="0"/>
              <a:t>MP3 audio, DVD movies, video conferencing, video clips, live webcasts, live webcams</a:t>
            </a:r>
          </a:p>
          <a:p>
            <a:pPr lvl="1"/>
            <a:r>
              <a:rPr lang="en-US" dirty="0" smtClean="0"/>
              <a:t>Desktops and smaller devices</a:t>
            </a:r>
          </a:p>
          <a:p>
            <a:pPr lvl="1"/>
            <a:r>
              <a:rPr lang="en-US" dirty="0" smtClean="0"/>
              <a:t>Live or real-time streaming: Compress multimedia data and maintain frame rate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Handheld Systems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Personal Digital Assistants (PDAs)</a:t>
            </a:r>
          </a:p>
          <a:p>
            <a:pPr lvl="1"/>
            <a:r>
              <a:rPr lang="en-US" dirty="0" smtClean="0"/>
              <a:t>Cellular telephones</a:t>
            </a:r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Limited memory</a:t>
            </a:r>
          </a:p>
          <a:p>
            <a:pPr lvl="1"/>
            <a:r>
              <a:rPr lang="en-US" dirty="0" smtClean="0"/>
              <a:t>Slow processors</a:t>
            </a:r>
          </a:p>
          <a:p>
            <a:pPr lvl="1"/>
            <a:r>
              <a:rPr lang="en-US" dirty="0" smtClean="0"/>
              <a:t>Small I/O devices</a:t>
            </a:r>
          </a:p>
          <a:p>
            <a:r>
              <a:rPr lang="en-US" dirty="0" smtClean="0"/>
              <a:t>Network connectivity:</a:t>
            </a:r>
          </a:p>
          <a:p>
            <a:pPr lvl="1"/>
            <a:r>
              <a:rPr lang="en-US" dirty="0" smtClean="0"/>
              <a:t>Wireless access to e-mail, web browsing and different types of information sharing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1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System Structure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Computer system can be divided into four components:</a:t>
            </a:r>
          </a:p>
          <a:p>
            <a:pPr lvl="1"/>
            <a:r>
              <a:rPr lang="en-US" smtClean="0"/>
              <a:t>Hardware – provides basic computing resources (CSC 3501)</a:t>
            </a:r>
          </a:p>
          <a:p>
            <a:pPr lvl="2"/>
            <a:r>
              <a:rPr lang="en-US" smtClean="0"/>
              <a:t>CPU, memory, I/O devices, graphics card, storage</a:t>
            </a:r>
          </a:p>
          <a:p>
            <a:pPr lvl="1"/>
            <a:r>
              <a:rPr lang="en-US" smtClean="0"/>
              <a:t>Operating system</a:t>
            </a:r>
          </a:p>
          <a:p>
            <a:pPr lvl="2"/>
            <a:r>
              <a:rPr lang="en-US" smtClean="0"/>
              <a:t>Controls and coordinates use of hardware among various applications and users</a:t>
            </a:r>
          </a:p>
          <a:p>
            <a:pPr lvl="1"/>
            <a:r>
              <a:rPr lang="en-US" smtClean="0"/>
              <a:t>	Application programs – define how the system resources are used to solve the computing problems of the users</a:t>
            </a:r>
          </a:p>
          <a:p>
            <a:pPr lvl="2"/>
            <a:r>
              <a:rPr lang="en-US" smtClean="0"/>
              <a:t>Database, web server, mail server</a:t>
            </a:r>
          </a:p>
          <a:p>
            <a:pPr lvl="2"/>
            <a:r>
              <a:rPr lang="en-US" smtClean="0"/>
              <a:t>Web browsers (Chrome), office apps</a:t>
            </a:r>
          </a:p>
          <a:p>
            <a:pPr lvl="2"/>
            <a:r>
              <a:rPr lang="en-US" smtClean="0"/>
              <a:t>Video games, iTunes</a:t>
            </a:r>
          </a:p>
          <a:p>
            <a:pPr lvl="1"/>
            <a:r>
              <a:rPr lang="en-US" smtClean="0"/>
              <a:t>Users</a:t>
            </a:r>
          </a:p>
          <a:p>
            <a:pPr lvl="2"/>
            <a:r>
              <a:rPr lang="en-US" smtClean="0"/>
              <a:t>People, machines, other computers</a:t>
            </a:r>
          </a:p>
          <a:p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2875" y="2089552"/>
            <a:ext cx="1587738" cy="1190803"/>
          </a:xfrm>
          <a:prstGeom prst="rect">
            <a:avLst/>
          </a:prstGeom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37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Machines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636851" y="922867"/>
            <a:ext cx="2619599" cy="2331508"/>
          </a:xfrm>
        </p:spPr>
        <p:txBody>
          <a:bodyPr>
            <a:normAutofit/>
          </a:bodyPr>
          <a:lstStyle/>
          <a:p>
            <a:r>
              <a:rPr lang="en-US" dirty="0" smtClean="0"/>
              <a:t>A virtual machine:</a:t>
            </a:r>
          </a:p>
          <a:p>
            <a:pPr lvl="1"/>
            <a:r>
              <a:rPr lang="en-US" dirty="0" smtClean="0"/>
              <a:t>Abstract the hardware of a single computer )the CPU, memory, disk drives, network interface cards, etc.)into several execution environments</a:t>
            </a:r>
          </a:p>
          <a:p>
            <a:pPr lvl="1"/>
            <a:r>
              <a:rPr lang="en-US" dirty="0" smtClean="0"/>
              <a:t>Application programs view everything under them as though the latter were a part of the machine itself</a:t>
            </a:r>
          </a:p>
          <a:p>
            <a:r>
              <a:rPr lang="en-US" dirty="0" smtClean="0"/>
              <a:t>A virtual machine provides an interface identical to the underlying bare hardware</a:t>
            </a:r>
          </a:p>
          <a:p>
            <a:r>
              <a:rPr lang="en-US" dirty="0" smtClean="0"/>
              <a:t>OS creates the illusion of multiple processes, each executing on their own private computers</a:t>
            </a:r>
          </a:p>
          <a:p>
            <a:endParaRPr lang="en-US" dirty="0"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3304631" y="2506480"/>
            <a:ext cx="1174412" cy="146190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908" spc="-10" dirty="0">
                <a:cs typeface="Verdana"/>
              </a:rPr>
              <a:t>Non-</a:t>
            </a:r>
            <a:r>
              <a:rPr sz="908" dirty="0">
                <a:cs typeface="Verdana"/>
              </a:rPr>
              <a:t>virtual</a:t>
            </a:r>
            <a:r>
              <a:rPr sz="908" spc="-3" dirty="0">
                <a:cs typeface="Verdana"/>
              </a:rPr>
              <a:t> </a:t>
            </a:r>
            <a:r>
              <a:rPr sz="908" spc="-5" dirty="0">
                <a:cs typeface="Verdana"/>
              </a:rPr>
              <a:t>Machine</a:t>
            </a:r>
            <a:endParaRPr sz="908" dirty="0"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7482" y="2513267"/>
            <a:ext cx="905563" cy="146190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908" dirty="0">
                <a:cs typeface="Verdana"/>
              </a:rPr>
              <a:t>Virtual</a:t>
            </a:r>
            <a:r>
              <a:rPr sz="908" spc="-20" dirty="0">
                <a:cs typeface="Verdana"/>
              </a:rPr>
              <a:t> </a:t>
            </a:r>
            <a:r>
              <a:rPr sz="908" spc="-5" dirty="0">
                <a:cs typeface="Verdana"/>
              </a:rPr>
              <a:t>Machine</a:t>
            </a:r>
            <a:endParaRPr sz="908" dirty="0"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27844" y="922867"/>
            <a:ext cx="2300117" cy="1570796"/>
            <a:chOff x="4444212" y="1759599"/>
            <a:chExt cx="4558030" cy="311277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2312" y="1797699"/>
              <a:ext cx="4481769" cy="303611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50562" y="1765949"/>
              <a:ext cx="4545330" cy="3100070"/>
            </a:xfrm>
            <a:custGeom>
              <a:avLst/>
              <a:gdLst/>
              <a:ahLst/>
              <a:cxnLst/>
              <a:rect l="l" t="t" r="r" b="b"/>
              <a:pathLst>
                <a:path w="4545330" h="3100070">
                  <a:moveTo>
                    <a:pt x="0" y="0"/>
                  </a:moveTo>
                  <a:lnTo>
                    <a:pt x="4545012" y="0"/>
                  </a:lnTo>
                  <a:lnTo>
                    <a:pt x="4545012" y="3099593"/>
                  </a:lnTo>
                  <a:lnTo>
                    <a:pt x="0" y="3099593"/>
                  </a:lnTo>
                  <a:lnTo>
                    <a:pt x="0" y="0"/>
                  </a:lnTo>
                  <a:close/>
                </a:path>
                <a:path w="4545330" h="3100070">
                  <a:moveTo>
                    <a:pt x="25400" y="25399"/>
                  </a:moveTo>
                  <a:lnTo>
                    <a:pt x="4519612" y="25399"/>
                  </a:lnTo>
                  <a:lnTo>
                    <a:pt x="4519612" y="3074193"/>
                  </a:lnTo>
                  <a:lnTo>
                    <a:pt x="25400" y="3074193"/>
                  </a:lnTo>
                  <a:lnTo>
                    <a:pt x="25400" y="25399"/>
                  </a:lnTo>
                  <a:close/>
                </a:path>
              </a:pathLst>
            </a:custGeom>
            <a:ln w="12699">
              <a:solidFill>
                <a:srgbClr val="D77A00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</p:grpSp>
    </p:spTree>
    <p:extLst>
      <p:ext uri="{BB962C8B-B14F-4D97-AF65-F5344CB8AC3E}">
        <p14:creationId xmlns:p14="http://schemas.microsoft.com/office/powerpoint/2010/main" val="55548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Centralized OS vs Distributed OS</a:t>
            </a:r>
            <a:endParaRPr lang="pt-B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36851" y="922867"/>
            <a:ext cx="4337971" cy="24077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Normal centralized operating systems run on single or multiprocessor architectures</a:t>
            </a:r>
          </a:p>
          <a:p>
            <a:pPr lvl="1"/>
            <a:r>
              <a:rPr lang="en-US" dirty="0" smtClean="0"/>
              <a:t>Tightly coupled systems in that all resources are shared internally and the </a:t>
            </a:r>
            <a:r>
              <a:rPr lang="en-US" dirty="0" err="1" smtClean="0"/>
              <a:t>interprocess</a:t>
            </a:r>
            <a:r>
              <a:rPr lang="en-US" dirty="0" smtClean="0"/>
              <a:t>/</a:t>
            </a:r>
            <a:r>
              <a:rPr lang="en-US" dirty="0" err="1" smtClean="0"/>
              <a:t>interprocessor</a:t>
            </a:r>
            <a:r>
              <a:rPr lang="en-US" dirty="0" smtClean="0"/>
              <a:t> communication is achieved through either memory sharing or direct process interrupts</a:t>
            </a:r>
          </a:p>
          <a:p>
            <a:pPr lvl="1"/>
            <a:r>
              <a:rPr lang="en-US" dirty="0" smtClean="0"/>
              <a:t>Represent full-blown multiuser/multitasking systems</a:t>
            </a:r>
          </a:p>
          <a:p>
            <a:r>
              <a:rPr lang="en-US" dirty="0" smtClean="0"/>
              <a:t>Distributed operating systems run on networked multiple-CPU systems which do not share the memory and clock</a:t>
            </a:r>
          </a:p>
          <a:p>
            <a:pPr lvl="1"/>
            <a:r>
              <a:rPr lang="en-US" dirty="0" smtClean="0"/>
              <a:t>Loosely coupled systems via LAN and WAN; high ratio of inter-processor communication time to intra-processor communication time</a:t>
            </a:r>
          </a:p>
          <a:p>
            <a:r>
              <a:rPr lang="en-US" dirty="0" smtClean="0"/>
              <a:t>Distributed operating systems represent a centralized logical view of the software system that runs under a loosely coupled multiple computer system</a:t>
            </a:r>
          </a:p>
          <a:p>
            <a:pPr lvl="1"/>
            <a:r>
              <a:rPr lang="en-US" dirty="0" smtClean="0"/>
              <a:t>Transparency is a key property and goal of a distributed OS</a:t>
            </a:r>
          </a:p>
          <a:p>
            <a:pPr lvl="1"/>
            <a:r>
              <a:rPr lang="en-US" dirty="0" smtClean="0"/>
              <a:t>The users have a single-computer view of a multiple computer system. The existence of the underlying network and details of the implementation of the system are transparent to the user</a:t>
            </a:r>
          </a:p>
          <a:p>
            <a:pPr lvl="1"/>
            <a:r>
              <a:rPr lang="en-US" dirty="0" smtClean="0"/>
              <a:t>Concurrence transparency, location and access transparency, and performance transparency all are relevant in a distributed OS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7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Organization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Modern Computer Organization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One or more CPUs, device controllers connect through common bus providing access to shared memory</a:t>
            </a:r>
          </a:p>
          <a:p>
            <a:r>
              <a:rPr lang="en-US" smtClean="0"/>
              <a:t>Concurrent execution of CPUs and devices competing for memory cycles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7181" y="1755074"/>
            <a:ext cx="3347749" cy="16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System Organization</a:t>
            </a:r>
            <a:endParaRPr lang="en-US"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94" y="889347"/>
            <a:ext cx="1470779" cy="2297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93578" y="3199175"/>
            <a:ext cx="911010" cy="115091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706" dirty="0">
                <a:latin typeface="Verdana"/>
                <a:cs typeface="Verdana"/>
              </a:rPr>
              <a:t>Logical</a:t>
            </a:r>
            <a:r>
              <a:rPr sz="706" spc="-18" dirty="0">
                <a:latin typeface="Verdana"/>
                <a:cs typeface="Verdana"/>
              </a:rPr>
              <a:t> </a:t>
            </a:r>
            <a:r>
              <a:rPr sz="706" spc="-5" dirty="0">
                <a:latin typeface="Verdana"/>
                <a:cs typeface="Verdana"/>
              </a:rPr>
              <a:t>organization</a:t>
            </a:r>
            <a:endParaRPr sz="706" dirty="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2042" y="983866"/>
            <a:ext cx="2425303" cy="21089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450837" y="3186200"/>
            <a:ext cx="1149738" cy="115091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706" dirty="0">
                <a:latin typeface="Verdana"/>
                <a:cs typeface="Verdana"/>
              </a:rPr>
              <a:t>A</a:t>
            </a:r>
            <a:r>
              <a:rPr sz="706" spc="-18" dirty="0">
                <a:latin typeface="Verdana"/>
                <a:cs typeface="Verdana"/>
              </a:rPr>
              <a:t> </a:t>
            </a:r>
            <a:r>
              <a:rPr sz="706" dirty="0">
                <a:latin typeface="Verdana"/>
                <a:cs typeface="Verdana"/>
              </a:rPr>
              <a:t>computer</a:t>
            </a:r>
            <a:r>
              <a:rPr sz="706" spc="-15" dirty="0">
                <a:latin typeface="Verdana"/>
                <a:cs typeface="Verdana"/>
              </a:rPr>
              <a:t> </a:t>
            </a:r>
            <a:r>
              <a:rPr sz="706" spc="-5" dirty="0">
                <a:latin typeface="Verdana"/>
                <a:cs typeface="Verdana"/>
              </a:rPr>
              <a:t>motherboard</a:t>
            </a:r>
            <a:endParaRPr sz="706" dirty="0">
              <a:latin typeface="Verdana"/>
              <a:cs typeface="Verdana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Hardware Support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hardware must provide appropriate mechanisms to ensure correct operation of the computer system and to prevent user programs from interfering with OS</a:t>
            </a:r>
          </a:p>
          <a:p>
            <a:r>
              <a:rPr lang="en-US" dirty="0" smtClean="0"/>
              <a:t>Computer system operation</a:t>
            </a:r>
          </a:p>
          <a:p>
            <a:pPr lvl="1"/>
            <a:r>
              <a:rPr lang="en-US" dirty="0" smtClean="0"/>
              <a:t>System startup</a:t>
            </a:r>
          </a:p>
          <a:p>
            <a:pPr lvl="1"/>
            <a:r>
              <a:rPr lang="en-US" dirty="0" smtClean="0"/>
              <a:t>Interrupt-driven</a:t>
            </a:r>
          </a:p>
          <a:p>
            <a:r>
              <a:rPr lang="en-US" dirty="0" smtClean="0"/>
              <a:t>Related hardware components and mechanisms</a:t>
            </a:r>
          </a:p>
          <a:p>
            <a:pPr lvl="1"/>
            <a:r>
              <a:rPr lang="en-US" dirty="0" smtClean="0"/>
              <a:t>I/O structure</a:t>
            </a:r>
          </a:p>
          <a:p>
            <a:pPr lvl="1"/>
            <a:r>
              <a:rPr lang="en-US" dirty="0" smtClean="0"/>
              <a:t>Storage structure and hierarchy</a:t>
            </a:r>
          </a:p>
          <a:p>
            <a:pPr lvl="1"/>
            <a:r>
              <a:rPr lang="en-US" dirty="0" smtClean="0"/>
              <a:t>Hardware protection</a:t>
            </a:r>
          </a:p>
          <a:p>
            <a:pPr lvl="1"/>
            <a:r>
              <a:rPr lang="en-US" dirty="0" smtClean="0"/>
              <a:t>Network structure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Startup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Bootstrap program</a:t>
            </a:r>
            <a:r>
              <a:rPr lang="en-US" dirty="0" smtClean="0"/>
              <a:t> is loaded at power-up or reboot</a:t>
            </a:r>
          </a:p>
          <a:p>
            <a:pPr lvl="1"/>
            <a:r>
              <a:rPr lang="en-US" dirty="0" smtClean="0"/>
              <a:t>Typically stored in ROM or EPROM, generally known as firmware</a:t>
            </a:r>
          </a:p>
          <a:p>
            <a:pPr lvl="2"/>
            <a:r>
              <a:rPr lang="en-US" dirty="0" smtClean="0"/>
              <a:t>Firmware – Software stored in chip, could be updated</a:t>
            </a:r>
          </a:p>
          <a:p>
            <a:pPr lvl="1"/>
            <a:r>
              <a:rPr lang="en-US" dirty="0" smtClean="0"/>
              <a:t>Initializes all aspects of the system from hardware to software</a:t>
            </a:r>
          </a:p>
          <a:p>
            <a:pPr lvl="1"/>
            <a:r>
              <a:rPr lang="en-US" dirty="0" smtClean="0"/>
              <a:t>Loads operating system kernel and starts execution</a:t>
            </a:r>
          </a:p>
          <a:p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1710" y="1924924"/>
            <a:ext cx="1786075" cy="133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8975" y="2501766"/>
            <a:ext cx="1794739" cy="8775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System Operation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I/O devices and the CPU can execute concurrently</a:t>
            </a:r>
          </a:p>
          <a:p>
            <a:r>
              <a:rPr lang="en-US" dirty="0" smtClean="0"/>
              <a:t>Each device controller is in charge of a particular device type</a:t>
            </a:r>
          </a:p>
          <a:p>
            <a:r>
              <a:rPr lang="en-US" dirty="0" smtClean="0"/>
              <a:t>Each device controller has a local buffer</a:t>
            </a:r>
          </a:p>
          <a:p>
            <a:r>
              <a:rPr lang="en-US" dirty="0" smtClean="0"/>
              <a:t>CPU moves data from/to main memory to/from local buffers</a:t>
            </a:r>
          </a:p>
          <a:p>
            <a:r>
              <a:rPr lang="en-US" dirty="0" smtClean="0"/>
              <a:t>I/O is from the device to local buffer of controller</a:t>
            </a:r>
          </a:p>
          <a:p>
            <a:r>
              <a:rPr lang="en-US" dirty="0" smtClean="0"/>
              <a:t>Device controller informs CPU that it has finished its operation by causing an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interrupt</a:t>
            </a:r>
          </a:p>
          <a:p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Interrupts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36851" y="922867"/>
            <a:ext cx="4725724" cy="21958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operating system is interrupt driven</a:t>
            </a:r>
          </a:p>
          <a:p>
            <a:r>
              <a:rPr lang="en-US" dirty="0" smtClean="0"/>
              <a:t>Interrupt transfers control to the interrupt service routine generally, through the interrupt vector, which contains the addresses of all the service routines</a:t>
            </a:r>
          </a:p>
          <a:p>
            <a:r>
              <a:rPr lang="en-US" dirty="0" smtClean="0"/>
              <a:t>Interrupt architecture must save the address of the interrupted instruction (for returning back to the original position)</a:t>
            </a:r>
          </a:p>
          <a:p>
            <a:r>
              <a:rPr lang="en-US" dirty="0" smtClean="0"/>
              <a:t>Incoming interrupts are disabled while another interrupt is being processed to prevent a lost interrupt</a:t>
            </a:r>
          </a:p>
          <a:p>
            <a:r>
              <a:rPr lang="en-US" dirty="0" smtClean="0"/>
              <a:t>A trap or exception is a software-generated interrupt caused either by an error or a user request</a:t>
            </a:r>
          </a:p>
          <a:p>
            <a:pPr marL="0" indent="0" algn="ctr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0x80 – generate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an interrupt with ID 0x80</a:t>
            </a:r>
          </a:p>
          <a:p>
            <a:pPr marL="0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Interrupts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operating system is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Interrupt Driven</a:t>
            </a:r>
          </a:p>
          <a:p>
            <a:pPr lvl="1"/>
            <a:r>
              <a:rPr lang="en-US" dirty="0" smtClean="0"/>
              <a:t>OS executes the first process (such as </a:t>
            </a:r>
            <a:r>
              <a:rPr lang="en-US" dirty="0" err="1" smtClean="0"/>
              <a:t>init</a:t>
            </a:r>
            <a:r>
              <a:rPr lang="en-US" dirty="0" smtClean="0"/>
              <a:t>) and waits for some event to occur.</a:t>
            </a:r>
          </a:p>
          <a:p>
            <a:pPr lvl="1"/>
            <a:r>
              <a:rPr lang="en-US" dirty="0" smtClean="0"/>
              <a:t>Occurrence of an event is signaled by an interrupt from either hardware (e.g., DVD drive) or software (e.g., trap).</a:t>
            </a:r>
          </a:p>
          <a:p>
            <a:r>
              <a:rPr lang="en-US" dirty="0" smtClean="0"/>
              <a:t>Interrupt handling</a:t>
            </a:r>
          </a:p>
          <a:p>
            <a:pPr lvl="1"/>
            <a:r>
              <a:rPr lang="en-US" dirty="0" smtClean="0"/>
              <a:t>The operating system preserves the state of the CPU by storing registers and the program counter (PC)</a:t>
            </a:r>
          </a:p>
          <a:p>
            <a:pPr lvl="1"/>
            <a:r>
              <a:rPr lang="en-US" dirty="0" smtClean="0"/>
              <a:t>Interrupt transfers control to the interrupt service routine through the interrupt vector</a:t>
            </a:r>
          </a:p>
          <a:p>
            <a:pPr lvl="1"/>
            <a:r>
              <a:rPr lang="en-US" dirty="0" smtClean="0"/>
              <a:t>Interrupt architecture must save the address (PC) of the interrupted instruction.</a:t>
            </a:r>
          </a:p>
          <a:p>
            <a:pPr lvl="1"/>
            <a:r>
              <a:rPr lang="en-US" dirty="0" smtClean="0"/>
              <a:t>After servicing the interrupt, the state and return address are restored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 Components of a Computer System</a:t>
            </a:r>
            <a:endParaRPr lang="en-US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7441" y="968375"/>
            <a:ext cx="2883296" cy="2296891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53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Interrupt Timeline</a:t>
            </a:r>
            <a:endParaRPr lang="en-US" dirty="0"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grpSp>
        <p:nvGrpSpPr>
          <p:cNvPr id="3" name="object 3"/>
          <p:cNvGrpSpPr/>
          <p:nvPr/>
        </p:nvGrpSpPr>
        <p:grpSpPr>
          <a:xfrm>
            <a:off x="1027555" y="1044154"/>
            <a:ext cx="3556562" cy="1707303"/>
            <a:chOff x="1109429" y="1776567"/>
            <a:chExt cx="7047865" cy="338327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429" y="1776567"/>
              <a:ext cx="7047376" cy="33830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910736" y="1845733"/>
              <a:ext cx="226060" cy="451484"/>
            </a:xfrm>
            <a:custGeom>
              <a:avLst/>
              <a:gdLst/>
              <a:ahLst/>
              <a:cxnLst/>
              <a:rect l="l" t="t" r="r" b="b"/>
              <a:pathLst>
                <a:path w="226060" h="451485">
                  <a:moveTo>
                    <a:pt x="225706" y="0"/>
                  </a:moveTo>
                  <a:lnTo>
                    <a:pt x="0" y="451414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6" name="object 6"/>
            <p:cNvSpPr/>
            <p:nvPr/>
          </p:nvSpPr>
          <p:spPr>
            <a:xfrm>
              <a:off x="4899376" y="2234671"/>
              <a:ext cx="68580" cy="85725"/>
            </a:xfrm>
            <a:custGeom>
              <a:avLst/>
              <a:gdLst/>
              <a:ahLst/>
              <a:cxnLst/>
              <a:rect l="l" t="t" r="r" b="b"/>
              <a:pathLst>
                <a:path w="68579" h="85725">
                  <a:moveTo>
                    <a:pt x="0" y="0"/>
                  </a:moveTo>
                  <a:lnTo>
                    <a:pt x="0" y="85194"/>
                  </a:lnTo>
                  <a:lnTo>
                    <a:pt x="68155" y="34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08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52822" y="2917057"/>
            <a:ext cx="3609114" cy="252835"/>
          </a:xfrm>
          <a:prstGeom prst="rect">
            <a:avLst/>
          </a:prstGeom>
        </p:spPr>
        <p:txBody>
          <a:bodyPr vert="horz" wrap="square" lIns="0" tIns="21790" rIns="0" bIns="0" rtlCol="0">
            <a:spAutoFit/>
          </a:bodyPr>
          <a:lstStyle/>
          <a:p>
            <a:pPr marL="638599" marR="2563" indent="-632511">
              <a:lnSpc>
                <a:spcPts val="858"/>
              </a:lnSpc>
              <a:spcBef>
                <a:spcPts val="172"/>
              </a:spcBef>
            </a:pPr>
            <a:r>
              <a:rPr sz="807" dirty="0">
                <a:latin typeface="Arial"/>
                <a:cs typeface="Arial"/>
              </a:rPr>
              <a:t>When</a:t>
            </a:r>
            <a:r>
              <a:rPr sz="807" spc="-8" dirty="0">
                <a:latin typeface="Arial"/>
                <a:cs typeface="Arial"/>
              </a:rPr>
              <a:t> </a:t>
            </a:r>
            <a:r>
              <a:rPr sz="807" dirty="0">
                <a:latin typeface="Arial"/>
                <a:cs typeface="Arial"/>
              </a:rPr>
              <a:t>the</a:t>
            </a:r>
            <a:r>
              <a:rPr sz="807" spc="-8" dirty="0">
                <a:latin typeface="Arial"/>
                <a:cs typeface="Arial"/>
              </a:rPr>
              <a:t> </a:t>
            </a:r>
            <a:r>
              <a:rPr sz="807" dirty="0">
                <a:latin typeface="Arial"/>
                <a:cs typeface="Arial"/>
              </a:rPr>
              <a:t>CPU</a:t>
            </a:r>
            <a:r>
              <a:rPr sz="807" spc="-8" dirty="0">
                <a:latin typeface="Arial"/>
                <a:cs typeface="Arial"/>
              </a:rPr>
              <a:t> </a:t>
            </a:r>
            <a:r>
              <a:rPr sz="807" dirty="0">
                <a:latin typeface="Arial"/>
                <a:cs typeface="Arial"/>
              </a:rPr>
              <a:t>is</a:t>
            </a:r>
            <a:r>
              <a:rPr sz="807" spc="-10" dirty="0">
                <a:latin typeface="Arial"/>
                <a:cs typeface="Arial"/>
              </a:rPr>
              <a:t> </a:t>
            </a:r>
            <a:r>
              <a:rPr sz="807" dirty="0">
                <a:latin typeface="Arial"/>
                <a:cs typeface="Arial"/>
              </a:rPr>
              <a:t>interrupted,</a:t>
            </a:r>
            <a:r>
              <a:rPr sz="807" spc="-8" dirty="0">
                <a:latin typeface="Arial"/>
                <a:cs typeface="Arial"/>
              </a:rPr>
              <a:t> </a:t>
            </a:r>
            <a:r>
              <a:rPr sz="807" dirty="0">
                <a:latin typeface="Arial"/>
                <a:cs typeface="Arial"/>
              </a:rPr>
              <a:t>it</a:t>
            </a:r>
            <a:r>
              <a:rPr sz="807" spc="-10" dirty="0">
                <a:latin typeface="Arial"/>
                <a:cs typeface="Arial"/>
              </a:rPr>
              <a:t> </a:t>
            </a:r>
            <a:r>
              <a:rPr sz="807" dirty="0">
                <a:latin typeface="Arial"/>
                <a:cs typeface="Arial"/>
              </a:rPr>
              <a:t>stops</a:t>
            </a:r>
            <a:r>
              <a:rPr sz="807" spc="-10" dirty="0">
                <a:latin typeface="Arial"/>
                <a:cs typeface="Arial"/>
              </a:rPr>
              <a:t> </a:t>
            </a:r>
            <a:r>
              <a:rPr sz="807" dirty="0">
                <a:latin typeface="Arial"/>
                <a:cs typeface="Arial"/>
              </a:rPr>
              <a:t>what</a:t>
            </a:r>
            <a:r>
              <a:rPr sz="807" spc="-8" dirty="0">
                <a:latin typeface="Arial"/>
                <a:cs typeface="Arial"/>
              </a:rPr>
              <a:t> </a:t>
            </a:r>
            <a:r>
              <a:rPr sz="807" dirty="0">
                <a:latin typeface="Arial"/>
                <a:cs typeface="Arial"/>
              </a:rPr>
              <a:t>it</a:t>
            </a:r>
            <a:r>
              <a:rPr sz="807" spc="-10" dirty="0">
                <a:latin typeface="Arial"/>
                <a:cs typeface="Arial"/>
              </a:rPr>
              <a:t> </a:t>
            </a:r>
            <a:r>
              <a:rPr sz="807" dirty="0">
                <a:latin typeface="Arial"/>
                <a:cs typeface="Arial"/>
              </a:rPr>
              <a:t>is</a:t>
            </a:r>
            <a:r>
              <a:rPr sz="807" spc="-10" dirty="0">
                <a:latin typeface="Arial"/>
                <a:cs typeface="Arial"/>
              </a:rPr>
              <a:t> </a:t>
            </a:r>
            <a:r>
              <a:rPr sz="807" dirty="0">
                <a:latin typeface="Arial"/>
                <a:cs typeface="Arial"/>
              </a:rPr>
              <a:t>doing</a:t>
            </a:r>
            <a:r>
              <a:rPr sz="807" spc="-8" dirty="0">
                <a:latin typeface="Arial"/>
                <a:cs typeface="Arial"/>
              </a:rPr>
              <a:t> </a:t>
            </a:r>
            <a:r>
              <a:rPr sz="807" dirty="0">
                <a:latin typeface="Arial"/>
                <a:cs typeface="Arial"/>
              </a:rPr>
              <a:t>and</a:t>
            </a:r>
            <a:r>
              <a:rPr sz="807" spc="-5" dirty="0">
                <a:latin typeface="Arial"/>
                <a:cs typeface="Arial"/>
              </a:rPr>
              <a:t> </a:t>
            </a:r>
            <a:r>
              <a:rPr sz="807" dirty="0">
                <a:latin typeface="Arial"/>
                <a:cs typeface="Arial"/>
              </a:rPr>
              <a:t>immediately</a:t>
            </a:r>
            <a:r>
              <a:rPr sz="807" spc="-10" dirty="0">
                <a:latin typeface="Arial"/>
                <a:cs typeface="Arial"/>
              </a:rPr>
              <a:t> </a:t>
            </a:r>
            <a:r>
              <a:rPr sz="807" spc="-5" dirty="0">
                <a:latin typeface="Arial"/>
                <a:cs typeface="Arial"/>
              </a:rPr>
              <a:t>transfers </a:t>
            </a:r>
            <a:r>
              <a:rPr sz="807" dirty="0">
                <a:latin typeface="Arial"/>
                <a:cs typeface="Arial"/>
              </a:rPr>
              <a:t>execution</a:t>
            </a:r>
            <a:r>
              <a:rPr sz="807" spc="-8" dirty="0">
                <a:latin typeface="Arial"/>
                <a:cs typeface="Arial"/>
              </a:rPr>
              <a:t> </a:t>
            </a:r>
            <a:r>
              <a:rPr sz="807" dirty="0">
                <a:latin typeface="Arial"/>
                <a:cs typeface="Arial"/>
              </a:rPr>
              <a:t>to</a:t>
            </a:r>
            <a:r>
              <a:rPr sz="807" spc="-8" dirty="0">
                <a:latin typeface="Arial"/>
                <a:cs typeface="Arial"/>
              </a:rPr>
              <a:t> </a:t>
            </a:r>
            <a:r>
              <a:rPr sz="807" dirty="0">
                <a:latin typeface="Arial"/>
                <a:cs typeface="Arial"/>
              </a:rPr>
              <a:t>the</a:t>
            </a:r>
            <a:r>
              <a:rPr sz="807" spc="-8" dirty="0">
                <a:latin typeface="Arial"/>
                <a:cs typeface="Arial"/>
              </a:rPr>
              <a:t> </a:t>
            </a:r>
            <a:r>
              <a:rPr sz="807" dirty="0">
                <a:latin typeface="Arial"/>
                <a:cs typeface="Arial"/>
              </a:rPr>
              <a:t>fixed</a:t>
            </a:r>
            <a:r>
              <a:rPr sz="807" spc="-8" dirty="0">
                <a:latin typeface="Arial"/>
                <a:cs typeface="Arial"/>
              </a:rPr>
              <a:t> </a:t>
            </a:r>
            <a:r>
              <a:rPr sz="807" dirty="0">
                <a:latin typeface="Arial"/>
                <a:cs typeface="Arial"/>
              </a:rPr>
              <a:t>location</a:t>
            </a:r>
            <a:r>
              <a:rPr sz="807" spc="-8" dirty="0">
                <a:latin typeface="Arial"/>
                <a:cs typeface="Arial"/>
              </a:rPr>
              <a:t> </a:t>
            </a:r>
            <a:r>
              <a:rPr sz="807" dirty="0">
                <a:latin typeface="Arial"/>
                <a:cs typeface="Arial"/>
              </a:rPr>
              <a:t>of</a:t>
            </a:r>
            <a:r>
              <a:rPr sz="807" spc="-10" dirty="0">
                <a:latin typeface="Arial"/>
                <a:cs typeface="Arial"/>
              </a:rPr>
              <a:t> </a:t>
            </a:r>
            <a:r>
              <a:rPr sz="807" dirty="0">
                <a:latin typeface="Arial"/>
                <a:cs typeface="Arial"/>
              </a:rPr>
              <a:t>the</a:t>
            </a:r>
            <a:r>
              <a:rPr sz="807" spc="-8" dirty="0">
                <a:latin typeface="Arial"/>
                <a:cs typeface="Arial"/>
              </a:rPr>
              <a:t> </a:t>
            </a:r>
            <a:r>
              <a:rPr sz="807" dirty="0">
                <a:latin typeface="Arial"/>
                <a:cs typeface="Arial"/>
              </a:rPr>
              <a:t>service</a:t>
            </a:r>
            <a:r>
              <a:rPr sz="807" spc="-8" dirty="0">
                <a:latin typeface="Arial"/>
                <a:cs typeface="Arial"/>
              </a:rPr>
              <a:t> </a:t>
            </a:r>
            <a:r>
              <a:rPr sz="807" spc="-5" dirty="0">
                <a:latin typeface="Arial"/>
                <a:cs typeface="Arial"/>
              </a:rPr>
              <a:t>routine.</a:t>
            </a:r>
            <a:endParaRPr sz="807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19770" y="971059"/>
            <a:ext cx="908767" cy="146190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908" b="1" i="1" dirty="0">
                <a:latin typeface="Verdana"/>
                <a:cs typeface="Verdana"/>
              </a:rPr>
              <a:t>Work</a:t>
            </a:r>
            <a:r>
              <a:rPr sz="908" b="1" i="1" spc="-13" dirty="0">
                <a:latin typeface="Verdana"/>
                <a:cs typeface="Verdana"/>
              </a:rPr>
              <a:t> </a:t>
            </a:r>
            <a:r>
              <a:rPr sz="908" b="1" i="1" dirty="0">
                <a:latin typeface="Verdana"/>
                <a:cs typeface="Verdana"/>
              </a:rPr>
              <a:t>is</a:t>
            </a:r>
            <a:r>
              <a:rPr sz="908" b="1" i="1" spc="-10" dirty="0">
                <a:latin typeface="Verdana"/>
                <a:cs typeface="Verdana"/>
              </a:rPr>
              <a:t> done!</a:t>
            </a:r>
            <a:endParaRPr sz="908" dirty="0">
              <a:latin typeface="Verdana"/>
              <a:cs typeface="Verdana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I/O Structure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Device controller informs CPU (through device driver) that it has finished its operation by causing an interrupt.</a:t>
            </a:r>
          </a:p>
          <a:p>
            <a:r>
              <a:rPr lang="en-US" smtClean="0"/>
              <a:t>Synchronous I/O: Control returns to user program (or other OS code) only upon I/O completion.</a:t>
            </a:r>
          </a:p>
          <a:p>
            <a:pPr lvl="1"/>
            <a:r>
              <a:rPr lang="en-US" smtClean="0"/>
              <a:t>Wait instruction idles the CPU until the next interrupt.</a:t>
            </a:r>
          </a:p>
          <a:p>
            <a:r>
              <a:rPr lang="en-US" smtClean="0"/>
              <a:t>Asynchronous I/O: Control returns to user program without waiting for I/O completion.</a:t>
            </a:r>
          </a:p>
          <a:p>
            <a:endParaRPr lang="en-US"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4" name="object 4"/>
          <p:cNvGrpSpPr/>
          <p:nvPr/>
        </p:nvGrpSpPr>
        <p:grpSpPr>
          <a:xfrm>
            <a:off x="2314575" y="2187575"/>
            <a:ext cx="2588569" cy="1106063"/>
            <a:chOff x="1393345" y="3515871"/>
            <a:chExt cx="6357620" cy="27165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7501" y="3520027"/>
              <a:ext cx="6348995" cy="270804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95423" y="3517949"/>
              <a:ext cx="6353175" cy="2712085"/>
            </a:xfrm>
            <a:custGeom>
              <a:avLst/>
              <a:gdLst/>
              <a:ahLst/>
              <a:cxnLst/>
              <a:rect l="l" t="t" r="r" b="b"/>
              <a:pathLst>
                <a:path w="6353175" h="2712085">
                  <a:moveTo>
                    <a:pt x="0" y="0"/>
                  </a:moveTo>
                  <a:lnTo>
                    <a:pt x="6352964" y="0"/>
                  </a:lnTo>
                  <a:lnTo>
                    <a:pt x="6352964" y="2712033"/>
                  </a:lnTo>
                  <a:lnTo>
                    <a:pt x="0" y="2712033"/>
                  </a:lnTo>
                  <a:lnTo>
                    <a:pt x="0" y="0"/>
                  </a:lnTo>
                  <a:close/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</p:grpSp>
    </p:spTree>
    <p:extLst>
      <p:ext uri="{BB962C8B-B14F-4D97-AF65-F5344CB8AC3E}">
        <p14:creationId xmlns:p14="http://schemas.microsoft.com/office/powerpoint/2010/main" val="40300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 Memory Access Structure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many interrupts slows down the entire system</a:t>
            </a:r>
          </a:p>
          <a:p>
            <a:r>
              <a:rPr lang="en-US" dirty="0" smtClean="0"/>
              <a:t>DMA is used for high-speed I/O devices able to transmit information at close to memory speeds</a:t>
            </a:r>
          </a:p>
          <a:p>
            <a:r>
              <a:rPr lang="en-US" dirty="0" smtClean="0"/>
              <a:t>Device controller transfers blocks of data from buffer storage directly to main memory without CPU intervention</a:t>
            </a:r>
          </a:p>
          <a:p>
            <a:r>
              <a:rPr lang="en-US" dirty="0" smtClean="0"/>
              <a:t>Only one interrupt is generated per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block</a:t>
            </a:r>
            <a:r>
              <a:rPr lang="en-US" dirty="0" smtClean="0"/>
              <a:t>, rather </a:t>
            </a:r>
            <a:br>
              <a:rPr lang="en-US" dirty="0" smtClean="0"/>
            </a:br>
            <a:r>
              <a:rPr lang="en-US" dirty="0" smtClean="0"/>
              <a:t>than the one interrupt per byte</a:t>
            </a:r>
          </a:p>
          <a:p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5466" y="1806575"/>
            <a:ext cx="1170926" cy="149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a Modern Computer Works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6375" y="979745"/>
            <a:ext cx="2899979" cy="2308768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Storage Structure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Main memory</a:t>
            </a:r>
            <a:r>
              <a:rPr lang="en-US" dirty="0" smtClean="0"/>
              <a:t> – only large storage media that the CPU can access directly – random access, volatile, byte-addressable, fast, small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Secondary storage</a:t>
            </a:r>
            <a:r>
              <a:rPr lang="en-US" dirty="0" smtClean="0"/>
              <a:t> – extension of main memory that provides large storage capacity – block access, nonvolatile, slow, big</a:t>
            </a:r>
          </a:p>
          <a:p>
            <a:pPr lvl="1"/>
            <a:r>
              <a:rPr lang="en-US" dirty="0" smtClean="0"/>
              <a:t>Hard disks – rigid metal or glass platters covered with magnetic recording material</a:t>
            </a:r>
          </a:p>
          <a:p>
            <a:pPr lvl="2"/>
            <a:r>
              <a:rPr lang="en-US" dirty="0" smtClean="0"/>
              <a:t>Disk surface is logically divided into tracks, which are subdivided into sectors</a:t>
            </a:r>
          </a:p>
          <a:p>
            <a:pPr lvl="2"/>
            <a:r>
              <a:rPr lang="en-US" dirty="0" smtClean="0"/>
              <a:t>The disk controller determines the logical interaction between the device and the computer</a:t>
            </a:r>
          </a:p>
          <a:p>
            <a:pPr lvl="1"/>
            <a:r>
              <a:rPr lang="en-US" dirty="0" smtClean="0"/>
              <a:t>Solid-state disks – faster than hard disks, nonvolatile</a:t>
            </a:r>
          </a:p>
          <a:p>
            <a:pPr lvl="2"/>
            <a:r>
              <a:rPr lang="en-US" dirty="0" smtClean="0"/>
              <a:t>Various technologies</a:t>
            </a:r>
          </a:p>
          <a:p>
            <a:pPr lvl="2"/>
            <a:r>
              <a:rPr lang="en-US" dirty="0" smtClean="0"/>
              <a:t>Becoming more popular</a:t>
            </a:r>
          </a:p>
          <a:p>
            <a:endParaRPr lang="en-US" dirty="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070" y="2670933"/>
            <a:ext cx="845677" cy="5542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06773" y="3225193"/>
            <a:ext cx="640239" cy="115091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706" dirty="0">
                <a:latin typeface="Verdana"/>
                <a:cs typeface="Verdana"/>
              </a:rPr>
              <a:t>Flash</a:t>
            </a:r>
            <a:r>
              <a:rPr sz="706" spc="-3" dirty="0">
                <a:latin typeface="Verdana"/>
                <a:cs typeface="Verdana"/>
              </a:rPr>
              <a:t> </a:t>
            </a:r>
            <a:r>
              <a:rPr sz="706" spc="-5" dirty="0">
                <a:latin typeface="Verdana"/>
                <a:cs typeface="Verdana"/>
              </a:rPr>
              <a:t>Memory</a:t>
            </a:r>
            <a:endParaRPr sz="706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4830" y="2363074"/>
            <a:ext cx="1081441" cy="83437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34538" y="3225192"/>
            <a:ext cx="440284" cy="115091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706" dirty="0">
                <a:latin typeface="Verdana"/>
                <a:cs typeface="Verdana"/>
              </a:rPr>
              <a:t>Hard</a:t>
            </a:r>
            <a:r>
              <a:rPr sz="706" spc="-8" dirty="0">
                <a:latin typeface="Verdana"/>
                <a:cs typeface="Verdana"/>
              </a:rPr>
              <a:t> </a:t>
            </a:r>
            <a:r>
              <a:rPr sz="706" spc="-10" dirty="0">
                <a:latin typeface="Verdana"/>
                <a:cs typeface="Verdana"/>
              </a:rPr>
              <a:t>disk</a:t>
            </a:r>
            <a:endParaRPr sz="706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800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Storage Hierarchy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636852" y="922867"/>
            <a:ext cx="2439724" cy="2195814"/>
          </a:xfrm>
        </p:spPr>
        <p:txBody>
          <a:bodyPr/>
          <a:lstStyle/>
          <a:p>
            <a:r>
              <a:rPr lang="en-US" dirty="0" smtClean="0"/>
              <a:t>Storage systems organized in hierarchy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Volatility</a:t>
            </a:r>
          </a:p>
          <a:p>
            <a:r>
              <a:rPr lang="en-US" dirty="0" smtClean="0"/>
              <a:t>Caching – copying information into faster storage system; main memory can be viewed as a last cache for secondary storage</a:t>
            </a:r>
          </a:p>
          <a:p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6576" y="922867"/>
            <a:ext cx="2437325" cy="203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Structure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636851" y="922867"/>
            <a:ext cx="2261283" cy="240770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Two types of networks based on how they are geographically distributed:</a:t>
            </a:r>
          </a:p>
          <a:p>
            <a:r>
              <a:rPr lang="en-US" dirty="0" smtClean="0"/>
              <a:t>Local Area Networks (LAN)</a:t>
            </a:r>
          </a:p>
          <a:p>
            <a:pPr lvl="1"/>
            <a:r>
              <a:rPr lang="en-US" dirty="0" smtClean="0"/>
              <a:t>Processors distributed over small geographical areas (such as single building or a number of adjacent buildings).</a:t>
            </a:r>
          </a:p>
          <a:p>
            <a:r>
              <a:rPr lang="en-US" dirty="0" smtClean="0"/>
              <a:t>Wide Area Networks (WAN)</a:t>
            </a:r>
          </a:p>
          <a:p>
            <a:pPr lvl="1"/>
            <a:r>
              <a:rPr lang="en-US" dirty="0" smtClean="0"/>
              <a:t>Processors distributed over a large geographical area (such as the US).</a:t>
            </a:r>
          </a:p>
          <a:p>
            <a:r>
              <a:rPr lang="en-US" dirty="0" smtClean="0"/>
              <a:t>Variations in speed and reliability communications</a:t>
            </a:r>
          </a:p>
          <a:p>
            <a:pPr lvl="1"/>
            <a:r>
              <a:rPr lang="en-US" dirty="0" smtClean="0"/>
              <a:t>LAN has a higher speed, lower error rate and more expensive connections</a:t>
            </a:r>
          </a:p>
          <a:p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4533" y="922867"/>
            <a:ext cx="1806886" cy="10403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4153" y="2134129"/>
            <a:ext cx="1385394" cy="116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Structure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Structure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Multiprogramming needed for efficiency – Improvement over sequential execution</a:t>
            </a:r>
          </a:p>
          <a:p>
            <a:pPr lvl="1"/>
            <a:r>
              <a:rPr lang="en-US" dirty="0" smtClean="0"/>
              <a:t>Single user cannot keep CPU and I/O devices busy at all times</a:t>
            </a:r>
          </a:p>
          <a:p>
            <a:pPr lvl="1"/>
            <a:r>
              <a:rPr lang="en-US" dirty="0" smtClean="0"/>
              <a:t>Multiprogramming organizes jobs (code and data) so CPU always has one to execute</a:t>
            </a:r>
          </a:p>
          <a:p>
            <a:pPr lvl="1"/>
            <a:r>
              <a:rPr lang="en-US" dirty="0" smtClean="0"/>
              <a:t>A subset of total jobs in system is kept in memory – buffering</a:t>
            </a:r>
          </a:p>
          <a:p>
            <a:pPr lvl="1"/>
            <a:r>
              <a:rPr lang="en-US" dirty="0" smtClean="0"/>
              <a:t>One job selected and run via job scheduling</a:t>
            </a:r>
          </a:p>
          <a:p>
            <a:pPr lvl="1"/>
            <a:r>
              <a:rPr lang="en-US" dirty="0" smtClean="0"/>
              <a:t>When it has to wait (for I/O for example), OS switches to another job</a:t>
            </a:r>
          </a:p>
          <a:p>
            <a:r>
              <a:rPr lang="en-US" dirty="0" smtClean="0"/>
              <a:t>Timesharing (multitasking) is logical extension in which CPU switches jobs so frequently that users can interact with each job while it is running, creating interactive computing</a:t>
            </a:r>
          </a:p>
          <a:p>
            <a:pPr lvl="1"/>
            <a:r>
              <a:rPr lang="en-US" dirty="0" smtClean="0"/>
              <a:t>Response time should be &lt; 1 second</a:t>
            </a:r>
          </a:p>
          <a:p>
            <a:pPr lvl="1"/>
            <a:r>
              <a:rPr lang="en-US" dirty="0" smtClean="0"/>
              <a:t>Each user has at least one program executing in memory c:process</a:t>
            </a:r>
          </a:p>
          <a:p>
            <a:pPr lvl="1"/>
            <a:r>
              <a:rPr lang="en-US" dirty="0" smtClean="0"/>
              <a:t>If several jobs ready to run at the same time c: CPU scheduling</a:t>
            </a:r>
          </a:p>
          <a:p>
            <a:pPr lvl="1"/>
            <a:r>
              <a:rPr lang="en-US" dirty="0" smtClean="0"/>
              <a:t>If processes don’t fit in memory, swapping moves them in and out to run</a:t>
            </a:r>
          </a:p>
          <a:p>
            <a:pPr lvl="1"/>
            <a:r>
              <a:rPr lang="en-US" dirty="0" smtClean="0"/>
              <a:t>Virtual memory allows execution of processes not completely in memory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4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Hardware Protection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Errors can come from any malfunctioning program.</a:t>
            </a:r>
          </a:p>
          <a:p>
            <a:r>
              <a:rPr lang="en-US" dirty="0" smtClean="0"/>
              <a:t>Protection of the OS against errors using hardware support:</a:t>
            </a:r>
          </a:p>
          <a:p>
            <a:pPr lvl="1"/>
            <a:r>
              <a:rPr lang="en-US" dirty="0" smtClean="0"/>
              <a:t>Hardware can detect the errors and it will trap to the OS thereby transferring control to the OS by interrupt.</a:t>
            </a:r>
          </a:p>
          <a:p>
            <a:r>
              <a:rPr lang="en-US" dirty="0" smtClean="0"/>
              <a:t>Dual-Mode Operation</a:t>
            </a:r>
          </a:p>
          <a:p>
            <a:pPr lvl="1"/>
            <a:r>
              <a:rPr lang="en-US" dirty="0" smtClean="0"/>
              <a:t>User mode vs. Kernel mode; hardware support</a:t>
            </a:r>
          </a:p>
          <a:p>
            <a:r>
              <a:rPr lang="en-US" dirty="0" smtClean="0"/>
              <a:t>I/O Protection</a:t>
            </a:r>
          </a:p>
          <a:p>
            <a:pPr lvl="1"/>
            <a:r>
              <a:rPr lang="en-US" dirty="0" smtClean="0"/>
              <a:t>OS must ensure user apps never gain control of hardware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syscall</a:t>
            </a:r>
            <a:r>
              <a:rPr lang="en-US" dirty="0" smtClean="0"/>
              <a:t> interface; I/O operations are privileged operations</a:t>
            </a:r>
          </a:p>
          <a:p>
            <a:r>
              <a:rPr lang="en-US" dirty="0" smtClean="0"/>
              <a:t>Memory Protection</a:t>
            </a:r>
          </a:p>
          <a:p>
            <a:pPr lvl="1"/>
            <a:r>
              <a:rPr lang="en-US" dirty="0" smtClean="0"/>
              <a:t>Users are not allowed to access OS or other programs’ memory</a:t>
            </a:r>
          </a:p>
          <a:p>
            <a:r>
              <a:rPr lang="en-US" dirty="0" smtClean="0"/>
              <a:t>CPU Protection</a:t>
            </a:r>
          </a:p>
          <a:p>
            <a:pPr lvl="1"/>
            <a:r>
              <a:rPr lang="en-US" dirty="0" smtClean="0"/>
              <a:t>Prevent a user program stuck in an infinite loop; Timer interrupt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1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an Operating System?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program that acts as an intermediary between a user of a computer and the computer hardware</a:t>
            </a:r>
          </a:p>
          <a:p>
            <a:r>
              <a:rPr lang="en-US" dirty="0" smtClean="0"/>
              <a:t>Operating system goals:</a:t>
            </a:r>
          </a:p>
          <a:p>
            <a:pPr lvl="1"/>
            <a:r>
              <a:rPr lang="en-US" dirty="0" smtClean="0"/>
              <a:t>Execute user programs and make solving user problems easier</a:t>
            </a:r>
          </a:p>
          <a:p>
            <a:pPr lvl="1"/>
            <a:r>
              <a:rPr lang="en-US" dirty="0" smtClean="0"/>
              <a:t>Make the computer system convenient to use</a:t>
            </a:r>
          </a:p>
          <a:p>
            <a:pPr lvl="1"/>
            <a:r>
              <a:rPr lang="en-US" dirty="0" smtClean="0"/>
              <a:t>Use the computer hardware in an efficient manner</a:t>
            </a:r>
          </a:p>
          <a:p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51755"/>
              </p:ext>
            </p:extLst>
          </p:nvPr>
        </p:nvGraphicFramePr>
        <p:xfrm>
          <a:off x="1704975" y="2294670"/>
          <a:ext cx="2740081" cy="820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0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User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Programs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67292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33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Operating</a:t>
                      </a:r>
                      <a:r>
                        <a:rPr sz="9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Systems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67292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Hardware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67292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8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96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Operating-System Operations (cont.)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Dual-mode allows OS to protect itself and other system components</a:t>
            </a:r>
          </a:p>
          <a:p>
            <a:pPr lvl="1"/>
            <a:r>
              <a:rPr lang="en-US" smtClean="0"/>
              <a:t>User mode and kernel mode</a:t>
            </a:r>
          </a:p>
          <a:p>
            <a:pPr lvl="1"/>
            <a:r>
              <a:rPr lang="en-US" smtClean="0"/>
              <a:t>Mode bit provided by hardware</a:t>
            </a:r>
          </a:p>
          <a:p>
            <a:pPr lvl="2"/>
            <a:r>
              <a:rPr lang="en-US" smtClean="0"/>
              <a:t>Enables to distinguish when system is running user or kernel code</a:t>
            </a:r>
          </a:p>
          <a:p>
            <a:pPr lvl="2"/>
            <a:r>
              <a:rPr lang="en-US" smtClean="0"/>
              <a:t>Some instructions are privileged, only executable in kernel mode</a:t>
            </a:r>
          </a:p>
          <a:p>
            <a:pPr lvl="2"/>
            <a:r>
              <a:rPr lang="en-US" smtClean="0"/>
              <a:t>System call changes mode to kernel, return from call resets it to user</a:t>
            </a:r>
          </a:p>
          <a:p>
            <a:r>
              <a:rPr lang="en-US" smtClean="0"/>
              <a:t>Increasingly CPUs support multi-mode operations</a:t>
            </a:r>
          </a:p>
          <a:p>
            <a:pPr lvl="1"/>
            <a:r>
              <a:rPr lang="en-US" smtClean="0"/>
              <a:t>i.e. virtual machine manager (VMM) mode for guest VMs</a:t>
            </a:r>
          </a:p>
          <a:p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7180" y="2416175"/>
            <a:ext cx="3161425" cy="94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Management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process is a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program in execut</a:t>
            </a:r>
            <a:r>
              <a:rPr lang="en-US" dirty="0" smtClean="0"/>
              <a:t>ion. It is a unit of work within the system. Program is a passive entity, process is an active entity.</a:t>
            </a:r>
          </a:p>
          <a:p>
            <a:r>
              <a:rPr lang="en-US" dirty="0" smtClean="0"/>
              <a:t>Process needs resources to accomplish its task</a:t>
            </a:r>
          </a:p>
          <a:p>
            <a:pPr lvl="1"/>
            <a:r>
              <a:rPr lang="en-US" dirty="0" smtClean="0"/>
              <a:t>CPU, memory, I/O, files</a:t>
            </a:r>
          </a:p>
          <a:p>
            <a:pPr lvl="1"/>
            <a:r>
              <a:rPr lang="en-US" dirty="0" smtClean="0"/>
              <a:t>Initialization data (e.g., opening a file needs a file name)</a:t>
            </a:r>
          </a:p>
          <a:p>
            <a:r>
              <a:rPr lang="en-US" dirty="0" smtClean="0"/>
              <a:t>Process termination requires reclaim of any reusable resources</a:t>
            </a:r>
          </a:p>
          <a:p>
            <a:r>
              <a:rPr lang="en-US" dirty="0" smtClean="0"/>
              <a:t>Single-threaded process has one program counter specifying location of next instruction to execute</a:t>
            </a:r>
          </a:p>
          <a:p>
            <a:pPr lvl="1"/>
            <a:r>
              <a:rPr lang="en-US" dirty="0" smtClean="0"/>
              <a:t>Process executes instructions sequentially, one at a time, until completion</a:t>
            </a:r>
          </a:p>
          <a:p>
            <a:r>
              <a:rPr lang="en-US" dirty="0" smtClean="0"/>
              <a:t>Multi-threaded process has one program counter per thread</a:t>
            </a:r>
          </a:p>
          <a:p>
            <a:r>
              <a:rPr lang="en-US" dirty="0" smtClean="0"/>
              <a:t>Typically system has many processes, some user, some operating system running concurrently on one or more CPUs</a:t>
            </a:r>
          </a:p>
          <a:p>
            <a:pPr lvl="1"/>
            <a:r>
              <a:rPr lang="en-US" dirty="0" smtClean="0"/>
              <a:t>Concurrency by multiplexing the CPUs among the processes / threads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Management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execute a program all (or part) of the instructions must be in memory</a:t>
            </a:r>
          </a:p>
          <a:p>
            <a:r>
              <a:rPr lang="en-US" dirty="0" smtClean="0"/>
              <a:t>All (or part) of the data that is needed by the program must be in memory.</a:t>
            </a:r>
          </a:p>
          <a:p>
            <a:r>
              <a:rPr lang="en-US" dirty="0" smtClean="0"/>
              <a:t>Memory management determines what is in memory and when</a:t>
            </a:r>
          </a:p>
          <a:p>
            <a:pPr lvl="1"/>
            <a:r>
              <a:rPr lang="en-US" dirty="0" smtClean="0"/>
              <a:t>Optimizing CPU utilization and computer response to users</a:t>
            </a:r>
          </a:p>
          <a:p>
            <a:r>
              <a:rPr lang="en-US" dirty="0" smtClean="0"/>
              <a:t>Memory management activities</a:t>
            </a:r>
          </a:p>
          <a:p>
            <a:pPr lvl="1"/>
            <a:r>
              <a:rPr lang="en-US" dirty="0" smtClean="0"/>
              <a:t>Track which parts of memory are currently being used and by whom</a:t>
            </a:r>
          </a:p>
          <a:p>
            <a:pPr lvl="1"/>
            <a:r>
              <a:rPr lang="en-US" dirty="0" smtClean="0"/>
              <a:t>Deciding which processes (or parts thereof) and data to move into and out of memory</a:t>
            </a:r>
          </a:p>
          <a:p>
            <a:pPr lvl="1"/>
            <a:r>
              <a:rPr lang="en-US" dirty="0" smtClean="0"/>
              <a:t>Allocating and deallocating memory space as needed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File-System Management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Computers can store information in different physical media (e.g., disks, tapes)</a:t>
            </a:r>
          </a:p>
          <a:p>
            <a:r>
              <a:rPr lang="en-US" dirty="0" smtClean="0"/>
              <a:t>OS provides a logical (an abstract) view of information storage, i.e., define a logical storage unit called the file</a:t>
            </a:r>
          </a:p>
          <a:p>
            <a:pPr lvl="1"/>
            <a:r>
              <a:rPr lang="en-US" dirty="0" smtClean="0"/>
              <a:t>OS maps files into physical media, and accesses these files via the storage devices such as disk drive</a:t>
            </a:r>
          </a:p>
          <a:p>
            <a:r>
              <a:rPr lang="en-US" dirty="0" smtClean="0"/>
              <a:t>A file is a collection of related information (program or data) defined by its creator</a:t>
            </a:r>
          </a:p>
          <a:p>
            <a:r>
              <a:rPr lang="en-US" dirty="0" smtClean="0"/>
              <a:t>OS is responsible for all file management activities:</a:t>
            </a:r>
          </a:p>
          <a:p>
            <a:pPr lvl="1"/>
            <a:r>
              <a:rPr lang="en-US" dirty="0" smtClean="0"/>
              <a:t>file creation and deletion</a:t>
            </a:r>
          </a:p>
          <a:p>
            <a:pPr lvl="1"/>
            <a:r>
              <a:rPr lang="en-US" dirty="0" smtClean="0"/>
              <a:t>directory creation and deletion</a:t>
            </a:r>
          </a:p>
          <a:p>
            <a:pPr lvl="1"/>
            <a:r>
              <a:rPr lang="en-US" dirty="0" smtClean="0"/>
              <a:t>support of primitives for manipulating files and directories</a:t>
            </a:r>
          </a:p>
          <a:p>
            <a:pPr lvl="1"/>
            <a:r>
              <a:rPr lang="en-US" dirty="0" smtClean="0"/>
              <a:t>mapping files onto secondary storage</a:t>
            </a:r>
          </a:p>
          <a:p>
            <a:pPr lvl="1"/>
            <a:r>
              <a:rPr lang="en-US" dirty="0" smtClean="0"/>
              <a:t>file backup on stable (nonvolatile) storage media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Storage Management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OS provides uniform, logical view of information storage</a:t>
            </a:r>
          </a:p>
          <a:p>
            <a:pPr lvl="1"/>
            <a:r>
              <a:rPr lang="en-US" dirty="0" smtClean="0"/>
              <a:t>Abstracts physical properties to logical storage unit -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file</a:t>
            </a:r>
          </a:p>
          <a:p>
            <a:pPr lvl="1"/>
            <a:r>
              <a:rPr lang="en-US" dirty="0" smtClean="0"/>
              <a:t>Each medium is controlled by device (i.e., disk drive, tape drive)</a:t>
            </a:r>
          </a:p>
          <a:p>
            <a:pPr lvl="2"/>
            <a:r>
              <a:rPr lang="en-US" dirty="0" smtClean="0"/>
              <a:t>Varying properties include access speed, capacity, data-transfer rate, access method (sequential or random)</a:t>
            </a:r>
          </a:p>
          <a:p>
            <a:r>
              <a:rPr lang="en-US" dirty="0" smtClean="0"/>
              <a:t>File-System management</a:t>
            </a:r>
          </a:p>
          <a:p>
            <a:pPr lvl="1"/>
            <a:r>
              <a:rPr lang="en-US" dirty="0" smtClean="0"/>
              <a:t>Files usually organized into directories</a:t>
            </a:r>
          </a:p>
          <a:p>
            <a:pPr lvl="1"/>
            <a:r>
              <a:rPr lang="en-US" dirty="0" smtClean="0"/>
              <a:t>Access control on most systems to determine who can access what</a:t>
            </a:r>
          </a:p>
          <a:p>
            <a:pPr lvl="1"/>
            <a:r>
              <a:rPr lang="en-US" dirty="0" smtClean="0"/>
              <a:t>OS activities include</a:t>
            </a:r>
          </a:p>
          <a:p>
            <a:pPr lvl="2"/>
            <a:r>
              <a:rPr lang="en-US" dirty="0" smtClean="0"/>
              <a:t>Creating and deleting files and directories</a:t>
            </a:r>
          </a:p>
          <a:p>
            <a:pPr lvl="2"/>
            <a:r>
              <a:rPr lang="en-US" dirty="0" smtClean="0"/>
              <a:t>Primitives to manipulate files and directories</a:t>
            </a:r>
          </a:p>
          <a:p>
            <a:pPr lvl="2"/>
            <a:r>
              <a:rPr lang="en-US" dirty="0" smtClean="0"/>
              <a:t>Mapping files onto secondary storage</a:t>
            </a:r>
          </a:p>
          <a:p>
            <a:pPr lvl="2"/>
            <a:r>
              <a:rPr lang="en-US" dirty="0" smtClean="0"/>
              <a:t>Backup files onto stable (non-volatile) storage media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Mass-Storage Management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Usually disks used to store data that does not fit in main memory or data that must be kept for a “long” period of time – large &amp; persistent</a:t>
            </a:r>
          </a:p>
          <a:p>
            <a:pPr lvl="1"/>
            <a:r>
              <a:rPr lang="en-US" dirty="0" smtClean="0"/>
              <a:t>Proper management is of central importance</a:t>
            </a:r>
          </a:p>
          <a:p>
            <a:r>
              <a:rPr lang="en-US" dirty="0" smtClean="0"/>
              <a:t>Entire speed of computer operation hinges on disk subsystem and its algorithms – very slow (milliseconds)</a:t>
            </a:r>
          </a:p>
          <a:p>
            <a:r>
              <a:rPr lang="en-US" dirty="0" smtClean="0"/>
              <a:t>OS activities</a:t>
            </a:r>
          </a:p>
          <a:p>
            <a:pPr lvl="1"/>
            <a:r>
              <a:rPr lang="en-US" dirty="0" smtClean="0"/>
              <a:t>Free-space management</a:t>
            </a:r>
          </a:p>
          <a:p>
            <a:pPr lvl="1"/>
            <a:r>
              <a:rPr lang="en-US" dirty="0" smtClean="0"/>
              <a:t>Storage allocation</a:t>
            </a:r>
          </a:p>
          <a:p>
            <a:pPr lvl="1"/>
            <a:r>
              <a:rPr lang="en-US" dirty="0" smtClean="0"/>
              <a:t>Disk scheduling</a:t>
            </a:r>
          </a:p>
          <a:p>
            <a:r>
              <a:rPr lang="en-US" dirty="0" smtClean="0"/>
              <a:t>Some storage need not be fast</a:t>
            </a:r>
          </a:p>
          <a:p>
            <a:pPr lvl="1"/>
            <a:r>
              <a:rPr lang="en-US" dirty="0" smtClean="0"/>
              <a:t>Tertiary storage includes optical storage, magnetic tape</a:t>
            </a:r>
          </a:p>
          <a:p>
            <a:pPr lvl="1"/>
            <a:r>
              <a:rPr lang="en-US" dirty="0" smtClean="0"/>
              <a:t>Still must be managed – by OS or applications</a:t>
            </a:r>
          </a:p>
          <a:p>
            <a:pPr lvl="1"/>
            <a:r>
              <a:rPr lang="en-US" dirty="0" smtClean="0"/>
              <a:t>Varies between WORM (write-once, read-many-times) and RW (read-write)</a:t>
            </a:r>
          </a:p>
          <a:p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8819" y="1658648"/>
            <a:ext cx="1232544" cy="9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of Various Levels of Storage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Movement between levels of storage hierarchy can be explicit or implicit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019175" y="1196975"/>
            <a:ext cx="4034047" cy="2203137"/>
            <a:chOff x="866775" y="1121527"/>
            <a:chExt cx="4034047" cy="2203137"/>
          </a:xfrm>
        </p:grpSpPr>
        <p:grpSp>
          <p:nvGrpSpPr>
            <p:cNvPr id="27" name="Group 26"/>
            <p:cNvGrpSpPr/>
            <p:nvPr/>
          </p:nvGrpSpPr>
          <p:grpSpPr>
            <a:xfrm>
              <a:off x="1100152" y="1341783"/>
              <a:ext cx="3800670" cy="1982881"/>
              <a:chOff x="1166092" y="1077164"/>
              <a:chExt cx="3800670" cy="1982881"/>
            </a:xfrm>
          </p:grpSpPr>
          <p:pic>
            <p:nvPicPr>
              <p:cNvPr id="3" name="object 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166092" y="1214598"/>
                <a:ext cx="3800670" cy="1559557"/>
              </a:xfrm>
              <a:prstGeom prst="rect">
                <a:avLst/>
              </a:prstGeom>
            </p:spPr>
          </p:pic>
          <p:grpSp>
            <p:nvGrpSpPr>
              <p:cNvPr id="4" name="object 4"/>
              <p:cNvGrpSpPr/>
              <p:nvPr/>
            </p:nvGrpSpPr>
            <p:grpSpPr>
              <a:xfrm>
                <a:off x="1974348" y="1077164"/>
                <a:ext cx="2991306" cy="38453"/>
                <a:chOff x="2387770" y="2134563"/>
                <a:chExt cx="5927725" cy="76200"/>
              </a:xfrm>
            </p:grpSpPr>
            <p:sp>
              <p:nvSpPr>
                <p:cNvPr id="5" name="object 5"/>
                <p:cNvSpPr/>
                <p:nvPr/>
              </p:nvSpPr>
              <p:spPr>
                <a:xfrm>
                  <a:off x="2413170" y="2172662"/>
                  <a:ext cx="590232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2325">
                      <a:moveTo>
                        <a:pt x="5902225" y="0"/>
                      </a:moveTo>
                      <a:lnTo>
                        <a:pt x="0" y="1"/>
                      </a:lnTo>
                    </a:path>
                  </a:pathLst>
                </a:custGeom>
                <a:ln w="25399">
                  <a:solidFill>
                    <a:srgbClr val="000000"/>
                  </a:solidFill>
                  <a:headEnd type="none" w="med" len="med"/>
                  <a:tailEnd type="triangle" w="med" len="med"/>
                </a:ln>
              </p:spPr>
              <p:txBody>
                <a:bodyPr wrap="square" lIns="0" tIns="0" rIns="0" bIns="0" rtlCol="0"/>
                <a:lstStyle/>
                <a:p>
                  <a:endParaRPr sz="908"/>
                </a:p>
              </p:txBody>
            </p:sp>
            <p:sp>
              <p:nvSpPr>
                <p:cNvPr id="6" name="object 6"/>
                <p:cNvSpPr/>
                <p:nvPr/>
              </p:nvSpPr>
              <p:spPr>
                <a:xfrm>
                  <a:off x="2387770" y="2134563"/>
                  <a:ext cx="76200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76200">
                      <a:moveTo>
                        <a:pt x="76200" y="0"/>
                      </a:moveTo>
                      <a:lnTo>
                        <a:pt x="0" y="38100"/>
                      </a:lnTo>
                      <a:lnTo>
                        <a:pt x="76200" y="76200"/>
                      </a:lnTo>
                      <a:lnTo>
                        <a:pt x="762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 sz="908"/>
                </a:p>
              </p:txBody>
            </p:sp>
          </p:grpSp>
          <p:grpSp>
            <p:nvGrpSpPr>
              <p:cNvPr id="8" name="object 8"/>
              <p:cNvGrpSpPr/>
              <p:nvPr/>
            </p:nvGrpSpPr>
            <p:grpSpPr>
              <a:xfrm>
                <a:off x="1993982" y="2893749"/>
                <a:ext cx="2952212" cy="38453"/>
                <a:chOff x="2426677" y="5734401"/>
                <a:chExt cx="5850255" cy="76200"/>
              </a:xfrm>
            </p:grpSpPr>
            <p:sp>
              <p:nvSpPr>
                <p:cNvPr id="9" name="object 9"/>
                <p:cNvSpPr/>
                <p:nvPr/>
              </p:nvSpPr>
              <p:spPr>
                <a:xfrm>
                  <a:off x="2426677" y="5772501"/>
                  <a:ext cx="582485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4855">
                      <a:moveTo>
                        <a:pt x="5824413" y="0"/>
                      </a:moveTo>
                      <a:lnTo>
                        <a:pt x="0" y="0"/>
                      </a:lnTo>
                    </a:path>
                  </a:pathLst>
                </a:custGeom>
                <a:ln w="25399">
                  <a:solidFill>
                    <a:srgbClr val="000000"/>
                  </a:solidFill>
                  <a:headEnd type="triangle" w="med" len="med"/>
                  <a:tailEnd type="none" w="med" len="med"/>
                </a:ln>
              </p:spPr>
              <p:txBody>
                <a:bodyPr wrap="square" lIns="0" tIns="0" rIns="0" bIns="0" rtlCol="0"/>
                <a:lstStyle/>
                <a:p>
                  <a:endParaRPr sz="908"/>
                </a:p>
              </p:txBody>
            </p:sp>
            <p:sp>
              <p:nvSpPr>
                <p:cNvPr id="10" name="object 10"/>
                <p:cNvSpPr/>
                <p:nvPr/>
              </p:nvSpPr>
              <p:spPr>
                <a:xfrm>
                  <a:off x="8200290" y="5734401"/>
                  <a:ext cx="76200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76200">
                      <a:moveTo>
                        <a:pt x="0" y="0"/>
                      </a:moveTo>
                      <a:lnTo>
                        <a:pt x="0" y="76200"/>
                      </a:lnTo>
                      <a:lnTo>
                        <a:pt x="76200" y="38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 sz="908"/>
                </a:p>
              </p:txBody>
            </p:sp>
          </p:grpSp>
          <p:sp>
            <p:nvSpPr>
              <p:cNvPr id="11" name="object 11"/>
              <p:cNvSpPr txBox="1"/>
              <p:nvPr/>
            </p:nvSpPr>
            <p:spPr>
              <a:xfrm>
                <a:off x="2993537" y="2913855"/>
                <a:ext cx="941772" cy="146190"/>
              </a:xfrm>
              <a:prstGeom prst="rect">
                <a:avLst/>
              </a:prstGeom>
            </p:spPr>
            <p:txBody>
              <a:bodyPr vert="horz" wrap="square" lIns="0" tIns="6409" rIns="0" bIns="0" rtlCol="0">
                <a:spAutoFit/>
              </a:bodyPr>
              <a:lstStyle/>
              <a:p>
                <a:pPr marL="6408">
                  <a:spcBef>
                    <a:spcPts val="50"/>
                  </a:spcBef>
                </a:pPr>
                <a:r>
                  <a:rPr sz="908" i="1" dirty="0">
                    <a:latin typeface="Verdana"/>
                    <a:cs typeface="Verdana"/>
                  </a:rPr>
                  <a:t>Cheaper,</a:t>
                </a:r>
                <a:r>
                  <a:rPr sz="908" i="1" spc="-28" dirty="0">
                    <a:latin typeface="Verdana"/>
                    <a:cs typeface="Verdana"/>
                  </a:rPr>
                  <a:t> </a:t>
                </a:r>
                <a:r>
                  <a:rPr sz="908" i="1" spc="-5" dirty="0">
                    <a:latin typeface="Verdana"/>
                    <a:cs typeface="Verdana"/>
                  </a:rPr>
                  <a:t>bigger</a:t>
                </a:r>
                <a:endParaRPr sz="908">
                  <a:latin typeface="Verdana"/>
                  <a:cs typeface="Verdana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866775" y="1121527"/>
              <a:ext cx="3034164" cy="232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943353" lvl="0"/>
              <a:r>
                <a:rPr lang="en-US" sz="908" i="1" dirty="0">
                  <a:solidFill>
                    <a:prstClr val="black"/>
                  </a:solidFill>
                  <a:latin typeface="Verdana"/>
                  <a:cs typeface="Verdana"/>
                </a:rPr>
                <a:t>Faster,</a:t>
              </a:r>
              <a:r>
                <a:rPr lang="en-US" sz="908" i="1" spc="-20" dirty="0">
                  <a:solidFill>
                    <a:prstClr val="black"/>
                  </a:solidFill>
                  <a:latin typeface="Verdana"/>
                  <a:cs typeface="Verdana"/>
                </a:rPr>
                <a:t> </a:t>
              </a:r>
              <a:r>
                <a:rPr lang="en-US" sz="908" i="1" spc="-5" dirty="0" smtClean="0">
                  <a:solidFill>
                    <a:prstClr val="black"/>
                  </a:solidFill>
                  <a:latin typeface="Verdana"/>
                  <a:cs typeface="Verdana"/>
                </a:rPr>
                <a:t>Smaller</a:t>
              </a:r>
              <a:endParaRPr lang="en-US" sz="908" dirty="0">
                <a:solidFill>
                  <a:prstClr val="black"/>
                </a:solidFill>
                <a:latin typeface="Verdana"/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4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Caching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Caching – Holding critical data in fast, expensive storage</a:t>
            </a:r>
          </a:p>
          <a:p>
            <a:pPr lvl="1"/>
            <a:r>
              <a:rPr lang="en-US" dirty="0" smtClean="0"/>
              <a:t>Important principle, performed at many levels in a computer (in hardware, operating system, software)</a:t>
            </a:r>
          </a:p>
          <a:p>
            <a:pPr lvl="1"/>
            <a:r>
              <a:rPr lang="en-US" dirty="0" smtClean="0"/>
              <a:t>Information in use copied from slower to faster storage temporarily</a:t>
            </a:r>
          </a:p>
          <a:p>
            <a:r>
              <a:rPr lang="en-US" dirty="0" smtClean="0"/>
              <a:t>Faster storage (cache) checked first to determine if information is there</a:t>
            </a:r>
          </a:p>
          <a:p>
            <a:pPr lvl="1"/>
            <a:r>
              <a:rPr lang="en-US" dirty="0" smtClean="0"/>
              <a:t>If it is, information used directly from the cache (fast)</a:t>
            </a:r>
          </a:p>
          <a:p>
            <a:pPr lvl="1"/>
            <a:r>
              <a:rPr lang="en-US" dirty="0" smtClean="0"/>
              <a:t>If not, data copied to cache and used there</a:t>
            </a:r>
          </a:p>
          <a:p>
            <a:r>
              <a:rPr lang="en-US" dirty="0" smtClean="0"/>
              <a:t>Cache smaller than storage being cached</a:t>
            </a:r>
          </a:p>
          <a:p>
            <a:pPr lvl="1"/>
            <a:r>
              <a:rPr lang="en-US" dirty="0" smtClean="0"/>
              <a:t>Cache management is an important design problem</a:t>
            </a:r>
          </a:p>
          <a:p>
            <a:pPr lvl="1"/>
            <a:r>
              <a:rPr lang="en-US" dirty="0" smtClean="0"/>
              <a:t>Cache size and replacement policy is crucial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Migration of Data From Disk to Register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Cache consistency</a:t>
            </a:r>
          </a:p>
          <a:p>
            <a:pPr lvl="1"/>
            <a:r>
              <a:rPr lang="en-US" smtClean="0"/>
              <a:t>Data simultaneously stored in more than one level to be consistent.</a:t>
            </a:r>
          </a:p>
          <a:p>
            <a:pPr lvl="1"/>
            <a:r>
              <a:rPr lang="en-US" smtClean="0"/>
              <a:t>The copy of A appears in several places: on the magnetic disk, in main memory, in the cache and in an internal registers.</a:t>
            </a:r>
          </a:p>
          <a:p>
            <a:r>
              <a:rPr lang="en-US" smtClean="0"/>
              <a:t>Cache coherency</a:t>
            </a:r>
          </a:p>
          <a:p>
            <a:pPr lvl="1"/>
            <a:r>
              <a:rPr lang="en-US" smtClean="0"/>
              <a:t>Update of a copy of A need to be in all caches where A resides (in a multiprocessor system with all CPUs having a local cache).</a:t>
            </a:r>
          </a:p>
          <a:p>
            <a:pPr lvl="1"/>
            <a:r>
              <a:rPr lang="en-US" smtClean="0"/>
              <a:t>Distributed environment situation is even more complex.</a:t>
            </a:r>
          </a:p>
          <a:p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775" y="2508243"/>
            <a:ext cx="4031933" cy="5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I/O Subsystem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purpose of OS is to hide peculiarities of hardware devices from the user – only driver needs to know specific device details</a:t>
            </a:r>
          </a:p>
          <a:p>
            <a:r>
              <a:rPr lang="en-US" dirty="0" smtClean="0"/>
              <a:t>I/O subsystem responsible for multiple things</a:t>
            </a:r>
          </a:p>
          <a:p>
            <a:pPr lvl="1"/>
            <a:r>
              <a:rPr lang="en-US" dirty="0" smtClean="0"/>
              <a:t>Memory management of I/O</a:t>
            </a:r>
          </a:p>
          <a:p>
            <a:pPr lvl="2"/>
            <a:r>
              <a:rPr lang="en-US" dirty="0" smtClean="0"/>
              <a:t>Buffering (storing data temporarily while it is being transferred)</a:t>
            </a:r>
          </a:p>
          <a:p>
            <a:pPr lvl="2"/>
            <a:r>
              <a:rPr lang="en-US" dirty="0" smtClean="0"/>
              <a:t>Caching (storing parts of data in faster storage for performance)</a:t>
            </a:r>
          </a:p>
          <a:p>
            <a:pPr lvl="2"/>
            <a:r>
              <a:rPr lang="en-US" dirty="0" smtClean="0"/>
              <a:t>Spooling (the overlapping of output of one job with input of other jobs)</a:t>
            </a:r>
          </a:p>
          <a:p>
            <a:pPr lvl="1"/>
            <a:r>
              <a:rPr lang="en-US" dirty="0" smtClean="0"/>
              <a:t>A general device-driver interface</a:t>
            </a:r>
          </a:p>
          <a:p>
            <a:pPr lvl="1"/>
            <a:r>
              <a:rPr lang="en-US" dirty="0" smtClean="0"/>
              <a:t>Drivers for specific hardware devices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Operating Systems Do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Depends on the point of view (requirements)</a:t>
            </a:r>
          </a:p>
          <a:p>
            <a:r>
              <a:rPr lang="en-US" dirty="0" smtClean="0"/>
              <a:t>Users want convenience, ease of use and good performance</a:t>
            </a:r>
          </a:p>
          <a:p>
            <a:pPr lvl="1"/>
            <a:r>
              <a:rPr lang="en-US" dirty="0" smtClean="0"/>
              <a:t>Don't care about resource utilization</a:t>
            </a:r>
          </a:p>
          <a:p>
            <a:r>
              <a:rPr lang="en-US" dirty="0" smtClean="0"/>
              <a:t>Shared computer such as mainframe or minicomputer must keep all users happy – fairness, utilization</a:t>
            </a:r>
          </a:p>
          <a:p>
            <a:r>
              <a:rPr lang="en-US" dirty="0" smtClean="0"/>
              <a:t>Users of dedicate systems such as workstations have dedicated resources but frequently use shared resources from servers</a:t>
            </a:r>
          </a:p>
          <a:p>
            <a:r>
              <a:rPr lang="en-US" dirty="0" smtClean="0"/>
              <a:t>Handheld computers are resource poor, optimized for usability and battery life – User experience (UX)</a:t>
            </a:r>
          </a:p>
          <a:p>
            <a:r>
              <a:rPr lang="en-US" dirty="0" smtClean="0"/>
              <a:t>Some computers have little or no user interface, such as embedded computers in electronic devices and automobiles</a:t>
            </a:r>
          </a:p>
          <a:p>
            <a:endParaRPr lang="en-US" dirty="0"/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2621" y="851413"/>
            <a:ext cx="462898" cy="6165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79234" y="1484657"/>
            <a:ext cx="582239" cy="99702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606" dirty="0">
                <a:latin typeface="Verdana"/>
                <a:cs typeface="Verdana"/>
              </a:rPr>
              <a:t>PDP</a:t>
            </a:r>
            <a:r>
              <a:rPr sz="606" spc="-8" dirty="0">
                <a:latin typeface="Verdana"/>
                <a:cs typeface="Verdana"/>
              </a:rPr>
              <a:t> </a:t>
            </a:r>
            <a:r>
              <a:rPr sz="606" dirty="0">
                <a:latin typeface="Verdana"/>
                <a:cs typeface="Verdana"/>
              </a:rPr>
              <a:t>11</a:t>
            </a:r>
            <a:r>
              <a:rPr sz="606" spc="-8" dirty="0">
                <a:latin typeface="Verdana"/>
                <a:cs typeface="Verdana"/>
              </a:rPr>
              <a:t> </a:t>
            </a:r>
            <a:r>
              <a:rPr sz="606" spc="-5" dirty="0">
                <a:latin typeface="Verdana"/>
                <a:cs typeface="Verdana"/>
              </a:rPr>
              <a:t>(1970)</a:t>
            </a:r>
            <a:endParaRPr sz="606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7165" y="112859"/>
            <a:ext cx="841983" cy="60454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100945" y="735181"/>
            <a:ext cx="550195" cy="99702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606" dirty="0">
                <a:latin typeface="Verdana"/>
                <a:cs typeface="Verdana"/>
              </a:rPr>
              <a:t>ENIAC</a:t>
            </a:r>
            <a:r>
              <a:rPr sz="606" spc="-10" dirty="0">
                <a:latin typeface="Verdana"/>
                <a:cs typeface="Verdana"/>
              </a:rPr>
              <a:t> </a:t>
            </a:r>
            <a:r>
              <a:rPr sz="606" spc="-5" dirty="0">
                <a:latin typeface="Verdana"/>
                <a:cs typeface="Verdana"/>
              </a:rPr>
              <a:t>(1946)</a:t>
            </a:r>
            <a:endParaRPr sz="606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184" y="1624331"/>
            <a:ext cx="789171" cy="53663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038780" y="2172168"/>
            <a:ext cx="612360" cy="99702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606" dirty="0">
                <a:latin typeface="Verdana"/>
                <a:cs typeface="Verdana"/>
              </a:rPr>
              <a:t>Apple</a:t>
            </a:r>
            <a:r>
              <a:rPr sz="606" spc="-8" dirty="0">
                <a:latin typeface="Verdana"/>
                <a:cs typeface="Verdana"/>
              </a:rPr>
              <a:t> </a:t>
            </a:r>
            <a:r>
              <a:rPr sz="606" dirty="0">
                <a:latin typeface="Verdana"/>
                <a:cs typeface="Verdana"/>
              </a:rPr>
              <a:t>II</a:t>
            </a:r>
            <a:r>
              <a:rPr sz="606" spc="-8" dirty="0">
                <a:latin typeface="Verdana"/>
                <a:cs typeface="Verdana"/>
              </a:rPr>
              <a:t> </a:t>
            </a:r>
            <a:r>
              <a:rPr sz="606" spc="-5" dirty="0">
                <a:latin typeface="Verdana"/>
                <a:cs typeface="Verdana"/>
              </a:rPr>
              <a:t>(1977)</a:t>
            </a:r>
            <a:endParaRPr sz="606" dirty="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05156" y="2311878"/>
            <a:ext cx="309819" cy="48918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096456" y="2801067"/>
            <a:ext cx="562692" cy="99702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606" dirty="0">
                <a:latin typeface="Verdana"/>
                <a:cs typeface="Verdana"/>
              </a:rPr>
              <a:t>iPhone</a:t>
            </a:r>
            <a:r>
              <a:rPr sz="606" spc="-10" dirty="0">
                <a:latin typeface="Verdana"/>
                <a:cs typeface="Verdana"/>
              </a:rPr>
              <a:t> </a:t>
            </a:r>
            <a:r>
              <a:rPr sz="606" spc="-5" dirty="0">
                <a:latin typeface="Verdana"/>
                <a:cs typeface="Verdana"/>
              </a:rPr>
              <a:t>(2007)</a:t>
            </a:r>
            <a:endParaRPr sz="606" dirty="0">
              <a:latin typeface="Verdana"/>
              <a:cs typeface="Verdana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0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Protection and Security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Protection</a:t>
            </a:r>
            <a:r>
              <a:rPr lang="en-US" dirty="0" smtClean="0"/>
              <a:t> – any mechanism for controlling access of processes or users to resources defined by the OS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Security</a:t>
            </a:r>
            <a:r>
              <a:rPr lang="en-US" dirty="0" smtClean="0"/>
              <a:t> – defense of the system against internal and external attacks</a:t>
            </a:r>
          </a:p>
          <a:p>
            <a:pPr lvl="1"/>
            <a:r>
              <a:rPr lang="en-US" dirty="0" smtClean="0"/>
              <a:t>Huge range, including denial-of-service, worms, viruses, identity theft, theft of service</a:t>
            </a:r>
          </a:p>
          <a:p>
            <a:r>
              <a:rPr lang="en-US" dirty="0" smtClean="0"/>
              <a:t>Systems generally first distinguish among users, to determine who can do what</a:t>
            </a:r>
          </a:p>
          <a:p>
            <a:pPr lvl="1"/>
            <a:r>
              <a:rPr lang="en-US" dirty="0" smtClean="0"/>
              <a:t>User identities (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user IDs</a:t>
            </a:r>
            <a:r>
              <a:rPr lang="en-US" dirty="0" smtClean="0"/>
              <a:t>, security IDs) include name and associated number, one per user</a:t>
            </a:r>
          </a:p>
          <a:p>
            <a:pPr lvl="1"/>
            <a:r>
              <a:rPr lang="en-US" dirty="0" smtClean="0"/>
              <a:t>User ID then associated with all files, processes of that user to determine access control</a:t>
            </a:r>
          </a:p>
          <a:p>
            <a:pPr lvl="1"/>
            <a:r>
              <a:rPr lang="en-US" dirty="0" smtClean="0"/>
              <a:t>Group identifier (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group ID</a:t>
            </a:r>
            <a:r>
              <a:rPr lang="en-US" dirty="0" smtClean="0"/>
              <a:t>) allows set of users to be defined and controls managed, then also associated with each process, file</a:t>
            </a:r>
          </a:p>
          <a:p>
            <a:pPr lvl="1"/>
            <a:r>
              <a:rPr lang="en-US" dirty="0" smtClean="0"/>
              <a:t>Privilege escalation allows user to change to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effective ID</a:t>
            </a:r>
            <a:r>
              <a:rPr lang="en-US" dirty="0" smtClean="0"/>
              <a:t> with more rights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OS Services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Provide certain services to programs and to the users of those programs:</a:t>
            </a:r>
          </a:p>
          <a:p>
            <a:r>
              <a:rPr lang="en-US" dirty="0" smtClean="0"/>
              <a:t>User interface: command-line, batch interface, and GUI</a:t>
            </a:r>
          </a:p>
          <a:p>
            <a:r>
              <a:rPr lang="en-US" dirty="0" smtClean="0"/>
              <a:t>Program execution: capability to load a program into memory and to run it</a:t>
            </a:r>
          </a:p>
          <a:p>
            <a:r>
              <a:rPr lang="en-US" dirty="0" smtClean="0"/>
              <a:t>I/O operations: A running program may require I/O for file or device</a:t>
            </a:r>
          </a:p>
          <a:p>
            <a:r>
              <a:rPr lang="en-US" dirty="0" smtClean="0"/>
              <a:t>File-system manipulation: capability to read, write, create, and delete files</a:t>
            </a:r>
          </a:p>
          <a:p>
            <a:r>
              <a:rPr lang="en-US" dirty="0" smtClean="0"/>
              <a:t>Communications: exchange of information between processes via shared memory or message passing</a:t>
            </a:r>
          </a:p>
          <a:p>
            <a:r>
              <a:rPr lang="en-US" dirty="0" smtClean="0"/>
              <a:t>Error detection: ensure correct operation by detecting errors in CPU and memory hardware, in I/O devices, or in user programs</a:t>
            </a:r>
          </a:p>
          <a:p>
            <a:r>
              <a:rPr lang="en-US" dirty="0" smtClean="0"/>
              <a:t>Additional functions exist for ensuring efficient system operation: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esource allocation, accounting, and protection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Calls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calls provide an interface between a process and the OS</a:t>
            </a:r>
          </a:p>
          <a:p>
            <a:r>
              <a:rPr lang="en-US" dirty="0" smtClean="0"/>
              <a:t>Even </a:t>
            </a:r>
            <a:r>
              <a:rPr lang="en-US" dirty="0"/>
              <a:t>simple programs make heavy use of OS but users never see this level of detail</a:t>
            </a:r>
          </a:p>
          <a:p>
            <a:r>
              <a:rPr lang="en-US" dirty="0" smtClean="0"/>
              <a:t>System </a:t>
            </a:r>
            <a:r>
              <a:rPr lang="en-US" dirty="0"/>
              <a:t>call sequence to copy the contents of one file to another file</a:t>
            </a:r>
          </a:p>
          <a:p>
            <a:r>
              <a:rPr lang="en-US" dirty="0" smtClean="0"/>
              <a:t>Mostly </a:t>
            </a:r>
            <a:r>
              <a:rPr lang="en-US" dirty="0"/>
              <a:t>accessed via a high- level application program interface rather than direct system call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52</a:t>
            </a:fld>
            <a:endParaRPr lang="en-US"/>
          </a:p>
        </p:txBody>
      </p:sp>
      <p:grpSp>
        <p:nvGrpSpPr>
          <p:cNvPr id="3" name="object 3"/>
          <p:cNvGrpSpPr/>
          <p:nvPr/>
        </p:nvGrpSpPr>
        <p:grpSpPr>
          <a:xfrm>
            <a:off x="3094370" y="1120775"/>
            <a:ext cx="2301530" cy="1561171"/>
            <a:chOff x="3937217" y="2738965"/>
            <a:chExt cx="5213350" cy="35363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5317" y="2777065"/>
              <a:ext cx="5168681" cy="34603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43567" y="2745315"/>
              <a:ext cx="5200650" cy="3523615"/>
            </a:xfrm>
            <a:custGeom>
              <a:avLst/>
              <a:gdLst/>
              <a:ahLst/>
              <a:cxnLst/>
              <a:rect l="l" t="t" r="r" b="b"/>
              <a:pathLst>
                <a:path w="5200650" h="3523615">
                  <a:moveTo>
                    <a:pt x="5200433" y="3523456"/>
                  </a:moveTo>
                  <a:lnTo>
                    <a:pt x="0" y="3523456"/>
                  </a:lnTo>
                  <a:lnTo>
                    <a:pt x="0" y="0"/>
                  </a:lnTo>
                  <a:lnTo>
                    <a:pt x="5200433" y="0"/>
                  </a:lnTo>
                </a:path>
                <a:path w="5200650" h="3523615">
                  <a:moveTo>
                    <a:pt x="5200433" y="3498056"/>
                  </a:moveTo>
                  <a:lnTo>
                    <a:pt x="25399" y="3498056"/>
                  </a:lnTo>
                  <a:lnTo>
                    <a:pt x="25399" y="25400"/>
                  </a:lnTo>
                  <a:lnTo>
                    <a:pt x="5200433" y="25400"/>
                  </a:lnTo>
                </a:path>
              </a:pathLst>
            </a:custGeom>
            <a:ln w="12699">
              <a:solidFill>
                <a:srgbClr val="D77A00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</p:grpSp>
    </p:spTree>
    <p:extLst>
      <p:ext uri="{BB962C8B-B14F-4D97-AF65-F5344CB8AC3E}">
        <p14:creationId xmlns:p14="http://schemas.microsoft.com/office/powerpoint/2010/main" val="26289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API - System Call - OS Relationship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grpSp>
        <p:nvGrpSpPr>
          <p:cNvPr id="3" name="object 3"/>
          <p:cNvGrpSpPr/>
          <p:nvPr/>
        </p:nvGrpSpPr>
        <p:grpSpPr>
          <a:xfrm>
            <a:off x="1273694" y="1076678"/>
            <a:ext cx="3326881" cy="2046445"/>
            <a:chOff x="848316" y="1323340"/>
            <a:chExt cx="7876540" cy="48450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416" y="1361439"/>
              <a:ext cx="7800381" cy="473793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54666" y="1329690"/>
              <a:ext cx="7863840" cy="4832350"/>
            </a:xfrm>
            <a:custGeom>
              <a:avLst/>
              <a:gdLst/>
              <a:ahLst/>
              <a:cxnLst/>
              <a:rect l="l" t="t" r="r" b="b"/>
              <a:pathLst>
                <a:path w="7863840" h="4832350">
                  <a:moveTo>
                    <a:pt x="0" y="0"/>
                  </a:moveTo>
                  <a:lnTo>
                    <a:pt x="7863679" y="0"/>
                  </a:lnTo>
                  <a:lnTo>
                    <a:pt x="7863679" y="4832348"/>
                  </a:lnTo>
                  <a:lnTo>
                    <a:pt x="0" y="4832348"/>
                  </a:lnTo>
                  <a:lnTo>
                    <a:pt x="0" y="0"/>
                  </a:lnTo>
                  <a:close/>
                </a:path>
                <a:path w="7863840" h="4832350">
                  <a:moveTo>
                    <a:pt x="25399" y="25399"/>
                  </a:moveTo>
                  <a:lnTo>
                    <a:pt x="7838279" y="25399"/>
                  </a:lnTo>
                  <a:lnTo>
                    <a:pt x="7838279" y="4806948"/>
                  </a:lnTo>
                  <a:lnTo>
                    <a:pt x="25399" y="4806948"/>
                  </a:lnTo>
                  <a:lnTo>
                    <a:pt x="25399" y="25399"/>
                  </a:lnTo>
                  <a:close/>
                </a:path>
              </a:pathLst>
            </a:custGeom>
            <a:ln w="12699">
              <a:solidFill>
                <a:srgbClr val="D77A00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Five Categories of System Calls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control: </a:t>
            </a:r>
            <a:r>
              <a:rPr lang="en-US" sz="1000" dirty="0" err="1" smtClean="0">
                <a:latin typeface="Consolas" panose="020B0609020204030204" pitchFamily="49" charset="0"/>
              </a:rPr>
              <a:t>create_process</a:t>
            </a:r>
            <a:r>
              <a:rPr lang="en-US" dirty="0" smtClean="0"/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terminate_process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</a:rPr>
              <a:t>load</a:t>
            </a:r>
            <a:r>
              <a:rPr lang="en-US" dirty="0" smtClean="0"/>
              <a:t>, </a:t>
            </a:r>
            <a:r>
              <a:rPr lang="en-US" sz="1000" dirty="0" smtClean="0">
                <a:latin typeface="Consolas" panose="020B0609020204030204" pitchFamily="49" charset="0"/>
              </a:rPr>
              <a:t>execute</a:t>
            </a:r>
            <a:r>
              <a:rPr lang="en-US" dirty="0" smtClean="0"/>
              <a:t>, </a:t>
            </a:r>
            <a:r>
              <a:rPr lang="en-US" sz="1000" dirty="0" smtClean="0">
                <a:latin typeface="Consolas" panose="020B0609020204030204" pitchFamily="49" charset="0"/>
              </a:rPr>
              <a:t>end</a:t>
            </a:r>
            <a:r>
              <a:rPr lang="en-US" dirty="0" smtClean="0"/>
              <a:t>, </a:t>
            </a:r>
            <a:r>
              <a:rPr lang="en-US" sz="1000" dirty="0" smtClean="0">
                <a:latin typeface="Consolas" panose="020B0609020204030204" pitchFamily="49" charset="0"/>
              </a:rPr>
              <a:t>abort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dirty="0" smtClean="0"/>
              <a:t>File management: </a:t>
            </a:r>
            <a:r>
              <a:rPr lang="en-US" dirty="0" err="1" smtClean="0">
                <a:latin typeface="Consolas" panose="020B0609020204030204" pitchFamily="49" charset="0"/>
              </a:rPr>
              <a:t>create_file</a:t>
            </a:r>
            <a:r>
              <a:rPr lang="en-US" dirty="0" smtClean="0"/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delete_file</a:t>
            </a:r>
            <a:r>
              <a:rPr lang="en-US" dirty="0" smtClean="0"/>
              <a:t>, </a:t>
            </a:r>
            <a:r>
              <a:rPr lang="en-US" sz="1000" dirty="0" smtClean="0">
                <a:latin typeface="Consolas" panose="020B0609020204030204" pitchFamily="49" charset="0"/>
              </a:rPr>
              <a:t>open</a:t>
            </a:r>
            <a:r>
              <a:rPr lang="en-US" dirty="0" smtClean="0"/>
              <a:t>, </a:t>
            </a:r>
            <a:r>
              <a:rPr lang="en-US" sz="1000" dirty="0" smtClean="0">
                <a:latin typeface="Consolas" panose="020B0609020204030204" pitchFamily="49" charset="0"/>
              </a:rPr>
              <a:t>close</a:t>
            </a:r>
            <a:r>
              <a:rPr lang="en-US" dirty="0" smtClean="0"/>
              <a:t>, </a:t>
            </a:r>
            <a:r>
              <a:rPr lang="en-US" sz="1000" dirty="0" smtClean="0">
                <a:latin typeface="Consolas" panose="020B0609020204030204" pitchFamily="49" charset="0"/>
              </a:rPr>
              <a:t>read</a:t>
            </a:r>
            <a:r>
              <a:rPr lang="en-US" dirty="0" smtClean="0"/>
              <a:t>, </a:t>
            </a:r>
            <a:r>
              <a:rPr lang="en-US" sz="1000" dirty="0" smtClean="0">
                <a:latin typeface="Consolas" panose="020B0609020204030204" pitchFamily="49" charset="0"/>
              </a:rPr>
              <a:t>write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dirty="0" smtClean="0"/>
              <a:t>Device management: </a:t>
            </a:r>
            <a:r>
              <a:rPr lang="en-US" sz="1000" dirty="0" err="1" smtClean="0">
                <a:latin typeface="Consolas" panose="020B0609020204030204" pitchFamily="49" charset="0"/>
              </a:rPr>
              <a:t>request_device</a:t>
            </a:r>
            <a:r>
              <a:rPr lang="en-US" dirty="0" smtClean="0"/>
              <a:t>, </a:t>
            </a:r>
            <a:r>
              <a:rPr lang="en-US" sz="1000" dirty="0" err="1" smtClean="0">
                <a:latin typeface="Consolas" panose="020B0609020204030204" pitchFamily="49" charset="0"/>
              </a:rPr>
              <a:t>release_device</a:t>
            </a:r>
            <a:r>
              <a:rPr lang="en-US" dirty="0" smtClean="0"/>
              <a:t>, </a:t>
            </a:r>
            <a:r>
              <a:rPr lang="en-US" sz="1000" dirty="0" smtClean="0">
                <a:latin typeface="Consolas" panose="020B0609020204030204" pitchFamily="49" charset="0"/>
              </a:rPr>
              <a:t>read</a:t>
            </a:r>
            <a:r>
              <a:rPr lang="en-US" dirty="0" smtClean="0"/>
              <a:t>, </a:t>
            </a:r>
            <a:r>
              <a:rPr lang="en-US" sz="1000" dirty="0" smtClean="0">
                <a:latin typeface="Consolas" panose="020B0609020204030204" pitchFamily="49" charset="0"/>
              </a:rPr>
              <a:t>write</a:t>
            </a:r>
            <a:r>
              <a:rPr lang="en-US" dirty="0" smtClean="0"/>
              <a:t>, </a:t>
            </a:r>
            <a:r>
              <a:rPr lang="en-US" sz="1000" dirty="0" err="1" smtClean="0">
                <a:latin typeface="Consolas" panose="020B0609020204030204" pitchFamily="49" charset="0"/>
              </a:rPr>
              <a:t>attach_or_detach_device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dirty="0" smtClean="0"/>
              <a:t>Information maintenance: </a:t>
            </a:r>
            <a:r>
              <a:rPr lang="en-US" sz="1000" dirty="0" err="1" smtClean="0">
                <a:latin typeface="Consolas" panose="020B0609020204030204" pitchFamily="49" charset="0"/>
              </a:rPr>
              <a:t>get_time_or_date</a:t>
            </a:r>
            <a:r>
              <a:rPr lang="en-US" dirty="0" smtClean="0"/>
              <a:t>, </a:t>
            </a:r>
            <a:r>
              <a:rPr lang="en-US" sz="1000" dirty="0" err="1" smtClean="0">
                <a:latin typeface="Consolas" panose="020B0609020204030204" pitchFamily="49" charset="0"/>
              </a:rPr>
              <a:t>set_time_or_date</a:t>
            </a:r>
            <a:r>
              <a:rPr lang="en-US" dirty="0" smtClean="0"/>
              <a:t>, </a:t>
            </a:r>
            <a:r>
              <a:rPr lang="en-US" sz="1000" dirty="0" err="1" smtClean="0">
                <a:latin typeface="Consolas" panose="020B0609020204030204" pitchFamily="49" charset="0"/>
              </a:rPr>
              <a:t>get_system_data</a:t>
            </a:r>
            <a:r>
              <a:rPr lang="en-US" dirty="0" smtClean="0"/>
              <a:t>, </a:t>
            </a:r>
            <a:r>
              <a:rPr lang="en-US" sz="1000" dirty="0" err="1" smtClean="0">
                <a:latin typeface="Consolas" panose="020B0609020204030204" pitchFamily="49" charset="0"/>
              </a:rPr>
              <a:t>set_system_data</a:t>
            </a:r>
            <a:r>
              <a:rPr lang="en-US" dirty="0" smtClean="0"/>
              <a:t>, </a:t>
            </a:r>
            <a:r>
              <a:rPr lang="en-US" sz="1000" dirty="0" err="1" smtClean="0">
                <a:latin typeface="Consolas" panose="020B0609020204030204" pitchFamily="49" charset="0"/>
              </a:rPr>
              <a:t>get_process</a:t>
            </a:r>
            <a:r>
              <a:rPr lang="en-US" sz="1000" dirty="0" err="1">
                <a:latin typeface="Consolas" panose="020B0609020204030204" pitchFamily="49" charset="0"/>
              </a:rPr>
              <a:t>_</a:t>
            </a:r>
            <a:r>
              <a:rPr lang="en-US" sz="1000" dirty="0" err="1" smtClean="0">
                <a:latin typeface="Consolas" panose="020B0609020204030204" pitchFamily="49" charset="0"/>
              </a:rPr>
              <a:t>attributes</a:t>
            </a:r>
            <a:r>
              <a:rPr lang="en-US" dirty="0" smtClean="0"/>
              <a:t>, </a:t>
            </a:r>
            <a:r>
              <a:rPr lang="en-US" sz="1000" dirty="0" err="1" smtClean="0">
                <a:latin typeface="Consolas" panose="020B0609020204030204" pitchFamily="49" charset="0"/>
              </a:rPr>
              <a:t>set_process</a:t>
            </a:r>
            <a:r>
              <a:rPr lang="en-US" dirty="0" smtClean="0"/>
              <a:t>, </a:t>
            </a:r>
            <a:r>
              <a:rPr lang="en-US" sz="1000" dirty="0" smtClean="0">
                <a:latin typeface="Consolas" panose="020B0609020204030204" pitchFamily="49" charset="0"/>
              </a:rPr>
              <a:t>attributes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dirty="0" smtClean="0"/>
              <a:t>Communication: </a:t>
            </a:r>
            <a:r>
              <a:rPr lang="en-US" sz="1000" dirty="0" err="1" smtClean="0">
                <a:latin typeface="Consolas" panose="020B0609020204030204" pitchFamily="49" charset="0"/>
              </a:rPr>
              <a:t>create_or_delete_connection</a:t>
            </a:r>
            <a:r>
              <a:rPr lang="en-US" dirty="0" smtClean="0"/>
              <a:t>, </a:t>
            </a:r>
            <a:r>
              <a:rPr lang="en-US" sz="1000" dirty="0" err="1" smtClean="0">
                <a:latin typeface="Consolas" panose="020B0609020204030204" pitchFamily="49" charset="0"/>
              </a:rPr>
              <a:t>send_or_receive_message</a:t>
            </a:r>
            <a:r>
              <a:rPr lang="en-US" dirty="0" smtClean="0"/>
              <a:t>, </a:t>
            </a:r>
            <a:r>
              <a:rPr lang="en-US" sz="1000" dirty="0" err="1" smtClean="0">
                <a:latin typeface="Consolas" panose="020B0609020204030204" pitchFamily="49" charset="0"/>
              </a:rPr>
              <a:t>transfer_status_information</a:t>
            </a:r>
            <a:endParaRPr lang="en-US" sz="10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Programs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System programs provide convenient environment for program development and execution:</a:t>
            </a:r>
          </a:p>
          <a:p>
            <a:pPr lvl="1"/>
            <a:r>
              <a:rPr lang="en-US" dirty="0" smtClean="0"/>
              <a:t>File management: Manipulate files and directories</a:t>
            </a:r>
          </a:p>
          <a:p>
            <a:pPr lvl="1"/>
            <a:r>
              <a:rPr lang="en-US" dirty="0" smtClean="0"/>
              <a:t>Status information: Date, disk space, number of users</a:t>
            </a:r>
          </a:p>
          <a:p>
            <a:pPr lvl="1"/>
            <a:r>
              <a:rPr lang="en-US" dirty="0" smtClean="0"/>
              <a:t>File modification: Text editors</a:t>
            </a:r>
          </a:p>
          <a:p>
            <a:pPr lvl="1"/>
            <a:r>
              <a:rPr lang="en-US" dirty="0" smtClean="0"/>
              <a:t>Programming language support: Compilers, assemblers, debuggers, etc.</a:t>
            </a:r>
          </a:p>
          <a:p>
            <a:pPr lvl="1"/>
            <a:r>
              <a:rPr lang="en-US" dirty="0" smtClean="0"/>
              <a:t>Program loading and execution: Loaders, linkage editors</a:t>
            </a:r>
          </a:p>
          <a:p>
            <a:pPr lvl="1"/>
            <a:r>
              <a:rPr lang="en-US" dirty="0" smtClean="0"/>
              <a:t>Communications: Connection, messages, remote login, data transfer</a:t>
            </a:r>
          </a:p>
          <a:p>
            <a:r>
              <a:rPr lang="en-US" dirty="0" smtClean="0"/>
              <a:t>Most users' view of the operating system is defined by system programs, not the actual system calls</a:t>
            </a:r>
          </a:p>
          <a:p>
            <a:pPr lvl="1"/>
            <a:r>
              <a:rPr lang="en-US" dirty="0" smtClean="0"/>
              <a:t>System programs are actually user interfaces to system calls</a:t>
            </a:r>
          </a:p>
          <a:p>
            <a:r>
              <a:rPr lang="en-US" dirty="0" smtClean="0"/>
              <a:t>Application programs or system utilities</a:t>
            </a:r>
          </a:p>
          <a:p>
            <a:pPr lvl="1"/>
            <a:r>
              <a:rPr lang="en-US" dirty="0" smtClean="0"/>
              <a:t>Web browsers, word processors, text formatters, spreadsheets, compilers, plotting, games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Design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5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Systems Design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 of OS components to specify the privilege with which each component executes.</a:t>
            </a:r>
          </a:p>
          <a:p>
            <a:r>
              <a:rPr lang="en-US" dirty="0" smtClean="0"/>
              <a:t>Four structures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Monolithic</a:t>
            </a:r>
            <a:r>
              <a:rPr lang="en-US" dirty="0" smtClean="0"/>
              <a:t> – All components contained in the kernel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Layered</a:t>
            </a:r>
            <a:r>
              <a:rPr lang="en-US" dirty="0" smtClean="0"/>
              <a:t> – Top-down approach to separate the functionality and features into components.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Microkernel</a:t>
            </a:r>
            <a:r>
              <a:rPr lang="en-US" dirty="0" smtClean="0"/>
              <a:t> – Only essential components included in the kernel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Modules</a:t>
            </a:r>
            <a:r>
              <a:rPr lang="en-US" dirty="0" smtClean="0"/>
              <a:t> – Object-oriented structure</a:t>
            </a:r>
          </a:p>
          <a:p>
            <a:r>
              <a:rPr lang="en-US" dirty="0" smtClean="0"/>
              <a:t>Virtual Machines Run on the top of any OS</a:t>
            </a:r>
          </a:p>
          <a:p>
            <a:pPr lvl="1"/>
            <a:r>
              <a:rPr lang="en-US" dirty="0" smtClean="0"/>
              <a:t>VMware and the Java Virtual machine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830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MS-DOS: Simple Structure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636852" y="922867"/>
            <a:ext cx="2820724" cy="2195814"/>
          </a:xfrm>
        </p:spPr>
        <p:txBody>
          <a:bodyPr/>
          <a:lstStyle/>
          <a:p>
            <a:r>
              <a:rPr lang="en-US" dirty="0" smtClean="0"/>
              <a:t>MS-DOS – written to provide the most functionality in the least space</a:t>
            </a:r>
          </a:p>
          <a:p>
            <a:pPr lvl="1"/>
            <a:r>
              <a:rPr lang="en-US" dirty="0" smtClean="0"/>
              <a:t>Not divided into modules</a:t>
            </a:r>
          </a:p>
          <a:p>
            <a:pPr lvl="1"/>
            <a:r>
              <a:rPr lang="en-US" dirty="0" smtClean="0"/>
              <a:t>Although MS-DOS has some structure, its interfaces and levels of functionality are not well separated</a:t>
            </a:r>
          </a:p>
          <a:p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116" y="1164343"/>
            <a:ext cx="1780698" cy="171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212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UNIX: Non-simple Structure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636851" y="922867"/>
            <a:ext cx="2661363" cy="2195814"/>
          </a:xfrm>
        </p:spPr>
        <p:txBody>
          <a:bodyPr/>
          <a:lstStyle/>
          <a:p>
            <a:r>
              <a:rPr lang="en-US" dirty="0" smtClean="0"/>
              <a:t>UNIX – limited by hardware functionality, the original UNIX operating system had limited structuring.</a:t>
            </a:r>
          </a:p>
          <a:p>
            <a:r>
              <a:rPr lang="en-US" dirty="0" smtClean="0"/>
              <a:t>The UNIX OS has two separable parts</a:t>
            </a:r>
          </a:p>
          <a:p>
            <a:pPr lvl="1"/>
            <a:r>
              <a:rPr lang="en-US" dirty="0" smtClean="0"/>
              <a:t>Systems programs</a:t>
            </a:r>
          </a:p>
          <a:p>
            <a:pPr lvl="1"/>
            <a:r>
              <a:rPr lang="en-US" dirty="0" smtClean="0"/>
              <a:t>The UNIX kernel</a:t>
            </a:r>
          </a:p>
          <a:p>
            <a:pPr lvl="2"/>
            <a:r>
              <a:rPr lang="en-US" dirty="0" smtClean="0"/>
              <a:t>Everything between the system-call interface and the hardware</a:t>
            </a:r>
          </a:p>
          <a:p>
            <a:pPr lvl="2"/>
            <a:r>
              <a:rPr lang="en-US" dirty="0" smtClean="0"/>
              <a:t>Provides the file system, CPU scheduling, memory management, and other operating-system functions; a large number of functions for one level</a:t>
            </a:r>
          </a:p>
          <a:p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8214" y="1349375"/>
            <a:ext cx="2301138" cy="13956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14375" y="2968115"/>
            <a:ext cx="1251638" cy="296365"/>
          </a:xfrm>
          <a:prstGeom prst="rect">
            <a:avLst/>
          </a:prstGeom>
        </p:spPr>
        <p:txBody>
          <a:bodyPr vert="horz" wrap="square" lIns="0" tIns="14099" rIns="0" bIns="0" rtlCol="0">
            <a:spAutoFit/>
          </a:bodyPr>
          <a:lstStyle/>
          <a:p>
            <a:pPr marL="6408" marR="2563">
              <a:lnSpc>
                <a:spcPts val="1060"/>
              </a:lnSpc>
              <a:spcBef>
                <a:spcPts val="111"/>
              </a:spcBef>
            </a:pPr>
            <a:r>
              <a:rPr sz="908" i="1" dirty="0">
                <a:latin typeface="Verdana"/>
                <a:cs typeface="Verdana"/>
              </a:rPr>
              <a:t>UNIX:</a:t>
            </a:r>
            <a:r>
              <a:rPr sz="908" i="1" spc="-23" dirty="0">
                <a:latin typeface="Verdana"/>
                <a:cs typeface="Verdana"/>
              </a:rPr>
              <a:t> </a:t>
            </a:r>
            <a:r>
              <a:rPr sz="908" i="1" dirty="0">
                <a:latin typeface="Verdana"/>
                <a:cs typeface="Verdana"/>
              </a:rPr>
              <a:t>Beyond</a:t>
            </a:r>
            <a:r>
              <a:rPr sz="908" i="1" spc="-20" dirty="0">
                <a:latin typeface="Verdana"/>
                <a:cs typeface="Verdana"/>
              </a:rPr>
              <a:t> </a:t>
            </a:r>
            <a:r>
              <a:rPr sz="908" i="1" spc="-5" dirty="0">
                <a:latin typeface="Verdana"/>
                <a:cs typeface="Verdana"/>
              </a:rPr>
              <a:t>simple </a:t>
            </a:r>
            <a:r>
              <a:rPr sz="908" i="1" dirty="0">
                <a:latin typeface="Verdana"/>
                <a:cs typeface="Verdana"/>
              </a:rPr>
              <a:t>but</a:t>
            </a:r>
            <a:r>
              <a:rPr sz="908" i="1" spc="-13" dirty="0">
                <a:latin typeface="Verdana"/>
                <a:cs typeface="Verdana"/>
              </a:rPr>
              <a:t> </a:t>
            </a:r>
            <a:r>
              <a:rPr sz="908" i="1" dirty="0">
                <a:latin typeface="Verdana"/>
                <a:cs typeface="Verdana"/>
              </a:rPr>
              <a:t>not</a:t>
            </a:r>
            <a:r>
              <a:rPr sz="908" i="1" spc="-13" dirty="0">
                <a:latin typeface="Verdana"/>
                <a:cs typeface="Verdana"/>
              </a:rPr>
              <a:t> </a:t>
            </a:r>
            <a:r>
              <a:rPr sz="908" i="1" dirty="0">
                <a:latin typeface="Verdana"/>
                <a:cs typeface="Verdana"/>
              </a:rPr>
              <a:t>fully</a:t>
            </a:r>
            <a:r>
              <a:rPr sz="908" i="1" spc="-10" dirty="0">
                <a:latin typeface="Verdana"/>
                <a:cs typeface="Verdana"/>
              </a:rPr>
              <a:t> </a:t>
            </a:r>
            <a:r>
              <a:rPr sz="908" i="1" spc="-5" dirty="0">
                <a:latin typeface="Verdana"/>
                <a:cs typeface="Verdana"/>
              </a:rPr>
              <a:t>layered</a:t>
            </a:r>
            <a:endParaRPr sz="908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3725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Definition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 is a resource allocator (Referee)</a:t>
            </a:r>
          </a:p>
          <a:p>
            <a:pPr lvl="1"/>
            <a:r>
              <a:rPr lang="en-US" dirty="0" smtClean="0"/>
              <a:t>Manages all resources</a:t>
            </a:r>
          </a:p>
          <a:p>
            <a:pPr lvl="1"/>
            <a:r>
              <a:rPr lang="en-US" dirty="0" smtClean="0"/>
              <a:t>Decides between conflicting requests for efficient and fair</a:t>
            </a:r>
          </a:p>
          <a:p>
            <a:pPr lvl="1"/>
            <a:r>
              <a:rPr lang="en-US" dirty="0" smtClean="0"/>
              <a:t>resource use – it is all about tradeoff</a:t>
            </a:r>
          </a:p>
          <a:p>
            <a:r>
              <a:rPr lang="en-US" dirty="0" smtClean="0"/>
              <a:t>OS is a control program (Illusionist)</a:t>
            </a:r>
          </a:p>
          <a:p>
            <a:pPr lvl="1"/>
            <a:r>
              <a:rPr lang="en-US" dirty="0" smtClean="0"/>
              <a:t>Controls execution of programs to prevent errors (reliability) and improper use (security) of the computer</a:t>
            </a:r>
          </a:p>
          <a:p>
            <a:r>
              <a:rPr lang="en-US" dirty="0" smtClean="0"/>
              <a:t>Operating system is just like a “government” (Glue)</a:t>
            </a:r>
          </a:p>
          <a:p>
            <a:pPr lvl="1"/>
            <a:r>
              <a:rPr lang="en-US" dirty="0" smtClean="0"/>
              <a:t>It does not produce anything but provides an environment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C6D867-64E7-CDB6-4872-88C4CEF18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576" y="922868"/>
            <a:ext cx="672452" cy="5384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6A9DF9-CA0E-B5D7-05BD-CD7FC74E3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5" y="1634007"/>
            <a:ext cx="672452" cy="555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4306E2-DFE9-822D-1DEC-1A6C1340A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989" y="2353304"/>
            <a:ext cx="685800" cy="4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9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Layered Approach</a:t>
            </a:r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operating system is divided into a number of layers (levels), each built on top of lower layers. The bottom layer (layer 0), is the hardware; the highest (layer N) is the user interface.</a:t>
            </a:r>
          </a:p>
          <a:p>
            <a:r>
              <a:rPr lang="en-US" smtClean="0"/>
              <a:t>With modularity, layers are selected such that each uses functions (operations) and services of only lower-level layers</a:t>
            </a:r>
          </a:p>
          <a:p>
            <a:r>
              <a:rPr lang="en-US" smtClean="0"/>
              <a:t>Design and implementation of OS get simplified in the layered approach.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5775" y="2102908"/>
            <a:ext cx="1191395" cy="1190147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781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OS/2 – Layer Structure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descendant of MS DOS with multitasking and dual-mode operation.</a:t>
            </a:r>
          </a:p>
          <a:p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3575" y="1349375"/>
            <a:ext cx="2518783" cy="190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35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Microkernel System Structure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Moves as much from the kernel into user space</a:t>
            </a:r>
          </a:p>
          <a:p>
            <a:pPr lvl="1"/>
            <a:r>
              <a:rPr lang="en-US" dirty="0" smtClean="0"/>
              <a:t>Kernel maintains the minimum generic OS functions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Mach</a:t>
            </a:r>
            <a:r>
              <a:rPr lang="en-US" dirty="0" smtClean="0"/>
              <a:t> example of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microkernel</a:t>
            </a:r>
          </a:p>
          <a:p>
            <a:pPr lvl="1"/>
            <a:r>
              <a:rPr lang="en-US" dirty="0" smtClean="0"/>
              <a:t>Mac OS X kernel (Darwin) partly based on Mach</a:t>
            </a:r>
          </a:p>
          <a:p>
            <a:r>
              <a:rPr lang="en-US" dirty="0" smtClean="0"/>
              <a:t>Communication takes place between user modules using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message passing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Easier to extend a microkernel</a:t>
            </a:r>
          </a:p>
          <a:p>
            <a:pPr lvl="1"/>
            <a:r>
              <a:rPr lang="en-US" dirty="0" smtClean="0"/>
              <a:t>Easier to port the operating system to new architectures</a:t>
            </a:r>
          </a:p>
          <a:p>
            <a:pPr lvl="1"/>
            <a:r>
              <a:rPr lang="en-US" dirty="0" smtClean="0"/>
              <a:t>More reliable (less code is running in kernel mode)</a:t>
            </a:r>
          </a:p>
          <a:p>
            <a:pPr lvl="1"/>
            <a:r>
              <a:rPr lang="en-US" dirty="0" smtClean="0"/>
              <a:t>More secure</a:t>
            </a:r>
          </a:p>
          <a:p>
            <a:r>
              <a:rPr lang="en-US" dirty="0" smtClean="0"/>
              <a:t>Detriments:</a:t>
            </a:r>
          </a:p>
          <a:p>
            <a:pPr lvl="1"/>
            <a:r>
              <a:rPr lang="en-US" dirty="0" smtClean="0"/>
              <a:t>Performance overhead of user space to kernel space communication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226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Microkernel System Structure</a:t>
            </a:r>
            <a:endParaRPr lang="en-US" dirty="0"/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1095375" y="1120775"/>
            <a:ext cx="3754946" cy="1813302"/>
            <a:chOff x="1202244" y="1258660"/>
            <a:chExt cx="3754946" cy="1813302"/>
          </a:xfrm>
        </p:grpSpPr>
        <p:grpSp>
          <p:nvGrpSpPr>
            <p:cNvPr id="3" name="object 3"/>
            <p:cNvGrpSpPr/>
            <p:nvPr/>
          </p:nvGrpSpPr>
          <p:grpSpPr>
            <a:xfrm>
              <a:off x="1202244" y="1261224"/>
              <a:ext cx="3291878" cy="1406731"/>
              <a:chOff x="857729" y="1913521"/>
              <a:chExt cx="6523355" cy="2787650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862808" y="3232275"/>
                <a:ext cx="6513195" cy="1463675"/>
              </a:xfrm>
              <a:custGeom>
                <a:avLst/>
                <a:gdLst/>
                <a:ahLst/>
                <a:cxnLst/>
                <a:rect l="l" t="t" r="r" b="b"/>
                <a:pathLst>
                  <a:path w="6513195" h="1463675">
                    <a:moveTo>
                      <a:pt x="6513103" y="0"/>
                    </a:moveTo>
                    <a:lnTo>
                      <a:pt x="0" y="0"/>
                    </a:lnTo>
                    <a:lnTo>
                      <a:pt x="0" y="1463381"/>
                    </a:lnTo>
                    <a:lnTo>
                      <a:pt x="6513103" y="1463381"/>
                    </a:lnTo>
                    <a:lnTo>
                      <a:pt x="6513103" y="0"/>
                    </a:lnTo>
                    <a:close/>
                  </a:path>
                </a:pathLst>
              </a:custGeom>
              <a:solidFill>
                <a:srgbClr val="D2EDF3"/>
              </a:solidFill>
            </p:spPr>
            <p:txBody>
              <a:bodyPr wrap="square" lIns="0" tIns="0" rIns="0" bIns="0" rtlCol="0"/>
              <a:lstStyle/>
              <a:p>
                <a:endParaRPr sz="908"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862809" y="3232275"/>
                <a:ext cx="6513195" cy="1463675"/>
              </a:xfrm>
              <a:custGeom>
                <a:avLst/>
                <a:gdLst/>
                <a:ahLst/>
                <a:cxnLst/>
                <a:rect l="l" t="t" r="r" b="b"/>
                <a:pathLst>
                  <a:path w="6513195" h="1463675">
                    <a:moveTo>
                      <a:pt x="6513104" y="1463382"/>
                    </a:moveTo>
                    <a:lnTo>
                      <a:pt x="0" y="1463382"/>
                    </a:lnTo>
                    <a:lnTo>
                      <a:pt x="0" y="0"/>
                    </a:lnTo>
                    <a:lnTo>
                      <a:pt x="6513104" y="0"/>
                    </a:lnTo>
                    <a:lnTo>
                      <a:pt x="6513104" y="1463382"/>
                    </a:lnTo>
                    <a:close/>
                  </a:path>
                </a:pathLst>
              </a:custGeom>
              <a:ln w="9532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 sz="908"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1158637" y="1913521"/>
                <a:ext cx="1296035" cy="810260"/>
              </a:xfrm>
              <a:custGeom>
                <a:avLst/>
                <a:gdLst/>
                <a:ahLst/>
                <a:cxnLst/>
                <a:rect l="l" t="t" r="r" b="b"/>
                <a:pathLst>
                  <a:path w="1296035" h="810260">
                    <a:moveTo>
                      <a:pt x="1296023" y="0"/>
                    </a:moveTo>
                    <a:lnTo>
                      <a:pt x="0" y="0"/>
                    </a:lnTo>
                    <a:lnTo>
                      <a:pt x="0" y="810256"/>
                    </a:lnTo>
                    <a:lnTo>
                      <a:pt x="1296023" y="810256"/>
                    </a:lnTo>
                    <a:lnTo>
                      <a:pt x="1296023" y="0"/>
                    </a:lnTo>
                    <a:close/>
                  </a:path>
                </a:pathLst>
              </a:custGeom>
              <a:solidFill>
                <a:srgbClr val="D1D3D4"/>
              </a:solidFill>
            </p:spPr>
            <p:txBody>
              <a:bodyPr wrap="square" lIns="0" tIns="0" rIns="0" bIns="0" rtlCol="0"/>
              <a:lstStyle/>
              <a:p>
                <a:endParaRPr sz="908"/>
              </a:p>
            </p:txBody>
          </p:sp>
        </p:grpSp>
        <p:sp>
          <p:nvSpPr>
            <p:cNvPr id="7" name="object 7"/>
            <p:cNvSpPr txBox="1"/>
            <p:nvPr/>
          </p:nvSpPr>
          <p:spPr>
            <a:xfrm>
              <a:off x="1354091" y="1261224"/>
              <a:ext cx="654018" cy="295116"/>
            </a:xfrm>
            <a:prstGeom prst="rect">
              <a:avLst/>
            </a:prstGeom>
            <a:ln w="9532">
              <a:solidFill>
                <a:srgbClr val="231F20"/>
              </a:solidFill>
            </a:ln>
          </p:spPr>
          <p:txBody>
            <a:bodyPr vert="horz" wrap="square" lIns="0" tIns="3845" rIns="0" bIns="0" rtlCol="0">
              <a:spAutoFit/>
            </a:bodyPr>
            <a:lstStyle/>
            <a:p>
              <a:pPr>
                <a:spcBef>
                  <a:spcPts val="30"/>
                </a:spcBef>
              </a:pPr>
              <a:endParaRPr sz="631">
                <a:latin typeface="Times New Roman"/>
                <a:cs typeface="Times New Roman"/>
              </a:endParaRPr>
            </a:p>
            <a:p>
              <a:pPr marL="174309" marR="125605" indent="-42616">
                <a:spcBef>
                  <a:spcPts val="3"/>
                </a:spcBef>
              </a:pPr>
              <a:r>
                <a:rPr sz="631" spc="-5" dirty="0">
                  <a:solidFill>
                    <a:srgbClr val="231F20"/>
                  </a:solidFill>
                  <a:latin typeface="Arial"/>
                  <a:cs typeface="Arial"/>
                </a:rPr>
                <a:t>Application Program</a:t>
              </a:r>
              <a:endParaRPr sz="631">
                <a:latin typeface="Arial"/>
                <a:cs typeface="Arial"/>
              </a:endParaRPr>
            </a:p>
          </p:txBody>
        </p:sp>
        <p:grpSp>
          <p:nvGrpSpPr>
            <p:cNvPr id="8" name="object 8"/>
            <p:cNvGrpSpPr/>
            <p:nvPr/>
          </p:nvGrpSpPr>
          <p:grpSpPr>
            <a:xfrm>
              <a:off x="2518590" y="1258660"/>
              <a:ext cx="659145" cy="414008"/>
              <a:chOff x="3466269" y="1908440"/>
              <a:chExt cx="1306195" cy="820419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3471349" y="1913521"/>
                <a:ext cx="1296035" cy="810260"/>
              </a:xfrm>
              <a:custGeom>
                <a:avLst/>
                <a:gdLst/>
                <a:ahLst/>
                <a:cxnLst/>
                <a:rect l="l" t="t" r="r" b="b"/>
                <a:pathLst>
                  <a:path w="1296035" h="810260">
                    <a:moveTo>
                      <a:pt x="1296023" y="0"/>
                    </a:moveTo>
                    <a:lnTo>
                      <a:pt x="0" y="0"/>
                    </a:lnTo>
                    <a:lnTo>
                      <a:pt x="0" y="810256"/>
                    </a:lnTo>
                    <a:lnTo>
                      <a:pt x="1296023" y="810256"/>
                    </a:lnTo>
                    <a:lnTo>
                      <a:pt x="1296023" y="0"/>
                    </a:lnTo>
                    <a:close/>
                  </a:path>
                </a:pathLst>
              </a:custGeom>
              <a:solidFill>
                <a:srgbClr val="D1D3D4"/>
              </a:solidFill>
            </p:spPr>
            <p:txBody>
              <a:bodyPr wrap="square" lIns="0" tIns="0" rIns="0" bIns="0" rtlCol="0"/>
              <a:lstStyle/>
              <a:p>
                <a:endParaRPr sz="908"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3471349" y="1913520"/>
                <a:ext cx="1296035" cy="810260"/>
              </a:xfrm>
              <a:custGeom>
                <a:avLst/>
                <a:gdLst/>
                <a:ahLst/>
                <a:cxnLst/>
                <a:rect l="l" t="t" r="r" b="b"/>
                <a:pathLst>
                  <a:path w="1296035" h="810260">
                    <a:moveTo>
                      <a:pt x="1296023" y="810256"/>
                    </a:moveTo>
                    <a:lnTo>
                      <a:pt x="0" y="810256"/>
                    </a:lnTo>
                    <a:lnTo>
                      <a:pt x="0" y="0"/>
                    </a:lnTo>
                    <a:lnTo>
                      <a:pt x="1296023" y="0"/>
                    </a:lnTo>
                    <a:lnTo>
                      <a:pt x="1296023" y="810256"/>
                    </a:lnTo>
                    <a:close/>
                  </a:path>
                </a:pathLst>
              </a:custGeom>
              <a:ln w="9532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 sz="908"/>
              </a:p>
            </p:txBody>
          </p:sp>
        </p:grpSp>
        <p:sp>
          <p:nvSpPr>
            <p:cNvPr id="11" name="object 11"/>
            <p:cNvSpPr txBox="1"/>
            <p:nvPr/>
          </p:nvSpPr>
          <p:spPr>
            <a:xfrm>
              <a:off x="2523559" y="1350926"/>
              <a:ext cx="649211" cy="200627"/>
            </a:xfrm>
            <a:prstGeom prst="rect">
              <a:avLst/>
            </a:prstGeom>
          </p:spPr>
          <p:txBody>
            <a:bodyPr vert="horz" wrap="square" lIns="0" tIns="6409" rIns="0" bIns="0" rtlCol="0">
              <a:spAutoFit/>
            </a:bodyPr>
            <a:lstStyle/>
            <a:p>
              <a:pPr marL="191932" marR="185524" indent="68891">
                <a:spcBef>
                  <a:spcPts val="50"/>
                </a:spcBef>
              </a:pPr>
              <a:r>
                <a:rPr sz="631" spc="-10" dirty="0">
                  <a:solidFill>
                    <a:srgbClr val="231F20"/>
                  </a:solidFill>
                  <a:latin typeface="Arial"/>
                  <a:cs typeface="Arial"/>
                </a:rPr>
                <a:t>File </a:t>
              </a:r>
              <a:r>
                <a:rPr sz="631" spc="-5" dirty="0">
                  <a:solidFill>
                    <a:srgbClr val="231F20"/>
                  </a:solidFill>
                  <a:latin typeface="Arial"/>
                  <a:cs typeface="Arial"/>
                </a:rPr>
                <a:t>System</a:t>
              </a:r>
              <a:endParaRPr sz="631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627060" y="1261224"/>
              <a:ext cx="654018" cy="408881"/>
            </a:xfrm>
            <a:custGeom>
              <a:avLst/>
              <a:gdLst/>
              <a:ahLst/>
              <a:cxnLst/>
              <a:rect l="l" t="t" r="r" b="b"/>
              <a:pathLst>
                <a:path w="1296034" h="810260">
                  <a:moveTo>
                    <a:pt x="1296019" y="0"/>
                  </a:moveTo>
                  <a:lnTo>
                    <a:pt x="0" y="0"/>
                  </a:lnTo>
                  <a:lnTo>
                    <a:pt x="0" y="810256"/>
                  </a:lnTo>
                  <a:lnTo>
                    <a:pt x="1296019" y="810256"/>
                  </a:lnTo>
                  <a:lnTo>
                    <a:pt x="1296019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3627060" y="1261224"/>
              <a:ext cx="654018" cy="295116"/>
            </a:xfrm>
            <a:prstGeom prst="rect">
              <a:avLst/>
            </a:prstGeom>
            <a:ln w="9532">
              <a:solidFill>
                <a:srgbClr val="231F20"/>
              </a:solidFill>
            </a:ln>
          </p:spPr>
          <p:txBody>
            <a:bodyPr vert="horz" wrap="square" lIns="0" tIns="3845" rIns="0" bIns="0" rtlCol="0">
              <a:spAutoFit/>
            </a:bodyPr>
            <a:lstStyle/>
            <a:p>
              <a:pPr>
                <a:spcBef>
                  <a:spcPts val="30"/>
                </a:spcBef>
              </a:pPr>
              <a:endParaRPr sz="631" dirty="0">
                <a:latin typeface="Times New Roman"/>
                <a:cs typeface="Times New Roman"/>
              </a:endParaRPr>
            </a:p>
            <a:p>
              <a:pPr marL="221090" marR="199302" indent="-15701">
                <a:spcBef>
                  <a:spcPts val="3"/>
                </a:spcBef>
              </a:pPr>
              <a:r>
                <a:rPr sz="631" spc="-5" dirty="0">
                  <a:solidFill>
                    <a:srgbClr val="231F20"/>
                  </a:solidFill>
                  <a:latin typeface="Arial"/>
                  <a:cs typeface="Arial"/>
                </a:rPr>
                <a:t>Device Driver</a:t>
              </a:r>
              <a:endParaRPr sz="631" dirty="0">
                <a:latin typeface="Arial"/>
                <a:cs typeface="Arial"/>
              </a:endParaRPr>
            </a:p>
          </p:txBody>
        </p:sp>
        <p:grpSp>
          <p:nvGrpSpPr>
            <p:cNvPr id="14" name="object 14"/>
            <p:cNvGrpSpPr/>
            <p:nvPr/>
          </p:nvGrpSpPr>
          <p:grpSpPr>
            <a:xfrm>
              <a:off x="1202244" y="2079880"/>
              <a:ext cx="3291878" cy="992082"/>
              <a:chOff x="857729" y="3535812"/>
              <a:chExt cx="6523355" cy="1965960"/>
            </a:xfrm>
          </p:grpSpPr>
          <p:sp>
            <p:nvSpPr>
              <p:cNvPr id="15" name="object 15"/>
              <p:cNvSpPr/>
              <p:nvPr/>
            </p:nvSpPr>
            <p:spPr>
              <a:xfrm>
                <a:off x="862809" y="5040600"/>
                <a:ext cx="6513195" cy="455930"/>
              </a:xfrm>
              <a:custGeom>
                <a:avLst/>
                <a:gdLst/>
                <a:ahLst/>
                <a:cxnLst/>
                <a:rect l="l" t="t" r="r" b="b"/>
                <a:pathLst>
                  <a:path w="6513195" h="455929">
                    <a:moveTo>
                      <a:pt x="6513104" y="455902"/>
                    </a:moveTo>
                    <a:lnTo>
                      <a:pt x="0" y="455902"/>
                    </a:lnTo>
                    <a:lnTo>
                      <a:pt x="0" y="0"/>
                    </a:lnTo>
                    <a:lnTo>
                      <a:pt x="6513104" y="0"/>
                    </a:lnTo>
                    <a:lnTo>
                      <a:pt x="6513104" y="455902"/>
                    </a:lnTo>
                    <a:close/>
                  </a:path>
                </a:pathLst>
              </a:custGeom>
              <a:ln w="9532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 sz="908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1158638" y="3540893"/>
                <a:ext cx="1412240" cy="791845"/>
              </a:xfrm>
              <a:custGeom>
                <a:avLst/>
                <a:gdLst/>
                <a:ahLst/>
                <a:cxnLst/>
                <a:rect l="l" t="t" r="r" b="b"/>
                <a:pathLst>
                  <a:path w="1412239" h="791845">
                    <a:moveTo>
                      <a:pt x="705961" y="0"/>
                    </a:moveTo>
                    <a:lnTo>
                      <a:pt x="645048" y="1452"/>
                    </a:lnTo>
                    <a:lnTo>
                      <a:pt x="585573" y="5729"/>
                    </a:lnTo>
                    <a:lnTo>
                      <a:pt x="527750" y="12714"/>
                    </a:lnTo>
                    <a:lnTo>
                      <a:pt x="471789" y="22286"/>
                    </a:lnTo>
                    <a:lnTo>
                      <a:pt x="417902" y="34327"/>
                    </a:lnTo>
                    <a:lnTo>
                      <a:pt x="366303" y="48719"/>
                    </a:lnTo>
                    <a:lnTo>
                      <a:pt x="317202" y="65342"/>
                    </a:lnTo>
                    <a:lnTo>
                      <a:pt x="270811" y="84079"/>
                    </a:lnTo>
                    <a:lnTo>
                      <a:pt x="227342" y="104809"/>
                    </a:lnTo>
                    <a:lnTo>
                      <a:pt x="187008" y="127414"/>
                    </a:lnTo>
                    <a:lnTo>
                      <a:pt x="150019" y="151776"/>
                    </a:lnTo>
                    <a:lnTo>
                      <a:pt x="116589" y="177776"/>
                    </a:lnTo>
                    <a:lnTo>
                      <a:pt x="86929" y="205295"/>
                    </a:lnTo>
                    <a:lnTo>
                      <a:pt x="61250" y="234214"/>
                    </a:lnTo>
                    <a:lnTo>
                      <a:pt x="22685" y="295778"/>
                    </a:lnTo>
                    <a:lnTo>
                      <a:pt x="2591" y="361518"/>
                    </a:lnTo>
                    <a:lnTo>
                      <a:pt x="0" y="395657"/>
                    </a:lnTo>
                    <a:lnTo>
                      <a:pt x="2591" y="429795"/>
                    </a:lnTo>
                    <a:lnTo>
                      <a:pt x="22685" y="495534"/>
                    </a:lnTo>
                    <a:lnTo>
                      <a:pt x="61250" y="557098"/>
                    </a:lnTo>
                    <a:lnTo>
                      <a:pt x="86929" y="586017"/>
                    </a:lnTo>
                    <a:lnTo>
                      <a:pt x="116589" y="613535"/>
                    </a:lnTo>
                    <a:lnTo>
                      <a:pt x="150019" y="639535"/>
                    </a:lnTo>
                    <a:lnTo>
                      <a:pt x="187008" y="663897"/>
                    </a:lnTo>
                    <a:lnTo>
                      <a:pt x="227342" y="686502"/>
                    </a:lnTo>
                    <a:lnTo>
                      <a:pt x="270811" y="707232"/>
                    </a:lnTo>
                    <a:lnTo>
                      <a:pt x="317202" y="725968"/>
                    </a:lnTo>
                    <a:lnTo>
                      <a:pt x="366303" y="742592"/>
                    </a:lnTo>
                    <a:lnTo>
                      <a:pt x="417902" y="756983"/>
                    </a:lnTo>
                    <a:lnTo>
                      <a:pt x="471789" y="769025"/>
                    </a:lnTo>
                    <a:lnTo>
                      <a:pt x="527750" y="778597"/>
                    </a:lnTo>
                    <a:lnTo>
                      <a:pt x="585573" y="785581"/>
                    </a:lnTo>
                    <a:lnTo>
                      <a:pt x="645048" y="789859"/>
                    </a:lnTo>
                    <a:lnTo>
                      <a:pt x="705961" y="791311"/>
                    </a:lnTo>
                    <a:lnTo>
                      <a:pt x="766873" y="789859"/>
                    </a:lnTo>
                    <a:lnTo>
                      <a:pt x="826346" y="785581"/>
                    </a:lnTo>
                    <a:lnTo>
                      <a:pt x="884169" y="778597"/>
                    </a:lnTo>
                    <a:lnTo>
                      <a:pt x="940129" y="769025"/>
                    </a:lnTo>
                    <a:lnTo>
                      <a:pt x="994015" y="756983"/>
                    </a:lnTo>
                    <a:lnTo>
                      <a:pt x="1045614" y="742592"/>
                    </a:lnTo>
                    <a:lnTo>
                      <a:pt x="1094714" y="725968"/>
                    </a:lnTo>
                    <a:lnTo>
                      <a:pt x="1141105" y="707232"/>
                    </a:lnTo>
                    <a:lnTo>
                      <a:pt x="1184573" y="686502"/>
                    </a:lnTo>
                    <a:lnTo>
                      <a:pt x="1224907" y="663897"/>
                    </a:lnTo>
                    <a:lnTo>
                      <a:pt x="1261895" y="639535"/>
                    </a:lnTo>
                    <a:lnTo>
                      <a:pt x="1295325" y="613535"/>
                    </a:lnTo>
                    <a:lnTo>
                      <a:pt x="1324986" y="586017"/>
                    </a:lnTo>
                    <a:lnTo>
                      <a:pt x="1350664" y="557098"/>
                    </a:lnTo>
                    <a:lnTo>
                      <a:pt x="1389229" y="495534"/>
                    </a:lnTo>
                    <a:lnTo>
                      <a:pt x="1409323" y="429795"/>
                    </a:lnTo>
                    <a:lnTo>
                      <a:pt x="1411915" y="395657"/>
                    </a:lnTo>
                    <a:lnTo>
                      <a:pt x="1409323" y="361518"/>
                    </a:lnTo>
                    <a:lnTo>
                      <a:pt x="1389229" y="295778"/>
                    </a:lnTo>
                    <a:lnTo>
                      <a:pt x="1350664" y="234214"/>
                    </a:lnTo>
                    <a:lnTo>
                      <a:pt x="1324986" y="205295"/>
                    </a:lnTo>
                    <a:lnTo>
                      <a:pt x="1295325" y="177776"/>
                    </a:lnTo>
                    <a:lnTo>
                      <a:pt x="1261895" y="151776"/>
                    </a:lnTo>
                    <a:lnTo>
                      <a:pt x="1224907" y="127414"/>
                    </a:lnTo>
                    <a:lnTo>
                      <a:pt x="1184573" y="104809"/>
                    </a:lnTo>
                    <a:lnTo>
                      <a:pt x="1141105" y="84079"/>
                    </a:lnTo>
                    <a:lnTo>
                      <a:pt x="1094714" y="65342"/>
                    </a:lnTo>
                    <a:lnTo>
                      <a:pt x="1045614" y="48719"/>
                    </a:lnTo>
                    <a:lnTo>
                      <a:pt x="994015" y="34327"/>
                    </a:lnTo>
                    <a:lnTo>
                      <a:pt x="940129" y="22286"/>
                    </a:lnTo>
                    <a:lnTo>
                      <a:pt x="884169" y="12714"/>
                    </a:lnTo>
                    <a:lnTo>
                      <a:pt x="826346" y="5729"/>
                    </a:lnTo>
                    <a:lnTo>
                      <a:pt x="766873" y="1452"/>
                    </a:lnTo>
                    <a:lnTo>
                      <a:pt x="705961" y="0"/>
                    </a:lnTo>
                    <a:close/>
                  </a:path>
                </a:pathLst>
              </a:custGeom>
              <a:solidFill>
                <a:srgbClr val="D1D3D4"/>
              </a:solidFill>
            </p:spPr>
            <p:txBody>
              <a:bodyPr wrap="square" lIns="0" tIns="0" rIns="0" bIns="0" rtlCol="0"/>
              <a:lstStyle/>
              <a:p>
                <a:endParaRPr sz="908"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1158638" y="3540892"/>
                <a:ext cx="1412240" cy="791845"/>
              </a:xfrm>
              <a:custGeom>
                <a:avLst/>
                <a:gdLst/>
                <a:ahLst/>
                <a:cxnLst/>
                <a:rect l="l" t="t" r="r" b="b"/>
                <a:pathLst>
                  <a:path w="1412239" h="791845">
                    <a:moveTo>
                      <a:pt x="1411915" y="395657"/>
                    </a:moveTo>
                    <a:lnTo>
                      <a:pt x="1401691" y="463127"/>
                    </a:lnTo>
                    <a:lnTo>
                      <a:pt x="1372150" y="526897"/>
                    </a:lnTo>
                    <a:lnTo>
                      <a:pt x="1324986" y="586017"/>
                    </a:lnTo>
                    <a:lnTo>
                      <a:pt x="1295326" y="613535"/>
                    </a:lnTo>
                    <a:lnTo>
                      <a:pt x="1261895" y="639535"/>
                    </a:lnTo>
                    <a:lnTo>
                      <a:pt x="1224907" y="663897"/>
                    </a:lnTo>
                    <a:lnTo>
                      <a:pt x="1184573" y="686502"/>
                    </a:lnTo>
                    <a:lnTo>
                      <a:pt x="1141105" y="707232"/>
                    </a:lnTo>
                    <a:lnTo>
                      <a:pt x="1094715" y="725968"/>
                    </a:lnTo>
                    <a:lnTo>
                      <a:pt x="1045614" y="742592"/>
                    </a:lnTo>
                    <a:lnTo>
                      <a:pt x="994015" y="756983"/>
                    </a:lnTo>
                    <a:lnTo>
                      <a:pt x="940129" y="769025"/>
                    </a:lnTo>
                    <a:lnTo>
                      <a:pt x="884169" y="778597"/>
                    </a:lnTo>
                    <a:lnTo>
                      <a:pt x="826346" y="785581"/>
                    </a:lnTo>
                    <a:lnTo>
                      <a:pt x="766873" y="789859"/>
                    </a:lnTo>
                    <a:lnTo>
                      <a:pt x="705960" y="791311"/>
                    </a:lnTo>
                    <a:lnTo>
                      <a:pt x="645047" y="789859"/>
                    </a:lnTo>
                    <a:lnTo>
                      <a:pt x="585573" y="785581"/>
                    </a:lnTo>
                    <a:lnTo>
                      <a:pt x="527749" y="778597"/>
                    </a:lnTo>
                    <a:lnTo>
                      <a:pt x="471788" y="769025"/>
                    </a:lnTo>
                    <a:lnTo>
                      <a:pt x="417902" y="756983"/>
                    </a:lnTo>
                    <a:lnTo>
                      <a:pt x="366303" y="742592"/>
                    </a:lnTo>
                    <a:lnTo>
                      <a:pt x="317201" y="725968"/>
                    </a:lnTo>
                    <a:lnTo>
                      <a:pt x="270811" y="707232"/>
                    </a:lnTo>
                    <a:lnTo>
                      <a:pt x="227342" y="686502"/>
                    </a:lnTo>
                    <a:lnTo>
                      <a:pt x="187008" y="663897"/>
                    </a:lnTo>
                    <a:lnTo>
                      <a:pt x="150019" y="639535"/>
                    </a:lnTo>
                    <a:lnTo>
                      <a:pt x="116589" y="613535"/>
                    </a:lnTo>
                    <a:lnTo>
                      <a:pt x="86929" y="586017"/>
                    </a:lnTo>
                    <a:lnTo>
                      <a:pt x="61250" y="557098"/>
                    </a:lnTo>
                    <a:lnTo>
                      <a:pt x="22685" y="495534"/>
                    </a:lnTo>
                    <a:lnTo>
                      <a:pt x="2591" y="429795"/>
                    </a:lnTo>
                    <a:lnTo>
                      <a:pt x="0" y="395657"/>
                    </a:lnTo>
                    <a:lnTo>
                      <a:pt x="2591" y="361518"/>
                    </a:lnTo>
                    <a:lnTo>
                      <a:pt x="22685" y="295778"/>
                    </a:lnTo>
                    <a:lnTo>
                      <a:pt x="61250" y="234214"/>
                    </a:lnTo>
                    <a:lnTo>
                      <a:pt x="86929" y="205295"/>
                    </a:lnTo>
                    <a:lnTo>
                      <a:pt x="116589" y="177776"/>
                    </a:lnTo>
                    <a:lnTo>
                      <a:pt x="150019" y="151776"/>
                    </a:lnTo>
                    <a:lnTo>
                      <a:pt x="187008" y="127414"/>
                    </a:lnTo>
                    <a:lnTo>
                      <a:pt x="227342" y="104809"/>
                    </a:lnTo>
                    <a:lnTo>
                      <a:pt x="270811" y="84078"/>
                    </a:lnTo>
                    <a:lnTo>
                      <a:pt x="317201" y="65342"/>
                    </a:lnTo>
                    <a:lnTo>
                      <a:pt x="366303" y="48719"/>
                    </a:lnTo>
                    <a:lnTo>
                      <a:pt x="417902" y="34327"/>
                    </a:lnTo>
                    <a:lnTo>
                      <a:pt x="471788" y="22286"/>
                    </a:lnTo>
                    <a:lnTo>
                      <a:pt x="527749" y="12714"/>
                    </a:lnTo>
                    <a:lnTo>
                      <a:pt x="585573" y="5729"/>
                    </a:lnTo>
                    <a:lnTo>
                      <a:pt x="645047" y="1452"/>
                    </a:lnTo>
                    <a:lnTo>
                      <a:pt x="705960" y="0"/>
                    </a:lnTo>
                    <a:lnTo>
                      <a:pt x="766873" y="1452"/>
                    </a:lnTo>
                    <a:lnTo>
                      <a:pt x="826346" y="5729"/>
                    </a:lnTo>
                    <a:lnTo>
                      <a:pt x="884169" y="12714"/>
                    </a:lnTo>
                    <a:lnTo>
                      <a:pt x="940129" y="22286"/>
                    </a:lnTo>
                    <a:lnTo>
                      <a:pt x="994015" y="34327"/>
                    </a:lnTo>
                    <a:lnTo>
                      <a:pt x="1045614" y="48719"/>
                    </a:lnTo>
                    <a:lnTo>
                      <a:pt x="1094715" y="65342"/>
                    </a:lnTo>
                    <a:lnTo>
                      <a:pt x="1141105" y="84078"/>
                    </a:lnTo>
                    <a:lnTo>
                      <a:pt x="1184573" y="104809"/>
                    </a:lnTo>
                    <a:lnTo>
                      <a:pt x="1224907" y="127414"/>
                    </a:lnTo>
                    <a:lnTo>
                      <a:pt x="1261895" y="151776"/>
                    </a:lnTo>
                    <a:lnTo>
                      <a:pt x="1295326" y="177776"/>
                    </a:lnTo>
                    <a:lnTo>
                      <a:pt x="1324986" y="205295"/>
                    </a:lnTo>
                    <a:lnTo>
                      <a:pt x="1350665" y="234214"/>
                    </a:lnTo>
                    <a:lnTo>
                      <a:pt x="1389229" y="295778"/>
                    </a:lnTo>
                    <a:lnTo>
                      <a:pt x="1409324" y="361518"/>
                    </a:lnTo>
                    <a:lnTo>
                      <a:pt x="1411915" y="395657"/>
                    </a:lnTo>
                    <a:close/>
                  </a:path>
                </a:pathLst>
              </a:custGeom>
              <a:ln w="9532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 sz="908"/>
              </a:p>
            </p:txBody>
          </p:sp>
        </p:grpSp>
        <p:sp>
          <p:nvSpPr>
            <p:cNvPr id="18" name="object 18"/>
            <p:cNvSpPr txBox="1"/>
            <p:nvPr/>
          </p:nvSpPr>
          <p:spPr>
            <a:xfrm>
              <a:off x="1425272" y="2169451"/>
              <a:ext cx="570062" cy="200627"/>
            </a:xfrm>
            <a:prstGeom prst="rect">
              <a:avLst/>
            </a:prstGeom>
          </p:spPr>
          <p:txBody>
            <a:bodyPr vert="horz" wrap="square" lIns="0" tIns="6409" rIns="0" bIns="0" rtlCol="0">
              <a:spAutoFit/>
            </a:bodyPr>
            <a:lstStyle/>
            <a:p>
              <a:pPr marL="6408" marR="2563" indent="57676">
                <a:spcBef>
                  <a:spcPts val="50"/>
                </a:spcBef>
              </a:pPr>
              <a:r>
                <a:rPr sz="631" spc="-5" dirty="0">
                  <a:solidFill>
                    <a:srgbClr val="231F20"/>
                  </a:solidFill>
                  <a:latin typeface="Arial"/>
                  <a:cs typeface="Arial"/>
                </a:rPr>
                <a:t>Interprocess Communication</a:t>
              </a:r>
              <a:endParaRPr sz="631">
                <a:latin typeface="Arial"/>
                <a:cs typeface="Arial"/>
              </a:endParaRPr>
            </a:p>
          </p:txBody>
        </p:sp>
        <p:grpSp>
          <p:nvGrpSpPr>
            <p:cNvPr id="19" name="object 19"/>
            <p:cNvGrpSpPr/>
            <p:nvPr/>
          </p:nvGrpSpPr>
          <p:grpSpPr>
            <a:xfrm>
              <a:off x="2518589" y="2053892"/>
              <a:ext cx="717785" cy="404715"/>
              <a:chOff x="3466267" y="3484310"/>
              <a:chExt cx="1422400" cy="802005"/>
            </a:xfrm>
          </p:grpSpPr>
          <p:sp>
            <p:nvSpPr>
              <p:cNvPr id="20" name="object 20"/>
              <p:cNvSpPr/>
              <p:nvPr/>
            </p:nvSpPr>
            <p:spPr>
              <a:xfrm>
                <a:off x="3471348" y="3489391"/>
                <a:ext cx="1412240" cy="791845"/>
              </a:xfrm>
              <a:custGeom>
                <a:avLst/>
                <a:gdLst/>
                <a:ahLst/>
                <a:cxnLst/>
                <a:rect l="l" t="t" r="r" b="b"/>
                <a:pathLst>
                  <a:path w="1412239" h="791845">
                    <a:moveTo>
                      <a:pt x="705961" y="0"/>
                    </a:moveTo>
                    <a:lnTo>
                      <a:pt x="645047" y="1452"/>
                    </a:lnTo>
                    <a:lnTo>
                      <a:pt x="585573" y="5729"/>
                    </a:lnTo>
                    <a:lnTo>
                      <a:pt x="527749" y="12714"/>
                    </a:lnTo>
                    <a:lnTo>
                      <a:pt x="471789" y="22286"/>
                    </a:lnTo>
                    <a:lnTo>
                      <a:pt x="417902" y="34327"/>
                    </a:lnTo>
                    <a:lnTo>
                      <a:pt x="366303" y="48719"/>
                    </a:lnTo>
                    <a:lnTo>
                      <a:pt x="317202" y="65342"/>
                    </a:lnTo>
                    <a:lnTo>
                      <a:pt x="270811" y="84079"/>
                    </a:lnTo>
                    <a:lnTo>
                      <a:pt x="227342" y="104809"/>
                    </a:lnTo>
                    <a:lnTo>
                      <a:pt x="187008" y="127414"/>
                    </a:lnTo>
                    <a:lnTo>
                      <a:pt x="150019" y="151776"/>
                    </a:lnTo>
                    <a:lnTo>
                      <a:pt x="116589" y="177776"/>
                    </a:lnTo>
                    <a:lnTo>
                      <a:pt x="86929" y="205295"/>
                    </a:lnTo>
                    <a:lnTo>
                      <a:pt x="61250" y="234214"/>
                    </a:lnTo>
                    <a:lnTo>
                      <a:pt x="22685" y="295778"/>
                    </a:lnTo>
                    <a:lnTo>
                      <a:pt x="2591" y="361518"/>
                    </a:lnTo>
                    <a:lnTo>
                      <a:pt x="0" y="395657"/>
                    </a:lnTo>
                    <a:lnTo>
                      <a:pt x="2591" y="429795"/>
                    </a:lnTo>
                    <a:lnTo>
                      <a:pt x="22685" y="495534"/>
                    </a:lnTo>
                    <a:lnTo>
                      <a:pt x="61250" y="557098"/>
                    </a:lnTo>
                    <a:lnTo>
                      <a:pt x="86929" y="586017"/>
                    </a:lnTo>
                    <a:lnTo>
                      <a:pt x="116589" y="613535"/>
                    </a:lnTo>
                    <a:lnTo>
                      <a:pt x="150019" y="639535"/>
                    </a:lnTo>
                    <a:lnTo>
                      <a:pt x="187008" y="663897"/>
                    </a:lnTo>
                    <a:lnTo>
                      <a:pt x="227342" y="686502"/>
                    </a:lnTo>
                    <a:lnTo>
                      <a:pt x="270811" y="707232"/>
                    </a:lnTo>
                    <a:lnTo>
                      <a:pt x="317202" y="725968"/>
                    </a:lnTo>
                    <a:lnTo>
                      <a:pt x="366303" y="742592"/>
                    </a:lnTo>
                    <a:lnTo>
                      <a:pt x="417902" y="756983"/>
                    </a:lnTo>
                    <a:lnTo>
                      <a:pt x="471789" y="769025"/>
                    </a:lnTo>
                    <a:lnTo>
                      <a:pt x="527749" y="778597"/>
                    </a:lnTo>
                    <a:lnTo>
                      <a:pt x="585573" y="785581"/>
                    </a:lnTo>
                    <a:lnTo>
                      <a:pt x="645047" y="789859"/>
                    </a:lnTo>
                    <a:lnTo>
                      <a:pt x="705961" y="791311"/>
                    </a:lnTo>
                    <a:lnTo>
                      <a:pt x="766873" y="789859"/>
                    </a:lnTo>
                    <a:lnTo>
                      <a:pt x="826347" y="785581"/>
                    </a:lnTo>
                    <a:lnTo>
                      <a:pt x="884169" y="778597"/>
                    </a:lnTo>
                    <a:lnTo>
                      <a:pt x="940130" y="769025"/>
                    </a:lnTo>
                    <a:lnTo>
                      <a:pt x="994015" y="756983"/>
                    </a:lnTo>
                    <a:lnTo>
                      <a:pt x="1045614" y="742592"/>
                    </a:lnTo>
                    <a:lnTo>
                      <a:pt x="1094715" y="725968"/>
                    </a:lnTo>
                    <a:lnTo>
                      <a:pt x="1141105" y="707232"/>
                    </a:lnTo>
                    <a:lnTo>
                      <a:pt x="1184573" y="686502"/>
                    </a:lnTo>
                    <a:lnTo>
                      <a:pt x="1224907" y="663897"/>
                    </a:lnTo>
                    <a:lnTo>
                      <a:pt x="1261895" y="639535"/>
                    </a:lnTo>
                    <a:lnTo>
                      <a:pt x="1295326" y="613535"/>
                    </a:lnTo>
                    <a:lnTo>
                      <a:pt x="1324986" y="586017"/>
                    </a:lnTo>
                    <a:lnTo>
                      <a:pt x="1350664" y="557098"/>
                    </a:lnTo>
                    <a:lnTo>
                      <a:pt x="1389229" y="495534"/>
                    </a:lnTo>
                    <a:lnTo>
                      <a:pt x="1409323" y="429795"/>
                    </a:lnTo>
                    <a:lnTo>
                      <a:pt x="1411914" y="395657"/>
                    </a:lnTo>
                    <a:lnTo>
                      <a:pt x="1409323" y="361518"/>
                    </a:lnTo>
                    <a:lnTo>
                      <a:pt x="1389229" y="295778"/>
                    </a:lnTo>
                    <a:lnTo>
                      <a:pt x="1350664" y="234214"/>
                    </a:lnTo>
                    <a:lnTo>
                      <a:pt x="1324986" y="205295"/>
                    </a:lnTo>
                    <a:lnTo>
                      <a:pt x="1295326" y="177776"/>
                    </a:lnTo>
                    <a:lnTo>
                      <a:pt x="1261895" y="151776"/>
                    </a:lnTo>
                    <a:lnTo>
                      <a:pt x="1224907" y="127414"/>
                    </a:lnTo>
                    <a:lnTo>
                      <a:pt x="1184573" y="104809"/>
                    </a:lnTo>
                    <a:lnTo>
                      <a:pt x="1141105" y="84079"/>
                    </a:lnTo>
                    <a:lnTo>
                      <a:pt x="1094715" y="65342"/>
                    </a:lnTo>
                    <a:lnTo>
                      <a:pt x="1045614" y="48719"/>
                    </a:lnTo>
                    <a:lnTo>
                      <a:pt x="994015" y="34327"/>
                    </a:lnTo>
                    <a:lnTo>
                      <a:pt x="940130" y="22286"/>
                    </a:lnTo>
                    <a:lnTo>
                      <a:pt x="884169" y="12714"/>
                    </a:lnTo>
                    <a:lnTo>
                      <a:pt x="826347" y="5729"/>
                    </a:lnTo>
                    <a:lnTo>
                      <a:pt x="766873" y="1452"/>
                    </a:lnTo>
                    <a:lnTo>
                      <a:pt x="705961" y="0"/>
                    </a:lnTo>
                    <a:close/>
                  </a:path>
                </a:pathLst>
              </a:custGeom>
              <a:solidFill>
                <a:srgbClr val="D1D3D4"/>
              </a:solidFill>
            </p:spPr>
            <p:txBody>
              <a:bodyPr wrap="square" lIns="0" tIns="0" rIns="0" bIns="0" rtlCol="0"/>
              <a:lstStyle/>
              <a:p>
                <a:endParaRPr sz="908"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3471347" y="3489390"/>
                <a:ext cx="1412240" cy="791845"/>
              </a:xfrm>
              <a:custGeom>
                <a:avLst/>
                <a:gdLst/>
                <a:ahLst/>
                <a:cxnLst/>
                <a:rect l="l" t="t" r="r" b="b"/>
                <a:pathLst>
                  <a:path w="1412239" h="791845">
                    <a:moveTo>
                      <a:pt x="1411915" y="395657"/>
                    </a:moveTo>
                    <a:lnTo>
                      <a:pt x="1401691" y="463128"/>
                    </a:lnTo>
                    <a:lnTo>
                      <a:pt x="1372150" y="526898"/>
                    </a:lnTo>
                    <a:lnTo>
                      <a:pt x="1324986" y="586017"/>
                    </a:lnTo>
                    <a:lnTo>
                      <a:pt x="1295326" y="613536"/>
                    </a:lnTo>
                    <a:lnTo>
                      <a:pt x="1261896" y="639535"/>
                    </a:lnTo>
                    <a:lnTo>
                      <a:pt x="1224908" y="663897"/>
                    </a:lnTo>
                    <a:lnTo>
                      <a:pt x="1184574" y="686503"/>
                    </a:lnTo>
                    <a:lnTo>
                      <a:pt x="1141105" y="707233"/>
                    </a:lnTo>
                    <a:lnTo>
                      <a:pt x="1094715" y="725969"/>
                    </a:lnTo>
                    <a:lnTo>
                      <a:pt x="1045614" y="742592"/>
                    </a:lnTo>
                    <a:lnTo>
                      <a:pt x="994015" y="756984"/>
                    </a:lnTo>
                    <a:lnTo>
                      <a:pt x="940130" y="769025"/>
                    </a:lnTo>
                    <a:lnTo>
                      <a:pt x="884169" y="778597"/>
                    </a:lnTo>
                    <a:lnTo>
                      <a:pt x="826347" y="785581"/>
                    </a:lnTo>
                    <a:lnTo>
                      <a:pt x="766873" y="789859"/>
                    </a:lnTo>
                    <a:lnTo>
                      <a:pt x="705961" y="791311"/>
                    </a:lnTo>
                    <a:lnTo>
                      <a:pt x="645048" y="789859"/>
                    </a:lnTo>
                    <a:lnTo>
                      <a:pt x="585573" y="785581"/>
                    </a:lnTo>
                    <a:lnTo>
                      <a:pt x="527750" y="778597"/>
                    </a:lnTo>
                    <a:lnTo>
                      <a:pt x="471789" y="769025"/>
                    </a:lnTo>
                    <a:lnTo>
                      <a:pt x="417903" y="756984"/>
                    </a:lnTo>
                    <a:lnTo>
                      <a:pt x="366303" y="742592"/>
                    </a:lnTo>
                    <a:lnTo>
                      <a:pt x="317202" y="725969"/>
                    </a:lnTo>
                    <a:lnTo>
                      <a:pt x="270811" y="707233"/>
                    </a:lnTo>
                    <a:lnTo>
                      <a:pt x="227342" y="686503"/>
                    </a:lnTo>
                    <a:lnTo>
                      <a:pt x="187008" y="663897"/>
                    </a:lnTo>
                    <a:lnTo>
                      <a:pt x="150019" y="639535"/>
                    </a:lnTo>
                    <a:lnTo>
                      <a:pt x="116589" y="613536"/>
                    </a:lnTo>
                    <a:lnTo>
                      <a:pt x="86929" y="586017"/>
                    </a:lnTo>
                    <a:lnTo>
                      <a:pt x="61250" y="557098"/>
                    </a:lnTo>
                    <a:lnTo>
                      <a:pt x="22685" y="495535"/>
                    </a:lnTo>
                    <a:lnTo>
                      <a:pt x="2591" y="429796"/>
                    </a:lnTo>
                    <a:lnTo>
                      <a:pt x="0" y="395657"/>
                    </a:lnTo>
                    <a:lnTo>
                      <a:pt x="2591" y="361518"/>
                    </a:lnTo>
                    <a:lnTo>
                      <a:pt x="22685" y="295778"/>
                    </a:lnTo>
                    <a:lnTo>
                      <a:pt x="61250" y="234214"/>
                    </a:lnTo>
                    <a:lnTo>
                      <a:pt x="86929" y="205295"/>
                    </a:lnTo>
                    <a:lnTo>
                      <a:pt x="116589" y="177776"/>
                    </a:lnTo>
                    <a:lnTo>
                      <a:pt x="150019" y="151776"/>
                    </a:lnTo>
                    <a:lnTo>
                      <a:pt x="187008" y="127414"/>
                    </a:lnTo>
                    <a:lnTo>
                      <a:pt x="227342" y="104809"/>
                    </a:lnTo>
                    <a:lnTo>
                      <a:pt x="270811" y="84079"/>
                    </a:lnTo>
                    <a:lnTo>
                      <a:pt x="317202" y="65342"/>
                    </a:lnTo>
                    <a:lnTo>
                      <a:pt x="366303" y="48719"/>
                    </a:lnTo>
                    <a:lnTo>
                      <a:pt x="417903" y="34327"/>
                    </a:lnTo>
                    <a:lnTo>
                      <a:pt x="471789" y="22286"/>
                    </a:lnTo>
                    <a:lnTo>
                      <a:pt x="527750" y="12714"/>
                    </a:lnTo>
                    <a:lnTo>
                      <a:pt x="585573" y="5729"/>
                    </a:lnTo>
                    <a:lnTo>
                      <a:pt x="645048" y="1452"/>
                    </a:lnTo>
                    <a:lnTo>
                      <a:pt x="705961" y="0"/>
                    </a:lnTo>
                    <a:lnTo>
                      <a:pt x="766873" y="1452"/>
                    </a:lnTo>
                    <a:lnTo>
                      <a:pt x="826347" y="5729"/>
                    </a:lnTo>
                    <a:lnTo>
                      <a:pt x="884169" y="12714"/>
                    </a:lnTo>
                    <a:lnTo>
                      <a:pt x="940130" y="22286"/>
                    </a:lnTo>
                    <a:lnTo>
                      <a:pt x="994015" y="34327"/>
                    </a:lnTo>
                    <a:lnTo>
                      <a:pt x="1045614" y="48719"/>
                    </a:lnTo>
                    <a:lnTo>
                      <a:pt x="1094715" y="65342"/>
                    </a:lnTo>
                    <a:lnTo>
                      <a:pt x="1141105" y="84079"/>
                    </a:lnTo>
                    <a:lnTo>
                      <a:pt x="1184574" y="104809"/>
                    </a:lnTo>
                    <a:lnTo>
                      <a:pt x="1224908" y="127414"/>
                    </a:lnTo>
                    <a:lnTo>
                      <a:pt x="1261896" y="151776"/>
                    </a:lnTo>
                    <a:lnTo>
                      <a:pt x="1295326" y="177776"/>
                    </a:lnTo>
                    <a:lnTo>
                      <a:pt x="1324986" y="205295"/>
                    </a:lnTo>
                    <a:lnTo>
                      <a:pt x="1350665" y="234214"/>
                    </a:lnTo>
                    <a:lnTo>
                      <a:pt x="1389229" y="295778"/>
                    </a:lnTo>
                    <a:lnTo>
                      <a:pt x="1409324" y="361518"/>
                    </a:lnTo>
                    <a:lnTo>
                      <a:pt x="1411915" y="395657"/>
                    </a:lnTo>
                    <a:close/>
                  </a:path>
                </a:pathLst>
              </a:custGeom>
              <a:ln w="9532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 sz="908"/>
              </a:p>
            </p:txBody>
          </p:sp>
        </p:grpSp>
        <p:sp>
          <p:nvSpPr>
            <p:cNvPr id="22" name="object 22"/>
            <p:cNvSpPr txBox="1"/>
            <p:nvPr/>
          </p:nvSpPr>
          <p:spPr>
            <a:xfrm>
              <a:off x="2659131" y="2143462"/>
              <a:ext cx="436759" cy="200627"/>
            </a:xfrm>
            <a:prstGeom prst="rect">
              <a:avLst/>
            </a:prstGeom>
          </p:spPr>
          <p:txBody>
            <a:bodyPr vert="horz" wrap="square" lIns="0" tIns="6409" rIns="0" bIns="0" rtlCol="0">
              <a:spAutoFit/>
            </a:bodyPr>
            <a:lstStyle/>
            <a:p>
              <a:pPr marL="6408" marR="2563" indent="66968">
                <a:spcBef>
                  <a:spcPts val="50"/>
                </a:spcBef>
              </a:pPr>
              <a:r>
                <a:rPr sz="631" spc="-5" dirty="0">
                  <a:solidFill>
                    <a:srgbClr val="231F20"/>
                  </a:solidFill>
                  <a:latin typeface="Arial"/>
                  <a:cs typeface="Arial"/>
                </a:rPr>
                <a:t>memory managment</a:t>
              </a:r>
              <a:endParaRPr sz="631">
                <a:latin typeface="Arial"/>
                <a:cs typeface="Arial"/>
              </a:endParaRPr>
            </a:p>
          </p:txBody>
        </p:sp>
        <p:grpSp>
          <p:nvGrpSpPr>
            <p:cNvPr id="23" name="object 23"/>
            <p:cNvGrpSpPr/>
            <p:nvPr/>
          </p:nvGrpSpPr>
          <p:grpSpPr>
            <a:xfrm>
              <a:off x="3566012" y="2053892"/>
              <a:ext cx="717785" cy="404715"/>
              <a:chOff x="5541893" y="3484310"/>
              <a:chExt cx="1422400" cy="802005"/>
            </a:xfrm>
          </p:grpSpPr>
          <p:sp>
            <p:nvSpPr>
              <p:cNvPr id="24" name="object 24"/>
              <p:cNvSpPr/>
              <p:nvPr/>
            </p:nvSpPr>
            <p:spPr>
              <a:xfrm>
                <a:off x="5546973" y="3489391"/>
                <a:ext cx="1412240" cy="791845"/>
              </a:xfrm>
              <a:custGeom>
                <a:avLst/>
                <a:gdLst/>
                <a:ahLst/>
                <a:cxnLst/>
                <a:rect l="l" t="t" r="r" b="b"/>
                <a:pathLst>
                  <a:path w="1412240" h="791845">
                    <a:moveTo>
                      <a:pt x="705961" y="0"/>
                    </a:moveTo>
                    <a:lnTo>
                      <a:pt x="645047" y="1452"/>
                    </a:lnTo>
                    <a:lnTo>
                      <a:pt x="585573" y="5729"/>
                    </a:lnTo>
                    <a:lnTo>
                      <a:pt x="527749" y="12714"/>
                    </a:lnTo>
                    <a:lnTo>
                      <a:pt x="471789" y="22286"/>
                    </a:lnTo>
                    <a:lnTo>
                      <a:pt x="417902" y="34327"/>
                    </a:lnTo>
                    <a:lnTo>
                      <a:pt x="366303" y="48719"/>
                    </a:lnTo>
                    <a:lnTo>
                      <a:pt x="317202" y="65342"/>
                    </a:lnTo>
                    <a:lnTo>
                      <a:pt x="270811" y="84079"/>
                    </a:lnTo>
                    <a:lnTo>
                      <a:pt x="227342" y="104809"/>
                    </a:lnTo>
                    <a:lnTo>
                      <a:pt x="187008" y="127414"/>
                    </a:lnTo>
                    <a:lnTo>
                      <a:pt x="150019" y="151776"/>
                    </a:lnTo>
                    <a:lnTo>
                      <a:pt x="116589" y="177776"/>
                    </a:lnTo>
                    <a:lnTo>
                      <a:pt x="86929" y="205295"/>
                    </a:lnTo>
                    <a:lnTo>
                      <a:pt x="61250" y="234214"/>
                    </a:lnTo>
                    <a:lnTo>
                      <a:pt x="22685" y="295778"/>
                    </a:lnTo>
                    <a:lnTo>
                      <a:pt x="2591" y="361518"/>
                    </a:lnTo>
                    <a:lnTo>
                      <a:pt x="0" y="395657"/>
                    </a:lnTo>
                    <a:lnTo>
                      <a:pt x="2591" y="429795"/>
                    </a:lnTo>
                    <a:lnTo>
                      <a:pt x="22685" y="495534"/>
                    </a:lnTo>
                    <a:lnTo>
                      <a:pt x="61250" y="557098"/>
                    </a:lnTo>
                    <a:lnTo>
                      <a:pt x="86929" y="586017"/>
                    </a:lnTo>
                    <a:lnTo>
                      <a:pt x="116589" y="613535"/>
                    </a:lnTo>
                    <a:lnTo>
                      <a:pt x="150019" y="639535"/>
                    </a:lnTo>
                    <a:lnTo>
                      <a:pt x="187008" y="663897"/>
                    </a:lnTo>
                    <a:lnTo>
                      <a:pt x="227342" y="686502"/>
                    </a:lnTo>
                    <a:lnTo>
                      <a:pt x="270811" y="707232"/>
                    </a:lnTo>
                    <a:lnTo>
                      <a:pt x="317202" y="725968"/>
                    </a:lnTo>
                    <a:lnTo>
                      <a:pt x="366303" y="742592"/>
                    </a:lnTo>
                    <a:lnTo>
                      <a:pt x="417902" y="756983"/>
                    </a:lnTo>
                    <a:lnTo>
                      <a:pt x="471789" y="769025"/>
                    </a:lnTo>
                    <a:lnTo>
                      <a:pt x="527749" y="778597"/>
                    </a:lnTo>
                    <a:lnTo>
                      <a:pt x="585573" y="785581"/>
                    </a:lnTo>
                    <a:lnTo>
                      <a:pt x="645047" y="789859"/>
                    </a:lnTo>
                    <a:lnTo>
                      <a:pt x="705961" y="791311"/>
                    </a:lnTo>
                    <a:lnTo>
                      <a:pt x="766873" y="789859"/>
                    </a:lnTo>
                    <a:lnTo>
                      <a:pt x="826346" y="785581"/>
                    </a:lnTo>
                    <a:lnTo>
                      <a:pt x="884169" y="778597"/>
                    </a:lnTo>
                    <a:lnTo>
                      <a:pt x="940129" y="769025"/>
                    </a:lnTo>
                    <a:lnTo>
                      <a:pt x="994015" y="756983"/>
                    </a:lnTo>
                    <a:lnTo>
                      <a:pt x="1045614" y="742592"/>
                    </a:lnTo>
                    <a:lnTo>
                      <a:pt x="1094714" y="725968"/>
                    </a:lnTo>
                    <a:lnTo>
                      <a:pt x="1141105" y="707232"/>
                    </a:lnTo>
                    <a:lnTo>
                      <a:pt x="1184573" y="686502"/>
                    </a:lnTo>
                    <a:lnTo>
                      <a:pt x="1224907" y="663897"/>
                    </a:lnTo>
                    <a:lnTo>
                      <a:pt x="1261895" y="639535"/>
                    </a:lnTo>
                    <a:lnTo>
                      <a:pt x="1295325" y="613535"/>
                    </a:lnTo>
                    <a:lnTo>
                      <a:pt x="1324986" y="586017"/>
                    </a:lnTo>
                    <a:lnTo>
                      <a:pt x="1350664" y="557098"/>
                    </a:lnTo>
                    <a:lnTo>
                      <a:pt x="1389229" y="495534"/>
                    </a:lnTo>
                    <a:lnTo>
                      <a:pt x="1409323" y="429795"/>
                    </a:lnTo>
                    <a:lnTo>
                      <a:pt x="1411914" y="395657"/>
                    </a:lnTo>
                    <a:lnTo>
                      <a:pt x="1409323" y="361518"/>
                    </a:lnTo>
                    <a:lnTo>
                      <a:pt x="1389229" y="295778"/>
                    </a:lnTo>
                    <a:lnTo>
                      <a:pt x="1350664" y="234214"/>
                    </a:lnTo>
                    <a:lnTo>
                      <a:pt x="1324986" y="205295"/>
                    </a:lnTo>
                    <a:lnTo>
                      <a:pt x="1295325" y="177776"/>
                    </a:lnTo>
                    <a:lnTo>
                      <a:pt x="1261895" y="151776"/>
                    </a:lnTo>
                    <a:lnTo>
                      <a:pt x="1224907" y="127414"/>
                    </a:lnTo>
                    <a:lnTo>
                      <a:pt x="1184573" y="104809"/>
                    </a:lnTo>
                    <a:lnTo>
                      <a:pt x="1141105" y="84079"/>
                    </a:lnTo>
                    <a:lnTo>
                      <a:pt x="1094714" y="65342"/>
                    </a:lnTo>
                    <a:lnTo>
                      <a:pt x="1045614" y="48719"/>
                    </a:lnTo>
                    <a:lnTo>
                      <a:pt x="994015" y="34327"/>
                    </a:lnTo>
                    <a:lnTo>
                      <a:pt x="940129" y="22286"/>
                    </a:lnTo>
                    <a:lnTo>
                      <a:pt x="884169" y="12714"/>
                    </a:lnTo>
                    <a:lnTo>
                      <a:pt x="826346" y="5729"/>
                    </a:lnTo>
                    <a:lnTo>
                      <a:pt x="766873" y="1452"/>
                    </a:lnTo>
                    <a:lnTo>
                      <a:pt x="705961" y="0"/>
                    </a:lnTo>
                    <a:close/>
                  </a:path>
                </a:pathLst>
              </a:custGeom>
              <a:solidFill>
                <a:srgbClr val="D1D3D4"/>
              </a:solidFill>
            </p:spPr>
            <p:txBody>
              <a:bodyPr wrap="square" lIns="0" tIns="0" rIns="0" bIns="0" rtlCol="0"/>
              <a:lstStyle/>
              <a:p>
                <a:endParaRPr sz="908"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5546973" y="3489390"/>
                <a:ext cx="1412240" cy="791845"/>
              </a:xfrm>
              <a:custGeom>
                <a:avLst/>
                <a:gdLst/>
                <a:ahLst/>
                <a:cxnLst/>
                <a:rect l="l" t="t" r="r" b="b"/>
                <a:pathLst>
                  <a:path w="1412240" h="791845">
                    <a:moveTo>
                      <a:pt x="1411915" y="395657"/>
                    </a:moveTo>
                    <a:lnTo>
                      <a:pt x="1401691" y="463128"/>
                    </a:lnTo>
                    <a:lnTo>
                      <a:pt x="1372150" y="526898"/>
                    </a:lnTo>
                    <a:lnTo>
                      <a:pt x="1324986" y="586017"/>
                    </a:lnTo>
                    <a:lnTo>
                      <a:pt x="1295326" y="613536"/>
                    </a:lnTo>
                    <a:lnTo>
                      <a:pt x="1261896" y="639535"/>
                    </a:lnTo>
                    <a:lnTo>
                      <a:pt x="1224908" y="663897"/>
                    </a:lnTo>
                    <a:lnTo>
                      <a:pt x="1184573" y="686503"/>
                    </a:lnTo>
                    <a:lnTo>
                      <a:pt x="1141105" y="707233"/>
                    </a:lnTo>
                    <a:lnTo>
                      <a:pt x="1094715" y="725969"/>
                    </a:lnTo>
                    <a:lnTo>
                      <a:pt x="1045614" y="742592"/>
                    </a:lnTo>
                    <a:lnTo>
                      <a:pt x="994015" y="756984"/>
                    </a:lnTo>
                    <a:lnTo>
                      <a:pt x="940129" y="769025"/>
                    </a:lnTo>
                    <a:lnTo>
                      <a:pt x="884169" y="778597"/>
                    </a:lnTo>
                    <a:lnTo>
                      <a:pt x="826347" y="785581"/>
                    </a:lnTo>
                    <a:lnTo>
                      <a:pt x="766873" y="789859"/>
                    </a:lnTo>
                    <a:lnTo>
                      <a:pt x="705961" y="791311"/>
                    </a:lnTo>
                    <a:lnTo>
                      <a:pt x="645048" y="789859"/>
                    </a:lnTo>
                    <a:lnTo>
                      <a:pt x="585573" y="785581"/>
                    </a:lnTo>
                    <a:lnTo>
                      <a:pt x="527750" y="778597"/>
                    </a:lnTo>
                    <a:lnTo>
                      <a:pt x="471789" y="769025"/>
                    </a:lnTo>
                    <a:lnTo>
                      <a:pt x="417903" y="756984"/>
                    </a:lnTo>
                    <a:lnTo>
                      <a:pt x="366303" y="742592"/>
                    </a:lnTo>
                    <a:lnTo>
                      <a:pt x="317202" y="725969"/>
                    </a:lnTo>
                    <a:lnTo>
                      <a:pt x="270811" y="707233"/>
                    </a:lnTo>
                    <a:lnTo>
                      <a:pt x="227342" y="686503"/>
                    </a:lnTo>
                    <a:lnTo>
                      <a:pt x="187008" y="663897"/>
                    </a:lnTo>
                    <a:lnTo>
                      <a:pt x="150019" y="639535"/>
                    </a:lnTo>
                    <a:lnTo>
                      <a:pt x="116589" y="613536"/>
                    </a:lnTo>
                    <a:lnTo>
                      <a:pt x="86929" y="586017"/>
                    </a:lnTo>
                    <a:lnTo>
                      <a:pt x="61250" y="557098"/>
                    </a:lnTo>
                    <a:lnTo>
                      <a:pt x="22685" y="495535"/>
                    </a:lnTo>
                    <a:lnTo>
                      <a:pt x="2591" y="429796"/>
                    </a:lnTo>
                    <a:lnTo>
                      <a:pt x="0" y="395657"/>
                    </a:lnTo>
                    <a:lnTo>
                      <a:pt x="2591" y="361518"/>
                    </a:lnTo>
                    <a:lnTo>
                      <a:pt x="22685" y="295778"/>
                    </a:lnTo>
                    <a:lnTo>
                      <a:pt x="61250" y="234214"/>
                    </a:lnTo>
                    <a:lnTo>
                      <a:pt x="86929" y="205295"/>
                    </a:lnTo>
                    <a:lnTo>
                      <a:pt x="116589" y="177776"/>
                    </a:lnTo>
                    <a:lnTo>
                      <a:pt x="150019" y="151776"/>
                    </a:lnTo>
                    <a:lnTo>
                      <a:pt x="187008" y="127414"/>
                    </a:lnTo>
                    <a:lnTo>
                      <a:pt x="227342" y="104809"/>
                    </a:lnTo>
                    <a:lnTo>
                      <a:pt x="270811" y="84079"/>
                    </a:lnTo>
                    <a:lnTo>
                      <a:pt x="317202" y="65342"/>
                    </a:lnTo>
                    <a:lnTo>
                      <a:pt x="366303" y="48719"/>
                    </a:lnTo>
                    <a:lnTo>
                      <a:pt x="417903" y="34327"/>
                    </a:lnTo>
                    <a:lnTo>
                      <a:pt x="471789" y="22286"/>
                    </a:lnTo>
                    <a:lnTo>
                      <a:pt x="527750" y="12714"/>
                    </a:lnTo>
                    <a:lnTo>
                      <a:pt x="585573" y="5729"/>
                    </a:lnTo>
                    <a:lnTo>
                      <a:pt x="645048" y="1452"/>
                    </a:lnTo>
                    <a:lnTo>
                      <a:pt x="705961" y="0"/>
                    </a:lnTo>
                    <a:lnTo>
                      <a:pt x="766873" y="1452"/>
                    </a:lnTo>
                    <a:lnTo>
                      <a:pt x="826347" y="5729"/>
                    </a:lnTo>
                    <a:lnTo>
                      <a:pt x="884169" y="12714"/>
                    </a:lnTo>
                    <a:lnTo>
                      <a:pt x="940129" y="22286"/>
                    </a:lnTo>
                    <a:lnTo>
                      <a:pt x="994015" y="34327"/>
                    </a:lnTo>
                    <a:lnTo>
                      <a:pt x="1045614" y="48719"/>
                    </a:lnTo>
                    <a:lnTo>
                      <a:pt x="1094715" y="65342"/>
                    </a:lnTo>
                    <a:lnTo>
                      <a:pt x="1141105" y="84079"/>
                    </a:lnTo>
                    <a:lnTo>
                      <a:pt x="1184573" y="104809"/>
                    </a:lnTo>
                    <a:lnTo>
                      <a:pt x="1224908" y="127414"/>
                    </a:lnTo>
                    <a:lnTo>
                      <a:pt x="1261896" y="151776"/>
                    </a:lnTo>
                    <a:lnTo>
                      <a:pt x="1295326" y="177776"/>
                    </a:lnTo>
                    <a:lnTo>
                      <a:pt x="1324986" y="205295"/>
                    </a:lnTo>
                    <a:lnTo>
                      <a:pt x="1350665" y="234214"/>
                    </a:lnTo>
                    <a:lnTo>
                      <a:pt x="1389229" y="295778"/>
                    </a:lnTo>
                    <a:lnTo>
                      <a:pt x="1409324" y="361518"/>
                    </a:lnTo>
                    <a:lnTo>
                      <a:pt x="1411915" y="395657"/>
                    </a:lnTo>
                    <a:close/>
                  </a:path>
                </a:pathLst>
              </a:custGeom>
              <a:ln w="9532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 sz="908"/>
              </a:p>
            </p:txBody>
          </p:sp>
        </p:grpSp>
        <p:sp>
          <p:nvSpPr>
            <p:cNvPr id="26" name="object 26"/>
            <p:cNvSpPr txBox="1"/>
            <p:nvPr/>
          </p:nvSpPr>
          <p:spPr>
            <a:xfrm>
              <a:off x="3726610" y="2143462"/>
              <a:ext cx="396384" cy="200627"/>
            </a:xfrm>
            <a:prstGeom prst="rect">
              <a:avLst/>
            </a:prstGeom>
          </p:spPr>
          <p:txBody>
            <a:bodyPr vert="horz" wrap="square" lIns="0" tIns="6409" rIns="0" bIns="0" rtlCol="0">
              <a:spAutoFit/>
            </a:bodyPr>
            <a:lstStyle/>
            <a:p>
              <a:pPr algn="ctr">
                <a:spcBef>
                  <a:spcPts val="50"/>
                </a:spcBef>
              </a:pPr>
              <a:r>
                <a:rPr sz="631" spc="-13" dirty="0">
                  <a:solidFill>
                    <a:srgbClr val="231F20"/>
                  </a:solidFill>
                  <a:latin typeface="Arial"/>
                  <a:cs typeface="Arial"/>
                </a:rPr>
                <a:t>CPU</a:t>
              </a:r>
              <a:endParaRPr sz="631">
                <a:latin typeface="Arial"/>
                <a:cs typeface="Arial"/>
              </a:endParaRPr>
            </a:p>
            <a:p>
              <a:pPr algn="ctr">
                <a:spcBef>
                  <a:spcPts val="3"/>
                </a:spcBef>
              </a:pPr>
              <a:r>
                <a:rPr sz="631" spc="-5" dirty="0">
                  <a:solidFill>
                    <a:srgbClr val="231F20"/>
                  </a:solidFill>
                  <a:latin typeface="Arial"/>
                  <a:cs typeface="Arial"/>
                </a:rPr>
                <a:t>scheduling</a:t>
              </a:r>
              <a:endParaRPr sz="631">
                <a:latin typeface="Arial"/>
                <a:cs typeface="Arial"/>
              </a:endParaRPr>
            </a:p>
          </p:txBody>
        </p:sp>
        <p:grpSp>
          <p:nvGrpSpPr>
            <p:cNvPr id="27" name="object 27"/>
            <p:cNvGrpSpPr/>
            <p:nvPr/>
          </p:nvGrpSpPr>
          <p:grpSpPr>
            <a:xfrm>
              <a:off x="1838846" y="1610922"/>
              <a:ext cx="1943788" cy="406318"/>
              <a:chOff x="2119252" y="2606500"/>
              <a:chExt cx="3851910" cy="805180"/>
            </a:xfrm>
          </p:grpSpPr>
          <p:sp>
            <p:nvSpPr>
              <p:cNvPr id="28" name="object 28"/>
              <p:cNvSpPr/>
              <p:nvPr/>
            </p:nvSpPr>
            <p:spPr>
              <a:xfrm>
                <a:off x="2119249" y="2606509"/>
                <a:ext cx="2832735" cy="805180"/>
              </a:xfrm>
              <a:custGeom>
                <a:avLst/>
                <a:gdLst/>
                <a:ahLst/>
                <a:cxnLst/>
                <a:rect l="l" t="t" r="r" b="b"/>
                <a:pathLst>
                  <a:path w="2832735" h="805179">
                    <a:moveTo>
                      <a:pt x="78536" y="656513"/>
                    </a:moveTo>
                    <a:lnTo>
                      <a:pt x="59474" y="656513"/>
                    </a:lnTo>
                    <a:lnTo>
                      <a:pt x="59474" y="685634"/>
                    </a:lnTo>
                    <a:lnTo>
                      <a:pt x="78536" y="685634"/>
                    </a:lnTo>
                    <a:lnTo>
                      <a:pt x="78536" y="656513"/>
                    </a:lnTo>
                    <a:close/>
                  </a:path>
                  <a:path w="2832735" h="805179">
                    <a:moveTo>
                      <a:pt x="78536" y="604278"/>
                    </a:moveTo>
                    <a:lnTo>
                      <a:pt x="59474" y="604278"/>
                    </a:lnTo>
                    <a:lnTo>
                      <a:pt x="59474" y="633399"/>
                    </a:lnTo>
                    <a:lnTo>
                      <a:pt x="78536" y="633399"/>
                    </a:lnTo>
                    <a:lnTo>
                      <a:pt x="78536" y="604278"/>
                    </a:lnTo>
                    <a:close/>
                  </a:path>
                  <a:path w="2832735" h="805179">
                    <a:moveTo>
                      <a:pt x="78536" y="552208"/>
                    </a:moveTo>
                    <a:lnTo>
                      <a:pt x="59474" y="552208"/>
                    </a:lnTo>
                    <a:lnTo>
                      <a:pt x="59474" y="581329"/>
                    </a:lnTo>
                    <a:lnTo>
                      <a:pt x="78536" y="581329"/>
                    </a:lnTo>
                    <a:lnTo>
                      <a:pt x="78536" y="552208"/>
                    </a:lnTo>
                    <a:close/>
                  </a:path>
                  <a:path w="2832735" h="805179">
                    <a:moveTo>
                      <a:pt x="78536" y="499605"/>
                    </a:moveTo>
                    <a:lnTo>
                      <a:pt x="59474" y="499605"/>
                    </a:lnTo>
                    <a:lnTo>
                      <a:pt x="59474" y="528739"/>
                    </a:lnTo>
                    <a:lnTo>
                      <a:pt x="78536" y="528739"/>
                    </a:lnTo>
                    <a:lnTo>
                      <a:pt x="78536" y="499605"/>
                    </a:lnTo>
                    <a:close/>
                  </a:path>
                  <a:path w="2832735" h="805179">
                    <a:moveTo>
                      <a:pt x="78536" y="447370"/>
                    </a:moveTo>
                    <a:lnTo>
                      <a:pt x="59474" y="447370"/>
                    </a:lnTo>
                    <a:lnTo>
                      <a:pt x="59474" y="476491"/>
                    </a:lnTo>
                    <a:lnTo>
                      <a:pt x="78536" y="476491"/>
                    </a:lnTo>
                    <a:lnTo>
                      <a:pt x="78536" y="447370"/>
                    </a:lnTo>
                    <a:close/>
                  </a:path>
                  <a:path w="2832735" h="805179">
                    <a:moveTo>
                      <a:pt x="78536" y="395312"/>
                    </a:moveTo>
                    <a:lnTo>
                      <a:pt x="59474" y="395312"/>
                    </a:lnTo>
                    <a:lnTo>
                      <a:pt x="59474" y="424434"/>
                    </a:lnTo>
                    <a:lnTo>
                      <a:pt x="78536" y="424434"/>
                    </a:lnTo>
                    <a:lnTo>
                      <a:pt x="78536" y="395312"/>
                    </a:lnTo>
                    <a:close/>
                  </a:path>
                  <a:path w="2832735" h="805179">
                    <a:moveTo>
                      <a:pt x="78536" y="342696"/>
                    </a:moveTo>
                    <a:lnTo>
                      <a:pt x="59474" y="342696"/>
                    </a:lnTo>
                    <a:lnTo>
                      <a:pt x="59474" y="371830"/>
                    </a:lnTo>
                    <a:lnTo>
                      <a:pt x="78536" y="371830"/>
                    </a:lnTo>
                    <a:lnTo>
                      <a:pt x="78536" y="342696"/>
                    </a:lnTo>
                    <a:close/>
                  </a:path>
                  <a:path w="2832735" h="805179">
                    <a:moveTo>
                      <a:pt x="78536" y="290461"/>
                    </a:moveTo>
                    <a:lnTo>
                      <a:pt x="59474" y="290461"/>
                    </a:lnTo>
                    <a:lnTo>
                      <a:pt x="59474" y="319595"/>
                    </a:lnTo>
                    <a:lnTo>
                      <a:pt x="78536" y="319595"/>
                    </a:lnTo>
                    <a:lnTo>
                      <a:pt x="78536" y="290461"/>
                    </a:lnTo>
                    <a:close/>
                  </a:path>
                  <a:path w="2832735" h="805179">
                    <a:moveTo>
                      <a:pt x="78536" y="238404"/>
                    </a:moveTo>
                    <a:lnTo>
                      <a:pt x="59474" y="238404"/>
                    </a:lnTo>
                    <a:lnTo>
                      <a:pt x="59474" y="267525"/>
                    </a:lnTo>
                    <a:lnTo>
                      <a:pt x="78536" y="267525"/>
                    </a:lnTo>
                    <a:lnTo>
                      <a:pt x="78536" y="238404"/>
                    </a:lnTo>
                    <a:close/>
                  </a:path>
                  <a:path w="2832735" h="805179">
                    <a:moveTo>
                      <a:pt x="78536" y="185801"/>
                    </a:moveTo>
                    <a:lnTo>
                      <a:pt x="59474" y="185801"/>
                    </a:lnTo>
                    <a:lnTo>
                      <a:pt x="59474" y="214922"/>
                    </a:lnTo>
                    <a:lnTo>
                      <a:pt x="78536" y="214922"/>
                    </a:lnTo>
                    <a:lnTo>
                      <a:pt x="78536" y="185801"/>
                    </a:lnTo>
                    <a:close/>
                  </a:path>
                  <a:path w="2832735" h="805179">
                    <a:moveTo>
                      <a:pt x="82829" y="710323"/>
                    </a:moveTo>
                    <a:lnTo>
                      <a:pt x="63703" y="710323"/>
                    </a:lnTo>
                    <a:lnTo>
                      <a:pt x="63703" y="742111"/>
                    </a:lnTo>
                    <a:lnTo>
                      <a:pt x="82829" y="742111"/>
                    </a:lnTo>
                    <a:lnTo>
                      <a:pt x="82829" y="710323"/>
                    </a:lnTo>
                    <a:close/>
                  </a:path>
                  <a:path w="2832735" h="805179">
                    <a:moveTo>
                      <a:pt x="95465" y="780237"/>
                    </a:moveTo>
                    <a:lnTo>
                      <a:pt x="82829" y="780237"/>
                    </a:lnTo>
                    <a:lnTo>
                      <a:pt x="82829" y="767537"/>
                    </a:lnTo>
                    <a:lnTo>
                      <a:pt x="63703" y="767537"/>
                    </a:lnTo>
                    <a:lnTo>
                      <a:pt x="63703" y="799312"/>
                    </a:lnTo>
                    <a:lnTo>
                      <a:pt x="95465" y="799312"/>
                    </a:lnTo>
                    <a:lnTo>
                      <a:pt x="95465" y="780237"/>
                    </a:lnTo>
                    <a:close/>
                  </a:path>
                  <a:path w="2832735" h="805179">
                    <a:moveTo>
                      <a:pt x="143586" y="71818"/>
                    </a:moveTo>
                    <a:lnTo>
                      <a:pt x="71793" y="0"/>
                    </a:lnTo>
                    <a:lnTo>
                      <a:pt x="0" y="71818"/>
                    </a:lnTo>
                    <a:lnTo>
                      <a:pt x="21386" y="93205"/>
                    </a:lnTo>
                    <a:lnTo>
                      <a:pt x="71793" y="42786"/>
                    </a:lnTo>
                    <a:lnTo>
                      <a:pt x="122199" y="93205"/>
                    </a:lnTo>
                    <a:lnTo>
                      <a:pt x="143586" y="71818"/>
                    </a:lnTo>
                    <a:close/>
                  </a:path>
                  <a:path w="2832735" h="805179">
                    <a:moveTo>
                      <a:pt x="152654" y="780237"/>
                    </a:moveTo>
                    <a:lnTo>
                      <a:pt x="120878" y="780237"/>
                    </a:lnTo>
                    <a:lnTo>
                      <a:pt x="120878" y="799312"/>
                    </a:lnTo>
                    <a:lnTo>
                      <a:pt x="152654" y="799312"/>
                    </a:lnTo>
                    <a:lnTo>
                      <a:pt x="152654" y="780237"/>
                    </a:lnTo>
                    <a:close/>
                  </a:path>
                  <a:path w="2832735" h="805179">
                    <a:moveTo>
                      <a:pt x="209435" y="785799"/>
                    </a:moveTo>
                    <a:lnTo>
                      <a:pt x="179362" y="785799"/>
                    </a:lnTo>
                    <a:lnTo>
                      <a:pt x="179362" y="804875"/>
                    </a:lnTo>
                    <a:lnTo>
                      <a:pt x="209435" y="804875"/>
                    </a:lnTo>
                    <a:lnTo>
                      <a:pt x="209435" y="785799"/>
                    </a:lnTo>
                    <a:close/>
                  </a:path>
                  <a:path w="2832735" h="805179">
                    <a:moveTo>
                      <a:pt x="263194" y="785799"/>
                    </a:moveTo>
                    <a:lnTo>
                      <a:pt x="233121" y="785799"/>
                    </a:lnTo>
                    <a:lnTo>
                      <a:pt x="233121" y="804875"/>
                    </a:lnTo>
                    <a:lnTo>
                      <a:pt x="263194" y="804875"/>
                    </a:lnTo>
                    <a:lnTo>
                      <a:pt x="263194" y="785799"/>
                    </a:lnTo>
                    <a:close/>
                  </a:path>
                  <a:path w="2832735" h="805179">
                    <a:moveTo>
                      <a:pt x="317144" y="785799"/>
                    </a:moveTo>
                    <a:lnTo>
                      <a:pt x="287070" y="785799"/>
                    </a:lnTo>
                    <a:lnTo>
                      <a:pt x="287070" y="804875"/>
                    </a:lnTo>
                    <a:lnTo>
                      <a:pt x="317144" y="804875"/>
                    </a:lnTo>
                    <a:lnTo>
                      <a:pt x="317144" y="785799"/>
                    </a:lnTo>
                    <a:close/>
                  </a:path>
                  <a:path w="2832735" h="805179">
                    <a:moveTo>
                      <a:pt x="371462" y="785799"/>
                    </a:moveTo>
                    <a:lnTo>
                      <a:pt x="341388" y="785799"/>
                    </a:lnTo>
                    <a:lnTo>
                      <a:pt x="341388" y="804875"/>
                    </a:lnTo>
                    <a:lnTo>
                      <a:pt x="371462" y="804875"/>
                    </a:lnTo>
                    <a:lnTo>
                      <a:pt x="371462" y="785799"/>
                    </a:lnTo>
                    <a:close/>
                  </a:path>
                  <a:path w="2832735" h="805179">
                    <a:moveTo>
                      <a:pt x="425234" y="785799"/>
                    </a:moveTo>
                    <a:lnTo>
                      <a:pt x="395160" y="785799"/>
                    </a:lnTo>
                    <a:lnTo>
                      <a:pt x="395160" y="804875"/>
                    </a:lnTo>
                    <a:lnTo>
                      <a:pt x="425234" y="804875"/>
                    </a:lnTo>
                    <a:lnTo>
                      <a:pt x="425234" y="785799"/>
                    </a:lnTo>
                    <a:close/>
                  </a:path>
                  <a:path w="2832735" h="805179">
                    <a:moveTo>
                      <a:pt x="479171" y="785799"/>
                    </a:moveTo>
                    <a:lnTo>
                      <a:pt x="449097" y="785799"/>
                    </a:lnTo>
                    <a:lnTo>
                      <a:pt x="449097" y="804875"/>
                    </a:lnTo>
                    <a:lnTo>
                      <a:pt x="479171" y="804875"/>
                    </a:lnTo>
                    <a:lnTo>
                      <a:pt x="479171" y="785799"/>
                    </a:lnTo>
                    <a:close/>
                  </a:path>
                  <a:path w="2832735" h="805179">
                    <a:moveTo>
                      <a:pt x="533501" y="785799"/>
                    </a:moveTo>
                    <a:lnTo>
                      <a:pt x="503428" y="785799"/>
                    </a:lnTo>
                    <a:lnTo>
                      <a:pt x="503428" y="804875"/>
                    </a:lnTo>
                    <a:lnTo>
                      <a:pt x="533501" y="804875"/>
                    </a:lnTo>
                    <a:lnTo>
                      <a:pt x="533501" y="785799"/>
                    </a:lnTo>
                    <a:close/>
                  </a:path>
                  <a:path w="2832735" h="805179">
                    <a:moveTo>
                      <a:pt x="587260" y="785799"/>
                    </a:moveTo>
                    <a:lnTo>
                      <a:pt x="557187" y="785799"/>
                    </a:lnTo>
                    <a:lnTo>
                      <a:pt x="557187" y="804875"/>
                    </a:lnTo>
                    <a:lnTo>
                      <a:pt x="587260" y="804875"/>
                    </a:lnTo>
                    <a:lnTo>
                      <a:pt x="587260" y="785799"/>
                    </a:lnTo>
                    <a:close/>
                  </a:path>
                  <a:path w="2832735" h="805179">
                    <a:moveTo>
                      <a:pt x="641210" y="785799"/>
                    </a:moveTo>
                    <a:lnTo>
                      <a:pt x="611124" y="785799"/>
                    </a:lnTo>
                    <a:lnTo>
                      <a:pt x="611124" y="804875"/>
                    </a:lnTo>
                    <a:lnTo>
                      <a:pt x="641210" y="804875"/>
                    </a:lnTo>
                    <a:lnTo>
                      <a:pt x="641210" y="785799"/>
                    </a:lnTo>
                    <a:close/>
                  </a:path>
                  <a:path w="2832735" h="805179">
                    <a:moveTo>
                      <a:pt x="695528" y="785799"/>
                    </a:moveTo>
                    <a:lnTo>
                      <a:pt x="665454" y="785799"/>
                    </a:lnTo>
                    <a:lnTo>
                      <a:pt x="665454" y="804875"/>
                    </a:lnTo>
                    <a:lnTo>
                      <a:pt x="695528" y="804875"/>
                    </a:lnTo>
                    <a:lnTo>
                      <a:pt x="695528" y="785799"/>
                    </a:lnTo>
                    <a:close/>
                  </a:path>
                  <a:path w="2832735" h="805179">
                    <a:moveTo>
                      <a:pt x="749300" y="785799"/>
                    </a:moveTo>
                    <a:lnTo>
                      <a:pt x="719213" y="785799"/>
                    </a:lnTo>
                    <a:lnTo>
                      <a:pt x="719213" y="804875"/>
                    </a:lnTo>
                    <a:lnTo>
                      <a:pt x="749300" y="804875"/>
                    </a:lnTo>
                    <a:lnTo>
                      <a:pt x="749300" y="785799"/>
                    </a:lnTo>
                    <a:close/>
                  </a:path>
                  <a:path w="2832735" h="805179">
                    <a:moveTo>
                      <a:pt x="803236" y="785799"/>
                    </a:moveTo>
                    <a:lnTo>
                      <a:pt x="773163" y="785799"/>
                    </a:lnTo>
                    <a:lnTo>
                      <a:pt x="773163" y="804875"/>
                    </a:lnTo>
                    <a:lnTo>
                      <a:pt x="803236" y="804875"/>
                    </a:lnTo>
                    <a:lnTo>
                      <a:pt x="803236" y="785799"/>
                    </a:lnTo>
                    <a:close/>
                  </a:path>
                  <a:path w="2832735" h="805179">
                    <a:moveTo>
                      <a:pt x="857567" y="785799"/>
                    </a:moveTo>
                    <a:lnTo>
                      <a:pt x="827481" y="785799"/>
                    </a:lnTo>
                    <a:lnTo>
                      <a:pt x="827481" y="804875"/>
                    </a:lnTo>
                    <a:lnTo>
                      <a:pt x="857567" y="804875"/>
                    </a:lnTo>
                    <a:lnTo>
                      <a:pt x="857567" y="785799"/>
                    </a:lnTo>
                    <a:close/>
                  </a:path>
                  <a:path w="2832735" h="805179">
                    <a:moveTo>
                      <a:pt x="911326" y="785799"/>
                    </a:moveTo>
                    <a:lnTo>
                      <a:pt x="881253" y="785799"/>
                    </a:lnTo>
                    <a:lnTo>
                      <a:pt x="881253" y="804875"/>
                    </a:lnTo>
                    <a:lnTo>
                      <a:pt x="911326" y="804875"/>
                    </a:lnTo>
                    <a:lnTo>
                      <a:pt x="911326" y="785799"/>
                    </a:lnTo>
                    <a:close/>
                  </a:path>
                  <a:path w="2832735" h="805179">
                    <a:moveTo>
                      <a:pt x="965263" y="785799"/>
                    </a:moveTo>
                    <a:lnTo>
                      <a:pt x="935189" y="785799"/>
                    </a:lnTo>
                    <a:lnTo>
                      <a:pt x="935189" y="804875"/>
                    </a:lnTo>
                    <a:lnTo>
                      <a:pt x="965263" y="804875"/>
                    </a:lnTo>
                    <a:lnTo>
                      <a:pt x="965263" y="785799"/>
                    </a:lnTo>
                    <a:close/>
                  </a:path>
                  <a:path w="2832735" h="805179">
                    <a:moveTo>
                      <a:pt x="1019594" y="785799"/>
                    </a:moveTo>
                    <a:lnTo>
                      <a:pt x="989520" y="785799"/>
                    </a:lnTo>
                    <a:lnTo>
                      <a:pt x="989520" y="804875"/>
                    </a:lnTo>
                    <a:lnTo>
                      <a:pt x="1019594" y="804875"/>
                    </a:lnTo>
                    <a:lnTo>
                      <a:pt x="1019594" y="785799"/>
                    </a:lnTo>
                    <a:close/>
                  </a:path>
                  <a:path w="2832735" h="805179">
                    <a:moveTo>
                      <a:pt x="1073353" y="785799"/>
                    </a:moveTo>
                    <a:lnTo>
                      <a:pt x="1043279" y="785799"/>
                    </a:lnTo>
                    <a:lnTo>
                      <a:pt x="1043279" y="804875"/>
                    </a:lnTo>
                    <a:lnTo>
                      <a:pt x="1073353" y="804875"/>
                    </a:lnTo>
                    <a:lnTo>
                      <a:pt x="1073353" y="785799"/>
                    </a:lnTo>
                    <a:close/>
                  </a:path>
                  <a:path w="2832735" h="805179">
                    <a:moveTo>
                      <a:pt x="1127302" y="785799"/>
                    </a:moveTo>
                    <a:lnTo>
                      <a:pt x="1097229" y="785799"/>
                    </a:lnTo>
                    <a:lnTo>
                      <a:pt x="1097229" y="804875"/>
                    </a:lnTo>
                    <a:lnTo>
                      <a:pt x="1127302" y="804875"/>
                    </a:lnTo>
                    <a:lnTo>
                      <a:pt x="1127302" y="785799"/>
                    </a:lnTo>
                    <a:close/>
                  </a:path>
                  <a:path w="2832735" h="805179">
                    <a:moveTo>
                      <a:pt x="1181620" y="785799"/>
                    </a:moveTo>
                    <a:lnTo>
                      <a:pt x="1151547" y="785799"/>
                    </a:lnTo>
                    <a:lnTo>
                      <a:pt x="1151547" y="804875"/>
                    </a:lnTo>
                    <a:lnTo>
                      <a:pt x="1181620" y="804875"/>
                    </a:lnTo>
                    <a:lnTo>
                      <a:pt x="1181620" y="785799"/>
                    </a:lnTo>
                    <a:close/>
                  </a:path>
                  <a:path w="2832735" h="805179">
                    <a:moveTo>
                      <a:pt x="1235392" y="785799"/>
                    </a:moveTo>
                    <a:lnTo>
                      <a:pt x="1205318" y="785799"/>
                    </a:lnTo>
                    <a:lnTo>
                      <a:pt x="1205318" y="804875"/>
                    </a:lnTo>
                    <a:lnTo>
                      <a:pt x="1235392" y="804875"/>
                    </a:lnTo>
                    <a:lnTo>
                      <a:pt x="1235392" y="785799"/>
                    </a:lnTo>
                    <a:close/>
                  </a:path>
                  <a:path w="2832735" h="805179">
                    <a:moveTo>
                      <a:pt x="1289329" y="785799"/>
                    </a:moveTo>
                    <a:lnTo>
                      <a:pt x="1259255" y="785799"/>
                    </a:lnTo>
                    <a:lnTo>
                      <a:pt x="1259255" y="804875"/>
                    </a:lnTo>
                    <a:lnTo>
                      <a:pt x="1289329" y="804875"/>
                    </a:lnTo>
                    <a:lnTo>
                      <a:pt x="1289329" y="785799"/>
                    </a:lnTo>
                    <a:close/>
                  </a:path>
                  <a:path w="2832735" h="805179">
                    <a:moveTo>
                      <a:pt x="1343660" y="785799"/>
                    </a:moveTo>
                    <a:lnTo>
                      <a:pt x="1313586" y="785799"/>
                    </a:lnTo>
                    <a:lnTo>
                      <a:pt x="1313586" y="804875"/>
                    </a:lnTo>
                    <a:lnTo>
                      <a:pt x="1343660" y="804875"/>
                    </a:lnTo>
                    <a:lnTo>
                      <a:pt x="1343660" y="785799"/>
                    </a:lnTo>
                    <a:close/>
                  </a:path>
                  <a:path w="2832735" h="805179">
                    <a:moveTo>
                      <a:pt x="1397419" y="785799"/>
                    </a:moveTo>
                    <a:lnTo>
                      <a:pt x="1367345" y="785799"/>
                    </a:lnTo>
                    <a:lnTo>
                      <a:pt x="1367345" y="804875"/>
                    </a:lnTo>
                    <a:lnTo>
                      <a:pt x="1397419" y="804875"/>
                    </a:lnTo>
                    <a:lnTo>
                      <a:pt x="1397419" y="785799"/>
                    </a:lnTo>
                    <a:close/>
                  </a:path>
                  <a:path w="2832735" h="805179">
                    <a:moveTo>
                      <a:pt x="1451368" y="785799"/>
                    </a:moveTo>
                    <a:lnTo>
                      <a:pt x="1421295" y="785799"/>
                    </a:lnTo>
                    <a:lnTo>
                      <a:pt x="1421295" y="804875"/>
                    </a:lnTo>
                    <a:lnTo>
                      <a:pt x="1451368" y="804875"/>
                    </a:lnTo>
                    <a:lnTo>
                      <a:pt x="1451368" y="785799"/>
                    </a:lnTo>
                    <a:close/>
                  </a:path>
                  <a:path w="2832735" h="805179">
                    <a:moveTo>
                      <a:pt x="1508213" y="781494"/>
                    </a:moveTo>
                    <a:lnTo>
                      <a:pt x="1476425" y="781494"/>
                    </a:lnTo>
                    <a:lnTo>
                      <a:pt x="1476425" y="800633"/>
                    </a:lnTo>
                    <a:lnTo>
                      <a:pt x="1508213" y="800633"/>
                    </a:lnTo>
                    <a:lnTo>
                      <a:pt x="1508213" y="781494"/>
                    </a:lnTo>
                    <a:close/>
                  </a:path>
                  <a:path w="2832735" h="805179">
                    <a:moveTo>
                      <a:pt x="1565389" y="768858"/>
                    </a:moveTo>
                    <a:lnTo>
                      <a:pt x="1546326" y="768858"/>
                    </a:lnTo>
                    <a:lnTo>
                      <a:pt x="1546326" y="781494"/>
                    </a:lnTo>
                    <a:lnTo>
                      <a:pt x="1533626" y="781494"/>
                    </a:lnTo>
                    <a:lnTo>
                      <a:pt x="1533626" y="800633"/>
                    </a:lnTo>
                    <a:lnTo>
                      <a:pt x="1565389" y="800633"/>
                    </a:lnTo>
                    <a:lnTo>
                      <a:pt x="1565389" y="768858"/>
                    </a:lnTo>
                    <a:close/>
                  </a:path>
                  <a:path w="2832735" h="805179">
                    <a:moveTo>
                      <a:pt x="1565389" y="711657"/>
                    </a:moveTo>
                    <a:lnTo>
                      <a:pt x="1546326" y="711657"/>
                    </a:lnTo>
                    <a:lnTo>
                      <a:pt x="1546326" y="743445"/>
                    </a:lnTo>
                    <a:lnTo>
                      <a:pt x="1565389" y="743445"/>
                    </a:lnTo>
                    <a:lnTo>
                      <a:pt x="1565389" y="711657"/>
                    </a:lnTo>
                    <a:close/>
                  </a:path>
                  <a:path w="2832735" h="805179">
                    <a:moveTo>
                      <a:pt x="1570939" y="656209"/>
                    </a:moveTo>
                    <a:lnTo>
                      <a:pt x="1551889" y="656209"/>
                    </a:lnTo>
                    <a:lnTo>
                      <a:pt x="1551889" y="685330"/>
                    </a:lnTo>
                    <a:lnTo>
                      <a:pt x="1570939" y="685330"/>
                    </a:lnTo>
                    <a:lnTo>
                      <a:pt x="1570939" y="656209"/>
                    </a:lnTo>
                    <a:close/>
                  </a:path>
                  <a:path w="2832735" h="805179">
                    <a:moveTo>
                      <a:pt x="1570939" y="604151"/>
                    </a:moveTo>
                    <a:lnTo>
                      <a:pt x="1551889" y="604151"/>
                    </a:lnTo>
                    <a:lnTo>
                      <a:pt x="1551889" y="633272"/>
                    </a:lnTo>
                    <a:lnTo>
                      <a:pt x="1570939" y="633272"/>
                    </a:lnTo>
                    <a:lnTo>
                      <a:pt x="1570939" y="604151"/>
                    </a:lnTo>
                    <a:close/>
                  </a:path>
                  <a:path w="2832735" h="805179">
                    <a:moveTo>
                      <a:pt x="1570939" y="551916"/>
                    </a:moveTo>
                    <a:lnTo>
                      <a:pt x="1551889" y="551916"/>
                    </a:lnTo>
                    <a:lnTo>
                      <a:pt x="1551889" y="581037"/>
                    </a:lnTo>
                    <a:lnTo>
                      <a:pt x="1570939" y="581037"/>
                    </a:lnTo>
                    <a:lnTo>
                      <a:pt x="1570939" y="551916"/>
                    </a:lnTo>
                    <a:close/>
                  </a:path>
                  <a:path w="2832735" h="805179">
                    <a:moveTo>
                      <a:pt x="1570939" y="499313"/>
                    </a:moveTo>
                    <a:lnTo>
                      <a:pt x="1551889" y="499313"/>
                    </a:lnTo>
                    <a:lnTo>
                      <a:pt x="1551889" y="528434"/>
                    </a:lnTo>
                    <a:lnTo>
                      <a:pt x="1570939" y="528434"/>
                    </a:lnTo>
                    <a:lnTo>
                      <a:pt x="1570939" y="499313"/>
                    </a:lnTo>
                    <a:close/>
                  </a:path>
                  <a:path w="2832735" h="805179">
                    <a:moveTo>
                      <a:pt x="1570939" y="447243"/>
                    </a:moveTo>
                    <a:lnTo>
                      <a:pt x="1551889" y="447243"/>
                    </a:lnTo>
                    <a:lnTo>
                      <a:pt x="1551889" y="476364"/>
                    </a:lnTo>
                    <a:lnTo>
                      <a:pt x="1570939" y="476364"/>
                    </a:lnTo>
                    <a:lnTo>
                      <a:pt x="1570939" y="447243"/>
                    </a:lnTo>
                    <a:close/>
                  </a:path>
                  <a:path w="2832735" h="805179">
                    <a:moveTo>
                      <a:pt x="1570939" y="395008"/>
                    </a:moveTo>
                    <a:lnTo>
                      <a:pt x="1551889" y="395008"/>
                    </a:lnTo>
                    <a:lnTo>
                      <a:pt x="1551889" y="424129"/>
                    </a:lnTo>
                    <a:lnTo>
                      <a:pt x="1570939" y="424129"/>
                    </a:lnTo>
                    <a:lnTo>
                      <a:pt x="1570939" y="395008"/>
                    </a:lnTo>
                    <a:close/>
                  </a:path>
                  <a:path w="2832735" h="805179">
                    <a:moveTo>
                      <a:pt x="1570939" y="342404"/>
                    </a:moveTo>
                    <a:lnTo>
                      <a:pt x="1551889" y="342404"/>
                    </a:lnTo>
                    <a:lnTo>
                      <a:pt x="1551889" y="371525"/>
                    </a:lnTo>
                    <a:lnTo>
                      <a:pt x="1570939" y="371525"/>
                    </a:lnTo>
                    <a:lnTo>
                      <a:pt x="1570939" y="342404"/>
                    </a:lnTo>
                    <a:close/>
                  </a:path>
                  <a:path w="2832735" h="805179">
                    <a:moveTo>
                      <a:pt x="1570939" y="290347"/>
                    </a:moveTo>
                    <a:lnTo>
                      <a:pt x="1551889" y="290347"/>
                    </a:lnTo>
                    <a:lnTo>
                      <a:pt x="1551889" y="319468"/>
                    </a:lnTo>
                    <a:lnTo>
                      <a:pt x="1570939" y="319468"/>
                    </a:lnTo>
                    <a:lnTo>
                      <a:pt x="1570939" y="290347"/>
                    </a:lnTo>
                    <a:close/>
                  </a:path>
                  <a:path w="2832735" h="805179">
                    <a:moveTo>
                      <a:pt x="1570939" y="238112"/>
                    </a:moveTo>
                    <a:lnTo>
                      <a:pt x="1551889" y="238112"/>
                    </a:lnTo>
                    <a:lnTo>
                      <a:pt x="1551889" y="267233"/>
                    </a:lnTo>
                    <a:lnTo>
                      <a:pt x="1570939" y="267233"/>
                    </a:lnTo>
                    <a:lnTo>
                      <a:pt x="1570939" y="238112"/>
                    </a:lnTo>
                    <a:close/>
                  </a:path>
                  <a:path w="2832735" h="805179">
                    <a:moveTo>
                      <a:pt x="1570939" y="185508"/>
                    </a:moveTo>
                    <a:lnTo>
                      <a:pt x="1551889" y="185508"/>
                    </a:lnTo>
                    <a:lnTo>
                      <a:pt x="1551889" y="214630"/>
                    </a:lnTo>
                    <a:lnTo>
                      <a:pt x="1570939" y="214630"/>
                    </a:lnTo>
                    <a:lnTo>
                      <a:pt x="1570939" y="185508"/>
                    </a:lnTo>
                    <a:close/>
                  </a:path>
                  <a:path w="2832735" h="805179">
                    <a:moveTo>
                      <a:pt x="1570939" y="133438"/>
                    </a:moveTo>
                    <a:lnTo>
                      <a:pt x="1551889" y="133438"/>
                    </a:lnTo>
                    <a:lnTo>
                      <a:pt x="1551889" y="162560"/>
                    </a:lnTo>
                    <a:lnTo>
                      <a:pt x="1570939" y="162560"/>
                    </a:lnTo>
                    <a:lnTo>
                      <a:pt x="1570939" y="133438"/>
                    </a:lnTo>
                    <a:close/>
                  </a:path>
                  <a:path w="2832735" h="805179">
                    <a:moveTo>
                      <a:pt x="1570939" y="81203"/>
                    </a:moveTo>
                    <a:lnTo>
                      <a:pt x="1551889" y="81203"/>
                    </a:lnTo>
                    <a:lnTo>
                      <a:pt x="1551889" y="110324"/>
                    </a:lnTo>
                    <a:lnTo>
                      <a:pt x="1570939" y="110324"/>
                    </a:lnTo>
                    <a:lnTo>
                      <a:pt x="1570939" y="81203"/>
                    </a:lnTo>
                    <a:close/>
                  </a:path>
                  <a:path w="2832735" h="805179">
                    <a:moveTo>
                      <a:pt x="1633601" y="84531"/>
                    </a:moveTo>
                    <a:lnTo>
                      <a:pt x="1561807" y="12712"/>
                    </a:lnTo>
                    <a:lnTo>
                      <a:pt x="1490014" y="84531"/>
                    </a:lnTo>
                    <a:lnTo>
                      <a:pt x="1511388" y="105918"/>
                    </a:lnTo>
                    <a:lnTo>
                      <a:pt x="1561807" y="55486"/>
                    </a:lnTo>
                    <a:lnTo>
                      <a:pt x="1612214" y="105918"/>
                    </a:lnTo>
                    <a:lnTo>
                      <a:pt x="1633601" y="84531"/>
                    </a:lnTo>
                    <a:close/>
                  </a:path>
                  <a:path w="2832735" h="805179">
                    <a:moveTo>
                      <a:pt x="2421331" y="656513"/>
                    </a:moveTo>
                    <a:lnTo>
                      <a:pt x="2402281" y="656513"/>
                    </a:lnTo>
                    <a:lnTo>
                      <a:pt x="2402281" y="685634"/>
                    </a:lnTo>
                    <a:lnTo>
                      <a:pt x="2421331" y="685634"/>
                    </a:lnTo>
                    <a:lnTo>
                      <a:pt x="2421331" y="656513"/>
                    </a:lnTo>
                    <a:close/>
                  </a:path>
                  <a:path w="2832735" h="805179">
                    <a:moveTo>
                      <a:pt x="2421331" y="604278"/>
                    </a:moveTo>
                    <a:lnTo>
                      <a:pt x="2402281" y="604278"/>
                    </a:lnTo>
                    <a:lnTo>
                      <a:pt x="2402281" y="633399"/>
                    </a:lnTo>
                    <a:lnTo>
                      <a:pt x="2421331" y="633399"/>
                    </a:lnTo>
                    <a:lnTo>
                      <a:pt x="2421331" y="604278"/>
                    </a:lnTo>
                    <a:close/>
                  </a:path>
                  <a:path w="2832735" h="805179">
                    <a:moveTo>
                      <a:pt x="2421331" y="552208"/>
                    </a:moveTo>
                    <a:lnTo>
                      <a:pt x="2402281" y="552208"/>
                    </a:lnTo>
                    <a:lnTo>
                      <a:pt x="2402281" y="581329"/>
                    </a:lnTo>
                    <a:lnTo>
                      <a:pt x="2421331" y="581329"/>
                    </a:lnTo>
                    <a:lnTo>
                      <a:pt x="2421331" y="552208"/>
                    </a:lnTo>
                    <a:close/>
                  </a:path>
                  <a:path w="2832735" h="805179">
                    <a:moveTo>
                      <a:pt x="2421331" y="499605"/>
                    </a:moveTo>
                    <a:lnTo>
                      <a:pt x="2402281" y="499605"/>
                    </a:lnTo>
                    <a:lnTo>
                      <a:pt x="2402281" y="528739"/>
                    </a:lnTo>
                    <a:lnTo>
                      <a:pt x="2421331" y="528739"/>
                    </a:lnTo>
                    <a:lnTo>
                      <a:pt x="2421331" y="499605"/>
                    </a:lnTo>
                    <a:close/>
                  </a:path>
                  <a:path w="2832735" h="805179">
                    <a:moveTo>
                      <a:pt x="2421331" y="447370"/>
                    </a:moveTo>
                    <a:lnTo>
                      <a:pt x="2402281" y="447370"/>
                    </a:lnTo>
                    <a:lnTo>
                      <a:pt x="2402281" y="476491"/>
                    </a:lnTo>
                    <a:lnTo>
                      <a:pt x="2421331" y="476491"/>
                    </a:lnTo>
                    <a:lnTo>
                      <a:pt x="2421331" y="447370"/>
                    </a:lnTo>
                    <a:close/>
                  </a:path>
                  <a:path w="2832735" h="805179">
                    <a:moveTo>
                      <a:pt x="2421331" y="395312"/>
                    </a:moveTo>
                    <a:lnTo>
                      <a:pt x="2402281" y="395312"/>
                    </a:lnTo>
                    <a:lnTo>
                      <a:pt x="2402281" y="424434"/>
                    </a:lnTo>
                    <a:lnTo>
                      <a:pt x="2421331" y="424434"/>
                    </a:lnTo>
                    <a:lnTo>
                      <a:pt x="2421331" y="395312"/>
                    </a:lnTo>
                    <a:close/>
                  </a:path>
                  <a:path w="2832735" h="805179">
                    <a:moveTo>
                      <a:pt x="2421331" y="342696"/>
                    </a:moveTo>
                    <a:lnTo>
                      <a:pt x="2402281" y="342696"/>
                    </a:lnTo>
                    <a:lnTo>
                      <a:pt x="2402281" y="371830"/>
                    </a:lnTo>
                    <a:lnTo>
                      <a:pt x="2421331" y="371830"/>
                    </a:lnTo>
                    <a:lnTo>
                      <a:pt x="2421331" y="342696"/>
                    </a:lnTo>
                    <a:close/>
                  </a:path>
                  <a:path w="2832735" h="805179">
                    <a:moveTo>
                      <a:pt x="2421331" y="290461"/>
                    </a:moveTo>
                    <a:lnTo>
                      <a:pt x="2402281" y="290461"/>
                    </a:lnTo>
                    <a:lnTo>
                      <a:pt x="2402281" y="319595"/>
                    </a:lnTo>
                    <a:lnTo>
                      <a:pt x="2421331" y="319595"/>
                    </a:lnTo>
                    <a:lnTo>
                      <a:pt x="2421331" y="290461"/>
                    </a:lnTo>
                    <a:close/>
                  </a:path>
                  <a:path w="2832735" h="805179">
                    <a:moveTo>
                      <a:pt x="2421331" y="238404"/>
                    </a:moveTo>
                    <a:lnTo>
                      <a:pt x="2402281" y="238404"/>
                    </a:lnTo>
                    <a:lnTo>
                      <a:pt x="2402281" y="267525"/>
                    </a:lnTo>
                    <a:lnTo>
                      <a:pt x="2421331" y="267525"/>
                    </a:lnTo>
                    <a:lnTo>
                      <a:pt x="2421331" y="238404"/>
                    </a:lnTo>
                    <a:close/>
                  </a:path>
                  <a:path w="2832735" h="805179">
                    <a:moveTo>
                      <a:pt x="2421331" y="185801"/>
                    </a:moveTo>
                    <a:lnTo>
                      <a:pt x="2402281" y="185801"/>
                    </a:lnTo>
                    <a:lnTo>
                      <a:pt x="2402281" y="214922"/>
                    </a:lnTo>
                    <a:lnTo>
                      <a:pt x="2421331" y="214922"/>
                    </a:lnTo>
                    <a:lnTo>
                      <a:pt x="2421331" y="185801"/>
                    </a:lnTo>
                    <a:close/>
                  </a:path>
                  <a:path w="2832735" h="805179">
                    <a:moveTo>
                      <a:pt x="2421331" y="133565"/>
                    </a:moveTo>
                    <a:lnTo>
                      <a:pt x="2402281" y="133565"/>
                    </a:lnTo>
                    <a:lnTo>
                      <a:pt x="2402281" y="162687"/>
                    </a:lnTo>
                    <a:lnTo>
                      <a:pt x="2421331" y="162687"/>
                    </a:lnTo>
                    <a:lnTo>
                      <a:pt x="2421331" y="133565"/>
                    </a:lnTo>
                    <a:close/>
                  </a:path>
                  <a:path w="2832735" h="805179">
                    <a:moveTo>
                      <a:pt x="2421331" y="81495"/>
                    </a:moveTo>
                    <a:lnTo>
                      <a:pt x="2402281" y="81495"/>
                    </a:lnTo>
                    <a:lnTo>
                      <a:pt x="2402281" y="110617"/>
                    </a:lnTo>
                    <a:lnTo>
                      <a:pt x="2421331" y="110617"/>
                    </a:lnTo>
                    <a:lnTo>
                      <a:pt x="2421331" y="81495"/>
                    </a:lnTo>
                    <a:close/>
                  </a:path>
                  <a:path w="2832735" h="805179">
                    <a:moveTo>
                      <a:pt x="2553639" y="785799"/>
                    </a:moveTo>
                    <a:lnTo>
                      <a:pt x="2522575" y="785799"/>
                    </a:lnTo>
                    <a:lnTo>
                      <a:pt x="2522575" y="804875"/>
                    </a:lnTo>
                    <a:lnTo>
                      <a:pt x="2553639" y="804875"/>
                    </a:lnTo>
                    <a:lnTo>
                      <a:pt x="2553639" y="785799"/>
                    </a:lnTo>
                    <a:close/>
                  </a:path>
                  <a:path w="2832735" h="805179">
                    <a:moveTo>
                      <a:pt x="2609202" y="785799"/>
                    </a:moveTo>
                    <a:lnTo>
                      <a:pt x="2578125" y="785799"/>
                    </a:lnTo>
                    <a:lnTo>
                      <a:pt x="2578125" y="804875"/>
                    </a:lnTo>
                    <a:lnTo>
                      <a:pt x="2609202" y="804875"/>
                    </a:lnTo>
                    <a:lnTo>
                      <a:pt x="2609202" y="785799"/>
                    </a:lnTo>
                    <a:close/>
                  </a:path>
                  <a:path w="2832735" h="805179">
                    <a:moveTo>
                      <a:pt x="2664930" y="785799"/>
                    </a:moveTo>
                    <a:lnTo>
                      <a:pt x="2633865" y="785799"/>
                    </a:lnTo>
                    <a:lnTo>
                      <a:pt x="2633865" y="804875"/>
                    </a:lnTo>
                    <a:lnTo>
                      <a:pt x="2664930" y="804875"/>
                    </a:lnTo>
                    <a:lnTo>
                      <a:pt x="2664930" y="785799"/>
                    </a:lnTo>
                    <a:close/>
                  </a:path>
                  <a:path w="2832735" h="805179">
                    <a:moveTo>
                      <a:pt x="2776613" y="785799"/>
                    </a:moveTo>
                    <a:lnTo>
                      <a:pt x="2745549" y="785799"/>
                    </a:lnTo>
                    <a:lnTo>
                      <a:pt x="2745549" y="804875"/>
                    </a:lnTo>
                    <a:lnTo>
                      <a:pt x="2776613" y="804875"/>
                    </a:lnTo>
                    <a:lnTo>
                      <a:pt x="2776613" y="785799"/>
                    </a:lnTo>
                    <a:close/>
                  </a:path>
                  <a:path w="2832735" h="805179">
                    <a:moveTo>
                      <a:pt x="2832354" y="785799"/>
                    </a:moveTo>
                    <a:lnTo>
                      <a:pt x="2801277" y="785799"/>
                    </a:lnTo>
                    <a:lnTo>
                      <a:pt x="2801277" y="804875"/>
                    </a:lnTo>
                    <a:lnTo>
                      <a:pt x="2832354" y="804875"/>
                    </a:lnTo>
                    <a:lnTo>
                      <a:pt x="2832354" y="785799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 sz="908"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4462056" y="2606509"/>
                <a:ext cx="1509395" cy="805180"/>
              </a:xfrm>
              <a:custGeom>
                <a:avLst/>
                <a:gdLst/>
                <a:ahLst/>
                <a:cxnLst/>
                <a:rect l="l" t="t" r="r" b="b"/>
                <a:pathLst>
                  <a:path w="1509395" h="805179">
                    <a:moveTo>
                      <a:pt x="82829" y="710323"/>
                    </a:moveTo>
                    <a:lnTo>
                      <a:pt x="63703" y="710323"/>
                    </a:lnTo>
                    <a:lnTo>
                      <a:pt x="63703" y="742111"/>
                    </a:lnTo>
                    <a:lnTo>
                      <a:pt x="82829" y="742111"/>
                    </a:lnTo>
                    <a:lnTo>
                      <a:pt x="82829" y="710323"/>
                    </a:lnTo>
                    <a:close/>
                  </a:path>
                  <a:path w="1509395" h="805179">
                    <a:moveTo>
                      <a:pt x="95465" y="780237"/>
                    </a:moveTo>
                    <a:lnTo>
                      <a:pt x="82829" y="780237"/>
                    </a:lnTo>
                    <a:lnTo>
                      <a:pt x="82829" y="767537"/>
                    </a:lnTo>
                    <a:lnTo>
                      <a:pt x="63703" y="767537"/>
                    </a:lnTo>
                    <a:lnTo>
                      <a:pt x="63703" y="799312"/>
                    </a:lnTo>
                    <a:lnTo>
                      <a:pt x="95465" y="799312"/>
                    </a:lnTo>
                    <a:lnTo>
                      <a:pt x="95465" y="780237"/>
                    </a:lnTo>
                    <a:close/>
                  </a:path>
                  <a:path w="1509395" h="805179">
                    <a:moveTo>
                      <a:pt x="143586" y="71818"/>
                    </a:moveTo>
                    <a:lnTo>
                      <a:pt x="71780" y="0"/>
                    </a:lnTo>
                    <a:lnTo>
                      <a:pt x="0" y="71818"/>
                    </a:lnTo>
                    <a:lnTo>
                      <a:pt x="21374" y="93205"/>
                    </a:lnTo>
                    <a:lnTo>
                      <a:pt x="71780" y="42786"/>
                    </a:lnTo>
                    <a:lnTo>
                      <a:pt x="122199" y="93205"/>
                    </a:lnTo>
                    <a:lnTo>
                      <a:pt x="143586" y="71818"/>
                    </a:lnTo>
                    <a:close/>
                  </a:path>
                  <a:path w="1509395" h="805179">
                    <a:moveTo>
                      <a:pt x="152641" y="780237"/>
                    </a:moveTo>
                    <a:lnTo>
                      <a:pt x="120878" y="780237"/>
                    </a:lnTo>
                    <a:lnTo>
                      <a:pt x="120878" y="799312"/>
                    </a:lnTo>
                    <a:lnTo>
                      <a:pt x="152641" y="799312"/>
                    </a:lnTo>
                    <a:lnTo>
                      <a:pt x="152641" y="780237"/>
                    </a:lnTo>
                    <a:close/>
                  </a:path>
                  <a:path w="1509395" h="805179">
                    <a:moveTo>
                      <a:pt x="378256" y="785799"/>
                    </a:moveTo>
                    <a:lnTo>
                      <a:pt x="347179" y="785799"/>
                    </a:lnTo>
                    <a:lnTo>
                      <a:pt x="347179" y="804875"/>
                    </a:lnTo>
                    <a:lnTo>
                      <a:pt x="378256" y="804875"/>
                    </a:lnTo>
                    <a:lnTo>
                      <a:pt x="378256" y="785799"/>
                    </a:lnTo>
                    <a:close/>
                  </a:path>
                  <a:path w="1509395" h="805179">
                    <a:moveTo>
                      <a:pt x="433806" y="785799"/>
                    </a:moveTo>
                    <a:lnTo>
                      <a:pt x="402742" y="785799"/>
                    </a:lnTo>
                    <a:lnTo>
                      <a:pt x="402742" y="804875"/>
                    </a:lnTo>
                    <a:lnTo>
                      <a:pt x="433806" y="804875"/>
                    </a:lnTo>
                    <a:lnTo>
                      <a:pt x="433806" y="785799"/>
                    </a:lnTo>
                    <a:close/>
                  </a:path>
                  <a:path w="1509395" h="805179">
                    <a:moveTo>
                      <a:pt x="545680" y="785799"/>
                    </a:moveTo>
                    <a:lnTo>
                      <a:pt x="514604" y="785799"/>
                    </a:lnTo>
                    <a:lnTo>
                      <a:pt x="514604" y="804875"/>
                    </a:lnTo>
                    <a:lnTo>
                      <a:pt x="545680" y="804875"/>
                    </a:lnTo>
                    <a:lnTo>
                      <a:pt x="545680" y="785799"/>
                    </a:lnTo>
                    <a:close/>
                  </a:path>
                  <a:path w="1509395" h="805179">
                    <a:moveTo>
                      <a:pt x="601230" y="785799"/>
                    </a:moveTo>
                    <a:lnTo>
                      <a:pt x="570153" y="785799"/>
                    </a:lnTo>
                    <a:lnTo>
                      <a:pt x="570153" y="804875"/>
                    </a:lnTo>
                    <a:lnTo>
                      <a:pt x="601230" y="804875"/>
                    </a:lnTo>
                    <a:lnTo>
                      <a:pt x="601230" y="785799"/>
                    </a:lnTo>
                    <a:close/>
                  </a:path>
                  <a:path w="1509395" h="805179">
                    <a:moveTo>
                      <a:pt x="656958" y="785799"/>
                    </a:moveTo>
                    <a:lnTo>
                      <a:pt x="625894" y="785799"/>
                    </a:lnTo>
                    <a:lnTo>
                      <a:pt x="625894" y="804875"/>
                    </a:lnTo>
                    <a:lnTo>
                      <a:pt x="656958" y="804875"/>
                    </a:lnTo>
                    <a:lnTo>
                      <a:pt x="656958" y="785799"/>
                    </a:lnTo>
                    <a:close/>
                  </a:path>
                  <a:path w="1509395" h="805179">
                    <a:moveTo>
                      <a:pt x="713092" y="785799"/>
                    </a:moveTo>
                    <a:lnTo>
                      <a:pt x="682015" y="785799"/>
                    </a:lnTo>
                    <a:lnTo>
                      <a:pt x="682015" y="804875"/>
                    </a:lnTo>
                    <a:lnTo>
                      <a:pt x="713092" y="804875"/>
                    </a:lnTo>
                    <a:lnTo>
                      <a:pt x="713092" y="785799"/>
                    </a:lnTo>
                    <a:close/>
                  </a:path>
                  <a:path w="1509395" h="805179">
                    <a:moveTo>
                      <a:pt x="768654" y="785799"/>
                    </a:moveTo>
                    <a:lnTo>
                      <a:pt x="737577" y="785799"/>
                    </a:lnTo>
                    <a:lnTo>
                      <a:pt x="737577" y="804875"/>
                    </a:lnTo>
                    <a:lnTo>
                      <a:pt x="768654" y="804875"/>
                    </a:lnTo>
                    <a:lnTo>
                      <a:pt x="768654" y="785799"/>
                    </a:lnTo>
                    <a:close/>
                  </a:path>
                  <a:path w="1509395" h="805179">
                    <a:moveTo>
                      <a:pt x="824382" y="785799"/>
                    </a:moveTo>
                    <a:lnTo>
                      <a:pt x="793305" y="785799"/>
                    </a:lnTo>
                    <a:lnTo>
                      <a:pt x="793305" y="804875"/>
                    </a:lnTo>
                    <a:lnTo>
                      <a:pt x="824382" y="804875"/>
                    </a:lnTo>
                    <a:lnTo>
                      <a:pt x="824382" y="785799"/>
                    </a:lnTo>
                    <a:close/>
                  </a:path>
                  <a:path w="1509395" h="805179">
                    <a:moveTo>
                      <a:pt x="880516" y="785799"/>
                    </a:moveTo>
                    <a:lnTo>
                      <a:pt x="849439" y="785799"/>
                    </a:lnTo>
                    <a:lnTo>
                      <a:pt x="849439" y="804875"/>
                    </a:lnTo>
                    <a:lnTo>
                      <a:pt x="880516" y="804875"/>
                    </a:lnTo>
                    <a:lnTo>
                      <a:pt x="880516" y="785799"/>
                    </a:lnTo>
                    <a:close/>
                  </a:path>
                  <a:path w="1509395" h="805179">
                    <a:moveTo>
                      <a:pt x="936066" y="785799"/>
                    </a:moveTo>
                    <a:lnTo>
                      <a:pt x="904989" y="785799"/>
                    </a:lnTo>
                    <a:lnTo>
                      <a:pt x="904989" y="804875"/>
                    </a:lnTo>
                    <a:lnTo>
                      <a:pt x="936066" y="804875"/>
                    </a:lnTo>
                    <a:lnTo>
                      <a:pt x="936066" y="785799"/>
                    </a:lnTo>
                    <a:close/>
                  </a:path>
                  <a:path w="1509395" h="805179">
                    <a:moveTo>
                      <a:pt x="991806" y="785799"/>
                    </a:moveTo>
                    <a:lnTo>
                      <a:pt x="960729" y="785799"/>
                    </a:lnTo>
                    <a:lnTo>
                      <a:pt x="960729" y="804875"/>
                    </a:lnTo>
                    <a:lnTo>
                      <a:pt x="991806" y="804875"/>
                    </a:lnTo>
                    <a:lnTo>
                      <a:pt x="991806" y="785799"/>
                    </a:lnTo>
                    <a:close/>
                  </a:path>
                  <a:path w="1509395" h="805179">
                    <a:moveTo>
                      <a:pt x="1047927" y="785799"/>
                    </a:moveTo>
                    <a:lnTo>
                      <a:pt x="1016850" y="785799"/>
                    </a:lnTo>
                    <a:lnTo>
                      <a:pt x="1016850" y="804875"/>
                    </a:lnTo>
                    <a:lnTo>
                      <a:pt x="1047927" y="804875"/>
                    </a:lnTo>
                    <a:lnTo>
                      <a:pt x="1047927" y="785799"/>
                    </a:lnTo>
                    <a:close/>
                  </a:path>
                  <a:path w="1509395" h="805179">
                    <a:moveTo>
                      <a:pt x="1103477" y="785799"/>
                    </a:moveTo>
                    <a:lnTo>
                      <a:pt x="1072400" y="785799"/>
                    </a:lnTo>
                    <a:lnTo>
                      <a:pt x="1072400" y="804875"/>
                    </a:lnTo>
                    <a:lnTo>
                      <a:pt x="1103477" y="804875"/>
                    </a:lnTo>
                    <a:lnTo>
                      <a:pt x="1103477" y="785799"/>
                    </a:lnTo>
                    <a:close/>
                  </a:path>
                  <a:path w="1509395" h="805179">
                    <a:moveTo>
                      <a:pt x="1159217" y="785799"/>
                    </a:moveTo>
                    <a:lnTo>
                      <a:pt x="1128141" y="785799"/>
                    </a:lnTo>
                    <a:lnTo>
                      <a:pt x="1128141" y="804875"/>
                    </a:lnTo>
                    <a:lnTo>
                      <a:pt x="1159217" y="804875"/>
                    </a:lnTo>
                    <a:lnTo>
                      <a:pt x="1159217" y="785799"/>
                    </a:lnTo>
                    <a:close/>
                  </a:path>
                  <a:path w="1509395" h="805179">
                    <a:moveTo>
                      <a:pt x="1215351" y="785799"/>
                    </a:moveTo>
                    <a:lnTo>
                      <a:pt x="1184275" y="785799"/>
                    </a:lnTo>
                    <a:lnTo>
                      <a:pt x="1184275" y="804875"/>
                    </a:lnTo>
                    <a:lnTo>
                      <a:pt x="1215351" y="804875"/>
                    </a:lnTo>
                    <a:lnTo>
                      <a:pt x="1215351" y="785799"/>
                    </a:lnTo>
                    <a:close/>
                  </a:path>
                  <a:path w="1509395" h="805179">
                    <a:moveTo>
                      <a:pt x="1270901" y="785799"/>
                    </a:moveTo>
                    <a:lnTo>
                      <a:pt x="1239824" y="785799"/>
                    </a:lnTo>
                    <a:lnTo>
                      <a:pt x="1239824" y="804875"/>
                    </a:lnTo>
                    <a:lnTo>
                      <a:pt x="1270901" y="804875"/>
                    </a:lnTo>
                    <a:lnTo>
                      <a:pt x="1270901" y="785799"/>
                    </a:lnTo>
                    <a:close/>
                  </a:path>
                  <a:path w="1509395" h="805179">
                    <a:moveTo>
                      <a:pt x="1326629" y="785799"/>
                    </a:moveTo>
                    <a:lnTo>
                      <a:pt x="1295565" y="785799"/>
                    </a:lnTo>
                    <a:lnTo>
                      <a:pt x="1295565" y="804875"/>
                    </a:lnTo>
                    <a:lnTo>
                      <a:pt x="1326629" y="804875"/>
                    </a:lnTo>
                    <a:lnTo>
                      <a:pt x="1326629" y="785799"/>
                    </a:lnTo>
                    <a:close/>
                  </a:path>
                  <a:path w="1509395" h="805179">
                    <a:moveTo>
                      <a:pt x="1383880" y="781494"/>
                    </a:moveTo>
                    <a:lnTo>
                      <a:pt x="1352092" y="781494"/>
                    </a:lnTo>
                    <a:lnTo>
                      <a:pt x="1352092" y="800633"/>
                    </a:lnTo>
                    <a:lnTo>
                      <a:pt x="1383880" y="800633"/>
                    </a:lnTo>
                    <a:lnTo>
                      <a:pt x="1383880" y="781494"/>
                    </a:lnTo>
                    <a:close/>
                  </a:path>
                  <a:path w="1509395" h="805179">
                    <a:moveTo>
                      <a:pt x="1441056" y="768858"/>
                    </a:moveTo>
                    <a:lnTo>
                      <a:pt x="1421993" y="768858"/>
                    </a:lnTo>
                    <a:lnTo>
                      <a:pt x="1421993" y="781494"/>
                    </a:lnTo>
                    <a:lnTo>
                      <a:pt x="1409293" y="781494"/>
                    </a:lnTo>
                    <a:lnTo>
                      <a:pt x="1409293" y="800633"/>
                    </a:lnTo>
                    <a:lnTo>
                      <a:pt x="1441056" y="800633"/>
                    </a:lnTo>
                    <a:lnTo>
                      <a:pt x="1441056" y="768858"/>
                    </a:lnTo>
                    <a:close/>
                  </a:path>
                  <a:path w="1509395" h="805179">
                    <a:moveTo>
                      <a:pt x="1441056" y="711657"/>
                    </a:moveTo>
                    <a:lnTo>
                      <a:pt x="1421993" y="711657"/>
                    </a:lnTo>
                    <a:lnTo>
                      <a:pt x="1421993" y="743445"/>
                    </a:lnTo>
                    <a:lnTo>
                      <a:pt x="1441056" y="743445"/>
                    </a:lnTo>
                    <a:lnTo>
                      <a:pt x="1441056" y="711657"/>
                    </a:lnTo>
                    <a:close/>
                  </a:path>
                  <a:path w="1509395" h="805179">
                    <a:moveTo>
                      <a:pt x="1446618" y="656209"/>
                    </a:moveTo>
                    <a:lnTo>
                      <a:pt x="1427556" y="656209"/>
                    </a:lnTo>
                    <a:lnTo>
                      <a:pt x="1427556" y="685330"/>
                    </a:lnTo>
                    <a:lnTo>
                      <a:pt x="1446618" y="685330"/>
                    </a:lnTo>
                    <a:lnTo>
                      <a:pt x="1446618" y="656209"/>
                    </a:lnTo>
                    <a:close/>
                  </a:path>
                  <a:path w="1509395" h="805179">
                    <a:moveTo>
                      <a:pt x="1446618" y="604151"/>
                    </a:moveTo>
                    <a:lnTo>
                      <a:pt x="1427556" y="604151"/>
                    </a:lnTo>
                    <a:lnTo>
                      <a:pt x="1427556" y="633272"/>
                    </a:lnTo>
                    <a:lnTo>
                      <a:pt x="1446618" y="633272"/>
                    </a:lnTo>
                    <a:lnTo>
                      <a:pt x="1446618" y="604151"/>
                    </a:lnTo>
                    <a:close/>
                  </a:path>
                  <a:path w="1509395" h="805179">
                    <a:moveTo>
                      <a:pt x="1446618" y="551916"/>
                    </a:moveTo>
                    <a:lnTo>
                      <a:pt x="1427556" y="551916"/>
                    </a:lnTo>
                    <a:lnTo>
                      <a:pt x="1427556" y="581037"/>
                    </a:lnTo>
                    <a:lnTo>
                      <a:pt x="1446618" y="581037"/>
                    </a:lnTo>
                    <a:lnTo>
                      <a:pt x="1446618" y="551916"/>
                    </a:lnTo>
                    <a:close/>
                  </a:path>
                  <a:path w="1509395" h="805179">
                    <a:moveTo>
                      <a:pt x="1446618" y="499313"/>
                    </a:moveTo>
                    <a:lnTo>
                      <a:pt x="1427556" y="499313"/>
                    </a:lnTo>
                    <a:lnTo>
                      <a:pt x="1427556" y="528434"/>
                    </a:lnTo>
                    <a:lnTo>
                      <a:pt x="1446618" y="528434"/>
                    </a:lnTo>
                    <a:lnTo>
                      <a:pt x="1446618" y="499313"/>
                    </a:lnTo>
                    <a:close/>
                  </a:path>
                  <a:path w="1509395" h="805179">
                    <a:moveTo>
                      <a:pt x="1446618" y="447243"/>
                    </a:moveTo>
                    <a:lnTo>
                      <a:pt x="1427556" y="447243"/>
                    </a:lnTo>
                    <a:lnTo>
                      <a:pt x="1427556" y="476364"/>
                    </a:lnTo>
                    <a:lnTo>
                      <a:pt x="1446618" y="476364"/>
                    </a:lnTo>
                    <a:lnTo>
                      <a:pt x="1446618" y="447243"/>
                    </a:lnTo>
                    <a:close/>
                  </a:path>
                  <a:path w="1509395" h="805179">
                    <a:moveTo>
                      <a:pt x="1446618" y="395008"/>
                    </a:moveTo>
                    <a:lnTo>
                      <a:pt x="1427556" y="395008"/>
                    </a:lnTo>
                    <a:lnTo>
                      <a:pt x="1427556" y="424129"/>
                    </a:lnTo>
                    <a:lnTo>
                      <a:pt x="1446618" y="424129"/>
                    </a:lnTo>
                    <a:lnTo>
                      <a:pt x="1446618" y="395008"/>
                    </a:lnTo>
                    <a:close/>
                  </a:path>
                  <a:path w="1509395" h="805179">
                    <a:moveTo>
                      <a:pt x="1446618" y="342404"/>
                    </a:moveTo>
                    <a:lnTo>
                      <a:pt x="1427556" y="342404"/>
                    </a:lnTo>
                    <a:lnTo>
                      <a:pt x="1427556" y="371525"/>
                    </a:lnTo>
                    <a:lnTo>
                      <a:pt x="1446618" y="371525"/>
                    </a:lnTo>
                    <a:lnTo>
                      <a:pt x="1446618" y="342404"/>
                    </a:lnTo>
                    <a:close/>
                  </a:path>
                  <a:path w="1509395" h="805179">
                    <a:moveTo>
                      <a:pt x="1446618" y="290347"/>
                    </a:moveTo>
                    <a:lnTo>
                      <a:pt x="1427556" y="290347"/>
                    </a:lnTo>
                    <a:lnTo>
                      <a:pt x="1427556" y="319468"/>
                    </a:lnTo>
                    <a:lnTo>
                      <a:pt x="1446618" y="319468"/>
                    </a:lnTo>
                    <a:lnTo>
                      <a:pt x="1446618" y="290347"/>
                    </a:lnTo>
                    <a:close/>
                  </a:path>
                  <a:path w="1509395" h="805179">
                    <a:moveTo>
                      <a:pt x="1446618" y="238112"/>
                    </a:moveTo>
                    <a:lnTo>
                      <a:pt x="1427556" y="238112"/>
                    </a:lnTo>
                    <a:lnTo>
                      <a:pt x="1427556" y="267233"/>
                    </a:lnTo>
                    <a:lnTo>
                      <a:pt x="1446618" y="267233"/>
                    </a:lnTo>
                    <a:lnTo>
                      <a:pt x="1446618" y="238112"/>
                    </a:lnTo>
                    <a:close/>
                  </a:path>
                  <a:path w="1509395" h="805179">
                    <a:moveTo>
                      <a:pt x="1446618" y="185508"/>
                    </a:moveTo>
                    <a:lnTo>
                      <a:pt x="1427556" y="185508"/>
                    </a:lnTo>
                    <a:lnTo>
                      <a:pt x="1427556" y="214630"/>
                    </a:lnTo>
                    <a:lnTo>
                      <a:pt x="1446618" y="214630"/>
                    </a:lnTo>
                    <a:lnTo>
                      <a:pt x="1446618" y="185508"/>
                    </a:lnTo>
                    <a:close/>
                  </a:path>
                  <a:path w="1509395" h="805179">
                    <a:moveTo>
                      <a:pt x="1509001" y="84531"/>
                    </a:moveTo>
                    <a:lnTo>
                      <a:pt x="1437208" y="12712"/>
                    </a:lnTo>
                    <a:lnTo>
                      <a:pt x="1365415" y="84531"/>
                    </a:lnTo>
                    <a:lnTo>
                      <a:pt x="1386801" y="105918"/>
                    </a:lnTo>
                    <a:lnTo>
                      <a:pt x="1437208" y="55486"/>
                    </a:lnTo>
                    <a:lnTo>
                      <a:pt x="1487627" y="105918"/>
                    </a:lnTo>
                    <a:lnTo>
                      <a:pt x="1509001" y="84531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 sz="908"/>
              </a:p>
            </p:txBody>
          </p:sp>
        </p:grpSp>
        <p:sp>
          <p:nvSpPr>
            <p:cNvPr id="30" name="object 30"/>
            <p:cNvSpPr txBox="1"/>
            <p:nvPr/>
          </p:nvSpPr>
          <p:spPr>
            <a:xfrm>
              <a:off x="3289698" y="1916973"/>
              <a:ext cx="273976" cy="76038"/>
            </a:xfrm>
            <a:prstGeom prst="rect">
              <a:avLst/>
            </a:prstGeom>
          </p:spPr>
          <p:txBody>
            <a:bodyPr vert="horz" wrap="square" lIns="0" tIns="6088" rIns="0" bIns="0" rtlCol="0">
              <a:spAutoFit/>
            </a:bodyPr>
            <a:lstStyle/>
            <a:p>
              <a:pPr marL="6408">
                <a:spcBef>
                  <a:spcPts val="48"/>
                </a:spcBef>
              </a:pPr>
              <a:r>
                <a:rPr sz="454" spc="-5" dirty="0">
                  <a:solidFill>
                    <a:srgbClr val="231F20"/>
                  </a:solidFill>
                  <a:latin typeface="Arial"/>
                  <a:cs typeface="Arial"/>
                </a:rPr>
                <a:t>messages</a:t>
              </a:r>
              <a:endParaRPr sz="454">
                <a:latin typeface="Arial"/>
                <a:cs typeface="Arial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2129102" y="1916973"/>
              <a:ext cx="273976" cy="76038"/>
            </a:xfrm>
            <a:prstGeom prst="rect">
              <a:avLst/>
            </a:prstGeom>
          </p:spPr>
          <p:txBody>
            <a:bodyPr vert="horz" wrap="square" lIns="0" tIns="6088" rIns="0" bIns="0" rtlCol="0">
              <a:spAutoFit/>
            </a:bodyPr>
            <a:lstStyle/>
            <a:p>
              <a:pPr marL="6408">
                <a:spcBef>
                  <a:spcPts val="48"/>
                </a:spcBef>
              </a:pPr>
              <a:r>
                <a:rPr sz="454" spc="-5" dirty="0">
                  <a:solidFill>
                    <a:srgbClr val="231F20"/>
                  </a:solidFill>
                  <a:latin typeface="Arial"/>
                  <a:cs typeface="Arial"/>
                </a:rPr>
                <a:t>messages</a:t>
              </a:r>
              <a:endParaRPr sz="454">
                <a:latin typeface="Arial"/>
                <a:cs typeface="Arial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2663677" y="2555569"/>
              <a:ext cx="427467" cy="446079"/>
            </a:xfrm>
            <a:prstGeom prst="rect">
              <a:avLst/>
            </a:prstGeom>
          </p:spPr>
          <p:txBody>
            <a:bodyPr vert="horz" wrap="square" lIns="0" tIns="6409" rIns="0" bIns="0" rtlCol="0">
              <a:spAutoFit/>
            </a:bodyPr>
            <a:lstStyle/>
            <a:p>
              <a:pPr marL="6408">
                <a:spcBef>
                  <a:spcPts val="50"/>
                </a:spcBef>
              </a:pPr>
              <a:r>
                <a:rPr sz="631" spc="-5" dirty="0">
                  <a:solidFill>
                    <a:srgbClr val="231F20"/>
                  </a:solidFill>
                  <a:latin typeface="Arial"/>
                  <a:cs typeface="Arial"/>
                </a:rPr>
                <a:t>microkernel</a:t>
              </a:r>
              <a:endParaRPr sz="631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631">
                <a:latin typeface="Arial"/>
                <a:cs typeface="Arial"/>
              </a:endParaRPr>
            </a:p>
            <a:p>
              <a:pPr>
                <a:spcBef>
                  <a:spcPts val="419"/>
                </a:spcBef>
              </a:pPr>
              <a:endParaRPr sz="631">
                <a:latin typeface="Arial"/>
                <a:cs typeface="Arial"/>
              </a:endParaRPr>
            </a:p>
            <a:p>
              <a:pPr marL="46461"/>
              <a:r>
                <a:rPr sz="631" spc="-5" dirty="0">
                  <a:solidFill>
                    <a:srgbClr val="231F20"/>
                  </a:solidFill>
                  <a:latin typeface="Arial"/>
                  <a:cs typeface="Arial"/>
                </a:rPr>
                <a:t>hardware</a:t>
              </a:r>
              <a:endParaRPr sz="631">
                <a:latin typeface="Arial"/>
                <a:cs typeface="Arial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926132" y="2579034"/>
              <a:ext cx="1817214" cy="347677"/>
            </a:xfrm>
            <a:custGeom>
              <a:avLst/>
              <a:gdLst/>
              <a:ahLst/>
              <a:cxnLst/>
              <a:rect l="l" t="t" r="r" b="b"/>
              <a:pathLst>
                <a:path w="3601085" h="688975">
                  <a:moveTo>
                    <a:pt x="83566" y="112839"/>
                  </a:moveTo>
                  <a:lnTo>
                    <a:pt x="41783" y="40436"/>
                  </a:lnTo>
                  <a:lnTo>
                    <a:pt x="0" y="112839"/>
                  </a:lnTo>
                  <a:lnTo>
                    <a:pt x="36741" y="112839"/>
                  </a:lnTo>
                  <a:lnTo>
                    <a:pt x="36741" y="351853"/>
                  </a:lnTo>
                  <a:lnTo>
                    <a:pt x="36741" y="616280"/>
                  </a:lnTo>
                  <a:lnTo>
                    <a:pt x="0" y="616280"/>
                  </a:lnTo>
                  <a:lnTo>
                    <a:pt x="41783" y="688682"/>
                  </a:lnTo>
                  <a:lnTo>
                    <a:pt x="83566" y="616280"/>
                  </a:lnTo>
                  <a:lnTo>
                    <a:pt x="46824" y="616280"/>
                  </a:lnTo>
                  <a:lnTo>
                    <a:pt x="46824" y="351853"/>
                  </a:lnTo>
                  <a:lnTo>
                    <a:pt x="46824" y="112839"/>
                  </a:lnTo>
                  <a:lnTo>
                    <a:pt x="83566" y="112839"/>
                  </a:lnTo>
                  <a:close/>
                </a:path>
                <a:path w="3601085" h="688975">
                  <a:moveTo>
                    <a:pt x="3600513" y="72402"/>
                  </a:moveTo>
                  <a:lnTo>
                    <a:pt x="3558717" y="0"/>
                  </a:lnTo>
                  <a:lnTo>
                    <a:pt x="3516934" y="72402"/>
                  </a:lnTo>
                  <a:lnTo>
                    <a:pt x="3553676" y="72402"/>
                  </a:lnTo>
                  <a:lnTo>
                    <a:pt x="3553676" y="311404"/>
                  </a:lnTo>
                  <a:lnTo>
                    <a:pt x="3553688" y="575843"/>
                  </a:lnTo>
                  <a:lnTo>
                    <a:pt x="3516934" y="575843"/>
                  </a:lnTo>
                  <a:lnTo>
                    <a:pt x="3558717" y="648233"/>
                  </a:lnTo>
                  <a:lnTo>
                    <a:pt x="3600513" y="575843"/>
                  </a:lnTo>
                  <a:lnTo>
                    <a:pt x="3563759" y="575843"/>
                  </a:lnTo>
                  <a:lnTo>
                    <a:pt x="3563759" y="311404"/>
                  </a:lnTo>
                  <a:lnTo>
                    <a:pt x="3563759" y="72402"/>
                  </a:lnTo>
                  <a:lnTo>
                    <a:pt x="3600513" y="7240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34" name="object 34"/>
            <p:cNvSpPr/>
            <p:nvPr/>
          </p:nvSpPr>
          <p:spPr>
            <a:xfrm>
              <a:off x="4624825" y="1261224"/>
              <a:ext cx="67613" cy="408881"/>
            </a:xfrm>
            <a:custGeom>
              <a:avLst/>
              <a:gdLst/>
              <a:ahLst/>
              <a:cxnLst/>
              <a:rect l="l" t="t" r="r" b="b"/>
              <a:pathLst>
                <a:path w="133984" h="810260">
                  <a:moveTo>
                    <a:pt x="0" y="0"/>
                  </a:moveTo>
                  <a:lnTo>
                    <a:pt x="133420" y="0"/>
                  </a:lnTo>
                  <a:lnTo>
                    <a:pt x="133420" y="810256"/>
                  </a:lnTo>
                  <a:lnTo>
                    <a:pt x="0" y="810256"/>
                  </a:lnTo>
                </a:path>
              </a:pathLst>
            </a:custGeom>
            <a:ln w="127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35" name="object 35"/>
            <p:cNvSpPr/>
            <p:nvPr/>
          </p:nvSpPr>
          <p:spPr>
            <a:xfrm>
              <a:off x="4620016" y="1926707"/>
              <a:ext cx="67613" cy="738614"/>
            </a:xfrm>
            <a:custGeom>
              <a:avLst/>
              <a:gdLst/>
              <a:ahLst/>
              <a:cxnLst/>
              <a:rect l="l" t="t" r="r" b="b"/>
              <a:pathLst>
                <a:path w="133984" h="1463675">
                  <a:moveTo>
                    <a:pt x="0" y="0"/>
                  </a:moveTo>
                  <a:lnTo>
                    <a:pt x="133420" y="0"/>
                  </a:lnTo>
                  <a:lnTo>
                    <a:pt x="133420" y="1463382"/>
                  </a:lnTo>
                  <a:lnTo>
                    <a:pt x="0" y="1463382"/>
                  </a:lnTo>
                </a:path>
              </a:pathLst>
            </a:custGeom>
            <a:ln w="127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4714600" y="1350926"/>
              <a:ext cx="213733" cy="200627"/>
            </a:xfrm>
            <a:prstGeom prst="rect">
              <a:avLst/>
            </a:prstGeom>
          </p:spPr>
          <p:txBody>
            <a:bodyPr vert="horz" wrap="square" lIns="0" tIns="6409" rIns="0" bIns="0" rtlCol="0">
              <a:spAutoFit/>
            </a:bodyPr>
            <a:lstStyle/>
            <a:p>
              <a:pPr marL="6408" marR="2563">
                <a:spcBef>
                  <a:spcPts val="50"/>
                </a:spcBef>
              </a:pPr>
              <a:r>
                <a:rPr sz="631" spc="-10" dirty="0">
                  <a:solidFill>
                    <a:srgbClr val="231F20"/>
                  </a:solidFill>
                  <a:latin typeface="Arial"/>
                  <a:cs typeface="Arial"/>
                </a:rPr>
                <a:t>user mode</a:t>
              </a:r>
              <a:endParaRPr sz="631">
                <a:latin typeface="Arial"/>
                <a:cs typeface="Arial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4725832" y="2169444"/>
              <a:ext cx="231358" cy="200627"/>
            </a:xfrm>
            <a:prstGeom prst="rect">
              <a:avLst/>
            </a:prstGeom>
          </p:spPr>
          <p:txBody>
            <a:bodyPr vert="horz" wrap="square" lIns="0" tIns="6409" rIns="0" bIns="0" rtlCol="0">
              <a:spAutoFit/>
            </a:bodyPr>
            <a:lstStyle/>
            <a:p>
              <a:pPr marL="6408" marR="2563">
                <a:spcBef>
                  <a:spcPts val="50"/>
                </a:spcBef>
              </a:pPr>
              <a:r>
                <a:rPr sz="631" spc="-5" dirty="0">
                  <a:solidFill>
                    <a:srgbClr val="231F20"/>
                  </a:solidFill>
                  <a:latin typeface="Arial"/>
                  <a:cs typeface="Arial"/>
                </a:rPr>
                <a:t>kernel </a:t>
              </a:r>
              <a:r>
                <a:rPr sz="631" spc="-10" dirty="0">
                  <a:solidFill>
                    <a:srgbClr val="231F20"/>
                  </a:solidFill>
                  <a:latin typeface="Arial"/>
                  <a:cs typeface="Arial"/>
                </a:rPr>
                <a:t>mode</a:t>
              </a:r>
              <a:endParaRPr sz="631">
                <a:latin typeface="Arial"/>
                <a:cs typeface="Arial"/>
              </a:endParaRPr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595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Microkernel vs. Monolithic Model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Tanenbaum-Torvalds Debate</a:t>
            </a:r>
          </a:p>
          <a:p>
            <a:pPr lvl="1"/>
            <a:r>
              <a:rPr lang="en-US" smtClean="0"/>
              <a:t>1992, Usernet discussion group comp.os.minix</a:t>
            </a:r>
          </a:p>
          <a:p>
            <a:pPr lvl="1"/>
            <a:r>
              <a:rPr lang="en-US" smtClean="0"/>
              <a:t>Andrew S. Tanenbaum – Minix</a:t>
            </a:r>
          </a:p>
          <a:p>
            <a:pPr lvl="2"/>
            <a:r>
              <a:rPr lang="en-US" smtClean="0"/>
              <a:t>Microkernel is better for portability</a:t>
            </a:r>
          </a:p>
          <a:p>
            <a:pPr lvl="2"/>
            <a:r>
              <a:rPr lang="en-US" smtClean="0"/>
              <a:t>Linux is too closely tied to expensive Intel 386</a:t>
            </a:r>
          </a:p>
          <a:p>
            <a:pPr lvl="2"/>
            <a:r>
              <a:rPr lang="en-US" smtClean="0"/>
              <a:t>x86 processors will be superseded</a:t>
            </a:r>
          </a:p>
          <a:p>
            <a:pPr lvl="2"/>
            <a:r>
              <a:rPr lang="en-US" smtClean="0"/>
              <a:t>Linux, as a monolithic kernel, is “a giant step back into 1970s”</a:t>
            </a:r>
          </a:p>
          <a:p>
            <a:pPr lvl="1"/>
            <a:r>
              <a:rPr lang="en-US" smtClean="0"/>
              <a:t>Linus Torvalds – Linux</a:t>
            </a:r>
          </a:p>
          <a:p>
            <a:pPr lvl="2"/>
            <a:r>
              <a:rPr lang="en-US" smtClean="0"/>
              <a:t>Linux API is more portable and simpler</a:t>
            </a:r>
          </a:p>
          <a:p>
            <a:pPr lvl="2"/>
            <a:r>
              <a:rPr lang="en-US" smtClean="0"/>
              <a:t>Choosing x86 is explicit design goal, rather than a design flaw</a:t>
            </a:r>
          </a:p>
          <a:p>
            <a:pPr lvl="2"/>
            <a:r>
              <a:rPr lang="en-US" smtClean="0"/>
              <a:t>Building for cheap hardware will have portability problems</a:t>
            </a:r>
          </a:p>
          <a:p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1448141" y="2925456"/>
            <a:ext cx="3259834" cy="146190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908" i="1" spc="-5" dirty="0">
                <a:latin typeface="Verdana"/>
                <a:cs typeface="Verdana"/>
                <a:hlinkClick r:id="rId2"/>
              </a:rPr>
              <a:t>http://oreilly.com/catalog/opensources/book/appa.html</a:t>
            </a:r>
            <a:endParaRPr sz="908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3375" y="931462"/>
            <a:ext cx="1320050" cy="99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048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Modules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modern operating systems implement loadable kernel modules</a:t>
            </a:r>
          </a:p>
          <a:p>
            <a:pPr lvl="1"/>
            <a:r>
              <a:rPr lang="en-US" dirty="0" smtClean="0"/>
              <a:t>Uses object-oriented approach</a:t>
            </a:r>
          </a:p>
          <a:p>
            <a:pPr lvl="1"/>
            <a:r>
              <a:rPr lang="en-US" dirty="0" smtClean="0"/>
              <a:t>Each core component is separate</a:t>
            </a:r>
          </a:p>
          <a:p>
            <a:pPr lvl="1"/>
            <a:r>
              <a:rPr lang="en-US" dirty="0" smtClean="0"/>
              <a:t>Each talks to the others over known interfaces</a:t>
            </a:r>
          </a:p>
          <a:p>
            <a:pPr lvl="1"/>
            <a:r>
              <a:rPr lang="en-US" dirty="0" smtClean="0"/>
              <a:t>Each is loadable as needed within the kernel</a:t>
            </a:r>
          </a:p>
          <a:p>
            <a:r>
              <a:rPr lang="en-US" dirty="0" smtClean="0"/>
              <a:t>Overall, similar to layers but with more</a:t>
            </a:r>
            <a:br>
              <a:rPr lang="en-US" dirty="0" smtClean="0"/>
            </a:br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Linux, Solaris, etc.</a:t>
            </a:r>
          </a:p>
          <a:p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1375" y="2020774"/>
            <a:ext cx="2214919" cy="109504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81375" y="3188057"/>
            <a:ext cx="993042" cy="91880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555" b="1" dirty="0">
                <a:latin typeface="Verdana"/>
                <a:cs typeface="Verdana"/>
              </a:rPr>
              <a:t>Solaris</a:t>
            </a:r>
            <a:r>
              <a:rPr sz="555" b="1" spc="-13" dirty="0">
                <a:latin typeface="Verdana"/>
                <a:cs typeface="Verdana"/>
              </a:rPr>
              <a:t> </a:t>
            </a:r>
            <a:r>
              <a:rPr sz="555" b="1" dirty="0">
                <a:latin typeface="Verdana"/>
                <a:cs typeface="Verdana"/>
              </a:rPr>
              <a:t>Module</a:t>
            </a:r>
            <a:r>
              <a:rPr sz="555" b="1" spc="-13" dirty="0">
                <a:latin typeface="Verdana"/>
                <a:cs typeface="Verdana"/>
              </a:rPr>
              <a:t> </a:t>
            </a:r>
            <a:r>
              <a:rPr sz="555" b="1" spc="-5" dirty="0">
                <a:latin typeface="Verdana"/>
                <a:cs typeface="Verdana"/>
              </a:rPr>
              <a:t>Approach</a:t>
            </a:r>
            <a:endParaRPr sz="555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169158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Hybrid Systems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modern operating systems are actually not one pure model</a:t>
            </a:r>
          </a:p>
          <a:p>
            <a:pPr lvl="1"/>
            <a:r>
              <a:rPr lang="en-US" dirty="0" smtClean="0"/>
              <a:t>Hybrid combines multiple approaches to address performance, security, usability needs</a:t>
            </a:r>
          </a:p>
          <a:p>
            <a:r>
              <a:rPr lang="en-US" dirty="0" smtClean="0"/>
              <a:t>Linux and Solaris kernels in kernel address space, so monolithic, plus modular for dynamic loading of functionality</a:t>
            </a:r>
          </a:p>
          <a:p>
            <a:r>
              <a:rPr lang="en-US" dirty="0" smtClean="0"/>
              <a:t>Windows mostly monolithic, plus microkernel for different subsystem</a:t>
            </a:r>
          </a:p>
          <a:p>
            <a:r>
              <a:rPr lang="en-US" dirty="0" smtClean="0"/>
              <a:t>Apple Mac OS X hybrid, layered,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Aqua</a:t>
            </a:r>
            <a:r>
              <a:rPr lang="en-US" dirty="0" smtClean="0"/>
              <a:t> UI plus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Cocoa</a:t>
            </a:r>
            <a:r>
              <a:rPr lang="en-US" dirty="0" smtClean="0"/>
              <a:t> programming environment</a:t>
            </a:r>
          </a:p>
          <a:p>
            <a:pPr lvl="1"/>
            <a:r>
              <a:rPr lang="en-US" dirty="0" smtClean="0"/>
              <a:t>Below is kernel consisting of Mach microkernel and BSD Unix parts, plus I/O kit and dynamically loadable modules (called kernel extensions)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727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OS X Structure</a:t>
            </a:r>
            <a:endParaRPr lang="en-US" dirty="0"/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095375" y="925750"/>
            <a:ext cx="3739533" cy="304738"/>
            <a:chOff x="1238051" y="736217"/>
            <a:chExt cx="3739533" cy="304738"/>
          </a:xfrm>
        </p:grpSpPr>
        <p:sp>
          <p:nvSpPr>
            <p:cNvPr id="4" name="object 4"/>
            <p:cNvSpPr/>
            <p:nvPr/>
          </p:nvSpPr>
          <p:spPr>
            <a:xfrm>
              <a:off x="1238051" y="739227"/>
              <a:ext cx="3739533" cy="298650"/>
            </a:xfrm>
            <a:custGeom>
              <a:avLst/>
              <a:gdLst/>
              <a:ahLst/>
              <a:cxnLst/>
              <a:rect l="l" t="t" r="r" b="b"/>
              <a:pathLst>
                <a:path w="7410450" h="591819">
                  <a:moveTo>
                    <a:pt x="7410448" y="0"/>
                  </a:moveTo>
                  <a:lnTo>
                    <a:pt x="7410448" y="591432"/>
                  </a:lnTo>
                  <a:lnTo>
                    <a:pt x="0" y="591432"/>
                  </a:lnTo>
                  <a:lnTo>
                    <a:pt x="0" y="0"/>
                  </a:lnTo>
                  <a:lnTo>
                    <a:pt x="7410448" y="0"/>
                  </a:lnTo>
                  <a:close/>
                </a:path>
              </a:pathLst>
            </a:custGeom>
            <a:solidFill>
              <a:srgbClr val="D2EDF3"/>
            </a:solidFill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5" name="object 5"/>
            <p:cNvSpPr/>
            <p:nvPr/>
          </p:nvSpPr>
          <p:spPr>
            <a:xfrm>
              <a:off x="1238051" y="736217"/>
              <a:ext cx="3739533" cy="304738"/>
            </a:xfrm>
            <a:custGeom>
              <a:avLst/>
              <a:gdLst/>
              <a:ahLst/>
              <a:cxnLst/>
              <a:rect l="l" t="t" r="r" b="b"/>
              <a:pathLst>
                <a:path w="7410450" h="603885">
                  <a:moveTo>
                    <a:pt x="7410437" y="591426"/>
                  </a:moveTo>
                  <a:lnTo>
                    <a:pt x="0" y="591426"/>
                  </a:lnTo>
                  <a:lnTo>
                    <a:pt x="0" y="603377"/>
                  </a:lnTo>
                  <a:lnTo>
                    <a:pt x="7410437" y="603377"/>
                  </a:lnTo>
                  <a:lnTo>
                    <a:pt x="7410437" y="591426"/>
                  </a:lnTo>
                  <a:close/>
                </a:path>
                <a:path w="7410450" h="603885">
                  <a:moveTo>
                    <a:pt x="7410437" y="0"/>
                  </a:moveTo>
                  <a:lnTo>
                    <a:pt x="0" y="0"/>
                  </a:lnTo>
                  <a:lnTo>
                    <a:pt x="0" y="11938"/>
                  </a:lnTo>
                  <a:lnTo>
                    <a:pt x="7410437" y="11938"/>
                  </a:lnTo>
                  <a:lnTo>
                    <a:pt x="74104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908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95375" y="1355338"/>
            <a:ext cx="3739533" cy="499245"/>
            <a:chOff x="1238051" y="1165805"/>
            <a:chExt cx="3739533" cy="499245"/>
          </a:xfrm>
        </p:grpSpPr>
        <p:sp>
          <p:nvSpPr>
            <p:cNvPr id="7" name="object 7"/>
            <p:cNvSpPr/>
            <p:nvPr/>
          </p:nvSpPr>
          <p:spPr>
            <a:xfrm>
              <a:off x="1238051" y="1168819"/>
              <a:ext cx="3739533" cy="493157"/>
            </a:xfrm>
            <a:custGeom>
              <a:avLst/>
              <a:gdLst/>
              <a:ahLst/>
              <a:cxnLst/>
              <a:rect l="l" t="t" r="r" b="b"/>
              <a:pathLst>
                <a:path w="7410450" h="977264">
                  <a:moveTo>
                    <a:pt x="7410448" y="0"/>
                  </a:moveTo>
                  <a:lnTo>
                    <a:pt x="7410448" y="976759"/>
                  </a:lnTo>
                  <a:lnTo>
                    <a:pt x="0" y="976759"/>
                  </a:lnTo>
                  <a:lnTo>
                    <a:pt x="0" y="0"/>
                  </a:lnTo>
                  <a:lnTo>
                    <a:pt x="7410448" y="0"/>
                  </a:lnTo>
                  <a:close/>
                </a:path>
              </a:pathLst>
            </a:custGeom>
            <a:solidFill>
              <a:srgbClr val="D2EDF3"/>
            </a:solidFill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8" name="object 8"/>
            <p:cNvSpPr/>
            <p:nvPr/>
          </p:nvSpPr>
          <p:spPr>
            <a:xfrm>
              <a:off x="1238051" y="1165805"/>
              <a:ext cx="3739533" cy="499245"/>
            </a:xfrm>
            <a:custGeom>
              <a:avLst/>
              <a:gdLst/>
              <a:ahLst/>
              <a:cxnLst/>
              <a:rect l="l" t="t" r="r" b="b"/>
              <a:pathLst>
                <a:path w="7410450" h="989329">
                  <a:moveTo>
                    <a:pt x="7410437" y="976769"/>
                  </a:moveTo>
                  <a:lnTo>
                    <a:pt x="0" y="976769"/>
                  </a:lnTo>
                  <a:lnTo>
                    <a:pt x="0" y="988707"/>
                  </a:lnTo>
                  <a:lnTo>
                    <a:pt x="7410437" y="988707"/>
                  </a:lnTo>
                  <a:lnTo>
                    <a:pt x="7410437" y="976769"/>
                  </a:lnTo>
                  <a:close/>
                </a:path>
                <a:path w="7410450" h="989329">
                  <a:moveTo>
                    <a:pt x="7410437" y="0"/>
                  </a:moveTo>
                  <a:lnTo>
                    <a:pt x="0" y="0"/>
                  </a:lnTo>
                  <a:lnTo>
                    <a:pt x="0" y="11950"/>
                  </a:lnTo>
                  <a:lnTo>
                    <a:pt x="7410437" y="11950"/>
                  </a:lnTo>
                  <a:lnTo>
                    <a:pt x="74104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9" name="object 9"/>
            <p:cNvSpPr/>
            <p:nvPr/>
          </p:nvSpPr>
          <p:spPr>
            <a:xfrm>
              <a:off x="1518531" y="1390399"/>
              <a:ext cx="515588" cy="198993"/>
            </a:xfrm>
            <a:custGeom>
              <a:avLst/>
              <a:gdLst/>
              <a:ahLst/>
              <a:cxnLst/>
              <a:rect l="l" t="t" r="r" b="b"/>
              <a:pathLst>
                <a:path w="1021714" h="394335">
                  <a:moveTo>
                    <a:pt x="510715" y="0"/>
                  </a:moveTo>
                  <a:lnTo>
                    <a:pt x="446652" y="1536"/>
                  </a:lnTo>
                  <a:lnTo>
                    <a:pt x="384963" y="6020"/>
                  </a:lnTo>
                  <a:lnTo>
                    <a:pt x="326128" y="13269"/>
                  </a:lnTo>
                  <a:lnTo>
                    <a:pt x="270625" y="23098"/>
                  </a:lnTo>
                  <a:lnTo>
                    <a:pt x="218932" y="35321"/>
                  </a:lnTo>
                  <a:lnTo>
                    <a:pt x="171528" y="49754"/>
                  </a:lnTo>
                  <a:lnTo>
                    <a:pt x="128892" y="66212"/>
                  </a:lnTo>
                  <a:lnTo>
                    <a:pt x="91503" y="84510"/>
                  </a:lnTo>
                  <a:lnTo>
                    <a:pt x="34376" y="125889"/>
                  </a:lnTo>
                  <a:lnTo>
                    <a:pt x="3979" y="172413"/>
                  </a:lnTo>
                  <a:lnTo>
                    <a:pt x="0" y="197142"/>
                  </a:lnTo>
                  <a:lnTo>
                    <a:pt x="3979" y="221871"/>
                  </a:lnTo>
                  <a:lnTo>
                    <a:pt x="34376" y="268396"/>
                  </a:lnTo>
                  <a:lnTo>
                    <a:pt x="91503" y="309776"/>
                  </a:lnTo>
                  <a:lnTo>
                    <a:pt x="128892" y="328075"/>
                  </a:lnTo>
                  <a:lnTo>
                    <a:pt x="171528" y="344533"/>
                  </a:lnTo>
                  <a:lnTo>
                    <a:pt x="218932" y="358966"/>
                  </a:lnTo>
                  <a:lnTo>
                    <a:pt x="270625" y="371189"/>
                  </a:lnTo>
                  <a:lnTo>
                    <a:pt x="326128" y="381018"/>
                  </a:lnTo>
                  <a:lnTo>
                    <a:pt x="384963" y="388267"/>
                  </a:lnTo>
                  <a:lnTo>
                    <a:pt x="446652" y="392751"/>
                  </a:lnTo>
                  <a:lnTo>
                    <a:pt x="510715" y="394288"/>
                  </a:lnTo>
                  <a:lnTo>
                    <a:pt x="574778" y="392751"/>
                  </a:lnTo>
                  <a:lnTo>
                    <a:pt x="636466" y="388267"/>
                  </a:lnTo>
                  <a:lnTo>
                    <a:pt x="695301" y="381018"/>
                  </a:lnTo>
                  <a:lnTo>
                    <a:pt x="750804" y="371189"/>
                  </a:lnTo>
                  <a:lnTo>
                    <a:pt x="802497" y="358966"/>
                  </a:lnTo>
                  <a:lnTo>
                    <a:pt x="849901" y="344533"/>
                  </a:lnTo>
                  <a:lnTo>
                    <a:pt x="892537" y="328075"/>
                  </a:lnTo>
                  <a:lnTo>
                    <a:pt x="929927" y="309776"/>
                  </a:lnTo>
                  <a:lnTo>
                    <a:pt x="987053" y="268396"/>
                  </a:lnTo>
                  <a:lnTo>
                    <a:pt x="1017451" y="221871"/>
                  </a:lnTo>
                  <a:lnTo>
                    <a:pt x="1021430" y="197142"/>
                  </a:lnTo>
                  <a:lnTo>
                    <a:pt x="1017451" y="172413"/>
                  </a:lnTo>
                  <a:lnTo>
                    <a:pt x="987053" y="125889"/>
                  </a:lnTo>
                  <a:lnTo>
                    <a:pt x="929927" y="84510"/>
                  </a:lnTo>
                  <a:lnTo>
                    <a:pt x="892537" y="66212"/>
                  </a:lnTo>
                  <a:lnTo>
                    <a:pt x="849901" y="49754"/>
                  </a:lnTo>
                  <a:lnTo>
                    <a:pt x="802497" y="35321"/>
                  </a:lnTo>
                  <a:lnTo>
                    <a:pt x="750804" y="23098"/>
                  </a:lnTo>
                  <a:lnTo>
                    <a:pt x="695301" y="13269"/>
                  </a:lnTo>
                  <a:lnTo>
                    <a:pt x="636466" y="6020"/>
                  </a:lnTo>
                  <a:lnTo>
                    <a:pt x="574778" y="1536"/>
                  </a:lnTo>
                  <a:lnTo>
                    <a:pt x="510715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8531" y="1390399"/>
              <a:ext cx="515588" cy="198993"/>
            </a:xfrm>
            <a:custGeom>
              <a:avLst/>
              <a:gdLst/>
              <a:ahLst/>
              <a:cxnLst/>
              <a:rect l="l" t="t" r="r" b="b"/>
              <a:pathLst>
                <a:path w="1021714" h="394335">
                  <a:moveTo>
                    <a:pt x="1021430" y="197142"/>
                  </a:moveTo>
                  <a:lnTo>
                    <a:pt x="1005832" y="245684"/>
                  </a:lnTo>
                  <a:lnTo>
                    <a:pt x="961592" y="289821"/>
                  </a:lnTo>
                  <a:lnTo>
                    <a:pt x="892537" y="328074"/>
                  </a:lnTo>
                  <a:lnTo>
                    <a:pt x="849901" y="344532"/>
                  </a:lnTo>
                  <a:lnTo>
                    <a:pt x="802497" y="358965"/>
                  </a:lnTo>
                  <a:lnTo>
                    <a:pt x="750804" y="371189"/>
                  </a:lnTo>
                  <a:lnTo>
                    <a:pt x="695301" y="381017"/>
                  </a:lnTo>
                  <a:lnTo>
                    <a:pt x="636466" y="388266"/>
                  </a:lnTo>
                  <a:lnTo>
                    <a:pt x="574778" y="392751"/>
                  </a:lnTo>
                  <a:lnTo>
                    <a:pt x="510715" y="394287"/>
                  </a:lnTo>
                  <a:lnTo>
                    <a:pt x="446652" y="392751"/>
                  </a:lnTo>
                  <a:lnTo>
                    <a:pt x="384963" y="388266"/>
                  </a:lnTo>
                  <a:lnTo>
                    <a:pt x="326128" y="381017"/>
                  </a:lnTo>
                  <a:lnTo>
                    <a:pt x="270625" y="371189"/>
                  </a:lnTo>
                  <a:lnTo>
                    <a:pt x="218932" y="358965"/>
                  </a:lnTo>
                  <a:lnTo>
                    <a:pt x="171528" y="344532"/>
                  </a:lnTo>
                  <a:lnTo>
                    <a:pt x="128892" y="328074"/>
                  </a:lnTo>
                  <a:lnTo>
                    <a:pt x="91503" y="309776"/>
                  </a:lnTo>
                  <a:lnTo>
                    <a:pt x="34376" y="268396"/>
                  </a:lnTo>
                  <a:lnTo>
                    <a:pt x="3979" y="221871"/>
                  </a:lnTo>
                  <a:lnTo>
                    <a:pt x="0" y="197142"/>
                  </a:lnTo>
                  <a:lnTo>
                    <a:pt x="3979" y="172413"/>
                  </a:lnTo>
                  <a:lnTo>
                    <a:pt x="34376" y="125889"/>
                  </a:lnTo>
                  <a:lnTo>
                    <a:pt x="91503" y="84510"/>
                  </a:lnTo>
                  <a:lnTo>
                    <a:pt x="128892" y="66212"/>
                  </a:lnTo>
                  <a:lnTo>
                    <a:pt x="171528" y="49754"/>
                  </a:lnTo>
                  <a:lnTo>
                    <a:pt x="218932" y="35321"/>
                  </a:lnTo>
                  <a:lnTo>
                    <a:pt x="270625" y="23098"/>
                  </a:lnTo>
                  <a:lnTo>
                    <a:pt x="326128" y="13269"/>
                  </a:lnTo>
                  <a:lnTo>
                    <a:pt x="384963" y="6020"/>
                  </a:lnTo>
                  <a:lnTo>
                    <a:pt x="446652" y="1536"/>
                  </a:lnTo>
                  <a:lnTo>
                    <a:pt x="510715" y="0"/>
                  </a:lnTo>
                  <a:lnTo>
                    <a:pt x="574778" y="1536"/>
                  </a:lnTo>
                  <a:lnTo>
                    <a:pt x="636466" y="6020"/>
                  </a:lnTo>
                  <a:lnTo>
                    <a:pt x="695301" y="13269"/>
                  </a:lnTo>
                  <a:lnTo>
                    <a:pt x="750804" y="23098"/>
                  </a:lnTo>
                  <a:lnTo>
                    <a:pt x="802497" y="35321"/>
                  </a:lnTo>
                  <a:lnTo>
                    <a:pt x="849901" y="49754"/>
                  </a:lnTo>
                  <a:lnTo>
                    <a:pt x="892537" y="66212"/>
                  </a:lnTo>
                  <a:lnTo>
                    <a:pt x="929927" y="84510"/>
                  </a:lnTo>
                  <a:lnTo>
                    <a:pt x="987053" y="125889"/>
                  </a:lnTo>
                  <a:lnTo>
                    <a:pt x="1017451" y="172413"/>
                  </a:lnTo>
                  <a:lnTo>
                    <a:pt x="1021430" y="197142"/>
                  </a:lnTo>
                  <a:close/>
                </a:path>
              </a:pathLst>
            </a:custGeom>
            <a:ln w="8960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11" name="object 11"/>
            <p:cNvSpPr/>
            <p:nvPr/>
          </p:nvSpPr>
          <p:spPr>
            <a:xfrm>
              <a:off x="2274419" y="1390399"/>
              <a:ext cx="515588" cy="198993"/>
            </a:xfrm>
            <a:custGeom>
              <a:avLst/>
              <a:gdLst/>
              <a:ahLst/>
              <a:cxnLst/>
              <a:rect l="l" t="t" r="r" b="b"/>
              <a:pathLst>
                <a:path w="1021714" h="394335">
                  <a:moveTo>
                    <a:pt x="510715" y="0"/>
                  </a:moveTo>
                  <a:lnTo>
                    <a:pt x="446652" y="1536"/>
                  </a:lnTo>
                  <a:lnTo>
                    <a:pt x="384963" y="6020"/>
                  </a:lnTo>
                  <a:lnTo>
                    <a:pt x="326128" y="13269"/>
                  </a:lnTo>
                  <a:lnTo>
                    <a:pt x="270625" y="23098"/>
                  </a:lnTo>
                  <a:lnTo>
                    <a:pt x="218932" y="35321"/>
                  </a:lnTo>
                  <a:lnTo>
                    <a:pt x="171528" y="49754"/>
                  </a:lnTo>
                  <a:lnTo>
                    <a:pt x="128892" y="66212"/>
                  </a:lnTo>
                  <a:lnTo>
                    <a:pt x="91503" y="84510"/>
                  </a:lnTo>
                  <a:lnTo>
                    <a:pt x="34376" y="125889"/>
                  </a:lnTo>
                  <a:lnTo>
                    <a:pt x="3979" y="172413"/>
                  </a:lnTo>
                  <a:lnTo>
                    <a:pt x="0" y="197142"/>
                  </a:lnTo>
                  <a:lnTo>
                    <a:pt x="3979" y="221871"/>
                  </a:lnTo>
                  <a:lnTo>
                    <a:pt x="34376" y="268396"/>
                  </a:lnTo>
                  <a:lnTo>
                    <a:pt x="91503" y="309776"/>
                  </a:lnTo>
                  <a:lnTo>
                    <a:pt x="128892" y="328075"/>
                  </a:lnTo>
                  <a:lnTo>
                    <a:pt x="171528" y="344533"/>
                  </a:lnTo>
                  <a:lnTo>
                    <a:pt x="218932" y="358966"/>
                  </a:lnTo>
                  <a:lnTo>
                    <a:pt x="270625" y="371189"/>
                  </a:lnTo>
                  <a:lnTo>
                    <a:pt x="326128" y="381018"/>
                  </a:lnTo>
                  <a:lnTo>
                    <a:pt x="384963" y="388267"/>
                  </a:lnTo>
                  <a:lnTo>
                    <a:pt x="446652" y="392751"/>
                  </a:lnTo>
                  <a:lnTo>
                    <a:pt x="510715" y="394288"/>
                  </a:lnTo>
                  <a:lnTo>
                    <a:pt x="574778" y="392751"/>
                  </a:lnTo>
                  <a:lnTo>
                    <a:pt x="636466" y="388267"/>
                  </a:lnTo>
                  <a:lnTo>
                    <a:pt x="695301" y="381018"/>
                  </a:lnTo>
                  <a:lnTo>
                    <a:pt x="750804" y="371189"/>
                  </a:lnTo>
                  <a:lnTo>
                    <a:pt x="802497" y="358966"/>
                  </a:lnTo>
                  <a:lnTo>
                    <a:pt x="849901" y="344533"/>
                  </a:lnTo>
                  <a:lnTo>
                    <a:pt x="892537" y="328075"/>
                  </a:lnTo>
                  <a:lnTo>
                    <a:pt x="929927" y="309776"/>
                  </a:lnTo>
                  <a:lnTo>
                    <a:pt x="987053" y="268396"/>
                  </a:lnTo>
                  <a:lnTo>
                    <a:pt x="1017451" y="221871"/>
                  </a:lnTo>
                  <a:lnTo>
                    <a:pt x="1021430" y="197142"/>
                  </a:lnTo>
                  <a:lnTo>
                    <a:pt x="1017451" y="172413"/>
                  </a:lnTo>
                  <a:lnTo>
                    <a:pt x="987053" y="125889"/>
                  </a:lnTo>
                  <a:lnTo>
                    <a:pt x="929927" y="84510"/>
                  </a:lnTo>
                  <a:lnTo>
                    <a:pt x="892537" y="66212"/>
                  </a:lnTo>
                  <a:lnTo>
                    <a:pt x="849901" y="49754"/>
                  </a:lnTo>
                  <a:lnTo>
                    <a:pt x="802497" y="35321"/>
                  </a:lnTo>
                  <a:lnTo>
                    <a:pt x="750804" y="23098"/>
                  </a:lnTo>
                  <a:lnTo>
                    <a:pt x="695301" y="13269"/>
                  </a:lnTo>
                  <a:lnTo>
                    <a:pt x="636466" y="6020"/>
                  </a:lnTo>
                  <a:lnTo>
                    <a:pt x="574778" y="1536"/>
                  </a:lnTo>
                  <a:lnTo>
                    <a:pt x="510715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12" name="object 12"/>
            <p:cNvSpPr/>
            <p:nvPr/>
          </p:nvSpPr>
          <p:spPr>
            <a:xfrm>
              <a:off x="2274419" y="1390399"/>
              <a:ext cx="515588" cy="198993"/>
            </a:xfrm>
            <a:custGeom>
              <a:avLst/>
              <a:gdLst/>
              <a:ahLst/>
              <a:cxnLst/>
              <a:rect l="l" t="t" r="r" b="b"/>
              <a:pathLst>
                <a:path w="1021714" h="394335">
                  <a:moveTo>
                    <a:pt x="1021430" y="197142"/>
                  </a:moveTo>
                  <a:lnTo>
                    <a:pt x="1005832" y="245684"/>
                  </a:lnTo>
                  <a:lnTo>
                    <a:pt x="961592" y="289821"/>
                  </a:lnTo>
                  <a:lnTo>
                    <a:pt x="892537" y="328074"/>
                  </a:lnTo>
                  <a:lnTo>
                    <a:pt x="849901" y="344532"/>
                  </a:lnTo>
                  <a:lnTo>
                    <a:pt x="802497" y="358965"/>
                  </a:lnTo>
                  <a:lnTo>
                    <a:pt x="750805" y="371189"/>
                  </a:lnTo>
                  <a:lnTo>
                    <a:pt x="695301" y="381017"/>
                  </a:lnTo>
                  <a:lnTo>
                    <a:pt x="636466" y="388266"/>
                  </a:lnTo>
                  <a:lnTo>
                    <a:pt x="574778" y="392751"/>
                  </a:lnTo>
                  <a:lnTo>
                    <a:pt x="510715" y="394287"/>
                  </a:lnTo>
                  <a:lnTo>
                    <a:pt x="446652" y="392751"/>
                  </a:lnTo>
                  <a:lnTo>
                    <a:pt x="384963" y="388266"/>
                  </a:lnTo>
                  <a:lnTo>
                    <a:pt x="326128" y="381017"/>
                  </a:lnTo>
                  <a:lnTo>
                    <a:pt x="270625" y="371189"/>
                  </a:lnTo>
                  <a:lnTo>
                    <a:pt x="218932" y="358965"/>
                  </a:lnTo>
                  <a:lnTo>
                    <a:pt x="171528" y="344532"/>
                  </a:lnTo>
                  <a:lnTo>
                    <a:pt x="128892" y="328074"/>
                  </a:lnTo>
                  <a:lnTo>
                    <a:pt x="91503" y="309776"/>
                  </a:lnTo>
                  <a:lnTo>
                    <a:pt x="34376" y="268396"/>
                  </a:lnTo>
                  <a:lnTo>
                    <a:pt x="3979" y="221871"/>
                  </a:lnTo>
                  <a:lnTo>
                    <a:pt x="0" y="197142"/>
                  </a:lnTo>
                  <a:lnTo>
                    <a:pt x="3979" y="172413"/>
                  </a:lnTo>
                  <a:lnTo>
                    <a:pt x="34376" y="125889"/>
                  </a:lnTo>
                  <a:lnTo>
                    <a:pt x="91503" y="84510"/>
                  </a:lnTo>
                  <a:lnTo>
                    <a:pt x="128892" y="66212"/>
                  </a:lnTo>
                  <a:lnTo>
                    <a:pt x="171528" y="49754"/>
                  </a:lnTo>
                  <a:lnTo>
                    <a:pt x="218932" y="35321"/>
                  </a:lnTo>
                  <a:lnTo>
                    <a:pt x="270625" y="23098"/>
                  </a:lnTo>
                  <a:lnTo>
                    <a:pt x="326128" y="13269"/>
                  </a:lnTo>
                  <a:lnTo>
                    <a:pt x="384963" y="6020"/>
                  </a:lnTo>
                  <a:lnTo>
                    <a:pt x="446652" y="1536"/>
                  </a:lnTo>
                  <a:lnTo>
                    <a:pt x="510715" y="0"/>
                  </a:lnTo>
                  <a:lnTo>
                    <a:pt x="574778" y="1536"/>
                  </a:lnTo>
                  <a:lnTo>
                    <a:pt x="636466" y="6020"/>
                  </a:lnTo>
                  <a:lnTo>
                    <a:pt x="695301" y="13269"/>
                  </a:lnTo>
                  <a:lnTo>
                    <a:pt x="750805" y="23098"/>
                  </a:lnTo>
                  <a:lnTo>
                    <a:pt x="802497" y="35321"/>
                  </a:lnTo>
                  <a:lnTo>
                    <a:pt x="849901" y="49754"/>
                  </a:lnTo>
                  <a:lnTo>
                    <a:pt x="892537" y="66212"/>
                  </a:lnTo>
                  <a:lnTo>
                    <a:pt x="929927" y="84510"/>
                  </a:lnTo>
                  <a:lnTo>
                    <a:pt x="987053" y="125889"/>
                  </a:lnTo>
                  <a:lnTo>
                    <a:pt x="1017451" y="172413"/>
                  </a:lnTo>
                  <a:lnTo>
                    <a:pt x="1021430" y="197142"/>
                  </a:lnTo>
                  <a:close/>
                </a:path>
              </a:pathLst>
            </a:custGeom>
            <a:ln w="8960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805579"/>
              </p:ext>
            </p:extLst>
          </p:nvPr>
        </p:nvGraphicFramePr>
        <p:xfrm>
          <a:off x="1095376" y="1973007"/>
          <a:ext cx="3739852" cy="1322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3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41">
                <a:tc>
                  <a:txBody>
                    <a:bodyPr/>
                    <a:lstStyle/>
                    <a:p>
                      <a:pPr marL="29209">
                        <a:lnSpc>
                          <a:spcPts val="1785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kernel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environment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8740" algn="ctr">
                        <a:lnSpc>
                          <a:spcPts val="1135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Mach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solidFill>
                      <a:srgbClr val="D2EDF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406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BSD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1845" marB="0">
                    <a:lnL w="9525">
                      <a:solidFill>
                        <a:srgbClr val="010202"/>
                      </a:solidFill>
                      <a:prstDash val="solid"/>
                    </a:lnL>
                    <a:lnT w="381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010202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81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2ED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617">
                <a:tc gridSpan="2"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I/O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kit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9668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2ED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666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kernel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extensions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9668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2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1113612" y="922752"/>
            <a:ext cx="1035982" cy="126501"/>
          </a:xfrm>
          <a:prstGeom prst="rect">
            <a:avLst/>
          </a:prstGeom>
        </p:spPr>
        <p:txBody>
          <a:bodyPr vert="horz" wrap="square" lIns="0" tIns="6088" rIns="0" bIns="0" rtlCol="0">
            <a:spAutoFit/>
          </a:bodyPr>
          <a:lstStyle/>
          <a:p>
            <a:pPr>
              <a:spcBef>
                <a:spcPts val="48"/>
              </a:spcBef>
            </a:pPr>
            <a:r>
              <a:rPr sz="782" spc="-5" dirty="0">
                <a:solidFill>
                  <a:srgbClr val="231F20"/>
                </a:solidFill>
                <a:latin typeface="Arial"/>
                <a:cs typeface="Arial"/>
              </a:rPr>
              <a:t>graphical</a:t>
            </a:r>
            <a:r>
              <a:rPr sz="782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82" dirty="0">
                <a:solidFill>
                  <a:srgbClr val="231F20"/>
                </a:solidFill>
                <a:latin typeface="Arial"/>
                <a:cs typeface="Arial"/>
              </a:rPr>
              <a:t>user</a:t>
            </a:r>
            <a:r>
              <a:rPr sz="782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82" spc="-5" dirty="0">
                <a:solidFill>
                  <a:srgbClr val="231F20"/>
                </a:solidFill>
                <a:latin typeface="Arial"/>
                <a:cs typeface="Arial"/>
              </a:rPr>
              <a:t>interface</a:t>
            </a:r>
            <a:endParaRPr sz="782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11996" y="990426"/>
            <a:ext cx="237766" cy="126501"/>
          </a:xfrm>
          <a:prstGeom prst="rect">
            <a:avLst/>
          </a:prstGeom>
        </p:spPr>
        <p:txBody>
          <a:bodyPr vert="horz" wrap="square" lIns="0" tIns="6088" rIns="0" bIns="0" rtlCol="0">
            <a:spAutoFit/>
          </a:bodyPr>
          <a:lstStyle/>
          <a:p>
            <a:pPr>
              <a:spcBef>
                <a:spcPts val="48"/>
              </a:spcBef>
            </a:pPr>
            <a:r>
              <a:rPr sz="782" spc="-10" dirty="0">
                <a:solidFill>
                  <a:srgbClr val="231F20"/>
                </a:solidFill>
                <a:latin typeface="Arial"/>
                <a:cs typeface="Arial"/>
              </a:rPr>
              <a:t>Aqua</a:t>
            </a:r>
            <a:endParaRPr sz="782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1928" y="1347626"/>
            <a:ext cx="1686154" cy="392856"/>
          </a:xfrm>
          <a:prstGeom prst="rect">
            <a:avLst/>
          </a:prstGeom>
        </p:spPr>
        <p:txBody>
          <a:bodyPr vert="horz" wrap="square" lIns="0" tIns="6088" rIns="0" bIns="0" rtlCol="0">
            <a:spAutoFit/>
          </a:bodyPr>
          <a:lstStyle/>
          <a:p>
            <a:pPr>
              <a:spcBef>
                <a:spcPts val="48"/>
              </a:spcBef>
            </a:pPr>
            <a:r>
              <a:rPr sz="782" spc="-5" dirty="0">
                <a:solidFill>
                  <a:srgbClr val="231F20"/>
                </a:solidFill>
                <a:latin typeface="Arial"/>
                <a:cs typeface="Arial"/>
              </a:rPr>
              <a:t>application</a:t>
            </a:r>
            <a:r>
              <a:rPr sz="782" spc="-2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82" dirty="0">
                <a:solidFill>
                  <a:srgbClr val="231F20"/>
                </a:solidFill>
                <a:latin typeface="Arial"/>
                <a:cs typeface="Arial"/>
              </a:rPr>
              <a:t>environments</a:t>
            </a:r>
            <a:r>
              <a:rPr sz="782" spc="-2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82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782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82" spc="-5" dirty="0">
                <a:solidFill>
                  <a:srgbClr val="231F20"/>
                </a:solidFill>
                <a:latin typeface="Arial"/>
                <a:cs typeface="Arial"/>
              </a:rPr>
              <a:t>services</a:t>
            </a:r>
            <a:endParaRPr sz="782" dirty="0">
              <a:latin typeface="Arial"/>
              <a:cs typeface="Arial"/>
            </a:endParaRPr>
          </a:p>
          <a:p>
            <a:pPr>
              <a:spcBef>
                <a:spcPts val="192"/>
              </a:spcBef>
            </a:pPr>
            <a:endParaRPr sz="782" dirty="0">
              <a:latin typeface="Arial"/>
              <a:cs typeface="Arial"/>
            </a:endParaRPr>
          </a:p>
          <a:p>
            <a:pPr marL="400526">
              <a:tabLst>
                <a:tab pos="1124678" algn="l"/>
              </a:tabLst>
            </a:pPr>
            <a:r>
              <a:rPr sz="782" spc="-10" dirty="0">
                <a:solidFill>
                  <a:srgbClr val="231F20"/>
                </a:solidFill>
                <a:latin typeface="Arial"/>
                <a:cs typeface="Arial"/>
              </a:rPr>
              <a:t>Java</a:t>
            </a:r>
            <a:r>
              <a:rPr sz="782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782" spc="-5" dirty="0">
                <a:solidFill>
                  <a:srgbClr val="231F20"/>
                </a:solidFill>
                <a:latin typeface="Arial"/>
                <a:cs typeface="Arial"/>
              </a:rPr>
              <a:t>Cocoa</a:t>
            </a:r>
            <a:endParaRPr sz="782" dirty="0">
              <a:latin typeface="Arial"/>
              <a:cs typeface="Arial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925822" y="1579932"/>
            <a:ext cx="588969" cy="198993"/>
            <a:chOff x="3068498" y="1390399"/>
            <a:chExt cx="588969" cy="198993"/>
          </a:xfrm>
        </p:grpSpPr>
        <p:sp>
          <p:nvSpPr>
            <p:cNvPr id="18" name="object 18"/>
            <p:cNvSpPr/>
            <p:nvPr/>
          </p:nvSpPr>
          <p:spPr>
            <a:xfrm>
              <a:off x="3068498" y="1390399"/>
              <a:ext cx="588968" cy="198993"/>
            </a:xfrm>
            <a:custGeom>
              <a:avLst/>
              <a:gdLst/>
              <a:ahLst/>
              <a:cxnLst/>
              <a:rect l="l" t="t" r="r" b="b"/>
              <a:pathLst>
                <a:path w="1167129" h="394335">
                  <a:moveTo>
                    <a:pt x="583274" y="0"/>
                  </a:moveTo>
                  <a:lnTo>
                    <a:pt x="515252" y="1326"/>
                  </a:lnTo>
                  <a:lnTo>
                    <a:pt x="449534" y="5206"/>
                  </a:lnTo>
                  <a:lnTo>
                    <a:pt x="386560" y="11493"/>
                  </a:lnTo>
                  <a:lnTo>
                    <a:pt x="326765" y="20037"/>
                  </a:lnTo>
                  <a:lnTo>
                    <a:pt x="270587" y="30692"/>
                  </a:lnTo>
                  <a:lnTo>
                    <a:pt x="218466" y="43309"/>
                  </a:lnTo>
                  <a:lnTo>
                    <a:pt x="170837" y="57741"/>
                  </a:lnTo>
                  <a:lnTo>
                    <a:pt x="128138" y="73839"/>
                  </a:lnTo>
                  <a:lnTo>
                    <a:pt x="90808" y="91456"/>
                  </a:lnTo>
                  <a:lnTo>
                    <a:pt x="34004" y="130654"/>
                  </a:lnTo>
                  <a:lnTo>
                    <a:pt x="3924" y="174151"/>
                  </a:lnTo>
                  <a:lnTo>
                    <a:pt x="0" y="197142"/>
                  </a:lnTo>
                  <a:lnTo>
                    <a:pt x="3924" y="220133"/>
                  </a:lnTo>
                  <a:lnTo>
                    <a:pt x="34004" y="263631"/>
                  </a:lnTo>
                  <a:lnTo>
                    <a:pt x="90808" y="302830"/>
                  </a:lnTo>
                  <a:lnTo>
                    <a:pt x="128138" y="320447"/>
                  </a:lnTo>
                  <a:lnTo>
                    <a:pt x="170837" y="336545"/>
                  </a:lnTo>
                  <a:lnTo>
                    <a:pt x="218466" y="350977"/>
                  </a:lnTo>
                  <a:lnTo>
                    <a:pt x="270587" y="363595"/>
                  </a:lnTo>
                  <a:lnTo>
                    <a:pt x="326765" y="374250"/>
                  </a:lnTo>
                  <a:lnTo>
                    <a:pt x="386560" y="382794"/>
                  </a:lnTo>
                  <a:lnTo>
                    <a:pt x="449534" y="389081"/>
                  </a:lnTo>
                  <a:lnTo>
                    <a:pt x="515252" y="392961"/>
                  </a:lnTo>
                  <a:lnTo>
                    <a:pt x="583274" y="394288"/>
                  </a:lnTo>
                  <a:lnTo>
                    <a:pt x="651296" y="392961"/>
                  </a:lnTo>
                  <a:lnTo>
                    <a:pt x="717013" y="389081"/>
                  </a:lnTo>
                  <a:lnTo>
                    <a:pt x="779988" y="382794"/>
                  </a:lnTo>
                  <a:lnTo>
                    <a:pt x="839783" y="374250"/>
                  </a:lnTo>
                  <a:lnTo>
                    <a:pt x="895961" y="363595"/>
                  </a:lnTo>
                  <a:lnTo>
                    <a:pt x="948083" y="350977"/>
                  </a:lnTo>
                  <a:lnTo>
                    <a:pt x="995712" y="336545"/>
                  </a:lnTo>
                  <a:lnTo>
                    <a:pt x="1038410" y="320447"/>
                  </a:lnTo>
                  <a:lnTo>
                    <a:pt x="1075740" y="302830"/>
                  </a:lnTo>
                  <a:lnTo>
                    <a:pt x="1132545" y="263631"/>
                  </a:lnTo>
                  <a:lnTo>
                    <a:pt x="1162625" y="220133"/>
                  </a:lnTo>
                  <a:lnTo>
                    <a:pt x="1166549" y="197142"/>
                  </a:lnTo>
                  <a:lnTo>
                    <a:pt x="1162625" y="174151"/>
                  </a:lnTo>
                  <a:lnTo>
                    <a:pt x="1132545" y="130654"/>
                  </a:lnTo>
                  <a:lnTo>
                    <a:pt x="1075740" y="91456"/>
                  </a:lnTo>
                  <a:lnTo>
                    <a:pt x="1038410" y="73839"/>
                  </a:lnTo>
                  <a:lnTo>
                    <a:pt x="995712" y="57741"/>
                  </a:lnTo>
                  <a:lnTo>
                    <a:pt x="948083" y="43309"/>
                  </a:lnTo>
                  <a:lnTo>
                    <a:pt x="895961" y="30692"/>
                  </a:lnTo>
                  <a:lnTo>
                    <a:pt x="839783" y="20037"/>
                  </a:lnTo>
                  <a:lnTo>
                    <a:pt x="779988" y="11493"/>
                  </a:lnTo>
                  <a:lnTo>
                    <a:pt x="717013" y="5206"/>
                  </a:lnTo>
                  <a:lnTo>
                    <a:pt x="651296" y="1326"/>
                  </a:lnTo>
                  <a:lnTo>
                    <a:pt x="583274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19" name="object 19"/>
            <p:cNvSpPr/>
            <p:nvPr/>
          </p:nvSpPr>
          <p:spPr>
            <a:xfrm>
              <a:off x="3068499" y="1390399"/>
              <a:ext cx="588968" cy="198993"/>
            </a:xfrm>
            <a:custGeom>
              <a:avLst/>
              <a:gdLst/>
              <a:ahLst/>
              <a:cxnLst/>
              <a:rect l="l" t="t" r="r" b="b"/>
              <a:pathLst>
                <a:path w="1167129" h="394335">
                  <a:moveTo>
                    <a:pt x="1166548" y="197142"/>
                  </a:moveTo>
                  <a:lnTo>
                    <a:pt x="1151143" y="242346"/>
                  </a:lnTo>
                  <a:lnTo>
                    <a:pt x="1107263" y="283842"/>
                  </a:lnTo>
                  <a:lnTo>
                    <a:pt x="1038409" y="320446"/>
                  </a:lnTo>
                  <a:lnTo>
                    <a:pt x="995711" y="336545"/>
                  </a:lnTo>
                  <a:lnTo>
                    <a:pt x="948082" y="350977"/>
                  </a:lnTo>
                  <a:lnTo>
                    <a:pt x="895960" y="363594"/>
                  </a:lnTo>
                  <a:lnTo>
                    <a:pt x="839783" y="374249"/>
                  </a:lnTo>
                  <a:lnTo>
                    <a:pt x="779988" y="382794"/>
                  </a:lnTo>
                  <a:lnTo>
                    <a:pt x="717013" y="389080"/>
                  </a:lnTo>
                  <a:lnTo>
                    <a:pt x="651296" y="392961"/>
                  </a:lnTo>
                  <a:lnTo>
                    <a:pt x="583274" y="394287"/>
                  </a:lnTo>
                  <a:lnTo>
                    <a:pt x="515251" y="392961"/>
                  </a:lnTo>
                  <a:lnTo>
                    <a:pt x="449534" y="389080"/>
                  </a:lnTo>
                  <a:lnTo>
                    <a:pt x="386559" y="382794"/>
                  </a:lnTo>
                  <a:lnTo>
                    <a:pt x="326764" y="374249"/>
                  </a:lnTo>
                  <a:lnTo>
                    <a:pt x="270587" y="363594"/>
                  </a:lnTo>
                  <a:lnTo>
                    <a:pt x="218465" y="350977"/>
                  </a:lnTo>
                  <a:lnTo>
                    <a:pt x="170836" y="336545"/>
                  </a:lnTo>
                  <a:lnTo>
                    <a:pt x="128138" y="320446"/>
                  </a:lnTo>
                  <a:lnTo>
                    <a:pt x="90808" y="302829"/>
                  </a:lnTo>
                  <a:lnTo>
                    <a:pt x="34004" y="263631"/>
                  </a:lnTo>
                  <a:lnTo>
                    <a:pt x="3924" y="220133"/>
                  </a:lnTo>
                  <a:lnTo>
                    <a:pt x="0" y="197142"/>
                  </a:lnTo>
                  <a:lnTo>
                    <a:pt x="3924" y="174151"/>
                  </a:lnTo>
                  <a:lnTo>
                    <a:pt x="34004" y="130654"/>
                  </a:lnTo>
                  <a:lnTo>
                    <a:pt x="90808" y="91456"/>
                  </a:lnTo>
                  <a:lnTo>
                    <a:pt x="128138" y="73840"/>
                  </a:lnTo>
                  <a:lnTo>
                    <a:pt x="170836" y="57741"/>
                  </a:lnTo>
                  <a:lnTo>
                    <a:pt x="218465" y="43310"/>
                  </a:lnTo>
                  <a:lnTo>
                    <a:pt x="270587" y="30692"/>
                  </a:lnTo>
                  <a:lnTo>
                    <a:pt x="326764" y="20037"/>
                  </a:lnTo>
                  <a:lnTo>
                    <a:pt x="386559" y="11493"/>
                  </a:lnTo>
                  <a:lnTo>
                    <a:pt x="449534" y="5206"/>
                  </a:lnTo>
                  <a:lnTo>
                    <a:pt x="515251" y="1326"/>
                  </a:lnTo>
                  <a:lnTo>
                    <a:pt x="583274" y="0"/>
                  </a:lnTo>
                  <a:lnTo>
                    <a:pt x="651296" y="1326"/>
                  </a:lnTo>
                  <a:lnTo>
                    <a:pt x="717013" y="5206"/>
                  </a:lnTo>
                  <a:lnTo>
                    <a:pt x="779988" y="11493"/>
                  </a:lnTo>
                  <a:lnTo>
                    <a:pt x="839783" y="20037"/>
                  </a:lnTo>
                  <a:lnTo>
                    <a:pt x="895960" y="30692"/>
                  </a:lnTo>
                  <a:lnTo>
                    <a:pt x="948082" y="43310"/>
                  </a:lnTo>
                  <a:lnTo>
                    <a:pt x="995711" y="57741"/>
                  </a:lnTo>
                  <a:lnTo>
                    <a:pt x="1038409" y="73840"/>
                  </a:lnTo>
                  <a:lnTo>
                    <a:pt x="1075739" y="91456"/>
                  </a:lnTo>
                  <a:lnTo>
                    <a:pt x="1132544" y="130654"/>
                  </a:lnTo>
                  <a:lnTo>
                    <a:pt x="1162624" y="174151"/>
                  </a:lnTo>
                  <a:lnTo>
                    <a:pt x="1166548" y="197142"/>
                  </a:lnTo>
                  <a:close/>
                </a:path>
              </a:pathLst>
            </a:custGeom>
            <a:ln w="8960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999363" y="1605384"/>
            <a:ext cx="446693" cy="126501"/>
          </a:xfrm>
          <a:prstGeom prst="rect">
            <a:avLst/>
          </a:prstGeom>
        </p:spPr>
        <p:txBody>
          <a:bodyPr vert="horz" wrap="square" lIns="0" tIns="6088" rIns="0" bIns="0" rtlCol="0">
            <a:spAutoFit/>
          </a:bodyPr>
          <a:lstStyle/>
          <a:p>
            <a:pPr>
              <a:spcBef>
                <a:spcPts val="48"/>
              </a:spcBef>
            </a:pPr>
            <a:r>
              <a:rPr sz="782" spc="-5" dirty="0">
                <a:solidFill>
                  <a:srgbClr val="231F20"/>
                </a:solidFill>
                <a:latin typeface="Arial"/>
                <a:cs typeface="Arial"/>
              </a:rPr>
              <a:t>Quicktime</a:t>
            </a:r>
            <a:endParaRPr sz="782">
              <a:latin typeface="Arial"/>
              <a:cs typeface="Arial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840314" y="1579932"/>
            <a:ext cx="515587" cy="198993"/>
            <a:chOff x="3982990" y="1390399"/>
            <a:chExt cx="515587" cy="198993"/>
          </a:xfrm>
        </p:grpSpPr>
        <p:sp>
          <p:nvSpPr>
            <p:cNvPr id="22" name="object 22"/>
            <p:cNvSpPr/>
            <p:nvPr/>
          </p:nvSpPr>
          <p:spPr>
            <a:xfrm>
              <a:off x="3982990" y="1390399"/>
              <a:ext cx="515587" cy="198993"/>
            </a:xfrm>
            <a:custGeom>
              <a:avLst/>
              <a:gdLst/>
              <a:ahLst/>
              <a:cxnLst/>
              <a:rect l="l" t="t" r="r" b="b"/>
              <a:pathLst>
                <a:path w="1021715" h="394335">
                  <a:moveTo>
                    <a:pt x="510715" y="0"/>
                  </a:moveTo>
                  <a:lnTo>
                    <a:pt x="446651" y="1536"/>
                  </a:lnTo>
                  <a:lnTo>
                    <a:pt x="384962" y="6020"/>
                  </a:lnTo>
                  <a:lnTo>
                    <a:pt x="326127" y="13269"/>
                  </a:lnTo>
                  <a:lnTo>
                    <a:pt x="270624" y="23098"/>
                  </a:lnTo>
                  <a:lnTo>
                    <a:pt x="218931" y="35321"/>
                  </a:lnTo>
                  <a:lnTo>
                    <a:pt x="171527" y="49754"/>
                  </a:lnTo>
                  <a:lnTo>
                    <a:pt x="128891" y="66212"/>
                  </a:lnTo>
                  <a:lnTo>
                    <a:pt x="91502" y="84510"/>
                  </a:lnTo>
                  <a:lnTo>
                    <a:pt x="34376" y="125889"/>
                  </a:lnTo>
                  <a:lnTo>
                    <a:pt x="3979" y="172413"/>
                  </a:lnTo>
                  <a:lnTo>
                    <a:pt x="0" y="197142"/>
                  </a:lnTo>
                  <a:lnTo>
                    <a:pt x="3979" y="221871"/>
                  </a:lnTo>
                  <a:lnTo>
                    <a:pt x="34376" y="268396"/>
                  </a:lnTo>
                  <a:lnTo>
                    <a:pt x="91502" y="309776"/>
                  </a:lnTo>
                  <a:lnTo>
                    <a:pt x="128891" y="328075"/>
                  </a:lnTo>
                  <a:lnTo>
                    <a:pt x="171527" y="344533"/>
                  </a:lnTo>
                  <a:lnTo>
                    <a:pt x="218931" y="358966"/>
                  </a:lnTo>
                  <a:lnTo>
                    <a:pt x="270624" y="371189"/>
                  </a:lnTo>
                  <a:lnTo>
                    <a:pt x="326127" y="381018"/>
                  </a:lnTo>
                  <a:lnTo>
                    <a:pt x="384962" y="388267"/>
                  </a:lnTo>
                  <a:lnTo>
                    <a:pt x="446651" y="392751"/>
                  </a:lnTo>
                  <a:lnTo>
                    <a:pt x="510715" y="394288"/>
                  </a:lnTo>
                  <a:lnTo>
                    <a:pt x="574778" y="392751"/>
                  </a:lnTo>
                  <a:lnTo>
                    <a:pt x="636466" y="388267"/>
                  </a:lnTo>
                  <a:lnTo>
                    <a:pt x="695301" y="381018"/>
                  </a:lnTo>
                  <a:lnTo>
                    <a:pt x="750805" y="371189"/>
                  </a:lnTo>
                  <a:lnTo>
                    <a:pt x="802498" y="358966"/>
                  </a:lnTo>
                  <a:lnTo>
                    <a:pt x="849901" y="344533"/>
                  </a:lnTo>
                  <a:lnTo>
                    <a:pt x="892537" y="328075"/>
                  </a:lnTo>
                  <a:lnTo>
                    <a:pt x="929927" y="309776"/>
                  </a:lnTo>
                  <a:lnTo>
                    <a:pt x="987053" y="268396"/>
                  </a:lnTo>
                  <a:lnTo>
                    <a:pt x="1017451" y="221871"/>
                  </a:lnTo>
                  <a:lnTo>
                    <a:pt x="1021430" y="197142"/>
                  </a:lnTo>
                  <a:lnTo>
                    <a:pt x="1017451" y="172413"/>
                  </a:lnTo>
                  <a:lnTo>
                    <a:pt x="987053" y="125889"/>
                  </a:lnTo>
                  <a:lnTo>
                    <a:pt x="929927" y="84510"/>
                  </a:lnTo>
                  <a:lnTo>
                    <a:pt x="892537" y="66212"/>
                  </a:lnTo>
                  <a:lnTo>
                    <a:pt x="849901" y="49754"/>
                  </a:lnTo>
                  <a:lnTo>
                    <a:pt x="802498" y="35321"/>
                  </a:lnTo>
                  <a:lnTo>
                    <a:pt x="750805" y="23098"/>
                  </a:lnTo>
                  <a:lnTo>
                    <a:pt x="695301" y="13269"/>
                  </a:lnTo>
                  <a:lnTo>
                    <a:pt x="636466" y="6020"/>
                  </a:lnTo>
                  <a:lnTo>
                    <a:pt x="574778" y="1536"/>
                  </a:lnTo>
                  <a:lnTo>
                    <a:pt x="510715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23" name="object 23"/>
            <p:cNvSpPr/>
            <p:nvPr/>
          </p:nvSpPr>
          <p:spPr>
            <a:xfrm>
              <a:off x="3982990" y="1390399"/>
              <a:ext cx="515587" cy="198993"/>
            </a:xfrm>
            <a:custGeom>
              <a:avLst/>
              <a:gdLst/>
              <a:ahLst/>
              <a:cxnLst/>
              <a:rect l="l" t="t" r="r" b="b"/>
              <a:pathLst>
                <a:path w="1021715" h="394335">
                  <a:moveTo>
                    <a:pt x="1021430" y="197142"/>
                  </a:moveTo>
                  <a:lnTo>
                    <a:pt x="1005832" y="245684"/>
                  </a:lnTo>
                  <a:lnTo>
                    <a:pt x="961592" y="289821"/>
                  </a:lnTo>
                  <a:lnTo>
                    <a:pt x="892537" y="328074"/>
                  </a:lnTo>
                  <a:lnTo>
                    <a:pt x="849901" y="344532"/>
                  </a:lnTo>
                  <a:lnTo>
                    <a:pt x="802497" y="358965"/>
                  </a:lnTo>
                  <a:lnTo>
                    <a:pt x="750804" y="371189"/>
                  </a:lnTo>
                  <a:lnTo>
                    <a:pt x="695301" y="381017"/>
                  </a:lnTo>
                  <a:lnTo>
                    <a:pt x="636466" y="388266"/>
                  </a:lnTo>
                  <a:lnTo>
                    <a:pt x="574777" y="392751"/>
                  </a:lnTo>
                  <a:lnTo>
                    <a:pt x="510714" y="394287"/>
                  </a:lnTo>
                  <a:lnTo>
                    <a:pt x="446651" y="392751"/>
                  </a:lnTo>
                  <a:lnTo>
                    <a:pt x="384962" y="388266"/>
                  </a:lnTo>
                  <a:lnTo>
                    <a:pt x="326127" y="381017"/>
                  </a:lnTo>
                  <a:lnTo>
                    <a:pt x="270624" y="371189"/>
                  </a:lnTo>
                  <a:lnTo>
                    <a:pt x="218931" y="358965"/>
                  </a:lnTo>
                  <a:lnTo>
                    <a:pt x="171527" y="344532"/>
                  </a:lnTo>
                  <a:lnTo>
                    <a:pt x="128891" y="328074"/>
                  </a:lnTo>
                  <a:lnTo>
                    <a:pt x="91502" y="309776"/>
                  </a:lnTo>
                  <a:lnTo>
                    <a:pt x="34376" y="268396"/>
                  </a:lnTo>
                  <a:lnTo>
                    <a:pt x="3979" y="221871"/>
                  </a:lnTo>
                  <a:lnTo>
                    <a:pt x="0" y="197142"/>
                  </a:lnTo>
                  <a:lnTo>
                    <a:pt x="3979" y="172413"/>
                  </a:lnTo>
                  <a:lnTo>
                    <a:pt x="34376" y="125889"/>
                  </a:lnTo>
                  <a:lnTo>
                    <a:pt x="91502" y="84510"/>
                  </a:lnTo>
                  <a:lnTo>
                    <a:pt x="128891" y="66212"/>
                  </a:lnTo>
                  <a:lnTo>
                    <a:pt x="171527" y="49754"/>
                  </a:lnTo>
                  <a:lnTo>
                    <a:pt x="218931" y="35321"/>
                  </a:lnTo>
                  <a:lnTo>
                    <a:pt x="270624" y="23098"/>
                  </a:lnTo>
                  <a:lnTo>
                    <a:pt x="326127" y="13269"/>
                  </a:lnTo>
                  <a:lnTo>
                    <a:pt x="384962" y="6020"/>
                  </a:lnTo>
                  <a:lnTo>
                    <a:pt x="446651" y="1536"/>
                  </a:lnTo>
                  <a:lnTo>
                    <a:pt x="510714" y="0"/>
                  </a:lnTo>
                  <a:lnTo>
                    <a:pt x="574777" y="1536"/>
                  </a:lnTo>
                  <a:lnTo>
                    <a:pt x="636466" y="6020"/>
                  </a:lnTo>
                  <a:lnTo>
                    <a:pt x="695301" y="13269"/>
                  </a:lnTo>
                  <a:lnTo>
                    <a:pt x="750804" y="23098"/>
                  </a:lnTo>
                  <a:lnTo>
                    <a:pt x="802497" y="35321"/>
                  </a:lnTo>
                  <a:lnTo>
                    <a:pt x="849901" y="49754"/>
                  </a:lnTo>
                  <a:lnTo>
                    <a:pt x="892537" y="66212"/>
                  </a:lnTo>
                  <a:lnTo>
                    <a:pt x="929927" y="84510"/>
                  </a:lnTo>
                  <a:lnTo>
                    <a:pt x="987053" y="125889"/>
                  </a:lnTo>
                  <a:lnTo>
                    <a:pt x="1017451" y="172413"/>
                  </a:lnTo>
                  <a:lnTo>
                    <a:pt x="1021430" y="197142"/>
                  </a:lnTo>
                  <a:close/>
                </a:path>
              </a:pathLst>
            </a:custGeom>
            <a:ln w="8960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997097" y="1610150"/>
            <a:ext cx="210208" cy="126501"/>
          </a:xfrm>
          <a:prstGeom prst="rect">
            <a:avLst/>
          </a:prstGeom>
        </p:spPr>
        <p:txBody>
          <a:bodyPr vert="horz" wrap="square" lIns="0" tIns="6088" rIns="0" bIns="0" rtlCol="0">
            <a:spAutoFit/>
          </a:bodyPr>
          <a:lstStyle/>
          <a:p>
            <a:pPr>
              <a:spcBef>
                <a:spcPts val="48"/>
              </a:spcBef>
            </a:pPr>
            <a:r>
              <a:rPr sz="782" spc="-13" dirty="0">
                <a:solidFill>
                  <a:srgbClr val="231F20"/>
                </a:solidFill>
                <a:latin typeface="Arial"/>
                <a:cs typeface="Arial"/>
              </a:rPr>
              <a:t>BSD</a:t>
            </a:r>
            <a:endParaRPr sz="782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92193" y="1785759"/>
            <a:ext cx="9293" cy="167590"/>
          </a:xfrm>
          <a:custGeom>
            <a:avLst/>
            <a:gdLst/>
            <a:ahLst/>
            <a:cxnLst/>
            <a:rect l="l" t="t" r="r" b="b"/>
            <a:pathLst>
              <a:path w="18415" h="332104">
                <a:moveTo>
                  <a:pt x="17907" y="298348"/>
                </a:moveTo>
                <a:lnTo>
                  <a:pt x="0" y="298348"/>
                </a:lnTo>
                <a:lnTo>
                  <a:pt x="0" y="331622"/>
                </a:lnTo>
                <a:lnTo>
                  <a:pt x="17907" y="331622"/>
                </a:lnTo>
                <a:lnTo>
                  <a:pt x="17907" y="298348"/>
                </a:lnTo>
                <a:close/>
              </a:path>
              <a:path w="18415" h="332104">
                <a:moveTo>
                  <a:pt x="17907" y="238683"/>
                </a:moveTo>
                <a:lnTo>
                  <a:pt x="0" y="238683"/>
                </a:lnTo>
                <a:lnTo>
                  <a:pt x="0" y="271957"/>
                </a:lnTo>
                <a:lnTo>
                  <a:pt x="17907" y="271957"/>
                </a:lnTo>
                <a:lnTo>
                  <a:pt x="17907" y="238683"/>
                </a:lnTo>
                <a:close/>
              </a:path>
              <a:path w="18415" h="332104">
                <a:moveTo>
                  <a:pt x="17907" y="179222"/>
                </a:moveTo>
                <a:lnTo>
                  <a:pt x="0" y="179222"/>
                </a:lnTo>
                <a:lnTo>
                  <a:pt x="0" y="212483"/>
                </a:lnTo>
                <a:lnTo>
                  <a:pt x="17907" y="212483"/>
                </a:lnTo>
                <a:lnTo>
                  <a:pt x="17907" y="179222"/>
                </a:lnTo>
                <a:close/>
              </a:path>
              <a:path w="18415" h="332104">
                <a:moveTo>
                  <a:pt x="17907" y="119126"/>
                </a:moveTo>
                <a:lnTo>
                  <a:pt x="0" y="119126"/>
                </a:lnTo>
                <a:lnTo>
                  <a:pt x="0" y="152400"/>
                </a:lnTo>
                <a:lnTo>
                  <a:pt x="17907" y="152400"/>
                </a:lnTo>
                <a:lnTo>
                  <a:pt x="17907" y="119126"/>
                </a:lnTo>
                <a:close/>
              </a:path>
              <a:path w="18415" h="332104">
                <a:moveTo>
                  <a:pt x="17907" y="59461"/>
                </a:moveTo>
                <a:lnTo>
                  <a:pt x="0" y="59461"/>
                </a:lnTo>
                <a:lnTo>
                  <a:pt x="0" y="92735"/>
                </a:lnTo>
                <a:lnTo>
                  <a:pt x="17907" y="92735"/>
                </a:lnTo>
                <a:lnTo>
                  <a:pt x="17907" y="59461"/>
                </a:lnTo>
                <a:close/>
              </a:path>
              <a:path w="18415" h="332104">
                <a:moveTo>
                  <a:pt x="17907" y="0"/>
                </a:moveTo>
                <a:lnTo>
                  <a:pt x="0" y="0"/>
                </a:lnTo>
                <a:lnTo>
                  <a:pt x="0" y="33261"/>
                </a:lnTo>
                <a:lnTo>
                  <a:pt x="17907" y="33261"/>
                </a:lnTo>
                <a:lnTo>
                  <a:pt x="179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908"/>
          </a:p>
        </p:txBody>
      </p:sp>
      <p:sp>
        <p:nvSpPr>
          <p:cNvPr id="26" name="object 26"/>
          <p:cNvSpPr/>
          <p:nvPr/>
        </p:nvSpPr>
        <p:spPr>
          <a:xfrm>
            <a:off x="4092193" y="1996647"/>
            <a:ext cx="9293" cy="137469"/>
          </a:xfrm>
          <a:custGeom>
            <a:avLst/>
            <a:gdLst/>
            <a:ahLst/>
            <a:cxnLst/>
            <a:rect l="l" t="t" r="r" b="b"/>
            <a:pathLst>
              <a:path w="18415" h="272414">
                <a:moveTo>
                  <a:pt x="17907" y="238887"/>
                </a:moveTo>
                <a:lnTo>
                  <a:pt x="0" y="238887"/>
                </a:lnTo>
                <a:lnTo>
                  <a:pt x="0" y="272161"/>
                </a:lnTo>
                <a:lnTo>
                  <a:pt x="17907" y="272161"/>
                </a:lnTo>
                <a:lnTo>
                  <a:pt x="17907" y="238887"/>
                </a:lnTo>
                <a:close/>
              </a:path>
              <a:path w="18415" h="272414">
                <a:moveTo>
                  <a:pt x="17907" y="179222"/>
                </a:moveTo>
                <a:lnTo>
                  <a:pt x="0" y="179222"/>
                </a:lnTo>
                <a:lnTo>
                  <a:pt x="0" y="212483"/>
                </a:lnTo>
                <a:lnTo>
                  <a:pt x="17907" y="212483"/>
                </a:lnTo>
                <a:lnTo>
                  <a:pt x="17907" y="179222"/>
                </a:lnTo>
                <a:close/>
              </a:path>
              <a:path w="18415" h="272414">
                <a:moveTo>
                  <a:pt x="17907" y="119761"/>
                </a:moveTo>
                <a:lnTo>
                  <a:pt x="0" y="119761"/>
                </a:lnTo>
                <a:lnTo>
                  <a:pt x="0" y="153022"/>
                </a:lnTo>
                <a:lnTo>
                  <a:pt x="17907" y="153022"/>
                </a:lnTo>
                <a:lnTo>
                  <a:pt x="17907" y="119761"/>
                </a:lnTo>
                <a:close/>
              </a:path>
              <a:path w="18415" h="272414">
                <a:moveTo>
                  <a:pt x="17907" y="59664"/>
                </a:moveTo>
                <a:lnTo>
                  <a:pt x="0" y="59664"/>
                </a:lnTo>
                <a:lnTo>
                  <a:pt x="0" y="92938"/>
                </a:lnTo>
                <a:lnTo>
                  <a:pt x="17907" y="92938"/>
                </a:lnTo>
                <a:lnTo>
                  <a:pt x="17907" y="59664"/>
                </a:lnTo>
                <a:close/>
              </a:path>
              <a:path w="18415" h="272414">
                <a:moveTo>
                  <a:pt x="17907" y="0"/>
                </a:moveTo>
                <a:lnTo>
                  <a:pt x="0" y="0"/>
                </a:lnTo>
                <a:lnTo>
                  <a:pt x="0" y="33274"/>
                </a:lnTo>
                <a:lnTo>
                  <a:pt x="17907" y="33274"/>
                </a:lnTo>
                <a:lnTo>
                  <a:pt x="179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908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92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2804" y="1553630"/>
            <a:ext cx="2870820" cy="1794463"/>
            <a:chOff x="878655" y="3078754"/>
            <a:chExt cx="5688965" cy="3556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655" y="3078754"/>
              <a:ext cx="5267500" cy="355569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95240" y="5720576"/>
              <a:ext cx="567690" cy="214629"/>
            </a:xfrm>
            <a:custGeom>
              <a:avLst/>
              <a:gdLst/>
              <a:ahLst/>
              <a:cxnLst/>
              <a:rect l="l" t="t" r="r" b="b"/>
              <a:pathLst>
                <a:path w="567690" h="214629">
                  <a:moveTo>
                    <a:pt x="567250" y="0"/>
                  </a:moveTo>
                  <a:lnTo>
                    <a:pt x="0" y="214056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5" name="object 5"/>
            <p:cNvSpPr/>
            <p:nvPr/>
          </p:nvSpPr>
          <p:spPr>
            <a:xfrm>
              <a:off x="5971476" y="5881050"/>
              <a:ext cx="85090" cy="71755"/>
            </a:xfrm>
            <a:custGeom>
              <a:avLst/>
              <a:gdLst/>
              <a:ahLst/>
              <a:cxnLst/>
              <a:rect l="l" t="t" r="r" b="b"/>
              <a:pathLst>
                <a:path w="85089" h="71754">
                  <a:moveTo>
                    <a:pt x="57842" y="0"/>
                  </a:moveTo>
                  <a:lnTo>
                    <a:pt x="0" y="62549"/>
                  </a:lnTo>
                  <a:lnTo>
                    <a:pt x="84744" y="71292"/>
                  </a:lnTo>
                  <a:lnTo>
                    <a:pt x="578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08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Machines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1039859" y="492074"/>
            <a:ext cx="3936923" cy="1011817"/>
          </a:xfrm>
          <a:prstGeom prst="rect">
            <a:avLst/>
          </a:prstGeom>
        </p:spPr>
        <p:txBody>
          <a:bodyPr vert="horz" wrap="square" lIns="0" tIns="14099" rIns="0" bIns="0" rtlCol="0">
            <a:spAutoFit/>
          </a:bodyPr>
          <a:lstStyle/>
          <a:p>
            <a:pPr marL="179436" marR="2563" indent="-173027">
              <a:lnSpc>
                <a:spcPts val="1060"/>
              </a:lnSpc>
              <a:spcBef>
                <a:spcPts val="111"/>
              </a:spcBef>
              <a:buClr>
                <a:srgbClr val="993300"/>
              </a:buClr>
              <a:buSzPct val="88888"/>
              <a:buChar char="■"/>
              <a:tabLst>
                <a:tab pos="179436" algn="l"/>
              </a:tabLst>
            </a:pPr>
            <a:r>
              <a:rPr sz="908" dirty="0">
                <a:latin typeface="Arial"/>
                <a:cs typeface="Arial"/>
              </a:rPr>
              <a:t>A</a:t>
            </a:r>
            <a:r>
              <a:rPr sz="908" spc="-13" dirty="0">
                <a:latin typeface="Arial"/>
                <a:cs typeface="Arial"/>
              </a:rPr>
              <a:t> </a:t>
            </a:r>
            <a:r>
              <a:rPr sz="908" b="1" dirty="0">
                <a:solidFill>
                  <a:srgbClr val="3366FF"/>
                </a:solidFill>
                <a:latin typeface="Arial"/>
                <a:cs typeface="Arial"/>
              </a:rPr>
              <a:t>virtual</a:t>
            </a:r>
            <a:r>
              <a:rPr sz="908" b="1" spc="-1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908" b="1" dirty="0">
                <a:solidFill>
                  <a:srgbClr val="3366FF"/>
                </a:solidFill>
                <a:latin typeface="Arial"/>
                <a:cs typeface="Arial"/>
              </a:rPr>
              <a:t>machine</a:t>
            </a:r>
            <a:r>
              <a:rPr sz="908" b="1" spc="-1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takes</a:t>
            </a:r>
            <a:r>
              <a:rPr sz="908" spc="-10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the</a:t>
            </a:r>
            <a:r>
              <a:rPr sz="908" spc="-8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layered</a:t>
            </a:r>
            <a:r>
              <a:rPr sz="908" spc="-8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approach</a:t>
            </a:r>
            <a:r>
              <a:rPr sz="908" spc="-8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to</a:t>
            </a:r>
            <a:r>
              <a:rPr sz="908" spc="-8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its</a:t>
            </a:r>
            <a:r>
              <a:rPr sz="908" spc="-10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logical</a:t>
            </a:r>
            <a:r>
              <a:rPr sz="908" spc="-8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conclusion.</a:t>
            </a:r>
            <a:r>
              <a:rPr sz="908" spc="237" dirty="0">
                <a:latin typeface="Arial"/>
                <a:cs typeface="Arial"/>
              </a:rPr>
              <a:t> </a:t>
            </a:r>
            <a:r>
              <a:rPr sz="908" spc="-13" dirty="0">
                <a:latin typeface="Arial"/>
                <a:cs typeface="Arial"/>
              </a:rPr>
              <a:t>It </a:t>
            </a:r>
            <a:r>
              <a:rPr sz="908" dirty="0">
                <a:latin typeface="Arial"/>
                <a:cs typeface="Arial"/>
              </a:rPr>
              <a:t>treats</a:t>
            </a:r>
            <a:r>
              <a:rPr sz="908" spc="-13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hardware</a:t>
            </a:r>
            <a:r>
              <a:rPr sz="908" spc="-5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and</a:t>
            </a:r>
            <a:r>
              <a:rPr sz="908" spc="-5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OS</a:t>
            </a:r>
            <a:r>
              <a:rPr sz="908" spc="-5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kernel</a:t>
            </a:r>
            <a:r>
              <a:rPr sz="908" spc="-5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as</a:t>
            </a:r>
            <a:r>
              <a:rPr sz="908" spc="-8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all</a:t>
            </a:r>
            <a:r>
              <a:rPr sz="908" spc="-3" dirty="0">
                <a:latin typeface="Arial"/>
                <a:cs typeface="Arial"/>
              </a:rPr>
              <a:t> </a:t>
            </a:r>
            <a:r>
              <a:rPr sz="908" spc="-5" dirty="0">
                <a:latin typeface="Arial"/>
                <a:cs typeface="Arial"/>
              </a:rPr>
              <a:t>hardware.</a:t>
            </a:r>
            <a:endParaRPr sz="908">
              <a:latin typeface="Arial"/>
              <a:cs typeface="Arial"/>
            </a:endParaRPr>
          </a:p>
          <a:p>
            <a:pPr marL="179115" indent="-172707">
              <a:spcBef>
                <a:spcPts val="371"/>
              </a:spcBef>
              <a:buClr>
                <a:srgbClr val="993300"/>
              </a:buClr>
              <a:buSzPct val="88888"/>
              <a:buChar char="■"/>
              <a:tabLst>
                <a:tab pos="179115" algn="l"/>
              </a:tabLst>
            </a:pPr>
            <a:r>
              <a:rPr sz="908" dirty="0">
                <a:latin typeface="Arial"/>
                <a:cs typeface="Arial"/>
              </a:rPr>
              <a:t>A</a:t>
            </a:r>
            <a:r>
              <a:rPr sz="908" spc="-8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VM</a:t>
            </a:r>
            <a:r>
              <a:rPr sz="908" spc="-8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provides</a:t>
            </a:r>
            <a:r>
              <a:rPr sz="908" spc="-8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an</a:t>
            </a:r>
            <a:r>
              <a:rPr sz="908" spc="-5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interface</a:t>
            </a:r>
            <a:r>
              <a:rPr sz="908" spc="-8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to</a:t>
            </a:r>
            <a:r>
              <a:rPr sz="908" spc="-5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the</a:t>
            </a:r>
            <a:r>
              <a:rPr sz="908" spc="-5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underlying</a:t>
            </a:r>
            <a:r>
              <a:rPr sz="908" spc="-5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bare</a:t>
            </a:r>
            <a:r>
              <a:rPr sz="908" spc="-8" dirty="0">
                <a:latin typeface="Arial"/>
                <a:cs typeface="Arial"/>
              </a:rPr>
              <a:t> </a:t>
            </a:r>
            <a:r>
              <a:rPr sz="908" spc="-5" dirty="0">
                <a:latin typeface="Arial"/>
                <a:cs typeface="Arial"/>
              </a:rPr>
              <a:t>hardware.</a:t>
            </a:r>
            <a:endParaRPr sz="908">
              <a:latin typeface="Arial"/>
              <a:cs typeface="Arial"/>
            </a:endParaRPr>
          </a:p>
          <a:p>
            <a:pPr marL="179436" marR="15380" indent="-173027">
              <a:lnSpc>
                <a:spcPts val="1080"/>
              </a:lnSpc>
              <a:spcBef>
                <a:spcPts val="416"/>
              </a:spcBef>
              <a:buClr>
                <a:srgbClr val="993300"/>
              </a:buClr>
              <a:buSzPct val="88888"/>
              <a:buChar char="■"/>
              <a:tabLst>
                <a:tab pos="179436" algn="l"/>
              </a:tabLst>
            </a:pPr>
            <a:r>
              <a:rPr sz="908" dirty="0">
                <a:latin typeface="Arial"/>
                <a:cs typeface="Arial"/>
              </a:rPr>
              <a:t>The</a:t>
            </a:r>
            <a:r>
              <a:rPr sz="908" spc="-8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operating</a:t>
            </a:r>
            <a:r>
              <a:rPr sz="908" spc="-8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system</a:t>
            </a:r>
            <a:r>
              <a:rPr sz="908" spc="-10" dirty="0">
                <a:latin typeface="Arial"/>
                <a:cs typeface="Arial"/>
              </a:rPr>
              <a:t> </a:t>
            </a:r>
            <a:r>
              <a:rPr sz="908" b="1" dirty="0">
                <a:solidFill>
                  <a:srgbClr val="3366FF"/>
                </a:solidFill>
                <a:latin typeface="Arial"/>
                <a:cs typeface="Arial"/>
              </a:rPr>
              <a:t>host</a:t>
            </a:r>
            <a:r>
              <a:rPr sz="908" b="1" spc="-8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creates</a:t>
            </a:r>
            <a:r>
              <a:rPr sz="908" spc="-10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the</a:t>
            </a:r>
            <a:r>
              <a:rPr sz="908" spc="-8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illusion</a:t>
            </a:r>
            <a:r>
              <a:rPr sz="908" spc="-8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that</a:t>
            </a:r>
            <a:r>
              <a:rPr sz="908" spc="-10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a</a:t>
            </a:r>
            <a:r>
              <a:rPr sz="908" spc="-8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process</a:t>
            </a:r>
            <a:r>
              <a:rPr sz="908" spc="-10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has</a:t>
            </a:r>
            <a:r>
              <a:rPr sz="908" spc="-10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its</a:t>
            </a:r>
            <a:r>
              <a:rPr sz="908" spc="-10" dirty="0">
                <a:latin typeface="Arial"/>
                <a:cs typeface="Arial"/>
              </a:rPr>
              <a:t> </a:t>
            </a:r>
            <a:r>
              <a:rPr sz="908" spc="-13" dirty="0">
                <a:latin typeface="Arial"/>
                <a:cs typeface="Arial"/>
              </a:rPr>
              <a:t>own </a:t>
            </a:r>
            <a:r>
              <a:rPr sz="908" dirty="0">
                <a:latin typeface="Arial"/>
                <a:cs typeface="Arial"/>
              </a:rPr>
              <a:t>processor</a:t>
            </a:r>
            <a:r>
              <a:rPr sz="908" spc="-15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and</a:t>
            </a:r>
            <a:r>
              <a:rPr sz="908" spc="-13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(virtual</a:t>
            </a:r>
            <a:r>
              <a:rPr sz="908" spc="-13" dirty="0">
                <a:latin typeface="Arial"/>
                <a:cs typeface="Arial"/>
              </a:rPr>
              <a:t> </a:t>
            </a:r>
            <a:r>
              <a:rPr sz="908" spc="-5" dirty="0">
                <a:latin typeface="Arial"/>
                <a:cs typeface="Arial"/>
              </a:rPr>
              <a:t>memory).</a:t>
            </a:r>
            <a:endParaRPr sz="908">
              <a:latin typeface="Arial"/>
              <a:cs typeface="Arial"/>
            </a:endParaRPr>
          </a:p>
          <a:p>
            <a:pPr marL="179115" indent="-172707">
              <a:spcBef>
                <a:spcPts val="371"/>
              </a:spcBef>
              <a:buClr>
                <a:srgbClr val="993300"/>
              </a:buClr>
              <a:buSzPct val="88888"/>
              <a:buChar char="■"/>
              <a:tabLst>
                <a:tab pos="179115" algn="l"/>
              </a:tabLst>
            </a:pPr>
            <a:r>
              <a:rPr sz="908" dirty="0">
                <a:latin typeface="Arial"/>
                <a:cs typeface="Arial"/>
              </a:rPr>
              <a:t>Each</a:t>
            </a:r>
            <a:r>
              <a:rPr sz="908" spc="-10" dirty="0">
                <a:latin typeface="Arial"/>
                <a:cs typeface="Arial"/>
              </a:rPr>
              <a:t> </a:t>
            </a:r>
            <a:r>
              <a:rPr sz="908" b="1" dirty="0">
                <a:solidFill>
                  <a:srgbClr val="3366FF"/>
                </a:solidFill>
                <a:latin typeface="Arial"/>
                <a:cs typeface="Arial"/>
              </a:rPr>
              <a:t>guest</a:t>
            </a:r>
            <a:r>
              <a:rPr sz="908" b="1" spc="-1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provided</a:t>
            </a:r>
            <a:r>
              <a:rPr sz="908" spc="-10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with</a:t>
            </a:r>
            <a:r>
              <a:rPr sz="908" spc="-10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a</a:t>
            </a:r>
            <a:r>
              <a:rPr sz="908" spc="-10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(virtual)</a:t>
            </a:r>
            <a:r>
              <a:rPr sz="908" spc="-13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copy</a:t>
            </a:r>
            <a:r>
              <a:rPr sz="908" spc="-10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of</a:t>
            </a:r>
            <a:r>
              <a:rPr sz="908" spc="-13" dirty="0">
                <a:latin typeface="Arial"/>
                <a:cs typeface="Arial"/>
              </a:rPr>
              <a:t> </a:t>
            </a:r>
            <a:r>
              <a:rPr sz="908" dirty="0">
                <a:latin typeface="Arial"/>
                <a:cs typeface="Arial"/>
              </a:rPr>
              <a:t>underlying</a:t>
            </a:r>
            <a:r>
              <a:rPr sz="908" spc="-10" dirty="0">
                <a:latin typeface="Arial"/>
                <a:cs typeface="Arial"/>
              </a:rPr>
              <a:t> </a:t>
            </a:r>
            <a:r>
              <a:rPr sz="908" spc="-5" dirty="0">
                <a:latin typeface="Arial"/>
                <a:cs typeface="Arial"/>
              </a:rPr>
              <a:t>computer.</a:t>
            </a:r>
            <a:endParaRPr sz="908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00131" y="2121396"/>
            <a:ext cx="1234014" cy="282701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167260" indent="-160851">
              <a:spcBef>
                <a:spcPts val="50"/>
              </a:spcBef>
              <a:buAutoNum type="alphaLcParenBoth"/>
              <a:tabLst>
                <a:tab pos="167260" algn="l"/>
              </a:tabLst>
            </a:pPr>
            <a:r>
              <a:rPr sz="606" b="1" spc="-5" dirty="0">
                <a:latin typeface="Verdana"/>
                <a:cs typeface="Verdana"/>
              </a:rPr>
              <a:t>Non-</a:t>
            </a:r>
            <a:r>
              <a:rPr sz="606" b="1" dirty="0">
                <a:latin typeface="Verdana"/>
                <a:cs typeface="Verdana"/>
              </a:rPr>
              <a:t>virtualized</a:t>
            </a:r>
            <a:r>
              <a:rPr sz="606" b="1" spc="-5" dirty="0">
                <a:latin typeface="Verdana"/>
                <a:cs typeface="Verdana"/>
              </a:rPr>
              <a:t> machine</a:t>
            </a:r>
            <a:endParaRPr sz="606">
              <a:latin typeface="Verdana"/>
              <a:cs typeface="Verdana"/>
            </a:endParaRPr>
          </a:p>
          <a:p>
            <a:pPr marL="170144" indent="-163735">
              <a:spcBef>
                <a:spcPts val="686"/>
              </a:spcBef>
              <a:buAutoNum type="alphaLcParenBoth"/>
              <a:tabLst>
                <a:tab pos="170144" algn="l"/>
              </a:tabLst>
            </a:pPr>
            <a:r>
              <a:rPr sz="606" b="1" dirty="0">
                <a:latin typeface="Verdana"/>
                <a:cs typeface="Verdana"/>
              </a:rPr>
              <a:t>Virtualized</a:t>
            </a:r>
            <a:r>
              <a:rPr sz="606" b="1" spc="-20" dirty="0">
                <a:latin typeface="Verdana"/>
                <a:cs typeface="Verdana"/>
              </a:rPr>
              <a:t> </a:t>
            </a:r>
            <a:r>
              <a:rPr sz="606" b="1" spc="-5" dirty="0">
                <a:latin typeface="Verdana"/>
                <a:cs typeface="Verdana"/>
              </a:rPr>
              <a:t>machine</a:t>
            </a:r>
            <a:endParaRPr sz="606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34984" y="2798440"/>
            <a:ext cx="1110324" cy="146190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908" i="1" dirty="0">
                <a:latin typeface="Verdana"/>
                <a:cs typeface="Verdana"/>
              </a:rPr>
              <a:t>VMM</a:t>
            </a:r>
            <a:r>
              <a:rPr sz="908" i="1" spc="-3" dirty="0">
                <a:latin typeface="Verdana"/>
                <a:cs typeface="Verdana"/>
              </a:rPr>
              <a:t> </a:t>
            </a:r>
            <a:r>
              <a:rPr sz="908" i="1" dirty="0">
                <a:latin typeface="Verdana"/>
                <a:cs typeface="Verdana"/>
              </a:rPr>
              <a:t>or </a:t>
            </a:r>
            <a:r>
              <a:rPr sz="908" i="1" spc="-5" dirty="0">
                <a:latin typeface="Verdana"/>
                <a:cs typeface="Verdana"/>
              </a:rPr>
              <a:t>Hypervisor</a:t>
            </a:r>
            <a:endParaRPr sz="908">
              <a:latin typeface="Verdana"/>
              <a:cs typeface="Verdan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0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VMware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VM Architecture: Abstracts Intel 80X86 hardware into isolated virtual machines to run several guest operating systems as independently.</a:t>
            </a:r>
          </a:p>
          <a:p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4175" y="1426997"/>
            <a:ext cx="2476034" cy="17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0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Systems Evolve</a:t>
            </a:r>
            <a:endParaRPr lang="en-US" dirty="0"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grpSp>
        <p:nvGrpSpPr>
          <p:cNvPr id="3" name="object 3"/>
          <p:cNvGrpSpPr/>
          <p:nvPr/>
        </p:nvGrpSpPr>
        <p:grpSpPr>
          <a:xfrm>
            <a:off x="1247775" y="944467"/>
            <a:ext cx="3429000" cy="2327518"/>
            <a:chOff x="666718" y="1174871"/>
            <a:chExt cx="7482205" cy="50787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1803" y="1174871"/>
              <a:ext cx="6846887" cy="50117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718" y="3526981"/>
              <a:ext cx="1949217" cy="27263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78830" y="5303593"/>
              <a:ext cx="1111885" cy="372110"/>
            </a:xfrm>
            <a:custGeom>
              <a:avLst/>
              <a:gdLst/>
              <a:ahLst/>
              <a:cxnLst/>
              <a:rect l="l" t="t" r="r" b="b"/>
              <a:pathLst>
                <a:path w="1111885" h="372110">
                  <a:moveTo>
                    <a:pt x="1111261" y="0"/>
                  </a:moveTo>
                  <a:lnTo>
                    <a:pt x="0" y="371787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7" name="object 7"/>
            <p:cNvSpPr/>
            <p:nvPr/>
          </p:nvSpPr>
          <p:spPr>
            <a:xfrm>
              <a:off x="1654741" y="5623132"/>
              <a:ext cx="84455" cy="72390"/>
            </a:xfrm>
            <a:custGeom>
              <a:avLst/>
              <a:gdLst/>
              <a:ahLst/>
              <a:cxnLst/>
              <a:rect l="l" t="t" r="r" b="b"/>
              <a:pathLst>
                <a:path w="84455" h="72389">
                  <a:moveTo>
                    <a:pt x="60175" y="0"/>
                  </a:moveTo>
                  <a:lnTo>
                    <a:pt x="0" y="60307"/>
                  </a:lnTo>
                  <a:lnTo>
                    <a:pt x="84352" y="72262"/>
                  </a:lnTo>
                  <a:lnTo>
                    <a:pt x="601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08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92381" y="3172283"/>
            <a:ext cx="616847" cy="99702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19225">
              <a:spcBef>
                <a:spcPts val="50"/>
              </a:spcBef>
            </a:pPr>
            <a:r>
              <a:rPr sz="606" dirty="0">
                <a:latin typeface="Verdana"/>
                <a:cs typeface="Verdana"/>
              </a:rPr>
              <a:t>OSC</a:t>
            </a:r>
            <a:r>
              <a:rPr sz="606" spc="-10" dirty="0">
                <a:latin typeface="Verdana"/>
                <a:cs typeface="Verdana"/>
              </a:rPr>
              <a:t> </a:t>
            </a:r>
            <a:r>
              <a:rPr sz="606" dirty="0">
                <a:latin typeface="Verdana"/>
                <a:cs typeface="Verdana"/>
              </a:rPr>
              <a:t>1</a:t>
            </a:r>
            <a:r>
              <a:rPr sz="606" baseline="24305" dirty="0">
                <a:latin typeface="Verdana"/>
                <a:cs typeface="Verdana"/>
              </a:rPr>
              <a:t>st</a:t>
            </a:r>
            <a:r>
              <a:rPr sz="606" spc="98" baseline="24305" dirty="0">
                <a:latin typeface="Verdana"/>
                <a:cs typeface="Verdana"/>
              </a:rPr>
              <a:t> </a:t>
            </a:r>
            <a:r>
              <a:rPr sz="606" spc="-5" dirty="0">
                <a:latin typeface="Verdana"/>
                <a:cs typeface="Verdana"/>
              </a:rPr>
              <a:t>edition</a:t>
            </a:r>
            <a:endParaRPr sz="606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0806" y="2590369"/>
            <a:ext cx="355368" cy="146190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908" b="1" spc="-10" dirty="0">
                <a:latin typeface="Verdana"/>
                <a:cs typeface="Verdana"/>
              </a:rPr>
              <a:t>UNIX</a:t>
            </a:r>
            <a:endParaRPr sz="908">
              <a:latin typeface="Verdana"/>
              <a:cs typeface="Verdan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Para-virtualization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Presents guest with system similar but not identical to hardware</a:t>
            </a:r>
          </a:p>
          <a:p>
            <a:r>
              <a:rPr lang="en-US" dirty="0" smtClean="0"/>
              <a:t>Guest OS must be modified to run on para-virtualized hardware</a:t>
            </a:r>
          </a:p>
          <a:p>
            <a:r>
              <a:rPr lang="en-US" dirty="0" smtClean="0"/>
              <a:t>Guest can be an OS, or in the case of Solaris 10 applications running in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containers</a:t>
            </a:r>
          </a:p>
          <a:p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2780" y="1730375"/>
            <a:ext cx="2348633" cy="15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254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Open-Source Operating Systems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Operating systems made available in source-code format rather than just binary closed-source</a:t>
            </a:r>
          </a:p>
          <a:p>
            <a:r>
              <a:rPr lang="en-US" dirty="0" smtClean="0"/>
              <a:t>Counter to the copy protection and Digital Rights Management (DRM) movement</a:t>
            </a:r>
          </a:p>
          <a:p>
            <a:r>
              <a:rPr lang="en-US" dirty="0" smtClean="0"/>
              <a:t>Started by Free Software Foundation (FSF), which has “</a:t>
            </a:r>
            <a:r>
              <a:rPr lang="en-US" dirty="0" err="1" smtClean="0"/>
              <a:t>copyleft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GNU Public License (GPL)</a:t>
            </a:r>
          </a:p>
          <a:p>
            <a:r>
              <a:rPr lang="en-US" dirty="0" smtClean="0"/>
              <a:t>Examples include GNU/Linux and BSD UNIX (including core of Mac OS X), and many more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281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Open-Source Operating Systems (Cont’d)</a:t>
            </a:r>
            <a:endParaRPr lang="en-US" dirty="0"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939" y="874845"/>
            <a:ext cx="1463101" cy="10240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64032" y="1813710"/>
            <a:ext cx="1350315" cy="191185"/>
          </a:xfrm>
          <a:prstGeom prst="rect">
            <a:avLst/>
          </a:prstGeom>
        </p:spPr>
        <p:txBody>
          <a:bodyPr vert="horz" wrap="square" lIns="0" tIns="11536" rIns="0" bIns="0" rtlCol="0">
            <a:spAutoFit/>
          </a:bodyPr>
          <a:lstStyle/>
          <a:p>
            <a:pPr marL="388991" marR="2563" indent="-382903">
              <a:lnSpc>
                <a:spcPts val="706"/>
              </a:lnSpc>
              <a:spcBef>
                <a:spcPts val="91"/>
              </a:spcBef>
            </a:pPr>
            <a:r>
              <a:rPr sz="606" dirty="0">
                <a:latin typeface="Verdana"/>
                <a:cs typeface="Verdana"/>
              </a:rPr>
              <a:t>Ken</a:t>
            </a:r>
            <a:r>
              <a:rPr sz="606" spc="-15" dirty="0">
                <a:latin typeface="Verdana"/>
                <a:cs typeface="Verdana"/>
              </a:rPr>
              <a:t> </a:t>
            </a:r>
            <a:r>
              <a:rPr sz="606" dirty="0">
                <a:latin typeface="Verdana"/>
                <a:cs typeface="Verdana"/>
              </a:rPr>
              <a:t>Thompson</a:t>
            </a:r>
            <a:r>
              <a:rPr sz="606" spc="-13" dirty="0">
                <a:latin typeface="Verdana"/>
                <a:cs typeface="Verdana"/>
              </a:rPr>
              <a:t> </a:t>
            </a:r>
            <a:r>
              <a:rPr sz="606" dirty="0">
                <a:latin typeface="Verdana"/>
                <a:cs typeface="Verdana"/>
              </a:rPr>
              <a:t>&amp;</a:t>
            </a:r>
            <a:r>
              <a:rPr sz="606" spc="-13" dirty="0">
                <a:latin typeface="Verdana"/>
                <a:cs typeface="Verdana"/>
              </a:rPr>
              <a:t> </a:t>
            </a:r>
            <a:r>
              <a:rPr sz="606" dirty="0">
                <a:latin typeface="Verdana"/>
                <a:cs typeface="Verdana"/>
              </a:rPr>
              <a:t>Dennis</a:t>
            </a:r>
            <a:r>
              <a:rPr sz="606" spc="-15" dirty="0">
                <a:latin typeface="Verdana"/>
                <a:cs typeface="Verdana"/>
              </a:rPr>
              <a:t> </a:t>
            </a:r>
            <a:r>
              <a:rPr sz="606" spc="-5" dirty="0">
                <a:latin typeface="Verdana"/>
                <a:cs typeface="Verdana"/>
              </a:rPr>
              <a:t>Ritchie </a:t>
            </a:r>
            <a:r>
              <a:rPr sz="606" dirty="0">
                <a:latin typeface="Verdana"/>
                <a:cs typeface="Verdana"/>
              </a:rPr>
              <a:t>UNIX</a:t>
            </a:r>
            <a:r>
              <a:rPr sz="606" spc="-5" dirty="0">
                <a:latin typeface="Verdana"/>
                <a:cs typeface="Verdana"/>
              </a:rPr>
              <a:t> (1971)</a:t>
            </a:r>
            <a:endParaRPr sz="606" dirty="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4355" y="2074004"/>
            <a:ext cx="1469667" cy="96376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66600" y="3037770"/>
            <a:ext cx="1469667" cy="101417"/>
          </a:xfrm>
          <a:prstGeom prst="rect">
            <a:avLst/>
          </a:prstGeom>
        </p:spPr>
        <p:txBody>
          <a:bodyPr vert="horz" wrap="square" lIns="0" tIns="11536" rIns="0" bIns="0" rtlCol="0">
            <a:spAutoFit/>
          </a:bodyPr>
          <a:lstStyle/>
          <a:p>
            <a:pPr marL="6408" marR="2563">
              <a:lnSpc>
                <a:spcPts val="706"/>
              </a:lnSpc>
              <a:spcBef>
                <a:spcPts val="91"/>
              </a:spcBef>
            </a:pPr>
            <a:r>
              <a:rPr sz="606" dirty="0">
                <a:latin typeface="Verdana"/>
                <a:cs typeface="Verdana"/>
              </a:rPr>
              <a:t>Richard</a:t>
            </a:r>
            <a:r>
              <a:rPr sz="606" spc="-20" dirty="0">
                <a:latin typeface="Verdana"/>
                <a:cs typeface="Verdana"/>
              </a:rPr>
              <a:t> </a:t>
            </a:r>
            <a:r>
              <a:rPr sz="606" spc="-5" dirty="0">
                <a:latin typeface="Verdana"/>
                <a:cs typeface="Verdana"/>
              </a:rPr>
              <a:t>Stallman </a:t>
            </a:r>
            <a:r>
              <a:rPr sz="606" dirty="0">
                <a:latin typeface="Verdana"/>
                <a:cs typeface="Verdana"/>
              </a:rPr>
              <a:t>GNU/GPL</a:t>
            </a:r>
            <a:r>
              <a:rPr sz="606" spc="-5" dirty="0">
                <a:latin typeface="Verdana"/>
                <a:cs typeface="Verdana"/>
              </a:rPr>
              <a:t> (1983)</a:t>
            </a:r>
            <a:endParaRPr sz="606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33453" y="1954186"/>
            <a:ext cx="1296645" cy="101417"/>
          </a:xfrm>
          <a:prstGeom prst="rect">
            <a:avLst/>
          </a:prstGeom>
        </p:spPr>
        <p:txBody>
          <a:bodyPr vert="horz" wrap="square" lIns="0" tIns="11536" rIns="0" bIns="0" rtlCol="0">
            <a:spAutoFit/>
          </a:bodyPr>
          <a:lstStyle/>
          <a:p>
            <a:pPr marL="140985" marR="2563" indent="-134577">
              <a:lnSpc>
                <a:spcPts val="706"/>
              </a:lnSpc>
              <a:spcBef>
                <a:spcPts val="91"/>
              </a:spcBef>
            </a:pPr>
            <a:r>
              <a:rPr sz="606" dirty="0">
                <a:latin typeface="Verdana"/>
                <a:cs typeface="Verdana"/>
              </a:rPr>
              <a:t>Andrew</a:t>
            </a:r>
            <a:r>
              <a:rPr sz="606" spc="-23" dirty="0">
                <a:latin typeface="Verdana"/>
                <a:cs typeface="Verdana"/>
              </a:rPr>
              <a:t> </a:t>
            </a:r>
            <a:r>
              <a:rPr sz="606" spc="-13" dirty="0">
                <a:latin typeface="Verdana"/>
                <a:cs typeface="Verdana"/>
              </a:rPr>
              <a:t>Tanenbaum </a:t>
            </a:r>
            <a:r>
              <a:rPr sz="606" dirty="0">
                <a:latin typeface="Verdana"/>
                <a:cs typeface="Verdana"/>
              </a:rPr>
              <a:t>Minix</a:t>
            </a:r>
            <a:r>
              <a:rPr sz="606" spc="-10" dirty="0">
                <a:latin typeface="Verdana"/>
                <a:cs typeface="Verdana"/>
              </a:rPr>
              <a:t> </a:t>
            </a:r>
            <a:r>
              <a:rPr sz="606" spc="-5" dirty="0">
                <a:latin typeface="Verdana"/>
                <a:cs typeface="Verdana"/>
              </a:rPr>
              <a:t>(1987)</a:t>
            </a:r>
            <a:endParaRPr sz="606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2776" y="815975"/>
            <a:ext cx="1371600" cy="111851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32016" y="2161430"/>
            <a:ext cx="1366102" cy="88114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233453" y="3046986"/>
            <a:ext cx="1389156" cy="101417"/>
          </a:xfrm>
          <a:prstGeom prst="rect">
            <a:avLst/>
          </a:prstGeom>
        </p:spPr>
        <p:txBody>
          <a:bodyPr vert="horz" wrap="square" lIns="0" tIns="11536" rIns="0" bIns="0" rtlCol="0">
            <a:spAutoFit/>
          </a:bodyPr>
          <a:lstStyle/>
          <a:p>
            <a:pPr marL="32042" marR="2563" indent="-25634">
              <a:lnSpc>
                <a:spcPts val="706"/>
              </a:lnSpc>
              <a:spcBef>
                <a:spcPts val="91"/>
              </a:spcBef>
            </a:pPr>
            <a:r>
              <a:rPr sz="606" dirty="0">
                <a:latin typeface="Verdana"/>
                <a:cs typeface="Verdana"/>
              </a:rPr>
              <a:t>Linus</a:t>
            </a:r>
            <a:r>
              <a:rPr sz="606" spc="-8" dirty="0">
                <a:latin typeface="Verdana"/>
                <a:cs typeface="Verdana"/>
              </a:rPr>
              <a:t> </a:t>
            </a:r>
            <a:r>
              <a:rPr sz="606" spc="-15" dirty="0">
                <a:latin typeface="Verdana"/>
                <a:cs typeface="Verdana"/>
              </a:rPr>
              <a:t>Torvalds </a:t>
            </a:r>
            <a:r>
              <a:rPr sz="606" dirty="0">
                <a:latin typeface="Verdana"/>
                <a:cs typeface="Verdana"/>
              </a:rPr>
              <a:t>Linux</a:t>
            </a:r>
            <a:r>
              <a:rPr sz="606" spc="-23" dirty="0">
                <a:latin typeface="Verdana"/>
                <a:cs typeface="Verdana"/>
              </a:rPr>
              <a:t> </a:t>
            </a:r>
            <a:r>
              <a:rPr sz="606" spc="-5" dirty="0">
                <a:latin typeface="Verdana"/>
                <a:cs typeface="Verdana"/>
              </a:rPr>
              <a:t>(1991)</a:t>
            </a:r>
            <a:endParaRPr sz="606" dirty="0">
              <a:latin typeface="Verdana"/>
              <a:cs typeface="Verdana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545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7" y="283417"/>
            <a:ext cx="1922639" cy="1441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97" y="1725397"/>
            <a:ext cx="1924457" cy="14433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33" y="1101140"/>
            <a:ext cx="1924456" cy="1443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2" y="1920224"/>
            <a:ext cx="1410897" cy="941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13" y="596017"/>
            <a:ext cx="1411040" cy="9281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79" y="433611"/>
            <a:ext cx="1492980" cy="324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78" y="2799653"/>
            <a:ext cx="1296950" cy="1750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Mainframe Systems: OS Structures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Used to tackle scientific and commercial applications Batched, Multi-Programmed, Time-Shared Systems</a:t>
            </a:r>
          </a:p>
          <a:p>
            <a:r>
              <a:rPr lang="en-US" smtClean="0"/>
              <a:t>ENIAC (1945), IBM 7094 (1965), Circa (1976), Supermike (2004)</a:t>
            </a:r>
          </a:p>
          <a:p>
            <a:endParaRPr lang="en-US" dirty="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" y="1616263"/>
            <a:ext cx="1335054" cy="10442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7736" y="2134129"/>
            <a:ext cx="1344832" cy="96582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5836" y="1615700"/>
            <a:ext cx="1339180" cy="93996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82276" y="2159115"/>
            <a:ext cx="1339180" cy="9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93289" y="3368463"/>
            <a:ext cx="49989" cy="68668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404" spc="-25" dirty="0">
                <a:solidFill>
                  <a:srgbClr val="0070C0"/>
                </a:solidFill>
                <a:latin typeface="Arial"/>
                <a:cs typeface="Arial"/>
              </a:rPr>
              <a:t>U</a:t>
            </a:r>
            <a:endParaRPr sz="404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Batched versus Multiprogrammed Systems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628776" y="922867"/>
            <a:ext cx="2508898" cy="21958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Reduce setup time by batching similar jobs</a:t>
            </a:r>
          </a:p>
          <a:p>
            <a:r>
              <a:rPr lang="en-US" dirty="0" smtClean="0"/>
              <a:t>Automatic job sequencing</a:t>
            </a:r>
          </a:p>
          <a:p>
            <a:r>
              <a:rPr lang="en-US" dirty="0" smtClean="0"/>
              <a:t>When job completes control transfers back to monitor</a:t>
            </a:r>
          </a:p>
          <a:p>
            <a:endParaRPr lang="en-US" dirty="0" smtClean="0"/>
          </a:p>
          <a:p>
            <a:r>
              <a:rPr lang="en-US" dirty="0" smtClean="0"/>
              <a:t>Several jobs kept in the memory at the same time, and the CPU always has one job to execute</a:t>
            </a:r>
          </a:p>
          <a:p>
            <a:r>
              <a:rPr lang="en-US" dirty="0" smtClean="0"/>
              <a:t>Main memory management</a:t>
            </a:r>
          </a:p>
          <a:p>
            <a:r>
              <a:rPr lang="en-US" dirty="0" smtClean="0"/>
              <a:t>Job and CPU scheduling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9/16/2025, Topic 1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CSC7103, Fall 2025, OS Fundamentals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8" name="object 8"/>
          <p:cNvGrpSpPr/>
          <p:nvPr/>
        </p:nvGrpSpPr>
        <p:grpSpPr>
          <a:xfrm>
            <a:off x="352058" y="932689"/>
            <a:ext cx="1201008" cy="2125157"/>
            <a:chOff x="332716" y="888004"/>
            <a:chExt cx="2379980" cy="421132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202" y="945154"/>
              <a:ext cx="2245026" cy="40964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9861" y="905149"/>
              <a:ext cx="2345690" cy="4177029"/>
            </a:xfrm>
            <a:custGeom>
              <a:avLst/>
              <a:gdLst/>
              <a:ahLst/>
              <a:cxnLst/>
              <a:rect l="l" t="t" r="r" b="b"/>
              <a:pathLst>
                <a:path w="2345690" h="4177029">
                  <a:moveTo>
                    <a:pt x="0" y="0"/>
                  </a:moveTo>
                  <a:lnTo>
                    <a:pt x="2345372" y="0"/>
                  </a:lnTo>
                  <a:lnTo>
                    <a:pt x="2345372" y="4176553"/>
                  </a:lnTo>
                  <a:lnTo>
                    <a:pt x="0" y="4176553"/>
                  </a:lnTo>
                  <a:lnTo>
                    <a:pt x="0" y="0"/>
                  </a:lnTo>
                  <a:close/>
                </a:path>
              </a:pathLst>
            </a:custGeom>
            <a:ln w="3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11" name="object 11"/>
            <p:cNvSpPr/>
            <p:nvPr/>
          </p:nvSpPr>
          <p:spPr>
            <a:xfrm>
              <a:off x="384151" y="939439"/>
              <a:ext cx="2277110" cy="4108450"/>
            </a:xfrm>
            <a:custGeom>
              <a:avLst/>
              <a:gdLst/>
              <a:ahLst/>
              <a:cxnLst/>
              <a:rect l="l" t="t" r="r" b="b"/>
              <a:pathLst>
                <a:path w="2277110" h="4108450">
                  <a:moveTo>
                    <a:pt x="0" y="0"/>
                  </a:moveTo>
                  <a:lnTo>
                    <a:pt x="2276792" y="0"/>
                  </a:lnTo>
                  <a:lnTo>
                    <a:pt x="2276792" y="4107973"/>
                  </a:lnTo>
                  <a:lnTo>
                    <a:pt x="0" y="4107973"/>
                  </a:lnTo>
                  <a:lnTo>
                    <a:pt x="0" y="0"/>
                  </a:lnTo>
                  <a:close/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239781" y="852433"/>
            <a:ext cx="1415125" cy="2164813"/>
            <a:chOff x="5731389" y="1861397"/>
            <a:chExt cx="3253104" cy="497649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3414" y="1918547"/>
              <a:ext cx="3123838" cy="48622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748534" y="1878542"/>
              <a:ext cx="3218815" cy="4942205"/>
            </a:xfrm>
            <a:custGeom>
              <a:avLst/>
              <a:gdLst/>
              <a:ahLst/>
              <a:cxnLst/>
              <a:rect l="l" t="t" r="r" b="b"/>
              <a:pathLst>
                <a:path w="3218815" h="4942205">
                  <a:moveTo>
                    <a:pt x="0" y="0"/>
                  </a:moveTo>
                  <a:lnTo>
                    <a:pt x="3218496" y="0"/>
                  </a:lnTo>
                  <a:lnTo>
                    <a:pt x="3218496" y="4941727"/>
                  </a:lnTo>
                  <a:lnTo>
                    <a:pt x="0" y="4941727"/>
                  </a:lnTo>
                  <a:lnTo>
                    <a:pt x="0" y="0"/>
                  </a:lnTo>
                  <a:close/>
                </a:path>
              </a:pathLst>
            </a:custGeom>
            <a:ln w="3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15" name="object 15"/>
            <p:cNvSpPr/>
            <p:nvPr/>
          </p:nvSpPr>
          <p:spPr>
            <a:xfrm>
              <a:off x="5782824" y="1912832"/>
              <a:ext cx="3150235" cy="4873625"/>
            </a:xfrm>
            <a:custGeom>
              <a:avLst/>
              <a:gdLst/>
              <a:ahLst/>
              <a:cxnLst/>
              <a:rect l="l" t="t" r="r" b="b"/>
              <a:pathLst>
                <a:path w="3150234" h="4873625">
                  <a:moveTo>
                    <a:pt x="0" y="0"/>
                  </a:moveTo>
                  <a:lnTo>
                    <a:pt x="3149916" y="0"/>
                  </a:lnTo>
                  <a:lnTo>
                    <a:pt x="3149916" y="4873147"/>
                  </a:lnTo>
                  <a:lnTo>
                    <a:pt x="0" y="4873147"/>
                  </a:lnTo>
                  <a:lnTo>
                    <a:pt x="0" y="0"/>
                  </a:lnTo>
                  <a:close/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</p:grpSp>
    </p:spTree>
    <p:extLst>
      <p:ext uri="{BB962C8B-B14F-4D97-AF65-F5344CB8AC3E}">
        <p14:creationId xmlns:p14="http://schemas.microsoft.com/office/powerpoint/2010/main" val="21808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807</TotalTime>
  <Words>5506</Words>
  <Application>Microsoft Office PowerPoint</Application>
  <PresentationFormat>Custom</PresentationFormat>
  <Paragraphs>762</Paragraphs>
  <Slides>73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Arial</vt:lpstr>
      <vt:lpstr>Calibri</vt:lpstr>
      <vt:lpstr>Century Schoolbook</vt:lpstr>
      <vt:lpstr>Consolas</vt:lpstr>
      <vt:lpstr>Times New Roman</vt:lpstr>
      <vt:lpstr>Verdana</vt:lpstr>
      <vt:lpstr>Wingdings 2</vt:lpstr>
      <vt:lpstr>View</vt:lpstr>
      <vt:lpstr>OS Fundamentals</vt:lpstr>
      <vt:lpstr>Computer System Structure</vt:lpstr>
      <vt:lpstr>Four Components of a Computer System</vt:lpstr>
      <vt:lpstr>What is an Operating System?</vt:lpstr>
      <vt:lpstr>What Operating Systems Do</vt:lpstr>
      <vt:lpstr>Operating System Definition</vt:lpstr>
      <vt:lpstr>Operating Systems Evolve</vt:lpstr>
      <vt:lpstr>Mainframe Systems: OS Structures</vt:lpstr>
      <vt:lpstr>Batched versus Multiprogrammed Systems</vt:lpstr>
      <vt:lpstr>Time-Sharing Systems</vt:lpstr>
      <vt:lpstr>Single-Processor Systems: Desktops</vt:lpstr>
      <vt:lpstr>Multiprocessor Systems</vt:lpstr>
      <vt:lpstr>Multiprocessor Systems (Cont.)</vt:lpstr>
      <vt:lpstr>A Multi-Core Design</vt:lpstr>
      <vt:lpstr>Clustered Systems</vt:lpstr>
      <vt:lpstr>Distributed Systems</vt:lpstr>
      <vt:lpstr>Real-Time Systems</vt:lpstr>
      <vt:lpstr>Multimedia Systems</vt:lpstr>
      <vt:lpstr>Handheld Systems</vt:lpstr>
      <vt:lpstr>Virtual Machines</vt:lpstr>
      <vt:lpstr>Centralized OS vs Distributed OS</vt:lpstr>
      <vt:lpstr>Computer Organization</vt:lpstr>
      <vt:lpstr>Modern Computer Organization</vt:lpstr>
      <vt:lpstr>Computer System Organization</vt:lpstr>
      <vt:lpstr>Computer Hardware Support</vt:lpstr>
      <vt:lpstr>Computer Startup</vt:lpstr>
      <vt:lpstr>Computer System Operation</vt:lpstr>
      <vt:lpstr>Interrupts</vt:lpstr>
      <vt:lpstr>Interrupts</vt:lpstr>
      <vt:lpstr>Interrupt Timeline</vt:lpstr>
      <vt:lpstr>I/O Structure</vt:lpstr>
      <vt:lpstr>Direct Memory Access Structure</vt:lpstr>
      <vt:lpstr>How a Modern Computer Works</vt:lpstr>
      <vt:lpstr>Storage Structure</vt:lpstr>
      <vt:lpstr>Storage Hierarchy</vt:lpstr>
      <vt:lpstr>Network Structure</vt:lpstr>
      <vt:lpstr>Operating System Structure</vt:lpstr>
      <vt:lpstr>Operating System Structure</vt:lpstr>
      <vt:lpstr>Hardware Protection</vt:lpstr>
      <vt:lpstr>Operating-System Operations (cont.)</vt:lpstr>
      <vt:lpstr>Process Management</vt:lpstr>
      <vt:lpstr>Memory Management</vt:lpstr>
      <vt:lpstr>File-System Management</vt:lpstr>
      <vt:lpstr>Storage Management</vt:lpstr>
      <vt:lpstr>Mass-Storage Management</vt:lpstr>
      <vt:lpstr>Performance of Various Levels of Storage</vt:lpstr>
      <vt:lpstr>Caching</vt:lpstr>
      <vt:lpstr>Migration of Data From Disk to Register</vt:lpstr>
      <vt:lpstr>I/O Subsystem</vt:lpstr>
      <vt:lpstr>Protection and Security</vt:lpstr>
      <vt:lpstr>OS Services</vt:lpstr>
      <vt:lpstr>System Calls</vt:lpstr>
      <vt:lpstr>API - System Call - OS Relationship</vt:lpstr>
      <vt:lpstr>Five Categories of System Calls</vt:lpstr>
      <vt:lpstr>System Programs</vt:lpstr>
      <vt:lpstr>Operating System Design</vt:lpstr>
      <vt:lpstr>Operating Systems Design</vt:lpstr>
      <vt:lpstr>MS-DOS: Simple Structure</vt:lpstr>
      <vt:lpstr>UNIX: Non-simple Structure</vt:lpstr>
      <vt:lpstr>Layered Approach</vt:lpstr>
      <vt:lpstr>OS/2 – Layer Structure</vt:lpstr>
      <vt:lpstr>Microkernel System Structure</vt:lpstr>
      <vt:lpstr>Microkernel System Structure</vt:lpstr>
      <vt:lpstr>Microkernel vs. Monolithic Model</vt:lpstr>
      <vt:lpstr>Modules</vt:lpstr>
      <vt:lpstr>Hybrid Systems</vt:lpstr>
      <vt:lpstr>Mac OS X Structure</vt:lpstr>
      <vt:lpstr>Virtual Machines</vt:lpstr>
      <vt:lpstr>VMware</vt:lpstr>
      <vt:lpstr>Para-virtualization</vt:lpstr>
      <vt:lpstr>Open-Source Operating Systems</vt:lpstr>
      <vt:lpstr>Open-Source Operating Systems (Cont’d)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Lecture 1: Introduction and Getting started</dc:title>
  <dc:creator>Patrick Diehl [height=10pt]images/orcid</dc:creator>
  <cp:lastModifiedBy>Hartmut Kaiser</cp:lastModifiedBy>
  <cp:revision>192</cp:revision>
  <dcterms:created xsi:type="dcterms:W3CDTF">2024-11-05T14:58:37Z</dcterms:created>
  <dcterms:modified xsi:type="dcterms:W3CDTF">2025-09-14T14:16:08Z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2024-10-17T00:00:00Z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2024-11-05T00:00:00Z</vt:filetime>
  </property>
  <property fmtid="{D5CDD505-2E9C-101B-9397-08002B2CF9AE}" pid="5" name="PTEX.FullBanner">
    <vt:lpwstr>This is LuaHBTeX, Version 1.18.1 (MiKTeX 24.4)</vt:lpwstr>
  </property>
  <property fmtid="{D5CDD505-2E9C-101B-9397-08002B2CF9AE}" pid="6" name="Producer">
    <vt:lpwstr>3-Heights(TM) PDF Security Shell 4.8.25.2 (http://www.pdf-tools.com)</vt:lpwstr>
  </property>
</Properties>
</file>