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8.jpg" ContentType="image/jpeg"/>
  <Override PartName="/ppt/media/image4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1" r:id="rId1"/>
  </p:sldMasterIdLst>
  <p:notesMasterIdLst>
    <p:notesMasterId r:id="rId56"/>
  </p:notesMasterIdLst>
  <p:sldIdLst>
    <p:sldId id="286" r:id="rId2"/>
    <p:sldId id="288" r:id="rId3"/>
    <p:sldId id="289" r:id="rId4"/>
    <p:sldId id="290" r:id="rId5"/>
    <p:sldId id="291" r:id="rId6"/>
    <p:sldId id="292" r:id="rId7"/>
    <p:sldId id="293" r:id="rId8"/>
    <p:sldId id="294" r:id="rId9"/>
    <p:sldId id="296" r:id="rId10"/>
    <p:sldId id="295" r:id="rId11"/>
    <p:sldId id="297" r:id="rId12"/>
    <p:sldId id="298" r:id="rId13"/>
    <p:sldId id="299" r:id="rId14"/>
    <p:sldId id="300"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39" r:id="rId33"/>
    <p:sldId id="321" r:id="rId34"/>
    <p:sldId id="322" r:id="rId35"/>
    <p:sldId id="323" r:id="rId36"/>
    <p:sldId id="340" r:id="rId37"/>
    <p:sldId id="341" r:id="rId38"/>
    <p:sldId id="342" r:id="rId39"/>
    <p:sldId id="343" r:id="rId40"/>
    <p:sldId id="328" r:id="rId41"/>
    <p:sldId id="329" r:id="rId42"/>
    <p:sldId id="346" r:id="rId43"/>
    <p:sldId id="344" r:id="rId44"/>
    <p:sldId id="345" r:id="rId45"/>
    <p:sldId id="347" r:id="rId46"/>
    <p:sldId id="334" r:id="rId47"/>
    <p:sldId id="335" r:id="rId48"/>
    <p:sldId id="355" r:id="rId49"/>
    <p:sldId id="350" r:id="rId50"/>
    <p:sldId id="351" r:id="rId51"/>
    <p:sldId id="352" r:id="rId52"/>
    <p:sldId id="353" r:id="rId53"/>
    <p:sldId id="354" r:id="rId54"/>
    <p:sldId id="287" r:id="rId55"/>
  </p:sldIdLst>
  <p:sldSz cx="615315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04" autoAdjust="0"/>
    <p:restoredTop sz="95996" autoAdjust="0"/>
  </p:normalViewPr>
  <p:slideViewPr>
    <p:cSldViewPr>
      <p:cViewPr varScale="1">
        <p:scale>
          <a:sx n="224" d="100"/>
          <a:sy n="224" d="100"/>
        </p:scale>
        <p:origin x="336" y="120"/>
      </p:cViewPr>
      <p:guideLst>
        <p:guide orient="horz" pos="2880"/>
        <p:guide pos="289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5ED0331D-D1A9-413D-A449-74933C4147E3}" type="datetimeFigureOut">
              <a:rPr lang="en-US" smtClean="0"/>
              <a:t>9/23/2025</a:t>
            </a:fld>
            <a:endParaRPr lang="en-US"/>
          </a:p>
        </p:txBody>
      </p:sp>
      <p:sp>
        <p:nvSpPr>
          <p:cNvPr id="4" name="Slide Image Placeholder 3"/>
          <p:cNvSpPr>
            <a:spLocks noGrp="1" noRot="1" noChangeAspect="1"/>
          </p:cNvSpPr>
          <p:nvPr>
            <p:ph type="sldImg" idx="2"/>
          </p:nvPr>
        </p:nvSpPr>
        <p:spPr>
          <a:xfrm>
            <a:off x="1268413" y="433388"/>
            <a:ext cx="2073275" cy="1166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82AB8EC0-BCDB-4E1E-8A15-E26022F6A3C7}" type="slidenum">
              <a:rPr lang="en-US" smtClean="0"/>
              <a:t>‹#›</a:t>
            </a:fld>
            <a:endParaRPr lang="en-US"/>
          </a:p>
        </p:txBody>
      </p:sp>
    </p:spTree>
    <p:extLst>
      <p:ext uri="{BB962C8B-B14F-4D97-AF65-F5344CB8AC3E}">
        <p14:creationId xmlns:p14="http://schemas.microsoft.com/office/powerpoint/2010/main" val="126335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98A8E-1454-40AB-85F7-3AFE14F61128}" type="slidenum">
              <a:rPr lang="en-US" smtClean="0"/>
              <a:pPr>
                <a:defRPr/>
              </a:pPr>
              <a:t>52</a:t>
            </a:fld>
            <a:endParaRPr lang="en-US"/>
          </a:p>
        </p:txBody>
      </p:sp>
    </p:spTree>
    <p:extLst>
      <p:ext uri="{BB962C8B-B14F-4D97-AF65-F5344CB8AC3E}">
        <p14:creationId xmlns:p14="http://schemas.microsoft.com/office/powerpoint/2010/main" val="57447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98A8E-1454-40AB-85F7-3AFE14F61128}" type="slidenum">
              <a:rPr lang="en-US" smtClean="0"/>
              <a:pPr>
                <a:defRPr/>
              </a:pPr>
              <a:t>53</a:t>
            </a:fld>
            <a:endParaRPr lang="en-US"/>
          </a:p>
        </p:txBody>
      </p:sp>
    </p:spTree>
    <p:extLst>
      <p:ext uri="{BB962C8B-B14F-4D97-AF65-F5344CB8AC3E}">
        <p14:creationId xmlns:p14="http://schemas.microsoft.com/office/powerpoint/2010/main" val="112316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54</a:t>
            </a:fld>
            <a:endParaRPr lang="en-US"/>
          </a:p>
        </p:txBody>
      </p:sp>
    </p:spTree>
    <p:extLst>
      <p:ext uri="{BB962C8B-B14F-4D97-AF65-F5344CB8AC3E}">
        <p14:creationId xmlns:p14="http://schemas.microsoft.com/office/powerpoint/2010/main" val="5867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6851" y="382990"/>
            <a:ext cx="4753308" cy="2039535"/>
          </a:xfrm>
        </p:spPr>
        <p:txBody>
          <a:bodyPr anchor="b">
            <a:normAutofit/>
          </a:bodyPr>
          <a:lstStyle>
            <a:lvl1pPr algn="l">
              <a:lnSpc>
                <a:spcPct val="85000"/>
              </a:lnSpc>
              <a:defRPr sz="3633"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6851" y="2422525"/>
            <a:ext cx="4753308" cy="853652"/>
          </a:xfrm>
        </p:spPr>
        <p:txBody>
          <a:bodyPr>
            <a:normAutofit/>
          </a:bodyPr>
          <a:lstStyle>
            <a:lvl1pPr marL="0" indent="0" algn="l">
              <a:buNone/>
              <a:defRPr sz="1110" spc="15" baseline="0">
                <a:solidFill>
                  <a:schemeClr val="tx1">
                    <a:lumMod val="75000"/>
                  </a:schemeClr>
                </a:solidFill>
              </a:defRPr>
            </a:lvl1pPr>
            <a:lvl2pPr marL="230703" indent="0" algn="ctr">
              <a:buNone/>
              <a:defRPr sz="1110"/>
            </a:lvl2pPr>
            <a:lvl3pPr marL="461406" indent="0" algn="ctr">
              <a:buNone/>
              <a:defRPr sz="1110"/>
            </a:lvl3pPr>
            <a:lvl4pPr marL="692109" indent="0" algn="ctr">
              <a:buNone/>
              <a:defRPr sz="1009"/>
            </a:lvl4pPr>
            <a:lvl5pPr marL="922812" indent="0" algn="ctr">
              <a:buNone/>
              <a:defRPr sz="1009"/>
            </a:lvl5pPr>
            <a:lvl6pPr marL="1153516" indent="0" algn="ctr">
              <a:buNone/>
              <a:defRPr sz="1009"/>
            </a:lvl6pPr>
            <a:lvl7pPr marL="1384219" indent="0" algn="ctr">
              <a:buNone/>
              <a:defRPr sz="1009"/>
            </a:lvl7pPr>
            <a:lvl8pPr marL="1614922" indent="0" algn="ctr">
              <a:buNone/>
              <a:defRPr sz="1009"/>
            </a:lvl8pPr>
            <a:lvl9pPr marL="1845625" indent="0" algn="ctr">
              <a:buNone/>
              <a:defRPr sz="1009"/>
            </a:lvl9pPr>
          </a:lstStyle>
          <a:p>
            <a:r>
              <a:rPr lang="en-US" smtClean="0"/>
              <a:t>Click to edit Master subtitle style</a:t>
            </a:r>
            <a:endParaRPr lang="en-US" dirty="0"/>
          </a:p>
        </p:txBody>
      </p:sp>
      <p:sp>
        <p:nvSpPr>
          <p:cNvPr id="7" name="Rectangle 6"/>
          <p:cNvSpPr/>
          <p:nvPr/>
        </p:nvSpPr>
        <p:spPr>
          <a:xfrm>
            <a:off x="0" y="0"/>
            <a:ext cx="230743" cy="3460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9/23/2025, Topic 2</a:t>
            </a:r>
            <a:endParaRPr lang="en-US"/>
          </a:p>
        </p:txBody>
      </p:sp>
      <p:sp>
        <p:nvSpPr>
          <p:cNvPr id="9" name="Footer Placeholder 8"/>
          <p:cNvSpPr>
            <a:spLocks noGrp="1"/>
          </p:cNvSpPr>
          <p:nvPr>
            <p:ph type="ftr" sz="quarter" idx="11"/>
          </p:nvPr>
        </p:nvSpPr>
        <p:spPr/>
        <p:txBody>
          <a:bodyPr/>
          <a:lstStyle/>
          <a:p>
            <a:r>
              <a:rPr lang="en-US" smtClean="0"/>
              <a:t>CSC7103, Fall 2025, Concurrent Processes and Programming</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38350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47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64891" y="192264"/>
            <a:ext cx="1249859" cy="297608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4572" y="192264"/>
            <a:ext cx="3903405" cy="297608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376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01225" y="1361921"/>
            <a:ext cx="3672981" cy="279500"/>
          </a:xfrm>
          <a:prstGeom prst="rect">
            <a:avLst/>
          </a:prstGeom>
        </p:spPr>
        <p:txBody>
          <a:bodyPr wrap="square" lIns="0" tIns="0" rIns="0" bIns="0">
            <a:spAutoFit/>
          </a:bodyPr>
          <a:lstStyle>
            <a:lvl1pPr>
              <a:defRPr sz="2018" b="0" i="0">
                <a:solidFill>
                  <a:srgbClr val="D2533C"/>
                </a:solidFill>
                <a:latin typeface="Arial"/>
                <a:cs typeface="Arial"/>
              </a:defRPr>
            </a:lvl1pPr>
          </a:lstStyle>
          <a:p>
            <a:r>
              <a:rPr lang="en-US" smtClean="0"/>
              <a:t>Click to edit Master title style</a:t>
            </a:r>
            <a:endParaRPr/>
          </a:p>
        </p:txBody>
      </p:sp>
      <p:sp>
        <p:nvSpPr>
          <p:cNvPr id="3" name="Holder 3"/>
          <p:cNvSpPr>
            <a:spLocks noGrp="1"/>
          </p:cNvSpPr>
          <p:nvPr>
            <p:ph type="subTitle" idx="4"/>
          </p:nvPr>
        </p:nvSpPr>
        <p:spPr>
          <a:xfrm>
            <a:off x="501225" y="1739347"/>
            <a:ext cx="1963239" cy="354071"/>
          </a:xfrm>
          <a:prstGeom prst="rect">
            <a:avLst/>
          </a:prstGeom>
        </p:spPr>
        <p:txBody>
          <a:bodyPr wrap="square" lIns="0" tIns="0" rIns="0" bIns="0">
            <a:spAutoFit/>
          </a:bodyPr>
          <a:lstStyle>
            <a:lvl1pPr>
              <a:defRPr sz="1211" b="0" i="0">
                <a:solidFill>
                  <a:srgbClr val="292934"/>
                </a:solidFill>
                <a:latin typeface="Arial"/>
                <a:cs typeface="Arial"/>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CSC7103, Fall 2025, Concurrent Processes and Programming</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9/23/2025, Topic 2</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88418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366459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851" y="382990"/>
            <a:ext cx="4753308" cy="2039535"/>
          </a:xfrm>
        </p:spPr>
        <p:txBody>
          <a:bodyPr anchor="b">
            <a:normAutofit/>
          </a:bodyPr>
          <a:lstStyle>
            <a:lvl1pPr>
              <a:lnSpc>
                <a:spcPct val="85000"/>
              </a:lnSpc>
              <a:defRPr sz="3633" b="1"/>
            </a:lvl1pPr>
          </a:lstStyle>
          <a:p>
            <a:r>
              <a:rPr lang="en-US" smtClean="0"/>
              <a:t>Click to edit Master title style</a:t>
            </a:r>
            <a:endParaRPr lang="en-US" dirty="0"/>
          </a:p>
        </p:txBody>
      </p:sp>
      <p:sp>
        <p:nvSpPr>
          <p:cNvPr id="3" name="Text Placeholder 2"/>
          <p:cNvSpPr>
            <a:spLocks noGrp="1"/>
          </p:cNvSpPr>
          <p:nvPr>
            <p:ph type="body" idx="1"/>
          </p:nvPr>
        </p:nvSpPr>
        <p:spPr>
          <a:xfrm>
            <a:off x="636851" y="2422525"/>
            <a:ext cx="4753308" cy="853652"/>
          </a:xfrm>
        </p:spPr>
        <p:txBody>
          <a:bodyPr anchor="t">
            <a:normAutofit/>
          </a:bodyPr>
          <a:lstStyle>
            <a:lvl1pPr marL="0" indent="0">
              <a:buNone/>
              <a:defRPr sz="1110" spc="15" baseline="0">
                <a:solidFill>
                  <a:schemeClr val="tx1">
                    <a:lumMod val="50000"/>
                    <a:lumOff val="50000"/>
                  </a:schemeClr>
                </a:solidFill>
              </a:defRPr>
            </a:lvl1pPr>
            <a:lvl2pPr marL="230703" indent="0">
              <a:buNone/>
              <a:defRPr sz="908">
                <a:solidFill>
                  <a:schemeClr val="tx1">
                    <a:tint val="75000"/>
                  </a:schemeClr>
                </a:solidFill>
              </a:defRPr>
            </a:lvl2pPr>
            <a:lvl3pPr marL="461406" indent="0">
              <a:buNone/>
              <a:defRPr sz="807">
                <a:solidFill>
                  <a:schemeClr val="tx1">
                    <a:tint val="75000"/>
                  </a:schemeClr>
                </a:solidFill>
              </a:defRPr>
            </a:lvl3pPr>
            <a:lvl4pPr marL="692109" indent="0">
              <a:buNone/>
              <a:defRPr sz="706">
                <a:solidFill>
                  <a:schemeClr val="tx1">
                    <a:tint val="75000"/>
                  </a:schemeClr>
                </a:solidFill>
              </a:defRPr>
            </a:lvl4pPr>
            <a:lvl5pPr marL="922812" indent="0">
              <a:buNone/>
              <a:defRPr sz="706">
                <a:solidFill>
                  <a:schemeClr val="tx1">
                    <a:tint val="75000"/>
                  </a:schemeClr>
                </a:solidFill>
              </a:defRPr>
            </a:lvl5pPr>
            <a:lvl6pPr marL="1153516" indent="0">
              <a:buNone/>
              <a:defRPr sz="706">
                <a:solidFill>
                  <a:schemeClr val="tx1">
                    <a:tint val="75000"/>
                  </a:schemeClr>
                </a:solidFill>
              </a:defRPr>
            </a:lvl6pPr>
            <a:lvl7pPr marL="1384219" indent="0">
              <a:buNone/>
              <a:defRPr sz="706">
                <a:solidFill>
                  <a:schemeClr val="tx1">
                    <a:tint val="75000"/>
                  </a:schemeClr>
                </a:solidFill>
              </a:defRPr>
            </a:lvl7pPr>
            <a:lvl8pPr marL="1614922" indent="0">
              <a:buNone/>
              <a:defRPr sz="706">
                <a:solidFill>
                  <a:schemeClr val="tx1">
                    <a:tint val="75000"/>
                  </a:schemeClr>
                </a:solidFill>
              </a:defRPr>
            </a:lvl8pPr>
            <a:lvl9pPr marL="1845625" indent="0">
              <a:buNone/>
              <a:defRPr sz="70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9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6851"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91958" y="922867"/>
            <a:ext cx="2261283" cy="2195814"/>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9/23/2025, Topic 2</a:t>
            </a:r>
            <a:endParaRPr lang="en-US"/>
          </a:p>
        </p:txBody>
      </p:sp>
      <p:sp>
        <p:nvSpPr>
          <p:cNvPr id="6" name="Footer Placeholder 5"/>
          <p:cNvSpPr>
            <a:spLocks noGrp="1"/>
          </p:cNvSpPr>
          <p:nvPr>
            <p:ph type="ftr" sz="quarter" idx="11"/>
          </p:nvPr>
        </p:nvSpPr>
        <p:spPr/>
        <p:txBody>
          <a:bodyPr/>
          <a:lstStyle/>
          <a:p>
            <a:r>
              <a:rPr lang="en-US" smtClean="0"/>
              <a:t>CSC7103, Fall 2025, Concurrent Processes and Programming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94365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6851" y="864761"/>
            <a:ext cx="2261283" cy="369147"/>
          </a:xfrm>
        </p:spPr>
        <p:txBody>
          <a:bodyPr anchor="b">
            <a:normAutofit/>
          </a:bodyPr>
          <a:lstStyle>
            <a:lvl1pPr marL="0" indent="0">
              <a:spcBef>
                <a:spcPts val="0"/>
              </a:spcBef>
              <a:buNone/>
              <a:defRPr sz="1009" b="0">
                <a:solidFill>
                  <a:schemeClr val="tx2"/>
                </a:solidFill>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lvl="0"/>
            <a:r>
              <a:rPr lang="en-US" smtClean="0"/>
              <a:t>Edit Master text styles</a:t>
            </a:r>
          </a:p>
        </p:txBody>
      </p:sp>
      <p:sp>
        <p:nvSpPr>
          <p:cNvPr id="4" name="Content Placeholder 3"/>
          <p:cNvSpPr>
            <a:spLocks noGrp="1"/>
          </p:cNvSpPr>
          <p:nvPr>
            <p:ph sz="half" idx="2"/>
          </p:nvPr>
        </p:nvSpPr>
        <p:spPr>
          <a:xfrm>
            <a:off x="636851"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091958" y="864761"/>
            <a:ext cx="2261283" cy="369147"/>
          </a:xfrm>
        </p:spPr>
        <p:txBody>
          <a:bodyPr anchor="b">
            <a:normAutofit/>
          </a:bodyPr>
          <a:lstStyle>
            <a:lvl1pPr marL="0" indent="0">
              <a:lnSpc>
                <a:spcPct val="95000"/>
              </a:lnSpc>
              <a:spcBef>
                <a:spcPts val="0"/>
              </a:spcBef>
              <a:buNone/>
              <a:defRPr lang="en-US" sz="1009" b="0" kern="1200" dirty="0">
                <a:solidFill>
                  <a:schemeClr val="tx2"/>
                </a:solidFill>
                <a:latin typeface="+mn-lt"/>
                <a:ea typeface="+mn-ea"/>
                <a:cs typeface="+mn-cs"/>
              </a:defRPr>
            </a:lvl1pPr>
            <a:lvl2pPr marL="230703" indent="0">
              <a:buNone/>
              <a:defRPr sz="1009" b="1"/>
            </a:lvl2pPr>
            <a:lvl3pPr marL="461406" indent="0">
              <a:buNone/>
              <a:defRPr sz="908" b="1"/>
            </a:lvl3pPr>
            <a:lvl4pPr marL="692109" indent="0">
              <a:buNone/>
              <a:defRPr sz="807" b="1"/>
            </a:lvl4pPr>
            <a:lvl5pPr marL="922812" indent="0">
              <a:buNone/>
              <a:defRPr sz="807" b="1"/>
            </a:lvl5pPr>
            <a:lvl6pPr marL="1153516" indent="0">
              <a:buNone/>
              <a:defRPr sz="807" b="1"/>
            </a:lvl6pPr>
            <a:lvl7pPr marL="1384219" indent="0">
              <a:buNone/>
              <a:defRPr sz="807" b="1"/>
            </a:lvl7pPr>
            <a:lvl8pPr marL="1614922" indent="0">
              <a:buNone/>
              <a:defRPr sz="807" b="1"/>
            </a:lvl8pPr>
            <a:lvl9pPr marL="1845625" indent="0">
              <a:buNone/>
              <a:defRPr sz="807" b="1"/>
            </a:lvl9pPr>
          </a:lstStyle>
          <a:p>
            <a:pPr marL="0" lvl="0" indent="0" algn="l" defTabSz="461406" rtl="0" eaLnBrk="1" latinLnBrk="0" hangingPunct="1">
              <a:lnSpc>
                <a:spcPct val="90000"/>
              </a:lnSpc>
              <a:spcBef>
                <a:spcPts val="1009"/>
              </a:spcBef>
              <a:buFontTx/>
              <a:buNone/>
            </a:pPr>
            <a:r>
              <a:rPr lang="en-US" smtClean="0"/>
              <a:t>Edit Master text styles</a:t>
            </a:r>
          </a:p>
        </p:txBody>
      </p:sp>
      <p:sp>
        <p:nvSpPr>
          <p:cNvPr id="6" name="Content Placeholder 5"/>
          <p:cNvSpPr>
            <a:spLocks noGrp="1"/>
          </p:cNvSpPr>
          <p:nvPr>
            <p:ph sz="quarter" idx="4"/>
          </p:nvPr>
        </p:nvSpPr>
        <p:spPr>
          <a:xfrm>
            <a:off x="3091958" y="1265384"/>
            <a:ext cx="2261283" cy="1849291"/>
          </a:xfrm>
        </p:spPr>
        <p:txBody>
          <a:bodyPr/>
          <a:lstStyle>
            <a:lvl1pPr>
              <a:defRPr sz="908"/>
            </a:lvl1pPr>
            <a:lvl2pPr>
              <a:defRPr sz="807"/>
            </a:lvl2pPr>
            <a:lvl3pPr>
              <a:defRPr sz="706"/>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9/23/2025, Topic 2</a:t>
            </a:r>
            <a:endParaRPr lang="en-US"/>
          </a:p>
        </p:txBody>
      </p:sp>
      <p:sp>
        <p:nvSpPr>
          <p:cNvPr id="8" name="Footer Placeholder 7"/>
          <p:cNvSpPr>
            <a:spLocks noGrp="1"/>
          </p:cNvSpPr>
          <p:nvPr>
            <p:ph type="ftr" sz="quarter" idx="11"/>
          </p:nvPr>
        </p:nvSpPr>
        <p:spPr/>
        <p:txBody>
          <a:bodyPr/>
          <a:lstStyle/>
          <a:p>
            <a:r>
              <a:rPr lang="en-US" smtClean="0"/>
              <a:t>CSC7103, Fall 2025, Concurrent Processes and Programming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1" name="Rectangle 10"/>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182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9/23/2025, Topic 2</a:t>
            </a:r>
            <a:endParaRPr lang="en-US"/>
          </a:p>
        </p:txBody>
      </p:sp>
      <p:sp>
        <p:nvSpPr>
          <p:cNvPr id="4" name="Footer Placeholder 3"/>
          <p:cNvSpPr>
            <a:spLocks noGrp="1"/>
          </p:cNvSpPr>
          <p:nvPr>
            <p:ph type="ftr" sz="quarter" idx="11"/>
          </p:nvPr>
        </p:nvSpPr>
        <p:spPr/>
        <p:txBody>
          <a:bodyPr/>
          <a:lstStyle/>
          <a:p>
            <a:r>
              <a:rPr lang="en-US" smtClean="0"/>
              <a:t>CSC7103, Fall 2025, Concurrent Processes and Programming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3975" y="2895370"/>
            <a:ext cx="565380" cy="565380"/>
          </a:xfrm>
          <a:prstGeom prst="rect">
            <a:avLst/>
          </a:prstGeom>
        </p:spPr>
      </p:pic>
    </p:spTree>
    <p:extLst>
      <p:ext uri="{BB962C8B-B14F-4D97-AF65-F5344CB8AC3E}">
        <p14:creationId xmlns:p14="http://schemas.microsoft.com/office/powerpoint/2010/main" val="238520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9/23/2025, Topic 2</a:t>
            </a:r>
            <a:endParaRPr lang="en-US"/>
          </a:p>
        </p:txBody>
      </p:sp>
      <p:sp>
        <p:nvSpPr>
          <p:cNvPr id="3" name="Footer Placeholder 2"/>
          <p:cNvSpPr>
            <a:spLocks noGrp="1"/>
          </p:cNvSpPr>
          <p:nvPr>
            <p:ph type="ftr" sz="quarter" idx="11"/>
          </p:nvPr>
        </p:nvSpPr>
        <p:spPr/>
        <p:txBody>
          <a:bodyPr/>
          <a:lstStyle/>
          <a:p>
            <a:r>
              <a:rPr lang="en-US" smtClean="0"/>
              <a:t>CSC7103, Fall 2025, Concurrent Processes and Programming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
        <p:nvSpPr>
          <p:cNvPr id="5" name="Rectangle 4"/>
          <p:cNvSpPr/>
          <p:nvPr/>
        </p:nvSpPr>
        <p:spPr>
          <a:xfrm>
            <a:off x="0" y="0"/>
            <a:ext cx="230743" cy="3460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19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4567" y="230717"/>
            <a:ext cx="1615202" cy="807507"/>
          </a:xfrm>
        </p:spPr>
        <p:txBody>
          <a:bodyPr anchor="b">
            <a:normAutofit/>
          </a:bodyPr>
          <a:lstStyle>
            <a:lvl1pPr>
              <a:defRPr sz="1413" b="1" baseline="0"/>
            </a:lvl1pPr>
          </a:lstStyle>
          <a:p>
            <a:r>
              <a:rPr lang="en-US" smtClean="0"/>
              <a:t>Click to edit Master title style</a:t>
            </a:r>
            <a:endParaRPr lang="en-US" dirty="0"/>
          </a:p>
        </p:txBody>
      </p:sp>
      <p:sp>
        <p:nvSpPr>
          <p:cNvPr id="3" name="Content Placeholder 2"/>
          <p:cNvSpPr>
            <a:spLocks noGrp="1"/>
          </p:cNvSpPr>
          <p:nvPr>
            <p:ph idx="1"/>
          </p:nvPr>
        </p:nvSpPr>
        <p:spPr>
          <a:xfrm>
            <a:off x="2273247" y="346075"/>
            <a:ext cx="3068029" cy="2768600"/>
          </a:xfrm>
        </p:spPr>
        <p:txBody>
          <a:bodyPr/>
          <a:lstStyle>
            <a:lvl1pPr>
              <a:defRPr sz="1009"/>
            </a:lvl1pPr>
            <a:lvl2pPr>
              <a:defRPr sz="908"/>
            </a:lvl2pPr>
            <a:lvl3pPr>
              <a:defRPr sz="807"/>
            </a:lvl3pPr>
            <a:lvl4pPr>
              <a:defRPr sz="706"/>
            </a:lvl4pPr>
            <a:lvl5pPr>
              <a:defRPr sz="706"/>
            </a:lvl5pPr>
            <a:lvl6pPr>
              <a:defRPr sz="706"/>
            </a:lvl6pPr>
            <a:lvl7pPr>
              <a:defRPr sz="706"/>
            </a:lvl7pPr>
            <a:lvl8pPr>
              <a:defRPr sz="706"/>
            </a:lvl8pPr>
            <a:lvl9pPr>
              <a:defRPr sz="70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4567" y="1059588"/>
            <a:ext cx="1615202" cy="1922639"/>
          </a:xfrm>
        </p:spPr>
        <p:txBody>
          <a:bodyPr>
            <a:normAutofit/>
          </a:bodyPr>
          <a:lstStyle>
            <a:lvl1pPr marL="0" indent="0">
              <a:lnSpc>
                <a:spcPct val="114000"/>
              </a:lnSpc>
              <a:spcBef>
                <a:spcPts val="404"/>
              </a:spcBef>
              <a:buNone/>
              <a:defRPr sz="706"/>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9/23/2025, Topic 2</a:t>
            </a:r>
            <a:endParaRPr lang="en-US"/>
          </a:p>
        </p:txBody>
      </p:sp>
      <p:sp>
        <p:nvSpPr>
          <p:cNvPr id="6" name="Footer Placeholder 5"/>
          <p:cNvSpPr>
            <a:spLocks noGrp="1"/>
          </p:cNvSpPr>
          <p:nvPr>
            <p:ph type="ftr" sz="quarter" idx="11"/>
          </p:nvPr>
        </p:nvSpPr>
        <p:spPr/>
        <p:txBody>
          <a:bodyPr/>
          <a:lstStyle/>
          <a:p>
            <a:r>
              <a:rPr lang="en-US" smtClean="0"/>
              <a:t>CSC7103, Fall 2025, Concurrent Processes and Programming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21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576336"/>
            <a:ext cx="5699355" cy="884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1486" y="2653242"/>
            <a:ext cx="5037892" cy="461433"/>
          </a:xfrm>
        </p:spPr>
        <p:txBody>
          <a:bodyPr anchor="b">
            <a:normAutofit/>
          </a:bodyPr>
          <a:lstStyle>
            <a:lvl1pPr>
              <a:defRPr sz="1413"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5699355" cy="2588207"/>
          </a:xfrm>
        </p:spPr>
        <p:txBody>
          <a:bodyPr anchor="t"/>
          <a:lstStyle>
            <a:lvl1pPr marL="0" indent="0">
              <a:buNone/>
              <a:defRPr sz="1615"/>
            </a:lvl1pPr>
            <a:lvl2pPr marL="230703" indent="0">
              <a:buNone/>
              <a:defRPr sz="1413"/>
            </a:lvl2pPr>
            <a:lvl3pPr marL="461406" indent="0">
              <a:buNone/>
              <a:defRPr sz="1211"/>
            </a:lvl3pPr>
            <a:lvl4pPr marL="692109" indent="0">
              <a:buNone/>
              <a:defRPr sz="1009"/>
            </a:lvl4pPr>
            <a:lvl5pPr marL="922812" indent="0">
              <a:buNone/>
              <a:defRPr sz="1009"/>
            </a:lvl5pPr>
            <a:lvl6pPr marL="1153516" indent="0">
              <a:buNone/>
              <a:defRPr sz="1009"/>
            </a:lvl6pPr>
            <a:lvl7pPr marL="1384219" indent="0">
              <a:buNone/>
              <a:defRPr sz="1009"/>
            </a:lvl7pPr>
            <a:lvl8pPr marL="1614922" indent="0">
              <a:buNone/>
              <a:defRPr sz="1009"/>
            </a:lvl8pPr>
            <a:lvl9pPr marL="1845625" indent="0">
              <a:buNone/>
              <a:defRPr sz="1009"/>
            </a:lvl9pPr>
          </a:lstStyle>
          <a:p>
            <a:r>
              <a:rPr lang="en-US" smtClean="0"/>
              <a:t>Click icon to add picture</a:t>
            </a:r>
            <a:endParaRPr lang="en-US" dirty="0"/>
          </a:p>
        </p:txBody>
      </p:sp>
      <p:sp>
        <p:nvSpPr>
          <p:cNvPr id="4" name="Text Placeholder 3"/>
          <p:cNvSpPr>
            <a:spLocks noGrp="1"/>
          </p:cNvSpPr>
          <p:nvPr>
            <p:ph type="body" sz="half" idx="2"/>
          </p:nvPr>
        </p:nvSpPr>
        <p:spPr>
          <a:xfrm>
            <a:off x="461486" y="3082575"/>
            <a:ext cx="5037892" cy="301269"/>
          </a:xfrm>
        </p:spPr>
        <p:txBody>
          <a:bodyPr>
            <a:normAutofit/>
          </a:bodyPr>
          <a:lstStyle>
            <a:lvl1pPr marL="0" indent="0">
              <a:lnSpc>
                <a:spcPct val="100000"/>
              </a:lnSpc>
              <a:spcBef>
                <a:spcPts val="404"/>
              </a:spcBef>
              <a:buNone/>
              <a:defRPr sz="706" baseline="0">
                <a:solidFill>
                  <a:schemeClr val="bg1">
                    <a:lumMod val="75000"/>
                  </a:schemeClr>
                </a:solidFill>
              </a:defRPr>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9/23/2025, Topic 2</a:t>
            </a:r>
            <a:endParaRPr lang="en-US"/>
          </a:p>
        </p:txBody>
      </p:sp>
      <p:sp>
        <p:nvSpPr>
          <p:cNvPr id="6" name="Footer Placeholder 5"/>
          <p:cNvSpPr>
            <a:spLocks noGrp="1"/>
          </p:cNvSpPr>
          <p:nvPr>
            <p:ph type="ftr" sz="quarter" idx="11"/>
          </p:nvPr>
        </p:nvSpPr>
        <p:spPr/>
        <p:txBody>
          <a:bodyPr/>
          <a:lstStyle/>
          <a:p>
            <a:r>
              <a:rPr lang="en-US" smtClean="0"/>
              <a:t>CSC7103, Fall 2025, Concurrent Processes and Programming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65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699355" y="0"/>
            <a:ext cx="461486" cy="3460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36851" y="148461"/>
            <a:ext cx="4891754" cy="705030"/>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6851" y="922867"/>
            <a:ext cx="4337971" cy="21958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5449440" y="503881"/>
            <a:ext cx="961319" cy="184274"/>
          </a:xfrm>
          <a:prstGeom prst="rect">
            <a:avLst/>
          </a:prstGeom>
        </p:spPr>
        <p:txBody>
          <a:bodyPr vert="horz" lIns="91440" tIns="45720" rIns="91440" bIns="45720" rtlCol="0" anchor="ctr"/>
          <a:lstStyle>
            <a:lvl1pPr algn="r">
              <a:defRPr sz="530" b="0">
                <a:solidFill>
                  <a:schemeClr val="accent1">
                    <a:lumMod val="40000"/>
                    <a:lumOff val="60000"/>
                  </a:schemeClr>
                </a:solidFill>
              </a:defRPr>
            </a:lvl1pPr>
          </a:lstStyle>
          <a:p>
            <a:r>
              <a:rPr lang="en-US" smtClean="0"/>
              <a:t>9/23/2025, Topic 2</a:t>
            </a:r>
            <a:endParaRPr lang="en-US"/>
          </a:p>
        </p:txBody>
      </p:sp>
      <p:sp>
        <p:nvSpPr>
          <p:cNvPr id="5" name="Footer Placeholder 4"/>
          <p:cNvSpPr>
            <a:spLocks noGrp="1"/>
          </p:cNvSpPr>
          <p:nvPr>
            <p:ph type="ftr" sz="quarter" idx="3"/>
          </p:nvPr>
        </p:nvSpPr>
        <p:spPr>
          <a:xfrm rot="16200000">
            <a:off x="5026458" y="2041992"/>
            <a:ext cx="1807281" cy="184274"/>
          </a:xfrm>
          <a:prstGeom prst="rect">
            <a:avLst/>
          </a:prstGeom>
        </p:spPr>
        <p:txBody>
          <a:bodyPr vert="horz" lIns="91440" tIns="45720" rIns="91440" bIns="45720" rtlCol="0" anchor="ctr"/>
          <a:lstStyle>
            <a:lvl1pPr algn="l">
              <a:defRPr sz="530">
                <a:solidFill>
                  <a:schemeClr val="accent1">
                    <a:lumMod val="40000"/>
                    <a:lumOff val="60000"/>
                  </a:schemeClr>
                </a:solidFill>
              </a:defRPr>
            </a:lvl1pPr>
          </a:lstStyle>
          <a:p>
            <a:r>
              <a:rPr lang="en-US" smtClean="0"/>
              <a:t>CSC7103, Fall 2025, Concurrent Processes and Programming</a:t>
            </a:r>
            <a:endParaRPr lang="en-US"/>
          </a:p>
        </p:txBody>
      </p:sp>
      <p:sp>
        <p:nvSpPr>
          <p:cNvPr id="6" name="Slide Number Placeholder 5"/>
          <p:cNvSpPr>
            <a:spLocks noGrp="1"/>
          </p:cNvSpPr>
          <p:nvPr>
            <p:ph type="sldNum" sz="quarter" idx="4"/>
          </p:nvPr>
        </p:nvSpPr>
        <p:spPr>
          <a:xfrm>
            <a:off x="5699355" y="3114675"/>
            <a:ext cx="461486" cy="299611"/>
          </a:xfrm>
          <a:prstGeom prst="rect">
            <a:avLst/>
          </a:prstGeom>
        </p:spPr>
        <p:txBody>
          <a:bodyPr vert="horz" lIns="45720" tIns="45720" rIns="45720" bIns="45720" rtlCol="0" anchor="ctr">
            <a:normAutofit/>
          </a:bodyPr>
          <a:lstStyle>
            <a:lvl1pPr algn="ctr">
              <a:defRPr sz="1817">
                <a:solidFill>
                  <a:schemeClr val="accent1">
                    <a:lumMod val="60000"/>
                    <a:lumOff val="40000"/>
                  </a:schemeClr>
                </a:solidFill>
                <a:latin typeface="+mj-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712207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p:txStyles>
    <p:titleStyle>
      <a:lvl1pPr algn="l" defTabSz="461406" rtl="0" eaLnBrk="1" latinLnBrk="0" hangingPunct="1">
        <a:lnSpc>
          <a:spcPct val="90000"/>
        </a:lnSpc>
        <a:spcBef>
          <a:spcPct val="0"/>
        </a:spcBef>
        <a:buNone/>
        <a:defRPr sz="2220" b="1" kern="1200" spc="-25" baseline="0">
          <a:solidFill>
            <a:schemeClr val="accent1"/>
          </a:solidFill>
          <a:latin typeface="+mj-lt"/>
          <a:ea typeface="+mj-ea"/>
          <a:cs typeface="+mj-cs"/>
        </a:defRPr>
      </a:lvl1pPr>
    </p:titleStyle>
    <p:bodyStyle>
      <a:lvl1pPr marL="92281" indent="-92281" algn="l" defTabSz="461406" rtl="0" eaLnBrk="1" latinLnBrk="0" hangingPunct="1">
        <a:lnSpc>
          <a:spcPct val="95000"/>
        </a:lnSpc>
        <a:spcBef>
          <a:spcPts val="706"/>
        </a:spcBef>
        <a:spcAft>
          <a:spcPts val="101"/>
        </a:spcAft>
        <a:buClr>
          <a:schemeClr val="accent1"/>
        </a:buClr>
        <a:buSzPct val="80000"/>
        <a:buFont typeface="Arial" pitchFamily="34" charset="0"/>
        <a:buChar char="•"/>
        <a:defRPr sz="1009" kern="1200" spc="5" baseline="0">
          <a:solidFill>
            <a:schemeClr val="tx1">
              <a:lumMod val="65000"/>
              <a:lumOff val="35000"/>
            </a:schemeClr>
          </a:solidFill>
          <a:latin typeface="+mn-lt"/>
          <a:ea typeface="+mn-ea"/>
          <a:cs typeface="+mn-cs"/>
        </a:defRPr>
      </a:lvl1pPr>
      <a:lvl2pPr marL="230703" indent="-92281" algn="l" defTabSz="461406" rtl="0" eaLnBrk="1" latinLnBrk="0" hangingPunct="1">
        <a:lnSpc>
          <a:spcPct val="90000"/>
        </a:lnSpc>
        <a:spcBef>
          <a:spcPts val="151"/>
        </a:spcBef>
        <a:spcAft>
          <a:spcPts val="151"/>
        </a:spcAft>
        <a:buClr>
          <a:schemeClr val="accent1"/>
        </a:buClr>
        <a:buFont typeface="Wingdings 2" pitchFamily="18" charset="2"/>
        <a:buChar char=""/>
        <a:defRPr sz="908" kern="1200">
          <a:solidFill>
            <a:schemeClr val="tx1">
              <a:lumMod val="65000"/>
              <a:lumOff val="35000"/>
            </a:schemeClr>
          </a:solidFill>
          <a:latin typeface="+mn-lt"/>
          <a:ea typeface="+mn-ea"/>
          <a:cs typeface="+mn-cs"/>
        </a:defRPr>
      </a:lvl2pPr>
      <a:lvl3pPr marL="369125" indent="-92281" algn="l" defTabSz="461406" rtl="0" eaLnBrk="1" latinLnBrk="0" hangingPunct="1">
        <a:lnSpc>
          <a:spcPct val="90000"/>
        </a:lnSpc>
        <a:spcBef>
          <a:spcPts val="151"/>
        </a:spcBef>
        <a:spcAft>
          <a:spcPts val="151"/>
        </a:spcAft>
        <a:buClr>
          <a:schemeClr val="accent1"/>
        </a:buClr>
        <a:buFont typeface="Wingdings 2" pitchFamily="18" charset="2"/>
        <a:buChar char=""/>
        <a:defRPr sz="807" kern="1200">
          <a:solidFill>
            <a:schemeClr val="tx1">
              <a:lumMod val="65000"/>
              <a:lumOff val="35000"/>
            </a:schemeClr>
          </a:solidFill>
          <a:latin typeface="+mn-lt"/>
          <a:ea typeface="+mn-ea"/>
          <a:cs typeface="+mn-cs"/>
        </a:defRPr>
      </a:lvl3pPr>
      <a:lvl4pPr marL="507547"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4pPr>
      <a:lvl5pPr marL="645969" indent="-92281"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5pPr>
      <a:lvl6pPr marL="80736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6pPr>
      <a:lvl7pPr marL="95874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7pPr>
      <a:lvl8pPr marL="111012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8pPr>
      <a:lvl9pPr marL="1261500" indent="-115352" algn="l" defTabSz="461406" rtl="0" eaLnBrk="1" latinLnBrk="0" hangingPunct="1">
        <a:lnSpc>
          <a:spcPct val="90000"/>
        </a:lnSpc>
        <a:spcBef>
          <a:spcPts val="151"/>
        </a:spcBef>
        <a:spcAft>
          <a:spcPts val="151"/>
        </a:spcAft>
        <a:buClr>
          <a:schemeClr val="accent1"/>
        </a:buClr>
        <a:buFont typeface="Wingdings 2" pitchFamily="18" charset="2"/>
        <a:buChar char=""/>
        <a:defRPr sz="706" kern="1200">
          <a:solidFill>
            <a:schemeClr val="tx1">
              <a:lumMod val="65000"/>
              <a:lumOff val="35000"/>
            </a:schemeClr>
          </a:solidFill>
          <a:latin typeface="+mn-lt"/>
          <a:ea typeface="+mn-ea"/>
          <a:cs typeface="+mn-cs"/>
        </a:defRPr>
      </a:lvl9pPr>
    </p:bodyStyle>
    <p:otherStyle>
      <a:defPPr>
        <a:defRPr lang="en-US"/>
      </a:defPPr>
      <a:lvl1pPr marL="0" algn="l" defTabSz="461406" rtl="0" eaLnBrk="1" latinLnBrk="0" hangingPunct="1">
        <a:defRPr sz="908" kern="1200">
          <a:solidFill>
            <a:schemeClr val="tx1"/>
          </a:solidFill>
          <a:latin typeface="+mn-lt"/>
          <a:ea typeface="+mn-ea"/>
          <a:cs typeface="+mn-cs"/>
        </a:defRPr>
      </a:lvl1pPr>
      <a:lvl2pPr marL="230703" algn="l" defTabSz="461406" rtl="0" eaLnBrk="1" latinLnBrk="0" hangingPunct="1">
        <a:defRPr sz="908" kern="1200">
          <a:solidFill>
            <a:schemeClr val="tx1"/>
          </a:solidFill>
          <a:latin typeface="+mn-lt"/>
          <a:ea typeface="+mn-ea"/>
          <a:cs typeface="+mn-cs"/>
        </a:defRPr>
      </a:lvl2pPr>
      <a:lvl3pPr marL="461406" algn="l" defTabSz="461406" rtl="0" eaLnBrk="1" latinLnBrk="0" hangingPunct="1">
        <a:defRPr sz="908" kern="1200">
          <a:solidFill>
            <a:schemeClr val="tx1"/>
          </a:solidFill>
          <a:latin typeface="+mn-lt"/>
          <a:ea typeface="+mn-ea"/>
          <a:cs typeface="+mn-cs"/>
        </a:defRPr>
      </a:lvl3pPr>
      <a:lvl4pPr marL="692109" algn="l" defTabSz="461406" rtl="0" eaLnBrk="1" latinLnBrk="0" hangingPunct="1">
        <a:defRPr sz="908" kern="1200">
          <a:solidFill>
            <a:schemeClr val="tx1"/>
          </a:solidFill>
          <a:latin typeface="+mn-lt"/>
          <a:ea typeface="+mn-ea"/>
          <a:cs typeface="+mn-cs"/>
        </a:defRPr>
      </a:lvl4pPr>
      <a:lvl5pPr marL="922812" algn="l" defTabSz="461406" rtl="0" eaLnBrk="1" latinLnBrk="0" hangingPunct="1">
        <a:defRPr sz="908" kern="1200">
          <a:solidFill>
            <a:schemeClr val="tx1"/>
          </a:solidFill>
          <a:latin typeface="+mn-lt"/>
          <a:ea typeface="+mn-ea"/>
          <a:cs typeface="+mn-cs"/>
        </a:defRPr>
      </a:lvl5pPr>
      <a:lvl6pPr marL="1153516" algn="l" defTabSz="461406" rtl="0" eaLnBrk="1" latinLnBrk="0" hangingPunct="1">
        <a:defRPr sz="908" kern="1200">
          <a:solidFill>
            <a:schemeClr val="tx1"/>
          </a:solidFill>
          <a:latin typeface="+mn-lt"/>
          <a:ea typeface="+mn-ea"/>
          <a:cs typeface="+mn-cs"/>
        </a:defRPr>
      </a:lvl6pPr>
      <a:lvl7pPr marL="1384219" algn="l" defTabSz="461406" rtl="0" eaLnBrk="1" latinLnBrk="0" hangingPunct="1">
        <a:defRPr sz="908" kern="1200">
          <a:solidFill>
            <a:schemeClr val="tx1"/>
          </a:solidFill>
          <a:latin typeface="+mn-lt"/>
          <a:ea typeface="+mn-ea"/>
          <a:cs typeface="+mn-cs"/>
        </a:defRPr>
      </a:lvl7pPr>
      <a:lvl8pPr marL="1614922" algn="l" defTabSz="461406" rtl="0" eaLnBrk="1" latinLnBrk="0" hangingPunct="1">
        <a:defRPr sz="908" kern="1200">
          <a:solidFill>
            <a:schemeClr val="tx1"/>
          </a:solidFill>
          <a:latin typeface="+mn-lt"/>
          <a:ea typeface="+mn-ea"/>
          <a:cs typeface="+mn-cs"/>
        </a:defRPr>
      </a:lvl8pPr>
      <a:lvl9pPr marL="1845625" algn="l" defTabSz="461406"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e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Concurrent</a:t>
            </a:r>
            <a:r>
              <a:rPr lang="en-US" sz="3600" spc="-114" dirty="0"/>
              <a:t> </a:t>
            </a:r>
            <a:r>
              <a:rPr lang="en-US" sz="3600" spc="-10" dirty="0" smtClean="0"/>
              <a:t>Processes</a:t>
            </a:r>
            <a:r>
              <a:rPr lang="en-US" sz="3600" dirty="0" smtClean="0"/>
              <a:t> and </a:t>
            </a:r>
            <a:r>
              <a:rPr lang="en-US" sz="3600" spc="-10" dirty="0"/>
              <a:t>Programming</a:t>
            </a:r>
            <a:endParaRPr lang="en-US" dirty="0"/>
          </a:p>
        </p:txBody>
      </p:sp>
      <p:sp>
        <p:nvSpPr>
          <p:cNvPr id="3" name="Subtitle 2"/>
          <p:cNvSpPr>
            <a:spLocks noGrp="1"/>
          </p:cNvSpPr>
          <p:nvPr>
            <p:ph type="subTitle" idx="1"/>
          </p:nvPr>
        </p:nvSpPr>
        <p:spPr/>
        <p:txBody>
          <a:bodyPr/>
          <a:lstStyle/>
          <a:p>
            <a:r>
              <a:rPr lang="en-US" smtClean="0"/>
              <a:t>Topic 2</a:t>
            </a:r>
            <a:endParaRPr lang="en-US" dirty="0"/>
          </a:p>
          <a:p>
            <a:r>
              <a:rPr lang="en-US" dirty="0"/>
              <a:t>Hartmut Kaiser</a:t>
            </a:r>
          </a:p>
          <a:p>
            <a:r>
              <a:rPr lang="en-US" dirty="0"/>
              <a:t>https://</a:t>
            </a:r>
            <a:r>
              <a:rPr lang="en-US" dirty="0" smtClean="0"/>
              <a:t>teaching.hkaiser.org/fall2025/csc7103/</a:t>
            </a:r>
            <a:endParaRPr lang="en-US" dirty="0"/>
          </a:p>
          <a:p>
            <a:endParaRPr lang="en-US" dirty="0"/>
          </a:p>
        </p:txBody>
      </p:sp>
    </p:spTree>
    <p:extLst>
      <p:ext uri="{BB962C8B-B14F-4D97-AF65-F5344CB8AC3E}">
        <p14:creationId xmlns:p14="http://schemas.microsoft.com/office/powerpoint/2010/main" val="4113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User Space Thread Implementation</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Thread support as an add-on package implemented on many systems</a:t>
            </a:r>
          </a:p>
          <a:p>
            <a:pPr lvl="1"/>
            <a:r>
              <a:rPr lang="en-US" dirty="0" smtClean="0"/>
              <a:t>Threads run on top of a run-time library and visible to users</a:t>
            </a:r>
          </a:p>
          <a:p>
            <a:pPr lvl="1"/>
            <a:r>
              <a:rPr lang="en-US" dirty="0" smtClean="0"/>
              <a:t>Thread library include thread primitives:</a:t>
            </a:r>
          </a:p>
          <a:p>
            <a:pPr lvl="2"/>
            <a:r>
              <a:rPr lang="en-US" dirty="0" smtClean="0"/>
              <a:t>Thread management (creation, suspension, termination)</a:t>
            </a:r>
          </a:p>
          <a:p>
            <a:pPr lvl="2"/>
            <a:r>
              <a:rPr lang="en-US" dirty="0" smtClean="0"/>
              <a:t>Assignment of priority (scheduling) and other thread attributes</a:t>
            </a:r>
          </a:p>
          <a:p>
            <a:pPr lvl="2"/>
            <a:r>
              <a:rPr lang="en-US" dirty="0" smtClean="0"/>
              <a:t>Synchronization and communication support</a:t>
            </a:r>
          </a:p>
          <a:p>
            <a:r>
              <a:rPr lang="en-US" dirty="0" smtClean="0"/>
              <a:t>User threads are easy to create and manage, and are portable</a:t>
            </a:r>
          </a:p>
          <a:p>
            <a:pPr lvl="1"/>
            <a:r>
              <a:rPr lang="en-US" dirty="0" smtClean="0"/>
              <a:t>The run-time procedure performs context switching from one thread to another, and handles blocking system call</a:t>
            </a:r>
          </a:p>
          <a:p>
            <a:pPr lvl="1"/>
            <a:r>
              <a:rPr lang="en-US" dirty="0" smtClean="0"/>
              <a:t>Fast context switching as it involves saving and restoring only the program counter and stack pointers</a:t>
            </a:r>
          </a:p>
          <a:p>
            <a:pPr lvl="1"/>
            <a:r>
              <a:rPr lang="en-US" dirty="0" smtClean="0"/>
              <a:t>Users have the option of setting thread scheduling criteria</a:t>
            </a:r>
          </a:p>
          <a:p>
            <a:pPr lvl="1"/>
            <a:r>
              <a:rPr lang="en-US" dirty="0" smtClean="0"/>
              <a:t>Allocated processor time for a process is multiplexed among its all threads</a:t>
            </a:r>
          </a:p>
          <a:p>
            <a:r>
              <a:rPr lang="en-US" dirty="0" smtClean="0"/>
              <a:t>Examples: DCE thread package, Sun LWP package, POSIX</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10</a:t>
            </a:fld>
            <a:endParaRPr lang="en-US"/>
          </a:p>
        </p:txBody>
      </p:sp>
    </p:spTree>
    <p:extLst>
      <p:ext uri="{BB962C8B-B14F-4D97-AF65-F5344CB8AC3E}">
        <p14:creationId xmlns:p14="http://schemas.microsoft.com/office/powerpoint/2010/main" val="1003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 calcmode="lin" valueType="num">
                                      <p:cBhvr additive="base">
                                        <p:cTn id="27"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 calcmode="lin" valueType="num">
                                      <p:cBhvr additive="base">
                                        <p:cTn id="33"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 calcmode="lin" valueType="num">
                                      <p:cBhvr additive="base">
                                        <p:cTn id="41"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xEl>
                                              <p:pRg st="9" end="9"/>
                                            </p:txEl>
                                          </p:spTgt>
                                        </p:tgtEl>
                                        <p:attrNameLst>
                                          <p:attrName>style.visibility</p:attrName>
                                        </p:attrNameLst>
                                      </p:cBhvr>
                                      <p:to>
                                        <p:strVal val="visible"/>
                                      </p:to>
                                    </p:set>
                                    <p:anim calcmode="lin" valueType="num">
                                      <p:cBhvr additive="base">
                                        <p:cTn id="45"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6">
                                            <p:txEl>
                                              <p:pRg st="10" end="10"/>
                                            </p:txEl>
                                          </p:spTgt>
                                        </p:tgtEl>
                                        <p:attrNameLst>
                                          <p:attrName>style.visibility</p:attrName>
                                        </p:attrNameLst>
                                      </p:cBhvr>
                                      <p:to>
                                        <p:strVal val="visible"/>
                                      </p:to>
                                    </p:set>
                                    <p:anim calcmode="lin" valueType="num">
                                      <p:cBhvr additive="base">
                                        <p:cTn id="49" dur="500" fill="hold"/>
                                        <p:tgtEl>
                                          <p:spTgt spid="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xEl>
                                              <p:pRg st="11" end="11"/>
                                            </p:txEl>
                                          </p:spTgt>
                                        </p:tgtEl>
                                        <p:attrNameLst>
                                          <p:attrName>style.visibility</p:attrName>
                                        </p:attrNameLst>
                                      </p:cBhvr>
                                      <p:to>
                                        <p:strVal val="visible"/>
                                      </p:to>
                                    </p:set>
                                    <p:anim calcmode="lin" valueType="num">
                                      <p:cBhvr additive="base">
                                        <p:cTn id="55" dur="500" fill="hold"/>
                                        <p:tgtEl>
                                          <p:spTgt spid="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Combined (Hybrid) Implementation</a:t>
            </a:r>
            <a:endParaRPr lang="en-US"/>
          </a:p>
        </p:txBody>
      </p:sp>
      <p:sp>
        <p:nvSpPr>
          <p:cNvPr id="16" name="Content Placeholder 15"/>
          <p:cNvSpPr>
            <a:spLocks noGrp="1"/>
          </p:cNvSpPr>
          <p:nvPr>
            <p:ph idx="1"/>
          </p:nvPr>
        </p:nvSpPr>
        <p:spPr/>
        <p:txBody>
          <a:bodyPr>
            <a:normAutofit/>
          </a:bodyPr>
          <a:lstStyle/>
          <a:p>
            <a:r>
              <a:rPr lang="en-US" dirty="0" smtClean="0"/>
              <a:t>A combined user and kernel space implementation of threads captures the advantages of both approaches</a:t>
            </a:r>
          </a:p>
          <a:p>
            <a:r>
              <a:rPr lang="en-US" dirty="0" smtClean="0"/>
              <a:t>Single-threaded versus multiple-thread kernel</a:t>
            </a:r>
          </a:p>
          <a:p>
            <a:pPr lvl="1"/>
            <a:r>
              <a:rPr lang="en-US" dirty="0"/>
              <a:t>O</a:t>
            </a:r>
            <a:r>
              <a:rPr lang="en-US" dirty="0" smtClean="0"/>
              <a:t>perations internal to the kernel and all kernel services for user space applications can be implemented as threads</a:t>
            </a:r>
          </a:p>
          <a:p>
            <a:r>
              <a:rPr lang="en-US" dirty="0" smtClean="0"/>
              <a:t>Advantages</a:t>
            </a:r>
          </a:p>
          <a:p>
            <a:pPr lvl="1"/>
            <a:r>
              <a:rPr lang="en-US" dirty="0" smtClean="0"/>
              <a:t>Support concurrent kernel services</a:t>
            </a:r>
          </a:p>
          <a:p>
            <a:pPr lvl="1"/>
            <a:r>
              <a:rPr lang="en-US" dirty="0" smtClean="0"/>
              <a:t>Kernel space threads are multiplexed on the underlying multiprocessor system</a:t>
            </a:r>
          </a:p>
          <a:p>
            <a:r>
              <a:rPr lang="en-US" dirty="0" smtClean="0"/>
              <a:t>Thread executions are truly parallel and can be preemptive</a:t>
            </a:r>
          </a:p>
          <a:p>
            <a:pPr lvl="1"/>
            <a:r>
              <a:rPr lang="en-US" dirty="0" smtClean="0"/>
              <a:t>Synchronization among kernel threads is necessary and can be done through shared memory</a:t>
            </a:r>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11</a:t>
            </a:fld>
            <a:endParaRPr lang="en-US"/>
          </a:p>
        </p:txBody>
      </p:sp>
    </p:spTree>
    <p:extLst>
      <p:ext uri="{BB962C8B-B14F-4D97-AF65-F5344CB8AC3E}">
        <p14:creationId xmlns:p14="http://schemas.microsoft.com/office/powerpoint/2010/main" val="21663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rotWithShape="1">
          <a:blip r:embed="rId2" cstate="print"/>
          <a:srcRect l="257"/>
          <a:stretch/>
        </p:blipFill>
        <p:spPr>
          <a:xfrm>
            <a:off x="718761" y="1806575"/>
            <a:ext cx="1697826" cy="638333"/>
          </a:xfrm>
          <a:prstGeom prst="rect">
            <a:avLst/>
          </a:prstGeom>
        </p:spPr>
      </p:pic>
      <p:sp>
        <p:nvSpPr>
          <p:cNvPr id="2" name="object 2"/>
          <p:cNvSpPr txBox="1">
            <a:spLocks noGrp="1"/>
          </p:cNvSpPr>
          <p:nvPr>
            <p:ph type="title"/>
          </p:nvPr>
        </p:nvSpPr>
        <p:spPr/>
        <p:txBody>
          <a:bodyPr/>
          <a:lstStyle/>
          <a:p>
            <a:r>
              <a:rPr lang="en-US" smtClean="0"/>
              <a:t>Multithreading Models</a:t>
            </a:r>
            <a:endParaRPr lang="en-US"/>
          </a:p>
        </p:txBody>
      </p:sp>
      <p:sp>
        <p:nvSpPr>
          <p:cNvPr id="19" name="Content Placeholder 18"/>
          <p:cNvSpPr>
            <a:spLocks noGrp="1"/>
          </p:cNvSpPr>
          <p:nvPr>
            <p:ph idx="1"/>
          </p:nvPr>
        </p:nvSpPr>
        <p:spPr/>
        <p:txBody>
          <a:bodyPr/>
          <a:lstStyle/>
          <a:p>
            <a:r>
              <a:rPr lang="en-US" dirty="0" smtClean="0"/>
              <a:t>Three common ways of establishing a relationship between user-level threads and kernel-level threads</a:t>
            </a:r>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4" name="object 4"/>
          <p:cNvPicPr/>
          <p:nvPr/>
        </p:nvPicPr>
        <p:blipFill>
          <a:blip r:embed="rId3" cstate="print"/>
          <a:stretch>
            <a:fillRect/>
          </a:stretch>
        </p:blipFill>
        <p:spPr>
          <a:xfrm>
            <a:off x="2615391" y="1403461"/>
            <a:ext cx="1347748" cy="1234626"/>
          </a:xfrm>
          <a:prstGeom prst="rect">
            <a:avLst/>
          </a:prstGeom>
        </p:spPr>
      </p:pic>
      <p:pic>
        <p:nvPicPr>
          <p:cNvPr id="6" name="object 6"/>
          <p:cNvPicPr/>
          <p:nvPr/>
        </p:nvPicPr>
        <p:blipFill>
          <a:blip r:embed="rId4" cstate="print"/>
          <a:stretch>
            <a:fillRect/>
          </a:stretch>
        </p:blipFill>
        <p:spPr>
          <a:xfrm>
            <a:off x="4178838" y="1411903"/>
            <a:ext cx="1425700" cy="1216456"/>
          </a:xfrm>
          <a:prstGeom prst="rect">
            <a:avLst/>
          </a:prstGeom>
        </p:spPr>
      </p:pic>
      <p:sp>
        <p:nvSpPr>
          <p:cNvPr id="14" name="Rectangle 13"/>
          <p:cNvSpPr/>
          <p:nvPr/>
        </p:nvSpPr>
        <p:spPr>
          <a:xfrm>
            <a:off x="791655" y="2946500"/>
            <a:ext cx="869149" cy="246221"/>
          </a:xfrm>
          <a:prstGeom prst="rect">
            <a:avLst/>
          </a:prstGeom>
        </p:spPr>
        <p:txBody>
          <a:bodyPr wrap="none">
            <a:spAutoFit/>
          </a:bodyPr>
          <a:lstStyle/>
          <a:p>
            <a:r>
              <a:rPr lang="en-US" sz="1000" dirty="0"/>
              <a:t>One-to-One</a:t>
            </a:r>
          </a:p>
        </p:txBody>
      </p:sp>
      <p:sp>
        <p:nvSpPr>
          <p:cNvPr id="17" name="Rectangle 16"/>
          <p:cNvSpPr/>
          <p:nvPr/>
        </p:nvSpPr>
        <p:spPr>
          <a:xfrm>
            <a:off x="2526948" y="2941836"/>
            <a:ext cx="966931" cy="246221"/>
          </a:xfrm>
          <a:prstGeom prst="rect">
            <a:avLst/>
          </a:prstGeom>
        </p:spPr>
        <p:txBody>
          <a:bodyPr wrap="none">
            <a:spAutoFit/>
          </a:bodyPr>
          <a:lstStyle/>
          <a:p>
            <a:r>
              <a:rPr lang="en-US" sz="1000" dirty="0"/>
              <a:t>Many-to-One</a:t>
            </a:r>
          </a:p>
        </p:txBody>
      </p:sp>
      <p:sp>
        <p:nvSpPr>
          <p:cNvPr id="18" name="Rectangle 17"/>
          <p:cNvSpPr/>
          <p:nvPr/>
        </p:nvSpPr>
        <p:spPr>
          <a:xfrm>
            <a:off x="4120630" y="2946561"/>
            <a:ext cx="1064715" cy="246221"/>
          </a:xfrm>
          <a:prstGeom prst="rect">
            <a:avLst/>
          </a:prstGeom>
        </p:spPr>
        <p:txBody>
          <a:bodyPr wrap="none">
            <a:spAutoFit/>
          </a:bodyPr>
          <a:lstStyle/>
          <a:p>
            <a:r>
              <a:rPr lang="en-US" sz="1000" dirty="0"/>
              <a:t>Many-to-Many</a:t>
            </a:r>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12</a:t>
            </a:fld>
            <a:endParaRPr lang="en-US"/>
          </a:p>
        </p:txBody>
      </p:sp>
    </p:spTree>
    <p:extLst>
      <p:ext uri="{BB962C8B-B14F-4D97-AF65-F5344CB8AC3E}">
        <p14:creationId xmlns:p14="http://schemas.microsoft.com/office/powerpoint/2010/main" val="12094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Interface Between User and Kernel Threads</a:t>
            </a:r>
            <a:endParaRPr lang="en-US"/>
          </a:p>
        </p:txBody>
      </p:sp>
      <p:sp>
        <p:nvSpPr>
          <p:cNvPr id="19" name="Content Placeholder 18"/>
          <p:cNvSpPr>
            <a:spLocks noGrp="1"/>
          </p:cNvSpPr>
          <p:nvPr>
            <p:ph idx="1"/>
          </p:nvPr>
        </p:nvSpPr>
        <p:spPr/>
        <p:txBody>
          <a:bodyPr>
            <a:normAutofit fontScale="92500" lnSpcReduction="10000"/>
          </a:bodyPr>
          <a:lstStyle/>
          <a:p>
            <a:r>
              <a:rPr lang="en-US" dirty="0" smtClean="0"/>
              <a:t>Communication between the user-thread library and the kernel threads – </a:t>
            </a:r>
            <a:r>
              <a:rPr lang="en-US" dirty="0" smtClean="0">
                <a:solidFill>
                  <a:schemeClr val="tx2">
                    <a:lumMod val="60000"/>
                    <a:lumOff val="40000"/>
                  </a:schemeClr>
                </a:solidFill>
              </a:rPr>
              <a:t>scheduler activation</a:t>
            </a:r>
          </a:p>
          <a:p>
            <a:r>
              <a:rPr lang="en-US" dirty="0" smtClean="0"/>
              <a:t>An intermediate data structure known as LWP (light- weight process)</a:t>
            </a:r>
          </a:p>
          <a:p>
            <a:pPr lvl="1"/>
            <a:r>
              <a:rPr lang="en-US" dirty="0" smtClean="0"/>
              <a:t>LWPs serve as a bridge between user thread and kernel thread</a:t>
            </a:r>
          </a:p>
          <a:p>
            <a:pPr lvl="1"/>
            <a:r>
              <a:rPr lang="en-US" dirty="0" smtClean="0"/>
              <a:t>User thread runs on a virtual processor (LWP)</a:t>
            </a:r>
          </a:p>
          <a:p>
            <a:pPr lvl="1"/>
            <a:r>
              <a:rPr lang="en-US" dirty="0" smtClean="0"/>
              <a:t>Each LWP is connected to a kernel thread</a:t>
            </a:r>
          </a:p>
          <a:p>
            <a:r>
              <a:rPr lang="en-US" dirty="0" smtClean="0"/>
              <a:t>Corresponding kernel thread runs on a physical processor</a:t>
            </a:r>
          </a:p>
          <a:p>
            <a:pPr lvl="1"/>
            <a:r>
              <a:rPr lang="en-US" dirty="0" smtClean="0"/>
              <a:t>Each application gets a set of virtual processors (LWPs) from OS</a:t>
            </a:r>
          </a:p>
          <a:p>
            <a:r>
              <a:rPr lang="en-US" dirty="0" smtClean="0"/>
              <a:t>Application schedules (user-level) threads on these processors</a:t>
            </a:r>
          </a:p>
          <a:p>
            <a:pPr lvl="1"/>
            <a:r>
              <a:rPr lang="en-US" dirty="0" smtClean="0"/>
              <a:t>When attached to a LWP, thread becomes executable</a:t>
            </a:r>
          </a:p>
          <a:p>
            <a:r>
              <a:rPr lang="en-US" dirty="0" smtClean="0"/>
              <a:t>Kernel informs an application about certain events issuing </a:t>
            </a:r>
            <a:r>
              <a:rPr lang="en-US" dirty="0" err="1" smtClean="0"/>
              <a:t>upcalls</a:t>
            </a:r>
            <a:r>
              <a:rPr lang="en-US" dirty="0" smtClean="0"/>
              <a:t>, </a:t>
            </a:r>
            <a:br>
              <a:rPr lang="en-US" dirty="0" smtClean="0"/>
            </a:br>
            <a:r>
              <a:rPr lang="en-US" dirty="0" smtClean="0"/>
              <a:t>handled by thread library</a:t>
            </a:r>
          </a:p>
          <a:p>
            <a:endParaRPr lang="en-US" dirty="0"/>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3" name="object 3"/>
          <p:cNvPicPr/>
          <p:nvPr/>
        </p:nvPicPr>
        <p:blipFill>
          <a:blip r:embed="rId2" cstate="print"/>
          <a:stretch>
            <a:fillRect/>
          </a:stretch>
        </p:blipFill>
        <p:spPr>
          <a:xfrm>
            <a:off x="4594417" y="1171320"/>
            <a:ext cx="1066506" cy="1698907"/>
          </a:xfrm>
          <a:prstGeom prst="rect">
            <a:avLst/>
          </a:prstGeom>
        </p:spPr>
      </p:pic>
      <p:sp>
        <p:nvSpPr>
          <p:cNvPr id="6" name="object 6"/>
          <p:cNvSpPr txBox="1"/>
          <p:nvPr/>
        </p:nvSpPr>
        <p:spPr>
          <a:xfrm>
            <a:off x="4515894" y="2008659"/>
            <a:ext cx="341268" cy="168025"/>
          </a:xfrm>
          <a:prstGeom prst="rect">
            <a:avLst/>
          </a:prstGeom>
          <a:solidFill>
            <a:schemeClr val="bg1"/>
          </a:solidFill>
          <a:ln w="9524">
            <a:solidFill>
              <a:srgbClr val="000000"/>
            </a:solidFill>
          </a:ln>
        </p:spPr>
        <p:txBody>
          <a:bodyPr vert="horz" wrap="square" lIns="0" tIns="24033" rIns="0" bIns="0" rtlCol="0">
            <a:spAutoFit/>
          </a:bodyPr>
          <a:lstStyle/>
          <a:p>
            <a:pPr marL="42936">
              <a:spcBef>
                <a:spcPts val="189"/>
              </a:spcBef>
            </a:pPr>
            <a:r>
              <a:rPr sz="934" spc="-13" dirty="0">
                <a:solidFill>
                  <a:srgbClr val="999900"/>
                </a:solidFill>
                <a:latin typeface="Verdana"/>
                <a:cs typeface="Verdana"/>
              </a:rPr>
              <a:t>LWP</a:t>
            </a:r>
            <a:endParaRPr sz="934" dirty="0">
              <a:latin typeface="Verdana"/>
              <a:cs typeface="Verdana"/>
            </a:endParaRP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t>13</a:t>
            </a:fld>
            <a:endParaRPr lang="en-US"/>
          </a:p>
        </p:txBody>
      </p:sp>
    </p:spTree>
    <p:extLst>
      <p:ext uri="{BB962C8B-B14F-4D97-AF65-F5344CB8AC3E}">
        <p14:creationId xmlns:p14="http://schemas.microsoft.com/office/powerpoint/2010/main" val="345650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additive="base">
                                        <p:cTn id="21"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 calcmode="lin" valueType="num">
                                      <p:cBhvr additive="base">
                                        <p:cTn id="25" dur="5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xEl>
                                              <p:pRg st="5" end="5"/>
                                            </p:txEl>
                                          </p:spTgt>
                                        </p:tgtEl>
                                        <p:attrNameLst>
                                          <p:attrName>style.visibility</p:attrName>
                                        </p:attrNameLst>
                                      </p:cBhvr>
                                      <p:to>
                                        <p:strVal val="visible"/>
                                      </p:to>
                                    </p:set>
                                    <p:anim calcmode="lin" valueType="num">
                                      <p:cBhvr additive="base">
                                        <p:cTn id="31" dur="500" fill="hold"/>
                                        <p:tgtEl>
                                          <p:spTgt spid="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xEl>
                                              <p:pRg st="6" end="6"/>
                                            </p:txEl>
                                          </p:spTgt>
                                        </p:tgtEl>
                                        <p:attrNameLst>
                                          <p:attrName>style.visibility</p:attrName>
                                        </p:attrNameLst>
                                      </p:cBhvr>
                                      <p:to>
                                        <p:strVal val="visible"/>
                                      </p:to>
                                    </p:set>
                                    <p:anim calcmode="lin" valueType="num">
                                      <p:cBhvr additive="base">
                                        <p:cTn id="35" dur="500" fill="hold"/>
                                        <p:tgtEl>
                                          <p:spTgt spid="1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
                                            <p:txEl>
                                              <p:pRg st="7" end="7"/>
                                            </p:txEl>
                                          </p:spTgt>
                                        </p:tgtEl>
                                        <p:attrNameLst>
                                          <p:attrName>style.visibility</p:attrName>
                                        </p:attrNameLst>
                                      </p:cBhvr>
                                      <p:to>
                                        <p:strVal val="visible"/>
                                      </p:to>
                                    </p:set>
                                    <p:anim calcmode="lin" valueType="num">
                                      <p:cBhvr additive="base">
                                        <p:cTn id="41" dur="500" fill="hold"/>
                                        <p:tgtEl>
                                          <p:spTgt spid="1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9">
                                            <p:txEl>
                                              <p:pRg st="8" end="8"/>
                                            </p:txEl>
                                          </p:spTgt>
                                        </p:tgtEl>
                                        <p:attrNameLst>
                                          <p:attrName>style.visibility</p:attrName>
                                        </p:attrNameLst>
                                      </p:cBhvr>
                                      <p:to>
                                        <p:strVal val="visible"/>
                                      </p:to>
                                    </p:set>
                                    <p:anim calcmode="lin" valueType="num">
                                      <p:cBhvr additive="base">
                                        <p:cTn id="45" dur="500" fill="hold"/>
                                        <p:tgtEl>
                                          <p:spTgt spid="1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9">
                                            <p:txEl>
                                              <p:pRg st="9" end="9"/>
                                            </p:txEl>
                                          </p:spTgt>
                                        </p:tgtEl>
                                        <p:attrNameLst>
                                          <p:attrName>style.visibility</p:attrName>
                                        </p:attrNameLst>
                                      </p:cBhvr>
                                      <p:to>
                                        <p:strVal val="visible"/>
                                      </p:to>
                                    </p:set>
                                    <p:anim calcmode="lin" valueType="num">
                                      <p:cBhvr additive="base">
                                        <p:cTn id="51" dur="500" fill="hold"/>
                                        <p:tgtEl>
                                          <p:spTgt spid="19">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Multithreaded Kernel</a:t>
            </a:r>
            <a:endParaRPr lang="en-US"/>
          </a:p>
        </p:txBody>
      </p:sp>
      <p:sp>
        <p:nvSpPr>
          <p:cNvPr id="55" name="Content Placeholder 54"/>
          <p:cNvSpPr>
            <a:spLocks noGrp="1"/>
          </p:cNvSpPr>
          <p:nvPr>
            <p:ph idx="1"/>
          </p:nvPr>
        </p:nvSpPr>
        <p:spPr/>
        <p:txBody>
          <a:bodyPr/>
          <a:lstStyle/>
          <a:p>
            <a:r>
              <a:rPr lang="en-US" dirty="0" smtClean="0"/>
              <a:t>Most OS kernels are now multithreaded</a:t>
            </a:r>
          </a:p>
          <a:p>
            <a:pPr lvl="1"/>
            <a:r>
              <a:rPr lang="en-US" dirty="0" smtClean="0"/>
              <a:t>Each thread performing a specific task such as managing memory, interrupt handling, managing devices</a:t>
            </a:r>
          </a:p>
          <a:p>
            <a:r>
              <a:rPr lang="en-US" dirty="0" smtClean="0"/>
              <a:t>A preemptive multithreaded kernel with three levels of concurrency</a:t>
            </a:r>
          </a:p>
          <a:p>
            <a:pPr lvl="1"/>
            <a:r>
              <a:rPr lang="en-US" dirty="0" smtClean="0"/>
              <a:t>User threads are multiplexed on LWPs in same process. LWPs are multiplexed on kernel threads, and kernel threads are multiplexed on multiple processors</a:t>
            </a:r>
          </a:p>
          <a:p>
            <a:endParaRPr lang="en-US" dirty="0"/>
          </a:p>
        </p:txBody>
      </p:sp>
      <p:sp>
        <p:nvSpPr>
          <p:cNvPr id="45" name="object 45"/>
          <p:cNvSpPr txBox="1">
            <a:spLocks noGrp="1"/>
          </p:cNvSpPr>
          <p:nvPr>
            <p:ph type="dt" sz="half" idx="10"/>
          </p:nvPr>
        </p:nvSpPr>
        <p:spPr/>
        <p:txBody>
          <a:bodyPr/>
          <a:lstStyle/>
          <a:p>
            <a:r>
              <a:rPr lang="en-US" smtClean="0"/>
              <a:t>9/23/2025, Topic 2</a:t>
            </a:r>
            <a:endParaRPr lang="en-US" dirty="0"/>
          </a:p>
        </p:txBody>
      </p:sp>
      <p:sp>
        <p:nvSpPr>
          <p:cNvPr id="44" name="object 44"/>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50" name="Picture 49"/>
          <p:cNvPicPr>
            <a:picLocks noChangeAspect="1"/>
          </p:cNvPicPr>
          <p:nvPr/>
        </p:nvPicPr>
        <p:blipFill>
          <a:blip r:embed="rId2"/>
          <a:stretch>
            <a:fillRect/>
          </a:stretch>
        </p:blipFill>
        <p:spPr>
          <a:xfrm>
            <a:off x="2390775" y="2111375"/>
            <a:ext cx="2514600" cy="122345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14</a:t>
            </a:fld>
            <a:endParaRPr lang="en-US"/>
          </a:p>
        </p:txBody>
      </p:sp>
    </p:spTree>
    <p:extLst>
      <p:ext uri="{BB962C8B-B14F-4D97-AF65-F5344CB8AC3E}">
        <p14:creationId xmlns:p14="http://schemas.microsoft.com/office/powerpoint/2010/main" val="289396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Concurrent Processes</a:t>
            </a:r>
            <a:endParaRPr lang="en-US"/>
          </a:p>
        </p:txBody>
      </p:sp>
      <p:sp>
        <p:nvSpPr>
          <p:cNvPr id="16" name="Content Placeholder 15"/>
          <p:cNvSpPr>
            <a:spLocks noGrp="1"/>
          </p:cNvSpPr>
          <p:nvPr>
            <p:ph idx="1"/>
          </p:nvPr>
        </p:nvSpPr>
        <p:spPr>
          <a:xfrm>
            <a:off x="636851" y="922867"/>
            <a:ext cx="4337971" cy="2331508"/>
          </a:xfrm>
        </p:spPr>
        <p:txBody>
          <a:bodyPr>
            <a:normAutofit lnSpcReduction="10000"/>
          </a:bodyPr>
          <a:lstStyle/>
          <a:p>
            <a:r>
              <a:rPr lang="en-US" dirty="0" smtClean="0"/>
              <a:t>A process is sequential if a single thread of control regulates its execution</a:t>
            </a:r>
          </a:p>
          <a:p>
            <a:r>
              <a:rPr lang="en-US" dirty="0" smtClean="0"/>
              <a:t>Concurrent processes are simultaneous interacting sequential processes</a:t>
            </a:r>
          </a:p>
          <a:p>
            <a:pPr lvl="1"/>
            <a:r>
              <a:rPr lang="en-US" dirty="0" smtClean="0"/>
              <a:t>They are asynchronous and each has its own logical address space</a:t>
            </a:r>
          </a:p>
          <a:p>
            <a:pPr lvl="1"/>
            <a:r>
              <a:rPr lang="en-US" dirty="0" smtClean="0">
                <a:solidFill>
                  <a:schemeClr val="tx2">
                    <a:lumMod val="60000"/>
                    <a:lumOff val="40000"/>
                  </a:schemeClr>
                </a:solidFill>
              </a:rPr>
              <a:t>Disjoint</a:t>
            </a:r>
            <a:r>
              <a:rPr lang="en-US" dirty="0" smtClean="0"/>
              <a:t> components can be executed </a:t>
            </a:r>
            <a:r>
              <a:rPr lang="en-US" dirty="0" smtClean="0">
                <a:solidFill>
                  <a:schemeClr val="tx2">
                    <a:lumMod val="60000"/>
                    <a:lumOff val="40000"/>
                  </a:schemeClr>
                </a:solidFill>
              </a:rPr>
              <a:t>concurrently</a:t>
            </a:r>
            <a:r>
              <a:rPr lang="en-US" dirty="0" smtClean="0"/>
              <a:t> whereas others need to communicate and/or have synchronization between the processes</a:t>
            </a:r>
          </a:p>
          <a:p>
            <a:pPr lvl="1"/>
            <a:r>
              <a:rPr lang="en-US" dirty="0" smtClean="0"/>
              <a:t>A concurrent system supports more than one task (process) by allowing all tasks to make progress unlike a parallel system where tasks actually run simultaneously</a:t>
            </a:r>
          </a:p>
          <a:p>
            <a:r>
              <a:rPr lang="en-US" dirty="0" smtClean="0"/>
              <a:t>Allowing multiple threads of control in a process introduces a new level of concurrency in the system</a:t>
            </a:r>
          </a:p>
          <a:p>
            <a:r>
              <a:rPr lang="en-US" dirty="0" smtClean="0"/>
              <a:t>A process may create new processes, thus creating multiple threads of execution</a:t>
            </a:r>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15</a:t>
            </a:fld>
            <a:endParaRPr lang="en-US"/>
          </a:p>
        </p:txBody>
      </p:sp>
    </p:spTree>
    <p:extLst>
      <p:ext uri="{BB962C8B-B14F-4D97-AF65-F5344CB8AC3E}">
        <p14:creationId xmlns:p14="http://schemas.microsoft.com/office/powerpoint/2010/main" val="4826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 calcmode="lin" valueType="num">
                                      <p:cBhvr additive="base">
                                        <p:cTn id="37"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Process Representation</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To analyze the performance requirements, the processes should be represented in abstract ways, hiding unnecessary details</a:t>
            </a:r>
          </a:p>
          <a:p>
            <a:pPr lvl="1"/>
            <a:r>
              <a:rPr lang="en-US" dirty="0" smtClean="0"/>
              <a:t>Processes are related by their need for synchronization and/or communication – cooperating processes</a:t>
            </a:r>
          </a:p>
          <a:p>
            <a:r>
              <a:rPr lang="en-US" dirty="0" smtClean="0"/>
              <a:t>Different models for process representation:</a:t>
            </a:r>
          </a:p>
          <a:p>
            <a:pPr lvl="1"/>
            <a:r>
              <a:rPr lang="en-US" dirty="0" smtClean="0"/>
              <a:t>Graph models:</a:t>
            </a:r>
          </a:p>
          <a:p>
            <a:pPr lvl="2"/>
            <a:r>
              <a:rPr lang="en-US" dirty="0" smtClean="0"/>
              <a:t>Synchronous process graph </a:t>
            </a:r>
          </a:p>
          <a:p>
            <a:pPr lvl="2"/>
            <a:r>
              <a:rPr lang="en-US" dirty="0" smtClean="0"/>
              <a:t>Asynchronous process graph</a:t>
            </a:r>
          </a:p>
          <a:p>
            <a:r>
              <a:rPr lang="en-US" dirty="0" smtClean="0"/>
              <a:t>Process graph models are suitable for performance analysis</a:t>
            </a:r>
          </a:p>
          <a:p>
            <a:pPr lvl="1"/>
            <a:r>
              <a:rPr lang="en-US" dirty="0" smtClean="0"/>
              <a:t>Space-time model: Useful for describing the detail interaction among the processes</a:t>
            </a:r>
          </a:p>
          <a:p>
            <a:r>
              <a:rPr lang="en-US" dirty="0" smtClean="0"/>
              <a:t>Language constructs or OS supports for concurrent processing:</a:t>
            </a:r>
          </a:p>
          <a:p>
            <a:pPr lvl="1"/>
            <a:r>
              <a:rPr lang="en-US" dirty="0" err="1" smtClean="0"/>
              <a:t>cobegin</a:t>
            </a:r>
            <a:r>
              <a:rPr lang="en-US" dirty="0" smtClean="0"/>
              <a:t>/</a:t>
            </a:r>
            <a:r>
              <a:rPr lang="en-US" dirty="0" err="1" smtClean="0"/>
              <a:t>coend</a:t>
            </a:r>
            <a:r>
              <a:rPr lang="en-US" dirty="0" smtClean="0"/>
              <a:t> control structure</a:t>
            </a:r>
          </a:p>
          <a:p>
            <a:pPr lvl="1"/>
            <a:r>
              <a:rPr lang="en-US" dirty="0" smtClean="0"/>
              <a:t>fork/join system calls</a:t>
            </a:r>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16</a:t>
            </a:fld>
            <a:endParaRPr lang="en-US"/>
          </a:p>
        </p:txBody>
      </p:sp>
    </p:spTree>
    <p:extLst>
      <p:ext uri="{BB962C8B-B14F-4D97-AF65-F5344CB8AC3E}">
        <p14:creationId xmlns:p14="http://schemas.microsoft.com/office/powerpoint/2010/main" val="19408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 calcmode="lin" valueType="num">
                                      <p:cBhvr additive="base">
                                        <p:cTn id="35"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 calcmode="lin" valueType="num">
                                      <p:cBhvr additive="base">
                                        <p:cTn id="39"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
                                            <p:txEl>
                                              <p:pRg st="8" end="8"/>
                                            </p:txEl>
                                          </p:spTgt>
                                        </p:tgtEl>
                                        <p:attrNameLst>
                                          <p:attrName>style.visibility</p:attrName>
                                        </p:attrNameLst>
                                      </p:cBhvr>
                                      <p:to>
                                        <p:strVal val="visible"/>
                                      </p:to>
                                    </p:set>
                                    <p:anim calcmode="lin" valueType="num">
                                      <p:cBhvr additive="base">
                                        <p:cTn id="45"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6">
                                            <p:txEl>
                                              <p:pRg st="9" end="9"/>
                                            </p:txEl>
                                          </p:spTgt>
                                        </p:tgtEl>
                                        <p:attrNameLst>
                                          <p:attrName>style.visibility</p:attrName>
                                        </p:attrNameLst>
                                      </p:cBhvr>
                                      <p:to>
                                        <p:strVal val="visible"/>
                                      </p:to>
                                    </p:set>
                                    <p:anim calcmode="lin" valueType="num">
                                      <p:cBhvr additive="base">
                                        <p:cTn id="49"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
                                            <p:txEl>
                                              <p:pRg st="10" end="10"/>
                                            </p:txEl>
                                          </p:spTgt>
                                        </p:tgtEl>
                                        <p:attrNameLst>
                                          <p:attrName>style.visibility</p:attrName>
                                        </p:attrNameLst>
                                      </p:cBhvr>
                                      <p:to>
                                        <p:strVal val="visible"/>
                                      </p:to>
                                    </p:set>
                                    <p:anim calcmode="lin" valueType="num">
                                      <p:cBhvr additive="base">
                                        <p:cTn id="53" dur="500" fill="hold"/>
                                        <p:tgtEl>
                                          <p:spTgt spid="16">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Synchronous Process Graph</a:t>
            </a:r>
            <a:endParaRPr lang="en-US"/>
          </a:p>
        </p:txBody>
      </p:sp>
      <p:sp>
        <p:nvSpPr>
          <p:cNvPr id="43" name="Content Placeholder 42"/>
          <p:cNvSpPr>
            <a:spLocks noGrp="1"/>
          </p:cNvSpPr>
          <p:nvPr>
            <p:ph idx="1"/>
          </p:nvPr>
        </p:nvSpPr>
        <p:spPr>
          <a:xfrm>
            <a:off x="636851" y="922867"/>
            <a:ext cx="3751578" cy="2195814"/>
          </a:xfrm>
        </p:spPr>
        <p:txBody>
          <a:bodyPr>
            <a:normAutofit lnSpcReduction="10000"/>
          </a:bodyPr>
          <a:lstStyle/>
          <a:p>
            <a:r>
              <a:rPr lang="en-US" dirty="0" smtClean="0">
                <a:solidFill>
                  <a:schemeClr val="tx2">
                    <a:lumMod val="60000"/>
                    <a:lumOff val="40000"/>
                  </a:schemeClr>
                </a:solidFill>
              </a:rPr>
              <a:t>Synchronization</a:t>
            </a:r>
            <a:r>
              <a:rPr lang="en-US" dirty="0" smtClean="0"/>
              <a:t>: Execution of some processes must be </a:t>
            </a:r>
            <a:r>
              <a:rPr lang="en-US" dirty="0" smtClean="0">
                <a:solidFill>
                  <a:schemeClr val="tx2">
                    <a:lumMod val="60000"/>
                    <a:lumOff val="40000"/>
                  </a:schemeClr>
                </a:solidFill>
              </a:rPr>
              <a:t>serialized</a:t>
            </a:r>
            <a:r>
              <a:rPr lang="en-US" dirty="0" smtClean="0"/>
              <a:t> in certain order</a:t>
            </a:r>
          </a:p>
          <a:p>
            <a:r>
              <a:rPr lang="en-US" dirty="0" smtClean="0"/>
              <a:t>Synchronous process graph - Direct Acyclic Graph (DAG)</a:t>
            </a:r>
          </a:p>
          <a:p>
            <a:pPr lvl="1"/>
            <a:r>
              <a:rPr lang="en-US" dirty="0" smtClean="0"/>
              <a:t>Shows explicit precedence relationships and a partial ordering of a set of processes</a:t>
            </a:r>
          </a:p>
          <a:p>
            <a:pPr lvl="1"/>
            <a:r>
              <a:rPr lang="en-US" dirty="0" smtClean="0"/>
              <a:t>Can be used to analyze the make-span (total completion time)</a:t>
            </a:r>
          </a:p>
          <a:p>
            <a:r>
              <a:rPr lang="en-US" dirty="0" smtClean="0">
                <a:solidFill>
                  <a:schemeClr val="tx2">
                    <a:lumMod val="60000"/>
                    <a:lumOff val="40000"/>
                  </a:schemeClr>
                </a:solidFill>
              </a:rPr>
              <a:t>Directed</a:t>
            </a:r>
            <a:r>
              <a:rPr lang="en-US" dirty="0" smtClean="0"/>
              <a:t> edges represent a synchronous communication of a </a:t>
            </a:r>
            <a:r>
              <a:rPr lang="en-US" dirty="0" smtClean="0">
                <a:solidFill>
                  <a:schemeClr val="tx2">
                    <a:lumMod val="60000"/>
                    <a:lumOff val="40000"/>
                  </a:schemeClr>
                </a:solidFill>
              </a:rPr>
              <a:t>sent</a:t>
            </a:r>
            <a:r>
              <a:rPr lang="en-US" dirty="0" smtClean="0"/>
              <a:t> or </a:t>
            </a:r>
            <a:r>
              <a:rPr lang="en-US" dirty="0" smtClean="0">
                <a:solidFill>
                  <a:schemeClr val="tx2">
                    <a:lumMod val="60000"/>
                    <a:lumOff val="40000"/>
                  </a:schemeClr>
                </a:solidFill>
              </a:rPr>
              <a:t>received</a:t>
            </a:r>
            <a:r>
              <a:rPr lang="en-US" dirty="0" smtClean="0"/>
              <a:t> message</a:t>
            </a:r>
          </a:p>
          <a:p>
            <a:pPr lvl="1"/>
            <a:r>
              <a:rPr lang="en-US" dirty="0" smtClean="0"/>
              <a:t>Output results from a process are passed to a successor process as input</a:t>
            </a:r>
          </a:p>
          <a:p>
            <a:pPr lvl="1"/>
            <a:r>
              <a:rPr lang="en-US" dirty="0" smtClean="0"/>
              <a:t>Communication transaction happens and is synchronized only at the completion of a process and the beginning of its successor process(</a:t>
            </a:r>
            <a:r>
              <a:rPr lang="en-US" dirty="0" err="1" smtClean="0"/>
              <a:t>es</a:t>
            </a:r>
            <a:r>
              <a:rPr lang="en-US" dirty="0" smtClean="0"/>
              <a:t>)</a:t>
            </a:r>
          </a:p>
        </p:txBody>
      </p:sp>
      <p:sp>
        <p:nvSpPr>
          <p:cNvPr id="33" name="object 33"/>
          <p:cNvSpPr txBox="1">
            <a:spLocks noGrp="1"/>
          </p:cNvSpPr>
          <p:nvPr>
            <p:ph type="dt" sz="half" idx="10"/>
          </p:nvPr>
        </p:nvSpPr>
        <p:spPr/>
        <p:txBody>
          <a:bodyPr/>
          <a:lstStyle/>
          <a:p>
            <a:r>
              <a:rPr lang="en-US" smtClean="0"/>
              <a:t>9/23/2025, Topic 2</a:t>
            </a:r>
            <a:endParaRPr lang="en-US" dirty="0"/>
          </a:p>
        </p:txBody>
      </p:sp>
      <p:sp>
        <p:nvSpPr>
          <p:cNvPr id="32" name="object 32"/>
          <p:cNvSpPr txBox="1">
            <a:spLocks noGrp="1"/>
          </p:cNvSpPr>
          <p:nvPr>
            <p:ph type="ftr" sz="quarter" idx="11"/>
          </p:nvPr>
        </p:nvSpPr>
        <p:spPr/>
        <p:txBody>
          <a:bodyPr/>
          <a:lstStyle/>
          <a:p>
            <a:r>
              <a:rPr lang="en-US" smtClean="0"/>
              <a:t>CSC7103, Fall 2025, Concurrent Processes and Programming</a:t>
            </a:r>
            <a:endParaRPr lang="en-US" dirty="0"/>
          </a:p>
        </p:txBody>
      </p:sp>
      <p:grpSp>
        <p:nvGrpSpPr>
          <p:cNvPr id="4" name="object 4"/>
          <p:cNvGrpSpPr/>
          <p:nvPr/>
        </p:nvGrpSpPr>
        <p:grpSpPr>
          <a:xfrm>
            <a:off x="4468239" y="968375"/>
            <a:ext cx="1023805" cy="1893799"/>
            <a:chOff x="6310005" y="1993812"/>
            <a:chExt cx="2028825" cy="3752850"/>
          </a:xfrm>
        </p:grpSpPr>
        <p:sp>
          <p:nvSpPr>
            <p:cNvPr id="5" name="object 5"/>
            <p:cNvSpPr/>
            <p:nvPr/>
          </p:nvSpPr>
          <p:spPr>
            <a:xfrm>
              <a:off x="6967232" y="2008099"/>
              <a:ext cx="643255" cy="643255"/>
            </a:xfrm>
            <a:custGeom>
              <a:avLst/>
              <a:gdLst/>
              <a:ahLst/>
              <a:cxnLst/>
              <a:rect l="l" t="t" r="r" b="b"/>
              <a:pathLst>
                <a:path w="643254" h="643255">
                  <a:moveTo>
                    <a:pt x="321468" y="0"/>
                  </a:moveTo>
                  <a:lnTo>
                    <a:pt x="273964" y="3485"/>
                  </a:lnTo>
                  <a:lnTo>
                    <a:pt x="228624" y="13610"/>
                  </a:lnTo>
                  <a:lnTo>
                    <a:pt x="185945" y="29878"/>
                  </a:lnTo>
                  <a:lnTo>
                    <a:pt x="146425" y="51790"/>
                  </a:lnTo>
                  <a:lnTo>
                    <a:pt x="110561" y="78850"/>
                  </a:lnTo>
                  <a:lnTo>
                    <a:pt x="78850" y="110561"/>
                  </a:lnTo>
                  <a:lnTo>
                    <a:pt x="51790" y="146425"/>
                  </a:lnTo>
                  <a:lnTo>
                    <a:pt x="29878" y="185945"/>
                  </a:lnTo>
                  <a:lnTo>
                    <a:pt x="13610" y="228624"/>
                  </a:lnTo>
                  <a:lnTo>
                    <a:pt x="3485" y="273964"/>
                  </a:lnTo>
                  <a:lnTo>
                    <a:pt x="0" y="321468"/>
                  </a:lnTo>
                  <a:lnTo>
                    <a:pt x="3485" y="368973"/>
                  </a:lnTo>
                  <a:lnTo>
                    <a:pt x="13610" y="414313"/>
                  </a:lnTo>
                  <a:lnTo>
                    <a:pt x="29878" y="456991"/>
                  </a:lnTo>
                  <a:lnTo>
                    <a:pt x="51790" y="496511"/>
                  </a:lnTo>
                  <a:lnTo>
                    <a:pt x="78850" y="532375"/>
                  </a:lnTo>
                  <a:lnTo>
                    <a:pt x="110561" y="564086"/>
                  </a:lnTo>
                  <a:lnTo>
                    <a:pt x="146425" y="591146"/>
                  </a:lnTo>
                  <a:lnTo>
                    <a:pt x="185945" y="613059"/>
                  </a:lnTo>
                  <a:lnTo>
                    <a:pt x="228624" y="629326"/>
                  </a:lnTo>
                  <a:lnTo>
                    <a:pt x="273964" y="639451"/>
                  </a:lnTo>
                  <a:lnTo>
                    <a:pt x="321468" y="642937"/>
                  </a:lnTo>
                  <a:lnTo>
                    <a:pt x="368973" y="639451"/>
                  </a:lnTo>
                  <a:lnTo>
                    <a:pt x="414313" y="629326"/>
                  </a:lnTo>
                  <a:lnTo>
                    <a:pt x="456991" y="613059"/>
                  </a:lnTo>
                  <a:lnTo>
                    <a:pt x="496511" y="591146"/>
                  </a:lnTo>
                  <a:lnTo>
                    <a:pt x="532375" y="564086"/>
                  </a:lnTo>
                  <a:lnTo>
                    <a:pt x="564086" y="532375"/>
                  </a:lnTo>
                  <a:lnTo>
                    <a:pt x="591146" y="496511"/>
                  </a:lnTo>
                  <a:lnTo>
                    <a:pt x="613059" y="456991"/>
                  </a:lnTo>
                  <a:lnTo>
                    <a:pt x="629326" y="414313"/>
                  </a:lnTo>
                  <a:lnTo>
                    <a:pt x="639451" y="368973"/>
                  </a:lnTo>
                  <a:lnTo>
                    <a:pt x="642937" y="321468"/>
                  </a:lnTo>
                  <a:lnTo>
                    <a:pt x="639451" y="273964"/>
                  </a:lnTo>
                  <a:lnTo>
                    <a:pt x="629326" y="228624"/>
                  </a:lnTo>
                  <a:lnTo>
                    <a:pt x="613059" y="185945"/>
                  </a:lnTo>
                  <a:lnTo>
                    <a:pt x="591146" y="146425"/>
                  </a:lnTo>
                  <a:lnTo>
                    <a:pt x="564086" y="110561"/>
                  </a:lnTo>
                  <a:lnTo>
                    <a:pt x="532375" y="78850"/>
                  </a:lnTo>
                  <a:lnTo>
                    <a:pt x="496511" y="51790"/>
                  </a:lnTo>
                  <a:lnTo>
                    <a:pt x="456991" y="29878"/>
                  </a:lnTo>
                  <a:lnTo>
                    <a:pt x="414313" y="13610"/>
                  </a:lnTo>
                  <a:lnTo>
                    <a:pt x="368973" y="3485"/>
                  </a:lnTo>
                  <a:lnTo>
                    <a:pt x="321468" y="0"/>
                  </a:lnTo>
                  <a:close/>
                </a:path>
              </a:pathLst>
            </a:custGeom>
            <a:solidFill>
              <a:srgbClr val="D6D7FF"/>
            </a:solidFill>
          </p:spPr>
          <p:txBody>
            <a:bodyPr wrap="square" lIns="0" tIns="0" rIns="0" bIns="0" rtlCol="0"/>
            <a:lstStyle/>
            <a:p>
              <a:endParaRPr sz="908"/>
            </a:p>
          </p:txBody>
        </p:sp>
        <p:sp>
          <p:nvSpPr>
            <p:cNvPr id="6" name="object 6"/>
            <p:cNvSpPr/>
            <p:nvPr/>
          </p:nvSpPr>
          <p:spPr>
            <a:xfrm>
              <a:off x="6967232" y="2008100"/>
              <a:ext cx="643255" cy="643255"/>
            </a:xfrm>
            <a:custGeom>
              <a:avLst/>
              <a:gdLst/>
              <a:ahLst/>
              <a:cxnLst/>
              <a:rect l="l" t="t" r="r" b="b"/>
              <a:pathLst>
                <a:path w="643254" h="643255">
                  <a:moveTo>
                    <a:pt x="0" y="321469"/>
                  </a:moveTo>
                  <a:lnTo>
                    <a:pt x="3485" y="273964"/>
                  </a:lnTo>
                  <a:lnTo>
                    <a:pt x="13610" y="228624"/>
                  </a:lnTo>
                  <a:lnTo>
                    <a:pt x="29878" y="185945"/>
                  </a:lnTo>
                  <a:lnTo>
                    <a:pt x="51790" y="146425"/>
                  </a:lnTo>
                  <a:lnTo>
                    <a:pt x="78851" y="110561"/>
                  </a:lnTo>
                  <a:lnTo>
                    <a:pt x="110561" y="78850"/>
                  </a:lnTo>
                  <a:lnTo>
                    <a:pt x="146425" y="51790"/>
                  </a:lnTo>
                  <a:lnTo>
                    <a:pt x="185945" y="29878"/>
                  </a:lnTo>
                  <a:lnTo>
                    <a:pt x="228624" y="13610"/>
                  </a:lnTo>
                  <a:lnTo>
                    <a:pt x="273964" y="3485"/>
                  </a:lnTo>
                  <a:lnTo>
                    <a:pt x="321468" y="0"/>
                  </a:lnTo>
                  <a:lnTo>
                    <a:pt x="368973" y="3485"/>
                  </a:lnTo>
                  <a:lnTo>
                    <a:pt x="414313" y="13610"/>
                  </a:lnTo>
                  <a:lnTo>
                    <a:pt x="456992" y="29878"/>
                  </a:lnTo>
                  <a:lnTo>
                    <a:pt x="496512" y="51790"/>
                  </a:lnTo>
                  <a:lnTo>
                    <a:pt x="532376" y="78850"/>
                  </a:lnTo>
                  <a:lnTo>
                    <a:pt x="564087" y="110561"/>
                  </a:lnTo>
                  <a:lnTo>
                    <a:pt x="591147" y="146425"/>
                  </a:lnTo>
                  <a:lnTo>
                    <a:pt x="613060" y="185945"/>
                  </a:lnTo>
                  <a:lnTo>
                    <a:pt x="629327" y="228624"/>
                  </a:lnTo>
                  <a:lnTo>
                    <a:pt x="639452" y="273964"/>
                  </a:lnTo>
                  <a:lnTo>
                    <a:pt x="642938" y="321469"/>
                  </a:lnTo>
                  <a:lnTo>
                    <a:pt x="639452" y="368973"/>
                  </a:lnTo>
                  <a:lnTo>
                    <a:pt x="629327" y="414313"/>
                  </a:lnTo>
                  <a:lnTo>
                    <a:pt x="613060" y="456992"/>
                  </a:lnTo>
                  <a:lnTo>
                    <a:pt x="591147" y="496512"/>
                  </a:lnTo>
                  <a:lnTo>
                    <a:pt x="564087" y="532376"/>
                  </a:lnTo>
                  <a:lnTo>
                    <a:pt x="532376" y="564086"/>
                  </a:lnTo>
                  <a:lnTo>
                    <a:pt x="496512" y="591147"/>
                  </a:lnTo>
                  <a:lnTo>
                    <a:pt x="456992" y="613059"/>
                  </a:lnTo>
                  <a:lnTo>
                    <a:pt x="414313" y="629327"/>
                  </a:lnTo>
                  <a:lnTo>
                    <a:pt x="368973" y="639452"/>
                  </a:lnTo>
                  <a:lnTo>
                    <a:pt x="321468" y="642937"/>
                  </a:lnTo>
                  <a:lnTo>
                    <a:pt x="273964" y="639452"/>
                  </a:lnTo>
                  <a:lnTo>
                    <a:pt x="228624" y="629327"/>
                  </a:lnTo>
                  <a:lnTo>
                    <a:pt x="185945" y="613059"/>
                  </a:lnTo>
                  <a:lnTo>
                    <a:pt x="146425" y="591147"/>
                  </a:lnTo>
                  <a:lnTo>
                    <a:pt x="110561" y="564086"/>
                  </a:lnTo>
                  <a:lnTo>
                    <a:pt x="78851" y="532376"/>
                  </a:lnTo>
                  <a:lnTo>
                    <a:pt x="51790" y="496512"/>
                  </a:lnTo>
                  <a:lnTo>
                    <a:pt x="29878" y="456992"/>
                  </a:lnTo>
                  <a:lnTo>
                    <a:pt x="13610" y="414313"/>
                  </a:lnTo>
                  <a:lnTo>
                    <a:pt x="3485" y="368973"/>
                  </a:lnTo>
                  <a:lnTo>
                    <a:pt x="0" y="321469"/>
                  </a:lnTo>
                  <a:close/>
                </a:path>
              </a:pathLst>
            </a:custGeom>
            <a:ln w="28574">
              <a:solidFill>
                <a:srgbClr val="000000"/>
              </a:solidFill>
            </a:ln>
          </p:spPr>
          <p:txBody>
            <a:bodyPr wrap="square" lIns="0" tIns="0" rIns="0" bIns="0" rtlCol="0"/>
            <a:lstStyle/>
            <a:p>
              <a:endParaRPr sz="908"/>
            </a:p>
          </p:txBody>
        </p:sp>
        <p:sp>
          <p:nvSpPr>
            <p:cNvPr id="7" name="object 7"/>
            <p:cNvSpPr/>
            <p:nvPr/>
          </p:nvSpPr>
          <p:spPr>
            <a:xfrm>
              <a:off x="6324293" y="2936783"/>
              <a:ext cx="643255" cy="643255"/>
            </a:xfrm>
            <a:custGeom>
              <a:avLst/>
              <a:gdLst/>
              <a:ahLst/>
              <a:cxnLst/>
              <a:rect l="l" t="t" r="r" b="b"/>
              <a:pathLst>
                <a:path w="643254" h="643254">
                  <a:moveTo>
                    <a:pt x="321470" y="0"/>
                  </a:moveTo>
                  <a:lnTo>
                    <a:pt x="273965" y="3485"/>
                  </a:lnTo>
                  <a:lnTo>
                    <a:pt x="228625" y="13610"/>
                  </a:lnTo>
                  <a:lnTo>
                    <a:pt x="185946" y="29878"/>
                  </a:lnTo>
                  <a:lnTo>
                    <a:pt x="146426" y="51790"/>
                  </a:lnTo>
                  <a:lnTo>
                    <a:pt x="110561" y="78850"/>
                  </a:lnTo>
                  <a:lnTo>
                    <a:pt x="78851" y="110561"/>
                  </a:lnTo>
                  <a:lnTo>
                    <a:pt x="51790" y="146425"/>
                  </a:lnTo>
                  <a:lnTo>
                    <a:pt x="29878" y="185945"/>
                  </a:lnTo>
                  <a:lnTo>
                    <a:pt x="13610" y="228624"/>
                  </a:lnTo>
                  <a:lnTo>
                    <a:pt x="3485" y="273964"/>
                  </a:lnTo>
                  <a:lnTo>
                    <a:pt x="0" y="321468"/>
                  </a:lnTo>
                  <a:lnTo>
                    <a:pt x="3485" y="368973"/>
                  </a:lnTo>
                  <a:lnTo>
                    <a:pt x="13610" y="414313"/>
                  </a:lnTo>
                  <a:lnTo>
                    <a:pt x="29878" y="456991"/>
                  </a:lnTo>
                  <a:lnTo>
                    <a:pt x="51790" y="496511"/>
                  </a:lnTo>
                  <a:lnTo>
                    <a:pt x="78851" y="532375"/>
                  </a:lnTo>
                  <a:lnTo>
                    <a:pt x="110561" y="564086"/>
                  </a:lnTo>
                  <a:lnTo>
                    <a:pt x="146426" y="591146"/>
                  </a:lnTo>
                  <a:lnTo>
                    <a:pt x="185946" y="613059"/>
                  </a:lnTo>
                  <a:lnTo>
                    <a:pt x="228625" y="629326"/>
                  </a:lnTo>
                  <a:lnTo>
                    <a:pt x="273965" y="639451"/>
                  </a:lnTo>
                  <a:lnTo>
                    <a:pt x="321470" y="642937"/>
                  </a:lnTo>
                  <a:lnTo>
                    <a:pt x="368974" y="639451"/>
                  </a:lnTo>
                  <a:lnTo>
                    <a:pt x="414313" y="629326"/>
                  </a:lnTo>
                  <a:lnTo>
                    <a:pt x="456992" y="613059"/>
                  </a:lnTo>
                  <a:lnTo>
                    <a:pt x="496512" y="591146"/>
                  </a:lnTo>
                  <a:lnTo>
                    <a:pt x="532376" y="564086"/>
                  </a:lnTo>
                  <a:lnTo>
                    <a:pt x="564087" y="532375"/>
                  </a:lnTo>
                  <a:lnTo>
                    <a:pt x="591147" y="496511"/>
                  </a:lnTo>
                  <a:lnTo>
                    <a:pt x="613060" y="456991"/>
                  </a:lnTo>
                  <a:lnTo>
                    <a:pt x="629327" y="414313"/>
                  </a:lnTo>
                  <a:lnTo>
                    <a:pt x="639453" y="368973"/>
                  </a:lnTo>
                  <a:lnTo>
                    <a:pt x="642938" y="321468"/>
                  </a:lnTo>
                  <a:lnTo>
                    <a:pt x="639453" y="273964"/>
                  </a:lnTo>
                  <a:lnTo>
                    <a:pt x="629327" y="228624"/>
                  </a:lnTo>
                  <a:lnTo>
                    <a:pt x="613060" y="185945"/>
                  </a:lnTo>
                  <a:lnTo>
                    <a:pt x="591147" y="146425"/>
                  </a:lnTo>
                  <a:lnTo>
                    <a:pt x="564087" y="110561"/>
                  </a:lnTo>
                  <a:lnTo>
                    <a:pt x="532376" y="78850"/>
                  </a:lnTo>
                  <a:lnTo>
                    <a:pt x="496512" y="51790"/>
                  </a:lnTo>
                  <a:lnTo>
                    <a:pt x="456992" y="29878"/>
                  </a:lnTo>
                  <a:lnTo>
                    <a:pt x="414313" y="13610"/>
                  </a:lnTo>
                  <a:lnTo>
                    <a:pt x="368974" y="3485"/>
                  </a:lnTo>
                  <a:lnTo>
                    <a:pt x="321470" y="0"/>
                  </a:lnTo>
                  <a:close/>
                </a:path>
              </a:pathLst>
            </a:custGeom>
            <a:solidFill>
              <a:srgbClr val="D6D7FF"/>
            </a:solidFill>
          </p:spPr>
          <p:txBody>
            <a:bodyPr wrap="square" lIns="0" tIns="0" rIns="0" bIns="0" rtlCol="0"/>
            <a:lstStyle/>
            <a:p>
              <a:endParaRPr sz="908"/>
            </a:p>
          </p:txBody>
        </p:sp>
        <p:sp>
          <p:nvSpPr>
            <p:cNvPr id="8" name="object 8"/>
            <p:cNvSpPr/>
            <p:nvPr/>
          </p:nvSpPr>
          <p:spPr>
            <a:xfrm>
              <a:off x="6324293" y="2936783"/>
              <a:ext cx="643255" cy="643255"/>
            </a:xfrm>
            <a:custGeom>
              <a:avLst/>
              <a:gdLst/>
              <a:ahLst/>
              <a:cxnLst/>
              <a:rect l="l" t="t" r="r" b="b"/>
              <a:pathLst>
                <a:path w="643254" h="643254">
                  <a:moveTo>
                    <a:pt x="0" y="321469"/>
                  </a:moveTo>
                  <a:lnTo>
                    <a:pt x="3485" y="273964"/>
                  </a:lnTo>
                  <a:lnTo>
                    <a:pt x="13610" y="228624"/>
                  </a:lnTo>
                  <a:lnTo>
                    <a:pt x="29878" y="185945"/>
                  </a:lnTo>
                  <a:lnTo>
                    <a:pt x="51790" y="146425"/>
                  </a:lnTo>
                  <a:lnTo>
                    <a:pt x="78850" y="110561"/>
                  </a:lnTo>
                  <a:lnTo>
                    <a:pt x="110561" y="78850"/>
                  </a:lnTo>
                  <a:lnTo>
                    <a:pt x="146425" y="51790"/>
                  </a:lnTo>
                  <a:lnTo>
                    <a:pt x="185945" y="29878"/>
                  </a:lnTo>
                  <a:lnTo>
                    <a:pt x="228624" y="13610"/>
                  </a:lnTo>
                  <a:lnTo>
                    <a:pt x="273964" y="3485"/>
                  </a:lnTo>
                  <a:lnTo>
                    <a:pt x="321469" y="0"/>
                  </a:lnTo>
                  <a:lnTo>
                    <a:pt x="368973" y="3485"/>
                  </a:lnTo>
                  <a:lnTo>
                    <a:pt x="414313" y="13610"/>
                  </a:lnTo>
                  <a:lnTo>
                    <a:pt x="456992" y="29878"/>
                  </a:lnTo>
                  <a:lnTo>
                    <a:pt x="496512" y="51790"/>
                  </a:lnTo>
                  <a:lnTo>
                    <a:pt x="532376" y="78850"/>
                  </a:lnTo>
                  <a:lnTo>
                    <a:pt x="564086" y="110561"/>
                  </a:lnTo>
                  <a:lnTo>
                    <a:pt x="591147" y="146425"/>
                  </a:lnTo>
                  <a:lnTo>
                    <a:pt x="613059" y="185945"/>
                  </a:lnTo>
                  <a:lnTo>
                    <a:pt x="629327" y="228624"/>
                  </a:lnTo>
                  <a:lnTo>
                    <a:pt x="639452" y="273964"/>
                  </a:lnTo>
                  <a:lnTo>
                    <a:pt x="642937" y="321469"/>
                  </a:lnTo>
                  <a:lnTo>
                    <a:pt x="639452" y="368973"/>
                  </a:lnTo>
                  <a:lnTo>
                    <a:pt x="629327" y="414313"/>
                  </a:lnTo>
                  <a:lnTo>
                    <a:pt x="613059" y="456992"/>
                  </a:lnTo>
                  <a:lnTo>
                    <a:pt x="591147" y="496512"/>
                  </a:lnTo>
                  <a:lnTo>
                    <a:pt x="564086" y="532376"/>
                  </a:lnTo>
                  <a:lnTo>
                    <a:pt x="532376" y="564086"/>
                  </a:lnTo>
                  <a:lnTo>
                    <a:pt x="496512" y="591147"/>
                  </a:lnTo>
                  <a:lnTo>
                    <a:pt x="456992" y="613059"/>
                  </a:lnTo>
                  <a:lnTo>
                    <a:pt x="414313" y="629327"/>
                  </a:lnTo>
                  <a:lnTo>
                    <a:pt x="368973" y="639452"/>
                  </a:lnTo>
                  <a:lnTo>
                    <a:pt x="321469" y="642937"/>
                  </a:lnTo>
                  <a:lnTo>
                    <a:pt x="273964" y="639452"/>
                  </a:lnTo>
                  <a:lnTo>
                    <a:pt x="228624" y="629327"/>
                  </a:lnTo>
                  <a:lnTo>
                    <a:pt x="185945" y="613059"/>
                  </a:lnTo>
                  <a:lnTo>
                    <a:pt x="146425" y="591147"/>
                  </a:lnTo>
                  <a:lnTo>
                    <a:pt x="110561" y="564086"/>
                  </a:lnTo>
                  <a:lnTo>
                    <a:pt x="78850" y="532376"/>
                  </a:lnTo>
                  <a:lnTo>
                    <a:pt x="51790" y="496512"/>
                  </a:lnTo>
                  <a:lnTo>
                    <a:pt x="29878" y="456992"/>
                  </a:lnTo>
                  <a:lnTo>
                    <a:pt x="13610" y="414313"/>
                  </a:lnTo>
                  <a:lnTo>
                    <a:pt x="3485" y="368973"/>
                  </a:lnTo>
                  <a:lnTo>
                    <a:pt x="0" y="321469"/>
                  </a:lnTo>
                  <a:close/>
                </a:path>
              </a:pathLst>
            </a:custGeom>
            <a:ln w="28574">
              <a:solidFill>
                <a:srgbClr val="000000"/>
              </a:solidFill>
            </a:ln>
          </p:spPr>
          <p:txBody>
            <a:bodyPr wrap="square" lIns="0" tIns="0" rIns="0" bIns="0" rtlCol="0"/>
            <a:lstStyle/>
            <a:p>
              <a:endParaRPr sz="908"/>
            </a:p>
          </p:txBody>
        </p:sp>
        <p:sp>
          <p:nvSpPr>
            <p:cNvPr id="9" name="object 9"/>
            <p:cNvSpPr/>
            <p:nvPr/>
          </p:nvSpPr>
          <p:spPr>
            <a:xfrm>
              <a:off x="7610168" y="2936783"/>
              <a:ext cx="643255" cy="643255"/>
            </a:xfrm>
            <a:custGeom>
              <a:avLst/>
              <a:gdLst/>
              <a:ahLst/>
              <a:cxnLst/>
              <a:rect l="l" t="t" r="r" b="b"/>
              <a:pathLst>
                <a:path w="643254" h="643254">
                  <a:moveTo>
                    <a:pt x="321468" y="0"/>
                  </a:moveTo>
                  <a:lnTo>
                    <a:pt x="273964" y="3485"/>
                  </a:lnTo>
                  <a:lnTo>
                    <a:pt x="228624" y="13610"/>
                  </a:lnTo>
                  <a:lnTo>
                    <a:pt x="185945" y="29878"/>
                  </a:lnTo>
                  <a:lnTo>
                    <a:pt x="146425" y="51790"/>
                  </a:lnTo>
                  <a:lnTo>
                    <a:pt x="110561" y="78850"/>
                  </a:lnTo>
                  <a:lnTo>
                    <a:pt x="78850" y="110561"/>
                  </a:lnTo>
                  <a:lnTo>
                    <a:pt x="51790" y="146425"/>
                  </a:lnTo>
                  <a:lnTo>
                    <a:pt x="29878" y="185945"/>
                  </a:lnTo>
                  <a:lnTo>
                    <a:pt x="13610" y="228624"/>
                  </a:lnTo>
                  <a:lnTo>
                    <a:pt x="3485" y="273964"/>
                  </a:lnTo>
                  <a:lnTo>
                    <a:pt x="0" y="321468"/>
                  </a:lnTo>
                  <a:lnTo>
                    <a:pt x="3485" y="368973"/>
                  </a:lnTo>
                  <a:lnTo>
                    <a:pt x="13610" y="414313"/>
                  </a:lnTo>
                  <a:lnTo>
                    <a:pt x="29878" y="456991"/>
                  </a:lnTo>
                  <a:lnTo>
                    <a:pt x="51790" y="496511"/>
                  </a:lnTo>
                  <a:lnTo>
                    <a:pt x="78850" y="532375"/>
                  </a:lnTo>
                  <a:lnTo>
                    <a:pt x="110561" y="564086"/>
                  </a:lnTo>
                  <a:lnTo>
                    <a:pt x="146425" y="591146"/>
                  </a:lnTo>
                  <a:lnTo>
                    <a:pt x="185945" y="613059"/>
                  </a:lnTo>
                  <a:lnTo>
                    <a:pt x="228624" y="629326"/>
                  </a:lnTo>
                  <a:lnTo>
                    <a:pt x="273964" y="639451"/>
                  </a:lnTo>
                  <a:lnTo>
                    <a:pt x="321468" y="642937"/>
                  </a:lnTo>
                  <a:lnTo>
                    <a:pt x="368973" y="639451"/>
                  </a:lnTo>
                  <a:lnTo>
                    <a:pt x="414313" y="629326"/>
                  </a:lnTo>
                  <a:lnTo>
                    <a:pt x="456992" y="613059"/>
                  </a:lnTo>
                  <a:lnTo>
                    <a:pt x="496512" y="591146"/>
                  </a:lnTo>
                  <a:lnTo>
                    <a:pt x="532376" y="564086"/>
                  </a:lnTo>
                  <a:lnTo>
                    <a:pt x="564087" y="532375"/>
                  </a:lnTo>
                  <a:lnTo>
                    <a:pt x="591147" y="496511"/>
                  </a:lnTo>
                  <a:lnTo>
                    <a:pt x="613060" y="456991"/>
                  </a:lnTo>
                  <a:lnTo>
                    <a:pt x="629327" y="414313"/>
                  </a:lnTo>
                  <a:lnTo>
                    <a:pt x="639453" y="368973"/>
                  </a:lnTo>
                  <a:lnTo>
                    <a:pt x="642938" y="321468"/>
                  </a:lnTo>
                  <a:lnTo>
                    <a:pt x="639453" y="273964"/>
                  </a:lnTo>
                  <a:lnTo>
                    <a:pt x="629327" y="228624"/>
                  </a:lnTo>
                  <a:lnTo>
                    <a:pt x="613060" y="185945"/>
                  </a:lnTo>
                  <a:lnTo>
                    <a:pt x="591147" y="146425"/>
                  </a:lnTo>
                  <a:lnTo>
                    <a:pt x="564087" y="110561"/>
                  </a:lnTo>
                  <a:lnTo>
                    <a:pt x="532376" y="78850"/>
                  </a:lnTo>
                  <a:lnTo>
                    <a:pt x="496512" y="51790"/>
                  </a:lnTo>
                  <a:lnTo>
                    <a:pt x="456992" y="29878"/>
                  </a:lnTo>
                  <a:lnTo>
                    <a:pt x="414313" y="13610"/>
                  </a:lnTo>
                  <a:lnTo>
                    <a:pt x="368973" y="3485"/>
                  </a:lnTo>
                  <a:lnTo>
                    <a:pt x="321468" y="0"/>
                  </a:lnTo>
                  <a:close/>
                </a:path>
              </a:pathLst>
            </a:custGeom>
            <a:solidFill>
              <a:srgbClr val="D6D7FF"/>
            </a:solidFill>
          </p:spPr>
          <p:txBody>
            <a:bodyPr wrap="square" lIns="0" tIns="0" rIns="0" bIns="0" rtlCol="0"/>
            <a:lstStyle/>
            <a:p>
              <a:endParaRPr sz="908"/>
            </a:p>
          </p:txBody>
        </p:sp>
        <p:sp>
          <p:nvSpPr>
            <p:cNvPr id="10" name="object 10"/>
            <p:cNvSpPr/>
            <p:nvPr/>
          </p:nvSpPr>
          <p:spPr>
            <a:xfrm>
              <a:off x="7610168" y="2936783"/>
              <a:ext cx="643255" cy="643255"/>
            </a:xfrm>
            <a:custGeom>
              <a:avLst/>
              <a:gdLst/>
              <a:ahLst/>
              <a:cxnLst/>
              <a:rect l="l" t="t" r="r" b="b"/>
              <a:pathLst>
                <a:path w="643254" h="643254">
                  <a:moveTo>
                    <a:pt x="0" y="321469"/>
                  </a:moveTo>
                  <a:lnTo>
                    <a:pt x="3485" y="273964"/>
                  </a:lnTo>
                  <a:lnTo>
                    <a:pt x="13610" y="228624"/>
                  </a:lnTo>
                  <a:lnTo>
                    <a:pt x="29878" y="185945"/>
                  </a:lnTo>
                  <a:lnTo>
                    <a:pt x="51790" y="146425"/>
                  </a:lnTo>
                  <a:lnTo>
                    <a:pt x="78851" y="110561"/>
                  </a:lnTo>
                  <a:lnTo>
                    <a:pt x="110561" y="78850"/>
                  </a:lnTo>
                  <a:lnTo>
                    <a:pt x="146425" y="51790"/>
                  </a:lnTo>
                  <a:lnTo>
                    <a:pt x="185945" y="29878"/>
                  </a:lnTo>
                  <a:lnTo>
                    <a:pt x="228624" y="13610"/>
                  </a:lnTo>
                  <a:lnTo>
                    <a:pt x="273964" y="3485"/>
                  </a:lnTo>
                  <a:lnTo>
                    <a:pt x="321468" y="0"/>
                  </a:lnTo>
                  <a:lnTo>
                    <a:pt x="368973" y="3485"/>
                  </a:lnTo>
                  <a:lnTo>
                    <a:pt x="414313" y="13610"/>
                  </a:lnTo>
                  <a:lnTo>
                    <a:pt x="456992" y="29878"/>
                  </a:lnTo>
                  <a:lnTo>
                    <a:pt x="496512" y="51790"/>
                  </a:lnTo>
                  <a:lnTo>
                    <a:pt x="532376" y="78850"/>
                  </a:lnTo>
                  <a:lnTo>
                    <a:pt x="564087" y="110561"/>
                  </a:lnTo>
                  <a:lnTo>
                    <a:pt x="591147" y="146425"/>
                  </a:lnTo>
                  <a:lnTo>
                    <a:pt x="613060" y="185945"/>
                  </a:lnTo>
                  <a:lnTo>
                    <a:pt x="629327" y="228624"/>
                  </a:lnTo>
                  <a:lnTo>
                    <a:pt x="639452" y="273964"/>
                  </a:lnTo>
                  <a:lnTo>
                    <a:pt x="642938" y="321469"/>
                  </a:lnTo>
                  <a:lnTo>
                    <a:pt x="639452" y="368973"/>
                  </a:lnTo>
                  <a:lnTo>
                    <a:pt x="629327" y="414313"/>
                  </a:lnTo>
                  <a:lnTo>
                    <a:pt x="613060" y="456992"/>
                  </a:lnTo>
                  <a:lnTo>
                    <a:pt x="591147" y="496512"/>
                  </a:lnTo>
                  <a:lnTo>
                    <a:pt x="564087" y="532376"/>
                  </a:lnTo>
                  <a:lnTo>
                    <a:pt x="532376" y="564086"/>
                  </a:lnTo>
                  <a:lnTo>
                    <a:pt x="496512" y="591147"/>
                  </a:lnTo>
                  <a:lnTo>
                    <a:pt x="456992" y="613059"/>
                  </a:lnTo>
                  <a:lnTo>
                    <a:pt x="414313" y="629327"/>
                  </a:lnTo>
                  <a:lnTo>
                    <a:pt x="368973" y="639452"/>
                  </a:lnTo>
                  <a:lnTo>
                    <a:pt x="321468" y="642937"/>
                  </a:lnTo>
                  <a:lnTo>
                    <a:pt x="273964" y="639452"/>
                  </a:lnTo>
                  <a:lnTo>
                    <a:pt x="228624" y="629327"/>
                  </a:lnTo>
                  <a:lnTo>
                    <a:pt x="185945" y="613059"/>
                  </a:lnTo>
                  <a:lnTo>
                    <a:pt x="146425" y="591147"/>
                  </a:lnTo>
                  <a:lnTo>
                    <a:pt x="110561" y="564086"/>
                  </a:lnTo>
                  <a:lnTo>
                    <a:pt x="78851" y="532376"/>
                  </a:lnTo>
                  <a:lnTo>
                    <a:pt x="51790" y="496512"/>
                  </a:lnTo>
                  <a:lnTo>
                    <a:pt x="29878" y="456992"/>
                  </a:lnTo>
                  <a:lnTo>
                    <a:pt x="13610" y="414313"/>
                  </a:lnTo>
                  <a:lnTo>
                    <a:pt x="3485" y="368973"/>
                  </a:lnTo>
                  <a:lnTo>
                    <a:pt x="0" y="321469"/>
                  </a:lnTo>
                  <a:close/>
                </a:path>
              </a:pathLst>
            </a:custGeom>
            <a:ln w="28574">
              <a:solidFill>
                <a:srgbClr val="000000"/>
              </a:solidFill>
            </a:ln>
          </p:spPr>
          <p:txBody>
            <a:bodyPr wrap="square" lIns="0" tIns="0" rIns="0" bIns="0" rtlCol="0"/>
            <a:lstStyle/>
            <a:p>
              <a:endParaRPr sz="908"/>
            </a:p>
          </p:txBody>
        </p:sp>
        <p:sp>
          <p:nvSpPr>
            <p:cNvPr id="11" name="object 11"/>
            <p:cNvSpPr/>
            <p:nvPr/>
          </p:nvSpPr>
          <p:spPr>
            <a:xfrm>
              <a:off x="6395736" y="4008348"/>
              <a:ext cx="643255" cy="643255"/>
            </a:xfrm>
            <a:custGeom>
              <a:avLst/>
              <a:gdLst/>
              <a:ahLst/>
              <a:cxnLst/>
              <a:rect l="l" t="t" r="r" b="b"/>
              <a:pathLst>
                <a:path w="643254" h="643254">
                  <a:moveTo>
                    <a:pt x="321468" y="0"/>
                  </a:moveTo>
                  <a:lnTo>
                    <a:pt x="273964" y="3485"/>
                  </a:lnTo>
                  <a:lnTo>
                    <a:pt x="228624" y="13610"/>
                  </a:lnTo>
                  <a:lnTo>
                    <a:pt x="185945" y="29878"/>
                  </a:lnTo>
                  <a:lnTo>
                    <a:pt x="146425" y="51790"/>
                  </a:lnTo>
                  <a:lnTo>
                    <a:pt x="110561" y="78851"/>
                  </a:lnTo>
                  <a:lnTo>
                    <a:pt x="78850" y="110561"/>
                  </a:lnTo>
                  <a:lnTo>
                    <a:pt x="51790" y="146426"/>
                  </a:lnTo>
                  <a:lnTo>
                    <a:pt x="29878" y="185946"/>
                  </a:lnTo>
                  <a:lnTo>
                    <a:pt x="13610" y="228625"/>
                  </a:lnTo>
                  <a:lnTo>
                    <a:pt x="3485" y="273965"/>
                  </a:lnTo>
                  <a:lnTo>
                    <a:pt x="0" y="321470"/>
                  </a:lnTo>
                  <a:lnTo>
                    <a:pt x="3485" y="368974"/>
                  </a:lnTo>
                  <a:lnTo>
                    <a:pt x="13610" y="414314"/>
                  </a:lnTo>
                  <a:lnTo>
                    <a:pt x="29878" y="456993"/>
                  </a:lnTo>
                  <a:lnTo>
                    <a:pt x="51790" y="496513"/>
                  </a:lnTo>
                  <a:lnTo>
                    <a:pt x="78850" y="532377"/>
                  </a:lnTo>
                  <a:lnTo>
                    <a:pt x="110561" y="564087"/>
                  </a:lnTo>
                  <a:lnTo>
                    <a:pt x="146425" y="591148"/>
                  </a:lnTo>
                  <a:lnTo>
                    <a:pt x="185945" y="613060"/>
                  </a:lnTo>
                  <a:lnTo>
                    <a:pt x="228624" y="629328"/>
                  </a:lnTo>
                  <a:lnTo>
                    <a:pt x="273964" y="639453"/>
                  </a:lnTo>
                  <a:lnTo>
                    <a:pt x="321468" y="642938"/>
                  </a:lnTo>
                  <a:lnTo>
                    <a:pt x="368973" y="639453"/>
                  </a:lnTo>
                  <a:lnTo>
                    <a:pt x="414313" y="629328"/>
                  </a:lnTo>
                  <a:lnTo>
                    <a:pt x="456991" y="613060"/>
                  </a:lnTo>
                  <a:lnTo>
                    <a:pt x="496511" y="591148"/>
                  </a:lnTo>
                  <a:lnTo>
                    <a:pt x="532375" y="564087"/>
                  </a:lnTo>
                  <a:lnTo>
                    <a:pt x="564086" y="532377"/>
                  </a:lnTo>
                  <a:lnTo>
                    <a:pt x="591146" y="496513"/>
                  </a:lnTo>
                  <a:lnTo>
                    <a:pt x="613059" y="456993"/>
                  </a:lnTo>
                  <a:lnTo>
                    <a:pt x="629326" y="414314"/>
                  </a:lnTo>
                  <a:lnTo>
                    <a:pt x="639451" y="368974"/>
                  </a:lnTo>
                  <a:lnTo>
                    <a:pt x="642937" y="321470"/>
                  </a:lnTo>
                  <a:lnTo>
                    <a:pt x="639451" y="273965"/>
                  </a:lnTo>
                  <a:lnTo>
                    <a:pt x="629326" y="228625"/>
                  </a:lnTo>
                  <a:lnTo>
                    <a:pt x="613059" y="185946"/>
                  </a:lnTo>
                  <a:lnTo>
                    <a:pt x="591146" y="146426"/>
                  </a:lnTo>
                  <a:lnTo>
                    <a:pt x="564086" y="110561"/>
                  </a:lnTo>
                  <a:lnTo>
                    <a:pt x="532375" y="78851"/>
                  </a:lnTo>
                  <a:lnTo>
                    <a:pt x="496511" y="51790"/>
                  </a:lnTo>
                  <a:lnTo>
                    <a:pt x="456991" y="29878"/>
                  </a:lnTo>
                  <a:lnTo>
                    <a:pt x="414313" y="13610"/>
                  </a:lnTo>
                  <a:lnTo>
                    <a:pt x="368973" y="3485"/>
                  </a:lnTo>
                  <a:lnTo>
                    <a:pt x="321468" y="0"/>
                  </a:lnTo>
                  <a:close/>
                </a:path>
              </a:pathLst>
            </a:custGeom>
            <a:solidFill>
              <a:srgbClr val="D6D7FF"/>
            </a:solidFill>
          </p:spPr>
          <p:txBody>
            <a:bodyPr wrap="square" lIns="0" tIns="0" rIns="0" bIns="0" rtlCol="0"/>
            <a:lstStyle/>
            <a:p>
              <a:endParaRPr sz="908"/>
            </a:p>
          </p:txBody>
        </p:sp>
        <p:sp>
          <p:nvSpPr>
            <p:cNvPr id="12" name="object 12"/>
            <p:cNvSpPr/>
            <p:nvPr/>
          </p:nvSpPr>
          <p:spPr>
            <a:xfrm>
              <a:off x="6395736" y="4008348"/>
              <a:ext cx="643255" cy="643255"/>
            </a:xfrm>
            <a:custGeom>
              <a:avLst/>
              <a:gdLst/>
              <a:ahLst/>
              <a:cxnLst/>
              <a:rect l="l" t="t" r="r" b="b"/>
              <a:pathLst>
                <a:path w="643254" h="643254">
                  <a:moveTo>
                    <a:pt x="0" y="321468"/>
                  </a:moveTo>
                  <a:lnTo>
                    <a:pt x="3485" y="273964"/>
                  </a:lnTo>
                  <a:lnTo>
                    <a:pt x="13610" y="228624"/>
                  </a:lnTo>
                  <a:lnTo>
                    <a:pt x="29878" y="185945"/>
                  </a:lnTo>
                  <a:lnTo>
                    <a:pt x="51790" y="146425"/>
                  </a:lnTo>
                  <a:lnTo>
                    <a:pt x="78850" y="110561"/>
                  </a:lnTo>
                  <a:lnTo>
                    <a:pt x="110561" y="78850"/>
                  </a:lnTo>
                  <a:lnTo>
                    <a:pt x="146425" y="51790"/>
                  </a:lnTo>
                  <a:lnTo>
                    <a:pt x="185945" y="29878"/>
                  </a:lnTo>
                  <a:lnTo>
                    <a:pt x="228624" y="13610"/>
                  </a:lnTo>
                  <a:lnTo>
                    <a:pt x="273964" y="3485"/>
                  </a:lnTo>
                  <a:lnTo>
                    <a:pt x="321468" y="0"/>
                  </a:lnTo>
                  <a:lnTo>
                    <a:pt x="368973" y="3485"/>
                  </a:lnTo>
                  <a:lnTo>
                    <a:pt x="414313" y="13610"/>
                  </a:lnTo>
                  <a:lnTo>
                    <a:pt x="456992" y="29878"/>
                  </a:lnTo>
                  <a:lnTo>
                    <a:pt x="496512" y="51790"/>
                  </a:lnTo>
                  <a:lnTo>
                    <a:pt x="532376" y="78850"/>
                  </a:lnTo>
                  <a:lnTo>
                    <a:pt x="564087" y="110561"/>
                  </a:lnTo>
                  <a:lnTo>
                    <a:pt x="591147" y="146425"/>
                  </a:lnTo>
                  <a:lnTo>
                    <a:pt x="613059" y="185945"/>
                  </a:lnTo>
                  <a:lnTo>
                    <a:pt x="629327" y="228624"/>
                  </a:lnTo>
                  <a:lnTo>
                    <a:pt x="639452" y="273964"/>
                  </a:lnTo>
                  <a:lnTo>
                    <a:pt x="642938" y="321468"/>
                  </a:lnTo>
                  <a:lnTo>
                    <a:pt x="639452" y="368973"/>
                  </a:lnTo>
                  <a:lnTo>
                    <a:pt x="629327" y="414313"/>
                  </a:lnTo>
                  <a:lnTo>
                    <a:pt x="613059" y="456992"/>
                  </a:lnTo>
                  <a:lnTo>
                    <a:pt x="591147" y="496512"/>
                  </a:lnTo>
                  <a:lnTo>
                    <a:pt x="564087" y="532376"/>
                  </a:lnTo>
                  <a:lnTo>
                    <a:pt x="532376" y="564086"/>
                  </a:lnTo>
                  <a:lnTo>
                    <a:pt x="496512" y="591147"/>
                  </a:lnTo>
                  <a:lnTo>
                    <a:pt x="456992" y="613059"/>
                  </a:lnTo>
                  <a:lnTo>
                    <a:pt x="414313" y="629327"/>
                  </a:lnTo>
                  <a:lnTo>
                    <a:pt x="368973" y="639452"/>
                  </a:lnTo>
                  <a:lnTo>
                    <a:pt x="321468" y="642937"/>
                  </a:lnTo>
                  <a:lnTo>
                    <a:pt x="273964" y="639452"/>
                  </a:lnTo>
                  <a:lnTo>
                    <a:pt x="228624" y="629327"/>
                  </a:lnTo>
                  <a:lnTo>
                    <a:pt x="185945" y="613059"/>
                  </a:lnTo>
                  <a:lnTo>
                    <a:pt x="146425" y="591147"/>
                  </a:lnTo>
                  <a:lnTo>
                    <a:pt x="110561" y="564086"/>
                  </a:lnTo>
                  <a:lnTo>
                    <a:pt x="78850" y="532376"/>
                  </a:lnTo>
                  <a:lnTo>
                    <a:pt x="51790" y="496512"/>
                  </a:lnTo>
                  <a:lnTo>
                    <a:pt x="29878" y="456992"/>
                  </a:lnTo>
                  <a:lnTo>
                    <a:pt x="13610" y="414313"/>
                  </a:lnTo>
                  <a:lnTo>
                    <a:pt x="3485" y="368973"/>
                  </a:lnTo>
                  <a:lnTo>
                    <a:pt x="0" y="321468"/>
                  </a:lnTo>
                  <a:close/>
                </a:path>
              </a:pathLst>
            </a:custGeom>
            <a:ln w="28574">
              <a:solidFill>
                <a:srgbClr val="000000"/>
              </a:solidFill>
            </a:ln>
          </p:spPr>
          <p:txBody>
            <a:bodyPr wrap="square" lIns="0" tIns="0" rIns="0" bIns="0" rtlCol="0"/>
            <a:lstStyle/>
            <a:p>
              <a:endParaRPr sz="908"/>
            </a:p>
          </p:txBody>
        </p:sp>
        <p:sp>
          <p:nvSpPr>
            <p:cNvPr id="13" name="object 13"/>
            <p:cNvSpPr/>
            <p:nvPr/>
          </p:nvSpPr>
          <p:spPr>
            <a:xfrm>
              <a:off x="7681608" y="4008348"/>
              <a:ext cx="643255" cy="643255"/>
            </a:xfrm>
            <a:custGeom>
              <a:avLst/>
              <a:gdLst/>
              <a:ahLst/>
              <a:cxnLst/>
              <a:rect l="l" t="t" r="r" b="b"/>
              <a:pathLst>
                <a:path w="643254" h="643254">
                  <a:moveTo>
                    <a:pt x="321468" y="0"/>
                  </a:moveTo>
                  <a:lnTo>
                    <a:pt x="273964" y="3485"/>
                  </a:lnTo>
                  <a:lnTo>
                    <a:pt x="228624" y="13610"/>
                  </a:lnTo>
                  <a:lnTo>
                    <a:pt x="185945" y="29878"/>
                  </a:lnTo>
                  <a:lnTo>
                    <a:pt x="146425" y="51790"/>
                  </a:lnTo>
                  <a:lnTo>
                    <a:pt x="110561" y="78851"/>
                  </a:lnTo>
                  <a:lnTo>
                    <a:pt x="78850" y="110561"/>
                  </a:lnTo>
                  <a:lnTo>
                    <a:pt x="51790" y="146426"/>
                  </a:lnTo>
                  <a:lnTo>
                    <a:pt x="29878" y="185946"/>
                  </a:lnTo>
                  <a:lnTo>
                    <a:pt x="13610" y="228625"/>
                  </a:lnTo>
                  <a:lnTo>
                    <a:pt x="3485" y="273965"/>
                  </a:lnTo>
                  <a:lnTo>
                    <a:pt x="0" y="321470"/>
                  </a:lnTo>
                  <a:lnTo>
                    <a:pt x="3485" y="368974"/>
                  </a:lnTo>
                  <a:lnTo>
                    <a:pt x="13610" y="414314"/>
                  </a:lnTo>
                  <a:lnTo>
                    <a:pt x="29878" y="456993"/>
                  </a:lnTo>
                  <a:lnTo>
                    <a:pt x="51790" y="496513"/>
                  </a:lnTo>
                  <a:lnTo>
                    <a:pt x="78850" y="532377"/>
                  </a:lnTo>
                  <a:lnTo>
                    <a:pt x="110561" y="564087"/>
                  </a:lnTo>
                  <a:lnTo>
                    <a:pt x="146425" y="591148"/>
                  </a:lnTo>
                  <a:lnTo>
                    <a:pt x="185945" y="613060"/>
                  </a:lnTo>
                  <a:lnTo>
                    <a:pt x="228624" y="629328"/>
                  </a:lnTo>
                  <a:lnTo>
                    <a:pt x="273964" y="639453"/>
                  </a:lnTo>
                  <a:lnTo>
                    <a:pt x="321468" y="642938"/>
                  </a:lnTo>
                  <a:lnTo>
                    <a:pt x="368973" y="639453"/>
                  </a:lnTo>
                  <a:lnTo>
                    <a:pt x="414313" y="629328"/>
                  </a:lnTo>
                  <a:lnTo>
                    <a:pt x="456991" y="613060"/>
                  </a:lnTo>
                  <a:lnTo>
                    <a:pt x="496511" y="591148"/>
                  </a:lnTo>
                  <a:lnTo>
                    <a:pt x="532375" y="564087"/>
                  </a:lnTo>
                  <a:lnTo>
                    <a:pt x="564086" y="532377"/>
                  </a:lnTo>
                  <a:lnTo>
                    <a:pt x="591146" y="496513"/>
                  </a:lnTo>
                  <a:lnTo>
                    <a:pt x="613059" y="456993"/>
                  </a:lnTo>
                  <a:lnTo>
                    <a:pt x="629326" y="414314"/>
                  </a:lnTo>
                  <a:lnTo>
                    <a:pt x="639451" y="368974"/>
                  </a:lnTo>
                  <a:lnTo>
                    <a:pt x="642937" y="321470"/>
                  </a:lnTo>
                  <a:lnTo>
                    <a:pt x="639451" y="273965"/>
                  </a:lnTo>
                  <a:lnTo>
                    <a:pt x="629326" y="228625"/>
                  </a:lnTo>
                  <a:lnTo>
                    <a:pt x="613059" y="185946"/>
                  </a:lnTo>
                  <a:lnTo>
                    <a:pt x="591146" y="146426"/>
                  </a:lnTo>
                  <a:lnTo>
                    <a:pt x="564086" y="110561"/>
                  </a:lnTo>
                  <a:lnTo>
                    <a:pt x="532375" y="78851"/>
                  </a:lnTo>
                  <a:lnTo>
                    <a:pt x="496511" y="51790"/>
                  </a:lnTo>
                  <a:lnTo>
                    <a:pt x="456991" y="29878"/>
                  </a:lnTo>
                  <a:lnTo>
                    <a:pt x="414313" y="13610"/>
                  </a:lnTo>
                  <a:lnTo>
                    <a:pt x="368973" y="3485"/>
                  </a:lnTo>
                  <a:lnTo>
                    <a:pt x="321468" y="0"/>
                  </a:lnTo>
                  <a:close/>
                </a:path>
              </a:pathLst>
            </a:custGeom>
            <a:solidFill>
              <a:srgbClr val="D6D7FF"/>
            </a:solidFill>
          </p:spPr>
          <p:txBody>
            <a:bodyPr wrap="square" lIns="0" tIns="0" rIns="0" bIns="0" rtlCol="0"/>
            <a:lstStyle/>
            <a:p>
              <a:endParaRPr sz="908"/>
            </a:p>
          </p:txBody>
        </p:sp>
        <p:sp>
          <p:nvSpPr>
            <p:cNvPr id="14" name="object 14"/>
            <p:cNvSpPr/>
            <p:nvPr/>
          </p:nvSpPr>
          <p:spPr>
            <a:xfrm>
              <a:off x="7681608" y="4008348"/>
              <a:ext cx="643255" cy="643255"/>
            </a:xfrm>
            <a:custGeom>
              <a:avLst/>
              <a:gdLst/>
              <a:ahLst/>
              <a:cxnLst/>
              <a:rect l="l" t="t" r="r" b="b"/>
              <a:pathLst>
                <a:path w="643254" h="643254">
                  <a:moveTo>
                    <a:pt x="0" y="321468"/>
                  </a:moveTo>
                  <a:lnTo>
                    <a:pt x="3485" y="273964"/>
                  </a:lnTo>
                  <a:lnTo>
                    <a:pt x="13610" y="228624"/>
                  </a:lnTo>
                  <a:lnTo>
                    <a:pt x="29878" y="185945"/>
                  </a:lnTo>
                  <a:lnTo>
                    <a:pt x="51790" y="146425"/>
                  </a:lnTo>
                  <a:lnTo>
                    <a:pt x="78850" y="110561"/>
                  </a:lnTo>
                  <a:lnTo>
                    <a:pt x="110561" y="78850"/>
                  </a:lnTo>
                  <a:lnTo>
                    <a:pt x="146425" y="51790"/>
                  </a:lnTo>
                  <a:lnTo>
                    <a:pt x="185945" y="29878"/>
                  </a:lnTo>
                  <a:lnTo>
                    <a:pt x="228624" y="13610"/>
                  </a:lnTo>
                  <a:lnTo>
                    <a:pt x="273964" y="3485"/>
                  </a:lnTo>
                  <a:lnTo>
                    <a:pt x="321468" y="0"/>
                  </a:lnTo>
                  <a:lnTo>
                    <a:pt x="368973" y="3485"/>
                  </a:lnTo>
                  <a:lnTo>
                    <a:pt x="414313" y="13610"/>
                  </a:lnTo>
                  <a:lnTo>
                    <a:pt x="456992" y="29878"/>
                  </a:lnTo>
                  <a:lnTo>
                    <a:pt x="496512" y="51790"/>
                  </a:lnTo>
                  <a:lnTo>
                    <a:pt x="532376" y="78850"/>
                  </a:lnTo>
                  <a:lnTo>
                    <a:pt x="564087" y="110561"/>
                  </a:lnTo>
                  <a:lnTo>
                    <a:pt x="591147" y="146425"/>
                  </a:lnTo>
                  <a:lnTo>
                    <a:pt x="613060" y="185945"/>
                  </a:lnTo>
                  <a:lnTo>
                    <a:pt x="629327" y="228624"/>
                  </a:lnTo>
                  <a:lnTo>
                    <a:pt x="639452" y="273964"/>
                  </a:lnTo>
                  <a:lnTo>
                    <a:pt x="642938" y="321468"/>
                  </a:lnTo>
                  <a:lnTo>
                    <a:pt x="639452" y="368973"/>
                  </a:lnTo>
                  <a:lnTo>
                    <a:pt x="629327" y="414313"/>
                  </a:lnTo>
                  <a:lnTo>
                    <a:pt x="613060" y="456992"/>
                  </a:lnTo>
                  <a:lnTo>
                    <a:pt x="591147" y="496512"/>
                  </a:lnTo>
                  <a:lnTo>
                    <a:pt x="564087" y="532376"/>
                  </a:lnTo>
                  <a:lnTo>
                    <a:pt x="532376" y="564086"/>
                  </a:lnTo>
                  <a:lnTo>
                    <a:pt x="496512" y="591147"/>
                  </a:lnTo>
                  <a:lnTo>
                    <a:pt x="456992" y="613059"/>
                  </a:lnTo>
                  <a:lnTo>
                    <a:pt x="414313" y="629327"/>
                  </a:lnTo>
                  <a:lnTo>
                    <a:pt x="368973" y="639452"/>
                  </a:lnTo>
                  <a:lnTo>
                    <a:pt x="321468" y="642937"/>
                  </a:lnTo>
                  <a:lnTo>
                    <a:pt x="273964" y="639452"/>
                  </a:lnTo>
                  <a:lnTo>
                    <a:pt x="228624" y="629327"/>
                  </a:lnTo>
                  <a:lnTo>
                    <a:pt x="185945" y="613059"/>
                  </a:lnTo>
                  <a:lnTo>
                    <a:pt x="146425" y="591147"/>
                  </a:lnTo>
                  <a:lnTo>
                    <a:pt x="110561" y="564086"/>
                  </a:lnTo>
                  <a:lnTo>
                    <a:pt x="78850" y="532376"/>
                  </a:lnTo>
                  <a:lnTo>
                    <a:pt x="51790" y="496512"/>
                  </a:lnTo>
                  <a:lnTo>
                    <a:pt x="29878" y="456992"/>
                  </a:lnTo>
                  <a:lnTo>
                    <a:pt x="13610" y="414313"/>
                  </a:lnTo>
                  <a:lnTo>
                    <a:pt x="3485" y="368973"/>
                  </a:lnTo>
                  <a:lnTo>
                    <a:pt x="0" y="321468"/>
                  </a:lnTo>
                  <a:close/>
                </a:path>
              </a:pathLst>
            </a:custGeom>
            <a:ln w="28574">
              <a:solidFill>
                <a:srgbClr val="000000"/>
              </a:solidFill>
            </a:ln>
          </p:spPr>
          <p:txBody>
            <a:bodyPr wrap="square" lIns="0" tIns="0" rIns="0" bIns="0" rtlCol="0"/>
            <a:lstStyle/>
            <a:p>
              <a:endParaRPr sz="908"/>
            </a:p>
          </p:txBody>
        </p:sp>
        <p:sp>
          <p:nvSpPr>
            <p:cNvPr id="15" name="object 15"/>
            <p:cNvSpPr/>
            <p:nvPr/>
          </p:nvSpPr>
          <p:spPr>
            <a:xfrm>
              <a:off x="6848368" y="2607878"/>
              <a:ext cx="300990" cy="370840"/>
            </a:xfrm>
            <a:custGeom>
              <a:avLst/>
              <a:gdLst/>
              <a:ahLst/>
              <a:cxnLst/>
              <a:rect l="l" t="t" r="r" b="b"/>
              <a:pathLst>
                <a:path w="300990" h="370839">
                  <a:moveTo>
                    <a:pt x="300635" y="0"/>
                  </a:moveTo>
                  <a:lnTo>
                    <a:pt x="0" y="370465"/>
                  </a:lnTo>
                </a:path>
              </a:pathLst>
            </a:custGeom>
            <a:ln w="38099">
              <a:solidFill>
                <a:srgbClr val="000000"/>
              </a:solidFill>
            </a:ln>
          </p:spPr>
          <p:txBody>
            <a:bodyPr wrap="square" lIns="0" tIns="0" rIns="0" bIns="0" rtlCol="0"/>
            <a:lstStyle/>
            <a:p>
              <a:endParaRPr sz="908"/>
            </a:p>
          </p:txBody>
        </p:sp>
        <p:sp>
          <p:nvSpPr>
            <p:cNvPr id="16" name="object 16"/>
            <p:cNvSpPr/>
            <p:nvPr/>
          </p:nvSpPr>
          <p:spPr>
            <a:xfrm>
              <a:off x="6824361" y="2883164"/>
              <a:ext cx="116839" cy="125095"/>
            </a:xfrm>
            <a:custGeom>
              <a:avLst/>
              <a:gdLst/>
              <a:ahLst/>
              <a:cxnLst/>
              <a:rect l="l" t="t" r="r" b="b"/>
              <a:pathLst>
                <a:path w="116840" h="125094">
                  <a:moveTo>
                    <a:pt x="27647" y="0"/>
                  </a:moveTo>
                  <a:lnTo>
                    <a:pt x="0" y="124764"/>
                  </a:lnTo>
                  <a:lnTo>
                    <a:pt x="116400" y="72024"/>
                  </a:lnTo>
                  <a:lnTo>
                    <a:pt x="27647" y="0"/>
                  </a:lnTo>
                  <a:close/>
                </a:path>
              </a:pathLst>
            </a:custGeom>
            <a:solidFill>
              <a:srgbClr val="000000"/>
            </a:solidFill>
          </p:spPr>
          <p:txBody>
            <a:bodyPr wrap="square" lIns="0" tIns="0" rIns="0" bIns="0" rtlCol="0"/>
            <a:lstStyle/>
            <a:p>
              <a:endParaRPr sz="908"/>
            </a:p>
          </p:txBody>
        </p:sp>
        <p:sp>
          <p:nvSpPr>
            <p:cNvPr id="17" name="object 17"/>
            <p:cNvSpPr/>
            <p:nvPr/>
          </p:nvSpPr>
          <p:spPr>
            <a:xfrm>
              <a:off x="7467293" y="2579601"/>
              <a:ext cx="264795" cy="397510"/>
            </a:xfrm>
            <a:custGeom>
              <a:avLst/>
              <a:gdLst/>
              <a:ahLst/>
              <a:cxnLst/>
              <a:rect l="l" t="t" r="r" b="b"/>
              <a:pathLst>
                <a:path w="264795" h="397510">
                  <a:moveTo>
                    <a:pt x="0" y="0"/>
                  </a:moveTo>
                  <a:lnTo>
                    <a:pt x="264615" y="396923"/>
                  </a:lnTo>
                </a:path>
              </a:pathLst>
            </a:custGeom>
            <a:ln w="38099">
              <a:solidFill>
                <a:srgbClr val="000000"/>
              </a:solidFill>
            </a:ln>
          </p:spPr>
          <p:txBody>
            <a:bodyPr wrap="square" lIns="0" tIns="0" rIns="0" bIns="0" rtlCol="0"/>
            <a:lstStyle/>
            <a:p>
              <a:endParaRPr sz="908"/>
            </a:p>
          </p:txBody>
        </p:sp>
        <p:sp>
          <p:nvSpPr>
            <p:cNvPr id="18" name="object 18"/>
            <p:cNvSpPr/>
            <p:nvPr/>
          </p:nvSpPr>
          <p:spPr>
            <a:xfrm>
              <a:off x="7642088" y="2881421"/>
              <a:ext cx="111125" cy="127000"/>
            </a:xfrm>
            <a:custGeom>
              <a:avLst/>
              <a:gdLst/>
              <a:ahLst/>
              <a:cxnLst/>
              <a:rect l="l" t="t" r="r" b="b"/>
              <a:pathLst>
                <a:path w="111125" h="127000">
                  <a:moveTo>
                    <a:pt x="95103" y="0"/>
                  </a:moveTo>
                  <a:lnTo>
                    <a:pt x="0" y="63402"/>
                  </a:lnTo>
                  <a:lnTo>
                    <a:pt x="110954" y="126804"/>
                  </a:lnTo>
                  <a:lnTo>
                    <a:pt x="95103" y="0"/>
                  </a:lnTo>
                  <a:close/>
                </a:path>
              </a:pathLst>
            </a:custGeom>
            <a:solidFill>
              <a:srgbClr val="000000"/>
            </a:solidFill>
          </p:spPr>
          <p:txBody>
            <a:bodyPr wrap="square" lIns="0" tIns="0" rIns="0" bIns="0" rtlCol="0"/>
            <a:lstStyle/>
            <a:p>
              <a:endParaRPr sz="908"/>
            </a:p>
          </p:txBody>
        </p:sp>
        <p:sp>
          <p:nvSpPr>
            <p:cNvPr id="19" name="object 19"/>
            <p:cNvSpPr/>
            <p:nvPr/>
          </p:nvSpPr>
          <p:spPr>
            <a:xfrm>
              <a:off x="6610043" y="3579726"/>
              <a:ext cx="0" cy="390525"/>
            </a:xfrm>
            <a:custGeom>
              <a:avLst/>
              <a:gdLst/>
              <a:ahLst/>
              <a:cxnLst/>
              <a:rect l="l" t="t" r="r" b="b"/>
              <a:pathLst>
                <a:path h="390525">
                  <a:moveTo>
                    <a:pt x="0" y="0"/>
                  </a:moveTo>
                  <a:lnTo>
                    <a:pt x="0" y="390524"/>
                  </a:lnTo>
                </a:path>
              </a:pathLst>
            </a:custGeom>
            <a:ln w="38099">
              <a:solidFill>
                <a:srgbClr val="000000"/>
              </a:solidFill>
            </a:ln>
          </p:spPr>
          <p:txBody>
            <a:bodyPr wrap="square" lIns="0" tIns="0" rIns="0" bIns="0" rtlCol="0"/>
            <a:lstStyle/>
            <a:p>
              <a:endParaRPr sz="908"/>
            </a:p>
          </p:txBody>
        </p:sp>
        <p:sp>
          <p:nvSpPr>
            <p:cNvPr id="20" name="object 20"/>
            <p:cNvSpPr/>
            <p:nvPr/>
          </p:nvSpPr>
          <p:spPr>
            <a:xfrm>
              <a:off x="6552893" y="3894051"/>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000000"/>
            </a:solidFill>
          </p:spPr>
          <p:txBody>
            <a:bodyPr wrap="square" lIns="0" tIns="0" rIns="0" bIns="0" rtlCol="0"/>
            <a:lstStyle/>
            <a:p>
              <a:endParaRPr sz="908"/>
            </a:p>
          </p:txBody>
        </p:sp>
        <p:sp>
          <p:nvSpPr>
            <p:cNvPr id="21" name="object 21"/>
            <p:cNvSpPr/>
            <p:nvPr/>
          </p:nvSpPr>
          <p:spPr>
            <a:xfrm>
              <a:off x="6895798" y="3436851"/>
              <a:ext cx="828040" cy="690245"/>
            </a:xfrm>
            <a:custGeom>
              <a:avLst/>
              <a:gdLst/>
              <a:ahLst/>
              <a:cxnLst/>
              <a:rect l="l" t="t" r="r" b="b"/>
              <a:pathLst>
                <a:path w="828040" h="690245">
                  <a:moveTo>
                    <a:pt x="0" y="0"/>
                  </a:moveTo>
                  <a:lnTo>
                    <a:pt x="827980" y="689983"/>
                  </a:lnTo>
                </a:path>
              </a:pathLst>
            </a:custGeom>
            <a:ln w="38099">
              <a:solidFill>
                <a:srgbClr val="000000"/>
              </a:solidFill>
            </a:ln>
          </p:spPr>
          <p:txBody>
            <a:bodyPr wrap="square" lIns="0" tIns="0" rIns="0" bIns="0" rtlCol="0"/>
            <a:lstStyle/>
            <a:p>
              <a:endParaRPr sz="908"/>
            </a:p>
          </p:txBody>
        </p:sp>
        <p:sp>
          <p:nvSpPr>
            <p:cNvPr id="22" name="object 22"/>
            <p:cNvSpPr/>
            <p:nvPr/>
          </p:nvSpPr>
          <p:spPr>
            <a:xfrm>
              <a:off x="7628654" y="4034149"/>
              <a:ext cx="124460" cy="117475"/>
            </a:xfrm>
            <a:custGeom>
              <a:avLst/>
              <a:gdLst/>
              <a:ahLst/>
              <a:cxnLst/>
              <a:rect l="l" t="t" r="r" b="b"/>
              <a:pathLst>
                <a:path w="124459" h="117475">
                  <a:moveTo>
                    <a:pt x="73172" y="0"/>
                  </a:moveTo>
                  <a:lnTo>
                    <a:pt x="0" y="87807"/>
                  </a:lnTo>
                  <a:lnTo>
                    <a:pt x="124393" y="117076"/>
                  </a:lnTo>
                  <a:lnTo>
                    <a:pt x="73172" y="0"/>
                  </a:lnTo>
                  <a:close/>
                </a:path>
              </a:pathLst>
            </a:custGeom>
            <a:solidFill>
              <a:srgbClr val="000000"/>
            </a:solidFill>
          </p:spPr>
          <p:txBody>
            <a:bodyPr wrap="square" lIns="0" tIns="0" rIns="0" bIns="0" rtlCol="0"/>
            <a:lstStyle/>
            <a:p>
              <a:endParaRPr sz="908"/>
            </a:p>
          </p:txBody>
        </p:sp>
        <p:sp>
          <p:nvSpPr>
            <p:cNvPr id="23" name="object 23"/>
            <p:cNvSpPr/>
            <p:nvPr/>
          </p:nvSpPr>
          <p:spPr>
            <a:xfrm>
              <a:off x="7967357" y="3579726"/>
              <a:ext cx="0" cy="390525"/>
            </a:xfrm>
            <a:custGeom>
              <a:avLst/>
              <a:gdLst/>
              <a:ahLst/>
              <a:cxnLst/>
              <a:rect l="l" t="t" r="r" b="b"/>
              <a:pathLst>
                <a:path h="390525">
                  <a:moveTo>
                    <a:pt x="0" y="0"/>
                  </a:moveTo>
                  <a:lnTo>
                    <a:pt x="0" y="390524"/>
                  </a:lnTo>
                </a:path>
              </a:pathLst>
            </a:custGeom>
            <a:ln w="38099">
              <a:solidFill>
                <a:srgbClr val="000000"/>
              </a:solidFill>
            </a:ln>
          </p:spPr>
          <p:txBody>
            <a:bodyPr wrap="square" lIns="0" tIns="0" rIns="0" bIns="0" rtlCol="0"/>
            <a:lstStyle/>
            <a:p>
              <a:endParaRPr sz="908"/>
            </a:p>
          </p:txBody>
        </p:sp>
        <p:sp>
          <p:nvSpPr>
            <p:cNvPr id="24" name="object 24"/>
            <p:cNvSpPr/>
            <p:nvPr/>
          </p:nvSpPr>
          <p:spPr>
            <a:xfrm>
              <a:off x="7910207" y="3894051"/>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000000"/>
            </a:solidFill>
          </p:spPr>
          <p:txBody>
            <a:bodyPr wrap="square" lIns="0" tIns="0" rIns="0" bIns="0" rtlCol="0"/>
            <a:lstStyle/>
            <a:p>
              <a:endParaRPr sz="908"/>
            </a:p>
          </p:txBody>
        </p:sp>
        <p:sp>
          <p:nvSpPr>
            <p:cNvPr id="25" name="object 25"/>
            <p:cNvSpPr/>
            <p:nvPr/>
          </p:nvSpPr>
          <p:spPr>
            <a:xfrm>
              <a:off x="7025643" y="5089368"/>
              <a:ext cx="643255" cy="643255"/>
            </a:xfrm>
            <a:custGeom>
              <a:avLst/>
              <a:gdLst/>
              <a:ahLst/>
              <a:cxnLst/>
              <a:rect l="l" t="t" r="r" b="b"/>
              <a:pathLst>
                <a:path w="643254" h="643254">
                  <a:moveTo>
                    <a:pt x="321468" y="0"/>
                  </a:moveTo>
                  <a:lnTo>
                    <a:pt x="273964" y="3485"/>
                  </a:lnTo>
                  <a:lnTo>
                    <a:pt x="228624" y="13610"/>
                  </a:lnTo>
                  <a:lnTo>
                    <a:pt x="185945" y="29878"/>
                  </a:lnTo>
                  <a:lnTo>
                    <a:pt x="146425" y="51790"/>
                  </a:lnTo>
                  <a:lnTo>
                    <a:pt x="110561" y="78850"/>
                  </a:lnTo>
                  <a:lnTo>
                    <a:pt x="78850" y="110561"/>
                  </a:lnTo>
                  <a:lnTo>
                    <a:pt x="51790" y="146425"/>
                  </a:lnTo>
                  <a:lnTo>
                    <a:pt x="29878" y="185945"/>
                  </a:lnTo>
                  <a:lnTo>
                    <a:pt x="13610" y="228624"/>
                  </a:lnTo>
                  <a:lnTo>
                    <a:pt x="3485" y="273964"/>
                  </a:lnTo>
                  <a:lnTo>
                    <a:pt x="0" y="321468"/>
                  </a:lnTo>
                  <a:lnTo>
                    <a:pt x="3485" y="368973"/>
                  </a:lnTo>
                  <a:lnTo>
                    <a:pt x="13610" y="414313"/>
                  </a:lnTo>
                  <a:lnTo>
                    <a:pt x="29878" y="456992"/>
                  </a:lnTo>
                  <a:lnTo>
                    <a:pt x="51790" y="496512"/>
                  </a:lnTo>
                  <a:lnTo>
                    <a:pt x="78850" y="532376"/>
                  </a:lnTo>
                  <a:lnTo>
                    <a:pt x="110561" y="564087"/>
                  </a:lnTo>
                  <a:lnTo>
                    <a:pt x="146425" y="591147"/>
                  </a:lnTo>
                  <a:lnTo>
                    <a:pt x="185945" y="613059"/>
                  </a:lnTo>
                  <a:lnTo>
                    <a:pt x="228624" y="629327"/>
                  </a:lnTo>
                  <a:lnTo>
                    <a:pt x="273964" y="639452"/>
                  </a:lnTo>
                  <a:lnTo>
                    <a:pt x="321468" y="642938"/>
                  </a:lnTo>
                  <a:lnTo>
                    <a:pt x="368973" y="639452"/>
                  </a:lnTo>
                  <a:lnTo>
                    <a:pt x="414313" y="629327"/>
                  </a:lnTo>
                  <a:lnTo>
                    <a:pt x="456992" y="613059"/>
                  </a:lnTo>
                  <a:lnTo>
                    <a:pt x="496512" y="591147"/>
                  </a:lnTo>
                  <a:lnTo>
                    <a:pt x="532376" y="564087"/>
                  </a:lnTo>
                  <a:lnTo>
                    <a:pt x="564087" y="532376"/>
                  </a:lnTo>
                  <a:lnTo>
                    <a:pt x="591148" y="496512"/>
                  </a:lnTo>
                  <a:lnTo>
                    <a:pt x="613060" y="456992"/>
                  </a:lnTo>
                  <a:lnTo>
                    <a:pt x="629328" y="414313"/>
                  </a:lnTo>
                  <a:lnTo>
                    <a:pt x="639453" y="368973"/>
                  </a:lnTo>
                  <a:lnTo>
                    <a:pt x="642938" y="321468"/>
                  </a:lnTo>
                  <a:lnTo>
                    <a:pt x="639453" y="273964"/>
                  </a:lnTo>
                  <a:lnTo>
                    <a:pt x="629328" y="228624"/>
                  </a:lnTo>
                  <a:lnTo>
                    <a:pt x="613060" y="185945"/>
                  </a:lnTo>
                  <a:lnTo>
                    <a:pt x="591148" y="146425"/>
                  </a:lnTo>
                  <a:lnTo>
                    <a:pt x="564087" y="110561"/>
                  </a:lnTo>
                  <a:lnTo>
                    <a:pt x="532376" y="78850"/>
                  </a:lnTo>
                  <a:lnTo>
                    <a:pt x="496512" y="51790"/>
                  </a:lnTo>
                  <a:lnTo>
                    <a:pt x="456992" y="29878"/>
                  </a:lnTo>
                  <a:lnTo>
                    <a:pt x="414313" y="13610"/>
                  </a:lnTo>
                  <a:lnTo>
                    <a:pt x="368973" y="3485"/>
                  </a:lnTo>
                  <a:lnTo>
                    <a:pt x="321468" y="0"/>
                  </a:lnTo>
                  <a:close/>
                </a:path>
              </a:pathLst>
            </a:custGeom>
            <a:solidFill>
              <a:srgbClr val="D6D7FF"/>
            </a:solidFill>
          </p:spPr>
          <p:txBody>
            <a:bodyPr wrap="square" lIns="0" tIns="0" rIns="0" bIns="0" rtlCol="0"/>
            <a:lstStyle/>
            <a:p>
              <a:endParaRPr sz="908"/>
            </a:p>
          </p:txBody>
        </p:sp>
        <p:sp>
          <p:nvSpPr>
            <p:cNvPr id="26" name="object 26"/>
            <p:cNvSpPr/>
            <p:nvPr/>
          </p:nvSpPr>
          <p:spPr>
            <a:xfrm>
              <a:off x="7025643" y="5089368"/>
              <a:ext cx="643255" cy="643255"/>
            </a:xfrm>
            <a:custGeom>
              <a:avLst/>
              <a:gdLst/>
              <a:ahLst/>
              <a:cxnLst/>
              <a:rect l="l" t="t" r="r" b="b"/>
              <a:pathLst>
                <a:path w="643254" h="643254">
                  <a:moveTo>
                    <a:pt x="0" y="321468"/>
                  </a:moveTo>
                  <a:lnTo>
                    <a:pt x="3485" y="273964"/>
                  </a:lnTo>
                  <a:lnTo>
                    <a:pt x="13610" y="228624"/>
                  </a:lnTo>
                  <a:lnTo>
                    <a:pt x="29878" y="185945"/>
                  </a:lnTo>
                  <a:lnTo>
                    <a:pt x="51790" y="146425"/>
                  </a:lnTo>
                  <a:lnTo>
                    <a:pt x="78850" y="110561"/>
                  </a:lnTo>
                  <a:lnTo>
                    <a:pt x="110561" y="78850"/>
                  </a:lnTo>
                  <a:lnTo>
                    <a:pt x="146425" y="51790"/>
                  </a:lnTo>
                  <a:lnTo>
                    <a:pt x="185945" y="29878"/>
                  </a:lnTo>
                  <a:lnTo>
                    <a:pt x="228624" y="13610"/>
                  </a:lnTo>
                  <a:lnTo>
                    <a:pt x="273964" y="3485"/>
                  </a:lnTo>
                  <a:lnTo>
                    <a:pt x="321468" y="0"/>
                  </a:lnTo>
                  <a:lnTo>
                    <a:pt x="368973" y="3485"/>
                  </a:lnTo>
                  <a:lnTo>
                    <a:pt x="414313" y="13610"/>
                  </a:lnTo>
                  <a:lnTo>
                    <a:pt x="456992" y="29878"/>
                  </a:lnTo>
                  <a:lnTo>
                    <a:pt x="496512" y="51790"/>
                  </a:lnTo>
                  <a:lnTo>
                    <a:pt x="532376" y="78850"/>
                  </a:lnTo>
                  <a:lnTo>
                    <a:pt x="564087" y="110561"/>
                  </a:lnTo>
                  <a:lnTo>
                    <a:pt x="591147" y="146425"/>
                  </a:lnTo>
                  <a:lnTo>
                    <a:pt x="613060" y="185945"/>
                  </a:lnTo>
                  <a:lnTo>
                    <a:pt x="629327" y="228624"/>
                  </a:lnTo>
                  <a:lnTo>
                    <a:pt x="639452" y="273964"/>
                  </a:lnTo>
                  <a:lnTo>
                    <a:pt x="642938" y="321468"/>
                  </a:lnTo>
                  <a:lnTo>
                    <a:pt x="639452" y="368973"/>
                  </a:lnTo>
                  <a:lnTo>
                    <a:pt x="629327" y="414313"/>
                  </a:lnTo>
                  <a:lnTo>
                    <a:pt x="613060" y="456992"/>
                  </a:lnTo>
                  <a:lnTo>
                    <a:pt x="591147" y="496512"/>
                  </a:lnTo>
                  <a:lnTo>
                    <a:pt x="564087" y="532376"/>
                  </a:lnTo>
                  <a:lnTo>
                    <a:pt x="532376" y="564086"/>
                  </a:lnTo>
                  <a:lnTo>
                    <a:pt x="496512" y="591147"/>
                  </a:lnTo>
                  <a:lnTo>
                    <a:pt x="456992" y="613059"/>
                  </a:lnTo>
                  <a:lnTo>
                    <a:pt x="414313" y="629327"/>
                  </a:lnTo>
                  <a:lnTo>
                    <a:pt x="368973" y="639452"/>
                  </a:lnTo>
                  <a:lnTo>
                    <a:pt x="321468" y="642937"/>
                  </a:lnTo>
                  <a:lnTo>
                    <a:pt x="273964" y="639452"/>
                  </a:lnTo>
                  <a:lnTo>
                    <a:pt x="228624" y="629327"/>
                  </a:lnTo>
                  <a:lnTo>
                    <a:pt x="185945" y="613059"/>
                  </a:lnTo>
                  <a:lnTo>
                    <a:pt x="146425" y="591147"/>
                  </a:lnTo>
                  <a:lnTo>
                    <a:pt x="110561" y="564086"/>
                  </a:lnTo>
                  <a:lnTo>
                    <a:pt x="78850" y="532376"/>
                  </a:lnTo>
                  <a:lnTo>
                    <a:pt x="51790" y="496512"/>
                  </a:lnTo>
                  <a:lnTo>
                    <a:pt x="29878" y="456992"/>
                  </a:lnTo>
                  <a:lnTo>
                    <a:pt x="13610" y="414313"/>
                  </a:lnTo>
                  <a:lnTo>
                    <a:pt x="3485" y="368973"/>
                  </a:lnTo>
                  <a:lnTo>
                    <a:pt x="0" y="321468"/>
                  </a:lnTo>
                  <a:close/>
                </a:path>
              </a:pathLst>
            </a:custGeom>
            <a:ln w="28574">
              <a:solidFill>
                <a:srgbClr val="000000"/>
              </a:solidFill>
            </a:ln>
          </p:spPr>
          <p:txBody>
            <a:bodyPr wrap="square" lIns="0" tIns="0" rIns="0" bIns="0" rtlCol="0"/>
            <a:lstStyle/>
            <a:p>
              <a:endParaRPr sz="908"/>
            </a:p>
          </p:txBody>
        </p:sp>
        <p:sp>
          <p:nvSpPr>
            <p:cNvPr id="27" name="object 27"/>
            <p:cNvSpPr/>
            <p:nvPr/>
          </p:nvSpPr>
          <p:spPr>
            <a:xfrm>
              <a:off x="6752918" y="4624661"/>
              <a:ext cx="401955" cy="505459"/>
            </a:xfrm>
            <a:custGeom>
              <a:avLst/>
              <a:gdLst/>
              <a:ahLst/>
              <a:cxnLst/>
              <a:rect l="l" t="t" r="r" b="b"/>
              <a:pathLst>
                <a:path w="401954" h="505460">
                  <a:moveTo>
                    <a:pt x="0" y="0"/>
                  </a:moveTo>
                  <a:lnTo>
                    <a:pt x="401735" y="505167"/>
                  </a:lnTo>
                </a:path>
              </a:pathLst>
            </a:custGeom>
            <a:ln w="38099">
              <a:solidFill>
                <a:srgbClr val="000000"/>
              </a:solidFill>
            </a:ln>
          </p:spPr>
          <p:txBody>
            <a:bodyPr wrap="square" lIns="0" tIns="0" rIns="0" bIns="0" rtlCol="0"/>
            <a:lstStyle/>
            <a:p>
              <a:endParaRPr sz="908"/>
            </a:p>
          </p:txBody>
        </p:sp>
        <p:sp>
          <p:nvSpPr>
            <p:cNvPr id="28" name="object 28"/>
            <p:cNvSpPr/>
            <p:nvPr/>
          </p:nvSpPr>
          <p:spPr>
            <a:xfrm>
              <a:off x="7062496" y="5034617"/>
              <a:ext cx="116205" cy="125095"/>
            </a:xfrm>
            <a:custGeom>
              <a:avLst/>
              <a:gdLst/>
              <a:ahLst/>
              <a:cxnLst/>
              <a:rect l="l" t="t" r="r" b="b"/>
              <a:pathLst>
                <a:path w="116204" h="125095">
                  <a:moveTo>
                    <a:pt x="89458" y="0"/>
                  </a:moveTo>
                  <a:lnTo>
                    <a:pt x="0" y="71142"/>
                  </a:lnTo>
                  <a:lnTo>
                    <a:pt x="115873" y="125031"/>
                  </a:lnTo>
                  <a:lnTo>
                    <a:pt x="89458" y="0"/>
                  </a:lnTo>
                  <a:close/>
                </a:path>
              </a:pathLst>
            </a:custGeom>
            <a:solidFill>
              <a:srgbClr val="000000"/>
            </a:solidFill>
          </p:spPr>
          <p:txBody>
            <a:bodyPr wrap="square" lIns="0" tIns="0" rIns="0" bIns="0" rtlCol="0"/>
            <a:lstStyle/>
            <a:p>
              <a:endParaRPr sz="908"/>
            </a:p>
          </p:txBody>
        </p:sp>
        <p:sp>
          <p:nvSpPr>
            <p:cNvPr id="29" name="object 29"/>
            <p:cNvSpPr/>
            <p:nvPr/>
          </p:nvSpPr>
          <p:spPr>
            <a:xfrm>
              <a:off x="7577409" y="4636653"/>
              <a:ext cx="323215" cy="472440"/>
            </a:xfrm>
            <a:custGeom>
              <a:avLst/>
              <a:gdLst/>
              <a:ahLst/>
              <a:cxnLst/>
              <a:rect l="l" t="t" r="r" b="b"/>
              <a:pathLst>
                <a:path w="323215" h="472439">
                  <a:moveTo>
                    <a:pt x="322664" y="0"/>
                  </a:moveTo>
                  <a:lnTo>
                    <a:pt x="0" y="472246"/>
                  </a:lnTo>
                </a:path>
              </a:pathLst>
            </a:custGeom>
            <a:ln w="38099">
              <a:solidFill>
                <a:srgbClr val="000000"/>
              </a:solidFill>
            </a:ln>
          </p:spPr>
          <p:txBody>
            <a:bodyPr wrap="square" lIns="0" tIns="0" rIns="0" bIns="0" rtlCol="0"/>
            <a:lstStyle/>
            <a:p>
              <a:endParaRPr sz="908"/>
            </a:p>
          </p:txBody>
        </p:sp>
        <p:sp>
          <p:nvSpPr>
            <p:cNvPr id="30" name="object 30"/>
            <p:cNvSpPr/>
            <p:nvPr/>
          </p:nvSpPr>
          <p:spPr>
            <a:xfrm>
              <a:off x="7555915" y="5013742"/>
              <a:ext cx="111760" cy="127000"/>
            </a:xfrm>
            <a:custGeom>
              <a:avLst/>
              <a:gdLst/>
              <a:ahLst/>
              <a:cxnLst/>
              <a:rect l="l" t="t" r="r" b="b"/>
              <a:pathLst>
                <a:path w="111759" h="127000">
                  <a:moveTo>
                    <a:pt x="17294" y="0"/>
                  </a:moveTo>
                  <a:lnTo>
                    <a:pt x="0" y="126615"/>
                  </a:lnTo>
                  <a:lnTo>
                    <a:pt x="111668" y="64481"/>
                  </a:lnTo>
                  <a:lnTo>
                    <a:pt x="17294" y="0"/>
                  </a:lnTo>
                  <a:close/>
                </a:path>
              </a:pathLst>
            </a:custGeom>
            <a:solidFill>
              <a:srgbClr val="000000"/>
            </a:solidFill>
          </p:spPr>
          <p:txBody>
            <a:bodyPr wrap="square" lIns="0" tIns="0" rIns="0" bIns="0" rtlCol="0"/>
            <a:lstStyle/>
            <a:p>
              <a:endParaRPr sz="908"/>
            </a:p>
          </p:txBody>
        </p:sp>
      </p:gr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17</a:t>
            </a:fld>
            <a:endParaRPr lang="en-US"/>
          </a:p>
        </p:txBody>
      </p:sp>
    </p:spTree>
    <p:extLst>
      <p:ext uri="{BB962C8B-B14F-4D97-AF65-F5344CB8AC3E}">
        <p14:creationId xmlns:p14="http://schemas.microsoft.com/office/powerpoint/2010/main" val="27476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 calcmode="lin" valueType="num">
                                      <p:cBhvr additive="base">
                                        <p:cTn id="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
                                            <p:txEl>
                                              <p:pRg st="1" end="1"/>
                                            </p:txEl>
                                          </p:spTgt>
                                        </p:tgtEl>
                                        <p:attrNameLst>
                                          <p:attrName>style.visibility</p:attrName>
                                        </p:attrNameLst>
                                      </p:cBhvr>
                                      <p:to>
                                        <p:strVal val="visible"/>
                                      </p:to>
                                    </p:set>
                                    <p:anim calcmode="lin" valueType="num">
                                      <p:cBhvr additive="base">
                                        <p:cTn id="13" dur="500" fill="hold"/>
                                        <p:tgtEl>
                                          <p:spTgt spid="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 calcmode="lin" valueType="num">
                                      <p:cBhvr additive="base">
                                        <p:cTn id="17" dur="500" fill="hold"/>
                                        <p:tgtEl>
                                          <p:spTgt spid="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3">
                                            <p:txEl>
                                              <p:pRg st="3" end="3"/>
                                            </p:txEl>
                                          </p:spTgt>
                                        </p:tgtEl>
                                        <p:attrNameLst>
                                          <p:attrName>style.visibility</p:attrName>
                                        </p:attrNameLst>
                                      </p:cBhvr>
                                      <p:to>
                                        <p:strVal val="visible"/>
                                      </p:to>
                                    </p:set>
                                    <p:anim calcmode="lin" valueType="num">
                                      <p:cBhvr additive="base">
                                        <p:cTn id="21" dur="500" fill="hold"/>
                                        <p:tgtEl>
                                          <p:spTgt spid="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 calcmode="lin" valueType="num">
                                      <p:cBhvr additive="base">
                                        <p:cTn id="27" dur="500" fill="hold"/>
                                        <p:tgtEl>
                                          <p:spTgt spid="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3">
                                            <p:txEl>
                                              <p:pRg st="5" end="5"/>
                                            </p:txEl>
                                          </p:spTgt>
                                        </p:tgtEl>
                                        <p:attrNameLst>
                                          <p:attrName>style.visibility</p:attrName>
                                        </p:attrNameLst>
                                      </p:cBhvr>
                                      <p:to>
                                        <p:strVal val="visible"/>
                                      </p:to>
                                    </p:set>
                                    <p:anim calcmode="lin" valueType="num">
                                      <p:cBhvr additive="base">
                                        <p:cTn id="31" dur="500" fill="hold"/>
                                        <p:tgtEl>
                                          <p:spTgt spid="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anim calcmode="lin" valueType="num">
                                      <p:cBhvr additive="base">
                                        <p:cTn id="35" dur="500" fill="hold"/>
                                        <p:tgtEl>
                                          <p:spTgt spid="4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Asynchronous Process Graph</a:t>
            </a:r>
            <a:endParaRPr lang="en-US"/>
          </a:p>
        </p:txBody>
      </p:sp>
      <p:sp>
        <p:nvSpPr>
          <p:cNvPr id="34" name="Content Placeholder 33"/>
          <p:cNvSpPr>
            <a:spLocks noGrp="1"/>
          </p:cNvSpPr>
          <p:nvPr>
            <p:ph idx="1"/>
          </p:nvPr>
        </p:nvSpPr>
        <p:spPr>
          <a:xfrm>
            <a:off x="636851" y="922867"/>
            <a:ext cx="3677763" cy="2195814"/>
          </a:xfrm>
        </p:spPr>
        <p:txBody>
          <a:bodyPr/>
          <a:lstStyle/>
          <a:p>
            <a:r>
              <a:rPr lang="en-US" dirty="0" smtClean="0"/>
              <a:t>Asynchronous process graph represents communicating processes without any reference to the precedence relation</a:t>
            </a:r>
          </a:p>
          <a:p>
            <a:pPr lvl="1"/>
            <a:r>
              <a:rPr lang="en-US" dirty="0" smtClean="0">
                <a:solidFill>
                  <a:schemeClr val="tx2">
                    <a:lumMod val="60000"/>
                    <a:lumOff val="40000"/>
                  </a:schemeClr>
                </a:solidFill>
              </a:rPr>
              <a:t>Undirected edges </a:t>
            </a:r>
            <a:r>
              <a:rPr lang="en-US" dirty="0" smtClean="0"/>
              <a:t>indicate the existence of communication paths but say nothing about how and when communication occurs</a:t>
            </a:r>
          </a:p>
          <a:p>
            <a:pPr lvl="1"/>
            <a:r>
              <a:rPr lang="en-US" dirty="0" smtClean="0"/>
              <a:t>Can be used to study processor allocation for optimizing </a:t>
            </a:r>
            <a:r>
              <a:rPr lang="en-US" dirty="0" smtClean="0"/>
              <a:t>inter-processor </a:t>
            </a:r>
            <a:r>
              <a:rPr lang="en-US" dirty="0" smtClean="0"/>
              <a:t>communication overhead</a:t>
            </a:r>
          </a:p>
          <a:p>
            <a:r>
              <a:rPr lang="en-US" dirty="0" smtClean="0"/>
              <a:t>Three types of communication scenarios:</a:t>
            </a:r>
          </a:p>
          <a:p>
            <a:pPr lvl="1"/>
            <a:r>
              <a:rPr lang="en-US" dirty="0" smtClean="0"/>
              <a:t>One-way: simplex communication</a:t>
            </a:r>
          </a:p>
          <a:p>
            <a:pPr lvl="1"/>
            <a:r>
              <a:rPr lang="en-US" dirty="0" smtClean="0"/>
              <a:t>Client/server: half-duplex communication</a:t>
            </a:r>
          </a:p>
          <a:p>
            <a:pPr lvl="1"/>
            <a:r>
              <a:rPr lang="en-US" dirty="0" smtClean="0"/>
              <a:t>Peer to peer: full-duplex communication</a:t>
            </a:r>
          </a:p>
          <a:p>
            <a:pPr marL="0" indent="0">
              <a:buNone/>
            </a:pPr>
            <a:endParaRPr lang="en-US" dirty="0"/>
          </a:p>
        </p:txBody>
      </p:sp>
      <p:sp>
        <p:nvSpPr>
          <p:cNvPr id="24" name="object 24"/>
          <p:cNvSpPr txBox="1">
            <a:spLocks noGrp="1"/>
          </p:cNvSpPr>
          <p:nvPr>
            <p:ph type="dt" sz="half" idx="10"/>
          </p:nvPr>
        </p:nvSpPr>
        <p:spPr/>
        <p:txBody>
          <a:bodyPr/>
          <a:lstStyle/>
          <a:p>
            <a:r>
              <a:rPr lang="en-US" smtClean="0"/>
              <a:t>9/23/2025, Topic 2</a:t>
            </a:r>
            <a:endParaRPr lang="en-US" dirty="0"/>
          </a:p>
        </p:txBody>
      </p:sp>
      <p:sp>
        <p:nvSpPr>
          <p:cNvPr id="23" name="object 23"/>
          <p:cNvSpPr txBox="1">
            <a:spLocks noGrp="1"/>
          </p:cNvSpPr>
          <p:nvPr>
            <p:ph type="ftr" sz="quarter" idx="11"/>
          </p:nvPr>
        </p:nvSpPr>
        <p:spPr/>
        <p:txBody>
          <a:bodyPr/>
          <a:lstStyle/>
          <a:p>
            <a:r>
              <a:rPr lang="en-US" smtClean="0"/>
              <a:t>CSC7103, Fall 2025, Concurrent Processes and Programming</a:t>
            </a:r>
            <a:endParaRPr lang="en-US" dirty="0"/>
          </a:p>
        </p:txBody>
      </p:sp>
      <p:grpSp>
        <p:nvGrpSpPr>
          <p:cNvPr id="4" name="object 4"/>
          <p:cNvGrpSpPr/>
          <p:nvPr/>
        </p:nvGrpSpPr>
        <p:grpSpPr>
          <a:xfrm>
            <a:off x="4413306" y="1196975"/>
            <a:ext cx="1172810" cy="1569514"/>
            <a:chOff x="6284353" y="2694848"/>
            <a:chExt cx="2324100" cy="3110230"/>
          </a:xfrm>
        </p:grpSpPr>
        <p:sp>
          <p:nvSpPr>
            <p:cNvPr id="5" name="object 5"/>
            <p:cNvSpPr/>
            <p:nvPr/>
          </p:nvSpPr>
          <p:spPr>
            <a:xfrm>
              <a:off x="6303403" y="2713898"/>
              <a:ext cx="786130" cy="714375"/>
            </a:xfrm>
            <a:custGeom>
              <a:avLst/>
              <a:gdLst/>
              <a:ahLst/>
              <a:cxnLst/>
              <a:rect l="l" t="t" r="r" b="b"/>
              <a:pathLst>
                <a:path w="786129" h="714375">
                  <a:moveTo>
                    <a:pt x="392907" y="0"/>
                  </a:moveTo>
                  <a:lnTo>
                    <a:pt x="343622" y="2782"/>
                  </a:lnTo>
                  <a:lnTo>
                    <a:pt x="296163" y="10908"/>
                  </a:lnTo>
                  <a:lnTo>
                    <a:pt x="250900" y="24042"/>
                  </a:lnTo>
                  <a:lnTo>
                    <a:pt x="208200" y="41850"/>
                  </a:lnTo>
                  <a:lnTo>
                    <a:pt x="168431" y="63996"/>
                  </a:lnTo>
                  <a:lnTo>
                    <a:pt x="131962" y="90146"/>
                  </a:lnTo>
                  <a:lnTo>
                    <a:pt x="99161" y="119965"/>
                  </a:lnTo>
                  <a:lnTo>
                    <a:pt x="70396" y="153118"/>
                  </a:lnTo>
                  <a:lnTo>
                    <a:pt x="46035" y="189271"/>
                  </a:lnTo>
                  <a:lnTo>
                    <a:pt x="26447" y="228090"/>
                  </a:lnTo>
                  <a:lnTo>
                    <a:pt x="11999" y="269238"/>
                  </a:lnTo>
                  <a:lnTo>
                    <a:pt x="3061" y="312382"/>
                  </a:lnTo>
                  <a:lnTo>
                    <a:pt x="0" y="357187"/>
                  </a:lnTo>
                  <a:lnTo>
                    <a:pt x="3061" y="401992"/>
                  </a:lnTo>
                  <a:lnTo>
                    <a:pt x="11999" y="445136"/>
                  </a:lnTo>
                  <a:lnTo>
                    <a:pt x="26447" y="486284"/>
                  </a:lnTo>
                  <a:lnTo>
                    <a:pt x="46035" y="525103"/>
                  </a:lnTo>
                  <a:lnTo>
                    <a:pt x="70396" y="561256"/>
                  </a:lnTo>
                  <a:lnTo>
                    <a:pt x="99161" y="594409"/>
                  </a:lnTo>
                  <a:lnTo>
                    <a:pt x="131962" y="624228"/>
                  </a:lnTo>
                  <a:lnTo>
                    <a:pt x="168431" y="650378"/>
                  </a:lnTo>
                  <a:lnTo>
                    <a:pt x="208200" y="672524"/>
                  </a:lnTo>
                  <a:lnTo>
                    <a:pt x="250900" y="690332"/>
                  </a:lnTo>
                  <a:lnTo>
                    <a:pt x="296163" y="703466"/>
                  </a:lnTo>
                  <a:lnTo>
                    <a:pt x="343622" y="711592"/>
                  </a:lnTo>
                  <a:lnTo>
                    <a:pt x="392907" y="714375"/>
                  </a:lnTo>
                  <a:lnTo>
                    <a:pt x="442192" y="711592"/>
                  </a:lnTo>
                  <a:lnTo>
                    <a:pt x="489651" y="703466"/>
                  </a:lnTo>
                  <a:lnTo>
                    <a:pt x="534914" y="690332"/>
                  </a:lnTo>
                  <a:lnTo>
                    <a:pt x="577614" y="672524"/>
                  </a:lnTo>
                  <a:lnTo>
                    <a:pt x="617383" y="650378"/>
                  </a:lnTo>
                  <a:lnTo>
                    <a:pt x="653852" y="624228"/>
                  </a:lnTo>
                  <a:lnTo>
                    <a:pt x="686653" y="594409"/>
                  </a:lnTo>
                  <a:lnTo>
                    <a:pt x="715418" y="561256"/>
                  </a:lnTo>
                  <a:lnTo>
                    <a:pt x="739778" y="525103"/>
                  </a:lnTo>
                  <a:lnTo>
                    <a:pt x="759366" y="486284"/>
                  </a:lnTo>
                  <a:lnTo>
                    <a:pt x="773814" y="445136"/>
                  </a:lnTo>
                  <a:lnTo>
                    <a:pt x="782752" y="401992"/>
                  </a:lnTo>
                  <a:lnTo>
                    <a:pt x="785813" y="357187"/>
                  </a:lnTo>
                  <a:lnTo>
                    <a:pt x="782752" y="312382"/>
                  </a:lnTo>
                  <a:lnTo>
                    <a:pt x="773814" y="269238"/>
                  </a:lnTo>
                  <a:lnTo>
                    <a:pt x="759366" y="228090"/>
                  </a:lnTo>
                  <a:lnTo>
                    <a:pt x="739778" y="189271"/>
                  </a:lnTo>
                  <a:lnTo>
                    <a:pt x="715418" y="153118"/>
                  </a:lnTo>
                  <a:lnTo>
                    <a:pt x="686653" y="119965"/>
                  </a:lnTo>
                  <a:lnTo>
                    <a:pt x="653852" y="90146"/>
                  </a:lnTo>
                  <a:lnTo>
                    <a:pt x="617383" y="63996"/>
                  </a:lnTo>
                  <a:lnTo>
                    <a:pt x="577614" y="41850"/>
                  </a:lnTo>
                  <a:lnTo>
                    <a:pt x="534914" y="24042"/>
                  </a:lnTo>
                  <a:lnTo>
                    <a:pt x="489651" y="10908"/>
                  </a:lnTo>
                  <a:lnTo>
                    <a:pt x="442192" y="2782"/>
                  </a:lnTo>
                  <a:lnTo>
                    <a:pt x="392907" y="0"/>
                  </a:lnTo>
                  <a:close/>
                </a:path>
              </a:pathLst>
            </a:custGeom>
            <a:solidFill>
              <a:srgbClr val="D6D7FF"/>
            </a:solidFill>
          </p:spPr>
          <p:txBody>
            <a:bodyPr wrap="square" lIns="0" tIns="0" rIns="0" bIns="0" rtlCol="0"/>
            <a:lstStyle/>
            <a:p>
              <a:endParaRPr sz="908"/>
            </a:p>
          </p:txBody>
        </p:sp>
        <p:sp>
          <p:nvSpPr>
            <p:cNvPr id="6" name="object 6"/>
            <p:cNvSpPr/>
            <p:nvPr/>
          </p:nvSpPr>
          <p:spPr>
            <a:xfrm>
              <a:off x="6303403" y="2713898"/>
              <a:ext cx="786130" cy="714375"/>
            </a:xfrm>
            <a:custGeom>
              <a:avLst/>
              <a:gdLst/>
              <a:ahLst/>
              <a:cxnLst/>
              <a:rect l="l" t="t" r="r" b="b"/>
              <a:pathLst>
                <a:path w="786129" h="714375">
                  <a:moveTo>
                    <a:pt x="0" y="357187"/>
                  </a:moveTo>
                  <a:lnTo>
                    <a:pt x="3061" y="312382"/>
                  </a:lnTo>
                  <a:lnTo>
                    <a:pt x="11999" y="269238"/>
                  </a:lnTo>
                  <a:lnTo>
                    <a:pt x="26447" y="228090"/>
                  </a:lnTo>
                  <a:lnTo>
                    <a:pt x="46035" y="189272"/>
                  </a:lnTo>
                  <a:lnTo>
                    <a:pt x="70395" y="153118"/>
                  </a:lnTo>
                  <a:lnTo>
                    <a:pt x="99160" y="119965"/>
                  </a:lnTo>
                  <a:lnTo>
                    <a:pt x="131961" y="90146"/>
                  </a:lnTo>
                  <a:lnTo>
                    <a:pt x="168430" y="63996"/>
                  </a:lnTo>
                  <a:lnTo>
                    <a:pt x="208199" y="41850"/>
                  </a:lnTo>
                  <a:lnTo>
                    <a:pt x="250899" y="24042"/>
                  </a:lnTo>
                  <a:lnTo>
                    <a:pt x="296162" y="10908"/>
                  </a:lnTo>
                  <a:lnTo>
                    <a:pt x="343621" y="2783"/>
                  </a:lnTo>
                  <a:lnTo>
                    <a:pt x="392906" y="0"/>
                  </a:lnTo>
                  <a:lnTo>
                    <a:pt x="442192" y="2783"/>
                  </a:lnTo>
                  <a:lnTo>
                    <a:pt x="489650" y="10908"/>
                  </a:lnTo>
                  <a:lnTo>
                    <a:pt x="534914" y="24042"/>
                  </a:lnTo>
                  <a:lnTo>
                    <a:pt x="577614" y="41850"/>
                  </a:lnTo>
                  <a:lnTo>
                    <a:pt x="617382" y="63996"/>
                  </a:lnTo>
                  <a:lnTo>
                    <a:pt x="653851" y="90146"/>
                  </a:lnTo>
                  <a:lnTo>
                    <a:pt x="686652" y="119965"/>
                  </a:lnTo>
                  <a:lnTo>
                    <a:pt x="715417" y="153118"/>
                  </a:lnTo>
                  <a:lnTo>
                    <a:pt x="739778" y="189272"/>
                  </a:lnTo>
                  <a:lnTo>
                    <a:pt x="759366" y="228090"/>
                  </a:lnTo>
                  <a:lnTo>
                    <a:pt x="773813" y="269238"/>
                  </a:lnTo>
                  <a:lnTo>
                    <a:pt x="782752" y="312382"/>
                  </a:lnTo>
                  <a:lnTo>
                    <a:pt x="785813" y="357187"/>
                  </a:lnTo>
                  <a:lnTo>
                    <a:pt x="782752" y="401992"/>
                  </a:lnTo>
                  <a:lnTo>
                    <a:pt x="773813" y="445136"/>
                  </a:lnTo>
                  <a:lnTo>
                    <a:pt x="759366" y="486285"/>
                  </a:lnTo>
                  <a:lnTo>
                    <a:pt x="739778" y="525103"/>
                  </a:lnTo>
                  <a:lnTo>
                    <a:pt x="715417" y="561256"/>
                  </a:lnTo>
                  <a:lnTo>
                    <a:pt x="686652" y="594410"/>
                  </a:lnTo>
                  <a:lnTo>
                    <a:pt x="653851" y="624229"/>
                  </a:lnTo>
                  <a:lnTo>
                    <a:pt x="617382" y="650379"/>
                  </a:lnTo>
                  <a:lnTo>
                    <a:pt x="577614" y="672525"/>
                  </a:lnTo>
                  <a:lnTo>
                    <a:pt x="534914" y="690332"/>
                  </a:lnTo>
                  <a:lnTo>
                    <a:pt x="489650" y="703466"/>
                  </a:lnTo>
                  <a:lnTo>
                    <a:pt x="442192" y="711592"/>
                  </a:lnTo>
                  <a:lnTo>
                    <a:pt x="392906" y="714375"/>
                  </a:lnTo>
                  <a:lnTo>
                    <a:pt x="343621" y="711592"/>
                  </a:lnTo>
                  <a:lnTo>
                    <a:pt x="296162" y="703466"/>
                  </a:lnTo>
                  <a:lnTo>
                    <a:pt x="250899" y="690332"/>
                  </a:lnTo>
                  <a:lnTo>
                    <a:pt x="208199" y="672525"/>
                  </a:lnTo>
                  <a:lnTo>
                    <a:pt x="168430" y="650379"/>
                  </a:lnTo>
                  <a:lnTo>
                    <a:pt x="131961" y="624229"/>
                  </a:lnTo>
                  <a:lnTo>
                    <a:pt x="99160" y="594410"/>
                  </a:lnTo>
                  <a:lnTo>
                    <a:pt x="70395" y="561256"/>
                  </a:lnTo>
                  <a:lnTo>
                    <a:pt x="46035" y="525103"/>
                  </a:lnTo>
                  <a:lnTo>
                    <a:pt x="26447" y="486285"/>
                  </a:lnTo>
                  <a:lnTo>
                    <a:pt x="11999" y="445136"/>
                  </a:lnTo>
                  <a:lnTo>
                    <a:pt x="3061" y="401992"/>
                  </a:lnTo>
                  <a:lnTo>
                    <a:pt x="0" y="357187"/>
                  </a:lnTo>
                  <a:close/>
                </a:path>
              </a:pathLst>
            </a:custGeom>
            <a:ln w="38099">
              <a:solidFill>
                <a:srgbClr val="000000"/>
              </a:solidFill>
            </a:ln>
          </p:spPr>
          <p:txBody>
            <a:bodyPr wrap="square" lIns="0" tIns="0" rIns="0" bIns="0" rtlCol="0"/>
            <a:lstStyle/>
            <a:p>
              <a:endParaRPr sz="908"/>
            </a:p>
          </p:txBody>
        </p:sp>
        <p:sp>
          <p:nvSpPr>
            <p:cNvPr id="7" name="object 7"/>
            <p:cNvSpPr/>
            <p:nvPr/>
          </p:nvSpPr>
          <p:spPr>
            <a:xfrm>
              <a:off x="7660716" y="2713898"/>
              <a:ext cx="786130" cy="714375"/>
            </a:xfrm>
            <a:custGeom>
              <a:avLst/>
              <a:gdLst/>
              <a:ahLst/>
              <a:cxnLst/>
              <a:rect l="l" t="t" r="r" b="b"/>
              <a:pathLst>
                <a:path w="786129" h="714375">
                  <a:moveTo>
                    <a:pt x="392907" y="0"/>
                  </a:moveTo>
                  <a:lnTo>
                    <a:pt x="343621" y="2782"/>
                  </a:lnTo>
                  <a:lnTo>
                    <a:pt x="296163" y="10908"/>
                  </a:lnTo>
                  <a:lnTo>
                    <a:pt x="250899" y="24042"/>
                  </a:lnTo>
                  <a:lnTo>
                    <a:pt x="208199" y="41850"/>
                  </a:lnTo>
                  <a:lnTo>
                    <a:pt x="168430" y="63996"/>
                  </a:lnTo>
                  <a:lnTo>
                    <a:pt x="131961" y="90146"/>
                  </a:lnTo>
                  <a:lnTo>
                    <a:pt x="99160" y="119965"/>
                  </a:lnTo>
                  <a:lnTo>
                    <a:pt x="70395" y="153118"/>
                  </a:lnTo>
                  <a:lnTo>
                    <a:pt x="46035" y="189271"/>
                  </a:lnTo>
                  <a:lnTo>
                    <a:pt x="26447" y="228090"/>
                  </a:lnTo>
                  <a:lnTo>
                    <a:pt x="11999" y="269238"/>
                  </a:lnTo>
                  <a:lnTo>
                    <a:pt x="3061" y="312382"/>
                  </a:lnTo>
                  <a:lnTo>
                    <a:pt x="0" y="357187"/>
                  </a:lnTo>
                  <a:lnTo>
                    <a:pt x="3061" y="401992"/>
                  </a:lnTo>
                  <a:lnTo>
                    <a:pt x="11999" y="445136"/>
                  </a:lnTo>
                  <a:lnTo>
                    <a:pt x="26447" y="486284"/>
                  </a:lnTo>
                  <a:lnTo>
                    <a:pt x="46035" y="525103"/>
                  </a:lnTo>
                  <a:lnTo>
                    <a:pt x="70395" y="561256"/>
                  </a:lnTo>
                  <a:lnTo>
                    <a:pt x="99160" y="594409"/>
                  </a:lnTo>
                  <a:lnTo>
                    <a:pt x="131961" y="624228"/>
                  </a:lnTo>
                  <a:lnTo>
                    <a:pt x="168430" y="650378"/>
                  </a:lnTo>
                  <a:lnTo>
                    <a:pt x="208199" y="672524"/>
                  </a:lnTo>
                  <a:lnTo>
                    <a:pt x="250899" y="690332"/>
                  </a:lnTo>
                  <a:lnTo>
                    <a:pt x="296163" y="703466"/>
                  </a:lnTo>
                  <a:lnTo>
                    <a:pt x="343621" y="711592"/>
                  </a:lnTo>
                  <a:lnTo>
                    <a:pt x="392907" y="714375"/>
                  </a:lnTo>
                  <a:lnTo>
                    <a:pt x="442192" y="711592"/>
                  </a:lnTo>
                  <a:lnTo>
                    <a:pt x="489651" y="703466"/>
                  </a:lnTo>
                  <a:lnTo>
                    <a:pt x="534914" y="690332"/>
                  </a:lnTo>
                  <a:lnTo>
                    <a:pt x="577614" y="672524"/>
                  </a:lnTo>
                  <a:lnTo>
                    <a:pt x="617383" y="650378"/>
                  </a:lnTo>
                  <a:lnTo>
                    <a:pt x="653852" y="624228"/>
                  </a:lnTo>
                  <a:lnTo>
                    <a:pt x="686653" y="594409"/>
                  </a:lnTo>
                  <a:lnTo>
                    <a:pt x="715418" y="561256"/>
                  </a:lnTo>
                  <a:lnTo>
                    <a:pt x="739778" y="525103"/>
                  </a:lnTo>
                  <a:lnTo>
                    <a:pt x="759366" y="486284"/>
                  </a:lnTo>
                  <a:lnTo>
                    <a:pt x="773814" y="445136"/>
                  </a:lnTo>
                  <a:lnTo>
                    <a:pt x="782752" y="401992"/>
                  </a:lnTo>
                  <a:lnTo>
                    <a:pt x="785813" y="357187"/>
                  </a:lnTo>
                  <a:lnTo>
                    <a:pt x="782752" y="312382"/>
                  </a:lnTo>
                  <a:lnTo>
                    <a:pt x="773814" y="269238"/>
                  </a:lnTo>
                  <a:lnTo>
                    <a:pt x="759366" y="228090"/>
                  </a:lnTo>
                  <a:lnTo>
                    <a:pt x="739778" y="189271"/>
                  </a:lnTo>
                  <a:lnTo>
                    <a:pt x="715418" y="153118"/>
                  </a:lnTo>
                  <a:lnTo>
                    <a:pt x="686653" y="119965"/>
                  </a:lnTo>
                  <a:lnTo>
                    <a:pt x="653852" y="90146"/>
                  </a:lnTo>
                  <a:lnTo>
                    <a:pt x="617383" y="63996"/>
                  </a:lnTo>
                  <a:lnTo>
                    <a:pt x="577614" y="41850"/>
                  </a:lnTo>
                  <a:lnTo>
                    <a:pt x="534914" y="24042"/>
                  </a:lnTo>
                  <a:lnTo>
                    <a:pt x="489651" y="10908"/>
                  </a:lnTo>
                  <a:lnTo>
                    <a:pt x="442192" y="2782"/>
                  </a:lnTo>
                  <a:lnTo>
                    <a:pt x="392907" y="0"/>
                  </a:lnTo>
                  <a:close/>
                </a:path>
              </a:pathLst>
            </a:custGeom>
            <a:solidFill>
              <a:srgbClr val="D6D7FF"/>
            </a:solidFill>
          </p:spPr>
          <p:txBody>
            <a:bodyPr wrap="square" lIns="0" tIns="0" rIns="0" bIns="0" rtlCol="0"/>
            <a:lstStyle/>
            <a:p>
              <a:endParaRPr sz="908"/>
            </a:p>
          </p:txBody>
        </p:sp>
        <p:sp>
          <p:nvSpPr>
            <p:cNvPr id="8" name="object 8"/>
            <p:cNvSpPr/>
            <p:nvPr/>
          </p:nvSpPr>
          <p:spPr>
            <a:xfrm>
              <a:off x="7660715" y="2713898"/>
              <a:ext cx="786130" cy="714375"/>
            </a:xfrm>
            <a:custGeom>
              <a:avLst/>
              <a:gdLst/>
              <a:ahLst/>
              <a:cxnLst/>
              <a:rect l="l" t="t" r="r" b="b"/>
              <a:pathLst>
                <a:path w="786129" h="714375">
                  <a:moveTo>
                    <a:pt x="0" y="357187"/>
                  </a:moveTo>
                  <a:lnTo>
                    <a:pt x="3061" y="312382"/>
                  </a:lnTo>
                  <a:lnTo>
                    <a:pt x="11999" y="269238"/>
                  </a:lnTo>
                  <a:lnTo>
                    <a:pt x="26447" y="228090"/>
                  </a:lnTo>
                  <a:lnTo>
                    <a:pt x="46035" y="189272"/>
                  </a:lnTo>
                  <a:lnTo>
                    <a:pt x="70395" y="153118"/>
                  </a:lnTo>
                  <a:lnTo>
                    <a:pt x="99160" y="119965"/>
                  </a:lnTo>
                  <a:lnTo>
                    <a:pt x="131961" y="90146"/>
                  </a:lnTo>
                  <a:lnTo>
                    <a:pt x="168430" y="63996"/>
                  </a:lnTo>
                  <a:lnTo>
                    <a:pt x="208199" y="41850"/>
                  </a:lnTo>
                  <a:lnTo>
                    <a:pt x="250899" y="24042"/>
                  </a:lnTo>
                  <a:lnTo>
                    <a:pt x="296162" y="10908"/>
                  </a:lnTo>
                  <a:lnTo>
                    <a:pt x="343621" y="2783"/>
                  </a:lnTo>
                  <a:lnTo>
                    <a:pt x="392906" y="0"/>
                  </a:lnTo>
                  <a:lnTo>
                    <a:pt x="442192" y="2783"/>
                  </a:lnTo>
                  <a:lnTo>
                    <a:pt x="489650" y="10908"/>
                  </a:lnTo>
                  <a:lnTo>
                    <a:pt x="534914" y="24042"/>
                  </a:lnTo>
                  <a:lnTo>
                    <a:pt x="577614" y="41850"/>
                  </a:lnTo>
                  <a:lnTo>
                    <a:pt x="617382" y="63996"/>
                  </a:lnTo>
                  <a:lnTo>
                    <a:pt x="653851" y="90146"/>
                  </a:lnTo>
                  <a:lnTo>
                    <a:pt x="686652" y="119965"/>
                  </a:lnTo>
                  <a:lnTo>
                    <a:pt x="715417" y="153118"/>
                  </a:lnTo>
                  <a:lnTo>
                    <a:pt x="739778" y="189272"/>
                  </a:lnTo>
                  <a:lnTo>
                    <a:pt x="759366" y="228090"/>
                  </a:lnTo>
                  <a:lnTo>
                    <a:pt x="773814" y="269238"/>
                  </a:lnTo>
                  <a:lnTo>
                    <a:pt x="782752" y="312382"/>
                  </a:lnTo>
                  <a:lnTo>
                    <a:pt x="785813" y="357187"/>
                  </a:lnTo>
                  <a:lnTo>
                    <a:pt x="782752" y="401992"/>
                  </a:lnTo>
                  <a:lnTo>
                    <a:pt x="773814" y="445136"/>
                  </a:lnTo>
                  <a:lnTo>
                    <a:pt x="759366" y="486285"/>
                  </a:lnTo>
                  <a:lnTo>
                    <a:pt x="739778" y="525103"/>
                  </a:lnTo>
                  <a:lnTo>
                    <a:pt x="715417" y="561256"/>
                  </a:lnTo>
                  <a:lnTo>
                    <a:pt x="686652" y="594410"/>
                  </a:lnTo>
                  <a:lnTo>
                    <a:pt x="653851" y="624229"/>
                  </a:lnTo>
                  <a:lnTo>
                    <a:pt x="617382" y="650379"/>
                  </a:lnTo>
                  <a:lnTo>
                    <a:pt x="577614" y="672525"/>
                  </a:lnTo>
                  <a:lnTo>
                    <a:pt x="534914" y="690332"/>
                  </a:lnTo>
                  <a:lnTo>
                    <a:pt x="489650" y="703466"/>
                  </a:lnTo>
                  <a:lnTo>
                    <a:pt x="442192" y="711592"/>
                  </a:lnTo>
                  <a:lnTo>
                    <a:pt x="392906" y="714375"/>
                  </a:lnTo>
                  <a:lnTo>
                    <a:pt x="343621" y="711592"/>
                  </a:lnTo>
                  <a:lnTo>
                    <a:pt x="296162" y="703466"/>
                  </a:lnTo>
                  <a:lnTo>
                    <a:pt x="250899" y="690332"/>
                  </a:lnTo>
                  <a:lnTo>
                    <a:pt x="208199" y="672525"/>
                  </a:lnTo>
                  <a:lnTo>
                    <a:pt x="168430" y="650379"/>
                  </a:lnTo>
                  <a:lnTo>
                    <a:pt x="131961" y="624229"/>
                  </a:lnTo>
                  <a:lnTo>
                    <a:pt x="99160" y="594410"/>
                  </a:lnTo>
                  <a:lnTo>
                    <a:pt x="70395" y="561256"/>
                  </a:lnTo>
                  <a:lnTo>
                    <a:pt x="46035" y="525103"/>
                  </a:lnTo>
                  <a:lnTo>
                    <a:pt x="26447" y="486285"/>
                  </a:lnTo>
                  <a:lnTo>
                    <a:pt x="11999" y="445136"/>
                  </a:lnTo>
                  <a:lnTo>
                    <a:pt x="3061" y="401992"/>
                  </a:lnTo>
                  <a:lnTo>
                    <a:pt x="0" y="357187"/>
                  </a:lnTo>
                  <a:close/>
                </a:path>
              </a:pathLst>
            </a:custGeom>
            <a:ln w="38099">
              <a:solidFill>
                <a:srgbClr val="000000"/>
              </a:solidFill>
            </a:ln>
          </p:spPr>
          <p:txBody>
            <a:bodyPr wrap="square" lIns="0" tIns="0" rIns="0" bIns="0" rtlCol="0"/>
            <a:lstStyle/>
            <a:p>
              <a:endParaRPr sz="908"/>
            </a:p>
          </p:txBody>
        </p:sp>
        <p:sp>
          <p:nvSpPr>
            <p:cNvPr id="9" name="object 9"/>
            <p:cNvSpPr/>
            <p:nvPr/>
          </p:nvSpPr>
          <p:spPr>
            <a:xfrm>
              <a:off x="6303403" y="3999773"/>
              <a:ext cx="786130" cy="714375"/>
            </a:xfrm>
            <a:custGeom>
              <a:avLst/>
              <a:gdLst/>
              <a:ahLst/>
              <a:cxnLst/>
              <a:rect l="l" t="t" r="r" b="b"/>
              <a:pathLst>
                <a:path w="786129" h="714375">
                  <a:moveTo>
                    <a:pt x="392907" y="0"/>
                  </a:moveTo>
                  <a:lnTo>
                    <a:pt x="343622" y="2782"/>
                  </a:lnTo>
                  <a:lnTo>
                    <a:pt x="296163" y="10908"/>
                  </a:lnTo>
                  <a:lnTo>
                    <a:pt x="250900" y="24042"/>
                  </a:lnTo>
                  <a:lnTo>
                    <a:pt x="208200" y="41850"/>
                  </a:lnTo>
                  <a:lnTo>
                    <a:pt x="168431" y="63996"/>
                  </a:lnTo>
                  <a:lnTo>
                    <a:pt x="131962" y="90146"/>
                  </a:lnTo>
                  <a:lnTo>
                    <a:pt x="99161" y="119965"/>
                  </a:lnTo>
                  <a:lnTo>
                    <a:pt x="70396" y="153118"/>
                  </a:lnTo>
                  <a:lnTo>
                    <a:pt x="46035" y="189271"/>
                  </a:lnTo>
                  <a:lnTo>
                    <a:pt x="26447" y="228090"/>
                  </a:lnTo>
                  <a:lnTo>
                    <a:pt x="11999" y="269238"/>
                  </a:lnTo>
                  <a:lnTo>
                    <a:pt x="3061" y="312382"/>
                  </a:lnTo>
                  <a:lnTo>
                    <a:pt x="0" y="357187"/>
                  </a:lnTo>
                  <a:lnTo>
                    <a:pt x="3061" y="401992"/>
                  </a:lnTo>
                  <a:lnTo>
                    <a:pt x="11999" y="445136"/>
                  </a:lnTo>
                  <a:lnTo>
                    <a:pt x="26447" y="486284"/>
                  </a:lnTo>
                  <a:lnTo>
                    <a:pt x="46035" y="525103"/>
                  </a:lnTo>
                  <a:lnTo>
                    <a:pt x="70396" y="561256"/>
                  </a:lnTo>
                  <a:lnTo>
                    <a:pt x="99161" y="594409"/>
                  </a:lnTo>
                  <a:lnTo>
                    <a:pt x="131962" y="624228"/>
                  </a:lnTo>
                  <a:lnTo>
                    <a:pt x="168431" y="650378"/>
                  </a:lnTo>
                  <a:lnTo>
                    <a:pt x="208200" y="672524"/>
                  </a:lnTo>
                  <a:lnTo>
                    <a:pt x="250900" y="690332"/>
                  </a:lnTo>
                  <a:lnTo>
                    <a:pt x="296163" y="703466"/>
                  </a:lnTo>
                  <a:lnTo>
                    <a:pt x="343622" y="711592"/>
                  </a:lnTo>
                  <a:lnTo>
                    <a:pt x="392907" y="714374"/>
                  </a:lnTo>
                  <a:lnTo>
                    <a:pt x="442192" y="711592"/>
                  </a:lnTo>
                  <a:lnTo>
                    <a:pt x="489651" y="703466"/>
                  </a:lnTo>
                  <a:lnTo>
                    <a:pt x="534914" y="690332"/>
                  </a:lnTo>
                  <a:lnTo>
                    <a:pt x="577614" y="672524"/>
                  </a:lnTo>
                  <a:lnTo>
                    <a:pt x="617383" y="650378"/>
                  </a:lnTo>
                  <a:lnTo>
                    <a:pt x="653852" y="624228"/>
                  </a:lnTo>
                  <a:lnTo>
                    <a:pt x="686653" y="594409"/>
                  </a:lnTo>
                  <a:lnTo>
                    <a:pt x="715418" y="561256"/>
                  </a:lnTo>
                  <a:lnTo>
                    <a:pt x="739778" y="525103"/>
                  </a:lnTo>
                  <a:lnTo>
                    <a:pt x="759366" y="486284"/>
                  </a:lnTo>
                  <a:lnTo>
                    <a:pt x="773814" y="445136"/>
                  </a:lnTo>
                  <a:lnTo>
                    <a:pt x="782752" y="401992"/>
                  </a:lnTo>
                  <a:lnTo>
                    <a:pt x="785813" y="357187"/>
                  </a:lnTo>
                  <a:lnTo>
                    <a:pt x="782752" y="312382"/>
                  </a:lnTo>
                  <a:lnTo>
                    <a:pt x="773814" y="269238"/>
                  </a:lnTo>
                  <a:lnTo>
                    <a:pt x="759366" y="228090"/>
                  </a:lnTo>
                  <a:lnTo>
                    <a:pt x="739778" y="189271"/>
                  </a:lnTo>
                  <a:lnTo>
                    <a:pt x="715418" y="153118"/>
                  </a:lnTo>
                  <a:lnTo>
                    <a:pt x="686653" y="119965"/>
                  </a:lnTo>
                  <a:lnTo>
                    <a:pt x="653852" y="90146"/>
                  </a:lnTo>
                  <a:lnTo>
                    <a:pt x="617383" y="63996"/>
                  </a:lnTo>
                  <a:lnTo>
                    <a:pt x="577614" y="41850"/>
                  </a:lnTo>
                  <a:lnTo>
                    <a:pt x="534914" y="24042"/>
                  </a:lnTo>
                  <a:lnTo>
                    <a:pt x="489651" y="10908"/>
                  </a:lnTo>
                  <a:lnTo>
                    <a:pt x="442192" y="2782"/>
                  </a:lnTo>
                  <a:lnTo>
                    <a:pt x="392907" y="0"/>
                  </a:lnTo>
                  <a:close/>
                </a:path>
              </a:pathLst>
            </a:custGeom>
            <a:solidFill>
              <a:srgbClr val="D6D7FF"/>
            </a:solidFill>
          </p:spPr>
          <p:txBody>
            <a:bodyPr wrap="square" lIns="0" tIns="0" rIns="0" bIns="0" rtlCol="0"/>
            <a:lstStyle/>
            <a:p>
              <a:endParaRPr sz="908"/>
            </a:p>
          </p:txBody>
        </p:sp>
        <p:sp>
          <p:nvSpPr>
            <p:cNvPr id="10" name="object 10"/>
            <p:cNvSpPr/>
            <p:nvPr/>
          </p:nvSpPr>
          <p:spPr>
            <a:xfrm>
              <a:off x="6303403" y="3999773"/>
              <a:ext cx="786130" cy="714375"/>
            </a:xfrm>
            <a:custGeom>
              <a:avLst/>
              <a:gdLst/>
              <a:ahLst/>
              <a:cxnLst/>
              <a:rect l="l" t="t" r="r" b="b"/>
              <a:pathLst>
                <a:path w="786129" h="714375">
                  <a:moveTo>
                    <a:pt x="0" y="357187"/>
                  </a:moveTo>
                  <a:lnTo>
                    <a:pt x="3061" y="312382"/>
                  </a:lnTo>
                  <a:lnTo>
                    <a:pt x="11999" y="269238"/>
                  </a:lnTo>
                  <a:lnTo>
                    <a:pt x="26447" y="228090"/>
                  </a:lnTo>
                  <a:lnTo>
                    <a:pt x="46035" y="189272"/>
                  </a:lnTo>
                  <a:lnTo>
                    <a:pt x="70395" y="153118"/>
                  </a:lnTo>
                  <a:lnTo>
                    <a:pt x="99160" y="119965"/>
                  </a:lnTo>
                  <a:lnTo>
                    <a:pt x="131961" y="90146"/>
                  </a:lnTo>
                  <a:lnTo>
                    <a:pt x="168430" y="63996"/>
                  </a:lnTo>
                  <a:lnTo>
                    <a:pt x="208199" y="41850"/>
                  </a:lnTo>
                  <a:lnTo>
                    <a:pt x="250899" y="24042"/>
                  </a:lnTo>
                  <a:lnTo>
                    <a:pt x="296162" y="10908"/>
                  </a:lnTo>
                  <a:lnTo>
                    <a:pt x="343621" y="2783"/>
                  </a:lnTo>
                  <a:lnTo>
                    <a:pt x="392906" y="0"/>
                  </a:lnTo>
                  <a:lnTo>
                    <a:pt x="442192" y="2783"/>
                  </a:lnTo>
                  <a:lnTo>
                    <a:pt x="489650" y="10908"/>
                  </a:lnTo>
                  <a:lnTo>
                    <a:pt x="534914" y="24042"/>
                  </a:lnTo>
                  <a:lnTo>
                    <a:pt x="577614" y="41850"/>
                  </a:lnTo>
                  <a:lnTo>
                    <a:pt x="617382" y="63996"/>
                  </a:lnTo>
                  <a:lnTo>
                    <a:pt x="653851" y="90146"/>
                  </a:lnTo>
                  <a:lnTo>
                    <a:pt x="686652" y="119965"/>
                  </a:lnTo>
                  <a:lnTo>
                    <a:pt x="715417" y="153118"/>
                  </a:lnTo>
                  <a:lnTo>
                    <a:pt x="739778" y="189272"/>
                  </a:lnTo>
                  <a:lnTo>
                    <a:pt x="759366" y="228090"/>
                  </a:lnTo>
                  <a:lnTo>
                    <a:pt x="773813" y="269238"/>
                  </a:lnTo>
                  <a:lnTo>
                    <a:pt x="782752" y="312382"/>
                  </a:lnTo>
                  <a:lnTo>
                    <a:pt x="785813" y="357187"/>
                  </a:lnTo>
                  <a:lnTo>
                    <a:pt x="782752" y="401992"/>
                  </a:lnTo>
                  <a:lnTo>
                    <a:pt x="773813" y="445136"/>
                  </a:lnTo>
                  <a:lnTo>
                    <a:pt x="759366" y="486285"/>
                  </a:lnTo>
                  <a:lnTo>
                    <a:pt x="739778" y="525103"/>
                  </a:lnTo>
                  <a:lnTo>
                    <a:pt x="715417" y="561257"/>
                  </a:lnTo>
                  <a:lnTo>
                    <a:pt x="686652" y="594410"/>
                  </a:lnTo>
                  <a:lnTo>
                    <a:pt x="653851" y="624229"/>
                  </a:lnTo>
                  <a:lnTo>
                    <a:pt x="617382" y="650379"/>
                  </a:lnTo>
                  <a:lnTo>
                    <a:pt x="577614" y="672525"/>
                  </a:lnTo>
                  <a:lnTo>
                    <a:pt x="534914" y="690333"/>
                  </a:lnTo>
                  <a:lnTo>
                    <a:pt x="489650" y="703466"/>
                  </a:lnTo>
                  <a:lnTo>
                    <a:pt x="442192" y="711592"/>
                  </a:lnTo>
                  <a:lnTo>
                    <a:pt x="392906" y="714375"/>
                  </a:lnTo>
                  <a:lnTo>
                    <a:pt x="343621" y="711592"/>
                  </a:lnTo>
                  <a:lnTo>
                    <a:pt x="296162" y="703466"/>
                  </a:lnTo>
                  <a:lnTo>
                    <a:pt x="250899" y="690333"/>
                  </a:lnTo>
                  <a:lnTo>
                    <a:pt x="208199" y="672525"/>
                  </a:lnTo>
                  <a:lnTo>
                    <a:pt x="168430" y="650379"/>
                  </a:lnTo>
                  <a:lnTo>
                    <a:pt x="131961" y="624229"/>
                  </a:lnTo>
                  <a:lnTo>
                    <a:pt x="99160" y="594410"/>
                  </a:lnTo>
                  <a:lnTo>
                    <a:pt x="70395" y="561257"/>
                  </a:lnTo>
                  <a:lnTo>
                    <a:pt x="46035" y="525103"/>
                  </a:lnTo>
                  <a:lnTo>
                    <a:pt x="26447" y="486285"/>
                  </a:lnTo>
                  <a:lnTo>
                    <a:pt x="11999" y="445136"/>
                  </a:lnTo>
                  <a:lnTo>
                    <a:pt x="3061" y="401992"/>
                  </a:lnTo>
                  <a:lnTo>
                    <a:pt x="0" y="357187"/>
                  </a:lnTo>
                  <a:close/>
                </a:path>
              </a:pathLst>
            </a:custGeom>
            <a:ln w="38099">
              <a:solidFill>
                <a:srgbClr val="000000"/>
              </a:solidFill>
            </a:ln>
          </p:spPr>
          <p:txBody>
            <a:bodyPr wrap="square" lIns="0" tIns="0" rIns="0" bIns="0" rtlCol="0"/>
            <a:lstStyle/>
            <a:p>
              <a:endParaRPr sz="908"/>
            </a:p>
          </p:txBody>
        </p:sp>
        <p:sp>
          <p:nvSpPr>
            <p:cNvPr id="11" name="object 11"/>
            <p:cNvSpPr/>
            <p:nvPr/>
          </p:nvSpPr>
          <p:spPr>
            <a:xfrm>
              <a:off x="7803591" y="3999773"/>
              <a:ext cx="786130" cy="714375"/>
            </a:xfrm>
            <a:custGeom>
              <a:avLst/>
              <a:gdLst/>
              <a:ahLst/>
              <a:cxnLst/>
              <a:rect l="l" t="t" r="r" b="b"/>
              <a:pathLst>
                <a:path w="786129" h="714375">
                  <a:moveTo>
                    <a:pt x="392907" y="0"/>
                  </a:moveTo>
                  <a:lnTo>
                    <a:pt x="343621" y="2782"/>
                  </a:lnTo>
                  <a:lnTo>
                    <a:pt x="296163" y="10908"/>
                  </a:lnTo>
                  <a:lnTo>
                    <a:pt x="250899" y="24042"/>
                  </a:lnTo>
                  <a:lnTo>
                    <a:pt x="208199" y="41850"/>
                  </a:lnTo>
                  <a:lnTo>
                    <a:pt x="168430" y="63996"/>
                  </a:lnTo>
                  <a:lnTo>
                    <a:pt x="131961" y="90146"/>
                  </a:lnTo>
                  <a:lnTo>
                    <a:pt x="99160" y="119965"/>
                  </a:lnTo>
                  <a:lnTo>
                    <a:pt x="70395" y="153118"/>
                  </a:lnTo>
                  <a:lnTo>
                    <a:pt x="46035" y="189271"/>
                  </a:lnTo>
                  <a:lnTo>
                    <a:pt x="26447" y="228090"/>
                  </a:lnTo>
                  <a:lnTo>
                    <a:pt x="11999" y="269238"/>
                  </a:lnTo>
                  <a:lnTo>
                    <a:pt x="3061" y="312382"/>
                  </a:lnTo>
                  <a:lnTo>
                    <a:pt x="0" y="357187"/>
                  </a:lnTo>
                  <a:lnTo>
                    <a:pt x="3061" y="401992"/>
                  </a:lnTo>
                  <a:lnTo>
                    <a:pt x="11999" y="445136"/>
                  </a:lnTo>
                  <a:lnTo>
                    <a:pt x="26447" y="486284"/>
                  </a:lnTo>
                  <a:lnTo>
                    <a:pt x="46035" y="525103"/>
                  </a:lnTo>
                  <a:lnTo>
                    <a:pt x="70395" y="561256"/>
                  </a:lnTo>
                  <a:lnTo>
                    <a:pt x="99160" y="594409"/>
                  </a:lnTo>
                  <a:lnTo>
                    <a:pt x="131961" y="624228"/>
                  </a:lnTo>
                  <a:lnTo>
                    <a:pt x="168430" y="650378"/>
                  </a:lnTo>
                  <a:lnTo>
                    <a:pt x="208199" y="672524"/>
                  </a:lnTo>
                  <a:lnTo>
                    <a:pt x="250899" y="690332"/>
                  </a:lnTo>
                  <a:lnTo>
                    <a:pt x="296163" y="703466"/>
                  </a:lnTo>
                  <a:lnTo>
                    <a:pt x="343621" y="711592"/>
                  </a:lnTo>
                  <a:lnTo>
                    <a:pt x="392907" y="714374"/>
                  </a:lnTo>
                  <a:lnTo>
                    <a:pt x="442192" y="711592"/>
                  </a:lnTo>
                  <a:lnTo>
                    <a:pt x="489651" y="703466"/>
                  </a:lnTo>
                  <a:lnTo>
                    <a:pt x="534914" y="690332"/>
                  </a:lnTo>
                  <a:lnTo>
                    <a:pt x="577614" y="672524"/>
                  </a:lnTo>
                  <a:lnTo>
                    <a:pt x="617383" y="650378"/>
                  </a:lnTo>
                  <a:lnTo>
                    <a:pt x="653852" y="624228"/>
                  </a:lnTo>
                  <a:lnTo>
                    <a:pt x="686653" y="594409"/>
                  </a:lnTo>
                  <a:lnTo>
                    <a:pt x="715418" y="561256"/>
                  </a:lnTo>
                  <a:lnTo>
                    <a:pt x="739778" y="525103"/>
                  </a:lnTo>
                  <a:lnTo>
                    <a:pt x="759366" y="486284"/>
                  </a:lnTo>
                  <a:lnTo>
                    <a:pt x="773814" y="445136"/>
                  </a:lnTo>
                  <a:lnTo>
                    <a:pt x="782752" y="401992"/>
                  </a:lnTo>
                  <a:lnTo>
                    <a:pt x="785813" y="357187"/>
                  </a:lnTo>
                  <a:lnTo>
                    <a:pt x="782752" y="312382"/>
                  </a:lnTo>
                  <a:lnTo>
                    <a:pt x="773814" y="269238"/>
                  </a:lnTo>
                  <a:lnTo>
                    <a:pt x="759366" y="228090"/>
                  </a:lnTo>
                  <a:lnTo>
                    <a:pt x="739778" y="189271"/>
                  </a:lnTo>
                  <a:lnTo>
                    <a:pt x="715418" y="153118"/>
                  </a:lnTo>
                  <a:lnTo>
                    <a:pt x="686653" y="119965"/>
                  </a:lnTo>
                  <a:lnTo>
                    <a:pt x="653852" y="90146"/>
                  </a:lnTo>
                  <a:lnTo>
                    <a:pt x="617383" y="63996"/>
                  </a:lnTo>
                  <a:lnTo>
                    <a:pt x="577614" y="41850"/>
                  </a:lnTo>
                  <a:lnTo>
                    <a:pt x="534914" y="24042"/>
                  </a:lnTo>
                  <a:lnTo>
                    <a:pt x="489651" y="10908"/>
                  </a:lnTo>
                  <a:lnTo>
                    <a:pt x="442192" y="2782"/>
                  </a:lnTo>
                  <a:lnTo>
                    <a:pt x="392907" y="0"/>
                  </a:lnTo>
                  <a:close/>
                </a:path>
              </a:pathLst>
            </a:custGeom>
            <a:solidFill>
              <a:srgbClr val="D6D7FF"/>
            </a:solidFill>
          </p:spPr>
          <p:txBody>
            <a:bodyPr wrap="square" lIns="0" tIns="0" rIns="0" bIns="0" rtlCol="0"/>
            <a:lstStyle/>
            <a:p>
              <a:endParaRPr sz="908"/>
            </a:p>
          </p:txBody>
        </p:sp>
        <p:sp>
          <p:nvSpPr>
            <p:cNvPr id="12" name="object 12"/>
            <p:cNvSpPr/>
            <p:nvPr/>
          </p:nvSpPr>
          <p:spPr>
            <a:xfrm>
              <a:off x="7803590" y="3999773"/>
              <a:ext cx="786130" cy="714375"/>
            </a:xfrm>
            <a:custGeom>
              <a:avLst/>
              <a:gdLst/>
              <a:ahLst/>
              <a:cxnLst/>
              <a:rect l="l" t="t" r="r" b="b"/>
              <a:pathLst>
                <a:path w="786129" h="714375">
                  <a:moveTo>
                    <a:pt x="0" y="357187"/>
                  </a:moveTo>
                  <a:lnTo>
                    <a:pt x="3061" y="312382"/>
                  </a:lnTo>
                  <a:lnTo>
                    <a:pt x="11999" y="269238"/>
                  </a:lnTo>
                  <a:lnTo>
                    <a:pt x="26447" y="228090"/>
                  </a:lnTo>
                  <a:lnTo>
                    <a:pt x="46035" y="189272"/>
                  </a:lnTo>
                  <a:lnTo>
                    <a:pt x="70395" y="153118"/>
                  </a:lnTo>
                  <a:lnTo>
                    <a:pt x="99160" y="119965"/>
                  </a:lnTo>
                  <a:lnTo>
                    <a:pt x="131961" y="90146"/>
                  </a:lnTo>
                  <a:lnTo>
                    <a:pt x="168430" y="63996"/>
                  </a:lnTo>
                  <a:lnTo>
                    <a:pt x="208199" y="41850"/>
                  </a:lnTo>
                  <a:lnTo>
                    <a:pt x="250899" y="24042"/>
                  </a:lnTo>
                  <a:lnTo>
                    <a:pt x="296162" y="10908"/>
                  </a:lnTo>
                  <a:lnTo>
                    <a:pt x="343621" y="2783"/>
                  </a:lnTo>
                  <a:lnTo>
                    <a:pt x="392906" y="0"/>
                  </a:lnTo>
                  <a:lnTo>
                    <a:pt x="442192" y="2783"/>
                  </a:lnTo>
                  <a:lnTo>
                    <a:pt x="489650" y="10908"/>
                  </a:lnTo>
                  <a:lnTo>
                    <a:pt x="534914" y="24042"/>
                  </a:lnTo>
                  <a:lnTo>
                    <a:pt x="577614" y="41850"/>
                  </a:lnTo>
                  <a:lnTo>
                    <a:pt x="617382" y="63996"/>
                  </a:lnTo>
                  <a:lnTo>
                    <a:pt x="653851" y="90146"/>
                  </a:lnTo>
                  <a:lnTo>
                    <a:pt x="686653" y="119965"/>
                  </a:lnTo>
                  <a:lnTo>
                    <a:pt x="715418" y="153118"/>
                  </a:lnTo>
                  <a:lnTo>
                    <a:pt x="739778" y="189272"/>
                  </a:lnTo>
                  <a:lnTo>
                    <a:pt x="759366" y="228090"/>
                  </a:lnTo>
                  <a:lnTo>
                    <a:pt x="773814" y="269238"/>
                  </a:lnTo>
                  <a:lnTo>
                    <a:pt x="782752" y="312382"/>
                  </a:lnTo>
                  <a:lnTo>
                    <a:pt x="785813" y="357187"/>
                  </a:lnTo>
                  <a:lnTo>
                    <a:pt x="782752" y="401992"/>
                  </a:lnTo>
                  <a:lnTo>
                    <a:pt x="773814" y="445136"/>
                  </a:lnTo>
                  <a:lnTo>
                    <a:pt x="759366" y="486285"/>
                  </a:lnTo>
                  <a:lnTo>
                    <a:pt x="739778" y="525103"/>
                  </a:lnTo>
                  <a:lnTo>
                    <a:pt x="715418" y="561257"/>
                  </a:lnTo>
                  <a:lnTo>
                    <a:pt x="686653" y="594410"/>
                  </a:lnTo>
                  <a:lnTo>
                    <a:pt x="653851" y="624229"/>
                  </a:lnTo>
                  <a:lnTo>
                    <a:pt x="617382" y="650379"/>
                  </a:lnTo>
                  <a:lnTo>
                    <a:pt x="577614" y="672525"/>
                  </a:lnTo>
                  <a:lnTo>
                    <a:pt x="534914" y="690333"/>
                  </a:lnTo>
                  <a:lnTo>
                    <a:pt x="489650" y="703466"/>
                  </a:lnTo>
                  <a:lnTo>
                    <a:pt x="442192" y="711592"/>
                  </a:lnTo>
                  <a:lnTo>
                    <a:pt x="392906" y="714375"/>
                  </a:lnTo>
                  <a:lnTo>
                    <a:pt x="343621" y="711592"/>
                  </a:lnTo>
                  <a:lnTo>
                    <a:pt x="296162" y="703466"/>
                  </a:lnTo>
                  <a:lnTo>
                    <a:pt x="250899" y="690333"/>
                  </a:lnTo>
                  <a:lnTo>
                    <a:pt x="208199" y="672525"/>
                  </a:lnTo>
                  <a:lnTo>
                    <a:pt x="168430" y="650379"/>
                  </a:lnTo>
                  <a:lnTo>
                    <a:pt x="131961" y="624229"/>
                  </a:lnTo>
                  <a:lnTo>
                    <a:pt x="99160" y="594410"/>
                  </a:lnTo>
                  <a:lnTo>
                    <a:pt x="70395" y="561257"/>
                  </a:lnTo>
                  <a:lnTo>
                    <a:pt x="46035" y="525103"/>
                  </a:lnTo>
                  <a:lnTo>
                    <a:pt x="26447" y="486285"/>
                  </a:lnTo>
                  <a:lnTo>
                    <a:pt x="11999" y="445136"/>
                  </a:lnTo>
                  <a:lnTo>
                    <a:pt x="3061" y="401992"/>
                  </a:lnTo>
                  <a:lnTo>
                    <a:pt x="0" y="357187"/>
                  </a:lnTo>
                  <a:close/>
                </a:path>
              </a:pathLst>
            </a:custGeom>
            <a:ln w="38099">
              <a:solidFill>
                <a:srgbClr val="000000"/>
              </a:solidFill>
            </a:ln>
          </p:spPr>
          <p:txBody>
            <a:bodyPr wrap="square" lIns="0" tIns="0" rIns="0" bIns="0" rtlCol="0"/>
            <a:lstStyle/>
            <a:p>
              <a:endParaRPr sz="908"/>
            </a:p>
          </p:txBody>
        </p:sp>
        <p:sp>
          <p:nvSpPr>
            <p:cNvPr id="13" name="object 13"/>
            <p:cNvSpPr/>
            <p:nvPr/>
          </p:nvSpPr>
          <p:spPr>
            <a:xfrm>
              <a:off x="7089216" y="5071333"/>
              <a:ext cx="786130" cy="714375"/>
            </a:xfrm>
            <a:custGeom>
              <a:avLst/>
              <a:gdLst/>
              <a:ahLst/>
              <a:cxnLst/>
              <a:rect l="l" t="t" r="r" b="b"/>
              <a:pathLst>
                <a:path w="786129" h="714375">
                  <a:moveTo>
                    <a:pt x="392907" y="0"/>
                  </a:moveTo>
                  <a:lnTo>
                    <a:pt x="343621" y="2783"/>
                  </a:lnTo>
                  <a:lnTo>
                    <a:pt x="296163" y="10908"/>
                  </a:lnTo>
                  <a:lnTo>
                    <a:pt x="250899" y="24042"/>
                  </a:lnTo>
                  <a:lnTo>
                    <a:pt x="208199" y="41850"/>
                  </a:lnTo>
                  <a:lnTo>
                    <a:pt x="168430" y="63996"/>
                  </a:lnTo>
                  <a:lnTo>
                    <a:pt x="131961" y="90146"/>
                  </a:lnTo>
                  <a:lnTo>
                    <a:pt x="99160" y="119965"/>
                  </a:lnTo>
                  <a:lnTo>
                    <a:pt x="70395" y="153119"/>
                  </a:lnTo>
                  <a:lnTo>
                    <a:pt x="46035" y="189272"/>
                  </a:lnTo>
                  <a:lnTo>
                    <a:pt x="26447" y="228091"/>
                  </a:lnTo>
                  <a:lnTo>
                    <a:pt x="11999" y="269239"/>
                  </a:lnTo>
                  <a:lnTo>
                    <a:pt x="3061" y="312383"/>
                  </a:lnTo>
                  <a:lnTo>
                    <a:pt x="0" y="357188"/>
                  </a:lnTo>
                  <a:lnTo>
                    <a:pt x="3061" y="401993"/>
                  </a:lnTo>
                  <a:lnTo>
                    <a:pt x="11999" y="445137"/>
                  </a:lnTo>
                  <a:lnTo>
                    <a:pt x="26447" y="486286"/>
                  </a:lnTo>
                  <a:lnTo>
                    <a:pt x="46035" y="525104"/>
                  </a:lnTo>
                  <a:lnTo>
                    <a:pt x="70395" y="561257"/>
                  </a:lnTo>
                  <a:lnTo>
                    <a:pt x="99160" y="594411"/>
                  </a:lnTo>
                  <a:lnTo>
                    <a:pt x="131961" y="624230"/>
                  </a:lnTo>
                  <a:lnTo>
                    <a:pt x="168430" y="650380"/>
                  </a:lnTo>
                  <a:lnTo>
                    <a:pt x="208199" y="672526"/>
                  </a:lnTo>
                  <a:lnTo>
                    <a:pt x="250899" y="690333"/>
                  </a:lnTo>
                  <a:lnTo>
                    <a:pt x="296163" y="703467"/>
                  </a:lnTo>
                  <a:lnTo>
                    <a:pt x="343621" y="711593"/>
                  </a:lnTo>
                  <a:lnTo>
                    <a:pt x="392907" y="714376"/>
                  </a:lnTo>
                  <a:lnTo>
                    <a:pt x="442192" y="711593"/>
                  </a:lnTo>
                  <a:lnTo>
                    <a:pt x="489651" y="703467"/>
                  </a:lnTo>
                  <a:lnTo>
                    <a:pt x="534914" y="690333"/>
                  </a:lnTo>
                  <a:lnTo>
                    <a:pt x="577614" y="672526"/>
                  </a:lnTo>
                  <a:lnTo>
                    <a:pt x="617383" y="650380"/>
                  </a:lnTo>
                  <a:lnTo>
                    <a:pt x="653852" y="624230"/>
                  </a:lnTo>
                  <a:lnTo>
                    <a:pt x="686653" y="594411"/>
                  </a:lnTo>
                  <a:lnTo>
                    <a:pt x="715418" y="561257"/>
                  </a:lnTo>
                  <a:lnTo>
                    <a:pt x="739778" y="525104"/>
                  </a:lnTo>
                  <a:lnTo>
                    <a:pt x="759366" y="486286"/>
                  </a:lnTo>
                  <a:lnTo>
                    <a:pt x="773814" y="445137"/>
                  </a:lnTo>
                  <a:lnTo>
                    <a:pt x="782752" y="401993"/>
                  </a:lnTo>
                  <a:lnTo>
                    <a:pt x="785813" y="357188"/>
                  </a:lnTo>
                  <a:lnTo>
                    <a:pt x="782752" y="312383"/>
                  </a:lnTo>
                  <a:lnTo>
                    <a:pt x="773814" y="269239"/>
                  </a:lnTo>
                  <a:lnTo>
                    <a:pt x="759366" y="228091"/>
                  </a:lnTo>
                  <a:lnTo>
                    <a:pt x="739778" y="189272"/>
                  </a:lnTo>
                  <a:lnTo>
                    <a:pt x="715418" y="153119"/>
                  </a:lnTo>
                  <a:lnTo>
                    <a:pt x="686653" y="119965"/>
                  </a:lnTo>
                  <a:lnTo>
                    <a:pt x="653852" y="90146"/>
                  </a:lnTo>
                  <a:lnTo>
                    <a:pt x="617383" y="63996"/>
                  </a:lnTo>
                  <a:lnTo>
                    <a:pt x="577614" y="41850"/>
                  </a:lnTo>
                  <a:lnTo>
                    <a:pt x="534914" y="24042"/>
                  </a:lnTo>
                  <a:lnTo>
                    <a:pt x="489651" y="10908"/>
                  </a:lnTo>
                  <a:lnTo>
                    <a:pt x="442192" y="2783"/>
                  </a:lnTo>
                  <a:lnTo>
                    <a:pt x="392907" y="0"/>
                  </a:lnTo>
                  <a:close/>
                </a:path>
              </a:pathLst>
            </a:custGeom>
            <a:solidFill>
              <a:srgbClr val="D6D7FF"/>
            </a:solidFill>
          </p:spPr>
          <p:txBody>
            <a:bodyPr wrap="square" lIns="0" tIns="0" rIns="0" bIns="0" rtlCol="0"/>
            <a:lstStyle/>
            <a:p>
              <a:endParaRPr sz="908"/>
            </a:p>
          </p:txBody>
        </p:sp>
        <p:sp>
          <p:nvSpPr>
            <p:cNvPr id="14" name="object 14"/>
            <p:cNvSpPr/>
            <p:nvPr/>
          </p:nvSpPr>
          <p:spPr>
            <a:xfrm>
              <a:off x="7089215" y="5071333"/>
              <a:ext cx="786130" cy="714375"/>
            </a:xfrm>
            <a:custGeom>
              <a:avLst/>
              <a:gdLst/>
              <a:ahLst/>
              <a:cxnLst/>
              <a:rect l="l" t="t" r="r" b="b"/>
              <a:pathLst>
                <a:path w="786129" h="714375">
                  <a:moveTo>
                    <a:pt x="0" y="357187"/>
                  </a:moveTo>
                  <a:lnTo>
                    <a:pt x="3061" y="312383"/>
                  </a:lnTo>
                  <a:lnTo>
                    <a:pt x="11999" y="269238"/>
                  </a:lnTo>
                  <a:lnTo>
                    <a:pt x="26447" y="228090"/>
                  </a:lnTo>
                  <a:lnTo>
                    <a:pt x="46035" y="189272"/>
                  </a:lnTo>
                  <a:lnTo>
                    <a:pt x="70395" y="153118"/>
                  </a:lnTo>
                  <a:lnTo>
                    <a:pt x="99160" y="119965"/>
                  </a:lnTo>
                  <a:lnTo>
                    <a:pt x="131961" y="90146"/>
                  </a:lnTo>
                  <a:lnTo>
                    <a:pt x="168430" y="63996"/>
                  </a:lnTo>
                  <a:lnTo>
                    <a:pt x="208199" y="41850"/>
                  </a:lnTo>
                  <a:lnTo>
                    <a:pt x="250899" y="24042"/>
                  </a:lnTo>
                  <a:lnTo>
                    <a:pt x="296162" y="10908"/>
                  </a:lnTo>
                  <a:lnTo>
                    <a:pt x="343621" y="2783"/>
                  </a:lnTo>
                  <a:lnTo>
                    <a:pt x="392906" y="0"/>
                  </a:lnTo>
                  <a:lnTo>
                    <a:pt x="442192" y="2783"/>
                  </a:lnTo>
                  <a:lnTo>
                    <a:pt x="489650" y="10908"/>
                  </a:lnTo>
                  <a:lnTo>
                    <a:pt x="534914" y="24042"/>
                  </a:lnTo>
                  <a:lnTo>
                    <a:pt x="577614" y="41850"/>
                  </a:lnTo>
                  <a:lnTo>
                    <a:pt x="617382" y="63996"/>
                  </a:lnTo>
                  <a:lnTo>
                    <a:pt x="653851" y="90146"/>
                  </a:lnTo>
                  <a:lnTo>
                    <a:pt x="686653" y="119965"/>
                  </a:lnTo>
                  <a:lnTo>
                    <a:pt x="715418" y="153118"/>
                  </a:lnTo>
                  <a:lnTo>
                    <a:pt x="739778" y="189272"/>
                  </a:lnTo>
                  <a:lnTo>
                    <a:pt x="759366" y="228090"/>
                  </a:lnTo>
                  <a:lnTo>
                    <a:pt x="773814" y="269238"/>
                  </a:lnTo>
                  <a:lnTo>
                    <a:pt x="782752" y="312383"/>
                  </a:lnTo>
                  <a:lnTo>
                    <a:pt x="785813" y="357187"/>
                  </a:lnTo>
                  <a:lnTo>
                    <a:pt x="782752" y="401992"/>
                  </a:lnTo>
                  <a:lnTo>
                    <a:pt x="773814" y="445136"/>
                  </a:lnTo>
                  <a:lnTo>
                    <a:pt x="759366" y="486285"/>
                  </a:lnTo>
                  <a:lnTo>
                    <a:pt x="739778" y="525103"/>
                  </a:lnTo>
                  <a:lnTo>
                    <a:pt x="715418" y="561257"/>
                  </a:lnTo>
                  <a:lnTo>
                    <a:pt x="686653" y="594410"/>
                  </a:lnTo>
                  <a:lnTo>
                    <a:pt x="653851" y="624229"/>
                  </a:lnTo>
                  <a:lnTo>
                    <a:pt x="617382" y="650379"/>
                  </a:lnTo>
                  <a:lnTo>
                    <a:pt x="577614" y="672525"/>
                  </a:lnTo>
                  <a:lnTo>
                    <a:pt x="534914" y="690332"/>
                  </a:lnTo>
                  <a:lnTo>
                    <a:pt x="489650" y="703466"/>
                  </a:lnTo>
                  <a:lnTo>
                    <a:pt x="442192" y="711592"/>
                  </a:lnTo>
                  <a:lnTo>
                    <a:pt x="392906" y="714375"/>
                  </a:lnTo>
                  <a:lnTo>
                    <a:pt x="343621" y="711592"/>
                  </a:lnTo>
                  <a:lnTo>
                    <a:pt x="296162" y="703466"/>
                  </a:lnTo>
                  <a:lnTo>
                    <a:pt x="250899" y="690332"/>
                  </a:lnTo>
                  <a:lnTo>
                    <a:pt x="208199" y="672525"/>
                  </a:lnTo>
                  <a:lnTo>
                    <a:pt x="168430" y="650379"/>
                  </a:lnTo>
                  <a:lnTo>
                    <a:pt x="131961" y="624229"/>
                  </a:lnTo>
                  <a:lnTo>
                    <a:pt x="99160" y="594410"/>
                  </a:lnTo>
                  <a:lnTo>
                    <a:pt x="70395" y="561257"/>
                  </a:lnTo>
                  <a:lnTo>
                    <a:pt x="46035" y="525103"/>
                  </a:lnTo>
                  <a:lnTo>
                    <a:pt x="26447" y="486285"/>
                  </a:lnTo>
                  <a:lnTo>
                    <a:pt x="11999" y="445136"/>
                  </a:lnTo>
                  <a:lnTo>
                    <a:pt x="3061" y="401992"/>
                  </a:lnTo>
                  <a:lnTo>
                    <a:pt x="0" y="357187"/>
                  </a:lnTo>
                  <a:close/>
                </a:path>
              </a:pathLst>
            </a:custGeom>
            <a:ln w="38099">
              <a:solidFill>
                <a:srgbClr val="000000"/>
              </a:solidFill>
            </a:ln>
          </p:spPr>
          <p:txBody>
            <a:bodyPr wrap="square" lIns="0" tIns="0" rIns="0" bIns="0" rtlCol="0"/>
            <a:lstStyle/>
            <a:p>
              <a:endParaRPr sz="908"/>
            </a:p>
          </p:txBody>
        </p:sp>
        <p:sp>
          <p:nvSpPr>
            <p:cNvPr id="15" name="object 15"/>
            <p:cNvSpPr/>
            <p:nvPr/>
          </p:nvSpPr>
          <p:spPr>
            <a:xfrm>
              <a:off x="7089218" y="3071084"/>
              <a:ext cx="571500" cy="0"/>
            </a:xfrm>
            <a:custGeom>
              <a:avLst/>
              <a:gdLst/>
              <a:ahLst/>
              <a:cxnLst/>
              <a:rect l="l" t="t" r="r" b="b"/>
              <a:pathLst>
                <a:path w="571500">
                  <a:moveTo>
                    <a:pt x="0" y="0"/>
                  </a:moveTo>
                  <a:lnTo>
                    <a:pt x="571499" y="1"/>
                  </a:lnTo>
                </a:path>
              </a:pathLst>
            </a:custGeom>
            <a:ln w="38099">
              <a:solidFill>
                <a:srgbClr val="000000"/>
              </a:solidFill>
            </a:ln>
          </p:spPr>
          <p:txBody>
            <a:bodyPr wrap="square" lIns="0" tIns="0" rIns="0" bIns="0" rtlCol="0"/>
            <a:lstStyle/>
            <a:p>
              <a:endParaRPr sz="908"/>
            </a:p>
          </p:txBody>
        </p:sp>
        <p:sp>
          <p:nvSpPr>
            <p:cNvPr id="16" name="object 16"/>
            <p:cNvSpPr/>
            <p:nvPr/>
          </p:nvSpPr>
          <p:spPr>
            <a:xfrm>
              <a:off x="6660592" y="3428272"/>
              <a:ext cx="0" cy="571500"/>
            </a:xfrm>
            <a:custGeom>
              <a:avLst/>
              <a:gdLst/>
              <a:ahLst/>
              <a:cxnLst/>
              <a:rect l="l" t="t" r="r" b="b"/>
              <a:pathLst>
                <a:path h="571500">
                  <a:moveTo>
                    <a:pt x="0" y="0"/>
                  </a:moveTo>
                  <a:lnTo>
                    <a:pt x="0" y="571499"/>
                  </a:lnTo>
                </a:path>
              </a:pathLst>
            </a:custGeom>
            <a:ln w="38099">
              <a:solidFill>
                <a:srgbClr val="000000"/>
              </a:solidFill>
            </a:ln>
          </p:spPr>
          <p:txBody>
            <a:bodyPr wrap="square" lIns="0" tIns="0" rIns="0" bIns="0" rtlCol="0"/>
            <a:lstStyle/>
            <a:p>
              <a:endParaRPr sz="908"/>
            </a:p>
          </p:txBody>
        </p:sp>
        <p:sp>
          <p:nvSpPr>
            <p:cNvPr id="17" name="object 17"/>
            <p:cNvSpPr/>
            <p:nvPr/>
          </p:nvSpPr>
          <p:spPr>
            <a:xfrm>
              <a:off x="8089342" y="3428272"/>
              <a:ext cx="0" cy="571500"/>
            </a:xfrm>
            <a:custGeom>
              <a:avLst/>
              <a:gdLst/>
              <a:ahLst/>
              <a:cxnLst/>
              <a:rect l="l" t="t" r="r" b="b"/>
              <a:pathLst>
                <a:path h="571500">
                  <a:moveTo>
                    <a:pt x="0" y="0"/>
                  </a:moveTo>
                  <a:lnTo>
                    <a:pt x="0" y="571499"/>
                  </a:lnTo>
                </a:path>
              </a:pathLst>
            </a:custGeom>
            <a:ln w="38099">
              <a:solidFill>
                <a:srgbClr val="000000"/>
              </a:solidFill>
            </a:ln>
          </p:spPr>
          <p:txBody>
            <a:bodyPr wrap="square" lIns="0" tIns="0" rIns="0" bIns="0" rtlCol="0"/>
            <a:lstStyle/>
            <a:p>
              <a:endParaRPr sz="908"/>
            </a:p>
          </p:txBody>
        </p:sp>
        <p:sp>
          <p:nvSpPr>
            <p:cNvPr id="18" name="object 18"/>
            <p:cNvSpPr/>
            <p:nvPr/>
          </p:nvSpPr>
          <p:spPr>
            <a:xfrm>
              <a:off x="6864486" y="4675454"/>
              <a:ext cx="367665" cy="539115"/>
            </a:xfrm>
            <a:custGeom>
              <a:avLst/>
              <a:gdLst/>
              <a:ahLst/>
              <a:cxnLst/>
              <a:rect l="l" t="t" r="r" b="b"/>
              <a:pathLst>
                <a:path w="367665" h="539114">
                  <a:moveTo>
                    <a:pt x="0" y="0"/>
                  </a:moveTo>
                  <a:lnTo>
                    <a:pt x="367604" y="538757"/>
                  </a:lnTo>
                </a:path>
              </a:pathLst>
            </a:custGeom>
            <a:ln w="38099">
              <a:solidFill>
                <a:srgbClr val="000000"/>
              </a:solidFill>
            </a:ln>
          </p:spPr>
          <p:txBody>
            <a:bodyPr wrap="square" lIns="0" tIns="0" rIns="0" bIns="0" rtlCol="0"/>
            <a:lstStyle/>
            <a:p>
              <a:endParaRPr sz="908"/>
            </a:p>
          </p:txBody>
        </p:sp>
        <p:sp>
          <p:nvSpPr>
            <p:cNvPr id="19" name="object 19"/>
            <p:cNvSpPr/>
            <p:nvPr/>
          </p:nvSpPr>
          <p:spPr>
            <a:xfrm>
              <a:off x="7785731" y="4714147"/>
              <a:ext cx="375285" cy="508000"/>
            </a:xfrm>
            <a:custGeom>
              <a:avLst/>
              <a:gdLst/>
              <a:ahLst/>
              <a:cxnLst/>
              <a:rect l="l" t="t" r="r" b="b"/>
              <a:pathLst>
                <a:path w="375284" h="508000">
                  <a:moveTo>
                    <a:pt x="375046" y="0"/>
                  </a:moveTo>
                  <a:lnTo>
                    <a:pt x="0" y="507503"/>
                  </a:lnTo>
                </a:path>
              </a:pathLst>
            </a:custGeom>
            <a:ln w="38099">
              <a:solidFill>
                <a:srgbClr val="000000"/>
              </a:solidFill>
            </a:ln>
          </p:spPr>
          <p:txBody>
            <a:bodyPr wrap="square" lIns="0" tIns="0" rIns="0" bIns="0" rtlCol="0"/>
            <a:lstStyle/>
            <a:p>
              <a:endParaRPr sz="908"/>
            </a:p>
          </p:txBody>
        </p:sp>
        <p:sp>
          <p:nvSpPr>
            <p:cNvPr id="20" name="object 20"/>
            <p:cNvSpPr/>
            <p:nvPr/>
          </p:nvSpPr>
          <p:spPr>
            <a:xfrm>
              <a:off x="7089217" y="4356958"/>
              <a:ext cx="714375" cy="0"/>
            </a:xfrm>
            <a:custGeom>
              <a:avLst/>
              <a:gdLst/>
              <a:ahLst/>
              <a:cxnLst/>
              <a:rect l="l" t="t" r="r" b="b"/>
              <a:pathLst>
                <a:path w="714375">
                  <a:moveTo>
                    <a:pt x="0" y="0"/>
                  </a:moveTo>
                  <a:lnTo>
                    <a:pt x="714374" y="0"/>
                  </a:lnTo>
                </a:path>
              </a:pathLst>
            </a:custGeom>
            <a:ln w="38099">
              <a:solidFill>
                <a:srgbClr val="000000"/>
              </a:solidFill>
            </a:ln>
          </p:spPr>
          <p:txBody>
            <a:bodyPr wrap="square" lIns="0" tIns="0" rIns="0" bIns="0" rtlCol="0"/>
            <a:lstStyle/>
            <a:p>
              <a:endParaRPr sz="908"/>
            </a:p>
          </p:txBody>
        </p:sp>
        <p:sp>
          <p:nvSpPr>
            <p:cNvPr id="21" name="object 21"/>
            <p:cNvSpPr/>
            <p:nvPr/>
          </p:nvSpPr>
          <p:spPr>
            <a:xfrm>
              <a:off x="7017783" y="3285397"/>
              <a:ext cx="857250" cy="857250"/>
            </a:xfrm>
            <a:custGeom>
              <a:avLst/>
              <a:gdLst/>
              <a:ahLst/>
              <a:cxnLst/>
              <a:rect l="l" t="t" r="r" b="b"/>
              <a:pathLst>
                <a:path w="857250" h="857250">
                  <a:moveTo>
                    <a:pt x="0" y="0"/>
                  </a:moveTo>
                  <a:lnTo>
                    <a:pt x="857249" y="857249"/>
                  </a:lnTo>
                </a:path>
              </a:pathLst>
            </a:custGeom>
            <a:ln w="38099">
              <a:solidFill>
                <a:srgbClr val="000000"/>
              </a:solidFill>
            </a:ln>
          </p:spPr>
          <p:txBody>
            <a:bodyPr wrap="square" lIns="0" tIns="0" rIns="0" bIns="0" rtlCol="0"/>
            <a:lstStyle/>
            <a:p>
              <a:endParaRPr sz="908"/>
            </a:p>
          </p:txBody>
        </p:sp>
      </p:gr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18</a:t>
            </a:fld>
            <a:endParaRPr lang="en-US"/>
          </a:p>
        </p:txBody>
      </p:sp>
    </p:spTree>
    <p:extLst>
      <p:ext uri="{BB962C8B-B14F-4D97-AF65-F5344CB8AC3E}">
        <p14:creationId xmlns:p14="http://schemas.microsoft.com/office/powerpoint/2010/main" val="7171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 calcmode="lin" valueType="num">
                                      <p:cBhvr additive="base">
                                        <p:cTn id="11" dur="500" fill="hold"/>
                                        <p:tgtEl>
                                          <p:spTgt spid="3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 calcmode="lin" valueType="num">
                                      <p:cBhvr additive="base">
                                        <p:cTn id="15"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4">
                                            <p:txEl>
                                              <p:pRg st="3" end="3"/>
                                            </p:txEl>
                                          </p:spTgt>
                                        </p:tgtEl>
                                        <p:attrNameLst>
                                          <p:attrName>style.visibility</p:attrName>
                                        </p:attrNameLst>
                                      </p:cBhvr>
                                      <p:to>
                                        <p:strVal val="visible"/>
                                      </p:to>
                                    </p:set>
                                    <p:anim calcmode="lin" valueType="num">
                                      <p:cBhvr additive="base">
                                        <p:cTn id="21" dur="500" fill="hold"/>
                                        <p:tgtEl>
                                          <p:spTgt spid="3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4">
                                            <p:txEl>
                                              <p:pRg st="4" end="4"/>
                                            </p:txEl>
                                          </p:spTgt>
                                        </p:tgtEl>
                                        <p:attrNameLst>
                                          <p:attrName>style.visibility</p:attrName>
                                        </p:attrNameLst>
                                      </p:cBhvr>
                                      <p:to>
                                        <p:strVal val="visible"/>
                                      </p:to>
                                    </p:set>
                                    <p:anim calcmode="lin" valueType="num">
                                      <p:cBhvr additive="base">
                                        <p:cTn id="25" dur="500" fill="hold"/>
                                        <p:tgtEl>
                                          <p:spTgt spid="3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4">
                                            <p:txEl>
                                              <p:pRg st="5" end="5"/>
                                            </p:txEl>
                                          </p:spTgt>
                                        </p:tgtEl>
                                        <p:attrNameLst>
                                          <p:attrName>style.visibility</p:attrName>
                                        </p:attrNameLst>
                                      </p:cBhvr>
                                      <p:to>
                                        <p:strVal val="visible"/>
                                      </p:to>
                                    </p:set>
                                    <p:anim calcmode="lin" valueType="num">
                                      <p:cBhvr additive="base">
                                        <p:cTn id="29" dur="500" fill="hold"/>
                                        <p:tgtEl>
                                          <p:spTgt spid="3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4">
                                            <p:txEl>
                                              <p:pRg st="6" end="6"/>
                                            </p:txEl>
                                          </p:spTgt>
                                        </p:tgtEl>
                                        <p:attrNameLst>
                                          <p:attrName>style.visibility</p:attrName>
                                        </p:attrNameLst>
                                      </p:cBhvr>
                                      <p:to>
                                        <p:strVal val="visible"/>
                                      </p:to>
                                    </p:set>
                                    <p:anim calcmode="lin" valueType="num">
                                      <p:cBhvr additive="base">
                                        <p:cTn id="33" dur="500" fill="hold"/>
                                        <p:tgtEl>
                                          <p:spTgt spid="34">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Space-Time Model</a:t>
            </a:r>
            <a:endParaRPr lang="en-US" dirty="0"/>
          </a:p>
        </p:txBody>
      </p:sp>
      <p:sp>
        <p:nvSpPr>
          <p:cNvPr id="54" name="Content Placeholder 53"/>
          <p:cNvSpPr>
            <a:spLocks noGrp="1"/>
          </p:cNvSpPr>
          <p:nvPr>
            <p:ph idx="1"/>
          </p:nvPr>
        </p:nvSpPr>
        <p:spPr/>
        <p:txBody>
          <a:bodyPr/>
          <a:lstStyle/>
          <a:p>
            <a:r>
              <a:rPr lang="en-US" smtClean="0"/>
              <a:t>The events along with their time of occurrence are shown – timing diagram</a:t>
            </a:r>
          </a:p>
          <a:p>
            <a:r>
              <a:rPr lang="en-US" smtClean="0"/>
              <a:t>Provides greater details: actual communications are explicit</a:t>
            </a:r>
          </a:p>
          <a:p>
            <a:pPr lvl="1"/>
            <a:r>
              <a:rPr lang="en-US" smtClean="0"/>
              <a:t>Useful to analyze the instantaneous interactions among processes</a:t>
            </a:r>
          </a:p>
          <a:p>
            <a:pPr lvl="1"/>
            <a:r>
              <a:rPr lang="en-US" smtClean="0"/>
              <a:t>Both synchronous and asynchronous process graphs can be derived</a:t>
            </a:r>
          </a:p>
          <a:p>
            <a:endParaRPr lang="en-US" dirty="0"/>
          </a:p>
        </p:txBody>
      </p:sp>
      <p:sp>
        <p:nvSpPr>
          <p:cNvPr id="44" name="object 44"/>
          <p:cNvSpPr txBox="1">
            <a:spLocks noGrp="1"/>
          </p:cNvSpPr>
          <p:nvPr>
            <p:ph type="dt" sz="half" idx="10"/>
          </p:nvPr>
        </p:nvSpPr>
        <p:spPr/>
        <p:txBody>
          <a:bodyPr/>
          <a:lstStyle/>
          <a:p>
            <a:r>
              <a:rPr lang="en-US" smtClean="0"/>
              <a:t>9/23/2025, Topic 2</a:t>
            </a:r>
            <a:endParaRPr lang="en-US" dirty="0"/>
          </a:p>
        </p:txBody>
      </p:sp>
      <p:sp>
        <p:nvSpPr>
          <p:cNvPr id="43" name="object 43"/>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42" name="Picture 41"/>
          <p:cNvPicPr>
            <a:picLocks noChangeAspect="1"/>
          </p:cNvPicPr>
          <p:nvPr/>
        </p:nvPicPr>
        <p:blipFill>
          <a:blip r:embed="rId2"/>
          <a:stretch>
            <a:fillRect/>
          </a:stretch>
        </p:blipFill>
        <p:spPr>
          <a:xfrm>
            <a:off x="1781175" y="2008523"/>
            <a:ext cx="2902682" cy="1316958"/>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19</a:t>
            </a:fld>
            <a:endParaRPr lang="en-US"/>
          </a:p>
        </p:txBody>
      </p:sp>
    </p:spTree>
    <p:extLst>
      <p:ext uri="{BB962C8B-B14F-4D97-AF65-F5344CB8AC3E}">
        <p14:creationId xmlns:p14="http://schemas.microsoft.com/office/powerpoint/2010/main" val="3996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Processes</a:t>
            </a:r>
            <a:endParaRPr lang="en-US"/>
          </a:p>
        </p:txBody>
      </p:sp>
      <p:sp>
        <p:nvSpPr>
          <p:cNvPr id="7" name="Content Placeholder 6"/>
          <p:cNvSpPr>
            <a:spLocks noGrp="1"/>
          </p:cNvSpPr>
          <p:nvPr>
            <p:ph sz="half" idx="1"/>
          </p:nvPr>
        </p:nvSpPr>
        <p:spPr>
          <a:xfrm>
            <a:off x="636851" y="922867"/>
            <a:ext cx="3201724" cy="2195814"/>
          </a:xfrm>
        </p:spPr>
        <p:txBody>
          <a:bodyPr>
            <a:normAutofit fontScale="85000" lnSpcReduction="20000"/>
          </a:bodyPr>
          <a:lstStyle/>
          <a:p>
            <a:r>
              <a:rPr lang="en-US" dirty="0" smtClean="0"/>
              <a:t>Process (or task) – a program in execution:</a:t>
            </a:r>
          </a:p>
          <a:p>
            <a:pPr lvl="1"/>
            <a:r>
              <a:rPr lang="en-US" dirty="0"/>
              <a:t>I</a:t>
            </a:r>
            <a:r>
              <a:rPr lang="en-US" dirty="0" smtClean="0"/>
              <a:t>s an active entity – a program is passive entity until it is in execution</a:t>
            </a:r>
          </a:p>
          <a:p>
            <a:pPr lvl="1"/>
            <a:r>
              <a:rPr lang="en-US" dirty="0"/>
              <a:t>I</a:t>
            </a:r>
            <a:r>
              <a:rPr lang="en-US" dirty="0" smtClean="0"/>
              <a:t>s a unit of CPU work (all CPU activities are processes)</a:t>
            </a:r>
          </a:p>
          <a:p>
            <a:pPr lvl="1"/>
            <a:r>
              <a:rPr lang="en-US" dirty="0"/>
              <a:t>E</a:t>
            </a:r>
            <a:r>
              <a:rPr lang="en-US" dirty="0" smtClean="0"/>
              <a:t>xecutes OS and user codes</a:t>
            </a:r>
          </a:p>
          <a:p>
            <a:r>
              <a:rPr lang="en-US" dirty="0" smtClean="0"/>
              <a:t>A process consists of execution environment and one or more threads:</a:t>
            </a:r>
          </a:p>
          <a:p>
            <a:pPr lvl="1"/>
            <a:r>
              <a:rPr lang="en-US" dirty="0" smtClean="0"/>
              <a:t>Address space</a:t>
            </a:r>
          </a:p>
          <a:p>
            <a:pPr lvl="1"/>
            <a:r>
              <a:rPr lang="en-US" dirty="0" smtClean="0"/>
              <a:t>Synchronization, communication and scheduling information</a:t>
            </a:r>
          </a:p>
          <a:p>
            <a:pPr lvl="1"/>
            <a:r>
              <a:rPr lang="en-US" dirty="0" smtClean="0"/>
              <a:t>Higher level resources like files</a:t>
            </a:r>
          </a:p>
          <a:p>
            <a:r>
              <a:rPr lang="en-US" dirty="0" smtClean="0"/>
              <a:t>A process includes:</a:t>
            </a:r>
          </a:p>
          <a:p>
            <a:pPr lvl="1"/>
            <a:r>
              <a:rPr lang="en-US" dirty="0" smtClean="0"/>
              <a:t>Program counter and processor's registers defining current activity</a:t>
            </a:r>
          </a:p>
          <a:p>
            <a:pPr lvl="1"/>
            <a:r>
              <a:rPr lang="en-US" dirty="0" smtClean="0"/>
              <a:t>Stack, heap, data and text</a:t>
            </a:r>
          </a:p>
          <a:p>
            <a:pPr lvl="1"/>
            <a:r>
              <a:rPr lang="en-US" dirty="0" smtClean="0"/>
              <a:t>Process control block (PCB)</a:t>
            </a:r>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grpSp>
        <p:nvGrpSpPr>
          <p:cNvPr id="4" name="object 4"/>
          <p:cNvGrpSpPr/>
          <p:nvPr/>
        </p:nvGrpSpPr>
        <p:grpSpPr>
          <a:xfrm>
            <a:off x="3919332" y="853491"/>
            <a:ext cx="1306754" cy="2066195"/>
            <a:chOff x="5777751" y="1935080"/>
            <a:chExt cx="2589530" cy="4094479"/>
          </a:xfrm>
        </p:grpSpPr>
        <p:pic>
          <p:nvPicPr>
            <p:cNvPr id="5" name="object 5"/>
            <p:cNvPicPr/>
            <p:nvPr/>
          </p:nvPicPr>
          <p:blipFill>
            <a:blip r:embed="rId2" cstate="print"/>
            <a:stretch>
              <a:fillRect/>
            </a:stretch>
          </p:blipFill>
          <p:spPr>
            <a:xfrm>
              <a:off x="5826545" y="2026685"/>
              <a:ext cx="2502303" cy="3937977"/>
            </a:xfrm>
            <a:prstGeom prst="rect">
              <a:avLst/>
            </a:prstGeom>
          </p:spPr>
        </p:pic>
        <p:sp>
          <p:nvSpPr>
            <p:cNvPr id="6" name="object 6"/>
            <p:cNvSpPr/>
            <p:nvPr/>
          </p:nvSpPr>
          <p:spPr>
            <a:xfrm>
              <a:off x="5784101" y="1941430"/>
              <a:ext cx="2576830" cy="4081779"/>
            </a:xfrm>
            <a:custGeom>
              <a:avLst/>
              <a:gdLst/>
              <a:ahLst/>
              <a:cxnLst/>
              <a:rect l="l" t="t" r="r" b="b"/>
              <a:pathLst>
                <a:path w="2576829" h="4081779">
                  <a:moveTo>
                    <a:pt x="0" y="0"/>
                  </a:moveTo>
                  <a:lnTo>
                    <a:pt x="2576512" y="0"/>
                  </a:lnTo>
                  <a:lnTo>
                    <a:pt x="2576512" y="4081461"/>
                  </a:lnTo>
                  <a:lnTo>
                    <a:pt x="0" y="4081461"/>
                  </a:lnTo>
                  <a:lnTo>
                    <a:pt x="0" y="0"/>
                  </a:lnTo>
                  <a:close/>
                </a:path>
                <a:path w="2576829" h="4081779">
                  <a:moveTo>
                    <a:pt x="25399" y="25400"/>
                  </a:moveTo>
                  <a:lnTo>
                    <a:pt x="2551112" y="25400"/>
                  </a:lnTo>
                  <a:lnTo>
                    <a:pt x="2551112" y="4056061"/>
                  </a:lnTo>
                  <a:lnTo>
                    <a:pt x="25399" y="4056061"/>
                  </a:lnTo>
                  <a:lnTo>
                    <a:pt x="25399" y="25400"/>
                  </a:lnTo>
                  <a:close/>
                </a:path>
              </a:pathLst>
            </a:custGeom>
            <a:ln w="12699">
              <a:solidFill>
                <a:srgbClr val="D77A00"/>
              </a:solidFill>
            </a:ln>
          </p:spPr>
          <p:txBody>
            <a:bodyPr wrap="square" lIns="0" tIns="0" rIns="0" bIns="0" rtlCol="0"/>
            <a:lstStyle/>
            <a:p>
              <a:endParaRPr sz="908"/>
            </a:p>
          </p:txBody>
        </p:sp>
      </p:gr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a:t>
            </a:fld>
            <a:endParaRPr lang="en-US"/>
          </a:p>
        </p:txBody>
      </p:sp>
    </p:spTree>
    <p:extLst>
      <p:ext uri="{BB962C8B-B14F-4D97-AF65-F5344CB8AC3E}">
        <p14:creationId xmlns:p14="http://schemas.microsoft.com/office/powerpoint/2010/main" val="26882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b="3678"/>
          <a:stretch/>
        </p:blipFill>
        <p:spPr>
          <a:xfrm>
            <a:off x="3838575" y="2631790"/>
            <a:ext cx="1783182" cy="811959"/>
          </a:xfrm>
          <a:prstGeom prst="rect">
            <a:avLst/>
          </a:prstGeom>
          <a:solidFill>
            <a:schemeClr val="bg1"/>
          </a:solidFill>
        </p:spPr>
      </p:pic>
      <p:sp>
        <p:nvSpPr>
          <p:cNvPr id="11" name="object 11"/>
          <p:cNvSpPr txBox="1">
            <a:spLocks noGrp="1"/>
          </p:cNvSpPr>
          <p:nvPr>
            <p:ph type="title"/>
          </p:nvPr>
        </p:nvSpPr>
        <p:spPr/>
        <p:txBody>
          <a:bodyPr/>
          <a:lstStyle/>
          <a:p>
            <a:r>
              <a:rPr lang="en-US" smtClean="0"/>
              <a:t>The Client/Server Model</a:t>
            </a:r>
            <a:endParaRPr lang="en-US"/>
          </a:p>
        </p:txBody>
      </p:sp>
      <p:sp>
        <p:nvSpPr>
          <p:cNvPr id="40" name="Content Placeholder 39"/>
          <p:cNvSpPr>
            <a:spLocks noGrp="1"/>
          </p:cNvSpPr>
          <p:nvPr>
            <p:ph idx="1"/>
          </p:nvPr>
        </p:nvSpPr>
        <p:spPr>
          <a:xfrm>
            <a:off x="636851" y="922867"/>
            <a:ext cx="4649524" cy="2195814"/>
          </a:xfrm>
        </p:spPr>
        <p:txBody>
          <a:bodyPr/>
          <a:lstStyle/>
          <a:p>
            <a:r>
              <a:rPr lang="en-US" dirty="0" smtClean="0"/>
              <a:t>The client/server model is a programming paradigm that represents the interaction between processes and structures of the system</a:t>
            </a:r>
          </a:p>
          <a:p>
            <a:r>
              <a:rPr lang="en-US" dirty="0" smtClean="0"/>
              <a:t>Any process in a system is a client or a server or can play the roles of both</a:t>
            </a:r>
          </a:p>
          <a:p>
            <a:pPr lvl="1"/>
            <a:r>
              <a:rPr lang="en-US" dirty="0" smtClean="0"/>
              <a:t>Client and server processes interact through a sequence of requests and responses: synchronous request/reply exchange of information</a:t>
            </a:r>
          </a:p>
          <a:p>
            <a:r>
              <a:rPr lang="en-US" dirty="0" smtClean="0"/>
              <a:t>Can also be considered as a service-oriented communication model</a:t>
            </a:r>
          </a:p>
          <a:p>
            <a:pPr lvl="1"/>
            <a:r>
              <a:rPr lang="en-US" dirty="0" smtClean="0"/>
              <a:t>A higher-level abstraction of inter-process communication</a:t>
            </a:r>
          </a:p>
          <a:p>
            <a:pPr lvl="1"/>
            <a:r>
              <a:rPr lang="en-US" dirty="0" smtClean="0"/>
              <a:t>Supported by using either RPC or message passing communication, which in turn is implemented (lower level) by either a connection-oriented or connectionless transport service in the network</a:t>
            </a:r>
          </a:p>
        </p:txBody>
      </p:sp>
      <p:sp>
        <p:nvSpPr>
          <p:cNvPr id="30" name="object 30"/>
          <p:cNvSpPr txBox="1">
            <a:spLocks noGrp="1"/>
          </p:cNvSpPr>
          <p:nvPr>
            <p:ph type="dt" sz="half" idx="10"/>
          </p:nvPr>
        </p:nvSpPr>
        <p:spPr/>
        <p:txBody>
          <a:bodyPr/>
          <a:lstStyle/>
          <a:p>
            <a:r>
              <a:rPr lang="en-US" smtClean="0"/>
              <a:t>9/23/2025, Topic 2</a:t>
            </a:r>
            <a:endParaRPr lang="en-US" dirty="0"/>
          </a:p>
        </p:txBody>
      </p:sp>
      <p:sp>
        <p:nvSpPr>
          <p:cNvPr id="29" name="object 29"/>
          <p:cNvSpPr txBox="1">
            <a:spLocks noGrp="1"/>
          </p:cNvSpPr>
          <p:nvPr>
            <p:ph type="ftr" sz="quarter" idx="11"/>
          </p:nvPr>
        </p:nvSpPr>
        <p:spPr/>
        <p:txBody>
          <a:bodyPr/>
          <a:lstStyle/>
          <a:p>
            <a:r>
              <a:rPr lang="en-US" smtClean="0"/>
              <a:t>CSC7103, Fall 2025, Concurrent Processes and Programming</a:t>
            </a:r>
            <a:endParaRPr lang="en-US" dirty="0"/>
          </a:p>
        </p:txBody>
      </p:sp>
      <p:sp>
        <p:nvSpPr>
          <p:cNvPr id="17" name="object 17"/>
          <p:cNvSpPr txBox="1"/>
          <p:nvPr/>
        </p:nvSpPr>
        <p:spPr>
          <a:xfrm>
            <a:off x="2322530" y="2948911"/>
            <a:ext cx="1407943" cy="168348"/>
          </a:xfrm>
          <a:prstGeom prst="rect">
            <a:avLst/>
          </a:prstGeom>
        </p:spPr>
        <p:txBody>
          <a:bodyPr vert="horz" wrap="square" lIns="0" tIns="24353" rIns="0" bIns="0" rtlCol="0">
            <a:spAutoFit/>
          </a:bodyPr>
          <a:lstStyle/>
          <a:p>
            <a:pPr marR="71454">
              <a:spcBef>
                <a:spcPts val="1002"/>
              </a:spcBef>
            </a:pPr>
            <a:r>
              <a:rPr sz="934" i="1" dirty="0" smtClean="0">
                <a:latin typeface="Verdana"/>
                <a:cs typeface="Verdana"/>
              </a:rPr>
              <a:t>logical</a:t>
            </a:r>
            <a:r>
              <a:rPr sz="934" i="1" spc="20" dirty="0" smtClean="0">
                <a:latin typeface="Verdana"/>
                <a:cs typeface="Verdana"/>
              </a:rPr>
              <a:t> </a:t>
            </a:r>
            <a:r>
              <a:rPr sz="934" i="1" spc="-5" dirty="0">
                <a:latin typeface="Verdana"/>
                <a:cs typeface="Verdana"/>
              </a:rPr>
              <a:t>communication</a:t>
            </a:r>
            <a:endParaRPr sz="934" dirty="0">
              <a:latin typeface="Verdana"/>
              <a:cs typeface="Verdana"/>
            </a:endParaRPr>
          </a:p>
        </p:txBody>
      </p:sp>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20</a:t>
            </a:fld>
            <a:endParaRPr lang="en-US"/>
          </a:p>
        </p:txBody>
      </p:sp>
      <p:cxnSp>
        <p:nvCxnSpPr>
          <p:cNvPr id="4" name="Straight Connector 3"/>
          <p:cNvCxnSpPr/>
          <p:nvPr/>
        </p:nvCxnSpPr>
        <p:spPr>
          <a:xfrm flipV="1">
            <a:off x="3681187" y="2824015"/>
            <a:ext cx="843188" cy="2084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4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additive="base">
                                        <p:cTn id="13" dur="500" fill="hold"/>
                                        <p:tgtEl>
                                          <p:spTgt spid="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anim calcmode="lin" valueType="num">
                                      <p:cBhvr additive="base">
                                        <p:cTn id="17" dur="500" fill="hold"/>
                                        <p:tgtEl>
                                          <p:spTgt spid="4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anim calcmode="lin" valueType="num">
                                      <p:cBhvr additive="base">
                                        <p:cTn id="23" dur="500" fill="hold"/>
                                        <p:tgtEl>
                                          <p:spTgt spid="4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
                                            <p:txEl>
                                              <p:pRg st="4" end="4"/>
                                            </p:txEl>
                                          </p:spTgt>
                                        </p:tgtEl>
                                        <p:attrNameLst>
                                          <p:attrName>style.visibility</p:attrName>
                                        </p:attrNameLst>
                                      </p:cBhvr>
                                      <p:to>
                                        <p:strVal val="visible"/>
                                      </p:to>
                                    </p:set>
                                    <p:anim calcmode="lin" valueType="num">
                                      <p:cBhvr additive="base">
                                        <p:cTn id="27" dur="500" fill="hold"/>
                                        <p:tgtEl>
                                          <p:spTgt spid="4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
                                            <p:txEl>
                                              <p:pRg st="5" end="5"/>
                                            </p:txEl>
                                          </p:spTgt>
                                        </p:tgtEl>
                                        <p:attrNameLst>
                                          <p:attrName>style.visibility</p:attrName>
                                        </p:attrNameLst>
                                      </p:cBhvr>
                                      <p:to>
                                        <p:strVal val="visible"/>
                                      </p:to>
                                    </p:set>
                                    <p:anim calcmode="lin" valueType="num">
                                      <p:cBhvr additive="base">
                                        <p:cTn id="31" dur="500" fill="hold"/>
                                        <p:tgtEl>
                                          <p:spTgt spid="4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0-#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Time Services</a:t>
            </a:r>
            <a:endParaRPr lang="en-US" dirty="0"/>
          </a:p>
        </p:txBody>
      </p:sp>
      <p:sp>
        <p:nvSpPr>
          <p:cNvPr id="15" name="Text Placeholder 14"/>
          <p:cNvSpPr>
            <a:spLocks noGrp="1"/>
          </p:cNvSpPr>
          <p:nvPr>
            <p:ph type="body" idx="1"/>
          </p:nvPr>
        </p:nvSpPr>
        <p:spPr/>
        <p:txBody>
          <a:bodyPr/>
          <a:lstStyle/>
          <a:p>
            <a:endParaRPr lang="en-US"/>
          </a:p>
        </p:txBody>
      </p:sp>
      <p:sp>
        <p:nvSpPr>
          <p:cNvPr id="5" name="object 5"/>
          <p:cNvSpPr txBox="1">
            <a:spLocks noGrp="1"/>
          </p:cNvSpPr>
          <p:nvPr>
            <p:ph type="dt" sz="half" idx="10"/>
          </p:nvPr>
        </p:nvSpPr>
        <p:spPr/>
        <p:txBody>
          <a:bodyPr/>
          <a:lstStyle/>
          <a:p>
            <a:r>
              <a:rPr lang="en-US" smtClean="0"/>
              <a:t>9/23/2025, Topic 2</a:t>
            </a:r>
            <a:endParaRPr lang="en-US" dirty="0"/>
          </a:p>
        </p:txBody>
      </p:sp>
      <p:sp>
        <p:nvSpPr>
          <p:cNvPr id="4" name="object 4"/>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21</a:t>
            </a:fld>
            <a:endParaRPr lang="en-US"/>
          </a:p>
        </p:txBody>
      </p:sp>
    </p:spTree>
    <p:extLst>
      <p:ext uri="{BB962C8B-B14F-4D97-AF65-F5344CB8AC3E}">
        <p14:creationId xmlns:p14="http://schemas.microsoft.com/office/powerpoint/2010/main" val="1164353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Time Services</a:t>
            </a:r>
            <a:endParaRPr lang="en-US"/>
          </a:p>
        </p:txBody>
      </p:sp>
      <p:sp>
        <p:nvSpPr>
          <p:cNvPr id="16" name="Content Placeholder 15"/>
          <p:cNvSpPr>
            <a:spLocks noGrp="1"/>
          </p:cNvSpPr>
          <p:nvPr>
            <p:ph idx="1"/>
          </p:nvPr>
        </p:nvSpPr>
        <p:spPr/>
        <p:txBody>
          <a:bodyPr>
            <a:normAutofit fontScale="85000" lnSpcReduction="20000"/>
          </a:bodyPr>
          <a:lstStyle/>
          <a:p>
            <a:r>
              <a:rPr lang="en-US" dirty="0" smtClean="0"/>
              <a:t>In the space-time model, events are recorded with respect to each process’s own clock time</a:t>
            </a:r>
          </a:p>
          <a:p>
            <a:r>
              <a:rPr lang="en-US" dirty="0" smtClean="0"/>
              <a:t>Many applications need timing information: clocks are used to specify time and timers needed for describing the occurrences of events:</a:t>
            </a:r>
          </a:p>
          <a:p>
            <a:pPr lvl="1"/>
            <a:r>
              <a:rPr lang="en-US" dirty="0" smtClean="0"/>
              <a:t>When an event occurs, how long it takes, and which event occurs first</a:t>
            </a:r>
          </a:p>
          <a:p>
            <a:pPr lvl="1"/>
            <a:r>
              <a:rPr lang="en-US" dirty="0" smtClean="0"/>
              <a:t>Computer example: When a file was last modified, how long a client should access a server, and which update of a data object happened first</a:t>
            </a:r>
          </a:p>
          <a:p>
            <a:pPr lvl="1"/>
            <a:r>
              <a:rPr lang="en-US" dirty="0" smtClean="0"/>
              <a:t>Two processes updating a file: The file server received two simultaneous write requests. Without a time stamp, it is not possible for the server to determine which request is older</a:t>
            </a:r>
          </a:p>
          <a:p>
            <a:r>
              <a:rPr lang="en-US" dirty="0" smtClean="0"/>
              <a:t>It is not possible to precisely synchronize clocks in a distributed system because different computers have their own (local) clocks</a:t>
            </a:r>
          </a:p>
          <a:p>
            <a:pPr lvl="1"/>
            <a:r>
              <a:rPr lang="en-US" dirty="0" smtClean="0"/>
              <a:t>Even if the clocks may be synchronized, physical clocks will not run at the same pace so </a:t>
            </a:r>
            <a:r>
              <a:rPr lang="en-US" dirty="0" smtClean="0">
                <a:solidFill>
                  <a:schemeClr val="tx2">
                    <a:lumMod val="60000"/>
                    <a:lumOff val="40000"/>
                  </a:schemeClr>
                </a:solidFill>
              </a:rPr>
              <a:t>clock skew </a:t>
            </a:r>
            <a:r>
              <a:rPr lang="en-US" dirty="0" smtClean="0"/>
              <a:t>(clock drift) will develop over time</a:t>
            </a:r>
          </a:p>
          <a:p>
            <a:r>
              <a:rPr lang="en-US" dirty="0" smtClean="0"/>
              <a:t>To ensure that different computer clocks in reasonable agreement need </a:t>
            </a:r>
            <a:r>
              <a:rPr lang="en-US" dirty="0" smtClean="0">
                <a:solidFill>
                  <a:schemeClr val="tx2">
                    <a:lumMod val="60000"/>
                    <a:lumOff val="40000"/>
                  </a:schemeClr>
                </a:solidFill>
              </a:rPr>
              <a:t>clock synchronization protocols</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22</a:t>
            </a:fld>
            <a:endParaRPr lang="en-US"/>
          </a:p>
        </p:txBody>
      </p:sp>
    </p:spTree>
    <p:extLst>
      <p:ext uri="{BB962C8B-B14F-4D97-AF65-F5344CB8AC3E}">
        <p14:creationId xmlns:p14="http://schemas.microsoft.com/office/powerpoint/2010/main" val="25994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 calcmode="lin" valueType="num">
                                      <p:cBhvr additive="base">
                                        <p:cTn id="35"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 calcmode="lin" valueType="num">
                                      <p:cBhvr additive="base">
                                        <p:cTn id="41"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Two Types of Clocks</a:t>
            </a:r>
            <a:endParaRPr lang="en-US"/>
          </a:p>
        </p:txBody>
      </p:sp>
      <p:sp>
        <p:nvSpPr>
          <p:cNvPr id="16" name="Content Placeholder 15"/>
          <p:cNvSpPr>
            <a:spLocks noGrp="1"/>
          </p:cNvSpPr>
          <p:nvPr>
            <p:ph idx="1"/>
          </p:nvPr>
        </p:nvSpPr>
        <p:spPr/>
        <p:txBody>
          <a:bodyPr>
            <a:normAutofit/>
          </a:bodyPr>
          <a:lstStyle/>
          <a:p>
            <a:r>
              <a:rPr lang="en-US" dirty="0" smtClean="0"/>
              <a:t>In centralized OS, the same system clock and time/timer are used to coordinate all processes/events</a:t>
            </a:r>
          </a:p>
          <a:p>
            <a:r>
              <a:rPr lang="en-US" dirty="0" smtClean="0"/>
              <a:t>In distributed OS, without a global time consensus, it is difficult to coordinate distributed processes/events</a:t>
            </a:r>
          </a:p>
          <a:p>
            <a:r>
              <a:rPr lang="en-US" dirty="0" smtClean="0"/>
              <a:t>Two fundamental clock concepts for specifying time in distributed systems</a:t>
            </a:r>
          </a:p>
          <a:p>
            <a:pPr lvl="1"/>
            <a:r>
              <a:rPr lang="en-US" dirty="0" smtClean="0">
                <a:solidFill>
                  <a:schemeClr val="tx2">
                    <a:lumMod val="60000"/>
                    <a:lumOff val="40000"/>
                  </a:schemeClr>
                </a:solidFill>
              </a:rPr>
              <a:t>Physical clock</a:t>
            </a:r>
            <a:r>
              <a:rPr lang="en-US" dirty="0" smtClean="0"/>
              <a:t>: a close approximation of real life clock that measures both a point and intervals of time, i.e., time and timer</a:t>
            </a:r>
          </a:p>
          <a:p>
            <a:pPr lvl="2"/>
            <a:r>
              <a:rPr lang="en-US" dirty="0" smtClean="0"/>
              <a:t>Used to synchronize and schedule hardware activities</a:t>
            </a:r>
          </a:p>
          <a:p>
            <a:pPr lvl="1"/>
            <a:r>
              <a:rPr lang="en-US" dirty="0" smtClean="0">
                <a:solidFill>
                  <a:schemeClr val="tx2">
                    <a:lumMod val="60000"/>
                    <a:lumOff val="40000"/>
                  </a:schemeClr>
                </a:solidFill>
              </a:rPr>
              <a:t>Logical clock</a:t>
            </a:r>
            <a:r>
              <a:rPr lang="en-US" dirty="0" smtClean="0"/>
              <a:t>: preserves only the </a:t>
            </a:r>
            <a:r>
              <a:rPr lang="en-US" dirty="0" smtClean="0">
                <a:solidFill>
                  <a:schemeClr val="tx2">
                    <a:lumMod val="60000"/>
                    <a:lumOff val="40000"/>
                  </a:schemeClr>
                </a:solidFill>
              </a:rPr>
              <a:t>ordering</a:t>
            </a:r>
            <a:r>
              <a:rPr lang="en-US" dirty="0" smtClean="0"/>
              <a:t> of events</a:t>
            </a:r>
          </a:p>
          <a:p>
            <a:r>
              <a:rPr lang="en-US" dirty="0" smtClean="0"/>
              <a:t>Different algorithms to synchronize physical and logical locks</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23</a:t>
            </a:fld>
            <a:endParaRPr lang="en-US"/>
          </a:p>
        </p:txBody>
      </p:sp>
    </p:spTree>
    <p:extLst>
      <p:ext uri="{BB962C8B-B14F-4D97-AF65-F5344CB8AC3E}">
        <p14:creationId xmlns:p14="http://schemas.microsoft.com/office/powerpoint/2010/main" val="7081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 calcmode="lin" valueType="num">
                                      <p:cBhvr additive="base">
                                        <p:cTn id="37"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Physical Clocks</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An absolute global physical time is theoretically impossible to obtain in a distributed environment</a:t>
            </a:r>
          </a:p>
          <a:p>
            <a:pPr lvl="1"/>
            <a:r>
              <a:rPr lang="en-US" dirty="0" smtClean="0"/>
              <a:t>All machines try to reach a consensus of time</a:t>
            </a:r>
          </a:p>
          <a:p>
            <a:r>
              <a:rPr lang="en-US" dirty="0" smtClean="0"/>
              <a:t>Many standard Universal Coordinated Time (UTC) sources are available for computers:</a:t>
            </a:r>
          </a:p>
          <a:p>
            <a:pPr lvl="1"/>
            <a:r>
              <a:rPr lang="en-US" dirty="0" smtClean="0"/>
              <a:t>NIST short wave radio, ACTS (via modem), GPS satellites</a:t>
            </a:r>
          </a:p>
          <a:p>
            <a:pPr lvl="1"/>
            <a:r>
              <a:rPr lang="en-US" dirty="0" smtClean="0"/>
              <a:t>Using these time services are generally costly and/or complicated. A few time services access the UTC sources directly, and most computers obtain the timing information from one or more time servers (TS)</a:t>
            </a:r>
          </a:p>
          <a:p>
            <a:r>
              <a:rPr lang="en-US" dirty="0" smtClean="0"/>
              <a:t>Accessing a TS via network requires a non-deterministic message exchange time – a delay in reporting or acquiring UTC</a:t>
            </a:r>
          </a:p>
          <a:p>
            <a:pPr lvl="1"/>
            <a:r>
              <a:rPr lang="en-US" dirty="0" smtClean="0"/>
              <a:t>Approaches to compensate the delay and reduce time discrepancies: Christian’s Algorithm</a:t>
            </a:r>
          </a:p>
          <a:p>
            <a:pPr lvl="1"/>
            <a:r>
              <a:rPr lang="en-US" dirty="0" smtClean="0"/>
              <a:t>Berkeley Algorithm </a:t>
            </a:r>
          </a:p>
          <a:p>
            <a:pPr lvl="1"/>
            <a:r>
              <a:rPr lang="en-US" dirty="0" smtClean="0"/>
              <a:t>Averaging Algorithm</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24</a:t>
            </a:fld>
            <a:endParaRPr lang="en-US"/>
          </a:p>
        </p:txBody>
      </p:sp>
    </p:spTree>
    <p:extLst>
      <p:ext uri="{BB962C8B-B14F-4D97-AF65-F5344CB8AC3E}">
        <p14:creationId xmlns:p14="http://schemas.microsoft.com/office/powerpoint/2010/main" val="34213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 calcmode="lin" valueType="num">
                                      <p:cBhvr additive="base">
                                        <p:cTn id="35"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 calcmode="lin" valueType="num">
                                      <p:cBhvr additive="base">
                                        <p:cTn id="39"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 Distributed Time Service Architecture</a:t>
            </a:r>
            <a:endParaRPr lang="en-US"/>
          </a:p>
        </p:txBody>
      </p:sp>
      <p:sp>
        <p:nvSpPr>
          <p:cNvPr id="60" name="Content Placeholder 59"/>
          <p:cNvSpPr>
            <a:spLocks noGrp="1"/>
          </p:cNvSpPr>
          <p:nvPr>
            <p:ph idx="1"/>
          </p:nvPr>
        </p:nvSpPr>
        <p:spPr/>
        <p:txBody>
          <a:bodyPr/>
          <a:lstStyle/>
          <a:p>
            <a:r>
              <a:rPr lang="en-US" dirty="0" smtClean="0"/>
              <a:t>Time clerk on client machine requests time service from time server</a:t>
            </a:r>
          </a:p>
          <a:p>
            <a:pPr lvl="1"/>
            <a:r>
              <a:rPr lang="en-US" dirty="0" smtClean="0"/>
              <a:t>Time servers maintain up-to-date clock information and also exchange the timing information</a:t>
            </a:r>
          </a:p>
          <a:p>
            <a:r>
              <a:rPr lang="en-US" dirty="0" smtClean="0"/>
              <a:t>Two key issues: </a:t>
            </a:r>
            <a:r>
              <a:rPr lang="en-US" dirty="0" smtClean="0">
                <a:solidFill>
                  <a:schemeClr val="tx2">
                    <a:lumMod val="60000"/>
                    <a:lumOff val="40000"/>
                  </a:schemeClr>
                </a:solidFill>
              </a:rPr>
              <a:t>compensating delay</a:t>
            </a:r>
            <a:r>
              <a:rPr lang="en-US" dirty="0" smtClean="0"/>
              <a:t> and </a:t>
            </a:r>
            <a:r>
              <a:rPr lang="en-US" dirty="0" smtClean="0">
                <a:solidFill>
                  <a:schemeClr val="tx2">
                    <a:lumMod val="60000"/>
                    <a:lumOff val="40000"/>
                  </a:schemeClr>
                </a:solidFill>
              </a:rPr>
              <a:t>calibrating discrepancy</a:t>
            </a:r>
          </a:p>
          <a:p>
            <a:r>
              <a:rPr lang="en-US" dirty="0" smtClean="0"/>
              <a:t>Two ways of accessing UTC: pull and push service models</a:t>
            </a:r>
          </a:p>
          <a:p>
            <a:endParaRPr lang="en-US" dirty="0"/>
          </a:p>
        </p:txBody>
      </p:sp>
      <p:sp>
        <p:nvSpPr>
          <p:cNvPr id="50" name="object 50"/>
          <p:cNvSpPr txBox="1">
            <a:spLocks noGrp="1"/>
          </p:cNvSpPr>
          <p:nvPr>
            <p:ph type="dt" sz="half" idx="10"/>
          </p:nvPr>
        </p:nvSpPr>
        <p:spPr/>
        <p:txBody>
          <a:bodyPr/>
          <a:lstStyle/>
          <a:p>
            <a:r>
              <a:rPr lang="en-US" smtClean="0"/>
              <a:t>9/23/2025, Topic 2</a:t>
            </a:r>
            <a:endParaRPr lang="en-US" dirty="0"/>
          </a:p>
        </p:txBody>
      </p:sp>
      <p:sp>
        <p:nvSpPr>
          <p:cNvPr id="49" name="object 49"/>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object 3"/>
          <p:cNvSpPr txBox="1"/>
          <p:nvPr/>
        </p:nvSpPr>
        <p:spPr>
          <a:xfrm>
            <a:off x="713031" y="2076395"/>
            <a:ext cx="1522040" cy="195205"/>
          </a:xfrm>
          <a:prstGeom prst="rect">
            <a:avLst/>
          </a:prstGeom>
        </p:spPr>
        <p:txBody>
          <a:bodyPr vert="horz" wrap="square" lIns="0" tIns="50950" rIns="0" bIns="0" rtlCol="0">
            <a:spAutoFit/>
          </a:bodyPr>
          <a:lstStyle/>
          <a:p>
            <a:pPr marR="41334"/>
            <a:r>
              <a:rPr sz="934" dirty="0" smtClean="0">
                <a:latin typeface="Verdana"/>
                <a:cs typeface="Verdana"/>
              </a:rPr>
              <a:t>Distributed</a:t>
            </a:r>
            <a:r>
              <a:rPr sz="934" spc="35" dirty="0" smtClean="0">
                <a:latin typeface="Verdana"/>
                <a:cs typeface="Verdana"/>
              </a:rPr>
              <a:t> </a:t>
            </a:r>
            <a:r>
              <a:rPr sz="934" dirty="0">
                <a:latin typeface="Verdana"/>
                <a:cs typeface="Verdana"/>
              </a:rPr>
              <a:t>Time</a:t>
            </a:r>
            <a:r>
              <a:rPr sz="934" spc="35" dirty="0">
                <a:latin typeface="Verdana"/>
                <a:cs typeface="Verdana"/>
              </a:rPr>
              <a:t> </a:t>
            </a:r>
            <a:r>
              <a:rPr sz="934" spc="-5" dirty="0">
                <a:latin typeface="Verdana"/>
                <a:cs typeface="Verdana"/>
              </a:rPr>
              <a:t>Service</a:t>
            </a:r>
            <a:endParaRPr sz="934" dirty="0">
              <a:latin typeface="Verdana"/>
              <a:cs typeface="Verdana"/>
            </a:endParaRPr>
          </a:p>
        </p:txBody>
      </p:sp>
      <p:pic>
        <p:nvPicPr>
          <p:cNvPr id="55" name="Picture 54"/>
          <p:cNvPicPr>
            <a:picLocks noChangeAspect="1"/>
          </p:cNvPicPr>
          <p:nvPr/>
        </p:nvPicPr>
        <p:blipFill>
          <a:blip r:embed="rId2"/>
          <a:stretch>
            <a:fillRect/>
          </a:stretch>
        </p:blipFill>
        <p:spPr>
          <a:xfrm>
            <a:off x="1781175" y="2173997"/>
            <a:ext cx="3374310" cy="1155586"/>
          </a:xfrm>
          <a:prstGeom prst="rect">
            <a:avLst/>
          </a:prstGeom>
        </p:spPr>
      </p:pic>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t>25</a:t>
            </a:fld>
            <a:endParaRPr lang="en-US"/>
          </a:p>
        </p:txBody>
      </p:sp>
    </p:spTree>
    <p:extLst>
      <p:ext uri="{BB962C8B-B14F-4D97-AF65-F5344CB8AC3E}">
        <p14:creationId xmlns:p14="http://schemas.microsoft.com/office/powerpoint/2010/main" val="11981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Christian’s Algorithm</a:t>
            </a:r>
            <a:endParaRPr lang="en-US" dirty="0"/>
          </a:p>
        </p:txBody>
      </p:sp>
      <p:sp>
        <p:nvSpPr>
          <p:cNvPr id="37" name="Content Placeholder 36"/>
          <p:cNvSpPr>
            <a:spLocks noGrp="1"/>
          </p:cNvSpPr>
          <p:nvPr>
            <p:ph idx="1"/>
          </p:nvPr>
        </p:nvSpPr>
        <p:spPr>
          <a:xfrm>
            <a:off x="636851" y="922867"/>
            <a:ext cx="3506523" cy="2195814"/>
          </a:xfrm>
        </p:spPr>
        <p:txBody>
          <a:bodyPr>
            <a:normAutofit lnSpcReduction="10000"/>
          </a:bodyPr>
          <a:lstStyle/>
          <a:p>
            <a:r>
              <a:rPr lang="en-US" dirty="0" smtClean="0"/>
              <a:t>A client process P requests a time service from a time server (TS) at time T</a:t>
            </a:r>
            <a:r>
              <a:rPr lang="en-US" baseline="-25000" dirty="0" smtClean="0"/>
              <a:t>S</a:t>
            </a:r>
          </a:p>
          <a:p>
            <a:r>
              <a:rPr lang="en-US" dirty="0" smtClean="0"/>
              <a:t>The time server responds with time T</a:t>
            </a:r>
            <a:r>
              <a:rPr lang="en-US" baseline="-25000" dirty="0" smtClean="0"/>
              <a:t>C</a:t>
            </a:r>
            <a:r>
              <a:rPr lang="en-US" dirty="0" smtClean="0"/>
              <a:t> from its clock, which is received by the client at T</a:t>
            </a:r>
            <a:r>
              <a:rPr lang="en-US" baseline="-25000" dirty="0" smtClean="0"/>
              <a:t>R</a:t>
            </a:r>
          </a:p>
          <a:p>
            <a:r>
              <a:rPr lang="en-US" dirty="0" smtClean="0"/>
              <a:t>However, the UTC (</a:t>
            </a:r>
            <a:r>
              <a:rPr lang="en-US" dirty="0"/>
              <a:t>T</a:t>
            </a:r>
            <a:r>
              <a:rPr lang="en-US" baseline="-25000" dirty="0"/>
              <a:t>C</a:t>
            </a:r>
            <a:r>
              <a:rPr lang="en-US" dirty="0" smtClean="0"/>
              <a:t>) returned from the time server to the client must be adjusted:</a:t>
            </a:r>
          </a:p>
          <a:p>
            <a:pPr lvl="1"/>
            <a:r>
              <a:rPr lang="en-US" dirty="0" smtClean="0"/>
              <a:t>If </a:t>
            </a:r>
            <a:r>
              <a:rPr lang="en-US" b="1" dirty="0" smtClean="0"/>
              <a:t>d</a:t>
            </a:r>
            <a:r>
              <a:rPr lang="en-US" dirty="0" smtClean="0"/>
              <a:t> is the estimate of delay from the server to the client, the client should then set its clock/time to </a:t>
            </a:r>
            <a:r>
              <a:rPr lang="en-US" b="1" dirty="0" smtClean="0"/>
              <a:t>(</a:t>
            </a:r>
            <a:r>
              <a:rPr lang="en-US" b="1" dirty="0"/>
              <a:t>T</a:t>
            </a:r>
            <a:r>
              <a:rPr lang="en-US" b="1" baseline="-25000" dirty="0"/>
              <a:t>C</a:t>
            </a:r>
            <a:r>
              <a:rPr lang="en-US" b="1" dirty="0" smtClean="0"/>
              <a:t> + d)</a:t>
            </a:r>
          </a:p>
          <a:p>
            <a:pPr lvl="1"/>
            <a:r>
              <a:rPr lang="en-US" dirty="0" smtClean="0"/>
              <a:t>If nothing is known about </a:t>
            </a:r>
            <a:r>
              <a:rPr lang="en-US" b="1" dirty="0" err="1"/>
              <a:t>t</a:t>
            </a:r>
            <a:r>
              <a:rPr lang="en-US" b="1" baseline="-25000" dirty="0" err="1"/>
              <a:t>P</a:t>
            </a:r>
            <a:r>
              <a:rPr lang="en-US" dirty="0" smtClean="0"/>
              <a:t>, then estimated </a:t>
            </a:r>
            <a:r>
              <a:rPr lang="en-US" b="1" dirty="0" smtClean="0"/>
              <a:t>d = (T</a:t>
            </a:r>
            <a:r>
              <a:rPr lang="en-US" b="1" baseline="-25000" dirty="0" smtClean="0"/>
              <a:t>R</a:t>
            </a:r>
            <a:r>
              <a:rPr lang="en-US" b="1" dirty="0" smtClean="0"/>
              <a:t> – </a:t>
            </a:r>
            <a:r>
              <a:rPr lang="en-US" b="1" dirty="0"/>
              <a:t>T</a:t>
            </a:r>
            <a:r>
              <a:rPr lang="en-US" b="1" baseline="-25000" dirty="0"/>
              <a:t>S</a:t>
            </a:r>
            <a:r>
              <a:rPr lang="en-US" b="1" dirty="0" smtClean="0"/>
              <a:t>)/2</a:t>
            </a:r>
            <a:r>
              <a:rPr lang="en-US" dirty="0" smtClean="0"/>
              <a:t> (</a:t>
            </a:r>
            <a:r>
              <a:rPr lang="en-US" b="1" dirty="0" err="1" smtClean="0"/>
              <a:t>t</a:t>
            </a:r>
            <a:r>
              <a:rPr lang="en-US" b="1" baseline="-25000" dirty="0" err="1" smtClean="0"/>
              <a:t>p</a:t>
            </a:r>
            <a:r>
              <a:rPr lang="en-US" dirty="0" smtClean="0"/>
              <a:t> is assumed to be zero)</a:t>
            </a:r>
            <a:endParaRPr lang="en-US" b="1" dirty="0" smtClean="0"/>
          </a:p>
          <a:p>
            <a:pPr lvl="1"/>
            <a:r>
              <a:rPr lang="en-US" dirty="0" smtClean="0"/>
              <a:t>If </a:t>
            </a:r>
            <a:r>
              <a:rPr lang="en-US" b="1" dirty="0" err="1" smtClean="0"/>
              <a:t>t</a:t>
            </a:r>
            <a:r>
              <a:rPr lang="en-US" b="1" baseline="-25000" dirty="0" err="1" smtClean="0"/>
              <a:t>P</a:t>
            </a:r>
            <a:r>
              <a:rPr lang="en-US" dirty="0" smtClean="0"/>
              <a:t> is known, then estimate </a:t>
            </a:r>
            <a:r>
              <a:rPr lang="en-US" b="1" dirty="0" smtClean="0"/>
              <a:t>d = (T</a:t>
            </a:r>
            <a:r>
              <a:rPr lang="en-US" b="1" baseline="-25000" dirty="0" smtClean="0"/>
              <a:t>R</a:t>
            </a:r>
            <a:r>
              <a:rPr lang="en-US" b="1" dirty="0" smtClean="0"/>
              <a:t> - </a:t>
            </a:r>
            <a:r>
              <a:rPr lang="en-US" b="1" dirty="0"/>
              <a:t>T</a:t>
            </a:r>
            <a:r>
              <a:rPr lang="en-US" b="1" baseline="-25000" dirty="0"/>
              <a:t>S</a:t>
            </a:r>
            <a:r>
              <a:rPr lang="en-US" b="1" dirty="0" smtClean="0"/>
              <a:t> – </a:t>
            </a:r>
            <a:r>
              <a:rPr lang="en-US" b="1" dirty="0" err="1" smtClean="0"/>
              <a:t>t</a:t>
            </a:r>
            <a:r>
              <a:rPr lang="en-US" b="1" baseline="-25000" dirty="0" err="1" smtClean="0"/>
              <a:t>P</a:t>
            </a:r>
            <a:r>
              <a:rPr lang="en-US" b="1" dirty="0" smtClean="0"/>
              <a:t>)/2</a:t>
            </a:r>
          </a:p>
          <a:p>
            <a:pPr lvl="1"/>
            <a:r>
              <a:rPr lang="en-US" dirty="0" smtClean="0"/>
              <a:t>Or </a:t>
            </a:r>
            <a:r>
              <a:rPr lang="en-US" b="1" dirty="0" smtClean="0"/>
              <a:t>d</a:t>
            </a:r>
            <a:r>
              <a:rPr lang="en-US" dirty="0" smtClean="0"/>
              <a:t> may be estimated using average or minimum of multiple requests</a:t>
            </a:r>
          </a:p>
          <a:p>
            <a:endParaRPr lang="en-US" dirty="0"/>
          </a:p>
        </p:txBody>
      </p:sp>
      <p:sp>
        <p:nvSpPr>
          <p:cNvPr id="27" name="object 27"/>
          <p:cNvSpPr txBox="1">
            <a:spLocks noGrp="1"/>
          </p:cNvSpPr>
          <p:nvPr>
            <p:ph type="dt" sz="half" idx="10"/>
          </p:nvPr>
        </p:nvSpPr>
        <p:spPr/>
        <p:txBody>
          <a:bodyPr/>
          <a:lstStyle/>
          <a:p>
            <a:r>
              <a:rPr lang="en-US" smtClean="0"/>
              <a:t>9/23/2025, Topic 2</a:t>
            </a:r>
            <a:endParaRPr lang="en-US" dirty="0"/>
          </a:p>
        </p:txBody>
      </p:sp>
      <p:sp>
        <p:nvSpPr>
          <p:cNvPr id="26" name="object 26"/>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25" name="Picture 24"/>
          <p:cNvPicPr>
            <a:picLocks noChangeAspect="1"/>
          </p:cNvPicPr>
          <p:nvPr/>
        </p:nvPicPr>
        <p:blipFill>
          <a:blip r:embed="rId2"/>
          <a:stretch>
            <a:fillRect/>
          </a:stretch>
        </p:blipFill>
        <p:spPr>
          <a:xfrm>
            <a:off x="4075029" y="1267530"/>
            <a:ext cx="1619034" cy="139471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26</a:t>
            </a:fld>
            <a:endParaRPr lang="en-US"/>
          </a:p>
        </p:txBody>
      </p:sp>
    </p:spTree>
    <p:extLst>
      <p:ext uri="{BB962C8B-B14F-4D97-AF65-F5344CB8AC3E}">
        <p14:creationId xmlns:p14="http://schemas.microsoft.com/office/powerpoint/2010/main" val="121730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additive="base">
                                        <p:cTn id="7"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anim calcmode="lin" valueType="num">
                                      <p:cBhvr additive="base">
                                        <p:cTn id="13" dur="500" fill="hold"/>
                                        <p:tgtEl>
                                          <p:spTgt spid="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anim calcmode="lin" valueType="num">
                                      <p:cBhvr additive="base">
                                        <p:cTn id="19" dur="500" fill="hold"/>
                                        <p:tgtEl>
                                          <p:spTgt spid="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7">
                                            <p:txEl>
                                              <p:pRg st="3" end="3"/>
                                            </p:txEl>
                                          </p:spTgt>
                                        </p:tgtEl>
                                        <p:attrNameLst>
                                          <p:attrName>style.visibility</p:attrName>
                                        </p:attrNameLst>
                                      </p:cBhvr>
                                      <p:to>
                                        <p:strVal val="visible"/>
                                      </p:to>
                                    </p:set>
                                    <p:anim calcmode="lin" valueType="num">
                                      <p:cBhvr additive="base">
                                        <p:cTn id="23" dur="500" fill="hold"/>
                                        <p:tgtEl>
                                          <p:spTgt spid="3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xEl>
                                              <p:pRg st="4" end="4"/>
                                            </p:txEl>
                                          </p:spTgt>
                                        </p:tgtEl>
                                        <p:attrNameLst>
                                          <p:attrName>style.visibility</p:attrName>
                                        </p:attrNameLst>
                                      </p:cBhvr>
                                      <p:to>
                                        <p:strVal val="visible"/>
                                      </p:to>
                                    </p:set>
                                    <p:anim calcmode="lin" valueType="num">
                                      <p:cBhvr additive="base">
                                        <p:cTn id="27" dur="500" fill="hold"/>
                                        <p:tgtEl>
                                          <p:spTgt spid="3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anim calcmode="lin" valueType="num">
                                      <p:cBhvr additive="base">
                                        <p:cTn id="31" dur="500" fill="hold"/>
                                        <p:tgtEl>
                                          <p:spTgt spid="3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 calcmode="lin" valueType="num">
                                      <p:cBhvr additive="base">
                                        <p:cTn id="35" dur="500" fill="hold"/>
                                        <p:tgtEl>
                                          <p:spTgt spid="3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Berkeley Algorithm</a:t>
            </a:r>
            <a:endParaRPr lang="en-US"/>
          </a:p>
        </p:txBody>
      </p:sp>
      <p:sp>
        <p:nvSpPr>
          <p:cNvPr id="16" name="Content Placeholder 15"/>
          <p:cNvSpPr>
            <a:spLocks noGrp="1"/>
          </p:cNvSpPr>
          <p:nvPr>
            <p:ph idx="1"/>
          </p:nvPr>
        </p:nvSpPr>
        <p:spPr/>
        <p:txBody>
          <a:bodyPr>
            <a:normAutofit/>
          </a:bodyPr>
          <a:lstStyle/>
          <a:p>
            <a:r>
              <a:rPr lang="en-US" dirty="0" smtClean="0"/>
              <a:t>This algorithm does not use the actual time for the time server (TS) but rather maintains a global time</a:t>
            </a:r>
          </a:p>
          <a:p>
            <a:r>
              <a:rPr lang="en-US" dirty="0" smtClean="0"/>
              <a:t>The time server periodically gathers time data from all other computers (clients) in the distributed system and determines the average time. Then the server communicates this global average time (in fact the difference) to all machines</a:t>
            </a:r>
          </a:p>
          <a:p>
            <a:pPr lvl="1"/>
            <a:r>
              <a:rPr lang="en-US" dirty="0" smtClean="0"/>
              <a:t>All clients adjust their local clocks accordingly</a:t>
            </a:r>
          </a:p>
          <a:p>
            <a:r>
              <a:rPr lang="en-US" dirty="0" smtClean="0"/>
              <a:t>Suitable for systems which can not access any UTC server</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27</a:t>
            </a:fld>
            <a:endParaRPr lang="en-US"/>
          </a:p>
        </p:txBody>
      </p:sp>
    </p:spTree>
    <p:extLst>
      <p:ext uri="{BB962C8B-B14F-4D97-AF65-F5344CB8AC3E}">
        <p14:creationId xmlns:p14="http://schemas.microsoft.com/office/powerpoint/2010/main" val="6303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Averaging Algorithm</a:t>
            </a:r>
            <a:endParaRPr lang="en-US"/>
          </a:p>
        </p:txBody>
      </p:sp>
      <p:sp>
        <p:nvSpPr>
          <p:cNvPr id="16" name="Content Placeholder 15"/>
          <p:cNvSpPr>
            <a:spLocks noGrp="1"/>
          </p:cNvSpPr>
          <p:nvPr>
            <p:ph idx="1"/>
          </p:nvPr>
        </p:nvSpPr>
        <p:spPr/>
        <p:txBody>
          <a:bodyPr>
            <a:normAutofit fontScale="92500"/>
          </a:bodyPr>
          <a:lstStyle/>
          <a:p>
            <a:r>
              <a:rPr lang="en-US" dirty="0" smtClean="0"/>
              <a:t>The Berkeley algorithm is centralized and has single point of failure</a:t>
            </a:r>
          </a:p>
          <a:p>
            <a:r>
              <a:rPr lang="en-US" dirty="0" smtClean="0">
                <a:solidFill>
                  <a:schemeClr val="tx2">
                    <a:lumMod val="60000"/>
                    <a:lumOff val="40000"/>
                  </a:schemeClr>
                </a:solidFill>
              </a:rPr>
              <a:t>Every</a:t>
            </a:r>
            <a:r>
              <a:rPr lang="en-US" dirty="0" smtClean="0"/>
              <a:t> computer </a:t>
            </a:r>
            <a:r>
              <a:rPr lang="en-US" dirty="0" smtClean="0">
                <a:solidFill>
                  <a:schemeClr val="tx2">
                    <a:lumMod val="60000"/>
                    <a:lumOff val="40000"/>
                  </a:schemeClr>
                </a:solidFill>
              </a:rPr>
              <a:t>broadcasts</a:t>
            </a:r>
            <a:r>
              <a:rPr lang="en-US" dirty="0" smtClean="0"/>
              <a:t> its time information at a regular interval known system wide</a:t>
            </a:r>
          </a:p>
          <a:p>
            <a:pPr lvl="1"/>
            <a:r>
              <a:rPr lang="en-US" dirty="0" smtClean="0"/>
              <a:t>Every machine then averages the broadcast information to compute its own time and reset its internal clock accordingly</a:t>
            </a:r>
          </a:p>
          <a:p>
            <a:r>
              <a:rPr lang="en-US" dirty="0" smtClean="0"/>
              <a:t>Both the Berkeley and averaging algorithms considers the fact that local clocks not only contain different times but they also have rates. </a:t>
            </a:r>
          </a:p>
          <a:p>
            <a:pPr lvl="1"/>
            <a:r>
              <a:rPr lang="en-US" dirty="0" smtClean="0"/>
              <a:t>Any times (or UTCs) that are suspiciously small or large (differing by a value outside of a given tolerance) are excluded from the computation</a:t>
            </a:r>
          </a:p>
          <a:p>
            <a:pPr lvl="1"/>
            <a:r>
              <a:rPr lang="en-US" dirty="0" smtClean="0"/>
              <a:t>This prevents the overall system time from being drastically skewed due to one or more erroneous clocks</a:t>
            </a:r>
          </a:p>
          <a:p>
            <a:r>
              <a:rPr lang="en-US" dirty="0" smtClean="0"/>
              <a:t>Timing discrepancies can be significantly reduced but a small degree of uncertainty is inherent in UTC or global time: </a:t>
            </a:r>
            <a:r>
              <a:rPr lang="en-US" b="1" dirty="0" err="1" smtClean="0"/>
              <a:t>t</a:t>
            </a:r>
            <a:r>
              <a:rPr lang="en-US" b="1" baseline="-25000" dirty="0" err="1" smtClean="0"/>
              <a:t>P</a:t>
            </a:r>
            <a:r>
              <a:rPr lang="en-US" b="1" dirty="0" smtClean="0"/>
              <a:t> ± </a:t>
            </a:r>
            <a:r>
              <a:rPr lang="en-US" b="1" dirty="0" err="1" smtClean="0"/>
              <a:t>Δl</a:t>
            </a:r>
            <a:endParaRPr lang="en-US" b="1" dirty="0" smtClean="0"/>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28</a:t>
            </a:fld>
            <a:endParaRPr lang="en-US"/>
          </a:p>
        </p:txBody>
      </p:sp>
    </p:spTree>
    <p:extLst>
      <p:ext uri="{BB962C8B-B14F-4D97-AF65-F5344CB8AC3E}">
        <p14:creationId xmlns:p14="http://schemas.microsoft.com/office/powerpoint/2010/main" val="34338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 calcmode="lin" valueType="num">
                                      <p:cBhvr additive="base">
                                        <p:cTn id="37"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Clock Adjustment</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Note that the clock of the system can not be set backwards. Doing so may result in an inconsistent system state</a:t>
            </a:r>
          </a:p>
          <a:p>
            <a:r>
              <a:rPr lang="en-US" dirty="0" smtClean="0"/>
              <a:t>To solve the problem the clock is slowed down for a certain period of time until the system clock reaches the desired state</a:t>
            </a:r>
          </a:p>
          <a:p>
            <a:pPr lvl="1"/>
            <a:r>
              <a:rPr lang="en-US" dirty="0" smtClean="0"/>
              <a:t>If the local time in the client is higher than the new UTC, its clock speed is slowed by the software</a:t>
            </a:r>
          </a:p>
          <a:p>
            <a:r>
              <a:rPr lang="en-US" dirty="0" smtClean="0"/>
              <a:t>Problem with a slower clock is less serious</a:t>
            </a:r>
          </a:p>
          <a:p>
            <a:pPr lvl="1"/>
            <a:r>
              <a:rPr lang="en-US" dirty="0" smtClean="0"/>
              <a:t>Increase clock speed to allow it catch up the UTC gradually</a:t>
            </a:r>
          </a:p>
          <a:p>
            <a:r>
              <a:rPr lang="en-US" dirty="0" smtClean="0"/>
              <a:t>How often to synchronize:</a:t>
            </a:r>
          </a:p>
          <a:p>
            <a:pPr lvl="1"/>
            <a:r>
              <a:rPr lang="en-US" dirty="0" smtClean="0"/>
              <a:t>It is possible to put an upper bound (</a:t>
            </a:r>
            <a:r>
              <a:rPr lang="el-GR" dirty="0" smtClean="0"/>
              <a:t>Δ</a:t>
            </a:r>
            <a:r>
              <a:rPr lang="en-US" dirty="0"/>
              <a:t>)</a:t>
            </a:r>
            <a:r>
              <a:rPr lang="en-US" dirty="0" smtClean="0"/>
              <a:t> on the rate at which the clock skew develops. That means, the clock in a system may deviate at most </a:t>
            </a:r>
            <a:r>
              <a:rPr lang="el-GR" dirty="0" smtClean="0"/>
              <a:t>Δ</a:t>
            </a:r>
            <a:r>
              <a:rPr lang="en-US" dirty="0" smtClean="0"/>
              <a:t>t from the real clock over time period t</a:t>
            </a:r>
          </a:p>
          <a:p>
            <a:pPr lvl="1"/>
            <a:r>
              <a:rPr lang="en-US" dirty="0" smtClean="0"/>
              <a:t>Therefore, if two clocks are synchronized at time 0, then they will differ by at most 2</a:t>
            </a:r>
            <a:r>
              <a:rPr lang="el-GR" dirty="0"/>
              <a:t>Δ</a:t>
            </a:r>
            <a:r>
              <a:rPr lang="en-US" dirty="0" smtClean="0"/>
              <a:t>t at the end of time period t (one slower, one faster)</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29</a:t>
            </a:fld>
            <a:endParaRPr lang="en-US"/>
          </a:p>
        </p:txBody>
      </p:sp>
    </p:spTree>
    <p:extLst>
      <p:ext uri="{BB962C8B-B14F-4D97-AF65-F5344CB8AC3E}">
        <p14:creationId xmlns:p14="http://schemas.microsoft.com/office/powerpoint/2010/main" val="29900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 calcmode="lin" valueType="num">
                                      <p:cBhvr additive="base">
                                        <p:cTn id="33"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 calcmode="lin" valueType="num">
                                      <p:cBhvr additive="base">
                                        <p:cTn id="37"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 calcmode="lin" valueType="num">
                                      <p:cBhvr additive="base">
                                        <p:cTn id="41"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Process Control Block (PCB)</a:t>
            </a:r>
            <a:endParaRPr lang="en-US" dirty="0"/>
          </a:p>
        </p:txBody>
      </p:sp>
      <p:sp>
        <p:nvSpPr>
          <p:cNvPr id="7" name="Content Placeholder 6"/>
          <p:cNvSpPr>
            <a:spLocks noGrp="1"/>
          </p:cNvSpPr>
          <p:nvPr>
            <p:ph sz="half" idx="1"/>
          </p:nvPr>
        </p:nvSpPr>
        <p:spPr>
          <a:xfrm>
            <a:off x="636851" y="922867"/>
            <a:ext cx="3201724" cy="2195814"/>
          </a:xfrm>
        </p:spPr>
        <p:txBody>
          <a:bodyPr>
            <a:normAutofit fontScale="92500"/>
          </a:bodyPr>
          <a:lstStyle/>
          <a:p>
            <a:r>
              <a:rPr lang="en-US" dirty="0" smtClean="0"/>
              <a:t>Information associated with each process is represented by PCB</a:t>
            </a:r>
          </a:p>
          <a:p>
            <a:pPr lvl="1"/>
            <a:r>
              <a:rPr lang="en-US" dirty="0" smtClean="0"/>
              <a:t>Process state: New, ready, running, waiting, and terminated</a:t>
            </a:r>
          </a:p>
          <a:p>
            <a:pPr lvl="1"/>
            <a:r>
              <a:rPr lang="en-US" dirty="0" smtClean="0"/>
              <a:t>Process number: </a:t>
            </a:r>
            <a:r>
              <a:rPr lang="en-US" dirty="0" err="1" smtClean="0"/>
              <a:t>pid</a:t>
            </a:r>
            <a:endParaRPr lang="en-US" dirty="0" smtClean="0"/>
          </a:p>
          <a:p>
            <a:pPr lvl="1"/>
            <a:r>
              <a:rPr lang="en-US" dirty="0" smtClean="0"/>
              <a:t>Program counter: Indicates the address of next instruction to be executed for this process</a:t>
            </a:r>
          </a:p>
          <a:p>
            <a:pPr lvl="1"/>
            <a:r>
              <a:rPr lang="en-US" dirty="0" smtClean="0"/>
              <a:t>CPU registers: Accumulators, registers, stack pointers</a:t>
            </a:r>
          </a:p>
          <a:p>
            <a:pPr lvl="1"/>
            <a:r>
              <a:rPr lang="en-US" dirty="0" smtClean="0"/>
              <a:t>CPU scheduling/synchronization information: Process priority, scheduling queue pointers, semaphores, etc.</a:t>
            </a:r>
          </a:p>
          <a:p>
            <a:pPr lvl="1"/>
            <a:r>
              <a:rPr lang="en-US" dirty="0" smtClean="0"/>
              <a:t>Memory-management information: Base and limit registers, page tables, etc.</a:t>
            </a:r>
          </a:p>
          <a:p>
            <a:pPr lvl="1"/>
            <a:r>
              <a:rPr lang="en-US" dirty="0" smtClean="0"/>
              <a:t>Accounting information: CPU or real time used, time limits, account numbers, process numbers</a:t>
            </a:r>
          </a:p>
          <a:p>
            <a:pPr lvl="1"/>
            <a:r>
              <a:rPr lang="en-US" dirty="0" smtClean="0"/>
              <a:t>I/O status information: I/O devices, files</a:t>
            </a:r>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grpSp>
        <p:nvGrpSpPr>
          <p:cNvPr id="4" name="object 4"/>
          <p:cNvGrpSpPr/>
          <p:nvPr/>
        </p:nvGrpSpPr>
        <p:grpSpPr>
          <a:xfrm>
            <a:off x="3914775" y="921863"/>
            <a:ext cx="1333671" cy="2142781"/>
            <a:chOff x="6099021" y="1603671"/>
            <a:chExt cx="2642870" cy="4246245"/>
          </a:xfrm>
        </p:grpSpPr>
        <p:pic>
          <p:nvPicPr>
            <p:cNvPr id="5" name="object 5"/>
            <p:cNvPicPr/>
            <p:nvPr/>
          </p:nvPicPr>
          <p:blipFill>
            <a:blip r:embed="rId2" cstate="print"/>
            <a:stretch>
              <a:fillRect/>
            </a:stretch>
          </p:blipFill>
          <p:spPr>
            <a:xfrm>
              <a:off x="6137121" y="1641770"/>
              <a:ext cx="2566228" cy="4169481"/>
            </a:xfrm>
            <a:prstGeom prst="rect">
              <a:avLst/>
            </a:prstGeom>
          </p:spPr>
        </p:pic>
        <p:sp>
          <p:nvSpPr>
            <p:cNvPr id="6" name="object 6"/>
            <p:cNvSpPr/>
            <p:nvPr/>
          </p:nvSpPr>
          <p:spPr>
            <a:xfrm>
              <a:off x="6105371" y="1610021"/>
              <a:ext cx="2630170" cy="4233545"/>
            </a:xfrm>
            <a:custGeom>
              <a:avLst/>
              <a:gdLst/>
              <a:ahLst/>
              <a:cxnLst/>
              <a:rect l="l" t="t" r="r" b="b"/>
              <a:pathLst>
                <a:path w="2630170" h="4233545">
                  <a:moveTo>
                    <a:pt x="0" y="0"/>
                  </a:moveTo>
                  <a:lnTo>
                    <a:pt x="2629693" y="0"/>
                  </a:lnTo>
                  <a:lnTo>
                    <a:pt x="2629693" y="4233068"/>
                  </a:lnTo>
                  <a:lnTo>
                    <a:pt x="0" y="4233068"/>
                  </a:lnTo>
                  <a:lnTo>
                    <a:pt x="0" y="0"/>
                  </a:lnTo>
                  <a:close/>
                </a:path>
                <a:path w="2630170" h="4233545">
                  <a:moveTo>
                    <a:pt x="25399" y="25399"/>
                  </a:moveTo>
                  <a:lnTo>
                    <a:pt x="2604293" y="25399"/>
                  </a:lnTo>
                  <a:lnTo>
                    <a:pt x="2604293" y="4207668"/>
                  </a:lnTo>
                  <a:lnTo>
                    <a:pt x="25399" y="4207668"/>
                  </a:lnTo>
                  <a:lnTo>
                    <a:pt x="25399" y="25399"/>
                  </a:lnTo>
                  <a:close/>
                </a:path>
              </a:pathLst>
            </a:custGeom>
            <a:ln w="12699">
              <a:solidFill>
                <a:srgbClr val="D77A00"/>
              </a:solidFill>
            </a:ln>
          </p:spPr>
          <p:txBody>
            <a:bodyPr wrap="square" lIns="0" tIns="0" rIns="0" bIns="0" rtlCol="0"/>
            <a:lstStyle/>
            <a:p>
              <a:endParaRPr sz="908"/>
            </a:p>
          </p:txBody>
        </p:sp>
      </p:gr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a:t>
            </a:fld>
            <a:endParaRPr lang="en-US"/>
          </a:p>
        </p:txBody>
      </p:sp>
    </p:spTree>
    <p:extLst>
      <p:ext uri="{BB962C8B-B14F-4D97-AF65-F5344CB8AC3E}">
        <p14:creationId xmlns:p14="http://schemas.microsoft.com/office/powerpoint/2010/main" val="26879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Logical Clocks</a:t>
            </a:r>
            <a:endParaRPr lang="en-US"/>
          </a:p>
        </p:txBody>
      </p:sp>
      <p:sp>
        <p:nvSpPr>
          <p:cNvPr id="16" name="Content Placeholder 15"/>
          <p:cNvSpPr>
            <a:spLocks noGrp="1"/>
          </p:cNvSpPr>
          <p:nvPr>
            <p:ph idx="1"/>
          </p:nvPr>
        </p:nvSpPr>
        <p:spPr/>
        <p:txBody>
          <a:bodyPr>
            <a:normAutofit fontScale="92500"/>
          </a:bodyPr>
          <a:lstStyle/>
          <a:p>
            <a:r>
              <a:rPr lang="en-US" dirty="0" smtClean="0"/>
              <a:t>Physical clocks can generally tell whether an event </a:t>
            </a:r>
            <a:r>
              <a:rPr lang="en-US" dirty="0" smtClean="0">
                <a:solidFill>
                  <a:schemeClr val="tx2">
                    <a:lumMod val="60000"/>
                    <a:lumOff val="40000"/>
                  </a:schemeClr>
                </a:solidFill>
              </a:rPr>
              <a:t>happens before</a:t>
            </a:r>
            <a:r>
              <a:rPr lang="en-US" dirty="0" smtClean="0"/>
              <a:t> another</a:t>
            </a:r>
          </a:p>
          <a:p>
            <a:pPr lvl="1"/>
            <a:r>
              <a:rPr lang="en-US" dirty="0" smtClean="0"/>
              <a:t>Problem arises when two events occur very closely</a:t>
            </a:r>
          </a:p>
          <a:p>
            <a:pPr lvl="1"/>
            <a:r>
              <a:rPr lang="en-US" dirty="0" smtClean="0"/>
              <a:t>The uncertainty of UTC is high or UTC intervals of events overlap with each other</a:t>
            </a:r>
          </a:p>
          <a:p>
            <a:pPr lvl="1"/>
            <a:r>
              <a:rPr lang="en-US" dirty="0" smtClean="0"/>
              <a:t>This can be the case in distributed systems</a:t>
            </a:r>
          </a:p>
          <a:p>
            <a:r>
              <a:rPr lang="en-US" dirty="0" smtClean="0"/>
              <a:t>Logical clocks can be used to indicate the ordering information for events</a:t>
            </a:r>
          </a:p>
          <a:p>
            <a:pPr lvl="1"/>
            <a:r>
              <a:rPr lang="en-US" dirty="0" smtClean="0"/>
              <a:t>The ordering of event execution can be determined without scheduling/ synchronizing the events with respect to the real-time clock</a:t>
            </a:r>
          </a:p>
          <a:p>
            <a:r>
              <a:rPr lang="en-US" dirty="0" smtClean="0"/>
              <a:t>Three levels of logical clocks can be used:</a:t>
            </a:r>
          </a:p>
          <a:p>
            <a:pPr lvl="1"/>
            <a:r>
              <a:rPr lang="en-US" dirty="0" err="1" smtClean="0"/>
              <a:t>Lamport’s</a:t>
            </a:r>
            <a:r>
              <a:rPr lang="en-US" dirty="0" smtClean="0"/>
              <a:t> logical clocks</a:t>
            </a:r>
          </a:p>
          <a:p>
            <a:pPr lvl="1"/>
            <a:r>
              <a:rPr lang="en-US" dirty="0" smtClean="0"/>
              <a:t>Vector logical clocks</a:t>
            </a:r>
          </a:p>
          <a:p>
            <a:pPr lvl="1"/>
            <a:r>
              <a:rPr lang="en-US" dirty="0" smtClean="0"/>
              <a:t>Matrix logical clocks</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30</a:t>
            </a:fld>
            <a:endParaRPr lang="en-US"/>
          </a:p>
        </p:txBody>
      </p:sp>
    </p:spTree>
    <p:extLst>
      <p:ext uri="{BB962C8B-B14F-4D97-AF65-F5344CB8AC3E}">
        <p14:creationId xmlns:p14="http://schemas.microsoft.com/office/powerpoint/2010/main" val="12803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 calcmode="lin" valueType="num">
                                      <p:cBhvr additive="base">
                                        <p:cTn id="35"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 calcmode="lin" valueType="num">
                                      <p:cBhvr additive="base">
                                        <p:cTn id="39"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 calcmode="lin" valueType="num">
                                      <p:cBhvr additive="base">
                                        <p:cTn id="47"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Lamport’s Logical Clock</a:t>
            </a:r>
            <a:endParaRPr lang="en-US"/>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p:txBody>
              <a:bodyPr>
                <a:normAutofit fontScale="92500" lnSpcReduction="10000"/>
              </a:bodyPr>
              <a:lstStyle/>
              <a:p>
                <a:r>
                  <a:rPr lang="en-US" dirty="0" err="1" smtClean="0"/>
                  <a:t>Lamport’s</a:t>
                </a:r>
                <a:r>
                  <a:rPr lang="en-US" dirty="0" smtClean="0"/>
                  <a:t> logical clock is for ordering processes and events:</a:t>
                </a:r>
              </a:p>
              <a:p>
                <a:pPr lvl="1"/>
                <a:r>
                  <a:rPr lang="en-US" dirty="0" smtClean="0"/>
                  <a:t>Each process (processor) p</a:t>
                </a:r>
                <a:r>
                  <a:rPr lang="en-US" baseline="-25000" dirty="0" smtClean="0"/>
                  <a:t>i</a:t>
                </a:r>
                <a:r>
                  <a:rPr lang="en-US" dirty="0" smtClean="0"/>
                  <a:t> in the system maintains a logical clock C</a:t>
                </a:r>
                <a:r>
                  <a:rPr lang="en-US" baseline="-25000" dirty="0" smtClean="0"/>
                  <a:t>i</a:t>
                </a:r>
                <a:r>
                  <a:rPr lang="en-US" dirty="0" smtClean="0"/>
                  <a:t>(T) and the time is </a:t>
                </a:r>
                <a:r>
                  <a:rPr lang="en-US" dirty="0" smtClean="0">
                    <a:solidFill>
                      <a:schemeClr val="tx2">
                        <a:lumMod val="60000"/>
                        <a:lumOff val="40000"/>
                      </a:schemeClr>
                    </a:solidFill>
                  </a:rPr>
                  <a:t>monotonically non-decreasing</a:t>
                </a:r>
              </a:p>
              <a:p>
                <a:pPr lvl="2"/>
                <a:r>
                  <a:rPr lang="en-US" dirty="0" smtClean="0"/>
                  <a:t>The logical clock is always incremented by an arbitrary positive number when events in the process progress</a:t>
                </a:r>
              </a:p>
              <a:p>
                <a:r>
                  <a:rPr lang="en-US" dirty="0" smtClean="0"/>
                  <a:t>The algebraic notation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smtClean="0"/>
                  <a:t> defined as the </a:t>
                </a:r>
                <a:r>
                  <a:rPr lang="en-US" dirty="0" smtClean="0">
                    <a:solidFill>
                      <a:schemeClr val="tx2">
                        <a:lumMod val="60000"/>
                        <a:lumOff val="40000"/>
                      </a:schemeClr>
                    </a:solidFill>
                  </a:rPr>
                  <a:t>happens-before</a:t>
                </a:r>
                <a:r>
                  <a:rPr lang="en-US" dirty="0" smtClean="0"/>
                  <a:t> relation is used to synchronize the logical clocks between two events</a:t>
                </a:r>
              </a:p>
              <a:p>
                <a:pPr lvl="1"/>
                <a:r>
                  <a:rPr lang="en-US" dirty="0" smtClean="0"/>
                  <a:t>a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b means event a precedes event b: If events are within the same process, then logical clocks satisfy C(a) &lt; C(b)</a:t>
                </a:r>
              </a:p>
              <a:p>
                <a:pPr lvl="1"/>
                <a:r>
                  <a:rPr lang="en-US" dirty="0" smtClean="0"/>
                  <a:t>Processes interact with each other through a pair of sends/receives</a:t>
                </a:r>
              </a:p>
              <a:p>
                <a:pPr lvl="1"/>
                <a:r>
                  <a:rPr lang="en-US" dirty="0" smtClean="0"/>
                  <a:t>Logical clocks for send event (by process p</a:t>
                </a:r>
                <a:r>
                  <a:rPr lang="en-US" baseline="-25000" dirty="0" smtClean="0"/>
                  <a:t>i</a:t>
                </a:r>
                <a:r>
                  <a:rPr lang="en-US" dirty="0" smtClean="0"/>
                  <a:t>) and receive events (by process </a:t>
                </a:r>
                <a:r>
                  <a:rPr lang="en-US" dirty="0" err="1" smtClean="0"/>
                  <a:t>p</a:t>
                </a:r>
                <a:r>
                  <a:rPr lang="en-US" baseline="-25000" dirty="0" err="1" smtClean="0"/>
                  <a:t>j</a:t>
                </a:r>
                <a:r>
                  <a:rPr lang="en-US" dirty="0" smtClean="0"/>
                  <a:t>) must satisfy </a:t>
                </a:r>
                <a:r>
                  <a:rPr lang="en-US" dirty="0"/>
                  <a:t>C</a:t>
                </a:r>
                <a:r>
                  <a:rPr lang="en-US" baseline="-25000" dirty="0"/>
                  <a:t>i</a:t>
                </a:r>
                <a:r>
                  <a:rPr lang="en-US" dirty="0" smtClean="0"/>
                  <a:t> (send) &lt; </a:t>
                </a:r>
                <a:r>
                  <a:rPr lang="en-US" dirty="0" err="1" smtClean="0"/>
                  <a:t>C</a:t>
                </a:r>
                <a:r>
                  <a:rPr lang="en-US" baseline="-25000" dirty="0" err="1" smtClean="0"/>
                  <a:t>j</a:t>
                </a:r>
                <a:r>
                  <a:rPr lang="en-US" dirty="0" smtClean="0"/>
                  <a:t> (receive)</a:t>
                </a:r>
              </a:p>
              <a:p>
                <a:pPr lvl="1"/>
                <a:r>
                  <a:rPr lang="en-US" dirty="0" smtClean="0"/>
                  <a:t>The happens-before relation describes the causality between two events</a:t>
                </a:r>
              </a:p>
              <a:p>
                <a:pPr lvl="1"/>
                <a:r>
                  <a:rPr lang="en-US" dirty="0" smtClean="0"/>
                  <a:t>Two events are disjoint and can be run concurrently</a:t>
                </a:r>
              </a:p>
              <a:p>
                <a:pPr lvl="2"/>
                <a:r>
                  <a:rPr lang="en-US" dirty="0"/>
                  <a:t>I</a:t>
                </a:r>
                <a:r>
                  <a:rPr lang="en-US" dirty="0" smtClean="0"/>
                  <a:t>f neither a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b nor b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a is true, logical clocks not relate to each other</a:t>
                </a:r>
              </a:p>
              <a:p>
                <a:endParaRPr lang="en-US" dirty="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blipFill>
                <a:blip r:embed="rId2"/>
                <a:stretch>
                  <a:fillRect t="-554"/>
                </a:stretch>
              </a:blipFill>
            </p:spPr>
            <p:txBody>
              <a:bodyPr/>
              <a:lstStyle/>
              <a:p>
                <a:r>
                  <a:rPr lang="en-US">
                    <a:noFill/>
                  </a:rPr>
                  <a:t> </a:t>
                </a:r>
              </a:p>
            </p:txBody>
          </p:sp>
        </mc:Fallback>
      </mc:AlternateContent>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31</a:t>
            </a:fld>
            <a:endParaRPr lang="en-US"/>
          </a:p>
        </p:txBody>
      </p:sp>
    </p:spTree>
    <p:extLst>
      <p:ext uri="{BB962C8B-B14F-4D97-AF65-F5344CB8AC3E}">
        <p14:creationId xmlns:p14="http://schemas.microsoft.com/office/powerpoint/2010/main" val="25856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 calcmode="lin" valueType="num">
                                      <p:cBhvr additive="base">
                                        <p:cTn id="33"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 calcmode="lin" valueType="num">
                                      <p:cBhvr additive="base">
                                        <p:cTn id="41"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xEl>
                                              <p:pRg st="9" end="9"/>
                                            </p:txEl>
                                          </p:spTgt>
                                        </p:tgtEl>
                                        <p:attrNameLst>
                                          <p:attrName>style.visibility</p:attrName>
                                        </p:attrNameLst>
                                      </p:cBhvr>
                                      <p:to>
                                        <p:strVal val="visible"/>
                                      </p:to>
                                    </p:set>
                                    <p:anim calcmode="lin" valueType="num">
                                      <p:cBhvr additive="base">
                                        <p:cTn id="45"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32</a:t>
            </a:fld>
            <a:endParaRPr lang="en-US" dirty="0"/>
          </a:p>
        </p:txBody>
      </p:sp>
      <p:sp>
        <p:nvSpPr>
          <p:cNvPr id="2" name="object 2"/>
          <p:cNvSpPr txBox="1">
            <a:spLocks noGrp="1"/>
          </p:cNvSpPr>
          <p:nvPr>
            <p:ph type="title"/>
          </p:nvPr>
        </p:nvSpPr>
        <p:spPr/>
        <p:txBody>
          <a:bodyPr/>
          <a:lstStyle/>
          <a:p>
            <a:r>
              <a:rPr lang="en-US" smtClean="0"/>
              <a:t>Lamport’s Algorithm</a:t>
            </a:r>
            <a:endParaRPr lang="en-US"/>
          </a:p>
        </p:txBody>
      </p:sp>
      <mc:AlternateContent xmlns:mc="http://schemas.openxmlformats.org/markup-compatibility/2006" xmlns:a14="http://schemas.microsoft.com/office/drawing/2010/main">
        <mc:Choice Requires="a14">
          <p:sp>
            <p:nvSpPr>
              <p:cNvPr id="51" name="Content Placeholder 50"/>
              <p:cNvSpPr>
                <a:spLocks noGrp="1"/>
              </p:cNvSpPr>
              <p:nvPr>
                <p:ph idx="1"/>
              </p:nvPr>
            </p:nvSpPr>
            <p:spPr>
              <a:xfrm>
                <a:off x="636851" y="922867"/>
                <a:ext cx="4649524" cy="2195814"/>
              </a:xfrm>
            </p:spPr>
            <p:txBody>
              <a:bodyPr/>
              <a:lstStyle/>
              <a:p>
                <a:r>
                  <a:rPr lang="en-US" dirty="0" err="1" smtClean="0"/>
                  <a:t>Lamport’s</a:t>
                </a:r>
                <a:r>
                  <a:rPr lang="en-US" dirty="0" smtClean="0"/>
                  <a:t> algorithm for logical clocks:</a:t>
                </a:r>
              </a:p>
              <a:p>
                <a:pPr lvl="1"/>
                <a:r>
                  <a:rPr lang="en-US" dirty="0" smtClean="0"/>
                  <a:t>Rule 1: The events within a processor (same process) may be consistently ordered using the system clock: If </a:t>
                </a:r>
                <a:r>
                  <a:rPr lang="en-US" b="1" dirty="0" smtClean="0"/>
                  <a:t>a</a:t>
                </a:r>
                <a:r>
                  <a:rPr lang="en-US" b="1" dirty="0">
                    <a:ea typeface="Cambria Math" panose="02040503050406030204" pitchFamily="18" charset="0"/>
                  </a:rPr>
                  <a:t> </a:t>
                </a:r>
                <a14:m>
                  <m:oMath xmlns:m="http://schemas.openxmlformats.org/officeDocument/2006/math">
                    <m:r>
                      <a:rPr lang="en-US" b="1" i="1" dirty="0">
                        <a:latin typeface="Cambria Math" panose="02040503050406030204" pitchFamily="18" charset="0"/>
                        <a:ea typeface="Cambria Math" panose="02040503050406030204" pitchFamily="18" charset="0"/>
                      </a:rPr>
                      <m:t>→ </m:t>
                    </m:r>
                  </m:oMath>
                </a14:m>
                <a:r>
                  <a:rPr lang="en-US" b="1" dirty="0" err="1" smtClean="0"/>
                  <a:t>b</a:t>
                </a:r>
                <a:r>
                  <a:rPr lang="en-US" b="1" dirty="0" smtClean="0"/>
                  <a:t> </a:t>
                </a:r>
                <a:r>
                  <a:rPr lang="en-US" dirty="0" smtClean="0"/>
                  <a:t>then </a:t>
                </a:r>
                <a:r>
                  <a:rPr lang="en-US" b="1" dirty="0" smtClean="0"/>
                  <a:t>C(a) &lt; C(b)</a:t>
                </a:r>
              </a:p>
              <a:p>
                <a:pPr lvl="1"/>
                <a:r>
                  <a:rPr lang="en-US" dirty="0" smtClean="0"/>
                  <a:t>Rule 2: The ordering of the events occurring in different processors (processes) do not matter as long as it is consistent with the communication pattern</a:t>
                </a:r>
              </a:p>
              <a:p>
                <a:pPr lvl="2"/>
                <a:r>
                  <a:rPr lang="en-US" dirty="0" smtClean="0"/>
                  <a:t>If </a:t>
                </a:r>
                <a:r>
                  <a:rPr lang="en-US" b="1" dirty="0" smtClean="0"/>
                  <a:t>a</a:t>
                </a:r>
                <a:r>
                  <a:rPr lang="en-US" dirty="0" smtClean="0"/>
                  <a:t> is the sending event of </a:t>
                </a:r>
                <a:r>
                  <a:rPr lang="en-US" b="1" dirty="0" smtClean="0"/>
                  <a:t>p</a:t>
                </a:r>
                <a:r>
                  <a:rPr lang="en-US" b="1" baseline="-25000" dirty="0" smtClean="0"/>
                  <a:t>i</a:t>
                </a:r>
                <a:r>
                  <a:rPr lang="en-US" dirty="0" smtClean="0"/>
                  <a:t> and </a:t>
                </a:r>
                <a:r>
                  <a:rPr lang="en-US" b="1" dirty="0" smtClean="0"/>
                  <a:t>b</a:t>
                </a:r>
                <a:r>
                  <a:rPr lang="en-US" dirty="0" smtClean="0"/>
                  <a:t> is the corresponding receiving event of </a:t>
                </a:r>
                <a:r>
                  <a:rPr lang="en-US" b="1" dirty="0" err="1" smtClean="0"/>
                  <a:t>p</a:t>
                </a:r>
                <a:r>
                  <a:rPr lang="en-US" b="1" baseline="-25000" dirty="0" err="1" smtClean="0"/>
                  <a:t>j</a:t>
                </a:r>
                <a:r>
                  <a:rPr lang="en-US" dirty="0" smtClean="0"/>
                  <a:t>, then </a:t>
                </a:r>
                <a:r>
                  <a:rPr lang="en-US" b="1" dirty="0" smtClean="0"/>
                  <a:t>C</a:t>
                </a:r>
                <a:r>
                  <a:rPr lang="en-US" b="1" baseline="-25000" dirty="0" smtClean="0"/>
                  <a:t>i</a:t>
                </a:r>
                <a:r>
                  <a:rPr lang="en-US" b="1" dirty="0" smtClean="0"/>
                  <a:t>(a) &lt; </a:t>
                </a:r>
                <a:r>
                  <a:rPr lang="en-US" b="1" dirty="0" err="1" smtClean="0"/>
                  <a:t>C</a:t>
                </a:r>
                <a:r>
                  <a:rPr lang="en-US" b="1" baseline="-25000" dirty="0" err="1" smtClean="0"/>
                  <a:t>j</a:t>
                </a:r>
                <a:r>
                  <a:rPr lang="en-US" b="1" dirty="0" smtClean="0"/>
                  <a:t>(b)</a:t>
                </a:r>
              </a:p>
              <a:p>
                <a:r>
                  <a:rPr lang="en-US" dirty="0" smtClean="0"/>
                  <a:t>The sending process (</a:t>
                </a:r>
                <a:r>
                  <a:rPr lang="en-US" b="1" dirty="0" smtClean="0"/>
                  <a:t>p</a:t>
                </a:r>
                <a:r>
                  <a:rPr lang="en-US" b="1" baseline="-25000" dirty="0" smtClean="0"/>
                  <a:t>i</a:t>
                </a:r>
                <a:r>
                  <a:rPr lang="en-US" dirty="0" smtClean="0"/>
                  <a:t>) timestamps its logical clock time, </a:t>
                </a:r>
                <a:r>
                  <a:rPr lang="en-US" b="1" dirty="0"/>
                  <a:t>C</a:t>
                </a:r>
                <a:r>
                  <a:rPr lang="en-US" b="1" baseline="-25000" dirty="0"/>
                  <a:t>i</a:t>
                </a:r>
                <a:r>
                  <a:rPr lang="en-US" b="1" dirty="0" smtClean="0"/>
                  <a:t>(a)</a:t>
                </a:r>
                <a:r>
                  <a:rPr lang="en-US" dirty="0" smtClean="0"/>
                  <a:t>, in the message and the receiving process (</a:t>
                </a:r>
                <a:r>
                  <a:rPr lang="en-US" b="1" dirty="0" err="1" smtClean="0"/>
                  <a:t>p</a:t>
                </a:r>
                <a:r>
                  <a:rPr lang="en-US" b="1" baseline="-25000" dirty="0" err="1" smtClean="0"/>
                  <a:t>j</a:t>
                </a:r>
                <a:r>
                  <a:rPr lang="en-US" dirty="0" smtClean="0"/>
                  <a:t>) updates its logical clock as</a:t>
                </a:r>
              </a:p>
              <a:p>
                <a:r>
                  <a:rPr lang="en-US" b="1" dirty="0" err="1" smtClean="0"/>
                  <a:t>C</a:t>
                </a:r>
                <a:r>
                  <a:rPr lang="en-US" b="1" baseline="-25000" dirty="0" err="1" smtClean="0"/>
                  <a:t>j</a:t>
                </a:r>
                <a:r>
                  <a:rPr lang="en-US" b="1" dirty="0" smtClean="0"/>
                  <a:t>(b) = max (</a:t>
                </a:r>
                <a:r>
                  <a:rPr lang="en-US" b="1" dirty="0"/>
                  <a:t>C</a:t>
                </a:r>
                <a:r>
                  <a:rPr lang="en-US" b="1" baseline="-25000" dirty="0"/>
                  <a:t>i</a:t>
                </a:r>
                <a:r>
                  <a:rPr lang="en-US" b="1" dirty="0" smtClean="0"/>
                  <a:t>(a)+d, </a:t>
                </a:r>
                <a:r>
                  <a:rPr lang="en-US" b="1" dirty="0" err="1" smtClean="0"/>
                  <a:t>C</a:t>
                </a:r>
                <a:r>
                  <a:rPr lang="en-US" b="1" baseline="-25000" dirty="0" err="1" smtClean="0"/>
                  <a:t>j</a:t>
                </a:r>
                <a:r>
                  <a:rPr lang="en-US" b="1" dirty="0" smtClean="0"/>
                  <a:t>(b)) </a:t>
                </a:r>
                <a:r>
                  <a:rPr lang="en-US" dirty="0" smtClean="0"/>
                  <a:t/>
                </a:r>
                <a:br>
                  <a:rPr lang="en-US" dirty="0" smtClean="0"/>
                </a:br>
                <a:r>
                  <a:rPr lang="en-US" dirty="0" smtClean="0"/>
                  <a:t>where d = 1</a:t>
                </a:r>
              </a:p>
              <a:p>
                <a:endParaRPr lang="en-US" dirty="0"/>
              </a:p>
            </p:txBody>
          </p:sp>
        </mc:Choice>
        <mc:Fallback xmlns="">
          <p:sp>
            <p:nvSpPr>
              <p:cNvPr id="51" name="Content Placeholder 50"/>
              <p:cNvSpPr>
                <a:spLocks noGrp="1" noRot="1" noChangeAspect="1" noMove="1" noResize="1" noEditPoints="1" noAdjustHandles="1" noChangeArrowheads="1" noChangeShapeType="1" noTextEdit="1"/>
              </p:cNvSpPr>
              <p:nvPr>
                <p:ph idx="1"/>
              </p:nvPr>
            </p:nvSpPr>
            <p:spPr>
              <a:xfrm>
                <a:off x="636851" y="922867"/>
                <a:ext cx="4649524" cy="2195814"/>
              </a:xfrm>
              <a:blipFill>
                <a:blip r:embed="rId2"/>
                <a:stretch>
                  <a:fillRect/>
                </a:stretch>
              </a:blipFill>
            </p:spPr>
            <p:txBody>
              <a:bodyPr/>
              <a:lstStyle/>
              <a:p>
                <a:r>
                  <a:rPr lang="en-US">
                    <a:noFill/>
                  </a:rPr>
                  <a:t> </a:t>
                </a:r>
              </a:p>
            </p:txBody>
          </p:sp>
        </mc:Fallback>
      </mc:AlternateContent>
      <p:sp>
        <p:nvSpPr>
          <p:cNvPr id="41" name="object 41"/>
          <p:cNvSpPr txBox="1">
            <a:spLocks noGrp="1"/>
          </p:cNvSpPr>
          <p:nvPr>
            <p:ph type="dt" sz="half" idx="10"/>
          </p:nvPr>
        </p:nvSpPr>
        <p:spPr/>
        <p:txBody>
          <a:bodyPr/>
          <a:lstStyle/>
          <a:p>
            <a:r>
              <a:rPr lang="en-US" smtClean="0"/>
              <a:t>9/23/2025, Topic 2</a:t>
            </a:r>
            <a:endParaRPr lang="en-US" dirty="0"/>
          </a:p>
        </p:txBody>
      </p:sp>
      <p:sp>
        <p:nvSpPr>
          <p:cNvPr id="40" name="object 40"/>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39" name="Picture 38"/>
          <p:cNvPicPr>
            <a:picLocks noChangeAspect="1"/>
          </p:cNvPicPr>
          <p:nvPr/>
        </p:nvPicPr>
        <p:blipFill>
          <a:blip r:embed="rId3"/>
          <a:stretch>
            <a:fillRect/>
          </a:stretch>
        </p:blipFill>
        <p:spPr>
          <a:xfrm>
            <a:off x="2466975" y="2479678"/>
            <a:ext cx="3657600" cy="934608"/>
          </a:xfrm>
          <a:prstGeom prst="rect">
            <a:avLst/>
          </a:prstGeom>
          <a:solidFill>
            <a:schemeClr val="bg1"/>
          </a:solidFill>
          <a:ln>
            <a:solidFill>
              <a:schemeClr val="tx1">
                <a:lumMod val="65000"/>
                <a:lumOff val="35000"/>
              </a:schemeClr>
            </a:solidFill>
          </a:ln>
        </p:spPr>
      </p:pic>
    </p:spTree>
    <p:extLst>
      <p:ext uri="{BB962C8B-B14F-4D97-AF65-F5344CB8AC3E}">
        <p14:creationId xmlns:p14="http://schemas.microsoft.com/office/powerpoint/2010/main" val="327800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Partial and Total Ordering of Events</a:t>
            </a:r>
            <a:endParaRPr lang="en-US"/>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p:txBody>
              <a:bodyPr/>
              <a:lstStyle/>
              <a:p>
                <a:r>
                  <a:rPr lang="en-US" dirty="0" smtClean="0"/>
                  <a:t>Note that the described version of </a:t>
                </a:r>
                <a:r>
                  <a:rPr lang="en-US" dirty="0" err="1" smtClean="0"/>
                  <a:t>Lamport’s</a:t>
                </a:r>
                <a:r>
                  <a:rPr lang="en-US" dirty="0" smtClean="0"/>
                  <a:t> algorithm provides only a partial ordering of the events across the system</a:t>
                </a:r>
              </a:p>
              <a:p>
                <a:pPr lvl="1"/>
                <a:r>
                  <a:rPr lang="en-US" dirty="0" smtClean="0"/>
                  <a:t>For two disjoint events </a:t>
                </a:r>
                <a:r>
                  <a:rPr lang="en-US" b="1" dirty="0"/>
                  <a:t>a</a:t>
                </a:r>
                <a:r>
                  <a:rPr lang="en-US" dirty="0" smtClean="0"/>
                  <a:t> and </a:t>
                </a:r>
                <a:r>
                  <a:rPr lang="en-US" b="1" dirty="0"/>
                  <a:t>b</a:t>
                </a:r>
                <a:r>
                  <a:rPr lang="en-US" dirty="0" smtClean="0"/>
                  <a:t>, </a:t>
                </a:r>
                <a:r>
                  <a:rPr lang="en-US" b="1" dirty="0"/>
                  <a:t>C</a:t>
                </a:r>
                <a:r>
                  <a:rPr lang="en-US" b="1" baseline="-25000" dirty="0"/>
                  <a:t>i</a:t>
                </a:r>
                <a:r>
                  <a:rPr lang="en-US" b="1" dirty="0"/>
                  <a:t>(a) &lt; </a:t>
                </a:r>
                <a:r>
                  <a:rPr lang="en-US" b="1" dirty="0" err="1"/>
                  <a:t>C</a:t>
                </a:r>
                <a:r>
                  <a:rPr lang="en-US" b="1" baseline="-25000" dirty="0" err="1"/>
                  <a:t>j</a:t>
                </a:r>
                <a:r>
                  <a:rPr lang="en-US" b="1" dirty="0"/>
                  <a:t>(b)</a:t>
                </a:r>
                <a:r>
                  <a:rPr lang="en-US" dirty="0" smtClean="0"/>
                  <a:t> does not imply </a:t>
                </a:r>
                <a:r>
                  <a:rPr lang="en-US" b="1" dirty="0"/>
                  <a:t>a </a:t>
                </a:r>
                <a14:m>
                  <m:oMath xmlns:m="http://schemas.openxmlformats.org/officeDocument/2006/math">
                    <m:r>
                      <a:rPr lang="en-US" b="1" dirty="0">
                        <a:latin typeface="Cambria Math" panose="02040503050406030204" pitchFamily="18" charset="0"/>
                      </a:rPr>
                      <m:t>→</m:t>
                    </m:r>
                  </m:oMath>
                </a14:m>
                <a:r>
                  <a:rPr lang="en-US" b="1" dirty="0"/>
                  <a:t> b</a:t>
                </a:r>
              </a:p>
              <a:p>
                <a:r>
                  <a:rPr lang="en-US" dirty="0" smtClean="0"/>
                  <a:t>If a total ordering of the events is necessary, the following additional rule can be imposed: For all </a:t>
                </a:r>
                <a:r>
                  <a:rPr lang="en-US" dirty="0"/>
                  <a:t>events </a:t>
                </a:r>
                <a:r>
                  <a:rPr lang="en-US" b="1" dirty="0"/>
                  <a:t>a</a:t>
                </a:r>
                <a:r>
                  <a:rPr lang="en-US" dirty="0"/>
                  <a:t> and </a:t>
                </a:r>
                <a:r>
                  <a:rPr lang="en-US" b="1" dirty="0"/>
                  <a:t>b</a:t>
                </a:r>
                <a:r>
                  <a:rPr lang="en-US" dirty="0"/>
                  <a:t>, </a:t>
                </a:r>
                <a:r>
                  <a:rPr lang="en-US" b="1" dirty="0"/>
                  <a:t>C(a) ≠ C(b)</a:t>
                </a:r>
              </a:p>
              <a:p>
                <a:pPr lvl="1"/>
                <a:r>
                  <a:rPr lang="en-US" dirty="0" smtClean="0"/>
                  <a:t>To distinguish disjoint events with identical logical time clocks, their time stamps (logical clock times) can be appended with the processor/ process </a:t>
                </a:r>
                <a:r>
                  <a:rPr lang="en-US" b="1" dirty="0" smtClean="0"/>
                  <a:t>id</a:t>
                </a:r>
              </a:p>
              <a:p>
                <a:pPr lvl="1"/>
                <a:r>
                  <a:rPr lang="en-US" dirty="0" smtClean="0"/>
                  <a:t>Ensure system-wide unique logical clock times for all events</a:t>
                </a:r>
              </a:p>
              <a:p>
                <a:endParaRPr lang="en-US" dirty="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33</a:t>
            </a:fld>
            <a:endParaRPr lang="en-US"/>
          </a:p>
        </p:txBody>
      </p:sp>
    </p:spTree>
    <p:extLst>
      <p:ext uri="{BB962C8B-B14F-4D97-AF65-F5344CB8AC3E}">
        <p14:creationId xmlns:p14="http://schemas.microsoft.com/office/powerpoint/2010/main" val="3155554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Vector Logical Clocks</a:t>
            </a:r>
            <a:endParaRPr lang="en-US"/>
          </a:p>
        </p:txBody>
      </p:sp>
      <p:sp>
        <p:nvSpPr>
          <p:cNvPr id="16" name="Content Placeholder 15"/>
          <p:cNvSpPr>
            <a:spLocks noGrp="1"/>
          </p:cNvSpPr>
          <p:nvPr>
            <p:ph idx="1"/>
          </p:nvPr>
        </p:nvSpPr>
        <p:spPr/>
        <p:txBody>
          <a:bodyPr>
            <a:normAutofit lnSpcReduction="10000"/>
          </a:bodyPr>
          <a:lstStyle/>
          <a:p>
            <a:r>
              <a:rPr lang="en-US" dirty="0" smtClean="0"/>
              <a:t>Problem with </a:t>
            </a:r>
            <a:r>
              <a:rPr lang="en-US" dirty="0" err="1" smtClean="0"/>
              <a:t>Lamport’s</a:t>
            </a:r>
            <a:r>
              <a:rPr lang="en-US" dirty="0" smtClean="0"/>
              <a:t> algorithm: Does not help to recognize the concurrent events as two concurrent events may have different times stamps</a:t>
            </a:r>
          </a:p>
          <a:p>
            <a:pPr lvl="1"/>
            <a:r>
              <a:rPr lang="en-US" dirty="0" smtClean="0"/>
              <a:t>If </a:t>
            </a:r>
            <a:r>
              <a:rPr lang="en-US" b="1" dirty="0" smtClean="0"/>
              <a:t>C</a:t>
            </a:r>
            <a:r>
              <a:rPr lang="en-US" b="1" baseline="-25000" dirty="0" smtClean="0"/>
              <a:t>i</a:t>
            </a:r>
            <a:r>
              <a:rPr lang="en-US" b="1" dirty="0" smtClean="0"/>
              <a:t>(a) &lt; </a:t>
            </a:r>
            <a:r>
              <a:rPr lang="en-US" b="1" dirty="0" err="1" smtClean="0"/>
              <a:t>C</a:t>
            </a:r>
            <a:r>
              <a:rPr lang="en-US" b="1" baseline="-25000" dirty="0" err="1" smtClean="0"/>
              <a:t>j</a:t>
            </a:r>
            <a:r>
              <a:rPr lang="en-US" b="1" dirty="0" smtClean="0"/>
              <a:t>(b)</a:t>
            </a:r>
            <a:r>
              <a:rPr lang="en-US" dirty="0" smtClean="0"/>
              <a:t>, it is not possible to tell whether event </a:t>
            </a:r>
            <a:r>
              <a:rPr lang="en-US" b="1" dirty="0" smtClean="0"/>
              <a:t>a</a:t>
            </a:r>
            <a:r>
              <a:rPr lang="en-US" dirty="0" smtClean="0"/>
              <a:t> causally (actually) happened before event </a:t>
            </a:r>
            <a:r>
              <a:rPr lang="en-US" b="1" dirty="0" smtClean="0"/>
              <a:t>b</a:t>
            </a:r>
            <a:r>
              <a:rPr lang="en-US" dirty="0" smtClean="0"/>
              <a:t>, or whether they are concurrent</a:t>
            </a:r>
          </a:p>
          <a:p>
            <a:pPr lvl="1"/>
            <a:r>
              <a:rPr lang="en-US" dirty="0" smtClean="0"/>
              <a:t>The problem can be solved using vector logical clock</a:t>
            </a:r>
          </a:p>
          <a:p>
            <a:r>
              <a:rPr lang="en-US" dirty="0" smtClean="0"/>
              <a:t>Each process </a:t>
            </a:r>
            <a:r>
              <a:rPr lang="en-US" b="1" dirty="0" smtClean="0"/>
              <a:t>p</a:t>
            </a:r>
            <a:r>
              <a:rPr lang="en-US" b="1" baseline="-25000" dirty="0" smtClean="0"/>
              <a:t>i</a:t>
            </a:r>
            <a:r>
              <a:rPr lang="en-US" dirty="0" smtClean="0"/>
              <a:t> maintains an array (vector) of logical clocks for each event:</a:t>
            </a:r>
          </a:p>
          <a:p>
            <a:pPr marL="0" indent="0" algn="ctr">
              <a:buNone/>
            </a:pPr>
            <a:r>
              <a:rPr lang="en-US" b="1" dirty="0" err="1" smtClean="0"/>
              <a:t>VC</a:t>
            </a:r>
            <a:r>
              <a:rPr lang="en-US" b="1" baseline="-25000" dirty="0" err="1" smtClean="0"/>
              <a:t>i</a:t>
            </a:r>
            <a:r>
              <a:rPr lang="en-US" b="1" dirty="0" smtClean="0"/>
              <a:t>(a) = [TS</a:t>
            </a:r>
            <a:r>
              <a:rPr lang="en-US" b="1" baseline="-25000" dirty="0" smtClean="0"/>
              <a:t>1</a:t>
            </a:r>
            <a:r>
              <a:rPr lang="en-US" b="1" dirty="0" smtClean="0"/>
              <a:t>, TS</a:t>
            </a:r>
            <a:r>
              <a:rPr lang="en-US" b="1" baseline="-25000" dirty="0" smtClean="0"/>
              <a:t>2</a:t>
            </a:r>
            <a:r>
              <a:rPr lang="en-US" b="1" dirty="0" smtClean="0"/>
              <a:t>, …….., </a:t>
            </a:r>
            <a:r>
              <a:rPr lang="en-US" b="1" dirty="0"/>
              <a:t>C</a:t>
            </a:r>
            <a:r>
              <a:rPr lang="en-US" b="1" baseline="-25000" dirty="0"/>
              <a:t>i</a:t>
            </a:r>
            <a:r>
              <a:rPr lang="en-US" b="1" dirty="0" smtClean="0"/>
              <a:t>(a), …., </a:t>
            </a:r>
            <a:r>
              <a:rPr lang="en-US" b="1" dirty="0" err="1" smtClean="0"/>
              <a:t>TS</a:t>
            </a:r>
            <a:r>
              <a:rPr lang="en-US" b="1" baseline="-25000" dirty="0" err="1" smtClean="0"/>
              <a:t>n</a:t>
            </a:r>
            <a:r>
              <a:rPr lang="en-US" b="1" dirty="0" smtClean="0"/>
              <a:t>]</a:t>
            </a:r>
          </a:p>
          <a:p>
            <a:r>
              <a:rPr lang="en-US" dirty="0" smtClean="0"/>
              <a:t>where the </a:t>
            </a:r>
            <a:r>
              <a:rPr lang="en-US" b="1" dirty="0" err="1" smtClean="0"/>
              <a:t>i</a:t>
            </a:r>
            <a:r>
              <a:rPr lang="en-US" b="1" baseline="30000" dirty="0" err="1" smtClean="0"/>
              <a:t>th</a:t>
            </a:r>
            <a:r>
              <a:rPr lang="en-US" dirty="0" smtClean="0"/>
              <a:t> entry corresponds to the logical clock (</a:t>
            </a:r>
            <a:r>
              <a:rPr lang="en-US" dirty="0" err="1" smtClean="0"/>
              <a:t>TS</a:t>
            </a:r>
            <a:r>
              <a:rPr lang="en-US" baseline="-25000" dirty="0" err="1" smtClean="0"/>
              <a:t>i</a:t>
            </a:r>
            <a:r>
              <a:rPr lang="en-US" dirty="0" smtClean="0"/>
              <a:t>) for event </a:t>
            </a:r>
            <a:r>
              <a:rPr lang="en-US" b="1" dirty="0" smtClean="0"/>
              <a:t>a</a:t>
            </a:r>
            <a:r>
              <a:rPr lang="en-US" dirty="0" smtClean="0"/>
              <a:t> at processor </a:t>
            </a:r>
            <a:r>
              <a:rPr lang="en-US" b="1" dirty="0" smtClean="0"/>
              <a:t>i</a:t>
            </a:r>
            <a:r>
              <a:rPr lang="en-US" dirty="0" smtClean="0"/>
              <a:t>, and </a:t>
            </a:r>
            <a:r>
              <a:rPr lang="en-US" b="1" dirty="0" err="1" smtClean="0"/>
              <a:t>TS</a:t>
            </a:r>
            <a:r>
              <a:rPr lang="en-US" b="1" baseline="-25000" dirty="0" err="1" smtClean="0"/>
              <a:t>k</a:t>
            </a:r>
            <a:r>
              <a:rPr lang="en-US" b="1" dirty="0" smtClean="0"/>
              <a:t> (k = 1, 2…. n, except i) </a:t>
            </a:r>
            <a:r>
              <a:rPr lang="en-US" dirty="0" smtClean="0"/>
              <a:t>is the best estimate of the logical clock time for process </a:t>
            </a:r>
            <a:r>
              <a:rPr lang="en-US" b="1" dirty="0" err="1" smtClean="0"/>
              <a:t>p</a:t>
            </a:r>
            <a:r>
              <a:rPr lang="en-US" b="1" baseline="-25000" dirty="0" err="1" smtClean="0"/>
              <a:t>k</a:t>
            </a:r>
            <a:endParaRPr lang="en-US" b="1" baseline="-25000" dirty="0" smtClean="0"/>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34</a:t>
            </a:fld>
            <a:endParaRPr lang="en-US"/>
          </a:p>
        </p:txBody>
      </p:sp>
    </p:spTree>
    <p:extLst>
      <p:ext uri="{BB962C8B-B14F-4D97-AF65-F5344CB8AC3E}">
        <p14:creationId xmlns:p14="http://schemas.microsoft.com/office/powerpoint/2010/main" val="37124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 calcmode="lin" valueType="num">
                                      <p:cBhvr additive="base">
                                        <p:cTn id="33"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Vector Logical Clock Ordering</a:t>
            </a:r>
            <a:endParaRPr lang="en-US"/>
          </a:p>
        </p:txBody>
      </p:sp>
      <p:sp>
        <p:nvSpPr>
          <p:cNvPr id="16" name="Content Placeholder 15"/>
          <p:cNvSpPr>
            <a:spLocks noGrp="1"/>
          </p:cNvSpPr>
          <p:nvPr>
            <p:ph idx="1"/>
          </p:nvPr>
        </p:nvSpPr>
        <p:spPr/>
        <p:txBody>
          <a:bodyPr>
            <a:normAutofit/>
          </a:bodyPr>
          <a:lstStyle/>
          <a:p>
            <a:r>
              <a:rPr lang="en-US" dirty="0" smtClean="0"/>
              <a:t>If all coordinates of </a:t>
            </a:r>
            <a:r>
              <a:rPr lang="en-US" b="1" dirty="0" err="1" smtClean="0"/>
              <a:t>VC</a:t>
            </a:r>
            <a:r>
              <a:rPr lang="en-US" b="1" baseline="-25000" dirty="0" err="1" smtClean="0"/>
              <a:t>i</a:t>
            </a:r>
            <a:r>
              <a:rPr lang="en-US" b="1" dirty="0" smtClean="0"/>
              <a:t>(a) </a:t>
            </a:r>
            <a:r>
              <a:rPr lang="en-US" dirty="0" smtClean="0"/>
              <a:t>are </a:t>
            </a:r>
            <a:r>
              <a:rPr lang="en-US" dirty="0" smtClean="0">
                <a:solidFill>
                  <a:schemeClr val="tx2">
                    <a:lumMod val="60000"/>
                    <a:lumOff val="40000"/>
                  </a:schemeClr>
                </a:solidFill>
              </a:rPr>
              <a:t>less than or equal </a:t>
            </a:r>
            <a:r>
              <a:rPr lang="en-US" dirty="0" smtClean="0"/>
              <a:t>to the corresponding coordinates of </a:t>
            </a:r>
            <a:r>
              <a:rPr lang="en-US" b="1" dirty="0" err="1" smtClean="0"/>
              <a:t>VC</a:t>
            </a:r>
            <a:r>
              <a:rPr lang="en-US" b="1" baseline="-25000" dirty="0" err="1" smtClean="0"/>
              <a:t>j</a:t>
            </a:r>
            <a:r>
              <a:rPr lang="en-US" b="1" dirty="0" smtClean="0"/>
              <a:t>(b) </a:t>
            </a:r>
            <a:r>
              <a:rPr lang="en-US" dirty="0" smtClean="0"/>
              <a:t>and </a:t>
            </a:r>
            <a:r>
              <a:rPr lang="en-US" dirty="0" smtClean="0">
                <a:solidFill>
                  <a:schemeClr val="tx2">
                    <a:lumMod val="60000"/>
                    <a:lumOff val="40000"/>
                  </a:schemeClr>
                </a:solidFill>
              </a:rPr>
              <a:t>at least one </a:t>
            </a:r>
            <a:r>
              <a:rPr lang="en-US" dirty="0" smtClean="0"/>
              <a:t>coordinate of </a:t>
            </a:r>
            <a:r>
              <a:rPr lang="en-US" b="1" dirty="0" err="1" smtClean="0"/>
              <a:t>VC</a:t>
            </a:r>
            <a:r>
              <a:rPr lang="en-US" b="1" baseline="-25000" dirty="0" err="1" smtClean="0"/>
              <a:t>i</a:t>
            </a:r>
            <a:r>
              <a:rPr lang="en-US" b="1" dirty="0" smtClean="0"/>
              <a:t>(a)</a:t>
            </a:r>
            <a:r>
              <a:rPr lang="en-US" dirty="0" smtClean="0"/>
              <a:t> is </a:t>
            </a:r>
            <a:r>
              <a:rPr lang="en-US" dirty="0" smtClean="0">
                <a:solidFill>
                  <a:schemeClr val="tx2">
                    <a:lumMod val="60000"/>
                    <a:lumOff val="40000"/>
                  </a:schemeClr>
                </a:solidFill>
              </a:rPr>
              <a:t>strictly less than </a:t>
            </a:r>
            <a:r>
              <a:rPr lang="en-US" dirty="0" smtClean="0"/>
              <a:t>that of </a:t>
            </a:r>
            <a:r>
              <a:rPr lang="en-US" b="1" dirty="0" err="1" smtClean="0"/>
              <a:t>VC</a:t>
            </a:r>
            <a:r>
              <a:rPr lang="en-US" b="1" baseline="-25000" dirty="0" err="1" smtClean="0"/>
              <a:t>j</a:t>
            </a:r>
            <a:r>
              <a:rPr lang="en-US" b="1" dirty="0" smtClean="0"/>
              <a:t>(b)</a:t>
            </a:r>
            <a:r>
              <a:rPr lang="en-US" dirty="0" smtClean="0"/>
              <a:t>, then we have</a:t>
            </a:r>
          </a:p>
          <a:p>
            <a:pPr marL="0" indent="0" algn="ctr">
              <a:buNone/>
            </a:pPr>
            <a:r>
              <a:rPr lang="en-US" b="1" dirty="0" err="1"/>
              <a:t>VC</a:t>
            </a:r>
            <a:r>
              <a:rPr lang="en-US" b="1" baseline="-25000" dirty="0" err="1"/>
              <a:t>i</a:t>
            </a:r>
            <a:r>
              <a:rPr lang="en-US" b="1" dirty="0" smtClean="0"/>
              <a:t>(a) &lt; </a:t>
            </a:r>
            <a:r>
              <a:rPr lang="en-US" b="1" dirty="0" err="1" smtClean="0"/>
              <a:t>VC</a:t>
            </a:r>
            <a:r>
              <a:rPr lang="en-US" b="1" baseline="-25000" dirty="0" err="1" smtClean="0"/>
              <a:t>j</a:t>
            </a:r>
            <a:r>
              <a:rPr lang="en-US" b="1" dirty="0" smtClean="0"/>
              <a:t>(b)</a:t>
            </a:r>
          </a:p>
          <a:p>
            <a:pPr lvl="1"/>
            <a:r>
              <a:rPr lang="en-US" dirty="0" smtClean="0"/>
              <a:t>This means that event </a:t>
            </a:r>
            <a:r>
              <a:rPr lang="en-US" b="1" dirty="0" smtClean="0"/>
              <a:t>a</a:t>
            </a:r>
            <a:r>
              <a:rPr lang="en-US" dirty="0" smtClean="0"/>
              <a:t> in </a:t>
            </a:r>
            <a:r>
              <a:rPr lang="en-US" b="1" dirty="0" smtClean="0"/>
              <a:t>p</a:t>
            </a:r>
            <a:r>
              <a:rPr lang="en-US" b="1" baseline="-25000" dirty="0" smtClean="0"/>
              <a:t>i</a:t>
            </a:r>
            <a:r>
              <a:rPr lang="en-US" dirty="0" smtClean="0"/>
              <a:t> happened before event </a:t>
            </a:r>
            <a:r>
              <a:rPr lang="en-US" b="1" dirty="0" smtClean="0"/>
              <a:t>b</a:t>
            </a:r>
            <a:r>
              <a:rPr lang="en-US" dirty="0" smtClean="0"/>
              <a:t> in </a:t>
            </a:r>
            <a:r>
              <a:rPr lang="en-US" b="1" dirty="0" err="1" smtClean="0"/>
              <a:t>p</a:t>
            </a:r>
            <a:r>
              <a:rPr lang="en-US" b="1" baseline="-25000" dirty="0" err="1" smtClean="0"/>
              <a:t>j</a:t>
            </a:r>
            <a:endParaRPr lang="en-US" b="1" baseline="-25000" dirty="0" smtClean="0"/>
          </a:p>
          <a:p>
            <a:r>
              <a:rPr lang="en-US" dirty="0" smtClean="0"/>
              <a:t>The vector logical clock is maintained in such a way that the time stamp for two concurrent events will be incomparable</a:t>
            </a:r>
          </a:p>
          <a:p>
            <a:pPr lvl="1"/>
            <a:r>
              <a:rPr lang="en-US" dirty="0" smtClean="0"/>
              <a:t>If neither </a:t>
            </a:r>
            <a:r>
              <a:rPr lang="en-US" b="1" dirty="0" err="1" smtClean="0"/>
              <a:t>VC</a:t>
            </a:r>
            <a:r>
              <a:rPr lang="en-US" b="1" baseline="-25000" dirty="0" err="1" smtClean="0"/>
              <a:t>i</a:t>
            </a:r>
            <a:r>
              <a:rPr lang="en-US" b="1" dirty="0" smtClean="0"/>
              <a:t>(a) &lt; </a:t>
            </a:r>
            <a:r>
              <a:rPr lang="en-US" b="1" dirty="0" err="1" smtClean="0"/>
              <a:t>VC</a:t>
            </a:r>
            <a:r>
              <a:rPr lang="en-US" b="1" baseline="-25000" dirty="0" err="1" smtClean="0"/>
              <a:t>j</a:t>
            </a:r>
            <a:r>
              <a:rPr lang="en-US" b="1" dirty="0" smtClean="0"/>
              <a:t>(b) </a:t>
            </a:r>
            <a:r>
              <a:rPr lang="en-US" dirty="0" smtClean="0"/>
              <a:t>nor </a:t>
            </a:r>
            <a:r>
              <a:rPr lang="en-US" b="1" dirty="0" err="1" smtClean="0"/>
              <a:t>VC</a:t>
            </a:r>
            <a:r>
              <a:rPr lang="en-US" b="1" baseline="-25000" dirty="0" err="1" smtClean="0"/>
              <a:t>j</a:t>
            </a:r>
            <a:r>
              <a:rPr lang="en-US" b="1" dirty="0" smtClean="0"/>
              <a:t>(a) &lt; </a:t>
            </a:r>
            <a:r>
              <a:rPr lang="en-US" b="1" dirty="0" err="1" smtClean="0"/>
              <a:t>VC</a:t>
            </a:r>
            <a:r>
              <a:rPr lang="en-US" b="1" baseline="-25000" dirty="0" err="1" smtClean="0"/>
              <a:t>i</a:t>
            </a:r>
            <a:r>
              <a:rPr lang="en-US" b="1" dirty="0" smtClean="0"/>
              <a:t>(b)</a:t>
            </a:r>
            <a:r>
              <a:rPr lang="en-US" dirty="0" smtClean="0"/>
              <a:t>, then they are incomparable</a:t>
            </a:r>
          </a:p>
          <a:p>
            <a:r>
              <a:rPr lang="en-US" dirty="0" smtClean="0"/>
              <a:t>If the time stamps are comparable, then the event with smaller time stamp occurred before</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35</a:t>
            </a:fld>
            <a:endParaRPr lang="en-US"/>
          </a:p>
        </p:txBody>
      </p:sp>
    </p:spTree>
    <p:extLst>
      <p:ext uri="{BB962C8B-B14F-4D97-AF65-F5344CB8AC3E}">
        <p14:creationId xmlns:p14="http://schemas.microsoft.com/office/powerpoint/2010/main" val="1549260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Vector Logical Clock Update</a:t>
            </a:r>
            <a:endParaRPr lang="en-US"/>
          </a:p>
        </p:txBody>
      </p:sp>
      <p:sp>
        <p:nvSpPr>
          <p:cNvPr id="18" name="Content Placeholder 17"/>
          <p:cNvSpPr>
            <a:spLocks noGrp="1"/>
          </p:cNvSpPr>
          <p:nvPr>
            <p:ph idx="1"/>
          </p:nvPr>
        </p:nvSpPr>
        <p:spPr/>
        <p:txBody>
          <a:bodyPr>
            <a:normAutofit fontScale="85000" lnSpcReduction="20000"/>
          </a:bodyPr>
          <a:lstStyle/>
          <a:p>
            <a:r>
              <a:rPr lang="en-US" sz="1050" dirty="0">
                <a:cs typeface="Arial"/>
              </a:rPr>
              <a:t>Process</a:t>
            </a:r>
            <a:r>
              <a:rPr lang="en-US" sz="1050" spc="-13" dirty="0">
                <a:cs typeface="Arial"/>
              </a:rPr>
              <a:t> </a:t>
            </a:r>
            <a:r>
              <a:rPr lang="en-US" sz="1050" b="1" dirty="0">
                <a:cs typeface="Arial"/>
              </a:rPr>
              <a:t>i</a:t>
            </a:r>
            <a:r>
              <a:rPr lang="en-US" sz="1050" b="1" spc="-5" dirty="0">
                <a:cs typeface="Arial"/>
              </a:rPr>
              <a:t> </a:t>
            </a:r>
            <a:r>
              <a:rPr lang="en-US" sz="1050" dirty="0">
                <a:cs typeface="Arial"/>
              </a:rPr>
              <a:t>maintains</a:t>
            </a:r>
            <a:r>
              <a:rPr lang="en-US" sz="1050" spc="-8" dirty="0">
                <a:cs typeface="Arial"/>
              </a:rPr>
              <a:t> </a:t>
            </a:r>
            <a:r>
              <a:rPr lang="en-US" sz="1050" dirty="0">
                <a:cs typeface="Arial"/>
              </a:rPr>
              <a:t>its</a:t>
            </a:r>
            <a:r>
              <a:rPr lang="en-US" sz="1050" spc="-8" dirty="0">
                <a:cs typeface="Arial"/>
              </a:rPr>
              <a:t> </a:t>
            </a:r>
            <a:r>
              <a:rPr lang="en-US" sz="1050" dirty="0">
                <a:cs typeface="Arial"/>
              </a:rPr>
              <a:t>vector</a:t>
            </a:r>
            <a:r>
              <a:rPr lang="en-US" sz="1050" spc="-5" dirty="0">
                <a:cs typeface="Arial"/>
              </a:rPr>
              <a:t> </a:t>
            </a:r>
            <a:r>
              <a:rPr lang="en-US" sz="1050" dirty="0">
                <a:cs typeface="Arial"/>
              </a:rPr>
              <a:t>logical</a:t>
            </a:r>
            <a:r>
              <a:rPr lang="en-US" sz="1050" spc="-8" dirty="0">
                <a:cs typeface="Arial"/>
              </a:rPr>
              <a:t> </a:t>
            </a:r>
            <a:r>
              <a:rPr lang="en-US" sz="1050" dirty="0">
                <a:cs typeface="Arial"/>
              </a:rPr>
              <a:t>clock</a:t>
            </a:r>
            <a:r>
              <a:rPr lang="en-US" sz="1050" spc="-5" dirty="0">
                <a:cs typeface="Arial"/>
              </a:rPr>
              <a:t> </a:t>
            </a:r>
            <a:r>
              <a:rPr lang="en-US" sz="1050" dirty="0">
                <a:cs typeface="Arial"/>
              </a:rPr>
              <a:t>as</a:t>
            </a:r>
            <a:r>
              <a:rPr lang="en-US" sz="1050" spc="-8" dirty="0">
                <a:cs typeface="Arial"/>
              </a:rPr>
              <a:t> </a:t>
            </a:r>
            <a:r>
              <a:rPr lang="en-US" sz="1050" spc="-5" dirty="0">
                <a:cs typeface="Arial"/>
              </a:rPr>
              <a:t>follows</a:t>
            </a:r>
            <a:r>
              <a:rPr lang="en-US" sz="1050" spc="-5" dirty="0" smtClean="0">
                <a:cs typeface="Arial"/>
              </a:rPr>
              <a:t>:</a:t>
            </a:r>
          </a:p>
          <a:p>
            <a:pPr marL="400050" lvl="1" indent="-285750">
              <a:spcBef>
                <a:spcPts val="50"/>
              </a:spcBef>
              <a:buNone/>
            </a:pPr>
            <a:endParaRPr lang="en-US" sz="949" spc="-10" dirty="0" smtClean="0">
              <a:cs typeface="Arial"/>
            </a:endParaRPr>
          </a:p>
          <a:p>
            <a:pPr marL="400050" lvl="1" indent="-285750">
              <a:spcBef>
                <a:spcPts val="50"/>
              </a:spcBef>
              <a:buNone/>
            </a:pPr>
            <a:r>
              <a:rPr lang="en-US" sz="949" spc="-10" dirty="0" smtClean="0">
                <a:cs typeface="Arial"/>
              </a:rPr>
              <a:t>VC1: 	</a:t>
            </a:r>
            <a:r>
              <a:rPr lang="en-US" sz="949" dirty="0" smtClean="0">
                <a:cs typeface="Arial"/>
              </a:rPr>
              <a:t>Initially</a:t>
            </a:r>
            <a:r>
              <a:rPr lang="en-US" sz="949" dirty="0">
                <a:cs typeface="Arial"/>
              </a:rPr>
              <a:t>,</a:t>
            </a:r>
            <a:r>
              <a:rPr lang="en-US" sz="949" spc="-10" dirty="0">
                <a:cs typeface="Arial"/>
              </a:rPr>
              <a:t> </a:t>
            </a:r>
            <a:r>
              <a:rPr lang="en-US" sz="949" b="1" dirty="0" err="1" smtClean="0">
                <a:cs typeface="Arial"/>
              </a:rPr>
              <a:t>VC</a:t>
            </a:r>
            <a:r>
              <a:rPr lang="en-US" sz="949" b="1" baseline="-20833" dirty="0" err="1" smtClean="0">
                <a:cs typeface="Arial"/>
              </a:rPr>
              <a:t>i</a:t>
            </a:r>
            <a:r>
              <a:rPr lang="en-US" sz="949" b="1" spc="-8" dirty="0" smtClean="0">
                <a:cs typeface="Arial"/>
              </a:rPr>
              <a:t> </a:t>
            </a:r>
            <a:r>
              <a:rPr lang="en-US" sz="949" b="1" dirty="0">
                <a:cs typeface="Arial"/>
              </a:rPr>
              <a:t>=</a:t>
            </a:r>
            <a:r>
              <a:rPr lang="en-US" sz="949" b="1" spc="-5" dirty="0">
                <a:cs typeface="Arial"/>
              </a:rPr>
              <a:t> </a:t>
            </a:r>
            <a:r>
              <a:rPr lang="en-US" sz="949" b="1" dirty="0">
                <a:cs typeface="Arial"/>
              </a:rPr>
              <a:t>[0….0]</a:t>
            </a:r>
            <a:r>
              <a:rPr lang="en-US" sz="949" b="1" spc="-8" dirty="0">
                <a:cs typeface="Arial"/>
              </a:rPr>
              <a:t> </a:t>
            </a:r>
            <a:r>
              <a:rPr lang="en-US" sz="949" dirty="0">
                <a:cs typeface="Arial"/>
              </a:rPr>
              <a:t>for</a:t>
            </a:r>
            <a:r>
              <a:rPr lang="en-US" sz="949" spc="-8" dirty="0">
                <a:cs typeface="Arial"/>
              </a:rPr>
              <a:t> </a:t>
            </a:r>
            <a:r>
              <a:rPr lang="en-US" sz="949" dirty="0">
                <a:cs typeface="Arial"/>
              </a:rPr>
              <a:t>each</a:t>
            </a:r>
            <a:r>
              <a:rPr lang="en-US" sz="949" spc="-8" dirty="0">
                <a:cs typeface="Arial"/>
              </a:rPr>
              <a:t> </a:t>
            </a:r>
            <a:r>
              <a:rPr lang="en-US" sz="949" dirty="0">
                <a:cs typeface="Arial"/>
              </a:rPr>
              <a:t>process</a:t>
            </a:r>
            <a:r>
              <a:rPr lang="en-US" sz="949" spc="-5" dirty="0">
                <a:cs typeface="Arial"/>
              </a:rPr>
              <a:t> </a:t>
            </a:r>
            <a:r>
              <a:rPr lang="en-US" sz="949" b="1" dirty="0" smtClean="0">
                <a:cs typeface="Arial"/>
              </a:rPr>
              <a:t>i</a:t>
            </a:r>
            <a:endParaRPr lang="en-US" sz="949" dirty="0" smtClean="0">
              <a:cs typeface="Arial"/>
            </a:endParaRPr>
          </a:p>
          <a:p>
            <a:pPr marL="400050" marR="89718" lvl="1" indent="-285750">
              <a:lnSpc>
                <a:spcPct val="121300"/>
              </a:lnSpc>
              <a:spcBef>
                <a:spcPts val="545"/>
              </a:spcBef>
              <a:buNone/>
            </a:pPr>
            <a:r>
              <a:rPr lang="en-US" sz="949" dirty="0" smtClean="0">
                <a:cs typeface="Arial"/>
              </a:rPr>
              <a:t>VC2: 	Just</a:t>
            </a:r>
            <a:r>
              <a:rPr lang="en-US" sz="949" spc="-8" dirty="0" smtClean="0">
                <a:cs typeface="Arial"/>
              </a:rPr>
              <a:t> </a:t>
            </a:r>
            <a:r>
              <a:rPr lang="en-US" sz="949" dirty="0" smtClean="0">
                <a:cs typeface="Arial"/>
              </a:rPr>
              <a:t>before</a:t>
            </a:r>
            <a:r>
              <a:rPr lang="en-US" sz="949" spc="-5" dirty="0" smtClean="0">
                <a:cs typeface="Arial"/>
              </a:rPr>
              <a:t> </a:t>
            </a:r>
            <a:r>
              <a:rPr lang="en-US" sz="949" dirty="0" smtClean="0">
                <a:cs typeface="Arial"/>
              </a:rPr>
              <a:t>process</a:t>
            </a:r>
            <a:r>
              <a:rPr lang="en-US" sz="949" spc="-5" dirty="0" smtClean="0">
                <a:cs typeface="Arial"/>
              </a:rPr>
              <a:t> </a:t>
            </a:r>
            <a:r>
              <a:rPr lang="en-US" sz="949" b="1" dirty="0" smtClean="0">
                <a:cs typeface="Arial"/>
              </a:rPr>
              <a:t>p</a:t>
            </a:r>
            <a:r>
              <a:rPr lang="en-US" sz="949" b="1" baseline="-20833" dirty="0" smtClean="0">
                <a:cs typeface="Arial"/>
              </a:rPr>
              <a:t>i</a:t>
            </a:r>
            <a:r>
              <a:rPr lang="en-US" sz="949" b="1" i="1" spc="117" baseline="-20833" dirty="0" smtClean="0">
                <a:cs typeface="Arial"/>
              </a:rPr>
              <a:t> </a:t>
            </a:r>
            <a:r>
              <a:rPr lang="en-US" sz="949" dirty="0" smtClean="0">
                <a:cs typeface="Arial"/>
              </a:rPr>
              <a:t>timestamps</a:t>
            </a:r>
            <a:r>
              <a:rPr lang="en-US" sz="949" spc="-8" dirty="0" smtClean="0">
                <a:cs typeface="Arial"/>
              </a:rPr>
              <a:t> </a:t>
            </a:r>
            <a:r>
              <a:rPr lang="en-US" sz="949" dirty="0" smtClean="0">
                <a:cs typeface="Arial"/>
              </a:rPr>
              <a:t>an</a:t>
            </a:r>
            <a:r>
              <a:rPr lang="en-US" sz="949" spc="-5" dirty="0" smtClean="0">
                <a:cs typeface="Arial"/>
              </a:rPr>
              <a:t> </a:t>
            </a:r>
            <a:r>
              <a:rPr lang="en-US" sz="949" dirty="0" smtClean="0">
                <a:cs typeface="Arial"/>
              </a:rPr>
              <a:t>event</a:t>
            </a:r>
            <a:r>
              <a:rPr lang="en-US" sz="949" spc="-3" dirty="0" smtClean="0">
                <a:cs typeface="Arial"/>
              </a:rPr>
              <a:t> </a:t>
            </a:r>
            <a:r>
              <a:rPr lang="en-US" sz="949" b="1" dirty="0" smtClean="0">
                <a:cs typeface="Arial"/>
              </a:rPr>
              <a:t>a</a:t>
            </a:r>
            <a:r>
              <a:rPr lang="en-US" sz="949" b="1" spc="-8" dirty="0" smtClean="0">
                <a:cs typeface="Arial"/>
              </a:rPr>
              <a:t> </a:t>
            </a:r>
            <a:r>
              <a:rPr lang="en-US" sz="949" dirty="0" smtClean="0">
                <a:cs typeface="Arial"/>
              </a:rPr>
              <a:t>(i.e.,</a:t>
            </a:r>
            <a:r>
              <a:rPr lang="en-US" sz="949" spc="-8" dirty="0" smtClean="0">
                <a:cs typeface="Arial"/>
              </a:rPr>
              <a:t> </a:t>
            </a:r>
            <a:r>
              <a:rPr lang="en-US" sz="949" dirty="0" smtClean="0">
                <a:cs typeface="Arial"/>
              </a:rPr>
              <a:t>an</a:t>
            </a:r>
            <a:r>
              <a:rPr lang="en-US" sz="949" spc="-5" dirty="0" smtClean="0">
                <a:cs typeface="Arial"/>
              </a:rPr>
              <a:t> </a:t>
            </a:r>
            <a:r>
              <a:rPr lang="en-US" sz="949" dirty="0" smtClean="0">
                <a:cs typeface="Arial"/>
              </a:rPr>
              <a:t>event</a:t>
            </a:r>
            <a:r>
              <a:rPr lang="en-US" sz="949" spc="-8" dirty="0" smtClean="0">
                <a:cs typeface="Arial"/>
              </a:rPr>
              <a:t> </a:t>
            </a:r>
            <a:r>
              <a:rPr lang="en-US" sz="949" spc="-13" dirty="0" smtClean="0">
                <a:cs typeface="Arial"/>
              </a:rPr>
              <a:t>of </a:t>
            </a:r>
            <a:r>
              <a:rPr lang="en-US" sz="949" dirty="0" smtClean="0">
                <a:cs typeface="Arial"/>
              </a:rPr>
              <a:t>sending</a:t>
            </a:r>
            <a:r>
              <a:rPr lang="en-US" sz="949" spc="-5" dirty="0" smtClean="0">
                <a:cs typeface="Arial"/>
              </a:rPr>
              <a:t> </a:t>
            </a:r>
            <a:r>
              <a:rPr lang="en-US" sz="949" dirty="0" smtClean="0">
                <a:cs typeface="Arial"/>
              </a:rPr>
              <a:t>message</a:t>
            </a:r>
            <a:r>
              <a:rPr lang="en-US" sz="949" spc="-5" dirty="0" smtClean="0">
                <a:cs typeface="Arial"/>
              </a:rPr>
              <a:t> </a:t>
            </a:r>
            <a:r>
              <a:rPr lang="en-US" sz="949" b="1" dirty="0" smtClean="0">
                <a:cs typeface="Arial"/>
              </a:rPr>
              <a:t>m</a:t>
            </a:r>
            <a:r>
              <a:rPr lang="en-US" sz="949" b="1" i="1" spc="-8" dirty="0" smtClean="0">
                <a:cs typeface="Arial"/>
              </a:rPr>
              <a:t> </a:t>
            </a:r>
            <a:r>
              <a:rPr lang="en-US" sz="949" dirty="0" smtClean="0">
                <a:cs typeface="Arial"/>
              </a:rPr>
              <a:t>to</a:t>
            </a:r>
            <a:r>
              <a:rPr lang="en-US" sz="949" spc="-5" dirty="0" smtClean="0">
                <a:cs typeface="Arial"/>
              </a:rPr>
              <a:t> </a:t>
            </a:r>
            <a:r>
              <a:rPr lang="en-US" sz="949" dirty="0" smtClean="0">
                <a:cs typeface="Arial"/>
              </a:rPr>
              <a:t>process</a:t>
            </a:r>
            <a:r>
              <a:rPr lang="en-US" sz="949" spc="-5" dirty="0" smtClean="0">
                <a:cs typeface="Arial"/>
              </a:rPr>
              <a:t> </a:t>
            </a:r>
            <a:r>
              <a:rPr lang="en-US" sz="949" b="1" dirty="0" err="1" smtClean="0">
                <a:cs typeface="Arial"/>
              </a:rPr>
              <a:t>p</a:t>
            </a:r>
            <a:r>
              <a:rPr lang="en-US" sz="949" b="1" baseline="-20833" dirty="0" err="1" smtClean="0">
                <a:cs typeface="Arial"/>
              </a:rPr>
              <a:t>j</a:t>
            </a:r>
            <a:r>
              <a:rPr lang="en-US" sz="949" dirty="0" smtClean="0">
                <a:cs typeface="Arial"/>
              </a:rPr>
              <a:t>),</a:t>
            </a:r>
            <a:r>
              <a:rPr lang="en-US" sz="949" spc="-8" dirty="0" smtClean="0">
                <a:cs typeface="Arial"/>
              </a:rPr>
              <a:t> </a:t>
            </a:r>
            <a:r>
              <a:rPr lang="en-US" sz="949" dirty="0" smtClean="0">
                <a:cs typeface="Arial"/>
              </a:rPr>
              <a:t>its</a:t>
            </a:r>
            <a:r>
              <a:rPr lang="en-US" sz="949" spc="-5" dirty="0" smtClean="0">
                <a:cs typeface="Arial"/>
              </a:rPr>
              <a:t> </a:t>
            </a:r>
            <a:r>
              <a:rPr lang="en-US" sz="949" dirty="0" smtClean="0">
                <a:cs typeface="Arial"/>
              </a:rPr>
              <a:t>logical</a:t>
            </a:r>
            <a:r>
              <a:rPr lang="en-US" sz="949" spc="-5" dirty="0" smtClean="0">
                <a:cs typeface="Arial"/>
              </a:rPr>
              <a:t> </a:t>
            </a:r>
            <a:r>
              <a:rPr lang="en-US" sz="949" dirty="0" smtClean="0">
                <a:cs typeface="Arial"/>
              </a:rPr>
              <a:t>clock</a:t>
            </a:r>
            <a:r>
              <a:rPr lang="en-US" sz="949" spc="-8" dirty="0" smtClean="0">
                <a:cs typeface="Arial"/>
              </a:rPr>
              <a:t> </a:t>
            </a:r>
            <a:r>
              <a:rPr lang="en-US" sz="949" dirty="0" smtClean="0">
                <a:cs typeface="Arial"/>
              </a:rPr>
              <a:t>is</a:t>
            </a:r>
            <a:r>
              <a:rPr lang="en-US" sz="949" spc="-8" dirty="0" smtClean="0">
                <a:cs typeface="Arial"/>
              </a:rPr>
              <a:t> </a:t>
            </a:r>
            <a:r>
              <a:rPr lang="en-US" sz="949" spc="-5" dirty="0" smtClean="0">
                <a:cs typeface="Arial"/>
              </a:rPr>
              <a:t>incremented</a:t>
            </a:r>
            <a:endParaRPr lang="en-US" sz="949" dirty="0" smtClean="0">
              <a:cs typeface="Arial"/>
            </a:endParaRPr>
          </a:p>
          <a:p>
            <a:pPr marL="400050" lvl="1" indent="-285750">
              <a:spcBef>
                <a:spcPts val="717"/>
              </a:spcBef>
              <a:buNone/>
            </a:pPr>
            <a:r>
              <a:rPr lang="en-US" sz="949" dirty="0" smtClean="0">
                <a:cs typeface="Arial"/>
              </a:rPr>
              <a:t>VC3: 	</a:t>
            </a:r>
            <a:r>
              <a:rPr lang="en-US" sz="949" b="1" dirty="0" smtClean="0">
                <a:cs typeface="Arial"/>
              </a:rPr>
              <a:t>p</a:t>
            </a:r>
            <a:r>
              <a:rPr lang="en-US" sz="949" b="1" baseline="-20833" dirty="0" smtClean="0">
                <a:cs typeface="Arial"/>
              </a:rPr>
              <a:t>i</a:t>
            </a:r>
            <a:r>
              <a:rPr lang="en-US" sz="949" b="1" i="1" spc="235" baseline="-20833" dirty="0" smtClean="0">
                <a:cs typeface="Arial"/>
              </a:rPr>
              <a:t> </a:t>
            </a:r>
            <a:r>
              <a:rPr lang="en-US" sz="949" dirty="0">
                <a:cs typeface="Arial"/>
              </a:rPr>
              <a:t>includes</a:t>
            </a:r>
            <a:r>
              <a:rPr lang="en-US" sz="949" spc="-10" dirty="0">
                <a:cs typeface="Arial"/>
              </a:rPr>
              <a:t> </a:t>
            </a:r>
            <a:r>
              <a:rPr lang="en-US" sz="949" dirty="0">
                <a:cs typeface="Arial"/>
              </a:rPr>
              <a:t>its</a:t>
            </a:r>
            <a:r>
              <a:rPr lang="en-US" sz="949" spc="-8" dirty="0">
                <a:cs typeface="Arial"/>
              </a:rPr>
              <a:t> </a:t>
            </a:r>
            <a:r>
              <a:rPr lang="en-US" sz="949" dirty="0">
                <a:cs typeface="Arial"/>
              </a:rPr>
              <a:t>logical</a:t>
            </a:r>
            <a:r>
              <a:rPr lang="en-US" sz="949" spc="-8" dirty="0">
                <a:cs typeface="Arial"/>
              </a:rPr>
              <a:t> </a:t>
            </a:r>
            <a:r>
              <a:rPr lang="en-US" sz="949" dirty="0">
                <a:cs typeface="Arial"/>
              </a:rPr>
              <a:t>timestamp</a:t>
            </a:r>
            <a:r>
              <a:rPr lang="en-US" sz="949" spc="-5" dirty="0">
                <a:cs typeface="Arial"/>
              </a:rPr>
              <a:t> </a:t>
            </a:r>
            <a:r>
              <a:rPr lang="en-US" sz="949" b="1" dirty="0" err="1">
                <a:cs typeface="Arial"/>
              </a:rPr>
              <a:t>VC</a:t>
            </a:r>
            <a:r>
              <a:rPr lang="en-US" sz="949" b="1" baseline="-20833" dirty="0" err="1">
                <a:cs typeface="Arial"/>
              </a:rPr>
              <a:t>i</a:t>
            </a:r>
            <a:r>
              <a:rPr lang="en-US" sz="949" b="1" spc="-8" baseline="-20833" dirty="0">
                <a:cs typeface="Arial"/>
              </a:rPr>
              <a:t> </a:t>
            </a:r>
            <a:r>
              <a:rPr lang="en-US" sz="949" b="1" dirty="0">
                <a:cs typeface="Arial"/>
              </a:rPr>
              <a:t>(m</a:t>
            </a:r>
            <a:r>
              <a:rPr lang="en-US" sz="949" dirty="0">
                <a:cs typeface="Arial"/>
              </a:rPr>
              <a:t>)</a:t>
            </a:r>
            <a:r>
              <a:rPr lang="en-US" sz="949" spc="-8" dirty="0">
                <a:cs typeface="Arial"/>
              </a:rPr>
              <a:t> </a:t>
            </a:r>
            <a:r>
              <a:rPr lang="en-US" sz="949" dirty="0">
                <a:cs typeface="Arial"/>
              </a:rPr>
              <a:t>in</a:t>
            </a:r>
            <a:r>
              <a:rPr lang="en-US" sz="949" spc="-8" dirty="0">
                <a:cs typeface="Arial"/>
              </a:rPr>
              <a:t> </a:t>
            </a:r>
            <a:r>
              <a:rPr lang="en-US" sz="949" dirty="0">
                <a:cs typeface="Arial"/>
              </a:rPr>
              <a:t>message</a:t>
            </a:r>
            <a:r>
              <a:rPr lang="en-US" sz="949" spc="-5" dirty="0">
                <a:cs typeface="Arial"/>
              </a:rPr>
              <a:t> </a:t>
            </a:r>
            <a:r>
              <a:rPr lang="en-US" sz="949" b="1" dirty="0">
                <a:cs typeface="Arial"/>
              </a:rPr>
              <a:t>m</a:t>
            </a:r>
            <a:r>
              <a:rPr lang="en-US" sz="949" b="1" i="1" spc="-10" dirty="0">
                <a:cs typeface="Arial"/>
              </a:rPr>
              <a:t> </a:t>
            </a:r>
            <a:r>
              <a:rPr lang="en-US" sz="949" dirty="0">
                <a:cs typeface="Arial"/>
              </a:rPr>
              <a:t>to</a:t>
            </a:r>
            <a:r>
              <a:rPr lang="en-US" sz="949" spc="-5" dirty="0">
                <a:cs typeface="Arial"/>
              </a:rPr>
              <a:t> </a:t>
            </a:r>
            <a:r>
              <a:rPr lang="en-US" sz="949" dirty="0">
                <a:cs typeface="Arial"/>
              </a:rPr>
              <a:t>process</a:t>
            </a:r>
            <a:r>
              <a:rPr lang="en-US" sz="949" spc="-5" dirty="0">
                <a:cs typeface="Arial"/>
              </a:rPr>
              <a:t> </a:t>
            </a:r>
            <a:r>
              <a:rPr lang="en-US" sz="949" b="1" spc="-13" dirty="0" err="1">
                <a:cs typeface="Arial"/>
              </a:rPr>
              <a:t>p</a:t>
            </a:r>
            <a:r>
              <a:rPr lang="en-US" sz="949" b="1" spc="-19" baseline="-20833" dirty="0" err="1">
                <a:cs typeface="Arial"/>
              </a:rPr>
              <a:t>j</a:t>
            </a:r>
            <a:endParaRPr lang="en-US" sz="949" baseline="-20833" dirty="0">
              <a:cs typeface="Arial"/>
            </a:endParaRPr>
          </a:p>
          <a:p>
            <a:pPr marL="400050" lvl="1" indent="-285750">
              <a:spcBef>
                <a:spcPts val="777"/>
              </a:spcBef>
              <a:buNone/>
            </a:pPr>
            <a:r>
              <a:rPr lang="en-US" sz="949" dirty="0" smtClean="0">
                <a:cs typeface="Arial"/>
              </a:rPr>
              <a:t>VC4: 	When</a:t>
            </a:r>
            <a:r>
              <a:rPr lang="en-US" sz="949" spc="-8" dirty="0" smtClean="0">
                <a:cs typeface="Arial"/>
              </a:rPr>
              <a:t> </a:t>
            </a:r>
            <a:r>
              <a:rPr lang="en-US" sz="949" b="1" dirty="0" err="1">
                <a:cs typeface="Arial"/>
              </a:rPr>
              <a:t>p</a:t>
            </a:r>
            <a:r>
              <a:rPr lang="en-US" sz="949" b="1" baseline="-20833" dirty="0" err="1">
                <a:cs typeface="Arial"/>
              </a:rPr>
              <a:t>j</a:t>
            </a:r>
            <a:r>
              <a:rPr lang="en-US" sz="949" b="1" i="1" spc="-8" baseline="-20833" dirty="0">
                <a:cs typeface="Arial"/>
              </a:rPr>
              <a:t> </a:t>
            </a:r>
            <a:r>
              <a:rPr lang="en-US" sz="949" dirty="0">
                <a:cs typeface="Arial"/>
              </a:rPr>
              <a:t>receives</a:t>
            </a:r>
            <a:r>
              <a:rPr lang="en-US" sz="949" spc="-10" dirty="0">
                <a:cs typeface="Arial"/>
              </a:rPr>
              <a:t> </a:t>
            </a:r>
            <a:r>
              <a:rPr lang="en-US" sz="949" dirty="0">
                <a:cs typeface="Arial"/>
              </a:rPr>
              <a:t>a</a:t>
            </a:r>
            <a:r>
              <a:rPr lang="en-US" sz="949" spc="-5" dirty="0">
                <a:cs typeface="Arial"/>
              </a:rPr>
              <a:t> </a:t>
            </a:r>
            <a:r>
              <a:rPr lang="en-US" sz="949" dirty="0">
                <a:cs typeface="Arial"/>
              </a:rPr>
              <a:t>timestamp</a:t>
            </a:r>
            <a:r>
              <a:rPr lang="en-US" sz="949" spc="-8" dirty="0">
                <a:cs typeface="Arial"/>
              </a:rPr>
              <a:t> </a:t>
            </a:r>
            <a:r>
              <a:rPr lang="en-US" sz="949" dirty="0">
                <a:cs typeface="Arial"/>
              </a:rPr>
              <a:t>in</a:t>
            </a:r>
            <a:r>
              <a:rPr lang="en-US" sz="949" spc="-8" dirty="0">
                <a:cs typeface="Arial"/>
              </a:rPr>
              <a:t> </a:t>
            </a:r>
            <a:r>
              <a:rPr lang="en-US" sz="949" dirty="0">
                <a:cs typeface="Arial"/>
              </a:rPr>
              <a:t>message</a:t>
            </a:r>
            <a:r>
              <a:rPr lang="en-US" sz="949" spc="-5" dirty="0">
                <a:cs typeface="Arial"/>
              </a:rPr>
              <a:t> </a:t>
            </a:r>
            <a:r>
              <a:rPr lang="en-US" sz="949" b="1" dirty="0">
                <a:cs typeface="Arial"/>
              </a:rPr>
              <a:t>m</a:t>
            </a:r>
            <a:r>
              <a:rPr lang="en-US" sz="949" b="1" spc="-10" dirty="0">
                <a:cs typeface="Arial"/>
              </a:rPr>
              <a:t> </a:t>
            </a:r>
            <a:r>
              <a:rPr lang="en-US" sz="949" dirty="0">
                <a:cs typeface="Arial"/>
              </a:rPr>
              <a:t>(i.e.,</a:t>
            </a:r>
            <a:r>
              <a:rPr lang="en-US" sz="949" spc="-10" dirty="0">
                <a:cs typeface="Arial"/>
              </a:rPr>
              <a:t> </a:t>
            </a:r>
            <a:r>
              <a:rPr lang="en-US" sz="949" dirty="0">
                <a:cs typeface="Arial"/>
              </a:rPr>
              <a:t>receive</a:t>
            </a:r>
            <a:r>
              <a:rPr lang="en-US" sz="949" spc="-8" dirty="0">
                <a:cs typeface="Arial"/>
              </a:rPr>
              <a:t> </a:t>
            </a:r>
            <a:r>
              <a:rPr lang="en-US" sz="949" dirty="0">
                <a:cs typeface="Arial"/>
              </a:rPr>
              <a:t>event</a:t>
            </a:r>
            <a:r>
              <a:rPr lang="en-US" sz="949" spc="-5" dirty="0">
                <a:cs typeface="Arial"/>
              </a:rPr>
              <a:t> </a:t>
            </a:r>
            <a:r>
              <a:rPr lang="en-US" sz="949" b="1" spc="-13" dirty="0">
                <a:cs typeface="Arial"/>
              </a:rPr>
              <a:t>b</a:t>
            </a:r>
            <a:r>
              <a:rPr lang="en-US" sz="949" spc="-13" dirty="0" smtClean="0">
                <a:cs typeface="Arial"/>
              </a:rPr>
              <a:t>),</a:t>
            </a:r>
            <a:r>
              <a:rPr lang="en-US" sz="949" dirty="0">
                <a:cs typeface="Arial"/>
              </a:rPr>
              <a:t> </a:t>
            </a:r>
            <a:r>
              <a:rPr lang="en-US" sz="949" dirty="0" smtClean="0">
                <a:cs typeface="Arial"/>
              </a:rPr>
              <a:t>it updates</a:t>
            </a:r>
            <a:r>
              <a:rPr lang="en-US" sz="949" spc="-10" dirty="0" smtClean="0">
                <a:cs typeface="Arial"/>
              </a:rPr>
              <a:t> </a:t>
            </a:r>
            <a:r>
              <a:rPr lang="en-US" sz="949" dirty="0">
                <a:cs typeface="Arial"/>
              </a:rPr>
              <a:t>its</a:t>
            </a:r>
            <a:r>
              <a:rPr lang="en-US" sz="949" spc="-10" dirty="0">
                <a:cs typeface="Arial"/>
              </a:rPr>
              <a:t> </a:t>
            </a:r>
            <a:r>
              <a:rPr lang="en-US" sz="949" dirty="0">
                <a:cs typeface="Arial"/>
              </a:rPr>
              <a:t>logical</a:t>
            </a:r>
            <a:r>
              <a:rPr lang="en-US" sz="949" spc="-5" dirty="0">
                <a:cs typeface="Arial"/>
              </a:rPr>
              <a:t> </a:t>
            </a:r>
            <a:r>
              <a:rPr lang="en-US" sz="949" dirty="0">
                <a:cs typeface="Arial"/>
              </a:rPr>
              <a:t>clock</a:t>
            </a:r>
            <a:r>
              <a:rPr lang="en-US" sz="949" spc="-10" dirty="0">
                <a:cs typeface="Arial"/>
              </a:rPr>
              <a:t> </a:t>
            </a:r>
            <a:r>
              <a:rPr lang="en-US" sz="949" dirty="0">
                <a:cs typeface="Arial"/>
              </a:rPr>
              <a:t>vector</a:t>
            </a:r>
            <a:r>
              <a:rPr lang="en-US" sz="949" spc="-8" dirty="0">
                <a:cs typeface="Arial"/>
              </a:rPr>
              <a:t> </a:t>
            </a:r>
            <a:r>
              <a:rPr lang="en-US" sz="949" b="1" dirty="0" err="1">
                <a:cs typeface="Arial"/>
              </a:rPr>
              <a:t>VC</a:t>
            </a:r>
            <a:r>
              <a:rPr lang="en-US" sz="949" b="1" baseline="-20833" dirty="0" err="1">
                <a:cs typeface="Arial"/>
              </a:rPr>
              <a:t>j</a:t>
            </a:r>
            <a:r>
              <a:rPr lang="en-US" sz="949" b="1" spc="-8" baseline="-20833" dirty="0">
                <a:cs typeface="Arial"/>
              </a:rPr>
              <a:t> </a:t>
            </a:r>
            <a:r>
              <a:rPr lang="en-US" sz="949" b="1" dirty="0">
                <a:cs typeface="Arial"/>
              </a:rPr>
              <a:t>(b)</a:t>
            </a:r>
            <a:r>
              <a:rPr lang="en-US" sz="949" b="1" spc="-8" dirty="0">
                <a:cs typeface="Arial"/>
              </a:rPr>
              <a:t> </a:t>
            </a:r>
            <a:r>
              <a:rPr lang="en-US" sz="949" dirty="0">
                <a:cs typeface="Arial"/>
              </a:rPr>
              <a:t>such</a:t>
            </a:r>
            <a:r>
              <a:rPr lang="en-US" sz="949" spc="-8" dirty="0">
                <a:cs typeface="Arial"/>
              </a:rPr>
              <a:t> </a:t>
            </a:r>
            <a:r>
              <a:rPr lang="en-US" sz="949" spc="-10" dirty="0">
                <a:cs typeface="Arial"/>
              </a:rPr>
              <a:t>that</a:t>
            </a:r>
            <a:endParaRPr lang="en-US" sz="949" dirty="0">
              <a:cs typeface="Arial"/>
            </a:endParaRPr>
          </a:p>
          <a:p>
            <a:pPr marL="856165" indent="0">
              <a:spcBef>
                <a:spcPts val="767"/>
              </a:spcBef>
              <a:buNone/>
            </a:pPr>
            <a:r>
              <a:rPr lang="en-US" sz="1050" b="1" dirty="0" err="1">
                <a:cs typeface="Arial"/>
              </a:rPr>
              <a:t>TS</a:t>
            </a:r>
            <a:r>
              <a:rPr lang="en-US" sz="1050" b="1" baseline="-20833" dirty="0" err="1">
                <a:cs typeface="Arial"/>
              </a:rPr>
              <a:t>k</a:t>
            </a:r>
            <a:r>
              <a:rPr lang="en-US" sz="1050" b="1" dirty="0">
                <a:cs typeface="Arial"/>
              </a:rPr>
              <a:t>(b)</a:t>
            </a:r>
            <a:r>
              <a:rPr lang="en-US" sz="1050" b="1" spc="-10" dirty="0">
                <a:cs typeface="Arial"/>
              </a:rPr>
              <a:t> </a:t>
            </a:r>
            <a:r>
              <a:rPr lang="en-US" sz="1050" b="1" dirty="0">
                <a:cs typeface="Arial"/>
              </a:rPr>
              <a:t>=</a:t>
            </a:r>
            <a:r>
              <a:rPr lang="en-US" sz="1050" b="1" spc="-8" dirty="0">
                <a:cs typeface="Arial"/>
              </a:rPr>
              <a:t> </a:t>
            </a:r>
            <a:r>
              <a:rPr lang="en-US" sz="1050" b="1" spc="-5" dirty="0">
                <a:cs typeface="Arial"/>
              </a:rPr>
              <a:t>max(</a:t>
            </a:r>
            <a:r>
              <a:rPr lang="en-US" sz="1050" b="1" spc="-5" dirty="0" err="1">
                <a:cs typeface="Arial"/>
              </a:rPr>
              <a:t>TS</a:t>
            </a:r>
            <a:r>
              <a:rPr lang="en-US" sz="1050" b="1" spc="-8" baseline="-20833" dirty="0" err="1">
                <a:cs typeface="Arial"/>
              </a:rPr>
              <a:t>k</a:t>
            </a:r>
            <a:r>
              <a:rPr lang="en-US" sz="1050" b="1" spc="-5" dirty="0">
                <a:cs typeface="Arial"/>
              </a:rPr>
              <a:t>(a</a:t>
            </a:r>
            <a:r>
              <a:rPr lang="en-US" sz="1050" b="1" spc="-5" dirty="0" smtClean="0">
                <a:cs typeface="Arial"/>
              </a:rPr>
              <a:t>), </a:t>
            </a:r>
            <a:r>
              <a:rPr lang="en-US" sz="1050" b="1" spc="-5" dirty="0" err="1" smtClean="0">
                <a:cs typeface="Arial"/>
              </a:rPr>
              <a:t>TS</a:t>
            </a:r>
            <a:r>
              <a:rPr lang="en-US" sz="1050" b="1" spc="-8" baseline="-20833" dirty="0" err="1" smtClean="0">
                <a:cs typeface="Arial"/>
              </a:rPr>
              <a:t>k</a:t>
            </a:r>
            <a:r>
              <a:rPr lang="en-US" sz="1050" b="1" spc="-5" dirty="0" smtClean="0">
                <a:cs typeface="Arial"/>
              </a:rPr>
              <a:t>(b</a:t>
            </a:r>
            <a:r>
              <a:rPr lang="en-US" sz="1050" b="1" spc="-5" dirty="0">
                <a:cs typeface="Arial"/>
              </a:rPr>
              <a:t>))</a:t>
            </a:r>
            <a:endParaRPr lang="en-US" sz="1050" dirty="0">
              <a:cs typeface="Arial"/>
            </a:endParaRPr>
          </a:p>
          <a:p>
            <a:pPr marL="394759" marR="279728" indent="0">
              <a:lnSpc>
                <a:spcPct val="116700"/>
              </a:lnSpc>
              <a:spcBef>
                <a:spcPts val="595"/>
              </a:spcBef>
              <a:buNone/>
            </a:pPr>
            <a:r>
              <a:rPr lang="en-US" sz="1050" dirty="0">
                <a:cs typeface="Arial"/>
              </a:rPr>
              <a:t>That</a:t>
            </a:r>
            <a:r>
              <a:rPr lang="en-US" sz="1050" spc="-10" dirty="0">
                <a:cs typeface="Arial"/>
              </a:rPr>
              <a:t> </a:t>
            </a:r>
            <a:r>
              <a:rPr lang="en-US" sz="1050" dirty="0">
                <a:cs typeface="Arial"/>
              </a:rPr>
              <a:t>is,</a:t>
            </a:r>
            <a:r>
              <a:rPr lang="en-US" sz="1050" spc="-8" dirty="0">
                <a:cs typeface="Arial"/>
              </a:rPr>
              <a:t> </a:t>
            </a:r>
            <a:r>
              <a:rPr lang="en-US" sz="1050" b="1" dirty="0" err="1">
                <a:cs typeface="Arial"/>
              </a:rPr>
              <a:t>p</a:t>
            </a:r>
            <a:r>
              <a:rPr lang="en-US" sz="1050" b="1" baseline="-20833" dirty="0" err="1">
                <a:cs typeface="Arial"/>
              </a:rPr>
              <a:t>j</a:t>
            </a:r>
            <a:r>
              <a:rPr lang="en-US" sz="1050" b="1" i="1" spc="117" baseline="-20833" dirty="0">
                <a:cs typeface="Arial"/>
              </a:rPr>
              <a:t> </a:t>
            </a:r>
            <a:r>
              <a:rPr lang="en-US" sz="1050" dirty="0">
                <a:cs typeface="Arial"/>
              </a:rPr>
              <a:t>takes</a:t>
            </a:r>
            <a:r>
              <a:rPr lang="en-US" sz="1050" spc="-10" dirty="0">
                <a:cs typeface="Arial"/>
              </a:rPr>
              <a:t> </a:t>
            </a:r>
            <a:r>
              <a:rPr lang="en-US" sz="1050" dirty="0">
                <a:cs typeface="Arial"/>
              </a:rPr>
              <a:t>the</a:t>
            </a:r>
            <a:r>
              <a:rPr lang="en-US" sz="1050" spc="-5" dirty="0">
                <a:cs typeface="Arial"/>
              </a:rPr>
              <a:t> pair-</a:t>
            </a:r>
            <a:r>
              <a:rPr lang="en-US" sz="1050" dirty="0">
                <a:cs typeface="Arial"/>
              </a:rPr>
              <a:t>wise</a:t>
            </a:r>
            <a:r>
              <a:rPr lang="en-US" sz="1050" spc="-5" dirty="0">
                <a:cs typeface="Arial"/>
              </a:rPr>
              <a:t> </a:t>
            </a:r>
            <a:r>
              <a:rPr lang="en-US" sz="1050" dirty="0">
                <a:cs typeface="Arial"/>
              </a:rPr>
              <a:t>maximum</a:t>
            </a:r>
            <a:r>
              <a:rPr lang="en-US" sz="1050" spc="-10" dirty="0">
                <a:cs typeface="Arial"/>
              </a:rPr>
              <a:t> </a:t>
            </a:r>
            <a:r>
              <a:rPr lang="en-US" sz="1050" dirty="0">
                <a:cs typeface="Arial"/>
              </a:rPr>
              <a:t>of</a:t>
            </a:r>
            <a:r>
              <a:rPr lang="en-US" sz="1050" spc="-8" dirty="0">
                <a:cs typeface="Arial"/>
              </a:rPr>
              <a:t> </a:t>
            </a:r>
            <a:r>
              <a:rPr lang="en-US" sz="1050" dirty="0">
                <a:cs typeface="Arial"/>
              </a:rPr>
              <a:t>the</a:t>
            </a:r>
            <a:r>
              <a:rPr lang="en-US" sz="1050" spc="-5" dirty="0">
                <a:cs typeface="Arial"/>
              </a:rPr>
              <a:t> </a:t>
            </a:r>
            <a:r>
              <a:rPr lang="en-US" sz="1050" dirty="0">
                <a:cs typeface="Arial"/>
              </a:rPr>
              <a:t>entries</a:t>
            </a:r>
            <a:r>
              <a:rPr lang="en-US" sz="1050" spc="-10" dirty="0">
                <a:cs typeface="Arial"/>
              </a:rPr>
              <a:t> </a:t>
            </a:r>
            <a:r>
              <a:rPr lang="en-US" sz="1050" dirty="0">
                <a:cs typeface="Arial"/>
              </a:rPr>
              <a:t>for</a:t>
            </a:r>
            <a:r>
              <a:rPr lang="en-US" sz="1050" spc="-8" dirty="0">
                <a:cs typeface="Arial"/>
              </a:rPr>
              <a:t> </a:t>
            </a:r>
            <a:r>
              <a:rPr lang="en-US" sz="1050" dirty="0">
                <a:cs typeface="Arial"/>
              </a:rPr>
              <a:t>every</a:t>
            </a:r>
            <a:r>
              <a:rPr lang="en-US" sz="1050" spc="-5" dirty="0">
                <a:cs typeface="Arial"/>
              </a:rPr>
              <a:t> </a:t>
            </a:r>
            <a:r>
              <a:rPr lang="en-US" sz="1050" b="1" dirty="0">
                <a:cs typeface="Arial"/>
              </a:rPr>
              <a:t>k</a:t>
            </a:r>
            <a:r>
              <a:rPr lang="en-US" sz="1050" b="1" spc="-8" dirty="0">
                <a:cs typeface="Arial"/>
              </a:rPr>
              <a:t> </a:t>
            </a:r>
            <a:r>
              <a:rPr lang="en-US" sz="1050" spc="-25" dirty="0">
                <a:cs typeface="Arial"/>
              </a:rPr>
              <a:t>= </a:t>
            </a:r>
            <a:r>
              <a:rPr lang="en-US" sz="1050" dirty="0">
                <a:cs typeface="Arial"/>
              </a:rPr>
              <a:t>1….</a:t>
            </a:r>
            <a:r>
              <a:rPr lang="en-US" sz="1050" b="1" dirty="0">
                <a:cs typeface="Arial"/>
              </a:rPr>
              <a:t>n</a:t>
            </a:r>
            <a:r>
              <a:rPr lang="en-US" sz="1050" dirty="0">
                <a:cs typeface="Arial"/>
              </a:rPr>
              <a:t>,</a:t>
            </a:r>
            <a:r>
              <a:rPr lang="en-US" sz="1050" spc="232" dirty="0">
                <a:cs typeface="Arial"/>
              </a:rPr>
              <a:t> </a:t>
            </a:r>
            <a:r>
              <a:rPr lang="en-US" sz="1050" dirty="0">
                <a:cs typeface="Arial"/>
              </a:rPr>
              <a:t>and</a:t>
            </a:r>
            <a:r>
              <a:rPr lang="en-US" sz="1050" spc="-5" dirty="0">
                <a:cs typeface="Arial"/>
              </a:rPr>
              <a:t> </a:t>
            </a:r>
            <a:r>
              <a:rPr lang="en-US" sz="1050" dirty="0">
                <a:cs typeface="Arial"/>
              </a:rPr>
              <a:t>also</a:t>
            </a:r>
            <a:r>
              <a:rPr lang="en-US" sz="1050" spc="-5" dirty="0">
                <a:cs typeface="Arial"/>
              </a:rPr>
              <a:t> </a:t>
            </a:r>
            <a:r>
              <a:rPr lang="en-US" sz="1050" dirty="0">
                <a:cs typeface="Arial"/>
              </a:rPr>
              <a:t>increments</a:t>
            </a:r>
            <a:r>
              <a:rPr lang="en-US" sz="1050" spc="-8" dirty="0">
                <a:cs typeface="Arial"/>
              </a:rPr>
              <a:t> </a:t>
            </a:r>
            <a:r>
              <a:rPr lang="en-US" sz="1050" dirty="0">
                <a:cs typeface="Arial"/>
              </a:rPr>
              <a:t>its</a:t>
            </a:r>
            <a:r>
              <a:rPr lang="en-US" sz="1050" spc="-8" dirty="0">
                <a:cs typeface="Arial"/>
              </a:rPr>
              <a:t> </a:t>
            </a:r>
            <a:r>
              <a:rPr lang="en-US" sz="1050" dirty="0">
                <a:cs typeface="Arial"/>
              </a:rPr>
              <a:t>logical</a:t>
            </a:r>
            <a:r>
              <a:rPr lang="en-US" sz="1050" spc="-5" dirty="0">
                <a:cs typeface="Arial"/>
              </a:rPr>
              <a:t> clock</a:t>
            </a:r>
            <a:endParaRPr lang="en-US" sz="1050" dirty="0">
              <a:cs typeface="Arial"/>
            </a:endParaRPr>
          </a:p>
          <a:p>
            <a:pPr marL="92075" indent="-92075">
              <a:spcBef>
                <a:spcPts val="777"/>
              </a:spcBef>
            </a:pPr>
            <a:r>
              <a:rPr lang="en-US" sz="1050" dirty="0">
                <a:cs typeface="Arial"/>
              </a:rPr>
              <a:t>The</a:t>
            </a:r>
            <a:r>
              <a:rPr lang="en-US" sz="1050" spc="-8" dirty="0">
                <a:cs typeface="Arial"/>
              </a:rPr>
              <a:t> </a:t>
            </a:r>
            <a:r>
              <a:rPr lang="en-US" sz="1050" dirty="0">
                <a:cs typeface="Arial"/>
              </a:rPr>
              <a:t>most</a:t>
            </a:r>
            <a:r>
              <a:rPr lang="en-US" sz="1050" spc="-10" dirty="0">
                <a:cs typeface="Arial"/>
              </a:rPr>
              <a:t> </a:t>
            </a:r>
            <a:r>
              <a:rPr lang="en-US" sz="1050" dirty="0">
                <a:cs typeface="Arial"/>
              </a:rPr>
              <a:t>recent</a:t>
            </a:r>
            <a:r>
              <a:rPr lang="en-US" sz="1050" spc="-10" dirty="0">
                <a:cs typeface="Arial"/>
              </a:rPr>
              <a:t> </a:t>
            </a:r>
            <a:r>
              <a:rPr lang="en-US" sz="1050" dirty="0">
                <a:cs typeface="Arial"/>
              </a:rPr>
              <a:t>logical</a:t>
            </a:r>
            <a:r>
              <a:rPr lang="en-US" sz="1050" spc="-8" dirty="0">
                <a:cs typeface="Arial"/>
              </a:rPr>
              <a:t> </a:t>
            </a:r>
            <a:r>
              <a:rPr lang="en-US" sz="1050" dirty="0">
                <a:cs typeface="Arial"/>
              </a:rPr>
              <a:t>clock</a:t>
            </a:r>
            <a:r>
              <a:rPr lang="en-US" sz="1050" spc="-10" dirty="0">
                <a:cs typeface="Arial"/>
              </a:rPr>
              <a:t> </a:t>
            </a:r>
            <a:r>
              <a:rPr lang="en-US" sz="1050" dirty="0">
                <a:cs typeface="Arial"/>
              </a:rPr>
              <a:t>information</a:t>
            </a:r>
            <a:r>
              <a:rPr lang="en-US" sz="1050" spc="-8" dirty="0">
                <a:cs typeface="Arial"/>
              </a:rPr>
              <a:t> </a:t>
            </a:r>
            <a:r>
              <a:rPr lang="en-US" sz="1050" dirty="0">
                <a:cs typeface="Arial"/>
              </a:rPr>
              <a:t>is</a:t>
            </a:r>
            <a:r>
              <a:rPr lang="en-US" sz="1050" spc="-8" dirty="0">
                <a:cs typeface="Arial"/>
              </a:rPr>
              <a:t> </a:t>
            </a:r>
            <a:r>
              <a:rPr lang="en-US" sz="1050" dirty="0">
                <a:cs typeface="Arial"/>
              </a:rPr>
              <a:t>thus</a:t>
            </a:r>
            <a:r>
              <a:rPr lang="en-US" sz="1050" spc="-10" dirty="0">
                <a:cs typeface="Arial"/>
              </a:rPr>
              <a:t> </a:t>
            </a:r>
            <a:r>
              <a:rPr lang="en-US" sz="1050" dirty="0">
                <a:cs typeface="Arial"/>
              </a:rPr>
              <a:t>propagated</a:t>
            </a:r>
            <a:r>
              <a:rPr lang="en-US" sz="1050" spc="-8" dirty="0">
                <a:cs typeface="Arial"/>
              </a:rPr>
              <a:t> </a:t>
            </a:r>
            <a:r>
              <a:rPr lang="en-US" sz="1050" dirty="0">
                <a:cs typeface="Arial"/>
              </a:rPr>
              <a:t>to</a:t>
            </a:r>
            <a:r>
              <a:rPr lang="en-US" sz="1050" spc="-8" dirty="0">
                <a:cs typeface="Arial"/>
              </a:rPr>
              <a:t> </a:t>
            </a:r>
            <a:r>
              <a:rPr lang="en-US" sz="1050" dirty="0">
                <a:cs typeface="Arial"/>
              </a:rPr>
              <a:t>every</a:t>
            </a:r>
            <a:r>
              <a:rPr lang="en-US" sz="1050" spc="-10" dirty="0">
                <a:cs typeface="Arial"/>
              </a:rPr>
              <a:t> </a:t>
            </a:r>
            <a:r>
              <a:rPr lang="en-US" sz="1050" spc="-5" dirty="0">
                <a:cs typeface="Arial"/>
              </a:rPr>
              <a:t>process </a:t>
            </a:r>
            <a:r>
              <a:rPr lang="en-US" sz="1050" dirty="0">
                <a:cs typeface="Arial"/>
              </a:rPr>
              <a:t>by</a:t>
            </a:r>
            <a:r>
              <a:rPr lang="en-US" sz="1050" spc="-8" dirty="0">
                <a:cs typeface="Arial"/>
              </a:rPr>
              <a:t> </a:t>
            </a:r>
            <a:r>
              <a:rPr lang="en-US" sz="1050" dirty="0">
                <a:cs typeface="Arial"/>
              </a:rPr>
              <a:t>sending</a:t>
            </a:r>
            <a:r>
              <a:rPr lang="en-US" sz="1050" spc="-5" dirty="0">
                <a:cs typeface="Arial"/>
              </a:rPr>
              <a:t> </a:t>
            </a:r>
            <a:r>
              <a:rPr lang="en-US" sz="1050" dirty="0">
                <a:cs typeface="Arial"/>
              </a:rPr>
              <a:t>timestamps</a:t>
            </a:r>
            <a:r>
              <a:rPr lang="en-US" sz="1050" spc="-5" dirty="0">
                <a:cs typeface="Arial"/>
              </a:rPr>
              <a:t> </a:t>
            </a:r>
            <a:r>
              <a:rPr lang="en-US" sz="1050" b="1" dirty="0" err="1">
                <a:cs typeface="Arial"/>
              </a:rPr>
              <a:t>TS</a:t>
            </a:r>
            <a:r>
              <a:rPr lang="en-US" sz="1050" b="1" baseline="-20833" dirty="0" err="1">
                <a:cs typeface="Arial"/>
              </a:rPr>
              <a:t>k</a:t>
            </a:r>
            <a:r>
              <a:rPr lang="en-US" sz="1050" b="1" i="1" spc="117" baseline="-20833" dirty="0">
                <a:cs typeface="Arial"/>
              </a:rPr>
              <a:t> </a:t>
            </a:r>
            <a:r>
              <a:rPr lang="en-US" sz="1050" dirty="0">
                <a:cs typeface="Arial"/>
              </a:rPr>
              <a:t>in</a:t>
            </a:r>
            <a:r>
              <a:rPr lang="en-US" sz="1050" spc="-3" dirty="0">
                <a:cs typeface="Arial"/>
              </a:rPr>
              <a:t> </a:t>
            </a:r>
            <a:r>
              <a:rPr lang="en-US" sz="1050" dirty="0">
                <a:cs typeface="Arial"/>
              </a:rPr>
              <a:t>the</a:t>
            </a:r>
            <a:r>
              <a:rPr lang="en-US" sz="1050" spc="-5" dirty="0">
                <a:cs typeface="Arial"/>
              </a:rPr>
              <a:t> </a:t>
            </a:r>
            <a:r>
              <a:rPr lang="en-US" sz="1050" spc="-5" dirty="0" smtClean="0">
                <a:cs typeface="Arial"/>
              </a:rPr>
              <a:t>messages</a:t>
            </a:r>
            <a:endParaRPr lang="en-US" sz="1050" dirty="0">
              <a:cs typeface="Arial"/>
            </a:endParaRPr>
          </a:p>
        </p:txBody>
      </p:sp>
      <p:sp>
        <p:nvSpPr>
          <p:cNvPr id="13" name="object 13"/>
          <p:cNvSpPr txBox="1">
            <a:spLocks noGrp="1"/>
          </p:cNvSpPr>
          <p:nvPr>
            <p:ph type="dt" sz="half" idx="10"/>
          </p:nvPr>
        </p:nvSpPr>
        <p:spPr/>
        <p:txBody>
          <a:bodyPr/>
          <a:lstStyle/>
          <a:p>
            <a:r>
              <a:rPr lang="en-US" smtClean="0"/>
              <a:t>9/23/2025, Topic 2</a:t>
            </a:r>
            <a:endParaRPr lang="en-US" dirty="0"/>
          </a:p>
        </p:txBody>
      </p:sp>
      <p:sp>
        <p:nvSpPr>
          <p:cNvPr id="12" name="object 12"/>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36</a:t>
            </a:fld>
            <a:endParaRPr lang="en-US"/>
          </a:p>
        </p:txBody>
      </p:sp>
    </p:spTree>
    <p:extLst>
      <p:ext uri="{BB962C8B-B14F-4D97-AF65-F5344CB8AC3E}">
        <p14:creationId xmlns:p14="http://schemas.microsoft.com/office/powerpoint/2010/main" val="26866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anim calcmode="lin" valueType="num">
                                      <p:cBhvr additive="base">
                                        <p:cTn id="13"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additive="base">
                                        <p:cTn id="19" dur="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anim calcmode="lin" valueType="num">
                                      <p:cBhvr additive="base">
                                        <p:cTn id="25" dur="500" fill="hold"/>
                                        <p:tgtEl>
                                          <p:spTgt spid="1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 calcmode="lin" valueType="num">
                                      <p:cBhvr additive="base">
                                        <p:cTn id="29" dur="500" fill="hold"/>
                                        <p:tgtEl>
                                          <p:spTgt spid="18">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8">
                                            <p:txEl>
                                              <p:pRg st="7" end="7"/>
                                            </p:txEl>
                                          </p:spTgt>
                                        </p:tgtEl>
                                        <p:attrNameLst>
                                          <p:attrName>style.visibility</p:attrName>
                                        </p:attrNameLst>
                                      </p:cBhvr>
                                      <p:to>
                                        <p:strVal val="visible"/>
                                      </p:to>
                                    </p:set>
                                    <p:anim calcmode="lin" valueType="num">
                                      <p:cBhvr additive="base">
                                        <p:cTn id="33" dur="500" fill="hold"/>
                                        <p:tgtEl>
                                          <p:spTgt spid="18">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anim calcmode="lin" valueType="num">
                                      <p:cBhvr additive="base">
                                        <p:cTn id="39" dur="500" fill="hold"/>
                                        <p:tgtEl>
                                          <p:spTgt spid="18">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Vector Logical Clock Example</a:t>
            </a:r>
            <a:endParaRPr lang="en-US"/>
          </a:p>
        </p:txBody>
      </p:sp>
      <p:sp>
        <p:nvSpPr>
          <p:cNvPr id="47" name="Content Placeholder 46"/>
          <p:cNvSpPr>
            <a:spLocks noGrp="1"/>
          </p:cNvSpPr>
          <p:nvPr>
            <p:ph idx="1"/>
          </p:nvPr>
        </p:nvSpPr>
        <p:spPr>
          <a:xfrm>
            <a:off x="636851" y="922867"/>
            <a:ext cx="4801924" cy="2407708"/>
          </a:xfrm>
        </p:spPr>
        <p:txBody>
          <a:bodyPr>
            <a:normAutofit fontScale="92500" lnSpcReduction="10000"/>
          </a:bodyPr>
          <a:lstStyle/>
          <a:p>
            <a:r>
              <a:rPr lang="en-US" dirty="0" smtClean="0"/>
              <a:t>Logical vector clock in space-time diagram is updated every time a process progresses with an event</a:t>
            </a:r>
          </a:p>
          <a:p>
            <a:pPr lvl="1"/>
            <a:r>
              <a:rPr lang="en-US" dirty="0" smtClean="0"/>
              <a:t>When processor executes an event, it assigns the timestamp to the event</a:t>
            </a:r>
          </a:p>
          <a:p>
            <a:pPr lvl="1"/>
            <a:r>
              <a:rPr lang="en-US" dirty="0" smtClean="0"/>
              <a:t>Processor attaches its timestamp to all messages that it sends</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marL="230188" indent="0">
              <a:spcBef>
                <a:spcPts val="63"/>
              </a:spcBef>
              <a:buNone/>
            </a:pPr>
            <a:r>
              <a:rPr lang="en-US" sz="934" b="1" dirty="0" smtClean="0">
                <a:latin typeface="Arial"/>
                <a:cs typeface="Arial"/>
              </a:rPr>
              <a:t>VC</a:t>
            </a:r>
            <a:r>
              <a:rPr lang="en-US" sz="946" b="1" baseline="-20000" dirty="0" smtClean="0">
                <a:latin typeface="Arial"/>
                <a:cs typeface="Arial"/>
              </a:rPr>
              <a:t>1</a:t>
            </a:r>
            <a:r>
              <a:rPr lang="en-US" sz="934" b="1" dirty="0" smtClean="0">
                <a:latin typeface="Arial"/>
                <a:cs typeface="Arial"/>
              </a:rPr>
              <a:t>(a</a:t>
            </a:r>
            <a:r>
              <a:rPr lang="en-US" sz="934" b="1" dirty="0">
                <a:latin typeface="Arial"/>
                <a:cs typeface="Arial"/>
              </a:rPr>
              <a:t>)</a:t>
            </a:r>
            <a:r>
              <a:rPr lang="en-US" sz="934" b="1" spc="15" dirty="0">
                <a:latin typeface="Arial"/>
                <a:cs typeface="Arial"/>
              </a:rPr>
              <a:t> </a:t>
            </a:r>
            <a:r>
              <a:rPr lang="en-US" sz="934" b="1" dirty="0">
                <a:latin typeface="Arial"/>
                <a:cs typeface="Arial"/>
              </a:rPr>
              <a:t>=</a:t>
            </a:r>
            <a:r>
              <a:rPr lang="en-US" sz="934" b="1" spc="18" dirty="0">
                <a:latin typeface="Arial"/>
                <a:cs typeface="Arial"/>
              </a:rPr>
              <a:t> </a:t>
            </a:r>
            <a:r>
              <a:rPr lang="en-US" sz="934" b="1" dirty="0">
                <a:latin typeface="Arial"/>
                <a:cs typeface="Arial"/>
              </a:rPr>
              <a:t>[</a:t>
            </a:r>
            <a:r>
              <a:rPr lang="en-US" sz="934" b="1" dirty="0" smtClean="0">
                <a:latin typeface="Arial"/>
                <a:cs typeface="Arial"/>
              </a:rPr>
              <a:t>100,…,…],</a:t>
            </a:r>
            <a:r>
              <a:rPr lang="en-US" sz="934" b="1" spc="18" dirty="0" smtClean="0">
                <a:latin typeface="Arial"/>
                <a:cs typeface="Arial"/>
              </a:rPr>
              <a:t> </a:t>
            </a:r>
            <a:r>
              <a:rPr lang="en-US" sz="934" b="1" dirty="0">
                <a:latin typeface="Arial"/>
                <a:cs typeface="Arial"/>
              </a:rPr>
              <a:t>VC</a:t>
            </a:r>
            <a:r>
              <a:rPr lang="en-US" sz="946" b="1" baseline="-20000" dirty="0">
                <a:latin typeface="Arial"/>
                <a:cs typeface="Arial"/>
              </a:rPr>
              <a:t>1</a:t>
            </a:r>
            <a:r>
              <a:rPr lang="en-US" sz="934" b="1" dirty="0">
                <a:latin typeface="Arial"/>
                <a:cs typeface="Arial"/>
              </a:rPr>
              <a:t>(b)</a:t>
            </a:r>
            <a:r>
              <a:rPr lang="en-US" sz="934" b="1" spc="18" dirty="0">
                <a:latin typeface="Arial"/>
                <a:cs typeface="Arial"/>
              </a:rPr>
              <a:t> </a:t>
            </a:r>
            <a:r>
              <a:rPr lang="en-US" sz="934" b="1" dirty="0">
                <a:latin typeface="Arial"/>
                <a:cs typeface="Arial"/>
              </a:rPr>
              <a:t>=</a:t>
            </a:r>
            <a:r>
              <a:rPr lang="en-US" sz="934" b="1" spc="15" dirty="0">
                <a:latin typeface="Arial"/>
                <a:cs typeface="Arial"/>
              </a:rPr>
              <a:t> </a:t>
            </a:r>
            <a:r>
              <a:rPr lang="en-US" sz="934" b="1" dirty="0">
                <a:latin typeface="Arial"/>
                <a:cs typeface="Arial"/>
              </a:rPr>
              <a:t>[</a:t>
            </a:r>
            <a:r>
              <a:rPr lang="en-US" sz="934" b="1" dirty="0" smtClean="0">
                <a:latin typeface="Arial"/>
                <a:cs typeface="Arial"/>
              </a:rPr>
              <a:t>300,…,…]</a:t>
            </a:r>
            <a:endParaRPr lang="en-US" sz="934" b="1" spc="18" dirty="0" smtClean="0">
              <a:latin typeface="Arial"/>
              <a:cs typeface="Arial"/>
            </a:endParaRPr>
          </a:p>
          <a:p>
            <a:pPr marL="230188" indent="0">
              <a:spcBef>
                <a:spcPts val="63"/>
              </a:spcBef>
              <a:buNone/>
            </a:pPr>
            <a:r>
              <a:rPr lang="en-US" sz="934" b="1" dirty="0" smtClean="0">
                <a:latin typeface="Arial"/>
                <a:cs typeface="Arial"/>
              </a:rPr>
              <a:t>VC</a:t>
            </a:r>
            <a:r>
              <a:rPr lang="en-US" sz="946" b="1" baseline="-20000" dirty="0" smtClean="0">
                <a:latin typeface="Arial"/>
                <a:cs typeface="Arial"/>
              </a:rPr>
              <a:t>2</a:t>
            </a:r>
            <a:r>
              <a:rPr lang="en-US" sz="934" b="1" dirty="0" smtClean="0">
                <a:latin typeface="Arial"/>
                <a:cs typeface="Arial"/>
              </a:rPr>
              <a:t>(e</a:t>
            </a:r>
            <a:r>
              <a:rPr lang="en-US" sz="934" b="1" dirty="0">
                <a:latin typeface="Arial"/>
                <a:cs typeface="Arial"/>
              </a:rPr>
              <a:t>)</a:t>
            </a:r>
            <a:r>
              <a:rPr lang="en-US" sz="934" b="1" spc="18" dirty="0">
                <a:latin typeface="Arial"/>
                <a:cs typeface="Arial"/>
              </a:rPr>
              <a:t> </a:t>
            </a:r>
            <a:r>
              <a:rPr lang="en-US" sz="934" b="1" dirty="0">
                <a:latin typeface="Arial"/>
                <a:cs typeface="Arial"/>
              </a:rPr>
              <a:t>=</a:t>
            </a:r>
            <a:r>
              <a:rPr lang="en-US" sz="934" b="1" spc="18" dirty="0">
                <a:latin typeface="Arial"/>
                <a:cs typeface="Arial"/>
              </a:rPr>
              <a:t> </a:t>
            </a:r>
            <a:r>
              <a:rPr lang="en-US" sz="934" b="1" dirty="0" smtClean="0">
                <a:latin typeface="Arial"/>
                <a:cs typeface="Arial"/>
              </a:rPr>
              <a:t>[…,230,…],</a:t>
            </a:r>
            <a:r>
              <a:rPr lang="en-US" sz="934" b="1" spc="18" dirty="0" smtClean="0">
                <a:latin typeface="Arial"/>
                <a:cs typeface="Arial"/>
              </a:rPr>
              <a:t> </a:t>
            </a:r>
            <a:r>
              <a:rPr lang="en-US" sz="934" b="1" dirty="0">
                <a:latin typeface="Arial"/>
                <a:cs typeface="Arial"/>
              </a:rPr>
              <a:t>VC</a:t>
            </a:r>
            <a:r>
              <a:rPr lang="en-US" sz="946" b="1" baseline="-20000" dirty="0">
                <a:latin typeface="Arial"/>
                <a:cs typeface="Arial"/>
              </a:rPr>
              <a:t>2</a:t>
            </a:r>
            <a:r>
              <a:rPr lang="en-US" sz="934" b="1" dirty="0">
                <a:latin typeface="Arial"/>
                <a:cs typeface="Arial"/>
              </a:rPr>
              <a:t>(f)</a:t>
            </a:r>
            <a:r>
              <a:rPr lang="en-US" sz="934" b="1" spc="15" dirty="0">
                <a:latin typeface="Arial"/>
                <a:cs typeface="Arial"/>
              </a:rPr>
              <a:t> </a:t>
            </a:r>
            <a:r>
              <a:rPr lang="en-US" sz="934" b="1" dirty="0">
                <a:latin typeface="Arial"/>
                <a:cs typeface="Arial"/>
              </a:rPr>
              <a:t>=</a:t>
            </a:r>
            <a:r>
              <a:rPr lang="en-US" sz="934" b="1" spc="18" dirty="0">
                <a:latin typeface="Arial"/>
                <a:cs typeface="Arial"/>
              </a:rPr>
              <a:t> </a:t>
            </a:r>
            <a:r>
              <a:rPr lang="en-US" sz="934" b="1" dirty="0" smtClean="0">
                <a:latin typeface="Arial"/>
                <a:cs typeface="Arial"/>
              </a:rPr>
              <a:t>[…,260,…]</a:t>
            </a:r>
            <a:endParaRPr lang="en-US" sz="934" b="1" spc="18" dirty="0" smtClean="0">
              <a:latin typeface="Arial"/>
              <a:cs typeface="Arial"/>
            </a:endParaRPr>
          </a:p>
          <a:p>
            <a:pPr marL="230188" indent="0">
              <a:spcBef>
                <a:spcPts val="63"/>
              </a:spcBef>
              <a:buNone/>
            </a:pPr>
            <a:r>
              <a:rPr lang="en-US" sz="934" b="1" dirty="0" smtClean="0">
                <a:latin typeface="Arial"/>
                <a:cs typeface="Arial"/>
              </a:rPr>
              <a:t>VC</a:t>
            </a:r>
            <a:r>
              <a:rPr lang="en-US" sz="946" b="1" baseline="-20000" dirty="0" smtClean="0">
                <a:latin typeface="Arial"/>
                <a:cs typeface="Arial"/>
              </a:rPr>
              <a:t>3</a:t>
            </a:r>
            <a:r>
              <a:rPr lang="en-US" sz="934" b="1" dirty="0" smtClean="0">
                <a:latin typeface="Arial"/>
                <a:cs typeface="Arial"/>
              </a:rPr>
              <a:t>(h</a:t>
            </a:r>
            <a:r>
              <a:rPr lang="en-US" sz="934" b="1" dirty="0">
                <a:latin typeface="Arial"/>
                <a:cs typeface="Arial"/>
              </a:rPr>
              <a:t>)</a:t>
            </a:r>
            <a:r>
              <a:rPr lang="en-US" sz="934" b="1" spc="18" dirty="0">
                <a:latin typeface="Arial"/>
                <a:cs typeface="Arial"/>
              </a:rPr>
              <a:t> </a:t>
            </a:r>
            <a:r>
              <a:rPr lang="en-US" sz="934" b="1" dirty="0">
                <a:latin typeface="Arial"/>
                <a:cs typeface="Arial"/>
              </a:rPr>
              <a:t>=</a:t>
            </a:r>
            <a:r>
              <a:rPr lang="en-US" sz="934" b="1" spc="18" dirty="0">
                <a:latin typeface="Arial"/>
                <a:cs typeface="Arial"/>
              </a:rPr>
              <a:t> </a:t>
            </a:r>
            <a:r>
              <a:rPr lang="en-US" sz="934" b="1" spc="-5" dirty="0" smtClean="0">
                <a:latin typeface="Arial"/>
                <a:cs typeface="Arial"/>
              </a:rPr>
              <a:t>[…,…243</a:t>
            </a:r>
            <a:r>
              <a:rPr lang="en-US" sz="934" b="1" spc="-5" dirty="0">
                <a:latin typeface="Arial"/>
                <a:cs typeface="Arial"/>
              </a:rPr>
              <a:t>]</a:t>
            </a:r>
            <a:endParaRPr lang="en-US" sz="934" dirty="0">
              <a:latin typeface="Arial"/>
              <a:cs typeface="Arial"/>
            </a:endParaRPr>
          </a:p>
          <a:p>
            <a:pPr marL="230188" indent="0">
              <a:buNone/>
            </a:pPr>
            <a:r>
              <a:rPr lang="en-US" sz="934" i="1" dirty="0" smtClean="0">
                <a:latin typeface="Arial"/>
                <a:cs typeface="Arial"/>
              </a:rPr>
              <a:t>VC</a:t>
            </a:r>
            <a:r>
              <a:rPr lang="en-US" sz="946" i="1" baseline="-20000" dirty="0" smtClean="0">
                <a:latin typeface="Arial"/>
                <a:cs typeface="Arial"/>
              </a:rPr>
              <a:t>1</a:t>
            </a:r>
            <a:r>
              <a:rPr lang="en-US" sz="946" i="1" spc="8" baseline="-20000" dirty="0" smtClean="0">
                <a:latin typeface="Arial"/>
                <a:cs typeface="Arial"/>
              </a:rPr>
              <a:t> </a:t>
            </a:r>
            <a:r>
              <a:rPr lang="en-US" sz="934" dirty="0">
                <a:latin typeface="Arial"/>
                <a:cs typeface="Arial"/>
              </a:rPr>
              <a:t>(</a:t>
            </a:r>
            <a:r>
              <a:rPr lang="en-US" sz="934" i="1" dirty="0">
                <a:latin typeface="Arial"/>
                <a:cs typeface="Arial"/>
              </a:rPr>
              <a:t>a</a:t>
            </a:r>
            <a:r>
              <a:rPr lang="en-US" sz="934" dirty="0">
                <a:latin typeface="Arial"/>
                <a:cs typeface="Arial"/>
              </a:rPr>
              <a:t>)</a:t>
            </a:r>
            <a:r>
              <a:rPr lang="en-US" sz="934" spc="15" dirty="0">
                <a:latin typeface="Arial"/>
                <a:cs typeface="Arial"/>
              </a:rPr>
              <a:t> </a:t>
            </a:r>
            <a:r>
              <a:rPr lang="en-US" sz="934" dirty="0">
                <a:latin typeface="Arial"/>
                <a:cs typeface="Arial"/>
              </a:rPr>
              <a:t>&lt;</a:t>
            </a:r>
            <a:r>
              <a:rPr lang="en-US" sz="934" spc="13" dirty="0">
                <a:latin typeface="Arial"/>
                <a:cs typeface="Arial"/>
              </a:rPr>
              <a:t> </a:t>
            </a:r>
            <a:r>
              <a:rPr lang="en-US" sz="934" i="1" dirty="0">
                <a:latin typeface="Arial"/>
                <a:cs typeface="Arial"/>
              </a:rPr>
              <a:t>VC</a:t>
            </a:r>
            <a:r>
              <a:rPr lang="en-US" sz="946" i="1" baseline="-20000" dirty="0">
                <a:latin typeface="Arial"/>
                <a:cs typeface="Arial"/>
              </a:rPr>
              <a:t>2</a:t>
            </a:r>
            <a:r>
              <a:rPr lang="en-US" sz="946" i="1" spc="11" baseline="-20000" dirty="0">
                <a:latin typeface="Arial"/>
                <a:cs typeface="Arial"/>
              </a:rPr>
              <a:t> </a:t>
            </a:r>
            <a:r>
              <a:rPr lang="en-US" sz="934" dirty="0">
                <a:latin typeface="Arial"/>
                <a:cs typeface="Arial"/>
              </a:rPr>
              <a:t>(</a:t>
            </a:r>
            <a:r>
              <a:rPr lang="en-US" sz="934" i="1" dirty="0">
                <a:latin typeface="Arial"/>
                <a:cs typeface="Arial"/>
              </a:rPr>
              <a:t>e</a:t>
            </a:r>
            <a:r>
              <a:rPr lang="en-US" sz="934" dirty="0">
                <a:latin typeface="Arial"/>
                <a:cs typeface="Arial"/>
              </a:rPr>
              <a:t>)</a:t>
            </a:r>
            <a:r>
              <a:rPr lang="en-US" sz="934" spc="15" dirty="0">
                <a:latin typeface="Arial"/>
                <a:cs typeface="Arial"/>
              </a:rPr>
              <a:t> </a:t>
            </a:r>
            <a:r>
              <a:rPr lang="en-US" sz="934" dirty="0">
                <a:latin typeface="Arial"/>
                <a:cs typeface="Arial"/>
              </a:rPr>
              <a:t>&lt;</a:t>
            </a:r>
            <a:r>
              <a:rPr lang="en-US" sz="934" spc="13" dirty="0">
                <a:latin typeface="Arial"/>
                <a:cs typeface="Arial"/>
              </a:rPr>
              <a:t> </a:t>
            </a:r>
            <a:r>
              <a:rPr lang="en-US" sz="934" i="1" dirty="0">
                <a:latin typeface="Arial"/>
                <a:cs typeface="Arial"/>
              </a:rPr>
              <a:t>VC</a:t>
            </a:r>
            <a:r>
              <a:rPr lang="en-US" sz="946" i="1" baseline="-20000" dirty="0">
                <a:latin typeface="Arial"/>
                <a:cs typeface="Arial"/>
              </a:rPr>
              <a:t>3</a:t>
            </a:r>
            <a:r>
              <a:rPr lang="en-US" sz="946" i="1" spc="11" baseline="-20000" dirty="0">
                <a:latin typeface="Arial"/>
                <a:cs typeface="Arial"/>
              </a:rPr>
              <a:t> </a:t>
            </a:r>
            <a:r>
              <a:rPr lang="en-US" sz="934" dirty="0">
                <a:latin typeface="Arial"/>
                <a:cs typeface="Arial"/>
              </a:rPr>
              <a:t>(</a:t>
            </a:r>
            <a:r>
              <a:rPr lang="en-US" sz="934" i="1" dirty="0">
                <a:latin typeface="Arial"/>
                <a:cs typeface="Arial"/>
              </a:rPr>
              <a:t>h</a:t>
            </a:r>
            <a:r>
              <a:rPr lang="en-US" sz="934" dirty="0">
                <a:latin typeface="Arial"/>
                <a:cs typeface="Arial"/>
              </a:rPr>
              <a:t>)</a:t>
            </a:r>
            <a:r>
              <a:rPr lang="en-US" sz="934" spc="13" dirty="0">
                <a:latin typeface="Arial"/>
                <a:cs typeface="Arial"/>
              </a:rPr>
              <a:t> </a:t>
            </a:r>
            <a:r>
              <a:rPr lang="en-US" sz="934" dirty="0">
                <a:latin typeface="Arial"/>
                <a:cs typeface="Arial"/>
              </a:rPr>
              <a:t>so</a:t>
            </a:r>
            <a:r>
              <a:rPr lang="en-US" sz="934" spc="15" dirty="0">
                <a:latin typeface="Arial"/>
                <a:cs typeface="Arial"/>
              </a:rPr>
              <a:t> </a:t>
            </a:r>
            <a:r>
              <a:rPr lang="en-US" sz="934" dirty="0">
                <a:latin typeface="Arial"/>
                <a:cs typeface="Arial"/>
              </a:rPr>
              <a:t>events</a:t>
            </a:r>
            <a:r>
              <a:rPr lang="en-US" sz="934" spc="13" dirty="0">
                <a:latin typeface="Arial"/>
                <a:cs typeface="Arial"/>
              </a:rPr>
              <a:t> </a:t>
            </a:r>
            <a:r>
              <a:rPr lang="en-US" sz="934" dirty="0">
                <a:latin typeface="Arial"/>
                <a:cs typeface="Arial"/>
              </a:rPr>
              <a:t>(</a:t>
            </a:r>
            <a:r>
              <a:rPr lang="en-US" sz="934" b="1" i="1" dirty="0">
                <a:latin typeface="Arial"/>
                <a:cs typeface="Arial"/>
              </a:rPr>
              <a:t>a,</a:t>
            </a:r>
            <a:r>
              <a:rPr lang="en-US" sz="934" b="1" i="1" spc="15" dirty="0">
                <a:latin typeface="Arial"/>
                <a:cs typeface="Arial"/>
              </a:rPr>
              <a:t> </a:t>
            </a:r>
            <a:r>
              <a:rPr lang="en-US" sz="934" b="1" i="1" dirty="0">
                <a:latin typeface="Arial"/>
                <a:cs typeface="Arial"/>
              </a:rPr>
              <a:t>e,</a:t>
            </a:r>
            <a:r>
              <a:rPr lang="en-US" sz="934" b="1" i="1" spc="13" dirty="0">
                <a:latin typeface="Arial"/>
                <a:cs typeface="Arial"/>
              </a:rPr>
              <a:t> </a:t>
            </a:r>
            <a:r>
              <a:rPr lang="en-US" sz="934" b="1" i="1" dirty="0">
                <a:latin typeface="Arial"/>
                <a:cs typeface="Arial"/>
              </a:rPr>
              <a:t>h</a:t>
            </a:r>
            <a:r>
              <a:rPr lang="en-US" sz="934" dirty="0">
                <a:latin typeface="Arial"/>
                <a:cs typeface="Arial"/>
              </a:rPr>
              <a:t>)</a:t>
            </a:r>
            <a:r>
              <a:rPr lang="en-US" sz="934" spc="13" dirty="0">
                <a:latin typeface="Arial"/>
                <a:cs typeface="Arial"/>
              </a:rPr>
              <a:t> </a:t>
            </a:r>
            <a:r>
              <a:rPr lang="en-US" sz="934" dirty="0">
                <a:latin typeface="Arial"/>
                <a:cs typeface="Arial"/>
              </a:rPr>
              <a:t>are</a:t>
            </a:r>
            <a:r>
              <a:rPr lang="en-US" sz="934" spc="15" dirty="0">
                <a:latin typeface="Arial"/>
                <a:cs typeface="Arial"/>
              </a:rPr>
              <a:t> </a:t>
            </a:r>
            <a:r>
              <a:rPr lang="en-US" sz="934" dirty="0">
                <a:latin typeface="Arial"/>
                <a:cs typeface="Arial"/>
              </a:rPr>
              <a:t>causally</a:t>
            </a:r>
            <a:r>
              <a:rPr lang="en-US" sz="934" spc="13" dirty="0">
                <a:latin typeface="Arial"/>
                <a:cs typeface="Arial"/>
              </a:rPr>
              <a:t> </a:t>
            </a:r>
            <a:r>
              <a:rPr lang="en-US" sz="934" spc="-5" dirty="0">
                <a:latin typeface="Arial"/>
                <a:cs typeface="Arial"/>
              </a:rPr>
              <a:t>related</a:t>
            </a:r>
            <a:endParaRPr lang="en-US" sz="934" dirty="0">
              <a:latin typeface="Arial"/>
              <a:cs typeface="Arial"/>
            </a:endParaRPr>
          </a:p>
          <a:p>
            <a:pPr marL="230188" indent="0">
              <a:spcBef>
                <a:spcPts val="495"/>
              </a:spcBef>
              <a:buNone/>
            </a:pPr>
            <a:r>
              <a:rPr lang="en-US" sz="934" dirty="0" smtClean="0">
                <a:latin typeface="Arial"/>
                <a:cs typeface="Arial"/>
              </a:rPr>
              <a:t>Neither</a:t>
            </a:r>
            <a:r>
              <a:rPr lang="en-US" sz="934" spc="15" dirty="0" smtClean="0">
                <a:latin typeface="Arial"/>
                <a:cs typeface="Arial"/>
              </a:rPr>
              <a:t> </a:t>
            </a:r>
            <a:r>
              <a:rPr lang="en-US" sz="934" i="1" dirty="0">
                <a:latin typeface="Arial"/>
                <a:cs typeface="Arial"/>
              </a:rPr>
              <a:t>VC</a:t>
            </a:r>
            <a:r>
              <a:rPr lang="en-US" sz="946" i="1" baseline="-20000" dirty="0">
                <a:latin typeface="Arial"/>
                <a:cs typeface="Arial"/>
              </a:rPr>
              <a:t>1</a:t>
            </a:r>
            <a:r>
              <a:rPr lang="en-US" sz="946" i="1" spc="15" baseline="-20000" dirty="0">
                <a:latin typeface="Arial"/>
                <a:cs typeface="Arial"/>
              </a:rPr>
              <a:t> </a:t>
            </a:r>
            <a:r>
              <a:rPr lang="en-US" sz="934" dirty="0">
                <a:latin typeface="Arial"/>
                <a:cs typeface="Arial"/>
              </a:rPr>
              <a:t>(</a:t>
            </a:r>
            <a:r>
              <a:rPr lang="en-US" sz="934" i="1" dirty="0">
                <a:latin typeface="Arial"/>
                <a:cs typeface="Arial"/>
              </a:rPr>
              <a:t>b</a:t>
            </a:r>
            <a:r>
              <a:rPr lang="en-US" sz="934" dirty="0" smtClean="0">
                <a:latin typeface="Arial"/>
                <a:cs typeface="Arial"/>
              </a:rPr>
              <a:t>) &lt; </a:t>
            </a:r>
            <a:r>
              <a:rPr lang="en-US" sz="934" i="1" dirty="0" smtClean="0">
                <a:latin typeface="Arial"/>
                <a:cs typeface="Arial"/>
              </a:rPr>
              <a:t>VC</a:t>
            </a:r>
            <a:r>
              <a:rPr lang="en-US" sz="946" i="1" baseline="-20000" dirty="0" smtClean="0">
                <a:latin typeface="Arial"/>
                <a:cs typeface="Arial"/>
              </a:rPr>
              <a:t>2</a:t>
            </a:r>
            <a:r>
              <a:rPr lang="en-US" sz="946" i="1" spc="15" baseline="-20000" dirty="0" smtClean="0">
                <a:latin typeface="Arial"/>
                <a:cs typeface="Arial"/>
              </a:rPr>
              <a:t> </a:t>
            </a:r>
            <a:r>
              <a:rPr lang="en-US" sz="934" dirty="0">
                <a:latin typeface="Arial"/>
                <a:cs typeface="Arial"/>
              </a:rPr>
              <a:t>(</a:t>
            </a:r>
            <a:r>
              <a:rPr lang="en-US" sz="934" i="1" dirty="0">
                <a:latin typeface="Arial"/>
                <a:cs typeface="Arial"/>
              </a:rPr>
              <a:t>f</a:t>
            </a:r>
            <a:r>
              <a:rPr lang="en-US" sz="934" dirty="0">
                <a:latin typeface="Arial"/>
                <a:cs typeface="Arial"/>
              </a:rPr>
              <a:t>)</a:t>
            </a:r>
            <a:r>
              <a:rPr lang="en-US" sz="934" spc="18" dirty="0">
                <a:latin typeface="Arial"/>
                <a:cs typeface="Arial"/>
              </a:rPr>
              <a:t> </a:t>
            </a:r>
            <a:r>
              <a:rPr lang="en-US" sz="934" dirty="0">
                <a:latin typeface="Arial"/>
                <a:cs typeface="Arial"/>
              </a:rPr>
              <a:t>nor</a:t>
            </a:r>
            <a:r>
              <a:rPr lang="en-US" sz="934" spc="18" dirty="0">
                <a:latin typeface="Arial"/>
                <a:cs typeface="Arial"/>
              </a:rPr>
              <a:t> </a:t>
            </a:r>
            <a:r>
              <a:rPr lang="en-US" sz="934" i="1" dirty="0">
                <a:latin typeface="Arial"/>
                <a:cs typeface="Arial"/>
              </a:rPr>
              <a:t>VC</a:t>
            </a:r>
            <a:r>
              <a:rPr lang="en-US" sz="946" i="1" baseline="-20000" dirty="0">
                <a:latin typeface="Arial"/>
                <a:cs typeface="Arial"/>
              </a:rPr>
              <a:t>2</a:t>
            </a:r>
            <a:r>
              <a:rPr lang="en-US" sz="946" i="1" spc="15" baseline="-20000" dirty="0">
                <a:latin typeface="Arial"/>
                <a:cs typeface="Arial"/>
              </a:rPr>
              <a:t> </a:t>
            </a:r>
            <a:r>
              <a:rPr lang="en-US" sz="934" dirty="0">
                <a:latin typeface="Arial"/>
                <a:cs typeface="Arial"/>
              </a:rPr>
              <a:t>(</a:t>
            </a:r>
            <a:r>
              <a:rPr lang="en-US" sz="934" i="1" dirty="0">
                <a:latin typeface="Arial"/>
                <a:cs typeface="Arial"/>
              </a:rPr>
              <a:t>f</a:t>
            </a:r>
            <a:r>
              <a:rPr lang="en-US" sz="934" dirty="0">
                <a:latin typeface="Arial"/>
                <a:cs typeface="Arial"/>
              </a:rPr>
              <a:t>)</a:t>
            </a:r>
            <a:r>
              <a:rPr lang="en-US" sz="934" spc="15" dirty="0">
                <a:latin typeface="Arial"/>
                <a:cs typeface="Arial"/>
              </a:rPr>
              <a:t> </a:t>
            </a:r>
            <a:r>
              <a:rPr lang="en-US" sz="934" dirty="0">
                <a:latin typeface="Arial"/>
                <a:cs typeface="Arial"/>
              </a:rPr>
              <a:t>&lt;</a:t>
            </a:r>
            <a:r>
              <a:rPr lang="en-US" sz="934" spc="18" dirty="0">
                <a:latin typeface="Arial"/>
                <a:cs typeface="Arial"/>
              </a:rPr>
              <a:t> </a:t>
            </a:r>
            <a:r>
              <a:rPr lang="en-US" sz="934" i="1" dirty="0">
                <a:latin typeface="Arial"/>
                <a:cs typeface="Arial"/>
              </a:rPr>
              <a:t>VC</a:t>
            </a:r>
            <a:r>
              <a:rPr lang="en-US" sz="946" i="1" baseline="-20000" dirty="0">
                <a:latin typeface="Arial"/>
                <a:cs typeface="Arial"/>
              </a:rPr>
              <a:t>1</a:t>
            </a:r>
            <a:r>
              <a:rPr lang="en-US" sz="946" i="1" spc="15" baseline="-20000" dirty="0">
                <a:latin typeface="Arial"/>
                <a:cs typeface="Arial"/>
              </a:rPr>
              <a:t> </a:t>
            </a:r>
            <a:r>
              <a:rPr lang="en-US" sz="934" dirty="0">
                <a:latin typeface="Arial"/>
                <a:cs typeface="Arial"/>
              </a:rPr>
              <a:t>(</a:t>
            </a:r>
            <a:r>
              <a:rPr lang="en-US" sz="934" i="1" dirty="0">
                <a:latin typeface="Arial"/>
                <a:cs typeface="Arial"/>
              </a:rPr>
              <a:t>b</a:t>
            </a:r>
            <a:r>
              <a:rPr lang="en-US" sz="934" dirty="0">
                <a:latin typeface="Arial"/>
                <a:cs typeface="Arial"/>
              </a:rPr>
              <a:t>)</a:t>
            </a:r>
            <a:r>
              <a:rPr lang="en-US" sz="934" spc="18" dirty="0">
                <a:latin typeface="Arial"/>
                <a:cs typeface="Arial"/>
              </a:rPr>
              <a:t> </a:t>
            </a:r>
            <a:r>
              <a:rPr lang="en-US" sz="934" dirty="0">
                <a:latin typeface="Arial"/>
                <a:cs typeface="Arial"/>
              </a:rPr>
              <a:t>holds</a:t>
            </a:r>
            <a:r>
              <a:rPr lang="en-US" sz="934" spc="18" dirty="0">
                <a:latin typeface="Arial"/>
                <a:cs typeface="Arial"/>
              </a:rPr>
              <a:t> </a:t>
            </a:r>
            <a:r>
              <a:rPr lang="en-US" sz="934" dirty="0">
                <a:latin typeface="Arial"/>
                <a:cs typeface="Arial"/>
              </a:rPr>
              <a:t>for</a:t>
            </a:r>
            <a:r>
              <a:rPr lang="en-US" sz="934" spc="15" dirty="0">
                <a:latin typeface="Arial"/>
                <a:cs typeface="Arial"/>
              </a:rPr>
              <a:t> </a:t>
            </a:r>
            <a:r>
              <a:rPr lang="en-US" sz="934" dirty="0">
                <a:latin typeface="Arial"/>
                <a:cs typeface="Arial"/>
              </a:rPr>
              <a:t>disjoint</a:t>
            </a:r>
            <a:r>
              <a:rPr lang="en-US" sz="934" spc="18" dirty="0">
                <a:latin typeface="Arial"/>
                <a:cs typeface="Arial"/>
              </a:rPr>
              <a:t> </a:t>
            </a:r>
            <a:r>
              <a:rPr lang="en-US" sz="934" dirty="0">
                <a:latin typeface="Arial"/>
                <a:cs typeface="Arial"/>
              </a:rPr>
              <a:t>objects</a:t>
            </a:r>
            <a:r>
              <a:rPr lang="en-US" sz="934" spc="18" dirty="0">
                <a:latin typeface="Arial"/>
                <a:cs typeface="Arial"/>
              </a:rPr>
              <a:t> </a:t>
            </a:r>
            <a:r>
              <a:rPr lang="en-US" sz="934" dirty="0">
                <a:latin typeface="Arial"/>
                <a:cs typeface="Arial"/>
              </a:rPr>
              <a:t>(</a:t>
            </a:r>
            <a:r>
              <a:rPr lang="en-US" sz="934" b="1" i="1" dirty="0">
                <a:latin typeface="Arial"/>
                <a:cs typeface="Arial"/>
              </a:rPr>
              <a:t>b,</a:t>
            </a:r>
            <a:r>
              <a:rPr lang="en-US" sz="934" b="1" i="1" spc="18" dirty="0">
                <a:latin typeface="Arial"/>
                <a:cs typeface="Arial"/>
              </a:rPr>
              <a:t> </a:t>
            </a:r>
            <a:r>
              <a:rPr lang="en-US" sz="934" b="1" i="1" spc="-13" dirty="0">
                <a:latin typeface="Arial"/>
                <a:cs typeface="Arial"/>
              </a:rPr>
              <a:t>f</a:t>
            </a:r>
            <a:r>
              <a:rPr lang="en-US" sz="934" spc="-13" dirty="0" smtClean="0">
                <a:latin typeface="Arial"/>
                <a:cs typeface="Arial"/>
              </a:rPr>
              <a:t>)</a:t>
            </a:r>
            <a:endParaRPr lang="en-US" dirty="0" smtClean="0"/>
          </a:p>
          <a:p>
            <a:endParaRPr lang="en-US" dirty="0"/>
          </a:p>
        </p:txBody>
      </p:sp>
      <p:sp>
        <p:nvSpPr>
          <p:cNvPr id="43" name="object 43"/>
          <p:cNvSpPr txBox="1">
            <a:spLocks noGrp="1"/>
          </p:cNvSpPr>
          <p:nvPr>
            <p:ph type="dt" sz="half" idx="10"/>
          </p:nvPr>
        </p:nvSpPr>
        <p:spPr/>
        <p:txBody>
          <a:bodyPr/>
          <a:lstStyle/>
          <a:p>
            <a:r>
              <a:rPr lang="en-US" smtClean="0"/>
              <a:t>9/23/2025, Topic 2</a:t>
            </a:r>
            <a:endParaRPr lang="en-US" dirty="0"/>
          </a:p>
        </p:txBody>
      </p:sp>
      <p:sp>
        <p:nvSpPr>
          <p:cNvPr id="42" name="object 42"/>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91" name="Picture 90"/>
          <p:cNvPicPr>
            <a:picLocks noChangeAspect="1"/>
          </p:cNvPicPr>
          <p:nvPr/>
        </p:nvPicPr>
        <p:blipFill>
          <a:blip r:embed="rId2"/>
          <a:stretch>
            <a:fillRect/>
          </a:stretch>
        </p:blipFill>
        <p:spPr>
          <a:xfrm>
            <a:off x="1375256" y="1501775"/>
            <a:ext cx="3225319" cy="87183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37</a:t>
            </a:fld>
            <a:endParaRPr lang="en-US"/>
          </a:p>
        </p:txBody>
      </p:sp>
    </p:spTree>
    <p:extLst>
      <p:ext uri="{BB962C8B-B14F-4D97-AF65-F5344CB8AC3E}">
        <p14:creationId xmlns:p14="http://schemas.microsoft.com/office/powerpoint/2010/main" val="721146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Two Timestamp Algorithms</a:t>
            </a:r>
            <a:endParaRPr lang="en-US"/>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23" name="Picture 22"/>
          <p:cNvPicPr>
            <a:picLocks noChangeAspect="1"/>
          </p:cNvPicPr>
          <p:nvPr/>
        </p:nvPicPr>
        <p:blipFill>
          <a:blip r:embed="rId2"/>
          <a:stretch>
            <a:fillRect/>
          </a:stretch>
        </p:blipFill>
        <p:spPr>
          <a:xfrm>
            <a:off x="714375" y="968375"/>
            <a:ext cx="1905000" cy="2256005"/>
          </a:xfrm>
          <a:prstGeom prst="rect">
            <a:avLst/>
          </a:prstGeom>
        </p:spPr>
      </p:pic>
      <p:pic>
        <p:nvPicPr>
          <p:cNvPr id="24" name="Picture 23"/>
          <p:cNvPicPr>
            <a:picLocks noChangeAspect="1"/>
          </p:cNvPicPr>
          <p:nvPr/>
        </p:nvPicPr>
        <p:blipFill>
          <a:blip r:embed="rId3"/>
          <a:stretch>
            <a:fillRect/>
          </a:stretch>
        </p:blipFill>
        <p:spPr>
          <a:xfrm>
            <a:off x="3228975" y="997827"/>
            <a:ext cx="2191216" cy="2272604"/>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38</a:t>
            </a:fld>
            <a:endParaRPr lang="en-US"/>
          </a:p>
        </p:txBody>
      </p:sp>
    </p:spTree>
    <p:extLst>
      <p:ext uri="{BB962C8B-B14F-4D97-AF65-F5344CB8AC3E}">
        <p14:creationId xmlns:p14="http://schemas.microsoft.com/office/powerpoint/2010/main" val="1249614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Matrix Logical Clock</a:t>
            </a:r>
            <a:endParaRPr lang="en-US"/>
          </a:p>
        </p:txBody>
      </p:sp>
      <p:sp>
        <p:nvSpPr>
          <p:cNvPr id="10" name="Content Placeholder 9"/>
          <p:cNvSpPr>
            <a:spLocks noGrp="1"/>
          </p:cNvSpPr>
          <p:nvPr>
            <p:ph idx="1"/>
          </p:nvPr>
        </p:nvSpPr>
        <p:spPr/>
        <p:txBody>
          <a:bodyPr>
            <a:normAutofit fontScale="92500"/>
          </a:bodyPr>
          <a:lstStyle/>
          <a:p>
            <a:r>
              <a:rPr lang="en-US" dirty="0" smtClean="0"/>
              <a:t>The concept of vector logical clock can be extended to matrix logical clock</a:t>
            </a:r>
          </a:p>
          <a:p>
            <a:r>
              <a:rPr lang="en-US" dirty="0" smtClean="0"/>
              <a:t>Instead of an array of logical clocks, an array (vector) of vector logical clocks is maintained</a:t>
            </a:r>
          </a:p>
          <a:p>
            <a:pPr lvl="1"/>
            <a:r>
              <a:rPr lang="en-US" dirty="0" smtClean="0"/>
              <a:t>A matrix clock at process </a:t>
            </a:r>
            <a:r>
              <a:rPr lang="en-US" b="1" dirty="0" smtClean="0"/>
              <a:t>P</a:t>
            </a:r>
            <a:r>
              <a:rPr lang="en-US" b="1" baseline="-25000" dirty="0" smtClean="0"/>
              <a:t>i</a:t>
            </a:r>
            <a:r>
              <a:rPr lang="en-US" dirty="0" smtClean="0"/>
              <a:t> is an </a:t>
            </a:r>
            <a:r>
              <a:rPr lang="en-US" b="1" dirty="0" smtClean="0"/>
              <a:t>n</a:t>
            </a:r>
            <a:r>
              <a:rPr lang="en-US" dirty="0" smtClean="0"/>
              <a:t> by </a:t>
            </a:r>
            <a:r>
              <a:rPr lang="en-US" b="1" dirty="0" smtClean="0"/>
              <a:t>n</a:t>
            </a:r>
            <a:r>
              <a:rPr lang="en-US" dirty="0" smtClean="0"/>
              <a:t> matrix:</a:t>
            </a:r>
          </a:p>
          <a:p>
            <a:pPr marL="276844" lvl="2" indent="0">
              <a:buNone/>
            </a:pPr>
            <a:r>
              <a:rPr lang="en-US" b="1" dirty="0" smtClean="0"/>
              <a:t>		</a:t>
            </a:r>
            <a:r>
              <a:rPr lang="en-US" b="1" dirty="0" err="1" smtClean="0"/>
              <a:t>MC</a:t>
            </a:r>
            <a:r>
              <a:rPr lang="en-US" b="1" baseline="-25000" dirty="0" err="1" smtClean="0"/>
              <a:t>i</a:t>
            </a:r>
            <a:r>
              <a:rPr lang="en-US" b="1" dirty="0" smtClean="0"/>
              <a:t> [k, i]</a:t>
            </a:r>
          </a:p>
          <a:p>
            <a:pPr lvl="1"/>
            <a:r>
              <a:rPr lang="en-US" dirty="0" smtClean="0"/>
              <a:t>where </a:t>
            </a:r>
            <a:r>
              <a:rPr lang="en-US" b="1" dirty="0" err="1" smtClean="0"/>
              <a:t>i</a:t>
            </a:r>
            <a:r>
              <a:rPr lang="en-US" b="1" baseline="30000" dirty="0" err="1" smtClean="0"/>
              <a:t>th</a:t>
            </a:r>
            <a:r>
              <a:rPr lang="en-US" dirty="0" smtClean="0"/>
              <a:t> row </a:t>
            </a:r>
            <a:r>
              <a:rPr lang="en-US" b="1" dirty="0" err="1" smtClean="0"/>
              <a:t>MC</a:t>
            </a:r>
            <a:r>
              <a:rPr lang="en-US" b="1" baseline="-25000" dirty="0" err="1" smtClean="0"/>
              <a:t>i</a:t>
            </a:r>
            <a:r>
              <a:rPr lang="en-US" b="1" dirty="0" smtClean="0"/>
              <a:t> [i, 1…n] </a:t>
            </a:r>
            <a:r>
              <a:rPr lang="en-US" dirty="0" smtClean="0"/>
              <a:t>is the vector logical clock of </a:t>
            </a:r>
            <a:r>
              <a:rPr lang="en-US" b="1" dirty="0" smtClean="0"/>
              <a:t>p</a:t>
            </a:r>
            <a:r>
              <a:rPr lang="en-US" b="1" baseline="-25000" dirty="0" smtClean="0"/>
              <a:t>i</a:t>
            </a:r>
          </a:p>
          <a:p>
            <a:r>
              <a:rPr lang="en-US" dirty="0"/>
              <a:t>T</a:t>
            </a:r>
            <a:r>
              <a:rPr lang="en-US" dirty="0" smtClean="0"/>
              <a:t>he </a:t>
            </a:r>
            <a:r>
              <a:rPr lang="en-US" b="1" dirty="0" err="1" smtClean="0"/>
              <a:t>j</a:t>
            </a:r>
            <a:r>
              <a:rPr lang="en-US" b="1" baseline="30000" dirty="0" err="1" smtClean="0"/>
              <a:t>th</a:t>
            </a:r>
            <a:r>
              <a:rPr lang="en-US" dirty="0" smtClean="0"/>
              <a:t> row is the knowledge process </a:t>
            </a:r>
            <a:r>
              <a:rPr lang="en-US" b="1" dirty="0" smtClean="0"/>
              <a:t>p</a:t>
            </a:r>
            <a:r>
              <a:rPr lang="en-US" b="1" baseline="-25000" dirty="0" smtClean="0"/>
              <a:t>i</a:t>
            </a:r>
            <a:r>
              <a:rPr lang="en-US" dirty="0" smtClean="0"/>
              <a:t> has about the vector logical clock of process </a:t>
            </a:r>
            <a:r>
              <a:rPr lang="en-US" b="1" dirty="0" err="1" smtClean="0"/>
              <a:t>p</a:t>
            </a:r>
            <a:r>
              <a:rPr lang="en-US" b="1" baseline="-25000" dirty="0" err="1" smtClean="0"/>
              <a:t>j</a:t>
            </a:r>
            <a:endParaRPr lang="en-US" b="1" baseline="-25000" dirty="0" smtClean="0"/>
          </a:p>
          <a:p>
            <a:r>
              <a:rPr lang="en-US" dirty="0"/>
              <a:t>The matrix thus obtained is used to stamp messages</a:t>
            </a:r>
          </a:p>
          <a:p>
            <a:pPr lvl="1"/>
            <a:r>
              <a:rPr lang="en-US" dirty="0"/>
              <a:t>Logical clock within a process is incremented for each local event</a:t>
            </a:r>
          </a:p>
          <a:p>
            <a:pPr lvl="1"/>
            <a:r>
              <a:rPr lang="en-US" dirty="0" smtClean="0"/>
              <a:t>Upon </a:t>
            </a:r>
            <a:r>
              <a:rPr lang="en-US" dirty="0"/>
              <a:t>receipt of a message, the matrix clock is updated by taking the </a:t>
            </a:r>
            <a:r>
              <a:rPr lang="en-US" dirty="0" smtClean="0"/>
              <a:t>pair-wise </a:t>
            </a:r>
            <a:r>
              <a:rPr lang="en-US" dirty="0"/>
              <a:t>maximum</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39</a:t>
            </a:fld>
            <a:endParaRPr lang="en-US"/>
          </a:p>
        </p:txBody>
      </p:sp>
    </p:spTree>
    <p:extLst>
      <p:ext uri="{BB962C8B-B14F-4D97-AF65-F5344CB8AC3E}">
        <p14:creationId xmlns:p14="http://schemas.microsoft.com/office/powerpoint/2010/main" val="13343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Operations on Processes</a:t>
            </a:r>
            <a:endParaRPr lang="en-US"/>
          </a:p>
        </p:txBody>
      </p:sp>
      <p:sp>
        <p:nvSpPr>
          <p:cNvPr id="5" name="Content Placeholder 4"/>
          <p:cNvSpPr>
            <a:spLocks noGrp="1"/>
          </p:cNvSpPr>
          <p:nvPr>
            <p:ph sz="half" idx="1"/>
          </p:nvPr>
        </p:nvSpPr>
        <p:spPr>
          <a:xfrm>
            <a:off x="485775" y="932972"/>
            <a:ext cx="3277924" cy="2397603"/>
          </a:xfrm>
        </p:spPr>
        <p:txBody>
          <a:bodyPr>
            <a:noAutofit/>
          </a:bodyPr>
          <a:lstStyle/>
          <a:p>
            <a:pPr lvl="0"/>
            <a:r>
              <a:rPr lang="en-US" sz="800" dirty="0" smtClean="0"/>
              <a:t>Processes can execute concurrently, may be created and deleted dynamically</a:t>
            </a:r>
          </a:p>
          <a:p>
            <a:pPr lvl="0"/>
            <a:r>
              <a:rPr lang="en-US" sz="800" dirty="0" smtClean="0"/>
              <a:t>Mechanisms for process creation and termination</a:t>
            </a:r>
          </a:p>
          <a:p>
            <a:pPr lvl="1"/>
            <a:r>
              <a:rPr lang="en-US" sz="700" dirty="0" smtClean="0"/>
              <a:t>Parent process can create </a:t>
            </a:r>
            <a:r>
              <a:rPr lang="en-US" sz="700" dirty="0" smtClean="0"/>
              <a:t>child </a:t>
            </a:r>
            <a:r>
              <a:rPr lang="en-US" sz="700" dirty="0" smtClean="0"/>
              <a:t>processes, which, in turn create other processes, forming a tree of processes</a:t>
            </a:r>
          </a:p>
          <a:p>
            <a:pPr lvl="1"/>
            <a:r>
              <a:rPr lang="en-US" sz="700" dirty="0" smtClean="0"/>
              <a:t>Creation of a new process:</a:t>
            </a:r>
          </a:p>
          <a:p>
            <a:pPr lvl="2"/>
            <a:r>
              <a:rPr lang="en-US" sz="600" dirty="0" smtClean="0">
                <a:latin typeface="Consolas" panose="020B0609020204030204" pitchFamily="49" charset="0"/>
              </a:rPr>
              <a:t>fork() </a:t>
            </a:r>
            <a:r>
              <a:rPr lang="en-US" sz="600" dirty="0" smtClean="0"/>
              <a:t>copies execution environment</a:t>
            </a:r>
          </a:p>
          <a:p>
            <a:pPr lvl="2"/>
            <a:r>
              <a:rPr lang="en-US" sz="600" dirty="0" smtClean="0">
                <a:latin typeface="Consolas" panose="020B0609020204030204" pitchFamily="49" charset="0"/>
              </a:rPr>
              <a:t>exec()</a:t>
            </a:r>
            <a:r>
              <a:rPr lang="en-US" sz="600" dirty="0" smtClean="0"/>
              <a:t> loads an executing program</a:t>
            </a:r>
          </a:p>
          <a:p>
            <a:r>
              <a:rPr lang="en-US" sz="800" dirty="0" smtClean="0"/>
              <a:t>Process termination:</a:t>
            </a:r>
          </a:p>
          <a:p>
            <a:pPr lvl="1"/>
            <a:r>
              <a:rPr lang="en-US" sz="700" dirty="0" smtClean="0"/>
              <a:t>Normal (</a:t>
            </a:r>
            <a:r>
              <a:rPr lang="en-US" sz="700" dirty="0" smtClean="0">
                <a:latin typeface="Consolas" panose="020B0609020204030204" pitchFamily="49" charset="0"/>
              </a:rPr>
              <a:t>exit</a:t>
            </a:r>
            <a:r>
              <a:rPr lang="en-US" sz="700" dirty="0" smtClean="0"/>
              <a:t>) or abnormal (</a:t>
            </a:r>
            <a:r>
              <a:rPr lang="en-US" sz="700" dirty="0" smtClean="0">
                <a:latin typeface="Consolas" panose="020B0609020204030204" pitchFamily="49" charset="0"/>
              </a:rPr>
              <a:t>abort</a:t>
            </a:r>
            <a:r>
              <a:rPr lang="en-US" sz="700" dirty="0" smtClean="0"/>
              <a:t>), </a:t>
            </a:r>
            <a:r>
              <a:rPr lang="en-US" sz="700" dirty="0"/>
              <a:t>c</a:t>
            </a:r>
            <a:r>
              <a:rPr lang="en-US" sz="700" dirty="0" smtClean="0"/>
              <a:t>ascading termination</a:t>
            </a:r>
          </a:p>
          <a:p>
            <a:pPr lvl="0"/>
            <a:r>
              <a:rPr lang="en-US" sz="800" dirty="0" smtClean="0"/>
              <a:t>Cooperating processes can share regions in their address space</a:t>
            </a:r>
          </a:p>
          <a:p>
            <a:pPr lvl="1"/>
            <a:r>
              <a:rPr lang="en-US" sz="699" dirty="0" smtClean="0"/>
              <a:t>Shared memory: Libraries, kernel code, share data in address space rather than communication by message passing</a:t>
            </a:r>
          </a:p>
          <a:p>
            <a:pPr lvl="1"/>
            <a:r>
              <a:rPr lang="en-US" sz="699" dirty="0" smtClean="0"/>
              <a:t>Inter Process Communication (IPC) can be done through shared memory</a:t>
            </a:r>
          </a:p>
        </p:txBody>
      </p:sp>
      <p:sp>
        <p:nvSpPr>
          <p:cNvPr id="7" name="object 7"/>
          <p:cNvSpPr txBox="1">
            <a:spLocks noGrp="1"/>
          </p:cNvSpPr>
          <p:nvPr>
            <p:ph type="dt" sz="half" idx="10"/>
          </p:nvPr>
        </p:nvSpPr>
        <p:spPr/>
        <p:txBody>
          <a:bodyPr/>
          <a:lstStyle/>
          <a:p>
            <a:r>
              <a:rPr lang="en-US" smtClean="0"/>
              <a:t>9/23/2025, Topic 2</a:t>
            </a:r>
            <a:endParaRPr lang="en-US" dirty="0"/>
          </a:p>
        </p:txBody>
      </p:sp>
      <p:sp>
        <p:nvSpPr>
          <p:cNvPr id="6" name="object 6"/>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4" name="object 4"/>
          <p:cNvPicPr/>
          <p:nvPr/>
        </p:nvPicPr>
        <p:blipFill>
          <a:blip r:embed="rId2" cstate="print"/>
          <a:stretch>
            <a:fillRect/>
          </a:stretch>
        </p:blipFill>
        <p:spPr>
          <a:xfrm>
            <a:off x="3806067" y="853491"/>
            <a:ext cx="1738610" cy="235655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a:t>
            </a:fld>
            <a:endParaRPr lang="en-US"/>
          </a:p>
        </p:txBody>
      </p:sp>
    </p:spTree>
    <p:extLst>
      <p:ext uri="{BB962C8B-B14F-4D97-AF65-F5344CB8AC3E}">
        <p14:creationId xmlns:p14="http://schemas.microsoft.com/office/powerpoint/2010/main" val="2890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Causality</a:t>
            </a:r>
            <a:endParaRPr lang="en-US" dirty="0"/>
          </a:p>
        </p:txBody>
      </p:sp>
      <p:sp>
        <p:nvSpPr>
          <p:cNvPr id="15" name="Text Placeholder 14"/>
          <p:cNvSpPr>
            <a:spLocks noGrp="1"/>
          </p:cNvSpPr>
          <p:nvPr>
            <p:ph type="body" idx="1"/>
          </p:nvPr>
        </p:nvSpPr>
        <p:spPr/>
        <p:txBody>
          <a:bodyPr/>
          <a:lstStyle/>
          <a:p>
            <a:endParaRPr lang="en-US"/>
          </a:p>
        </p:txBody>
      </p:sp>
      <p:sp>
        <p:nvSpPr>
          <p:cNvPr id="5" name="object 5"/>
          <p:cNvSpPr txBox="1">
            <a:spLocks noGrp="1"/>
          </p:cNvSpPr>
          <p:nvPr>
            <p:ph type="dt" sz="half" idx="10"/>
          </p:nvPr>
        </p:nvSpPr>
        <p:spPr/>
        <p:txBody>
          <a:bodyPr/>
          <a:lstStyle/>
          <a:p>
            <a:r>
              <a:rPr lang="en-US" smtClean="0"/>
              <a:t>9/23/2025, Topic 2</a:t>
            </a:r>
            <a:endParaRPr lang="en-US" dirty="0"/>
          </a:p>
        </p:txBody>
      </p:sp>
      <p:sp>
        <p:nvSpPr>
          <p:cNvPr id="4" name="object 4"/>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40</a:t>
            </a:fld>
            <a:endParaRPr lang="en-US"/>
          </a:p>
        </p:txBody>
      </p:sp>
    </p:spTree>
    <p:extLst>
      <p:ext uri="{BB962C8B-B14F-4D97-AF65-F5344CB8AC3E}">
        <p14:creationId xmlns:p14="http://schemas.microsoft.com/office/powerpoint/2010/main" val="926480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Causality</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The lack of a global system state – fundamental property of a distributed system</a:t>
            </a:r>
          </a:p>
          <a:p>
            <a:pPr lvl="1"/>
            <a:r>
              <a:rPr lang="en-US" dirty="0" smtClean="0"/>
              <a:t>Most of the time distributed systems are asynchronous</a:t>
            </a:r>
          </a:p>
          <a:p>
            <a:r>
              <a:rPr lang="en-US" dirty="0" smtClean="0">
                <a:solidFill>
                  <a:schemeClr val="tx2">
                    <a:lumMod val="60000"/>
                    <a:lumOff val="40000"/>
                  </a:schemeClr>
                </a:solidFill>
              </a:rPr>
              <a:t>Distributed systems are causal – the cause precedes the effect</a:t>
            </a:r>
          </a:p>
          <a:p>
            <a:pPr lvl="1"/>
            <a:r>
              <a:rPr lang="en-US" dirty="0" smtClean="0"/>
              <a:t>The sending of a message precedes the receipt of a message</a:t>
            </a:r>
          </a:p>
          <a:p>
            <a:pPr lvl="1"/>
            <a:r>
              <a:rPr lang="en-US" dirty="0" smtClean="0"/>
              <a:t>The distributed system is composed of the set of processors and there are multiple sets of events that occur on these processors</a:t>
            </a:r>
          </a:p>
          <a:p>
            <a:pPr lvl="2"/>
            <a:r>
              <a:rPr lang="en-US" dirty="0" smtClean="0"/>
              <a:t>Events include message send, message receipt, user input receipt, signal raising, output creation, etc.</a:t>
            </a:r>
          </a:p>
          <a:p>
            <a:pPr lvl="1"/>
            <a:r>
              <a:rPr lang="en-US" dirty="0" smtClean="0"/>
              <a:t>How to define the ordering among different events:</a:t>
            </a:r>
          </a:p>
          <a:p>
            <a:pPr lvl="2"/>
            <a:r>
              <a:rPr lang="en-US" dirty="0" smtClean="0"/>
              <a:t>We write </a:t>
            </a:r>
            <a:r>
              <a:rPr lang="en-US" b="1" dirty="0" smtClean="0"/>
              <a:t>e</a:t>
            </a:r>
            <a:r>
              <a:rPr lang="en-US" b="1" baseline="-25000" dirty="0" smtClean="0"/>
              <a:t>1</a:t>
            </a:r>
            <a:r>
              <a:rPr lang="en-US" b="1" dirty="0" smtClean="0"/>
              <a:t> &lt; e</a:t>
            </a:r>
            <a:r>
              <a:rPr lang="en-US" b="1" baseline="-25000" dirty="0" smtClean="0"/>
              <a:t>2</a:t>
            </a:r>
            <a:r>
              <a:rPr lang="en-US" b="1" dirty="0" smtClean="0"/>
              <a:t> </a:t>
            </a:r>
            <a:r>
              <a:rPr lang="en-US" dirty="0" smtClean="0"/>
              <a:t>if we know that event </a:t>
            </a:r>
            <a:r>
              <a:rPr lang="en-US" b="1" dirty="0"/>
              <a:t>e</a:t>
            </a:r>
            <a:r>
              <a:rPr lang="en-US" b="1" baseline="-25000" dirty="0"/>
              <a:t>1</a:t>
            </a:r>
            <a:r>
              <a:rPr lang="en-US" dirty="0" smtClean="0"/>
              <a:t> occurred before event </a:t>
            </a:r>
            <a:r>
              <a:rPr lang="en-US" b="1" dirty="0"/>
              <a:t>e</a:t>
            </a:r>
            <a:r>
              <a:rPr lang="en-US" b="1" baseline="-25000" dirty="0"/>
              <a:t>2</a:t>
            </a:r>
            <a:endParaRPr lang="en-US" b="1" dirty="0" smtClean="0"/>
          </a:p>
          <a:p>
            <a:r>
              <a:rPr lang="en-US" dirty="0" smtClean="0"/>
              <a:t>In distributed systems, it is difficult to deduce which event came first</a:t>
            </a:r>
          </a:p>
          <a:p>
            <a:pPr lvl="1"/>
            <a:r>
              <a:rPr lang="en-US" dirty="0" smtClean="0"/>
              <a:t>Need to combine information from different sources to determine the ordering. If information source </a:t>
            </a:r>
            <a:r>
              <a:rPr lang="en-US" b="1" dirty="0" smtClean="0"/>
              <a:t>I</a:t>
            </a:r>
            <a:r>
              <a:rPr lang="en-US" dirty="0" smtClean="0"/>
              <a:t> tells us that </a:t>
            </a:r>
            <a:r>
              <a:rPr lang="en-US" b="1" dirty="0" smtClean="0"/>
              <a:t>e</a:t>
            </a:r>
            <a:r>
              <a:rPr lang="en-US" b="1" baseline="-25000" dirty="0" smtClean="0"/>
              <a:t>1</a:t>
            </a:r>
            <a:r>
              <a:rPr lang="en-US" dirty="0" smtClean="0"/>
              <a:t> occurred before </a:t>
            </a:r>
            <a:r>
              <a:rPr lang="en-US" b="1" dirty="0" smtClean="0"/>
              <a:t>e</a:t>
            </a:r>
            <a:r>
              <a:rPr lang="en-US" b="1" baseline="-25000" dirty="0" smtClean="0"/>
              <a:t>2</a:t>
            </a:r>
            <a:r>
              <a:rPr lang="en-US" dirty="0" smtClean="0"/>
              <a:t>, we write </a:t>
            </a:r>
            <a:r>
              <a:rPr lang="en-US" b="1" dirty="0"/>
              <a:t>e</a:t>
            </a:r>
            <a:r>
              <a:rPr lang="en-US" b="1" baseline="-25000" dirty="0"/>
              <a:t>1</a:t>
            </a:r>
            <a:r>
              <a:rPr lang="en-US" b="1" dirty="0" smtClean="0"/>
              <a:t> &lt;</a:t>
            </a:r>
            <a:r>
              <a:rPr lang="en-US" b="1" baseline="-25000" dirty="0" smtClean="0"/>
              <a:t>I</a:t>
            </a:r>
            <a:r>
              <a:rPr lang="en-US" b="1" dirty="0" smtClean="0"/>
              <a:t> </a:t>
            </a:r>
            <a:r>
              <a:rPr lang="en-US" b="1" dirty="0"/>
              <a:t>e</a:t>
            </a:r>
            <a:r>
              <a:rPr lang="en-US" b="1" baseline="-25000" dirty="0"/>
              <a:t>2</a:t>
            </a:r>
            <a:endParaRPr lang="en-US" b="1" dirty="0" smtClean="0"/>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41</a:t>
            </a:fld>
            <a:endParaRPr lang="en-US"/>
          </a:p>
        </p:txBody>
      </p:sp>
    </p:spTree>
    <p:extLst>
      <p:ext uri="{BB962C8B-B14F-4D97-AF65-F5344CB8AC3E}">
        <p14:creationId xmlns:p14="http://schemas.microsoft.com/office/powerpoint/2010/main" val="123104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 calcmode="lin" valueType="num">
                                      <p:cBhvr additive="base">
                                        <p:cTn id="33"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 calcmode="lin" valueType="num">
                                      <p:cBhvr additive="base">
                                        <p:cTn id="47"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Causality Definitions</a:t>
            </a:r>
            <a:endParaRPr lang="en-US"/>
          </a:p>
        </p:txBody>
      </p:sp>
      <p:sp>
        <p:nvSpPr>
          <p:cNvPr id="10" name="Content Placeholder 9"/>
          <p:cNvSpPr>
            <a:spLocks noGrp="1"/>
          </p:cNvSpPr>
          <p:nvPr>
            <p:ph idx="1"/>
          </p:nvPr>
        </p:nvSpPr>
        <p:spPr/>
        <p:txBody>
          <a:bodyPr>
            <a:normAutofit fontScale="85000" lnSpcReduction="20000"/>
          </a:bodyPr>
          <a:lstStyle/>
          <a:p>
            <a:r>
              <a:rPr lang="en-US" dirty="0" smtClean="0"/>
              <a:t>Event </a:t>
            </a:r>
            <a:r>
              <a:rPr lang="en-US" b="1" dirty="0" smtClean="0"/>
              <a:t>e</a:t>
            </a:r>
            <a:r>
              <a:rPr lang="en-US" b="1" baseline="-25000" dirty="0" smtClean="0"/>
              <a:t>1</a:t>
            </a:r>
            <a:r>
              <a:rPr lang="en-US" dirty="0" smtClean="0"/>
              <a:t> causally </a:t>
            </a:r>
            <a:r>
              <a:rPr lang="en-US" dirty="0" smtClean="0">
                <a:solidFill>
                  <a:schemeClr val="tx2">
                    <a:lumMod val="60000"/>
                    <a:lumOff val="40000"/>
                  </a:schemeClr>
                </a:solidFill>
              </a:rPr>
              <a:t>happened before </a:t>
            </a:r>
            <a:r>
              <a:rPr lang="en-US" dirty="0" smtClean="0"/>
              <a:t>event </a:t>
            </a:r>
            <a:r>
              <a:rPr lang="en-US" b="1" dirty="0" smtClean="0"/>
              <a:t>e</a:t>
            </a:r>
            <a:r>
              <a:rPr lang="en-US" b="1" baseline="-25000" dirty="0" smtClean="0"/>
              <a:t>2</a:t>
            </a:r>
            <a:r>
              <a:rPr lang="en-US" dirty="0" smtClean="0"/>
              <a:t> (that is, </a:t>
            </a:r>
            <a:r>
              <a:rPr lang="en-US" b="1" dirty="0" smtClean="0"/>
              <a:t>e</a:t>
            </a:r>
            <a:r>
              <a:rPr lang="en-US" b="1" baseline="-25000" dirty="0" smtClean="0"/>
              <a:t>1</a:t>
            </a:r>
            <a:r>
              <a:rPr lang="en-US" b="1" dirty="0" smtClean="0"/>
              <a:t> &lt;</a:t>
            </a:r>
            <a:r>
              <a:rPr lang="en-US" b="1" baseline="-25000" dirty="0" smtClean="0"/>
              <a:t>H</a:t>
            </a:r>
            <a:r>
              <a:rPr lang="en-US" b="1" dirty="0" smtClean="0"/>
              <a:t> </a:t>
            </a:r>
            <a:r>
              <a:rPr lang="en-US" b="1" dirty="0"/>
              <a:t>e</a:t>
            </a:r>
            <a:r>
              <a:rPr lang="en-US" b="1" baseline="-25000" dirty="0"/>
              <a:t>2</a:t>
            </a:r>
            <a:r>
              <a:rPr lang="en-US" dirty="0" smtClean="0"/>
              <a:t>):</a:t>
            </a:r>
          </a:p>
          <a:p>
            <a:pPr lvl="1"/>
            <a:r>
              <a:rPr lang="en-US" dirty="0" smtClean="0"/>
              <a:t>Transitive closure of the processor orderings and the message orderings</a:t>
            </a:r>
          </a:p>
          <a:p>
            <a:r>
              <a:rPr lang="en-US" dirty="0" smtClean="0"/>
              <a:t>Processor ordering: </a:t>
            </a:r>
            <a:r>
              <a:rPr lang="en-US" b="1" dirty="0"/>
              <a:t>e</a:t>
            </a:r>
            <a:r>
              <a:rPr lang="en-US" b="1" baseline="-25000" dirty="0"/>
              <a:t>1</a:t>
            </a:r>
            <a:r>
              <a:rPr lang="en-US" dirty="0" smtClean="0"/>
              <a:t> occurred before </a:t>
            </a:r>
            <a:r>
              <a:rPr lang="en-US" b="1" dirty="0" smtClean="0"/>
              <a:t>e</a:t>
            </a:r>
            <a:r>
              <a:rPr lang="en-US" b="1" baseline="-25000" dirty="0" smtClean="0"/>
              <a:t>2</a:t>
            </a:r>
            <a:r>
              <a:rPr lang="en-US" dirty="0" smtClean="0"/>
              <a:t> in the same process/processor </a:t>
            </a:r>
            <a:r>
              <a:rPr lang="en-US" b="1" dirty="0" smtClean="0"/>
              <a:t>p</a:t>
            </a:r>
          </a:p>
          <a:p>
            <a:pPr marL="0" indent="0" algn="ctr">
              <a:buNone/>
            </a:pPr>
            <a:r>
              <a:rPr lang="en-US" b="1" dirty="0"/>
              <a:t>e</a:t>
            </a:r>
            <a:r>
              <a:rPr lang="en-US" b="1" baseline="-25000" dirty="0"/>
              <a:t>1</a:t>
            </a:r>
            <a:r>
              <a:rPr lang="en-US" b="1" dirty="0" smtClean="0"/>
              <a:t> &lt;</a:t>
            </a:r>
            <a:r>
              <a:rPr lang="en-US" b="1" baseline="-25000" dirty="0" smtClean="0"/>
              <a:t>P</a:t>
            </a:r>
            <a:r>
              <a:rPr lang="en-US" b="1" dirty="0" smtClean="0"/>
              <a:t> e</a:t>
            </a:r>
            <a:r>
              <a:rPr lang="en-US" b="1" baseline="-25000" dirty="0" smtClean="0"/>
              <a:t>2</a:t>
            </a:r>
            <a:endParaRPr lang="en-US" b="1" dirty="0" smtClean="0"/>
          </a:p>
          <a:p>
            <a:pPr lvl="1"/>
            <a:r>
              <a:rPr lang="en-US" dirty="0" smtClean="0"/>
              <a:t>Events that occur on the same processor are totally ordered</a:t>
            </a:r>
          </a:p>
          <a:p>
            <a:r>
              <a:rPr lang="en-US" dirty="0" smtClean="0"/>
              <a:t>Message ordering: A message (</a:t>
            </a:r>
            <a:r>
              <a:rPr lang="en-US" b="1" dirty="0" smtClean="0"/>
              <a:t>m</a:t>
            </a:r>
            <a:r>
              <a:rPr lang="en-US" dirty="0" smtClean="0"/>
              <a:t>) sent by the process </a:t>
            </a:r>
            <a:r>
              <a:rPr lang="en-US" b="1" dirty="0" smtClean="0"/>
              <a:t>p</a:t>
            </a:r>
            <a:r>
              <a:rPr lang="en-US" b="1" baseline="-25000" dirty="0" smtClean="0"/>
              <a:t>i</a:t>
            </a:r>
            <a:r>
              <a:rPr lang="en-US" dirty="0" smtClean="0"/>
              <a:t> after </a:t>
            </a:r>
            <a:r>
              <a:rPr lang="en-US" b="1" dirty="0"/>
              <a:t>e</a:t>
            </a:r>
            <a:r>
              <a:rPr lang="en-US" b="1" baseline="-25000" dirty="0"/>
              <a:t>1</a:t>
            </a:r>
            <a:r>
              <a:rPr lang="en-US" dirty="0" smtClean="0"/>
              <a:t> occurred is received by the process </a:t>
            </a:r>
            <a:r>
              <a:rPr lang="en-US" b="1" dirty="0" err="1" smtClean="0"/>
              <a:t>p</a:t>
            </a:r>
            <a:r>
              <a:rPr lang="en-US" b="1" baseline="-25000" dirty="0" err="1" smtClean="0"/>
              <a:t>j</a:t>
            </a:r>
            <a:r>
              <a:rPr lang="en-US" dirty="0" smtClean="0"/>
              <a:t> before </a:t>
            </a:r>
            <a:r>
              <a:rPr lang="en-US" b="1" dirty="0" smtClean="0"/>
              <a:t>e</a:t>
            </a:r>
            <a:r>
              <a:rPr lang="en-US" b="1" baseline="-25000" dirty="0" smtClean="0"/>
              <a:t>2</a:t>
            </a:r>
            <a:r>
              <a:rPr lang="en-US" dirty="0" smtClean="0"/>
              <a:t> occurred</a:t>
            </a:r>
          </a:p>
          <a:p>
            <a:pPr marL="0" indent="0" algn="ctr">
              <a:buNone/>
            </a:pPr>
            <a:r>
              <a:rPr lang="en-US" b="1" dirty="0"/>
              <a:t>e</a:t>
            </a:r>
            <a:r>
              <a:rPr lang="en-US" b="1" baseline="-25000" dirty="0"/>
              <a:t>1</a:t>
            </a:r>
            <a:r>
              <a:rPr lang="en-US" b="1" dirty="0" smtClean="0"/>
              <a:t> &lt;</a:t>
            </a:r>
            <a:r>
              <a:rPr lang="en-US" b="1" baseline="-25000" dirty="0" smtClean="0"/>
              <a:t>m</a:t>
            </a:r>
            <a:r>
              <a:rPr lang="en-US" b="1" dirty="0" smtClean="0"/>
              <a:t> e</a:t>
            </a:r>
            <a:r>
              <a:rPr lang="en-US" b="1" baseline="-25000" dirty="0" smtClean="0"/>
              <a:t>2</a:t>
            </a:r>
            <a:endParaRPr lang="en-US" b="1" dirty="0" smtClean="0"/>
          </a:p>
          <a:p>
            <a:pPr lvl="1"/>
            <a:r>
              <a:rPr lang="en-US" dirty="0" smtClean="0"/>
              <a:t>Simply, </a:t>
            </a:r>
            <a:r>
              <a:rPr lang="en-US" b="1" dirty="0"/>
              <a:t>e</a:t>
            </a:r>
            <a:r>
              <a:rPr lang="en-US" b="1" baseline="-25000" dirty="0"/>
              <a:t>1</a:t>
            </a:r>
            <a:r>
              <a:rPr lang="en-US" dirty="0" smtClean="0"/>
              <a:t> is the sending of message </a:t>
            </a:r>
            <a:r>
              <a:rPr lang="en-US" b="1" dirty="0" smtClean="0"/>
              <a:t>m</a:t>
            </a:r>
            <a:r>
              <a:rPr lang="en-US" dirty="0" smtClean="0"/>
              <a:t> and </a:t>
            </a:r>
            <a:r>
              <a:rPr lang="en-US" b="1" dirty="0" smtClean="0"/>
              <a:t>e</a:t>
            </a:r>
            <a:r>
              <a:rPr lang="en-US" b="1" baseline="-25000" dirty="0" smtClean="0"/>
              <a:t>2</a:t>
            </a:r>
            <a:r>
              <a:rPr lang="en-US" dirty="0" smtClean="0"/>
              <a:t> is the receipt of message </a:t>
            </a:r>
            <a:r>
              <a:rPr lang="en-US" b="1" dirty="0" smtClean="0"/>
              <a:t>m</a:t>
            </a:r>
          </a:p>
          <a:p>
            <a:r>
              <a:rPr lang="en-US" dirty="0" smtClean="0"/>
              <a:t>Transitive closure property: if </a:t>
            </a:r>
            <a:r>
              <a:rPr lang="en-US" b="1" dirty="0"/>
              <a:t>e</a:t>
            </a:r>
            <a:r>
              <a:rPr lang="en-US" b="1" baseline="-25000" dirty="0"/>
              <a:t>1</a:t>
            </a:r>
            <a:r>
              <a:rPr lang="en-US" dirty="0" smtClean="0"/>
              <a:t> causally happened before </a:t>
            </a:r>
            <a:r>
              <a:rPr lang="en-US" b="1" dirty="0" smtClean="0"/>
              <a:t>e</a:t>
            </a:r>
            <a:r>
              <a:rPr lang="en-US" b="1" baseline="-25000" dirty="0" smtClean="0"/>
              <a:t>2</a:t>
            </a:r>
            <a:r>
              <a:rPr lang="en-US" dirty="0" smtClean="0"/>
              <a:t> and </a:t>
            </a:r>
            <a:r>
              <a:rPr lang="en-US" b="1" dirty="0" smtClean="0"/>
              <a:t>e</a:t>
            </a:r>
            <a:r>
              <a:rPr lang="en-US" b="1" baseline="-25000" dirty="0" smtClean="0"/>
              <a:t>2</a:t>
            </a:r>
            <a:r>
              <a:rPr lang="en-US" dirty="0" smtClean="0"/>
              <a:t> causally happened before </a:t>
            </a:r>
            <a:r>
              <a:rPr lang="en-US" b="1" dirty="0" smtClean="0"/>
              <a:t>e</a:t>
            </a:r>
            <a:r>
              <a:rPr lang="en-US" b="1" baseline="-25000" dirty="0" smtClean="0"/>
              <a:t>3</a:t>
            </a:r>
            <a:r>
              <a:rPr lang="en-US" dirty="0" smtClean="0"/>
              <a:t>, then</a:t>
            </a:r>
          </a:p>
          <a:p>
            <a:pPr marL="0" indent="0" algn="ctr">
              <a:buNone/>
            </a:pPr>
            <a:r>
              <a:rPr lang="en-US" b="1" dirty="0" smtClean="0"/>
              <a:t>e1 &lt;</a:t>
            </a:r>
            <a:r>
              <a:rPr lang="en-US" b="1" baseline="-25000" dirty="0" smtClean="0"/>
              <a:t>C</a:t>
            </a:r>
            <a:r>
              <a:rPr lang="en-US" b="1" dirty="0" smtClean="0"/>
              <a:t> e3</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42</a:t>
            </a:fld>
            <a:endParaRPr lang="en-US"/>
          </a:p>
        </p:txBody>
      </p:sp>
    </p:spTree>
    <p:extLst>
      <p:ext uri="{BB962C8B-B14F-4D97-AF65-F5344CB8AC3E}">
        <p14:creationId xmlns:p14="http://schemas.microsoft.com/office/powerpoint/2010/main" val="975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Happens-Before DAG</a:t>
            </a:r>
            <a:endParaRPr lang="en-US"/>
          </a:p>
        </p:txBody>
      </p:sp>
      <p:sp>
        <p:nvSpPr>
          <p:cNvPr id="85" name="object 85"/>
          <p:cNvSpPr txBox="1">
            <a:spLocks noGrp="1"/>
          </p:cNvSpPr>
          <p:nvPr>
            <p:ph type="dt" sz="half" idx="10"/>
          </p:nvPr>
        </p:nvSpPr>
        <p:spPr/>
        <p:txBody>
          <a:bodyPr/>
          <a:lstStyle/>
          <a:p>
            <a:r>
              <a:rPr lang="en-US" smtClean="0"/>
              <a:t>9/23/2025, Topic 2</a:t>
            </a:r>
            <a:endParaRPr lang="en-US" dirty="0"/>
          </a:p>
        </p:txBody>
      </p:sp>
      <p:sp>
        <p:nvSpPr>
          <p:cNvPr id="84" name="object 84"/>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90" name="Picture 89"/>
          <p:cNvPicPr>
            <a:picLocks noChangeAspect="1"/>
          </p:cNvPicPr>
          <p:nvPr/>
        </p:nvPicPr>
        <p:blipFill>
          <a:blip r:embed="rId2"/>
          <a:stretch>
            <a:fillRect/>
          </a:stretch>
        </p:blipFill>
        <p:spPr>
          <a:xfrm>
            <a:off x="1110569" y="876284"/>
            <a:ext cx="1687270" cy="2368810"/>
          </a:xfrm>
          <a:prstGeom prst="rect">
            <a:avLst/>
          </a:prstGeom>
        </p:spPr>
      </p:pic>
      <p:pic>
        <p:nvPicPr>
          <p:cNvPr id="91" name="Picture 90"/>
          <p:cNvPicPr>
            <a:picLocks noChangeAspect="1"/>
          </p:cNvPicPr>
          <p:nvPr/>
        </p:nvPicPr>
        <p:blipFill>
          <a:blip r:embed="rId3"/>
          <a:stretch>
            <a:fillRect/>
          </a:stretch>
        </p:blipFill>
        <p:spPr>
          <a:xfrm>
            <a:off x="3649442" y="2022523"/>
            <a:ext cx="1330270" cy="1247129"/>
          </a:xfrm>
          <a:prstGeom prst="rect">
            <a:avLst/>
          </a:prstGeom>
        </p:spPr>
      </p:pic>
      <p:sp>
        <p:nvSpPr>
          <p:cNvPr id="94" name="object 3"/>
          <p:cNvSpPr txBox="1"/>
          <p:nvPr/>
        </p:nvSpPr>
        <p:spPr>
          <a:xfrm>
            <a:off x="3492689" y="786918"/>
            <a:ext cx="1430764" cy="161771"/>
          </a:xfrm>
          <a:prstGeom prst="rect">
            <a:avLst/>
          </a:prstGeom>
        </p:spPr>
        <p:txBody>
          <a:bodyPr vert="horz" wrap="square" lIns="0" tIns="6409" rIns="0" bIns="0" rtlCol="0">
            <a:spAutoFit/>
          </a:bodyPr>
          <a:lstStyle/>
          <a:p>
            <a:pPr marL="6408">
              <a:spcBef>
                <a:spcPts val="50"/>
              </a:spcBef>
            </a:pPr>
            <a:r>
              <a:rPr sz="1009" dirty="0">
                <a:latin typeface="Arial"/>
                <a:cs typeface="Arial"/>
              </a:rPr>
              <a:t>Causally</a:t>
            </a:r>
            <a:r>
              <a:rPr sz="1009" spc="-35" dirty="0">
                <a:latin typeface="Arial"/>
                <a:cs typeface="Arial"/>
              </a:rPr>
              <a:t> </a:t>
            </a:r>
            <a:r>
              <a:rPr sz="1009" dirty="0">
                <a:latin typeface="Arial"/>
                <a:cs typeface="Arial"/>
              </a:rPr>
              <a:t>ordered</a:t>
            </a:r>
            <a:r>
              <a:rPr sz="1009" spc="-30" dirty="0">
                <a:latin typeface="Arial"/>
                <a:cs typeface="Arial"/>
              </a:rPr>
              <a:t> </a:t>
            </a:r>
            <a:r>
              <a:rPr sz="1009" spc="-5" dirty="0">
                <a:latin typeface="Arial"/>
                <a:cs typeface="Arial"/>
              </a:rPr>
              <a:t>events:</a:t>
            </a:r>
            <a:endParaRPr sz="1009" dirty="0">
              <a:latin typeface="Arial"/>
              <a:cs typeface="Arial"/>
            </a:endParaRPr>
          </a:p>
        </p:txBody>
      </p:sp>
      <p:sp>
        <p:nvSpPr>
          <p:cNvPr id="100" name="object 7"/>
          <p:cNvSpPr txBox="1"/>
          <p:nvPr/>
        </p:nvSpPr>
        <p:spPr>
          <a:xfrm>
            <a:off x="3517631" y="1326243"/>
            <a:ext cx="1819457" cy="639555"/>
          </a:xfrm>
          <a:prstGeom prst="rect">
            <a:avLst/>
          </a:prstGeom>
        </p:spPr>
        <p:txBody>
          <a:bodyPr vert="horz" wrap="square" lIns="0" tIns="57679" rIns="0" bIns="0" rtlCol="0">
            <a:spAutoFit/>
          </a:bodyPr>
          <a:lstStyle/>
          <a:p>
            <a:pPr>
              <a:spcBef>
                <a:spcPts val="454"/>
              </a:spcBef>
            </a:pPr>
            <a:r>
              <a:rPr sz="1009" dirty="0">
                <a:latin typeface="Arial"/>
                <a:cs typeface="Arial"/>
              </a:rPr>
              <a:t>Concurrent</a:t>
            </a:r>
            <a:r>
              <a:rPr sz="1009" spc="-40" dirty="0">
                <a:latin typeface="Arial"/>
                <a:cs typeface="Arial"/>
              </a:rPr>
              <a:t> </a:t>
            </a:r>
            <a:r>
              <a:rPr sz="1009" dirty="0">
                <a:latin typeface="Arial"/>
                <a:cs typeface="Arial"/>
              </a:rPr>
              <a:t>(disjoint)</a:t>
            </a:r>
            <a:r>
              <a:rPr sz="1009" spc="-38" dirty="0">
                <a:latin typeface="Arial"/>
                <a:cs typeface="Arial"/>
              </a:rPr>
              <a:t> </a:t>
            </a:r>
            <a:r>
              <a:rPr sz="1009" spc="-5" dirty="0">
                <a:latin typeface="Arial"/>
                <a:cs typeface="Arial"/>
              </a:rPr>
              <a:t>events</a:t>
            </a:r>
            <a:endParaRPr sz="1009" dirty="0">
              <a:latin typeface="Arial"/>
              <a:cs typeface="Arial"/>
            </a:endParaRPr>
          </a:p>
          <a:p>
            <a:pPr marL="344488">
              <a:spcBef>
                <a:spcPts val="404"/>
              </a:spcBef>
            </a:pPr>
            <a:r>
              <a:rPr sz="1009" b="1" i="1" dirty="0">
                <a:latin typeface="Arial"/>
                <a:cs typeface="Arial"/>
              </a:rPr>
              <a:t>e</a:t>
            </a:r>
            <a:r>
              <a:rPr sz="984" b="1" baseline="-21367" dirty="0">
                <a:latin typeface="Arial"/>
                <a:cs typeface="Arial"/>
              </a:rPr>
              <a:t>1</a:t>
            </a:r>
            <a:r>
              <a:rPr sz="984" b="1" spc="128" baseline="-21367" dirty="0">
                <a:latin typeface="Arial"/>
                <a:cs typeface="Arial"/>
              </a:rPr>
              <a:t> </a:t>
            </a:r>
            <a:r>
              <a:rPr sz="1009" dirty="0">
                <a:latin typeface="Arial"/>
                <a:cs typeface="Arial"/>
              </a:rPr>
              <a:t>and</a:t>
            </a:r>
            <a:r>
              <a:rPr sz="1009" spc="-10" dirty="0">
                <a:latin typeface="Arial"/>
                <a:cs typeface="Arial"/>
              </a:rPr>
              <a:t> </a:t>
            </a:r>
            <a:r>
              <a:rPr sz="1009" b="1" i="1" spc="-13" dirty="0">
                <a:latin typeface="Arial"/>
                <a:cs typeface="Arial"/>
              </a:rPr>
              <a:t>e</a:t>
            </a:r>
            <a:r>
              <a:rPr sz="984" b="1" spc="-19" baseline="-21367" dirty="0">
                <a:latin typeface="Arial"/>
                <a:cs typeface="Arial"/>
              </a:rPr>
              <a:t>6</a:t>
            </a:r>
            <a:endParaRPr sz="984" baseline="-21367" dirty="0">
              <a:latin typeface="Arial"/>
              <a:cs typeface="Arial"/>
            </a:endParaRPr>
          </a:p>
          <a:p>
            <a:pPr>
              <a:spcBef>
                <a:spcPts val="454"/>
              </a:spcBef>
            </a:pPr>
            <a:r>
              <a:rPr sz="1009" dirty="0">
                <a:latin typeface="Arial"/>
                <a:cs typeface="Arial"/>
              </a:rPr>
              <a:t>DAG</a:t>
            </a:r>
            <a:r>
              <a:rPr sz="1009" spc="-25" dirty="0">
                <a:latin typeface="Arial"/>
                <a:cs typeface="Arial"/>
              </a:rPr>
              <a:t> </a:t>
            </a:r>
            <a:r>
              <a:rPr sz="1009" dirty="0">
                <a:latin typeface="Arial"/>
                <a:cs typeface="Arial"/>
              </a:rPr>
              <a:t>(directed</a:t>
            </a:r>
            <a:r>
              <a:rPr sz="1009" spc="-23" dirty="0">
                <a:latin typeface="Arial"/>
                <a:cs typeface="Arial"/>
              </a:rPr>
              <a:t> </a:t>
            </a:r>
            <a:r>
              <a:rPr sz="1009" dirty="0">
                <a:latin typeface="Arial"/>
                <a:cs typeface="Arial"/>
              </a:rPr>
              <a:t>acyclic</a:t>
            </a:r>
            <a:r>
              <a:rPr sz="1009" spc="-25" dirty="0">
                <a:latin typeface="Arial"/>
                <a:cs typeface="Arial"/>
              </a:rPr>
              <a:t> </a:t>
            </a:r>
            <a:r>
              <a:rPr sz="1009" spc="-5" dirty="0">
                <a:latin typeface="Arial"/>
                <a:cs typeface="Arial"/>
              </a:rPr>
              <a:t>graph)</a:t>
            </a:r>
            <a:endParaRPr sz="1009" dirty="0">
              <a:latin typeface="Arial"/>
              <a:cs typeface="Arial"/>
            </a:endParaRPr>
          </a:p>
        </p:txBody>
      </p:sp>
      <p:pic>
        <p:nvPicPr>
          <p:cNvPr id="92" name="Picture 91"/>
          <p:cNvPicPr>
            <a:picLocks noChangeAspect="1"/>
          </p:cNvPicPr>
          <p:nvPr/>
        </p:nvPicPr>
        <p:blipFill>
          <a:blip r:embed="rId4"/>
          <a:stretch>
            <a:fillRect/>
          </a:stretch>
        </p:blipFill>
        <p:spPr>
          <a:xfrm>
            <a:off x="3838575" y="989902"/>
            <a:ext cx="840136" cy="358893"/>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43</a:t>
            </a:fld>
            <a:endParaRPr lang="en-US"/>
          </a:p>
        </p:txBody>
      </p:sp>
    </p:spTree>
    <p:extLst>
      <p:ext uri="{BB962C8B-B14F-4D97-AF65-F5344CB8AC3E}">
        <p14:creationId xmlns:p14="http://schemas.microsoft.com/office/powerpoint/2010/main" val="3960183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Causality Violation</a:t>
            </a:r>
            <a:endParaRPr lang="en-US"/>
          </a:p>
        </p:txBody>
      </p:sp>
      <p:sp>
        <p:nvSpPr>
          <p:cNvPr id="45" name="object 45"/>
          <p:cNvSpPr txBox="1">
            <a:spLocks noGrp="1"/>
          </p:cNvSpPr>
          <p:nvPr>
            <p:ph type="dt" sz="half" idx="10"/>
          </p:nvPr>
        </p:nvSpPr>
        <p:spPr/>
        <p:txBody>
          <a:bodyPr/>
          <a:lstStyle/>
          <a:p>
            <a:r>
              <a:rPr lang="en-US" smtClean="0"/>
              <a:t>9/23/2025, Topic 2</a:t>
            </a:r>
            <a:endParaRPr lang="en-US" dirty="0"/>
          </a:p>
        </p:txBody>
      </p:sp>
      <p:sp>
        <p:nvSpPr>
          <p:cNvPr id="44" name="object 44"/>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50" name="Picture 49"/>
          <p:cNvPicPr>
            <a:picLocks noChangeAspect="1"/>
          </p:cNvPicPr>
          <p:nvPr/>
        </p:nvPicPr>
        <p:blipFill>
          <a:blip r:embed="rId2"/>
          <a:stretch>
            <a:fillRect/>
          </a:stretch>
        </p:blipFill>
        <p:spPr>
          <a:xfrm>
            <a:off x="1171575" y="968375"/>
            <a:ext cx="3331040" cy="2275203"/>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44</a:t>
            </a:fld>
            <a:endParaRPr lang="en-US"/>
          </a:p>
        </p:txBody>
      </p:sp>
    </p:spTree>
    <p:extLst>
      <p:ext uri="{BB962C8B-B14F-4D97-AF65-F5344CB8AC3E}">
        <p14:creationId xmlns:p14="http://schemas.microsoft.com/office/powerpoint/2010/main" val="1348307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p:txBody>
          <a:bodyPr/>
          <a:lstStyle/>
          <a:p>
            <a:r>
              <a:rPr lang="en-US" smtClean="0"/>
              <a:t>Causality Communication</a:t>
            </a:r>
            <a:endParaRPr lang="en-US"/>
          </a:p>
        </p:txBody>
      </p:sp>
      <p:sp>
        <p:nvSpPr>
          <p:cNvPr id="52" name="Content Placeholder 51"/>
          <p:cNvSpPr>
            <a:spLocks noGrp="1"/>
          </p:cNvSpPr>
          <p:nvPr>
            <p:ph idx="1"/>
          </p:nvPr>
        </p:nvSpPr>
        <p:spPr/>
        <p:txBody>
          <a:bodyPr/>
          <a:lstStyle/>
          <a:p>
            <a:r>
              <a:rPr lang="en-US" dirty="0" smtClean="0"/>
              <a:t>Ensuring that processor never experiences a causal violation</a:t>
            </a:r>
          </a:p>
          <a:p>
            <a:r>
              <a:rPr lang="en-US" dirty="0" smtClean="0"/>
              <a:t>Protocol for causal communication:</a:t>
            </a:r>
          </a:p>
          <a:p>
            <a:pPr lvl="1"/>
            <a:r>
              <a:rPr lang="en-US" dirty="0" smtClean="0"/>
              <a:t>A processor cannot choose the order in which messages arrive but it can change the order in which messages are </a:t>
            </a:r>
            <a:r>
              <a:rPr lang="en-US" dirty="0" smtClean="0">
                <a:solidFill>
                  <a:schemeClr val="tx2">
                    <a:lumMod val="60000"/>
                    <a:lumOff val="40000"/>
                  </a:schemeClr>
                </a:solidFill>
              </a:rPr>
              <a:t>delivered</a:t>
            </a:r>
            <a:r>
              <a:rPr lang="en-US" dirty="0" smtClean="0"/>
              <a:t> to the applications that consume them</a:t>
            </a:r>
          </a:p>
          <a:p>
            <a:pPr lvl="1"/>
            <a:r>
              <a:rPr lang="en-US" dirty="0" smtClean="0"/>
              <a:t>Revise delivery order by </a:t>
            </a:r>
            <a:r>
              <a:rPr lang="en-US" dirty="0" smtClean="0">
                <a:solidFill>
                  <a:schemeClr val="tx2">
                    <a:lumMod val="60000"/>
                    <a:lumOff val="40000"/>
                  </a:schemeClr>
                </a:solidFill>
              </a:rPr>
              <a:t>holding back </a:t>
            </a:r>
            <a:r>
              <a:rPr lang="en-US" dirty="0" smtClean="0"/>
              <a:t>messages that arrived “too soon”</a:t>
            </a:r>
          </a:p>
          <a:p>
            <a:pPr lvl="1"/>
            <a:r>
              <a:rPr lang="en-US" dirty="0" smtClean="0"/>
              <a:t>The source attaches timestamps on messages (to order messages), and the destination delays the delivery of out-of-order messages</a:t>
            </a:r>
          </a:p>
          <a:p>
            <a:r>
              <a:rPr lang="en-US" dirty="0" smtClean="0"/>
              <a:t>Protocol for FIFO message delivery (TCP communication)</a:t>
            </a:r>
          </a:p>
          <a:p>
            <a:endParaRPr lang="en-US" dirty="0"/>
          </a:p>
        </p:txBody>
      </p:sp>
      <p:sp>
        <p:nvSpPr>
          <p:cNvPr id="53" name="Date Placeholder 52"/>
          <p:cNvSpPr>
            <a:spLocks noGrp="1"/>
          </p:cNvSpPr>
          <p:nvPr>
            <p:ph type="dt" sz="half" idx="10"/>
          </p:nvPr>
        </p:nvSpPr>
        <p:spPr/>
        <p:txBody>
          <a:bodyPr/>
          <a:lstStyle/>
          <a:p>
            <a:r>
              <a:rPr lang="en-US" smtClean="0"/>
              <a:t>9/23/2025, Topic 2</a:t>
            </a:r>
            <a:endParaRPr lang="en-US"/>
          </a:p>
        </p:txBody>
      </p:sp>
      <p:sp>
        <p:nvSpPr>
          <p:cNvPr id="54" name="Footer Placeholder 53"/>
          <p:cNvSpPr>
            <a:spLocks noGrp="1"/>
          </p:cNvSpPr>
          <p:nvPr>
            <p:ph type="ftr" sz="quarter" idx="11"/>
          </p:nvPr>
        </p:nvSpPr>
        <p:spPr/>
        <p:txBody>
          <a:bodyPr/>
          <a:lstStyle/>
          <a:p>
            <a:r>
              <a:rPr lang="en-US" smtClean="0"/>
              <a:t>CSC7103, Fall 2025, Concurrent Processes and Programming</a:t>
            </a:r>
            <a:endParaRPr lang="en-US"/>
          </a:p>
        </p:txBody>
      </p:sp>
      <p:pic>
        <p:nvPicPr>
          <p:cNvPr id="49" name="Picture 48"/>
          <p:cNvPicPr>
            <a:picLocks noChangeAspect="1"/>
          </p:cNvPicPr>
          <p:nvPr/>
        </p:nvPicPr>
        <p:blipFill>
          <a:blip r:embed="rId2"/>
          <a:stretch>
            <a:fillRect/>
          </a:stretch>
        </p:blipFill>
        <p:spPr>
          <a:xfrm>
            <a:off x="1216012" y="2596498"/>
            <a:ext cx="1154585" cy="774996"/>
          </a:xfrm>
          <a:prstGeom prst="rect">
            <a:avLst/>
          </a:prstGeom>
        </p:spPr>
      </p:pic>
      <p:pic>
        <p:nvPicPr>
          <p:cNvPr id="50" name="Picture 49"/>
          <p:cNvPicPr>
            <a:picLocks noChangeAspect="1"/>
          </p:cNvPicPr>
          <p:nvPr/>
        </p:nvPicPr>
        <p:blipFill>
          <a:blip r:embed="rId3"/>
          <a:stretch>
            <a:fillRect/>
          </a:stretch>
        </p:blipFill>
        <p:spPr>
          <a:xfrm>
            <a:off x="2996335" y="2549695"/>
            <a:ext cx="1509265" cy="821799"/>
          </a:xfrm>
          <a:prstGeom prst="rect">
            <a:avLst/>
          </a:prstGeom>
        </p:spPr>
      </p:pic>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t>45</a:t>
            </a:fld>
            <a:endParaRPr lang="en-US"/>
          </a:p>
        </p:txBody>
      </p:sp>
    </p:spTree>
    <p:extLst>
      <p:ext uri="{BB962C8B-B14F-4D97-AF65-F5344CB8AC3E}">
        <p14:creationId xmlns:p14="http://schemas.microsoft.com/office/powerpoint/2010/main" val="35550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additive="base">
                                        <p:cTn id="13" dur="500" fill="hold"/>
                                        <p:tgtEl>
                                          <p:spTgt spid="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 calcmode="lin" valueType="num">
                                      <p:cBhvr additive="base">
                                        <p:cTn id="17" dur="500" fill="hold"/>
                                        <p:tgtEl>
                                          <p:spTgt spid="5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2">
                                            <p:txEl>
                                              <p:pRg st="3" end="3"/>
                                            </p:txEl>
                                          </p:spTgt>
                                        </p:tgtEl>
                                        <p:attrNameLst>
                                          <p:attrName>style.visibility</p:attrName>
                                        </p:attrNameLst>
                                      </p:cBhvr>
                                      <p:to>
                                        <p:strVal val="visible"/>
                                      </p:to>
                                    </p:set>
                                    <p:anim calcmode="lin" valueType="num">
                                      <p:cBhvr additive="base">
                                        <p:cTn id="21" dur="500" fill="hold"/>
                                        <p:tgtEl>
                                          <p:spTgt spid="5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2">
                                            <p:txEl>
                                              <p:pRg st="4" end="4"/>
                                            </p:txEl>
                                          </p:spTgt>
                                        </p:tgtEl>
                                        <p:attrNameLst>
                                          <p:attrName>style.visibility</p:attrName>
                                        </p:attrNameLst>
                                      </p:cBhvr>
                                      <p:to>
                                        <p:strVal val="visible"/>
                                      </p:to>
                                    </p:set>
                                    <p:anim calcmode="lin" valueType="num">
                                      <p:cBhvr additive="base">
                                        <p:cTn id="25" dur="500" fill="hold"/>
                                        <p:tgtEl>
                                          <p:spTgt spid="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
                                            <p:txEl>
                                              <p:pRg st="5" end="5"/>
                                            </p:txEl>
                                          </p:spTgt>
                                        </p:tgtEl>
                                        <p:attrNameLst>
                                          <p:attrName>style.visibility</p:attrName>
                                        </p:attrNameLst>
                                      </p:cBhvr>
                                      <p:to>
                                        <p:strVal val="visible"/>
                                      </p:to>
                                    </p:set>
                                    <p:anim calcmode="lin" valueType="num">
                                      <p:cBhvr additive="base">
                                        <p:cTn id="31" dur="500" fill="hold"/>
                                        <p:tgtEl>
                                          <p:spTgt spid="5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0-#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0-#ppt_w/2"/>
                                          </p:val>
                                        </p:tav>
                                        <p:tav tm="100000">
                                          <p:val>
                                            <p:strVal val="#ppt_x"/>
                                          </p:val>
                                        </p:tav>
                                      </p:tavLst>
                                    </p:anim>
                                    <p:anim calcmode="lin" valueType="num">
                                      <p:cBhvr additive="base">
                                        <p:cTn id="4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IPC and Synchronization</a:t>
            </a:r>
            <a:endParaRPr lang="en-US" dirty="0"/>
          </a:p>
        </p:txBody>
      </p:sp>
      <p:sp>
        <p:nvSpPr>
          <p:cNvPr id="15" name="Text Placeholder 14"/>
          <p:cNvSpPr>
            <a:spLocks noGrp="1"/>
          </p:cNvSpPr>
          <p:nvPr>
            <p:ph type="body" idx="1"/>
          </p:nvPr>
        </p:nvSpPr>
        <p:spPr/>
        <p:txBody>
          <a:bodyPr/>
          <a:lstStyle/>
          <a:p>
            <a:endParaRPr lang="en-US"/>
          </a:p>
        </p:txBody>
      </p:sp>
      <p:sp>
        <p:nvSpPr>
          <p:cNvPr id="5" name="object 5"/>
          <p:cNvSpPr txBox="1">
            <a:spLocks noGrp="1"/>
          </p:cNvSpPr>
          <p:nvPr>
            <p:ph type="dt" sz="half" idx="10"/>
          </p:nvPr>
        </p:nvSpPr>
        <p:spPr/>
        <p:txBody>
          <a:bodyPr/>
          <a:lstStyle/>
          <a:p>
            <a:r>
              <a:rPr lang="en-US" smtClean="0"/>
              <a:t>9/23/2025, Topic 2</a:t>
            </a:r>
            <a:endParaRPr lang="en-US" dirty="0"/>
          </a:p>
        </p:txBody>
      </p:sp>
      <p:sp>
        <p:nvSpPr>
          <p:cNvPr id="4" name="object 4"/>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46</a:t>
            </a:fld>
            <a:endParaRPr lang="en-US"/>
          </a:p>
        </p:txBody>
      </p:sp>
    </p:spTree>
    <p:extLst>
      <p:ext uri="{BB962C8B-B14F-4D97-AF65-F5344CB8AC3E}">
        <p14:creationId xmlns:p14="http://schemas.microsoft.com/office/powerpoint/2010/main" val="479878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Language Mechanisms for Synchronization</a:t>
            </a:r>
            <a:endParaRPr lang="en-US"/>
          </a:p>
        </p:txBody>
      </p:sp>
      <p:sp>
        <p:nvSpPr>
          <p:cNvPr id="16" name="Content Placeholder 15"/>
          <p:cNvSpPr>
            <a:spLocks noGrp="1"/>
          </p:cNvSpPr>
          <p:nvPr>
            <p:ph idx="1"/>
          </p:nvPr>
        </p:nvSpPr>
        <p:spPr/>
        <p:txBody>
          <a:bodyPr>
            <a:normAutofit fontScale="92500" lnSpcReduction="10000"/>
          </a:bodyPr>
          <a:lstStyle/>
          <a:p>
            <a:r>
              <a:rPr lang="en-US" dirty="0" smtClean="0"/>
              <a:t>A concurrent programming language supports:</a:t>
            </a:r>
          </a:p>
          <a:p>
            <a:pPr lvl="1"/>
            <a:r>
              <a:rPr lang="en-US" dirty="0" smtClean="0"/>
              <a:t>Specification of concurrent processing</a:t>
            </a:r>
          </a:p>
          <a:p>
            <a:pPr lvl="1"/>
            <a:r>
              <a:rPr lang="en-US" dirty="0" smtClean="0"/>
              <a:t>Synchronization of processes</a:t>
            </a:r>
          </a:p>
          <a:p>
            <a:pPr lvl="1"/>
            <a:r>
              <a:rPr lang="en-US" dirty="0" err="1" smtClean="0"/>
              <a:t>Interprocess</a:t>
            </a:r>
            <a:r>
              <a:rPr lang="en-US" dirty="0" smtClean="0"/>
              <a:t> communication</a:t>
            </a:r>
          </a:p>
          <a:p>
            <a:pPr lvl="1"/>
            <a:r>
              <a:rPr lang="en-US" dirty="0" smtClean="0"/>
              <a:t>Non-deterministic execution of processes</a:t>
            </a:r>
          </a:p>
          <a:p>
            <a:r>
              <a:rPr lang="en-US" dirty="0" smtClean="0"/>
              <a:t>How the normal OS approaches can be extended to the distributed OS</a:t>
            </a:r>
          </a:p>
          <a:p>
            <a:r>
              <a:rPr lang="en-US" dirty="0" smtClean="0"/>
              <a:t>Various synchronization mechanisms</a:t>
            </a:r>
          </a:p>
          <a:p>
            <a:pPr lvl="1"/>
            <a:r>
              <a:rPr lang="en-US" dirty="0" smtClean="0"/>
              <a:t>Shared-variable approaches: Semaphore, monitor, conditional critical region, </a:t>
            </a:r>
            <a:r>
              <a:rPr lang="en-US" dirty="0" err="1" smtClean="0"/>
              <a:t>serializer</a:t>
            </a:r>
            <a:r>
              <a:rPr lang="en-US" dirty="0" smtClean="0"/>
              <a:t>, path expression</a:t>
            </a:r>
          </a:p>
          <a:p>
            <a:pPr lvl="1"/>
            <a:r>
              <a:rPr lang="en-US" dirty="0" smtClean="0"/>
              <a:t>Message passing approaches: Communicating sequential processes, remote procedure call, rendezvous</a:t>
            </a:r>
          </a:p>
          <a:p>
            <a:r>
              <a:rPr lang="en-US" dirty="0" smtClean="0"/>
              <a:t>Classic synchronization example: Concurrent readers/exclusive writer problem</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47</a:t>
            </a:fld>
            <a:endParaRPr lang="en-US"/>
          </a:p>
        </p:txBody>
      </p:sp>
    </p:spTree>
    <p:extLst>
      <p:ext uri="{BB962C8B-B14F-4D97-AF65-F5344CB8AC3E}">
        <p14:creationId xmlns:p14="http://schemas.microsoft.com/office/powerpoint/2010/main" val="134309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Critical Section Problem</a:t>
            </a:r>
            <a:endParaRPr lang="en-US" dirty="0"/>
          </a:p>
        </p:txBody>
      </p:sp>
      <p:sp>
        <p:nvSpPr>
          <p:cNvPr id="3" name="Content Placeholder 2"/>
          <p:cNvSpPr>
            <a:spLocks noGrp="1"/>
          </p:cNvSpPr>
          <p:nvPr>
            <p:ph idx="1"/>
          </p:nvPr>
        </p:nvSpPr>
        <p:spPr>
          <a:xfrm>
            <a:off x="636852" y="922867"/>
            <a:ext cx="3277924" cy="2195814"/>
          </a:xfrm>
        </p:spPr>
        <p:txBody>
          <a:bodyPr>
            <a:normAutofit fontScale="92500"/>
          </a:bodyPr>
          <a:lstStyle/>
          <a:p>
            <a:r>
              <a:rPr lang="en-US" dirty="0" smtClean="0"/>
              <a:t>Multiple processes are competing to use some shared data</a:t>
            </a:r>
          </a:p>
          <a:p>
            <a:r>
              <a:rPr lang="en-US" dirty="0" smtClean="0"/>
              <a:t>Each process has a code segment, called critical section, in which the shared data is accessed</a:t>
            </a:r>
          </a:p>
          <a:p>
            <a:r>
              <a:rPr lang="en-US" dirty="0" smtClean="0"/>
              <a:t>Problem – ensure that when one process is executing in its critical section, no other processes are executing in their critical sections</a:t>
            </a:r>
          </a:p>
          <a:p>
            <a:pPr lvl="1"/>
            <a:r>
              <a:rPr lang="en-US" dirty="0" smtClean="0"/>
              <a:t>Mutual exclusion should be enforced</a:t>
            </a:r>
          </a:p>
          <a:p>
            <a:r>
              <a:rPr lang="en-US" dirty="0" smtClean="0"/>
              <a:t>Entry section implements a process’ request to enter its critical section which is followed by an exit section</a:t>
            </a:r>
          </a:p>
          <a:p>
            <a:pPr lvl="1"/>
            <a:r>
              <a:rPr lang="en-US" dirty="0" smtClean="0"/>
              <a:t>Processes may share some common variables to synchronize their actions (to have orderly execution of cooperating processes)</a:t>
            </a:r>
          </a:p>
          <a:p>
            <a:endParaRPr lang="en-US" dirty="0" smtClean="0"/>
          </a:p>
          <a:p>
            <a:endParaRPr lang="en-US" dirty="0"/>
          </a:p>
        </p:txBody>
      </p:sp>
      <p:sp>
        <p:nvSpPr>
          <p:cNvPr id="7" name="Date Placeholder 6"/>
          <p:cNvSpPr>
            <a:spLocks noGrp="1"/>
          </p:cNvSpPr>
          <p:nvPr>
            <p:ph type="dt" sz="half" idx="10"/>
          </p:nvPr>
        </p:nvSpPr>
        <p:spPr/>
        <p:txBody>
          <a:bodyPr/>
          <a:lstStyle/>
          <a:p>
            <a:r>
              <a:rPr lang="en-US" smtClean="0"/>
              <a:t>9/23/2025, Topic 2</a:t>
            </a:r>
            <a:endParaRPr lang="en-US"/>
          </a:p>
        </p:txBody>
      </p:sp>
      <p:sp>
        <p:nvSpPr>
          <p:cNvPr id="8" name="Footer Placeholder 7"/>
          <p:cNvSpPr>
            <a:spLocks noGrp="1"/>
          </p:cNvSpPr>
          <p:nvPr>
            <p:ph type="ftr" sz="quarter" idx="11"/>
          </p:nvPr>
        </p:nvSpPr>
        <p:spPr/>
        <p:txBody>
          <a:bodyPr/>
          <a:lstStyle/>
          <a:p>
            <a:r>
              <a:rPr lang="en-US" smtClean="0"/>
              <a:t>CSC7103, Fall 2025, Concurrent Processes and Programming</a:t>
            </a:r>
            <a:endParaRPr lang="en-US"/>
          </a:p>
        </p:txBody>
      </p:sp>
      <p:sp>
        <p:nvSpPr>
          <p:cNvPr id="9" name="Slide Number Placeholder 8"/>
          <p:cNvSpPr>
            <a:spLocks noGrp="1"/>
          </p:cNvSpPr>
          <p:nvPr>
            <p:ph type="sldNum" sz="quarter" idx="12"/>
          </p:nvPr>
        </p:nvSpPr>
        <p:spPr/>
        <p:txBody>
          <a:bodyPr>
            <a:normAutofit fontScale="92500" lnSpcReduction="20000"/>
          </a:bodyPr>
          <a:lstStyle/>
          <a:p>
            <a:fld id="{B6F15528-21DE-4FAA-801E-634DDDAF4B2B}" type="slidenum">
              <a:rPr lang="en-US" smtClean="0"/>
              <a:pPr/>
              <a:t>48</a:t>
            </a:fld>
            <a:endParaRPr lang="en-US"/>
          </a:p>
        </p:txBody>
      </p:sp>
      <p:pic>
        <p:nvPicPr>
          <p:cNvPr id="4" name="Picture 3"/>
          <p:cNvPicPr>
            <a:picLocks noChangeAspect="1"/>
          </p:cNvPicPr>
          <p:nvPr/>
        </p:nvPicPr>
        <p:blipFill>
          <a:blip r:embed="rId2"/>
          <a:stretch>
            <a:fillRect/>
          </a:stretch>
        </p:blipFill>
        <p:spPr>
          <a:xfrm>
            <a:off x="3960834" y="968375"/>
            <a:ext cx="1678669" cy="1822672"/>
          </a:xfrm>
          <a:prstGeom prst="rect">
            <a:avLst/>
          </a:prstGeom>
        </p:spPr>
      </p:pic>
    </p:spTree>
    <p:extLst>
      <p:ext uri="{BB962C8B-B14F-4D97-AF65-F5344CB8AC3E}">
        <p14:creationId xmlns:p14="http://schemas.microsoft.com/office/powerpoint/2010/main" val="1852140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Semaphores</a:t>
            </a:r>
            <a:endParaRPr lang="en-US" dirty="0"/>
          </a:p>
        </p:txBody>
      </p:sp>
      <p:sp>
        <p:nvSpPr>
          <p:cNvPr id="57347" name="Rectangle 3"/>
          <p:cNvSpPr>
            <a:spLocks noGrp="1" noChangeArrowheads="1"/>
          </p:cNvSpPr>
          <p:nvPr>
            <p:ph type="body" idx="1"/>
          </p:nvPr>
        </p:nvSpPr>
        <p:spPr/>
        <p:txBody>
          <a:bodyPr>
            <a:normAutofit fontScale="92500" lnSpcReduction="10000"/>
          </a:bodyPr>
          <a:lstStyle/>
          <a:p>
            <a:r>
              <a:rPr lang="en-US" dirty="0" smtClean="0"/>
              <a:t>Semaphore is a synchronization tool</a:t>
            </a:r>
          </a:p>
          <a:p>
            <a:pPr lvl="1"/>
            <a:r>
              <a:rPr lang="en-US" dirty="0" smtClean="0"/>
              <a:t>Works like </a:t>
            </a:r>
            <a:r>
              <a:rPr lang="en-US" dirty="0" err="1" smtClean="0"/>
              <a:t>mutex</a:t>
            </a:r>
            <a:r>
              <a:rPr lang="en-US" dirty="0" smtClean="0"/>
              <a:t> locks to enforce mutual exclusion</a:t>
            </a:r>
          </a:p>
          <a:p>
            <a:r>
              <a:rPr lang="en-US" dirty="0" smtClean="0"/>
              <a:t>Semaphore S – protected integer variable which can only be accessed via two operations</a:t>
            </a:r>
          </a:p>
          <a:p>
            <a:endParaRPr lang="en-US" dirty="0" smtClean="0"/>
          </a:p>
          <a:p>
            <a:endParaRPr lang="en-US" dirty="0" smtClean="0"/>
          </a:p>
          <a:p>
            <a:endParaRPr lang="en-US" dirty="0" smtClean="0"/>
          </a:p>
          <a:p>
            <a:endParaRPr lang="en-US" dirty="0" smtClean="0"/>
          </a:p>
          <a:p>
            <a:endParaRPr lang="en-US" dirty="0" smtClean="0"/>
          </a:p>
          <a:p>
            <a:r>
              <a:rPr lang="en-US" dirty="0" smtClean="0">
                <a:sym typeface="Symbol" charset="0"/>
              </a:rPr>
              <a:t>These operations are indivisible (atomic), that is, only one process can modify the semaphore value at a time</a:t>
            </a:r>
            <a:endParaRPr lang="en-US" dirty="0">
              <a:sym typeface="Symbol" charset="0"/>
            </a:endParaRPr>
          </a:p>
        </p:txBody>
      </p:sp>
      <p:pic>
        <p:nvPicPr>
          <p:cNvPr id="5" name="Picture 4"/>
          <p:cNvPicPr>
            <a:picLocks noChangeAspect="1"/>
          </p:cNvPicPr>
          <p:nvPr/>
        </p:nvPicPr>
        <p:blipFill>
          <a:blip r:embed="rId2"/>
          <a:stretch>
            <a:fillRect/>
          </a:stretch>
        </p:blipFill>
        <p:spPr>
          <a:xfrm>
            <a:off x="2314575" y="1501775"/>
            <a:ext cx="2804445" cy="1143000"/>
          </a:xfrm>
          <a:prstGeom prst="rect">
            <a:avLst/>
          </a:prstGeom>
        </p:spPr>
      </p:pic>
      <p:sp>
        <p:nvSpPr>
          <p:cNvPr id="8" name="Date Placeholder 7"/>
          <p:cNvSpPr>
            <a:spLocks noGrp="1"/>
          </p:cNvSpPr>
          <p:nvPr>
            <p:ph type="dt" sz="half" idx="10"/>
          </p:nvPr>
        </p:nvSpPr>
        <p:spPr/>
        <p:txBody>
          <a:bodyPr/>
          <a:lstStyle/>
          <a:p>
            <a:r>
              <a:rPr lang="en-US" smtClean="0"/>
              <a:t>9/23/2025, Topic 2</a:t>
            </a:r>
            <a:endParaRPr lang="en-US"/>
          </a:p>
        </p:txBody>
      </p:sp>
      <p:sp>
        <p:nvSpPr>
          <p:cNvPr id="9" name="Footer Placeholder 8"/>
          <p:cNvSpPr>
            <a:spLocks noGrp="1"/>
          </p:cNvSpPr>
          <p:nvPr>
            <p:ph type="ftr" sz="quarter" idx="11"/>
          </p:nvPr>
        </p:nvSpPr>
        <p:spPr/>
        <p:txBody>
          <a:bodyPr/>
          <a:lstStyle/>
          <a:p>
            <a:r>
              <a:rPr lang="en-US" smtClean="0"/>
              <a:t>CSC7103, Fall 2025, Concurrent Processes and Programming</a:t>
            </a:r>
            <a:endParaRPr lang="en-US"/>
          </a:p>
        </p:txBody>
      </p:sp>
      <p:sp>
        <p:nvSpPr>
          <p:cNvPr id="10" name="Slide Number Placeholder 9"/>
          <p:cNvSpPr>
            <a:spLocks noGrp="1"/>
          </p:cNvSpPr>
          <p:nvPr>
            <p:ph type="sldNum" sz="quarter" idx="12"/>
          </p:nvPr>
        </p:nvSpPr>
        <p:spPr/>
        <p:txBody>
          <a:bodyPr>
            <a:normAutofit fontScale="92500" lnSpcReduction="20000"/>
          </a:bodyPr>
          <a:lstStyle/>
          <a:p>
            <a:fld id="{B6F15528-21DE-4FAA-801E-634DDDAF4B2B}" type="slidenum">
              <a:rPr lang="en-US" smtClean="0"/>
              <a:t>49</a:t>
            </a:fld>
            <a:endParaRPr lang="en-US"/>
          </a:p>
        </p:txBody>
      </p:sp>
    </p:spTree>
    <p:extLst>
      <p:ext uri="{BB962C8B-B14F-4D97-AF65-F5344CB8AC3E}">
        <p14:creationId xmlns:p14="http://schemas.microsoft.com/office/powerpoint/2010/main" val="3201316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Threads</a:t>
            </a:r>
            <a:endParaRPr lang="en-US"/>
          </a:p>
        </p:txBody>
      </p:sp>
      <p:sp>
        <p:nvSpPr>
          <p:cNvPr id="16" name="Content Placeholder 15"/>
          <p:cNvSpPr>
            <a:spLocks noGrp="1"/>
          </p:cNvSpPr>
          <p:nvPr>
            <p:ph idx="1"/>
          </p:nvPr>
        </p:nvSpPr>
        <p:spPr>
          <a:xfrm>
            <a:off x="636851" y="922867"/>
            <a:ext cx="4337971" cy="2255308"/>
          </a:xfrm>
        </p:spPr>
        <p:txBody>
          <a:bodyPr>
            <a:normAutofit fontScale="85000" lnSpcReduction="20000"/>
          </a:bodyPr>
          <a:lstStyle/>
          <a:p>
            <a:r>
              <a:rPr lang="en-US" dirty="0" smtClean="0"/>
              <a:t>Process can have</a:t>
            </a:r>
          </a:p>
          <a:p>
            <a:pPr lvl="1"/>
            <a:r>
              <a:rPr lang="en-US" dirty="0"/>
              <a:t>S</a:t>
            </a:r>
            <a:r>
              <a:rPr lang="en-US" dirty="0" smtClean="0"/>
              <a:t>ingle or multiple thread(s) of control or </a:t>
            </a:r>
            <a:r>
              <a:rPr lang="en-US" dirty="0" smtClean="0"/>
              <a:t>activity (strand of execution)</a:t>
            </a:r>
            <a:endParaRPr lang="en-US" dirty="0" smtClean="0"/>
          </a:p>
          <a:p>
            <a:r>
              <a:rPr lang="en-US" dirty="0" smtClean="0"/>
              <a:t>A thread is a flow of control within a process</a:t>
            </a:r>
          </a:p>
          <a:p>
            <a:pPr lvl="1"/>
            <a:r>
              <a:rPr lang="en-US" dirty="0"/>
              <a:t>B</a:t>
            </a:r>
            <a:r>
              <a:rPr lang="en-US" dirty="0" smtClean="0"/>
              <a:t>asic computational unit – originally called a LWP (lightweight process)</a:t>
            </a:r>
          </a:p>
          <a:p>
            <a:pPr lvl="1"/>
            <a:r>
              <a:rPr lang="en-US" dirty="0" smtClean="0"/>
              <a:t>Thread control block (TCB) consisting of thread ID, program counter, register set and stack</a:t>
            </a:r>
          </a:p>
          <a:p>
            <a:pPr lvl="1"/>
            <a:r>
              <a:rPr lang="en-US" dirty="0"/>
              <a:t>A</a:t>
            </a:r>
            <a:r>
              <a:rPr lang="en-US" dirty="0" smtClean="0"/>
              <a:t>ll threads share the same address space of their process</a:t>
            </a:r>
          </a:p>
          <a:p>
            <a:pPr lvl="1"/>
            <a:r>
              <a:rPr lang="en-US" dirty="0" smtClean="0"/>
              <a:t>Thread support has become an integral part of any modern OS</a:t>
            </a:r>
          </a:p>
          <a:p>
            <a:r>
              <a:rPr lang="en-US" dirty="0" smtClean="0"/>
              <a:t>Multithreaded computer systems are common (e.g., desktop PCs)</a:t>
            </a:r>
          </a:p>
          <a:p>
            <a:pPr lvl="1"/>
            <a:r>
              <a:rPr lang="en-US" dirty="0" smtClean="0"/>
              <a:t>Web browser: one thread for display and the other for data retrieving</a:t>
            </a:r>
          </a:p>
          <a:p>
            <a:r>
              <a:rPr lang="en-US" dirty="0" smtClean="0"/>
              <a:t>Benefits:</a:t>
            </a:r>
          </a:p>
          <a:p>
            <a:pPr lvl="1"/>
            <a:r>
              <a:rPr lang="en-US" dirty="0"/>
              <a:t>E</a:t>
            </a:r>
            <a:r>
              <a:rPr lang="en-US" dirty="0" smtClean="0"/>
              <a:t>conomical (ease of creation, cheaper/quicker context switching)</a:t>
            </a:r>
          </a:p>
          <a:p>
            <a:pPr lvl="1"/>
            <a:r>
              <a:rPr lang="en-US" dirty="0"/>
              <a:t>I</a:t>
            </a:r>
            <a:r>
              <a:rPr lang="en-US" dirty="0" smtClean="0"/>
              <a:t>ncreased responsiveness</a:t>
            </a:r>
          </a:p>
          <a:p>
            <a:pPr lvl="1"/>
            <a:r>
              <a:rPr lang="en-US" dirty="0"/>
              <a:t>S</a:t>
            </a:r>
            <a:r>
              <a:rPr lang="en-US" dirty="0" smtClean="0"/>
              <a:t>imple and efficient resource sharing</a:t>
            </a:r>
          </a:p>
          <a:p>
            <a:pPr lvl="1"/>
            <a:r>
              <a:rPr lang="en-US" dirty="0"/>
              <a:t>C</a:t>
            </a:r>
            <a:r>
              <a:rPr lang="en-US" dirty="0" smtClean="0"/>
              <a:t>oncurrency (multiprocessor architecture)</a:t>
            </a:r>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5</a:t>
            </a:fld>
            <a:endParaRPr lang="en-US"/>
          </a:p>
        </p:txBody>
      </p:sp>
    </p:spTree>
    <p:extLst>
      <p:ext uri="{BB962C8B-B14F-4D97-AF65-F5344CB8AC3E}">
        <p14:creationId xmlns:p14="http://schemas.microsoft.com/office/powerpoint/2010/main" val="18202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 calcmode="lin" valueType="num">
                                      <p:cBhvr additive="base">
                                        <p:cTn id="33"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 calcmode="lin" valueType="num">
                                      <p:cBhvr additive="base">
                                        <p:cTn id="39"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xEl>
                                              <p:pRg st="9" end="9"/>
                                            </p:txEl>
                                          </p:spTgt>
                                        </p:tgtEl>
                                        <p:attrNameLst>
                                          <p:attrName>style.visibility</p:attrName>
                                        </p:attrNameLst>
                                      </p:cBhvr>
                                      <p:to>
                                        <p:strVal val="visible"/>
                                      </p:to>
                                    </p:set>
                                    <p:anim calcmode="lin" valueType="num">
                                      <p:cBhvr additive="base">
                                        <p:cTn id="49"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
                                            <p:txEl>
                                              <p:pRg st="10" end="10"/>
                                            </p:txEl>
                                          </p:spTgt>
                                        </p:tgtEl>
                                        <p:attrNameLst>
                                          <p:attrName>style.visibility</p:attrName>
                                        </p:attrNameLst>
                                      </p:cBhvr>
                                      <p:to>
                                        <p:strVal val="visible"/>
                                      </p:to>
                                    </p:set>
                                    <p:anim calcmode="lin" valueType="num">
                                      <p:cBhvr additive="base">
                                        <p:cTn id="53" dur="500" fill="hold"/>
                                        <p:tgtEl>
                                          <p:spTgt spid="16">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6">
                                            <p:txEl>
                                              <p:pRg st="11" end="11"/>
                                            </p:txEl>
                                          </p:spTgt>
                                        </p:tgtEl>
                                        <p:attrNameLst>
                                          <p:attrName>style.visibility</p:attrName>
                                        </p:attrNameLst>
                                      </p:cBhvr>
                                      <p:to>
                                        <p:strVal val="visible"/>
                                      </p:to>
                                    </p:set>
                                    <p:anim calcmode="lin" valueType="num">
                                      <p:cBhvr additive="base">
                                        <p:cTn id="57" dur="500" fill="hold"/>
                                        <p:tgtEl>
                                          <p:spTgt spid="16">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6">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6">
                                            <p:txEl>
                                              <p:pRg st="12" end="12"/>
                                            </p:txEl>
                                          </p:spTgt>
                                        </p:tgtEl>
                                        <p:attrNameLst>
                                          <p:attrName>style.visibility</p:attrName>
                                        </p:attrNameLst>
                                      </p:cBhvr>
                                      <p:to>
                                        <p:strVal val="visible"/>
                                      </p:to>
                                    </p:set>
                                    <p:anim calcmode="lin" valueType="num">
                                      <p:cBhvr additive="base">
                                        <p:cTn id="61" dur="500" fill="hold"/>
                                        <p:tgtEl>
                                          <p:spTgt spid="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6">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6">
                                            <p:txEl>
                                              <p:pRg st="13" end="13"/>
                                            </p:txEl>
                                          </p:spTgt>
                                        </p:tgtEl>
                                        <p:attrNameLst>
                                          <p:attrName>style.visibility</p:attrName>
                                        </p:attrNameLst>
                                      </p:cBhvr>
                                      <p:to>
                                        <p:strVal val="visible"/>
                                      </p:to>
                                    </p:set>
                                    <p:anim calcmode="lin" valueType="num">
                                      <p:cBhvr additive="base">
                                        <p:cTn id="65" dur="500" fill="hold"/>
                                        <p:tgtEl>
                                          <p:spTgt spid="16">
                                            <p:txEl>
                                              <p:pRg st="13" end="1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Interprocess Communication Models</a:t>
            </a:r>
            <a:endParaRPr lang="en-US" dirty="0"/>
          </a:p>
        </p:txBody>
      </p:sp>
      <p:sp>
        <p:nvSpPr>
          <p:cNvPr id="43011" name="Rectangle 3"/>
          <p:cNvSpPr>
            <a:spLocks noGrp="1" noChangeArrowheads="1"/>
          </p:cNvSpPr>
          <p:nvPr>
            <p:ph type="body" idx="1"/>
          </p:nvPr>
        </p:nvSpPr>
        <p:spPr/>
        <p:txBody>
          <a:bodyPr/>
          <a:lstStyle/>
          <a:p>
            <a:r>
              <a:rPr lang="en-US" smtClean="0"/>
              <a:t>Message passing – Useful for exchanging smaller amounts of data; easier to implement through system calls but slower		</a:t>
            </a:r>
          </a:p>
          <a:p>
            <a:r>
              <a:rPr lang="en-US" smtClean="0"/>
              <a:t>Shared memory – Allows maximum speed and convenience of communication; faster accesses to shared memory  		</a:t>
            </a:r>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50</a:t>
            </a:fld>
            <a:endParaRPr lang="en-US"/>
          </a:p>
        </p:txBody>
      </p:sp>
      <p:pic>
        <p:nvPicPr>
          <p:cNvPr id="43012" name="Picture 4" title="IPC model vs shared memory model"/>
          <p:cNvPicPr>
            <a:picLocks noChangeAspect="1" noChangeArrowheads="1"/>
          </p:cNvPicPr>
          <p:nvPr/>
        </p:nvPicPr>
        <p:blipFill>
          <a:blip r:embed="rId2" cstate="print">
            <a:extLst>
              <a:ext uri="{28A0092B-C50C-407E-A947-70E740481C1C}">
                <a14:useLocalDpi xmlns:a14="http://schemas.microsoft.com/office/drawing/2010/main" val="0"/>
              </a:ext>
            </a:extLst>
          </a:blip>
          <a:srcRect l="594" t="6601" r="594" b="7129"/>
          <a:stretch>
            <a:fillRect/>
          </a:stretch>
        </p:blipFill>
        <p:spPr bwMode="auto">
          <a:xfrm>
            <a:off x="1837495" y="1806575"/>
            <a:ext cx="2328441" cy="1494724"/>
          </a:xfrm>
          <a:prstGeom prst="rect">
            <a:avLst/>
          </a:prstGeom>
          <a:noFill/>
          <a:ln w="38100" cmpd="dbl">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02624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Message-Passing Synchronization</a:t>
            </a:r>
            <a:endParaRPr lang="en-US" dirty="0"/>
          </a:p>
        </p:txBody>
      </p:sp>
      <p:sp>
        <p:nvSpPr>
          <p:cNvPr id="46083" name="Rectangle 3"/>
          <p:cNvSpPr>
            <a:spLocks noGrp="1" noChangeArrowheads="1"/>
          </p:cNvSpPr>
          <p:nvPr>
            <p:ph type="body" idx="1"/>
          </p:nvPr>
        </p:nvSpPr>
        <p:spPr/>
        <p:txBody>
          <a:bodyPr>
            <a:normAutofit fontScale="92500"/>
          </a:bodyPr>
          <a:lstStyle/>
          <a:p>
            <a:r>
              <a:rPr lang="en-US" dirty="0" smtClean="0"/>
              <a:t>A mechanism for cooperating processes to communicate and to synchronize their actions without sharing the same address space</a:t>
            </a:r>
          </a:p>
          <a:p>
            <a:pPr lvl="1"/>
            <a:r>
              <a:rPr lang="en-US" dirty="0" smtClean="0"/>
              <a:t>The only means of communication in distributed systems without shared memory</a:t>
            </a:r>
          </a:p>
          <a:p>
            <a:r>
              <a:rPr lang="en-US" dirty="0" smtClean="0"/>
              <a:t>Message-passing facility provides two operations:</a:t>
            </a:r>
          </a:p>
          <a:p>
            <a:pPr marL="138422" lvl="1" indent="0">
              <a:buNone/>
            </a:pPr>
            <a:r>
              <a:rPr lang="en-US" dirty="0" smtClean="0"/>
              <a:t>	</a:t>
            </a:r>
            <a:r>
              <a:rPr lang="en-US" dirty="0" smtClean="0">
                <a:latin typeface="Consolas" panose="020B0609020204030204" pitchFamily="49" charset="0"/>
              </a:rPr>
              <a:t>send(message)</a:t>
            </a:r>
            <a:r>
              <a:rPr lang="en-US" dirty="0" smtClean="0"/>
              <a:t> – message size fixed or variable </a:t>
            </a:r>
          </a:p>
          <a:p>
            <a:pPr marL="138422" lvl="1" indent="0">
              <a:buNone/>
            </a:pPr>
            <a:r>
              <a:rPr lang="en-US" dirty="0" smtClean="0"/>
              <a:t>	</a:t>
            </a:r>
            <a:r>
              <a:rPr lang="en-US" dirty="0" smtClean="0">
                <a:latin typeface="Consolas" panose="020B0609020204030204" pitchFamily="49" charset="0"/>
              </a:rPr>
              <a:t>receive(message)</a:t>
            </a:r>
          </a:p>
          <a:p>
            <a:r>
              <a:rPr lang="en-US" dirty="0" smtClean="0"/>
              <a:t>Two processes wishing to communicate need to establish a communication link between them and exchange messages via</a:t>
            </a:r>
          </a:p>
          <a:p>
            <a:pPr marL="0" indent="0">
              <a:buNone/>
            </a:pPr>
            <a:r>
              <a:rPr lang="en-US" dirty="0" smtClean="0"/>
              <a:t>	</a:t>
            </a:r>
            <a:r>
              <a:rPr lang="en-US" dirty="0" smtClean="0">
                <a:latin typeface="Consolas" panose="020B0609020204030204" pitchFamily="49" charset="0"/>
              </a:rPr>
              <a:t>send</a:t>
            </a:r>
            <a:r>
              <a:rPr lang="en-US" dirty="0" smtClean="0"/>
              <a:t>/</a:t>
            </a:r>
            <a:r>
              <a:rPr lang="en-US" dirty="0" smtClean="0">
                <a:latin typeface="Consolas" panose="020B0609020204030204" pitchFamily="49" charset="0"/>
              </a:rPr>
              <a:t>receive</a:t>
            </a:r>
          </a:p>
          <a:p>
            <a:pPr lvl="1"/>
            <a:r>
              <a:rPr lang="en-US" dirty="0" smtClean="0"/>
              <a:t>Implementation of communication link physical (e.g., shared memory, hardware bus or network) or logical</a:t>
            </a:r>
          </a:p>
          <a:p>
            <a:r>
              <a:rPr lang="en-US" dirty="0" smtClean="0"/>
              <a:t>Message can be asynchronous or synchronous</a:t>
            </a:r>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5" name="Footer Placeholder 4"/>
          <p:cNvSpPr>
            <a:spLocks noGrp="1"/>
          </p:cNvSpPr>
          <p:nvPr>
            <p:ph type="ftr" sz="quarter" idx="11"/>
          </p:nvPr>
        </p:nvSpPr>
        <p:spPr/>
        <p:txBody>
          <a:bodyPr/>
          <a:lstStyle/>
          <a:p>
            <a:r>
              <a:rPr lang="en-US" smtClean="0"/>
              <a:t>CSC7103, Fall 2025, Concurrent Processes and Programming</a:t>
            </a:r>
            <a:endParaRPr lang="en-US"/>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t>51</a:t>
            </a:fld>
            <a:endParaRPr lang="en-US"/>
          </a:p>
        </p:txBody>
      </p:sp>
    </p:spTree>
    <p:extLst>
      <p:ext uri="{BB962C8B-B14F-4D97-AF65-F5344CB8AC3E}">
        <p14:creationId xmlns:p14="http://schemas.microsoft.com/office/powerpoint/2010/main" val="529551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 calcmode="lin" valueType="num">
                                      <p:cBhvr additive="base">
                                        <p:cTn id="21"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08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calcmode="lin" valueType="num">
                                      <p:cBhvr additive="base">
                                        <p:cTn id="25"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 calcmode="lin" valueType="num">
                                      <p:cBhvr additive="base">
                                        <p:cTn id="31"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 calcmode="lin" valueType="num">
                                      <p:cBhvr additive="base">
                                        <p:cTn id="37"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6083">
                                            <p:txEl>
                                              <p:pRg st="7" end="7"/>
                                            </p:txEl>
                                          </p:spTgt>
                                        </p:tgtEl>
                                        <p:attrNameLst>
                                          <p:attrName>style.visibility</p:attrName>
                                        </p:attrNameLst>
                                      </p:cBhvr>
                                      <p:to>
                                        <p:strVal val="visible"/>
                                      </p:to>
                                    </p:set>
                                    <p:anim calcmode="lin" valueType="num">
                                      <p:cBhvr additive="base">
                                        <p:cTn id="41" dur="500" fill="hold"/>
                                        <p:tgtEl>
                                          <p:spTgt spid="4608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60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6083">
                                            <p:txEl>
                                              <p:pRg st="8" end="8"/>
                                            </p:txEl>
                                          </p:spTgt>
                                        </p:tgtEl>
                                        <p:attrNameLst>
                                          <p:attrName>style.visibility</p:attrName>
                                        </p:attrNameLst>
                                      </p:cBhvr>
                                      <p:to>
                                        <p:strVal val="visible"/>
                                      </p:to>
                                    </p:set>
                                    <p:anim calcmode="lin" valueType="num">
                                      <p:cBhvr additive="base">
                                        <p:cTn id="47" dur="500" fill="hold"/>
                                        <p:tgtEl>
                                          <p:spTgt spid="4608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60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Asynchronous Message Passing</a:t>
            </a:r>
            <a:endParaRPr lang="en-US" dirty="0"/>
          </a:p>
        </p:txBody>
      </p:sp>
      <p:sp>
        <p:nvSpPr>
          <p:cNvPr id="46083" name="Rectangle 3"/>
          <p:cNvSpPr>
            <a:spLocks noGrp="1" noChangeArrowheads="1"/>
          </p:cNvSpPr>
          <p:nvPr>
            <p:ph type="body" idx="1"/>
          </p:nvPr>
        </p:nvSpPr>
        <p:spPr>
          <a:xfrm>
            <a:off x="636851" y="922867"/>
            <a:ext cx="4954324" cy="2195814"/>
          </a:xfrm>
        </p:spPr>
        <p:txBody>
          <a:bodyPr/>
          <a:lstStyle/>
          <a:p>
            <a:r>
              <a:rPr lang="en-US" dirty="0" smtClean="0"/>
              <a:t>Assumes non-blocking send and blocking receive – uses the channel with an unbounded buffer as a semaphore (message content is not important)</a:t>
            </a:r>
          </a:p>
          <a:p>
            <a:r>
              <a:rPr lang="en-US" dirty="0" smtClean="0"/>
              <a:t>Can be useful as semaphore if communication channel can be specified</a:t>
            </a:r>
          </a:p>
          <a:p>
            <a:pPr lvl="1"/>
            <a:r>
              <a:rPr lang="en-US" dirty="0" smtClean="0"/>
              <a:t>Blocking receive – (acquiring the lock), Non-blocking send – (releasing the lock)</a:t>
            </a:r>
          </a:p>
          <a:p>
            <a:r>
              <a:rPr lang="en-US" dirty="0" smtClean="0"/>
              <a:t>Mutual exclusion solution using asynchronous message passing:</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7" name="Footer Placeholder 6"/>
          <p:cNvSpPr>
            <a:spLocks noGrp="1"/>
          </p:cNvSpPr>
          <p:nvPr>
            <p:ph type="ftr" sz="quarter" idx="11"/>
          </p:nvPr>
        </p:nvSpPr>
        <p:spPr/>
        <p:txBody>
          <a:bodyPr/>
          <a:lstStyle/>
          <a:p>
            <a:r>
              <a:rPr lang="en-US" smtClean="0"/>
              <a:t>CSC7103, Fall 2025, Concurrent Processes and Programming</a:t>
            </a:r>
            <a:endParaRPr lang="en-US"/>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t>52</a:t>
            </a:fld>
            <a:endParaRPr lang="en-US"/>
          </a:p>
        </p:txBody>
      </p:sp>
      <p:pic>
        <p:nvPicPr>
          <p:cNvPr id="10" name="Picture 9"/>
          <p:cNvPicPr>
            <a:picLocks noChangeAspect="1"/>
          </p:cNvPicPr>
          <p:nvPr/>
        </p:nvPicPr>
        <p:blipFill rotWithShape="1">
          <a:blip r:embed="rId3"/>
          <a:srcRect b="4883"/>
          <a:stretch/>
        </p:blipFill>
        <p:spPr>
          <a:xfrm>
            <a:off x="3146179" y="2074032"/>
            <a:ext cx="1581201" cy="1332744"/>
          </a:xfrm>
          <a:prstGeom prst="rect">
            <a:avLst/>
          </a:prstGeom>
        </p:spPr>
      </p:pic>
      <p:pic>
        <p:nvPicPr>
          <p:cNvPr id="9" name="Picture 8"/>
          <p:cNvPicPr>
            <a:picLocks noChangeAspect="1"/>
          </p:cNvPicPr>
          <p:nvPr/>
        </p:nvPicPr>
        <p:blipFill>
          <a:blip r:embed="rId4"/>
          <a:stretch>
            <a:fillRect/>
          </a:stretch>
        </p:blipFill>
        <p:spPr>
          <a:xfrm>
            <a:off x="1019175" y="2074031"/>
            <a:ext cx="1533569" cy="1362307"/>
          </a:xfrm>
          <a:prstGeom prst="rect">
            <a:avLst/>
          </a:prstGeom>
        </p:spPr>
      </p:pic>
      <p:cxnSp>
        <p:nvCxnSpPr>
          <p:cNvPr id="3" name="Straight Arrow Connector 2"/>
          <p:cNvCxnSpPr/>
          <p:nvPr/>
        </p:nvCxnSpPr>
        <p:spPr>
          <a:xfrm flipH="1" flipV="1">
            <a:off x="2552744" y="2644775"/>
            <a:ext cx="828631"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52744" y="3037771"/>
            <a:ext cx="828631" cy="76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91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anim calcmode="lin" valueType="num">
                                      <p:cBhvr additive="base">
                                        <p:cTn id="7"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Synchronous Message Passing</a:t>
            </a:r>
            <a:endParaRPr lang="en-US" dirty="0"/>
          </a:p>
        </p:txBody>
      </p:sp>
      <p:sp>
        <p:nvSpPr>
          <p:cNvPr id="46083" name="Rectangle 3"/>
          <p:cNvSpPr>
            <a:spLocks noGrp="1" noChangeArrowheads="1"/>
          </p:cNvSpPr>
          <p:nvPr>
            <p:ph type="body" idx="1"/>
          </p:nvPr>
        </p:nvSpPr>
        <p:spPr/>
        <p:txBody>
          <a:bodyPr/>
          <a:lstStyle/>
          <a:p>
            <a:r>
              <a:rPr lang="en-US" dirty="0" smtClean="0"/>
              <a:t>Assumes blocking send and blocking receive – symmetrical waiting</a:t>
            </a:r>
          </a:p>
          <a:p>
            <a:r>
              <a:rPr lang="en-US" dirty="0" smtClean="0"/>
              <a:t>Rendezvous between send and receive </a:t>
            </a:r>
          </a:p>
          <a:p>
            <a:pPr lvl="1"/>
            <a:r>
              <a:rPr lang="en-US" dirty="0" smtClean="0"/>
              <a:t>Allows two processes to join and exchange data at a synchronization point and continue their separate execution thereafter</a:t>
            </a:r>
          </a:p>
          <a:p>
            <a:r>
              <a:rPr lang="en-US" dirty="0" smtClean="0"/>
              <a:t>Mutual exclusion solution using synchronous message passing:</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9/23/2025, Topic 2</a:t>
            </a:r>
            <a:endParaRPr lang="en-US"/>
          </a:p>
        </p:txBody>
      </p:sp>
      <p:sp>
        <p:nvSpPr>
          <p:cNvPr id="7" name="Footer Placeholder 6"/>
          <p:cNvSpPr>
            <a:spLocks noGrp="1"/>
          </p:cNvSpPr>
          <p:nvPr>
            <p:ph type="ftr" sz="quarter" idx="11"/>
          </p:nvPr>
        </p:nvSpPr>
        <p:spPr/>
        <p:txBody>
          <a:bodyPr/>
          <a:lstStyle/>
          <a:p>
            <a:r>
              <a:rPr lang="en-US" smtClean="0"/>
              <a:t>CSC7103, Fall 2025, Concurrent Processes and Programming</a:t>
            </a:r>
            <a:endParaRPr lang="en-US"/>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t>53</a:t>
            </a:fld>
            <a:endParaRPr lang="en-US"/>
          </a:p>
        </p:txBody>
      </p:sp>
      <p:pic>
        <p:nvPicPr>
          <p:cNvPr id="9" name="Picture 8"/>
          <p:cNvPicPr>
            <a:picLocks noChangeAspect="1"/>
          </p:cNvPicPr>
          <p:nvPr/>
        </p:nvPicPr>
        <p:blipFill>
          <a:blip r:embed="rId3"/>
          <a:stretch>
            <a:fillRect/>
          </a:stretch>
        </p:blipFill>
        <p:spPr>
          <a:xfrm>
            <a:off x="1023652" y="2047727"/>
            <a:ext cx="1671924" cy="1392623"/>
          </a:xfrm>
          <a:prstGeom prst="rect">
            <a:avLst/>
          </a:prstGeom>
        </p:spPr>
      </p:pic>
      <p:pic>
        <p:nvPicPr>
          <p:cNvPr id="10" name="Picture 9"/>
          <p:cNvPicPr>
            <a:picLocks noChangeAspect="1"/>
          </p:cNvPicPr>
          <p:nvPr/>
        </p:nvPicPr>
        <p:blipFill>
          <a:blip r:embed="rId4"/>
          <a:stretch>
            <a:fillRect/>
          </a:stretch>
        </p:blipFill>
        <p:spPr>
          <a:xfrm>
            <a:off x="3082729" y="2047726"/>
            <a:ext cx="1570956" cy="1402499"/>
          </a:xfrm>
          <a:prstGeom prst="rect">
            <a:avLst/>
          </a:prstGeom>
        </p:spPr>
      </p:pic>
      <p:cxnSp>
        <p:nvCxnSpPr>
          <p:cNvPr id="11" name="Straight Arrow Connector 10"/>
          <p:cNvCxnSpPr/>
          <p:nvPr/>
        </p:nvCxnSpPr>
        <p:spPr>
          <a:xfrm>
            <a:off x="2619375" y="2568575"/>
            <a:ext cx="780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19375" y="2873375"/>
            <a:ext cx="780774" cy="164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490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anim calcmode="lin" valueType="num">
                                      <p:cBhvr additive="base">
                                        <p:cTn id="7"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87" y="283417"/>
            <a:ext cx="1922639" cy="1441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2997" y="1725397"/>
            <a:ext cx="1924457" cy="14433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433" y="1101140"/>
            <a:ext cx="1924456" cy="1443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12" y="1920224"/>
            <a:ext cx="1410897" cy="94177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413" y="596017"/>
            <a:ext cx="1411040" cy="9281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8879" y="433611"/>
            <a:ext cx="1492980" cy="324814"/>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3478" y="2799653"/>
            <a:ext cx="1296950" cy="175088"/>
          </a:xfrm>
          <a:prstGeom prst="rect">
            <a:avLst/>
          </a:prstGeom>
        </p:spPr>
      </p:pic>
      <p:sp>
        <p:nvSpPr>
          <p:cNvPr id="2" name="Date Placeholder 1"/>
          <p:cNvSpPr>
            <a:spLocks noGrp="1"/>
          </p:cNvSpPr>
          <p:nvPr>
            <p:ph type="dt" sz="half" idx="10"/>
          </p:nvPr>
        </p:nvSpPr>
        <p:spPr/>
        <p:txBody>
          <a:bodyPr/>
          <a:lstStyle/>
          <a:p>
            <a:r>
              <a:rPr lang="en-US" smtClean="0"/>
              <a:t>9/23/2025, Topic 2</a:t>
            </a:r>
            <a:endParaRPr lang="en-US" dirty="0"/>
          </a:p>
        </p:txBody>
      </p:sp>
      <p:sp>
        <p:nvSpPr>
          <p:cNvPr id="3" name="Footer Placeholder 2"/>
          <p:cNvSpPr>
            <a:spLocks noGrp="1"/>
          </p:cNvSpPr>
          <p:nvPr>
            <p:ph type="ftr" sz="quarter" idx="11"/>
          </p:nvPr>
        </p:nvSpPr>
        <p:spPr/>
        <p:txBody>
          <a:bodyPr/>
          <a:lstStyle/>
          <a:p>
            <a:r>
              <a:rPr lang="en-US" smtClean="0"/>
              <a:t>CSC7103, Fall 2025, Concurrent Processes and Programming</a:t>
            </a:r>
            <a:endParaRPr lang="en-US"/>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t>54</a:t>
            </a:fld>
            <a:endParaRPr lang="en-US"/>
          </a:p>
        </p:txBody>
      </p:sp>
    </p:spTree>
    <p:extLst>
      <p:ext uri="{BB962C8B-B14F-4D97-AF65-F5344CB8AC3E}">
        <p14:creationId xmlns:p14="http://schemas.microsoft.com/office/powerpoint/2010/main" val="144748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Single and Multithreaded Processes</a:t>
            </a:r>
            <a:endParaRPr lang="en-US"/>
          </a:p>
        </p:txBody>
      </p:sp>
      <p:sp>
        <p:nvSpPr>
          <p:cNvPr id="19" name="Content Placeholder 18"/>
          <p:cNvSpPr>
            <a:spLocks noGrp="1"/>
          </p:cNvSpPr>
          <p:nvPr>
            <p:ph idx="1"/>
          </p:nvPr>
        </p:nvSpPr>
        <p:spPr/>
        <p:txBody>
          <a:bodyPr/>
          <a:lstStyle/>
          <a:p>
            <a:r>
              <a:rPr lang="en-US" dirty="0" smtClean="0"/>
              <a:t>Threads belonging to a given process share with each other code section, data section and other resources, e.g., open files</a:t>
            </a:r>
          </a:p>
          <a:p>
            <a:endParaRPr lang="en-US" dirty="0"/>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grpSp>
        <p:nvGrpSpPr>
          <p:cNvPr id="4" name="object 4"/>
          <p:cNvGrpSpPr/>
          <p:nvPr/>
        </p:nvGrpSpPr>
        <p:grpSpPr>
          <a:xfrm>
            <a:off x="1323975" y="1401604"/>
            <a:ext cx="3048000" cy="1777507"/>
            <a:chOff x="1060218" y="1206948"/>
            <a:chExt cx="6867525" cy="4004945"/>
          </a:xfrm>
        </p:grpSpPr>
        <p:pic>
          <p:nvPicPr>
            <p:cNvPr id="5" name="object 5"/>
            <p:cNvPicPr/>
            <p:nvPr/>
          </p:nvPicPr>
          <p:blipFill>
            <a:blip r:embed="rId2" cstate="print"/>
            <a:stretch>
              <a:fillRect/>
            </a:stretch>
          </p:blipFill>
          <p:spPr>
            <a:xfrm>
              <a:off x="1098318" y="1245048"/>
              <a:ext cx="6791416" cy="3928531"/>
            </a:xfrm>
            <a:prstGeom prst="rect">
              <a:avLst/>
            </a:prstGeom>
          </p:spPr>
        </p:pic>
        <p:sp>
          <p:nvSpPr>
            <p:cNvPr id="6" name="object 6"/>
            <p:cNvSpPr/>
            <p:nvPr/>
          </p:nvSpPr>
          <p:spPr>
            <a:xfrm>
              <a:off x="1066568" y="1213298"/>
              <a:ext cx="6854825" cy="3992245"/>
            </a:xfrm>
            <a:custGeom>
              <a:avLst/>
              <a:gdLst/>
              <a:ahLst/>
              <a:cxnLst/>
              <a:rect l="l" t="t" r="r" b="b"/>
              <a:pathLst>
                <a:path w="6854825" h="3992245">
                  <a:moveTo>
                    <a:pt x="0" y="0"/>
                  </a:moveTo>
                  <a:lnTo>
                    <a:pt x="6854824" y="0"/>
                  </a:lnTo>
                  <a:lnTo>
                    <a:pt x="6854824" y="3991768"/>
                  </a:lnTo>
                  <a:lnTo>
                    <a:pt x="0" y="3991768"/>
                  </a:lnTo>
                  <a:lnTo>
                    <a:pt x="0" y="0"/>
                  </a:lnTo>
                  <a:close/>
                </a:path>
                <a:path w="6854825" h="3992245">
                  <a:moveTo>
                    <a:pt x="25399" y="25399"/>
                  </a:moveTo>
                  <a:lnTo>
                    <a:pt x="6829424" y="25399"/>
                  </a:lnTo>
                  <a:lnTo>
                    <a:pt x="6829424" y="3966368"/>
                  </a:lnTo>
                  <a:lnTo>
                    <a:pt x="25399" y="3966368"/>
                  </a:lnTo>
                  <a:lnTo>
                    <a:pt x="25399" y="25399"/>
                  </a:lnTo>
                  <a:close/>
                </a:path>
              </a:pathLst>
            </a:custGeom>
            <a:ln w="12699">
              <a:solidFill>
                <a:srgbClr val="D77A00"/>
              </a:solidFill>
            </a:ln>
          </p:spPr>
          <p:txBody>
            <a:bodyPr wrap="square" lIns="0" tIns="0" rIns="0" bIns="0" rtlCol="0"/>
            <a:lstStyle/>
            <a:p>
              <a:endParaRPr sz="908"/>
            </a:p>
          </p:txBody>
        </p:sp>
      </p:gr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6</a:t>
            </a:fld>
            <a:endParaRPr lang="en-US"/>
          </a:p>
        </p:txBody>
      </p:sp>
    </p:spTree>
    <p:extLst>
      <p:ext uri="{BB962C8B-B14F-4D97-AF65-F5344CB8AC3E}">
        <p14:creationId xmlns:p14="http://schemas.microsoft.com/office/powerpoint/2010/main" val="2059753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89116" y="2040475"/>
            <a:ext cx="3276600" cy="1232499"/>
          </a:xfrm>
          <a:prstGeom prst="rect">
            <a:avLst/>
          </a:prstGeom>
        </p:spPr>
      </p:pic>
      <p:sp>
        <p:nvSpPr>
          <p:cNvPr id="3" name="object 3"/>
          <p:cNvSpPr txBox="1">
            <a:spLocks noGrp="1"/>
          </p:cNvSpPr>
          <p:nvPr>
            <p:ph type="title"/>
          </p:nvPr>
        </p:nvSpPr>
        <p:spPr/>
        <p:txBody>
          <a:bodyPr/>
          <a:lstStyle/>
          <a:p>
            <a:r>
              <a:rPr lang="en-US" smtClean="0"/>
              <a:t>Multithreaded Server Architecture</a:t>
            </a:r>
            <a:endParaRPr lang="en-US"/>
          </a:p>
        </p:txBody>
      </p:sp>
      <p:sp>
        <p:nvSpPr>
          <p:cNvPr id="11" name="Content Placeholder 10"/>
          <p:cNvSpPr>
            <a:spLocks noGrp="1"/>
          </p:cNvSpPr>
          <p:nvPr>
            <p:ph idx="1"/>
          </p:nvPr>
        </p:nvSpPr>
        <p:spPr/>
        <p:txBody>
          <a:bodyPr/>
          <a:lstStyle/>
          <a:p>
            <a:r>
              <a:rPr lang="en-US" dirty="0" smtClean="0"/>
              <a:t>For multi-threaded web server process, the server will create a separate thread that listens for client requests</a:t>
            </a:r>
          </a:p>
          <a:p>
            <a:r>
              <a:rPr lang="en-US" dirty="0" smtClean="0"/>
              <a:t>Using one process that contains multiple threads</a:t>
            </a:r>
          </a:p>
          <a:p>
            <a:r>
              <a:rPr lang="en-US" dirty="0" smtClean="0"/>
              <a:t>When a request is made, the server will create a new thread to service the request and resume listening for additional requests</a:t>
            </a:r>
          </a:p>
          <a:p>
            <a:endParaRPr lang="en-US" dirty="0"/>
          </a:p>
        </p:txBody>
      </p:sp>
      <p:sp>
        <p:nvSpPr>
          <p:cNvPr id="7" name="object 7"/>
          <p:cNvSpPr txBox="1">
            <a:spLocks noGrp="1"/>
          </p:cNvSpPr>
          <p:nvPr>
            <p:ph type="dt" sz="half" idx="10"/>
          </p:nvPr>
        </p:nvSpPr>
        <p:spPr/>
        <p:txBody>
          <a:bodyPr/>
          <a:lstStyle/>
          <a:p>
            <a:r>
              <a:rPr lang="en-US" smtClean="0"/>
              <a:t>9/23/2025, Topic 2</a:t>
            </a:r>
            <a:endParaRPr lang="en-US" dirty="0"/>
          </a:p>
        </p:txBody>
      </p:sp>
      <p:sp>
        <p:nvSpPr>
          <p:cNvPr id="6" name="object 6"/>
          <p:cNvSpPr txBox="1">
            <a:spLocks noGrp="1"/>
          </p:cNvSpPr>
          <p:nvPr>
            <p:ph type="ftr" sz="quarter" idx="11"/>
          </p:nvPr>
        </p:nvSpPr>
        <p:spPr/>
        <p:txBody>
          <a:bodyPr/>
          <a:lstStyle/>
          <a:p>
            <a:r>
              <a:rPr lang="en-US" smtClean="0"/>
              <a:t>CSC7103, Fall 2025, Concurrent Processes and Programming</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t>7</a:t>
            </a:fld>
            <a:endParaRPr lang="en-US"/>
          </a:p>
        </p:txBody>
      </p:sp>
    </p:spTree>
    <p:extLst>
      <p:ext uri="{BB962C8B-B14F-4D97-AF65-F5344CB8AC3E}">
        <p14:creationId xmlns:p14="http://schemas.microsoft.com/office/powerpoint/2010/main" val="335389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Multicore Programming</a:t>
            </a:r>
            <a:endParaRPr lang="en-US"/>
          </a:p>
        </p:txBody>
      </p:sp>
      <p:sp>
        <p:nvSpPr>
          <p:cNvPr id="19" name="Content Placeholder 18"/>
          <p:cNvSpPr>
            <a:spLocks noGrp="1"/>
          </p:cNvSpPr>
          <p:nvPr>
            <p:ph idx="1"/>
          </p:nvPr>
        </p:nvSpPr>
        <p:spPr/>
        <p:txBody>
          <a:bodyPr/>
          <a:lstStyle/>
          <a:p>
            <a:r>
              <a:rPr lang="en-US" dirty="0" smtClean="0"/>
              <a:t>A multi-threaded application running on a single-core system has to interleave the threads over time</a:t>
            </a:r>
          </a:p>
          <a:p>
            <a:pPr lvl="1"/>
            <a:r>
              <a:rPr lang="en-US" dirty="0" smtClean="0"/>
              <a:t>Four threads T1 to T4 are time-interleaved</a:t>
            </a:r>
          </a:p>
          <a:p>
            <a:endParaRPr lang="en-US" dirty="0" smtClean="0"/>
          </a:p>
          <a:p>
            <a:endParaRPr lang="en-US" dirty="0"/>
          </a:p>
          <a:p>
            <a:r>
              <a:rPr lang="en-US" dirty="0" smtClean="0"/>
              <a:t>Multiple cores (CPUs) on a single chip are common</a:t>
            </a:r>
          </a:p>
          <a:p>
            <a:r>
              <a:rPr lang="en-US" dirty="0" smtClean="0"/>
              <a:t>On a multi-core chip, we can spread </a:t>
            </a:r>
            <a:br>
              <a:rPr lang="en-US" dirty="0" smtClean="0"/>
            </a:br>
            <a:r>
              <a:rPr lang="en-US" dirty="0" smtClean="0"/>
              <a:t>the threads across the available cores </a:t>
            </a:r>
            <a:br>
              <a:rPr lang="en-US" dirty="0" smtClean="0"/>
            </a:br>
            <a:r>
              <a:rPr lang="en-US" dirty="0" smtClean="0"/>
              <a:t>to run them </a:t>
            </a:r>
            <a:r>
              <a:rPr lang="en-US" dirty="0" smtClean="0"/>
              <a:t>concurrently</a:t>
            </a:r>
            <a:endParaRPr lang="en-US" dirty="0" smtClean="0"/>
          </a:p>
          <a:p>
            <a:pPr lvl="1"/>
            <a:r>
              <a:rPr lang="en-US" dirty="0" smtClean="0"/>
              <a:t>Improved concurrency – threads can run </a:t>
            </a:r>
            <a:br>
              <a:rPr lang="en-US" dirty="0" smtClean="0"/>
            </a:br>
            <a:r>
              <a:rPr lang="en-US" dirty="0" smtClean="0"/>
              <a:t>in parallel</a:t>
            </a:r>
          </a:p>
          <a:p>
            <a:endParaRPr lang="en-US" dirty="0"/>
          </a:p>
        </p:txBody>
      </p:sp>
      <p:sp>
        <p:nvSpPr>
          <p:cNvPr id="9" name="object 9"/>
          <p:cNvSpPr txBox="1">
            <a:spLocks noGrp="1"/>
          </p:cNvSpPr>
          <p:nvPr>
            <p:ph type="dt" sz="half" idx="10"/>
          </p:nvPr>
        </p:nvSpPr>
        <p:spPr/>
        <p:txBody>
          <a:bodyPr/>
          <a:lstStyle/>
          <a:p>
            <a:r>
              <a:rPr lang="en-US" smtClean="0"/>
              <a:t>9/23/2025, Topic 2</a:t>
            </a:r>
            <a:endParaRPr lang="en-US" dirty="0"/>
          </a:p>
        </p:txBody>
      </p:sp>
      <p:sp>
        <p:nvSpPr>
          <p:cNvPr id="8" name="object 8"/>
          <p:cNvSpPr txBox="1">
            <a:spLocks noGrp="1"/>
          </p:cNvSpPr>
          <p:nvPr>
            <p:ph type="ftr" sz="quarter" idx="11"/>
          </p:nvPr>
        </p:nvSpPr>
        <p:spPr/>
        <p:txBody>
          <a:bodyPr/>
          <a:lstStyle/>
          <a:p>
            <a:r>
              <a:rPr lang="en-US" smtClean="0"/>
              <a:t>CSC7103, Fall 2025, Concurrent Processes and Programming</a:t>
            </a:r>
            <a:endParaRPr lang="en-US" dirty="0"/>
          </a:p>
        </p:txBody>
      </p:sp>
      <p:pic>
        <p:nvPicPr>
          <p:cNvPr id="4" name="object 4"/>
          <p:cNvPicPr/>
          <p:nvPr/>
        </p:nvPicPr>
        <p:blipFill>
          <a:blip r:embed="rId2" cstate="print"/>
          <a:stretch>
            <a:fillRect/>
          </a:stretch>
        </p:blipFill>
        <p:spPr>
          <a:xfrm>
            <a:off x="2466975" y="1501775"/>
            <a:ext cx="2904519" cy="482623"/>
          </a:xfrm>
          <a:prstGeom prst="rect">
            <a:avLst/>
          </a:prstGeom>
        </p:spPr>
      </p:pic>
      <p:pic>
        <p:nvPicPr>
          <p:cNvPr id="5" name="object 5"/>
          <p:cNvPicPr/>
          <p:nvPr/>
        </p:nvPicPr>
        <p:blipFill>
          <a:blip r:embed="rId3" cstate="print"/>
          <a:stretch>
            <a:fillRect/>
          </a:stretch>
        </p:blipFill>
        <p:spPr>
          <a:xfrm>
            <a:off x="3319630" y="2463892"/>
            <a:ext cx="2086762" cy="837481"/>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8</a:t>
            </a:fld>
            <a:endParaRPr lang="en-US"/>
          </a:p>
        </p:txBody>
      </p:sp>
    </p:spTree>
    <p:extLst>
      <p:ext uri="{BB962C8B-B14F-4D97-AF65-F5344CB8AC3E}">
        <p14:creationId xmlns:p14="http://schemas.microsoft.com/office/powerpoint/2010/main" val="39017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 calcmode="lin" valueType="num">
                                      <p:cBhvr additive="base">
                                        <p:cTn id="21" dur="5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 calcmode="lin" valueType="num">
                                      <p:cBhvr additive="base">
                                        <p:cTn id="27" dur="500" fill="hold"/>
                                        <p:tgtEl>
                                          <p:spTgt spid="1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 calcmode="lin" valueType="num">
                                      <p:cBhvr additive="base">
                                        <p:cTn id="31" dur="500" fill="hold"/>
                                        <p:tgtEl>
                                          <p:spTgt spid="1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Kernel Space Thread Implementation</a:t>
            </a:r>
            <a:endParaRPr lang="en-US"/>
          </a:p>
        </p:txBody>
      </p:sp>
      <p:sp>
        <p:nvSpPr>
          <p:cNvPr id="16" name="Content Placeholder 15"/>
          <p:cNvSpPr>
            <a:spLocks noGrp="1"/>
          </p:cNvSpPr>
          <p:nvPr>
            <p:ph idx="1"/>
          </p:nvPr>
        </p:nvSpPr>
        <p:spPr/>
        <p:txBody>
          <a:bodyPr>
            <a:normAutofit/>
          </a:bodyPr>
          <a:lstStyle/>
          <a:p>
            <a:r>
              <a:rPr lang="en-US" dirty="0" smtClean="0"/>
              <a:t>Threads can be implemented at the kernel level</a:t>
            </a:r>
          </a:p>
          <a:p>
            <a:pPr lvl="1"/>
            <a:r>
              <a:rPr lang="en-US" dirty="0" smtClean="0"/>
              <a:t>Blocking and scheduling of threads are treated normally by OS</a:t>
            </a:r>
          </a:p>
          <a:p>
            <a:pPr lvl="1"/>
            <a:r>
              <a:rPr lang="en-US" dirty="0" smtClean="0"/>
              <a:t>Thread can be preempted easily</a:t>
            </a:r>
          </a:p>
          <a:p>
            <a:pPr lvl="1"/>
            <a:r>
              <a:rPr lang="en-US" dirty="0" smtClean="0"/>
              <a:t>Thread issuing system call can be blocked without blocking other threads</a:t>
            </a:r>
          </a:p>
          <a:p>
            <a:pPr lvl="1"/>
            <a:r>
              <a:rPr lang="en-US" dirty="0" smtClean="0"/>
              <a:t>Each thread competes for processor cycles on equal basis with processes</a:t>
            </a:r>
          </a:p>
          <a:p>
            <a:r>
              <a:rPr lang="en-US" dirty="0" smtClean="0"/>
              <a:t>Disadvantages</a:t>
            </a:r>
          </a:p>
          <a:p>
            <a:pPr lvl="1"/>
            <a:r>
              <a:rPr lang="en-US" dirty="0" smtClean="0"/>
              <a:t>Two-level abstraction for concurrency becomes blurred</a:t>
            </a:r>
          </a:p>
          <a:p>
            <a:pPr lvl="1"/>
            <a:r>
              <a:rPr lang="en-US" dirty="0" smtClean="0"/>
              <a:t>Context switching requires larger overhead</a:t>
            </a:r>
          </a:p>
          <a:p>
            <a:pPr lvl="1"/>
            <a:r>
              <a:rPr lang="en-US" dirty="0" smtClean="0"/>
              <a:t>Portability becomes more difficult</a:t>
            </a:r>
          </a:p>
          <a:p>
            <a:r>
              <a:rPr lang="en-US" dirty="0" smtClean="0"/>
              <a:t>Examples: All operating systems support kernel threads - POSIX, Win32, Linux threads</a:t>
            </a:r>
          </a:p>
          <a:p>
            <a:endParaRPr lang="en-US" dirty="0"/>
          </a:p>
        </p:txBody>
      </p:sp>
      <p:sp>
        <p:nvSpPr>
          <p:cNvPr id="6" name="object 6"/>
          <p:cNvSpPr txBox="1">
            <a:spLocks noGrp="1"/>
          </p:cNvSpPr>
          <p:nvPr>
            <p:ph type="dt" sz="half" idx="10"/>
          </p:nvPr>
        </p:nvSpPr>
        <p:spPr/>
        <p:txBody>
          <a:bodyPr/>
          <a:lstStyle/>
          <a:p>
            <a:r>
              <a:rPr lang="en-US" smtClean="0"/>
              <a:t>9/23/2025, Topic 2</a:t>
            </a:r>
            <a:endParaRPr lang="en-US" dirty="0"/>
          </a:p>
        </p:txBody>
      </p:sp>
      <p:sp>
        <p:nvSpPr>
          <p:cNvPr id="5" name="object 5"/>
          <p:cNvSpPr txBox="1">
            <a:spLocks noGrp="1"/>
          </p:cNvSpPr>
          <p:nvPr>
            <p:ph type="ftr" sz="quarter" idx="11"/>
          </p:nvPr>
        </p:nvSpPr>
        <p:spPr/>
        <p:txBody>
          <a:bodyPr/>
          <a:lstStyle/>
          <a:p>
            <a:r>
              <a:rPr lang="en-US" smtClean="0"/>
              <a:t>CSC7103, Fall 2025, Concurrent Processes and Programming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t>9</a:t>
            </a:fld>
            <a:endParaRPr lang="en-US"/>
          </a:p>
        </p:txBody>
      </p:sp>
    </p:spTree>
    <p:extLst>
      <p:ext uri="{BB962C8B-B14F-4D97-AF65-F5344CB8AC3E}">
        <p14:creationId xmlns:p14="http://schemas.microsoft.com/office/powerpoint/2010/main" val="42874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 calcmode="lin" valueType="num">
                                      <p:cBhvr additive="base">
                                        <p:cTn id="29"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 calcmode="lin" valueType="num">
                                      <p:cBhvr additive="base">
                                        <p:cTn id="33"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 calcmode="lin" valueType="num">
                                      <p:cBhvr additive="base">
                                        <p:cTn id="41"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 calcmode="lin" valueType="num">
                                      <p:cBhvr additive="base">
                                        <p:cTn id="47" dur="500" fill="hold"/>
                                        <p:tgtEl>
                                          <p:spTgt spid="16">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1 - Welcome and Getting Started</Template>
  <TotalTime>1788</TotalTime>
  <Words>5314</Words>
  <Application>Microsoft Office PowerPoint</Application>
  <PresentationFormat>Custom</PresentationFormat>
  <Paragraphs>575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 Math</vt:lpstr>
      <vt:lpstr>Century Schoolbook</vt:lpstr>
      <vt:lpstr>Consolas</vt:lpstr>
      <vt:lpstr>Symbol</vt:lpstr>
      <vt:lpstr>Verdana</vt:lpstr>
      <vt:lpstr>Wingdings 2</vt:lpstr>
      <vt:lpstr>View</vt:lpstr>
      <vt:lpstr>Concurrent Processes and Programming</vt:lpstr>
      <vt:lpstr>Processes</vt:lpstr>
      <vt:lpstr>Process Control Block (PCB)</vt:lpstr>
      <vt:lpstr>Operations on Processes</vt:lpstr>
      <vt:lpstr>Threads</vt:lpstr>
      <vt:lpstr>Single and Multithreaded Processes</vt:lpstr>
      <vt:lpstr>Multithreaded Server Architecture</vt:lpstr>
      <vt:lpstr>Multicore Programming</vt:lpstr>
      <vt:lpstr>Kernel Space Thread Implementation</vt:lpstr>
      <vt:lpstr>User Space Thread Implementation</vt:lpstr>
      <vt:lpstr>Combined (Hybrid) Implementation</vt:lpstr>
      <vt:lpstr>Multithreading Models</vt:lpstr>
      <vt:lpstr>Interface Between User and Kernel Threads</vt:lpstr>
      <vt:lpstr>Multithreaded Kernel</vt:lpstr>
      <vt:lpstr>Concurrent Processes</vt:lpstr>
      <vt:lpstr>Process Representation</vt:lpstr>
      <vt:lpstr>Synchronous Process Graph</vt:lpstr>
      <vt:lpstr>Asynchronous Process Graph</vt:lpstr>
      <vt:lpstr>Space-Time Model</vt:lpstr>
      <vt:lpstr>The Client/Server Model</vt:lpstr>
      <vt:lpstr>Time Services</vt:lpstr>
      <vt:lpstr>Time Services</vt:lpstr>
      <vt:lpstr>Two Types of Clocks</vt:lpstr>
      <vt:lpstr>Physical Clocks</vt:lpstr>
      <vt:lpstr>A Distributed Time Service Architecture</vt:lpstr>
      <vt:lpstr>Christian’s Algorithm</vt:lpstr>
      <vt:lpstr>Berkeley Algorithm</vt:lpstr>
      <vt:lpstr>Averaging Algorithm</vt:lpstr>
      <vt:lpstr>Clock Adjustment</vt:lpstr>
      <vt:lpstr>Logical Clocks</vt:lpstr>
      <vt:lpstr>Lamport’s Logical Clock</vt:lpstr>
      <vt:lpstr>Lamport’s Algorithm</vt:lpstr>
      <vt:lpstr>Partial and Total Ordering of Events</vt:lpstr>
      <vt:lpstr>Vector Logical Clocks</vt:lpstr>
      <vt:lpstr>Vector Logical Clock Ordering</vt:lpstr>
      <vt:lpstr>Vector Logical Clock Update</vt:lpstr>
      <vt:lpstr>Vector Logical Clock Example</vt:lpstr>
      <vt:lpstr>Two Timestamp Algorithms</vt:lpstr>
      <vt:lpstr>Matrix Logical Clock</vt:lpstr>
      <vt:lpstr>Causality</vt:lpstr>
      <vt:lpstr>Causality</vt:lpstr>
      <vt:lpstr>Causality Definitions</vt:lpstr>
      <vt:lpstr>Happens-Before DAG</vt:lpstr>
      <vt:lpstr>Causality Violation</vt:lpstr>
      <vt:lpstr>Causality Communication</vt:lpstr>
      <vt:lpstr>IPC and Synchronization</vt:lpstr>
      <vt:lpstr>Language Mechanisms for Synchronization</vt:lpstr>
      <vt:lpstr>Critical Section Problem</vt:lpstr>
      <vt:lpstr>Semaphores</vt:lpstr>
      <vt:lpstr>Interprocess Communication Models</vt:lpstr>
      <vt:lpstr>Message-Passing Synchronization</vt:lpstr>
      <vt:lpstr>Asynchronous Message Passing</vt:lpstr>
      <vt:lpstr>Synchronous Message Passing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Lecture 1: Introduction and Getting started</dc:title>
  <dc:creator>Patrick Diehl [height=10pt]images/orcid</dc:creator>
  <cp:lastModifiedBy>Hartmut Kaiser</cp:lastModifiedBy>
  <cp:revision>301</cp:revision>
  <dcterms:created xsi:type="dcterms:W3CDTF">2024-11-05T14:58:37Z</dcterms:created>
  <dcterms:modified xsi:type="dcterms:W3CDTF">2025-09-23T17:52:44Z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2024-10-17T00:00:00Z</vt:filetime>
  </property>
  <property fmtid="{D5CDD505-2E9C-101B-9397-08002B2CF9AE}" pid="3" name="Creator">
    <vt:lpwstr>LaTeX with Beamer class</vt:lpwstr>
  </property>
  <property fmtid="{D5CDD505-2E9C-101B-9397-08002B2CF9AE}" pid="4" name="LastSaved">
    <vt:filetime>2024-11-05T00:00:00Z</vt:filetime>
  </property>
  <property fmtid="{D5CDD505-2E9C-101B-9397-08002B2CF9AE}" pid="5" name="PTEX.FullBanner">
    <vt:lpwstr>This is LuaHBTeX, Version 1.18.1 (MiKTeX 24.4)</vt:lpwstr>
  </property>
  <property fmtid="{D5CDD505-2E9C-101B-9397-08002B2CF9AE}" pid="6" name="Producer">
    <vt:lpwstr>3-Heights(TM) PDF Security Shell 4.8.25.2 (http://www.pdf-tools.com)</vt:lpwstr>
  </property>
</Properties>
</file>