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6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1" r:id="rId1"/>
  </p:sldMasterIdLst>
  <p:notesMasterIdLst>
    <p:notesMasterId r:id="rId68"/>
  </p:notesMasterIdLst>
  <p:sldIdLst>
    <p:sldId id="286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43" r:id="rId30"/>
    <p:sldId id="344" r:id="rId31"/>
    <p:sldId id="345" r:id="rId32"/>
    <p:sldId id="346" r:id="rId33"/>
    <p:sldId id="352" r:id="rId34"/>
    <p:sldId id="353" r:id="rId35"/>
    <p:sldId id="354" r:id="rId36"/>
    <p:sldId id="300" r:id="rId37"/>
    <p:sldId id="347" r:id="rId38"/>
    <p:sldId id="348" r:id="rId39"/>
    <p:sldId id="349" r:id="rId40"/>
    <p:sldId id="351" r:id="rId41"/>
    <p:sldId id="350" r:id="rId42"/>
    <p:sldId id="301" r:id="rId43"/>
    <p:sldId id="309" r:id="rId44"/>
    <p:sldId id="310" r:id="rId45"/>
    <p:sldId id="311" r:id="rId46"/>
    <p:sldId id="339" r:id="rId47"/>
    <p:sldId id="313" r:id="rId48"/>
    <p:sldId id="355" r:id="rId49"/>
    <p:sldId id="356" r:id="rId50"/>
    <p:sldId id="357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64" r:id="rId60"/>
    <p:sldId id="358" r:id="rId61"/>
    <p:sldId id="359" r:id="rId62"/>
    <p:sldId id="360" r:id="rId63"/>
    <p:sldId id="361" r:id="rId64"/>
    <p:sldId id="362" r:id="rId65"/>
    <p:sldId id="363" r:id="rId66"/>
    <p:sldId id="287" r:id="rId67"/>
  </p:sldIdLst>
  <p:sldSz cx="615315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04" autoAdjust="0"/>
    <p:restoredTop sz="95996" autoAdjust="0"/>
  </p:normalViewPr>
  <p:slideViewPr>
    <p:cSldViewPr>
      <p:cViewPr varScale="1">
        <p:scale>
          <a:sx n="225" d="100"/>
          <a:sy n="225" d="100"/>
        </p:scale>
        <p:origin x="330" y="102"/>
      </p:cViewPr>
      <p:guideLst>
        <p:guide orient="horz" pos="288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331D-D1A9-413D-A449-74933C4147E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8EC0-BCDB-4E1E-8A15-E26022F6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98A8E-1454-40AB-85F7-3AFE14F611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98A8E-1454-40AB-85F7-3AFE14F611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33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51" y="2422525"/>
            <a:ext cx="4753308" cy="853652"/>
          </a:xfrm>
        </p:spPr>
        <p:txBody>
          <a:bodyPr>
            <a:normAutofit/>
          </a:bodyPr>
          <a:lstStyle>
            <a:lvl1pPr marL="0" indent="0" algn="l">
              <a:buNone/>
              <a:defRPr sz="1110" spc="15" baseline="0">
                <a:solidFill>
                  <a:schemeClr val="tx1">
                    <a:lumMod val="75000"/>
                  </a:schemeClr>
                </a:solidFill>
              </a:defRPr>
            </a:lvl1pPr>
            <a:lvl2pPr marL="230703" indent="0" algn="ctr">
              <a:buNone/>
              <a:defRPr sz="1110"/>
            </a:lvl2pPr>
            <a:lvl3pPr marL="461406" indent="0" algn="ctr">
              <a:buNone/>
              <a:defRPr sz="1110"/>
            </a:lvl3pPr>
            <a:lvl4pPr marL="692109" indent="0" algn="ctr">
              <a:buNone/>
              <a:defRPr sz="1009"/>
            </a:lvl4pPr>
            <a:lvl5pPr marL="922812" indent="0" algn="ctr">
              <a:buNone/>
              <a:defRPr sz="1009"/>
            </a:lvl5pPr>
            <a:lvl6pPr marL="1153516" indent="0" algn="ctr">
              <a:buNone/>
              <a:defRPr sz="1009"/>
            </a:lvl6pPr>
            <a:lvl7pPr marL="1384219" indent="0" algn="ctr">
              <a:buNone/>
              <a:defRPr sz="1009"/>
            </a:lvl7pPr>
            <a:lvl8pPr marL="1614922" indent="0" algn="ctr">
              <a:buNone/>
              <a:defRPr sz="1009"/>
            </a:lvl8pPr>
            <a:lvl9pPr marL="1845625" indent="0" algn="ctr">
              <a:buNone/>
              <a:defRPr sz="10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4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64891" y="192264"/>
            <a:ext cx="1249859" cy="2976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72" y="192264"/>
            <a:ext cx="3903405" cy="29760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225" y="1361921"/>
            <a:ext cx="3672981" cy="2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1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1225" y="1739347"/>
            <a:ext cx="1963239" cy="35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1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15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658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68872" y="795973"/>
            <a:ext cx="2676620" cy="147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4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442"/>
              </a:lnSpc>
            </a:pPr>
            <a:r>
              <a:rPr lang="en-US" smtClean="0"/>
              <a:t>CSC7103, Fall 2025, Concurrent Processes and Programming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404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442"/>
              </a:lnSpc>
            </a:pPr>
            <a:r>
              <a:rPr lang="en-US" smtClean="0"/>
              <a:t>10/7/2025, Topic 3</a:t>
            </a:r>
            <a:endParaRPr lang="en-US" spc="-13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5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pPr marL="6408">
              <a:lnSpc>
                <a:spcPts val="540"/>
              </a:lnSpc>
            </a:pPr>
            <a:r>
              <a:rPr lang="en-US" spc="-10" smtClean="0"/>
              <a:t>1.</a:t>
            </a:r>
            <a:fld id="{81D60167-4931-47E6-BA6A-407CBD079E47}" type="slidenum">
              <a:rPr spc="-10" smtClean="0"/>
              <a:pPr marL="6408">
                <a:lnSpc>
                  <a:spcPts val="540"/>
                </a:lnSpc>
              </a:pPr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9440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6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2422525"/>
            <a:ext cx="4753308" cy="853652"/>
          </a:xfrm>
        </p:spPr>
        <p:txBody>
          <a:bodyPr anchor="t">
            <a:normAutofit/>
          </a:bodyPr>
          <a:lstStyle>
            <a:lvl1pPr marL="0" indent="0">
              <a:buNone/>
              <a:defRPr sz="1110" spc="1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0703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406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210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8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351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421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492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5625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958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9" b="0">
                <a:solidFill>
                  <a:schemeClr val="tx2"/>
                </a:solidFill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51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58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00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marL="0" lvl="0" indent="0" algn="l" defTabSz="461406" rtl="0" eaLnBrk="1" latinLnBrk="0" hangingPunct="1">
              <a:lnSpc>
                <a:spcPct val="90000"/>
              </a:lnSpc>
              <a:spcBef>
                <a:spcPts val="100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958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2895370"/>
            <a:ext cx="565380" cy="5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1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230717"/>
            <a:ext cx="1615202" cy="807507"/>
          </a:xfrm>
        </p:spPr>
        <p:txBody>
          <a:bodyPr anchor="b">
            <a:normAutofit/>
          </a:bodyPr>
          <a:lstStyle>
            <a:lvl1pPr>
              <a:defRPr sz="1413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47" y="346075"/>
            <a:ext cx="3068029" cy="2768600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567" y="1059588"/>
            <a:ext cx="1615202" cy="192263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404"/>
              </a:spcBef>
              <a:buNone/>
              <a:defRPr sz="706"/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76336"/>
            <a:ext cx="5699355" cy="884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2653242"/>
            <a:ext cx="5037892" cy="461433"/>
          </a:xfrm>
        </p:spPr>
        <p:txBody>
          <a:bodyPr anchor="b">
            <a:normAutofit/>
          </a:bodyPr>
          <a:lstStyle>
            <a:lvl1pPr>
              <a:defRPr sz="1413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699355" cy="2588207"/>
          </a:xfrm>
        </p:spPr>
        <p:txBody>
          <a:bodyPr anchor="t"/>
          <a:lstStyle>
            <a:lvl1pPr marL="0" indent="0">
              <a:buNone/>
              <a:defRPr sz="1615"/>
            </a:lvl1pPr>
            <a:lvl2pPr marL="230703" indent="0">
              <a:buNone/>
              <a:defRPr sz="1413"/>
            </a:lvl2pPr>
            <a:lvl3pPr marL="461406" indent="0">
              <a:buNone/>
              <a:defRPr sz="1211"/>
            </a:lvl3pPr>
            <a:lvl4pPr marL="692109" indent="0">
              <a:buNone/>
              <a:defRPr sz="1009"/>
            </a:lvl4pPr>
            <a:lvl5pPr marL="922812" indent="0">
              <a:buNone/>
              <a:defRPr sz="1009"/>
            </a:lvl5pPr>
            <a:lvl6pPr marL="1153516" indent="0">
              <a:buNone/>
              <a:defRPr sz="1009"/>
            </a:lvl6pPr>
            <a:lvl7pPr marL="1384219" indent="0">
              <a:buNone/>
              <a:defRPr sz="1009"/>
            </a:lvl7pPr>
            <a:lvl8pPr marL="1614922" indent="0">
              <a:buNone/>
              <a:defRPr sz="1009"/>
            </a:lvl8pPr>
            <a:lvl9pPr marL="1845625" indent="0">
              <a:buNone/>
              <a:defRPr sz="10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3082575"/>
            <a:ext cx="5037892" cy="3012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4"/>
              </a:spcBef>
              <a:buNone/>
              <a:defRPr sz="706" baseline="0">
                <a:solidFill>
                  <a:schemeClr val="bg1">
                    <a:lumMod val="75000"/>
                  </a:schemeClr>
                </a:solidFill>
              </a:defRPr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355" y="0"/>
            <a:ext cx="461486" cy="346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4891754" cy="70503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922867"/>
            <a:ext cx="433797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449440" y="503881"/>
            <a:ext cx="961319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026458" y="2041992"/>
            <a:ext cx="1807281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9355" y="3114675"/>
            <a:ext cx="461486" cy="29961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817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/>
  <p:txStyles>
    <p:titleStyle>
      <a:lvl1pPr algn="l" defTabSz="461406" rtl="0" eaLnBrk="1" latinLnBrk="0" hangingPunct="1">
        <a:lnSpc>
          <a:spcPct val="90000"/>
        </a:lnSpc>
        <a:spcBef>
          <a:spcPct val="0"/>
        </a:spcBef>
        <a:buNone/>
        <a:defRPr sz="2220" b="1" kern="1200" spc="-2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281" indent="-92281" algn="l" defTabSz="461406" rtl="0" eaLnBrk="1" latinLnBrk="0" hangingPunct="1">
        <a:lnSpc>
          <a:spcPct val="95000"/>
        </a:lnSpc>
        <a:spcBef>
          <a:spcPts val="706"/>
        </a:spcBef>
        <a:spcAft>
          <a:spcPts val="101"/>
        </a:spcAft>
        <a:buClr>
          <a:schemeClr val="accent1"/>
        </a:buClr>
        <a:buSzPct val="80000"/>
        <a:buFont typeface="Arial" pitchFamily="34" charset="0"/>
        <a:buChar char="•"/>
        <a:defRPr sz="1009" kern="1200" spc="5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703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9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9125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8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07547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5969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0736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95874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1012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6150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03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40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10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81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51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21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492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5625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pc="-10" dirty="0" err="1" smtClean="0"/>
              <a:t>Interprocess</a:t>
            </a:r>
            <a:r>
              <a:rPr lang="en-US" sz="3600" dirty="0" smtClean="0"/>
              <a:t> </a:t>
            </a:r>
            <a:r>
              <a:rPr lang="en-US" sz="3600" spc="-10" dirty="0" smtClean="0"/>
              <a:t>Communication </a:t>
            </a:r>
            <a:r>
              <a:rPr lang="en-US" sz="3600" dirty="0"/>
              <a:t>(IPC)</a:t>
            </a:r>
            <a:r>
              <a:rPr lang="en-US" sz="3600" spc="-45" dirty="0"/>
              <a:t> </a:t>
            </a:r>
            <a:r>
              <a:rPr lang="en-US" sz="3600" dirty="0"/>
              <a:t>and</a:t>
            </a:r>
            <a:r>
              <a:rPr lang="en-US" sz="3600" spc="-45" dirty="0"/>
              <a:t> </a:t>
            </a:r>
            <a:r>
              <a:rPr lang="en-US" sz="3600" spc="-10" dirty="0"/>
              <a:t>Coordination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teaching.hkaiser.org/fall2025/csc7103/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Critical Section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2" y="922867"/>
            <a:ext cx="3277924" cy="21958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processes are competing to use some shared data</a:t>
            </a:r>
          </a:p>
          <a:p>
            <a:r>
              <a:rPr lang="en-US" dirty="0" smtClean="0"/>
              <a:t>Each process has a code segment, called critical section, in which the shared data is accessed</a:t>
            </a:r>
          </a:p>
          <a:p>
            <a:r>
              <a:rPr lang="en-US" dirty="0" smtClean="0"/>
              <a:t>Problem – ensure that when one process is executing in its critical section, no other processes are executing in their critical sections</a:t>
            </a:r>
          </a:p>
          <a:p>
            <a:pPr lvl="1"/>
            <a:r>
              <a:rPr lang="en-US" dirty="0" smtClean="0"/>
              <a:t>Mutual exclusion should be enforced</a:t>
            </a:r>
          </a:p>
          <a:p>
            <a:r>
              <a:rPr lang="en-US" dirty="0" smtClean="0"/>
              <a:t>Entry section implements a process’ request to enter its critical section which is followed by an exit section</a:t>
            </a:r>
          </a:p>
          <a:p>
            <a:pPr lvl="1"/>
            <a:r>
              <a:rPr lang="en-US" dirty="0" smtClean="0"/>
              <a:t>Processes may share some common variables to synchronize their actions (to have orderly execution of cooperating processes)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834" y="968375"/>
            <a:ext cx="1678669" cy="18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Semaphores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Semaphore is a synchronization tool</a:t>
            </a:r>
          </a:p>
          <a:p>
            <a:pPr lvl="1"/>
            <a:r>
              <a:rPr lang="en-US" dirty="0" smtClean="0"/>
              <a:t>Works like </a:t>
            </a:r>
            <a:r>
              <a:rPr lang="en-US" dirty="0" err="1" smtClean="0"/>
              <a:t>mutex</a:t>
            </a:r>
            <a:r>
              <a:rPr lang="en-US" dirty="0" smtClean="0"/>
              <a:t> locks to enforce mutual exclusion</a:t>
            </a:r>
          </a:p>
          <a:p>
            <a:r>
              <a:rPr lang="en-US" dirty="0" smtClean="0"/>
              <a:t>Semaphore S – protected integer variable which can only be accessed via two operations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 charset="0"/>
              </a:rPr>
              <a:t>These operations are indivisible (atomic), that is, only one process can modify the semaphore value at a time</a:t>
            </a:r>
            <a:endParaRPr lang="en-US" dirty="0">
              <a:sym typeface="Symb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501775"/>
            <a:ext cx="2804445" cy="1143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Interprocess Communication Models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Message passing – Useful for exchanging smaller amounts of data; easier to implement through system calls but slower		</a:t>
            </a:r>
          </a:p>
          <a:p>
            <a:r>
              <a:rPr lang="en-US" smtClean="0"/>
              <a:t>Shared memory – Allows maximum speed and convenience of communication; faster accesses to shared memory  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3012" name="Picture 4" title="IPC model vs shared memory 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6601" r="594" b="7129"/>
          <a:stretch>
            <a:fillRect/>
          </a:stretch>
        </p:blipFill>
        <p:spPr bwMode="auto">
          <a:xfrm>
            <a:off x="1837495" y="1806575"/>
            <a:ext cx="2328441" cy="149472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Message-Passing Synchronization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mechanism for cooperating processes to communicate and to synchronize their actions without sharing the same address space</a:t>
            </a:r>
          </a:p>
          <a:p>
            <a:pPr lvl="1"/>
            <a:r>
              <a:rPr lang="en-US" dirty="0" smtClean="0"/>
              <a:t>The only means of communication in distributed systems without shared memory</a:t>
            </a:r>
          </a:p>
          <a:p>
            <a:r>
              <a:rPr lang="en-US" dirty="0" smtClean="0"/>
              <a:t>Message-passing facility provides two operations:</a:t>
            </a:r>
          </a:p>
          <a:p>
            <a:pPr marL="138422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nsolas" panose="020B0609020204030204" pitchFamily="49" charset="0"/>
              </a:rPr>
              <a:t>send(message)</a:t>
            </a:r>
            <a:r>
              <a:rPr lang="en-US" dirty="0" smtClean="0"/>
              <a:t> – message size fixed or variable </a:t>
            </a:r>
          </a:p>
          <a:p>
            <a:pPr marL="138422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nsolas" panose="020B0609020204030204" pitchFamily="49" charset="0"/>
              </a:rPr>
              <a:t>receive(message)</a:t>
            </a:r>
          </a:p>
          <a:p>
            <a:r>
              <a:rPr lang="en-US" dirty="0" smtClean="0"/>
              <a:t>Two processes wishing to communicate need to establish a communication link between them and exchange messages via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nsolas" panose="020B0609020204030204" pitchFamily="49" charset="0"/>
              </a:rPr>
              <a:t>send</a:t>
            </a:r>
            <a:r>
              <a:rPr lang="en-US" dirty="0" smtClean="0"/>
              <a:t>/</a:t>
            </a:r>
            <a:r>
              <a:rPr lang="en-US" dirty="0" smtClean="0">
                <a:latin typeface="Consolas" panose="020B0609020204030204" pitchFamily="49" charset="0"/>
              </a:rPr>
              <a:t>receive</a:t>
            </a:r>
          </a:p>
          <a:p>
            <a:pPr lvl="1"/>
            <a:r>
              <a:rPr lang="en-US" dirty="0" smtClean="0"/>
              <a:t>Implementation of communication link physical (e.g., shared memory, hardware bus or network) or logical</a:t>
            </a:r>
          </a:p>
          <a:p>
            <a:r>
              <a:rPr lang="en-US" dirty="0" smtClean="0"/>
              <a:t>Message can be asynchronous or synchronous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Asynchronous Message Passing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851" y="922867"/>
            <a:ext cx="4954324" cy="2195814"/>
          </a:xfrm>
        </p:spPr>
        <p:txBody>
          <a:bodyPr/>
          <a:lstStyle/>
          <a:p>
            <a:r>
              <a:rPr lang="en-US" dirty="0" smtClean="0"/>
              <a:t>Assumes non-blocking send and blocking receive – uses the channel with an unbounded buffer as a semaphore (message content is not important)</a:t>
            </a:r>
          </a:p>
          <a:p>
            <a:r>
              <a:rPr lang="en-US" dirty="0" smtClean="0"/>
              <a:t>Can be useful as semaphore if communication channel can be specified</a:t>
            </a:r>
          </a:p>
          <a:p>
            <a:pPr lvl="1"/>
            <a:r>
              <a:rPr lang="en-US" dirty="0" smtClean="0"/>
              <a:t>Blocking receive – (acquiring the lock), Non-blocking send – (releasing the lock)</a:t>
            </a:r>
          </a:p>
          <a:p>
            <a:r>
              <a:rPr lang="en-US" dirty="0" smtClean="0"/>
              <a:t>Mutual exclusion solution using asynchronous message passing: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4883"/>
          <a:stretch/>
        </p:blipFill>
        <p:spPr>
          <a:xfrm>
            <a:off x="3146179" y="2074032"/>
            <a:ext cx="1581201" cy="1332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2074031"/>
            <a:ext cx="1533569" cy="13623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552744" y="2644775"/>
            <a:ext cx="828631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2744" y="3037771"/>
            <a:ext cx="828631" cy="76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Message Passing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blocking send and blocking receive – symmetrical waiting</a:t>
            </a:r>
          </a:p>
          <a:p>
            <a:r>
              <a:rPr lang="en-US" dirty="0" smtClean="0"/>
              <a:t>Rendezvous between send and receive </a:t>
            </a:r>
          </a:p>
          <a:p>
            <a:pPr lvl="1"/>
            <a:r>
              <a:rPr lang="en-US" dirty="0" smtClean="0"/>
              <a:t>Allows two processes to join and exchange data at a synchronization point and continue their separate execution thereafter</a:t>
            </a:r>
          </a:p>
          <a:p>
            <a:r>
              <a:rPr lang="en-US" dirty="0" smtClean="0"/>
              <a:t>Mutual exclusion solution using synchronous message passing: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2" y="2047727"/>
            <a:ext cx="1671924" cy="1392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729" y="2047726"/>
            <a:ext cx="1570956" cy="14024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619375" y="2568575"/>
            <a:ext cx="780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19375" y="2873375"/>
            <a:ext cx="780774" cy="16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Coordination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Coordination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3315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Cooperating processes must interact with each other using some forms of communication model to coordinate their execution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Interprocess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communication (IPC)</a:t>
            </a:r>
            <a:r>
              <a:rPr lang="en-US" dirty="0" smtClean="0"/>
              <a:t>: Two approaches are message passing and shared memory</a:t>
            </a:r>
          </a:p>
          <a:p>
            <a:pPr lvl="1"/>
            <a:r>
              <a:rPr lang="en-US" dirty="0" smtClean="0"/>
              <a:t>Message passing - only method of exchanging data/information between processes in distributed systems</a:t>
            </a:r>
          </a:p>
          <a:p>
            <a:pPr lvl="1"/>
            <a:r>
              <a:rPr lang="en-US" dirty="0" smtClean="0"/>
              <a:t>All higher level models must be built on the top of message passing</a:t>
            </a:r>
          </a:p>
          <a:p>
            <a:r>
              <a:rPr lang="en-US" dirty="0" smtClean="0"/>
              <a:t>Request/reply – based on the client/server concept</a:t>
            </a:r>
          </a:p>
          <a:p>
            <a:r>
              <a:rPr lang="en-US" dirty="0" smtClean="0"/>
              <a:t>Transactions – sequences of request/reply communications that require communication atomicity</a:t>
            </a:r>
          </a:p>
          <a:p>
            <a:pPr lvl="1"/>
            <a:r>
              <a:rPr lang="en-US" dirty="0" smtClean="0"/>
              <a:t>Only logically shared memory (data objects) simulated by message passing is possible in distributed systems</a:t>
            </a:r>
          </a:p>
          <a:p>
            <a:r>
              <a:rPr lang="en-US" dirty="0" smtClean="0"/>
              <a:t>Name service model: Locating the communication entities (objects)</a:t>
            </a:r>
          </a:p>
          <a:p>
            <a:r>
              <a:rPr lang="en-US" dirty="0" smtClean="0"/>
              <a:t>Distributed process coordination: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Classical problems</a:t>
            </a:r>
            <a:r>
              <a:rPr lang="en-US" dirty="0" smtClean="0"/>
              <a:t>: Distributed mutual exclusion and leader selection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Levels of Communication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levels of communication abstraction</a:t>
            </a:r>
          </a:p>
          <a:p>
            <a:pPr lvl="1"/>
            <a:r>
              <a:rPr lang="en-US" dirty="0" smtClean="0"/>
              <a:t>Top three levels deal with the transfer of messages among distributed processes</a:t>
            </a:r>
          </a:p>
          <a:p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501775"/>
            <a:ext cx="3886200" cy="15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Passing Communication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processes pass composed messages to the system transport service, which provides connectivity for message transfer in the network</a:t>
            </a:r>
          </a:p>
          <a:p>
            <a:pPr lvl="1"/>
            <a:r>
              <a:rPr lang="en-US" dirty="0" smtClean="0"/>
              <a:t>Basic communication primitives</a:t>
            </a:r>
          </a:p>
          <a:p>
            <a:pPr lvl="1"/>
            <a:r>
              <a:rPr lang="en-US" dirty="0" smtClean="0"/>
              <a:t>Message synchronization and buffering</a:t>
            </a:r>
          </a:p>
          <a:p>
            <a:pPr lvl="1"/>
            <a:r>
              <a:rPr lang="en-US" dirty="0" smtClean="0"/>
              <a:t>Pipe and socket APIs</a:t>
            </a:r>
          </a:p>
          <a:p>
            <a:pPr lvl="1"/>
            <a:r>
              <a:rPr lang="en-US" dirty="0" smtClean="0"/>
              <a:t>Group communication and multicast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Message Passing Primitives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generic message passing primitives</a:t>
            </a:r>
          </a:p>
          <a:p>
            <a:pPr lvl="1"/>
            <a:r>
              <a:rPr lang="en-US" dirty="0" smtClean="0"/>
              <a:t>Send (destination, message)</a:t>
            </a:r>
          </a:p>
          <a:p>
            <a:pPr lvl="1"/>
            <a:r>
              <a:rPr lang="en-US" dirty="0" smtClean="0"/>
              <a:t>Receive (source, message)</a:t>
            </a:r>
          </a:p>
          <a:p>
            <a:r>
              <a:rPr lang="en-US" dirty="0" smtClean="0"/>
              <a:t>The communication entities, source and destination, can be addressed in four different ways</a:t>
            </a:r>
          </a:p>
          <a:p>
            <a:pPr lvl="1"/>
            <a:r>
              <a:rPr lang="en-US" dirty="0" smtClean="0"/>
              <a:t>Process name</a:t>
            </a:r>
          </a:p>
          <a:p>
            <a:pPr lvl="1"/>
            <a:r>
              <a:rPr lang="en-US" dirty="0" smtClean="0"/>
              <a:t>Link</a:t>
            </a:r>
          </a:p>
          <a:p>
            <a:pPr lvl="1"/>
            <a:r>
              <a:rPr lang="en-US" dirty="0" smtClean="0"/>
              <a:t>Mailbox</a:t>
            </a:r>
          </a:p>
          <a:p>
            <a:pPr lvl="1"/>
            <a:r>
              <a:rPr lang="en-US" dirty="0" smtClean="0"/>
              <a:t>Ports</a:t>
            </a:r>
          </a:p>
          <a:p>
            <a:r>
              <a:rPr lang="en-US" dirty="0" smtClean="0"/>
              <a:t>Message size can be fixed or variable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Source/Destination Identification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names or unique global process identifiers are required</a:t>
            </a:r>
          </a:p>
          <a:p>
            <a:pPr lvl="1"/>
            <a:r>
              <a:rPr lang="en-US" dirty="0" smtClean="0"/>
              <a:t>May be obtained by adding machine address to process id</a:t>
            </a:r>
          </a:p>
          <a:p>
            <a:pPr lvl="1"/>
            <a:r>
              <a:rPr lang="en-US" dirty="0" smtClean="0"/>
              <a:t>Symmetric/asymmetric addressing options</a:t>
            </a:r>
          </a:p>
          <a:p>
            <a:pPr lvl="2"/>
            <a:r>
              <a:rPr lang="en-US" dirty="0" smtClean="0"/>
              <a:t>Symmetric – sender and receiver need to explicitly name each other</a:t>
            </a:r>
          </a:p>
          <a:p>
            <a:pPr lvl="2"/>
            <a:r>
              <a:rPr lang="en-US" dirty="0" err="1" smtClean="0"/>
              <a:t>Asymetric</a:t>
            </a:r>
            <a:r>
              <a:rPr lang="en-US" dirty="0" smtClean="0"/>
              <a:t> – only sender needs to indicate the receiver</a:t>
            </a:r>
          </a:p>
          <a:p>
            <a:r>
              <a:rPr lang="en-US" dirty="0" smtClean="0"/>
              <a:t>Allows one logical communication path/link between a pair of sending and receiving processes</a:t>
            </a:r>
          </a:p>
          <a:p>
            <a:r>
              <a:rPr lang="en-US" dirty="0" smtClean="0"/>
              <a:t>Process identifiers need to be known at coding time</a:t>
            </a:r>
          </a:p>
          <a:p>
            <a:endParaRPr lang="en-US" dirty="0"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object 4"/>
          <p:cNvGrpSpPr/>
          <p:nvPr/>
        </p:nvGrpSpPr>
        <p:grpSpPr>
          <a:xfrm>
            <a:off x="1278362" y="2690335"/>
            <a:ext cx="1037584" cy="265324"/>
            <a:chOff x="986626" y="4756718"/>
            <a:chExt cx="2056130" cy="525780"/>
          </a:xfrm>
        </p:grpSpPr>
        <p:sp>
          <p:nvSpPr>
            <p:cNvPr id="5" name="object 5"/>
            <p:cNvSpPr/>
            <p:nvPr/>
          </p:nvSpPr>
          <p:spPr>
            <a:xfrm>
              <a:off x="991388" y="4762936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47" y="4143"/>
                  </a:lnTo>
                  <a:lnTo>
                    <a:pt x="167438" y="16089"/>
                  </a:lnTo>
                  <a:lnTo>
                    <a:pt x="127373" y="35112"/>
                  </a:lnTo>
                  <a:lnTo>
                    <a:pt x="91480" y="60484"/>
                  </a:lnTo>
                  <a:lnTo>
                    <a:pt x="60484" y="91480"/>
                  </a:lnTo>
                  <a:lnTo>
                    <a:pt x="35111" y="127374"/>
                  </a:lnTo>
                  <a:lnTo>
                    <a:pt x="16089" y="167438"/>
                  </a:lnTo>
                  <a:lnTo>
                    <a:pt x="4143" y="210947"/>
                  </a:lnTo>
                  <a:lnTo>
                    <a:pt x="0" y="257175"/>
                  </a:lnTo>
                  <a:lnTo>
                    <a:pt x="4143" y="303402"/>
                  </a:lnTo>
                  <a:lnTo>
                    <a:pt x="16089" y="346911"/>
                  </a:lnTo>
                  <a:lnTo>
                    <a:pt x="35111" y="386976"/>
                  </a:lnTo>
                  <a:lnTo>
                    <a:pt x="60484" y="422869"/>
                  </a:lnTo>
                  <a:lnTo>
                    <a:pt x="91480" y="453865"/>
                  </a:lnTo>
                  <a:lnTo>
                    <a:pt x="127373" y="479238"/>
                  </a:lnTo>
                  <a:lnTo>
                    <a:pt x="167438" y="498260"/>
                  </a:lnTo>
                  <a:lnTo>
                    <a:pt x="210947" y="510206"/>
                  </a:lnTo>
                  <a:lnTo>
                    <a:pt x="257175" y="514350"/>
                  </a:lnTo>
                  <a:lnTo>
                    <a:pt x="303402" y="510206"/>
                  </a:lnTo>
                  <a:lnTo>
                    <a:pt x="346911" y="498260"/>
                  </a:lnTo>
                  <a:lnTo>
                    <a:pt x="386976" y="479238"/>
                  </a:lnTo>
                  <a:lnTo>
                    <a:pt x="422869" y="453865"/>
                  </a:lnTo>
                  <a:lnTo>
                    <a:pt x="453865" y="422869"/>
                  </a:lnTo>
                  <a:lnTo>
                    <a:pt x="479237" y="386976"/>
                  </a:lnTo>
                  <a:lnTo>
                    <a:pt x="498260" y="346911"/>
                  </a:lnTo>
                  <a:lnTo>
                    <a:pt x="510206" y="303402"/>
                  </a:lnTo>
                  <a:lnTo>
                    <a:pt x="514349" y="257175"/>
                  </a:lnTo>
                  <a:lnTo>
                    <a:pt x="510206" y="210947"/>
                  </a:lnTo>
                  <a:lnTo>
                    <a:pt x="498260" y="167438"/>
                  </a:lnTo>
                  <a:lnTo>
                    <a:pt x="479237" y="127374"/>
                  </a:lnTo>
                  <a:lnTo>
                    <a:pt x="453865" y="91480"/>
                  </a:lnTo>
                  <a:lnTo>
                    <a:pt x="422869" y="60484"/>
                  </a:lnTo>
                  <a:lnTo>
                    <a:pt x="386976" y="35112"/>
                  </a:lnTo>
                  <a:lnTo>
                    <a:pt x="346911" y="16089"/>
                  </a:lnTo>
                  <a:lnTo>
                    <a:pt x="303402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6" name="object 6"/>
            <p:cNvSpPr/>
            <p:nvPr/>
          </p:nvSpPr>
          <p:spPr>
            <a:xfrm>
              <a:off x="991388" y="4762936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257174"/>
                  </a:moveTo>
                  <a:lnTo>
                    <a:pt x="4143" y="210947"/>
                  </a:lnTo>
                  <a:lnTo>
                    <a:pt x="16089" y="167438"/>
                  </a:lnTo>
                  <a:lnTo>
                    <a:pt x="35111" y="127373"/>
                  </a:lnTo>
                  <a:lnTo>
                    <a:pt x="60484" y="91480"/>
                  </a:lnTo>
                  <a:lnTo>
                    <a:pt x="91480" y="60484"/>
                  </a:lnTo>
                  <a:lnTo>
                    <a:pt x="127373" y="35111"/>
                  </a:lnTo>
                  <a:lnTo>
                    <a:pt x="167438" y="16089"/>
                  </a:lnTo>
                  <a:lnTo>
                    <a:pt x="210947" y="4143"/>
                  </a:lnTo>
                  <a:lnTo>
                    <a:pt x="257174" y="0"/>
                  </a:lnTo>
                  <a:lnTo>
                    <a:pt x="303402" y="4143"/>
                  </a:lnTo>
                  <a:lnTo>
                    <a:pt x="346911" y="16089"/>
                  </a:lnTo>
                  <a:lnTo>
                    <a:pt x="386976" y="35111"/>
                  </a:lnTo>
                  <a:lnTo>
                    <a:pt x="422869" y="60484"/>
                  </a:lnTo>
                  <a:lnTo>
                    <a:pt x="453865" y="91480"/>
                  </a:lnTo>
                  <a:lnTo>
                    <a:pt x="479237" y="127373"/>
                  </a:lnTo>
                  <a:lnTo>
                    <a:pt x="498260" y="167438"/>
                  </a:lnTo>
                  <a:lnTo>
                    <a:pt x="510206" y="210947"/>
                  </a:lnTo>
                  <a:lnTo>
                    <a:pt x="514349" y="257174"/>
                  </a:lnTo>
                  <a:lnTo>
                    <a:pt x="510206" y="303402"/>
                  </a:lnTo>
                  <a:lnTo>
                    <a:pt x="498260" y="346911"/>
                  </a:lnTo>
                  <a:lnTo>
                    <a:pt x="479237" y="386976"/>
                  </a:lnTo>
                  <a:lnTo>
                    <a:pt x="453865" y="422869"/>
                  </a:lnTo>
                  <a:lnTo>
                    <a:pt x="422869" y="453865"/>
                  </a:lnTo>
                  <a:lnTo>
                    <a:pt x="386976" y="479237"/>
                  </a:lnTo>
                  <a:lnTo>
                    <a:pt x="346911" y="498260"/>
                  </a:lnTo>
                  <a:lnTo>
                    <a:pt x="303402" y="510206"/>
                  </a:lnTo>
                  <a:lnTo>
                    <a:pt x="257174" y="514349"/>
                  </a:lnTo>
                  <a:lnTo>
                    <a:pt x="210947" y="510206"/>
                  </a:lnTo>
                  <a:lnTo>
                    <a:pt x="167438" y="498260"/>
                  </a:lnTo>
                  <a:lnTo>
                    <a:pt x="127373" y="479237"/>
                  </a:lnTo>
                  <a:lnTo>
                    <a:pt x="91480" y="453865"/>
                  </a:lnTo>
                  <a:lnTo>
                    <a:pt x="60484" y="422869"/>
                  </a:lnTo>
                  <a:lnTo>
                    <a:pt x="35111" y="386976"/>
                  </a:lnTo>
                  <a:lnTo>
                    <a:pt x="16089" y="346911"/>
                  </a:lnTo>
                  <a:lnTo>
                    <a:pt x="4143" y="303402"/>
                  </a:lnTo>
                  <a:lnTo>
                    <a:pt x="0" y="2571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7" name="object 7"/>
            <p:cNvSpPr/>
            <p:nvPr/>
          </p:nvSpPr>
          <p:spPr>
            <a:xfrm>
              <a:off x="2523223" y="4761481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47" y="4143"/>
                  </a:lnTo>
                  <a:lnTo>
                    <a:pt x="167438" y="16089"/>
                  </a:lnTo>
                  <a:lnTo>
                    <a:pt x="127374" y="35112"/>
                  </a:lnTo>
                  <a:lnTo>
                    <a:pt x="91480" y="60484"/>
                  </a:lnTo>
                  <a:lnTo>
                    <a:pt x="60484" y="91480"/>
                  </a:lnTo>
                  <a:lnTo>
                    <a:pt x="35112" y="127374"/>
                  </a:lnTo>
                  <a:lnTo>
                    <a:pt x="16089" y="167438"/>
                  </a:lnTo>
                  <a:lnTo>
                    <a:pt x="4143" y="210947"/>
                  </a:lnTo>
                  <a:lnTo>
                    <a:pt x="0" y="257175"/>
                  </a:lnTo>
                  <a:lnTo>
                    <a:pt x="4143" y="303402"/>
                  </a:lnTo>
                  <a:lnTo>
                    <a:pt x="16089" y="346911"/>
                  </a:lnTo>
                  <a:lnTo>
                    <a:pt x="35112" y="386976"/>
                  </a:lnTo>
                  <a:lnTo>
                    <a:pt x="60484" y="422869"/>
                  </a:lnTo>
                  <a:lnTo>
                    <a:pt x="91480" y="453865"/>
                  </a:lnTo>
                  <a:lnTo>
                    <a:pt x="127374" y="479238"/>
                  </a:lnTo>
                  <a:lnTo>
                    <a:pt x="167438" y="498260"/>
                  </a:lnTo>
                  <a:lnTo>
                    <a:pt x="210947" y="510206"/>
                  </a:lnTo>
                  <a:lnTo>
                    <a:pt x="257175" y="514349"/>
                  </a:lnTo>
                  <a:lnTo>
                    <a:pt x="303402" y="510206"/>
                  </a:lnTo>
                  <a:lnTo>
                    <a:pt x="346911" y="498260"/>
                  </a:lnTo>
                  <a:lnTo>
                    <a:pt x="386976" y="479238"/>
                  </a:lnTo>
                  <a:lnTo>
                    <a:pt x="422869" y="453865"/>
                  </a:lnTo>
                  <a:lnTo>
                    <a:pt x="453865" y="422869"/>
                  </a:lnTo>
                  <a:lnTo>
                    <a:pt x="479238" y="386976"/>
                  </a:lnTo>
                  <a:lnTo>
                    <a:pt x="498260" y="346911"/>
                  </a:lnTo>
                  <a:lnTo>
                    <a:pt x="510206" y="303402"/>
                  </a:lnTo>
                  <a:lnTo>
                    <a:pt x="514350" y="257175"/>
                  </a:lnTo>
                  <a:lnTo>
                    <a:pt x="510206" y="210947"/>
                  </a:lnTo>
                  <a:lnTo>
                    <a:pt x="498260" y="167438"/>
                  </a:lnTo>
                  <a:lnTo>
                    <a:pt x="479238" y="127374"/>
                  </a:lnTo>
                  <a:lnTo>
                    <a:pt x="453865" y="91480"/>
                  </a:lnTo>
                  <a:lnTo>
                    <a:pt x="422869" y="60484"/>
                  </a:lnTo>
                  <a:lnTo>
                    <a:pt x="386976" y="35112"/>
                  </a:lnTo>
                  <a:lnTo>
                    <a:pt x="346911" y="16089"/>
                  </a:lnTo>
                  <a:lnTo>
                    <a:pt x="303402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8" name="object 8"/>
            <p:cNvSpPr/>
            <p:nvPr/>
          </p:nvSpPr>
          <p:spPr>
            <a:xfrm>
              <a:off x="2523223" y="4761481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257174"/>
                  </a:moveTo>
                  <a:lnTo>
                    <a:pt x="4143" y="210947"/>
                  </a:lnTo>
                  <a:lnTo>
                    <a:pt x="16089" y="167438"/>
                  </a:lnTo>
                  <a:lnTo>
                    <a:pt x="35111" y="127373"/>
                  </a:lnTo>
                  <a:lnTo>
                    <a:pt x="60484" y="91480"/>
                  </a:lnTo>
                  <a:lnTo>
                    <a:pt x="91480" y="60484"/>
                  </a:lnTo>
                  <a:lnTo>
                    <a:pt x="127373" y="35111"/>
                  </a:lnTo>
                  <a:lnTo>
                    <a:pt x="167438" y="16089"/>
                  </a:lnTo>
                  <a:lnTo>
                    <a:pt x="210947" y="4143"/>
                  </a:lnTo>
                  <a:lnTo>
                    <a:pt x="257174" y="0"/>
                  </a:lnTo>
                  <a:lnTo>
                    <a:pt x="303402" y="4143"/>
                  </a:lnTo>
                  <a:lnTo>
                    <a:pt x="346911" y="16089"/>
                  </a:lnTo>
                  <a:lnTo>
                    <a:pt x="386976" y="35111"/>
                  </a:lnTo>
                  <a:lnTo>
                    <a:pt x="422869" y="60484"/>
                  </a:lnTo>
                  <a:lnTo>
                    <a:pt x="453865" y="91480"/>
                  </a:lnTo>
                  <a:lnTo>
                    <a:pt x="479238" y="127373"/>
                  </a:lnTo>
                  <a:lnTo>
                    <a:pt x="498260" y="167438"/>
                  </a:lnTo>
                  <a:lnTo>
                    <a:pt x="510206" y="210947"/>
                  </a:lnTo>
                  <a:lnTo>
                    <a:pt x="514349" y="257174"/>
                  </a:lnTo>
                  <a:lnTo>
                    <a:pt x="510206" y="303402"/>
                  </a:lnTo>
                  <a:lnTo>
                    <a:pt x="498260" y="346911"/>
                  </a:lnTo>
                  <a:lnTo>
                    <a:pt x="479238" y="386976"/>
                  </a:lnTo>
                  <a:lnTo>
                    <a:pt x="453865" y="422869"/>
                  </a:lnTo>
                  <a:lnTo>
                    <a:pt x="422869" y="453865"/>
                  </a:lnTo>
                  <a:lnTo>
                    <a:pt x="386976" y="479237"/>
                  </a:lnTo>
                  <a:lnTo>
                    <a:pt x="346911" y="498260"/>
                  </a:lnTo>
                  <a:lnTo>
                    <a:pt x="303402" y="510206"/>
                  </a:lnTo>
                  <a:lnTo>
                    <a:pt x="257174" y="514349"/>
                  </a:lnTo>
                  <a:lnTo>
                    <a:pt x="210947" y="510206"/>
                  </a:lnTo>
                  <a:lnTo>
                    <a:pt x="167438" y="498260"/>
                  </a:lnTo>
                  <a:lnTo>
                    <a:pt x="127373" y="479237"/>
                  </a:lnTo>
                  <a:lnTo>
                    <a:pt x="91480" y="453865"/>
                  </a:lnTo>
                  <a:lnTo>
                    <a:pt x="60484" y="422869"/>
                  </a:lnTo>
                  <a:lnTo>
                    <a:pt x="35111" y="386976"/>
                  </a:lnTo>
                  <a:lnTo>
                    <a:pt x="16089" y="346911"/>
                  </a:lnTo>
                  <a:lnTo>
                    <a:pt x="4143" y="303402"/>
                  </a:lnTo>
                  <a:lnTo>
                    <a:pt x="0" y="2571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9" name="object 9"/>
            <p:cNvSpPr/>
            <p:nvPr/>
          </p:nvSpPr>
          <p:spPr>
            <a:xfrm>
              <a:off x="1496465" y="5033558"/>
              <a:ext cx="991235" cy="0"/>
            </a:xfrm>
            <a:custGeom>
              <a:avLst/>
              <a:gdLst/>
              <a:ahLst/>
              <a:cxnLst/>
              <a:rect l="l" t="t" r="r" b="b"/>
              <a:pathLst>
                <a:path w="991235">
                  <a:moveTo>
                    <a:pt x="0" y="0"/>
                  </a:moveTo>
                  <a:lnTo>
                    <a:pt x="990892" y="0"/>
                  </a:lnTo>
                </a:path>
              </a:pathLst>
            </a:custGeom>
            <a:ln w="38099">
              <a:solidFill>
                <a:srgbClr val="7B1979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4158" y="4947985"/>
              <a:ext cx="171006" cy="17114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 flipH="1">
            <a:off x="3754533" y="2299551"/>
            <a:ext cx="1056490" cy="819044"/>
            <a:chOff x="5915476" y="4556909"/>
            <a:chExt cx="2093595" cy="1623060"/>
          </a:xfrm>
        </p:grpSpPr>
        <p:sp>
          <p:nvSpPr>
            <p:cNvPr id="12" name="object 12"/>
            <p:cNvSpPr/>
            <p:nvPr/>
          </p:nvSpPr>
          <p:spPr>
            <a:xfrm>
              <a:off x="5921672" y="4561672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47" y="4143"/>
                  </a:lnTo>
                  <a:lnTo>
                    <a:pt x="167438" y="16089"/>
                  </a:lnTo>
                  <a:lnTo>
                    <a:pt x="127373" y="35111"/>
                  </a:lnTo>
                  <a:lnTo>
                    <a:pt x="91480" y="60484"/>
                  </a:lnTo>
                  <a:lnTo>
                    <a:pt x="60484" y="91480"/>
                  </a:lnTo>
                  <a:lnTo>
                    <a:pt x="35111" y="127373"/>
                  </a:lnTo>
                  <a:lnTo>
                    <a:pt x="16089" y="167438"/>
                  </a:lnTo>
                  <a:lnTo>
                    <a:pt x="4143" y="210947"/>
                  </a:lnTo>
                  <a:lnTo>
                    <a:pt x="0" y="257175"/>
                  </a:lnTo>
                  <a:lnTo>
                    <a:pt x="4143" y="303402"/>
                  </a:lnTo>
                  <a:lnTo>
                    <a:pt x="16089" y="346911"/>
                  </a:lnTo>
                  <a:lnTo>
                    <a:pt x="35111" y="386975"/>
                  </a:lnTo>
                  <a:lnTo>
                    <a:pt x="60484" y="422869"/>
                  </a:lnTo>
                  <a:lnTo>
                    <a:pt x="91480" y="453865"/>
                  </a:lnTo>
                  <a:lnTo>
                    <a:pt x="127373" y="479237"/>
                  </a:lnTo>
                  <a:lnTo>
                    <a:pt x="167438" y="498260"/>
                  </a:lnTo>
                  <a:lnTo>
                    <a:pt x="210947" y="510206"/>
                  </a:lnTo>
                  <a:lnTo>
                    <a:pt x="257175" y="514350"/>
                  </a:lnTo>
                  <a:lnTo>
                    <a:pt x="303402" y="510206"/>
                  </a:lnTo>
                  <a:lnTo>
                    <a:pt x="346911" y="498260"/>
                  </a:lnTo>
                  <a:lnTo>
                    <a:pt x="386976" y="479237"/>
                  </a:lnTo>
                  <a:lnTo>
                    <a:pt x="422869" y="453865"/>
                  </a:lnTo>
                  <a:lnTo>
                    <a:pt x="453865" y="422869"/>
                  </a:lnTo>
                  <a:lnTo>
                    <a:pt x="479238" y="386975"/>
                  </a:lnTo>
                  <a:lnTo>
                    <a:pt x="498260" y="346911"/>
                  </a:lnTo>
                  <a:lnTo>
                    <a:pt x="510206" y="303402"/>
                  </a:lnTo>
                  <a:lnTo>
                    <a:pt x="514350" y="257175"/>
                  </a:lnTo>
                  <a:lnTo>
                    <a:pt x="510206" y="210947"/>
                  </a:lnTo>
                  <a:lnTo>
                    <a:pt x="498260" y="167438"/>
                  </a:lnTo>
                  <a:lnTo>
                    <a:pt x="479238" y="127373"/>
                  </a:lnTo>
                  <a:lnTo>
                    <a:pt x="453865" y="91480"/>
                  </a:lnTo>
                  <a:lnTo>
                    <a:pt x="422869" y="60484"/>
                  </a:lnTo>
                  <a:lnTo>
                    <a:pt x="386976" y="35111"/>
                  </a:lnTo>
                  <a:lnTo>
                    <a:pt x="346911" y="16089"/>
                  </a:lnTo>
                  <a:lnTo>
                    <a:pt x="303402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3" name="object 13"/>
            <p:cNvSpPr/>
            <p:nvPr/>
          </p:nvSpPr>
          <p:spPr>
            <a:xfrm>
              <a:off x="5921671" y="4561672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257174"/>
                  </a:moveTo>
                  <a:lnTo>
                    <a:pt x="4143" y="210947"/>
                  </a:lnTo>
                  <a:lnTo>
                    <a:pt x="16089" y="167438"/>
                  </a:lnTo>
                  <a:lnTo>
                    <a:pt x="35111" y="127373"/>
                  </a:lnTo>
                  <a:lnTo>
                    <a:pt x="60484" y="91480"/>
                  </a:lnTo>
                  <a:lnTo>
                    <a:pt x="91480" y="60484"/>
                  </a:lnTo>
                  <a:lnTo>
                    <a:pt x="127373" y="35111"/>
                  </a:lnTo>
                  <a:lnTo>
                    <a:pt x="167438" y="16089"/>
                  </a:lnTo>
                  <a:lnTo>
                    <a:pt x="210947" y="4143"/>
                  </a:lnTo>
                  <a:lnTo>
                    <a:pt x="257174" y="0"/>
                  </a:lnTo>
                  <a:lnTo>
                    <a:pt x="303402" y="4143"/>
                  </a:lnTo>
                  <a:lnTo>
                    <a:pt x="346911" y="16089"/>
                  </a:lnTo>
                  <a:lnTo>
                    <a:pt x="386976" y="35111"/>
                  </a:lnTo>
                  <a:lnTo>
                    <a:pt x="422869" y="60484"/>
                  </a:lnTo>
                  <a:lnTo>
                    <a:pt x="453865" y="91480"/>
                  </a:lnTo>
                  <a:lnTo>
                    <a:pt x="479238" y="127373"/>
                  </a:lnTo>
                  <a:lnTo>
                    <a:pt x="498260" y="167438"/>
                  </a:lnTo>
                  <a:lnTo>
                    <a:pt x="510206" y="210947"/>
                  </a:lnTo>
                  <a:lnTo>
                    <a:pt x="514349" y="257174"/>
                  </a:lnTo>
                  <a:lnTo>
                    <a:pt x="510206" y="303402"/>
                  </a:lnTo>
                  <a:lnTo>
                    <a:pt x="498260" y="346911"/>
                  </a:lnTo>
                  <a:lnTo>
                    <a:pt x="479238" y="386976"/>
                  </a:lnTo>
                  <a:lnTo>
                    <a:pt x="453865" y="422869"/>
                  </a:lnTo>
                  <a:lnTo>
                    <a:pt x="422869" y="453865"/>
                  </a:lnTo>
                  <a:lnTo>
                    <a:pt x="386976" y="479238"/>
                  </a:lnTo>
                  <a:lnTo>
                    <a:pt x="346911" y="498260"/>
                  </a:lnTo>
                  <a:lnTo>
                    <a:pt x="303402" y="510206"/>
                  </a:lnTo>
                  <a:lnTo>
                    <a:pt x="257174" y="514349"/>
                  </a:lnTo>
                  <a:lnTo>
                    <a:pt x="210947" y="510206"/>
                  </a:lnTo>
                  <a:lnTo>
                    <a:pt x="167438" y="498260"/>
                  </a:lnTo>
                  <a:lnTo>
                    <a:pt x="127373" y="479238"/>
                  </a:lnTo>
                  <a:lnTo>
                    <a:pt x="91480" y="453865"/>
                  </a:lnTo>
                  <a:lnTo>
                    <a:pt x="60484" y="422869"/>
                  </a:lnTo>
                  <a:lnTo>
                    <a:pt x="35111" y="386976"/>
                  </a:lnTo>
                  <a:lnTo>
                    <a:pt x="16089" y="346911"/>
                  </a:lnTo>
                  <a:lnTo>
                    <a:pt x="4143" y="303402"/>
                  </a:lnTo>
                  <a:lnTo>
                    <a:pt x="0" y="2571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9583" y="5119494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47" y="4143"/>
                  </a:lnTo>
                  <a:lnTo>
                    <a:pt x="167438" y="16089"/>
                  </a:lnTo>
                  <a:lnTo>
                    <a:pt x="127373" y="35112"/>
                  </a:lnTo>
                  <a:lnTo>
                    <a:pt x="91480" y="60484"/>
                  </a:lnTo>
                  <a:lnTo>
                    <a:pt x="60484" y="91480"/>
                  </a:lnTo>
                  <a:lnTo>
                    <a:pt x="35111" y="127374"/>
                  </a:lnTo>
                  <a:lnTo>
                    <a:pt x="16089" y="167438"/>
                  </a:lnTo>
                  <a:lnTo>
                    <a:pt x="4143" y="210947"/>
                  </a:lnTo>
                  <a:lnTo>
                    <a:pt x="0" y="257175"/>
                  </a:lnTo>
                  <a:lnTo>
                    <a:pt x="4143" y="303402"/>
                  </a:lnTo>
                  <a:lnTo>
                    <a:pt x="16089" y="346911"/>
                  </a:lnTo>
                  <a:lnTo>
                    <a:pt x="35111" y="386976"/>
                  </a:lnTo>
                  <a:lnTo>
                    <a:pt x="60484" y="422869"/>
                  </a:lnTo>
                  <a:lnTo>
                    <a:pt x="91480" y="453866"/>
                  </a:lnTo>
                  <a:lnTo>
                    <a:pt x="127373" y="479238"/>
                  </a:lnTo>
                  <a:lnTo>
                    <a:pt x="167438" y="498260"/>
                  </a:lnTo>
                  <a:lnTo>
                    <a:pt x="210947" y="510206"/>
                  </a:lnTo>
                  <a:lnTo>
                    <a:pt x="257175" y="514350"/>
                  </a:lnTo>
                  <a:lnTo>
                    <a:pt x="303402" y="510206"/>
                  </a:lnTo>
                  <a:lnTo>
                    <a:pt x="346911" y="498260"/>
                  </a:lnTo>
                  <a:lnTo>
                    <a:pt x="386975" y="479238"/>
                  </a:lnTo>
                  <a:lnTo>
                    <a:pt x="422869" y="453866"/>
                  </a:lnTo>
                  <a:lnTo>
                    <a:pt x="453865" y="422869"/>
                  </a:lnTo>
                  <a:lnTo>
                    <a:pt x="479237" y="386976"/>
                  </a:lnTo>
                  <a:lnTo>
                    <a:pt x="498260" y="346911"/>
                  </a:lnTo>
                  <a:lnTo>
                    <a:pt x="510206" y="303402"/>
                  </a:lnTo>
                  <a:lnTo>
                    <a:pt x="514350" y="257175"/>
                  </a:lnTo>
                  <a:lnTo>
                    <a:pt x="510206" y="210947"/>
                  </a:lnTo>
                  <a:lnTo>
                    <a:pt x="498260" y="167438"/>
                  </a:lnTo>
                  <a:lnTo>
                    <a:pt x="479237" y="127374"/>
                  </a:lnTo>
                  <a:lnTo>
                    <a:pt x="453865" y="91480"/>
                  </a:lnTo>
                  <a:lnTo>
                    <a:pt x="422869" y="60484"/>
                  </a:lnTo>
                  <a:lnTo>
                    <a:pt x="386975" y="35112"/>
                  </a:lnTo>
                  <a:lnTo>
                    <a:pt x="346911" y="16089"/>
                  </a:lnTo>
                  <a:lnTo>
                    <a:pt x="303402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9583" y="5119494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257174"/>
                  </a:moveTo>
                  <a:lnTo>
                    <a:pt x="4143" y="210947"/>
                  </a:lnTo>
                  <a:lnTo>
                    <a:pt x="16089" y="167438"/>
                  </a:lnTo>
                  <a:lnTo>
                    <a:pt x="35111" y="127373"/>
                  </a:lnTo>
                  <a:lnTo>
                    <a:pt x="60484" y="91480"/>
                  </a:lnTo>
                  <a:lnTo>
                    <a:pt x="91480" y="60484"/>
                  </a:lnTo>
                  <a:lnTo>
                    <a:pt x="127373" y="35111"/>
                  </a:lnTo>
                  <a:lnTo>
                    <a:pt x="167438" y="16089"/>
                  </a:lnTo>
                  <a:lnTo>
                    <a:pt x="210947" y="4143"/>
                  </a:lnTo>
                  <a:lnTo>
                    <a:pt x="257174" y="0"/>
                  </a:lnTo>
                  <a:lnTo>
                    <a:pt x="303402" y="4143"/>
                  </a:lnTo>
                  <a:lnTo>
                    <a:pt x="346911" y="16089"/>
                  </a:lnTo>
                  <a:lnTo>
                    <a:pt x="386976" y="35111"/>
                  </a:lnTo>
                  <a:lnTo>
                    <a:pt x="422869" y="60484"/>
                  </a:lnTo>
                  <a:lnTo>
                    <a:pt x="453865" y="91480"/>
                  </a:lnTo>
                  <a:lnTo>
                    <a:pt x="479238" y="127373"/>
                  </a:lnTo>
                  <a:lnTo>
                    <a:pt x="498260" y="167438"/>
                  </a:lnTo>
                  <a:lnTo>
                    <a:pt x="510206" y="210947"/>
                  </a:lnTo>
                  <a:lnTo>
                    <a:pt x="514349" y="257174"/>
                  </a:lnTo>
                  <a:lnTo>
                    <a:pt x="510206" y="303402"/>
                  </a:lnTo>
                  <a:lnTo>
                    <a:pt x="498260" y="346911"/>
                  </a:lnTo>
                  <a:lnTo>
                    <a:pt x="479238" y="386976"/>
                  </a:lnTo>
                  <a:lnTo>
                    <a:pt x="453865" y="422869"/>
                  </a:lnTo>
                  <a:lnTo>
                    <a:pt x="422869" y="453865"/>
                  </a:lnTo>
                  <a:lnTo>
                    <a:pt x="386976" y="479237"/>
                  </a:lnTo>
                  <a:lnTo>
                    <a:pt x="346911" y="498260"/>
                  </a:lnTo>
                  <a:lnTo>
                    <a:pt x="303402" y="510206"/>
                  </a:lnTo>
                  <a:lnTo>
                    <a:pt x="257174" y="514349"/>
                  </a:lnTo>
                  <a:lnTo>
                    <a:pt x="210947" y="510206"/>
                  </a:lnTo>
                  <a:lnTo>
                    <a:pt x="167438" y="498260"/>
                  </a:lnTo>
                  <a:lnTo>
                    <a:pt x="127373" y="479237"/>
                  </a:lnTo>
                  <a:lnTo>
                    <a:pt x="91480" y="453865"/>
                  </a:lnTo>
                  <a:lnTo>
                    <a:pt x="60484" y="422869"/>
                  </a:lnTo>
                  <a:lnTo>
                    <a:pt x="35111" y="386976"/>
                  </a:lnTo>
                  <a:lnTo>
                    <a:pt x="16089" y="346911"/>
                  </a:lnTo>
                  <a:lnTo>
                    <a:pt x="4143" y="303402"/>
                  </a:lnTo>
                  <a:lnTo>
                    <a:pt x="0" y="2571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0239" y="5660732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57175" y="0"/>
                  </a:moveTo>
                  <a:lnTo>
                    <a:pt x="210947" y="4143"/>
                  </a:lnTo>
                  <a:lnTo>
                    <a:pt x="167438" y="16089"/>
                  </a:lnTo>
                  <a:lnTo>
                    <a:pt x="127373" y="35111"/>
                  </a:lnTo>
                  <a:lnTo>
                    <a:pt x="91480" y="60484"/>
                  </a:lnTo>
                  <a:lnTo>
                    <a:pt x="60484" y="91480"/>
                  </a:lnTo>
                  <a:lnTo>
                    <a:pt x="35111" y="127373"/>
                  </a:lnTo>
                  <a:lnTo>
                    <a:pt x="16089" y="167438"/>
                  </a:lnTo>
                  <a:lnTo>
                    <a:pt x="4143" y="210947"/>
                  </a:lnTo>
                  <a:lnTo>
                    <a:pt x="0" y="257175"/>
                  </a:lnTo>
                  <a:lnTo>
                    <a:pt x="4143" y="303402"/>
                  </a:lnTo>
                  <a:lnTo>
                    <a:pt x="16089" y="346911"/>
                  </a:lnTo>
                  <a:lnTo>
                    <a:pt x="35111" y="386976"/>
                  </a:lnTo>
                  <a:lnTo>
                    <a:pt x="60484" y="422869"/>
                  </a:lnTo>
                  <a:lnTo>
                    <a:pt x="91480" y="453865"/>
                  </a:lnTo>
                  <a:lnTo>
                    <a:pt x="127373" y="479237"/>
                  </a:lnTo>
                  <a:lnTo>
                    <a:pt x="167438" y="498260"/>
                  </a:lnTo>
                  <a:lnTo>
                    <a:pt x="210947" y="510206"/>
                  </a:lnTo>
                  <a:lnTo>
                    <a:pt x="257175" y="514349"/>
                  </a:lnTo>
                  <a:lnTo>
                    <a:pt x="303402" y="510206"/>
                  </a:lnTo>
                  <a:lnTo>
                    <a:pt x="346911" y="498260"/>
                  </a:lnTo>
                  <a:lnTo>
                    <a:pt x="386976" y="479237"/>
                  </a:lnTo>
                  <a:lnTo>
                    <a:pt x="422869" y="453865"/>
                  </a:lnTo>
                  <a:lnTo>
                    <a:pt x="453865" y="422869"/>
                  </a:lnTo>
                  <a:lnTo>
                    <a:pt x="479238" y="386976"/>
                  </a:lnTo>
                  <a:lnTo>
                    <a:pt x="498260" y="346911"/>
                  </a:lnTo>
                  <a:lnTo>
                    <a:pt x="510206" y="303402"/>
                  </a:lnTo>
                  <a:lnTo>
                    <a:pt x="514350" y="257175"/>
                  </a:lnTo>
                  <a:lnTo>
                    <a:pt x="510206" y="210947"/>
                  </a:lnTo>
                  <a:lnTo>
                    <a:pt x="498260" y="167438"/>
                  </a:lnTo>
                  <a:lnTo>
                    <a:pt x="479238" y="127373"/>
                  </a:lnTo>
                  <a:lnTo>
                    <a:pt x="453865" y="91480"/>
                  </a:lnTo>
                  <a:lnTo>
                    <a:pt x="422869" y="60484"/>
                  </a:lnTo>
                  <a:lnTo>
                    <a:pt x="386976" y="35111"/>
                  </a:lnTo>
                  <a:lnTo>
                    <a:pt x="346911" y="16089"/>
                  </a:lnTo>
                  <a:lnTo>
                    <a:pt x="303402" y="4143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920239" y="5660732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0" y="257174"/>
                  </a:moveTo>
                  <a:lnTo>
                    <a:pt x="4143" y="210947"/>
                  </a:lnTo>
                  <a:lnTo>
                    <a:pt x="16089" y="167438"/>
                  </a:lnTo>
                  <a:lnTo>
                    <a:pt x="35111" y="127373"/>
                  </a:lnTo>
                  <a:lnTo>
                    <a:pt x="60484" y="91480"/>
                  </a:lnTo>
                  <a:lnTo>
                    <a:pt x="91480" y="60484"/>
                  </a:lnTo>
                  <a:lnTo>
                    <a:pt x="127373" y="35111"/>
                  </a:lnTo>
                  <a:lnTo>
                    <a:pt x="167438" y="16089"/>
                  </a:lnTo>
                  <a:lnTo>
                    <a:pt x="210947" y="4143"/>
                  </a:lnTo>
                  <a:lnTo>
                    <a:pt x="257175" y="0"/>
                  </a:lnTo>
                  <a:lnTo>
                    <a:pt x="303402" y="4143"/>
                  </a:lnTo>
                  <a:lnTo>
                    <a:pt x="346911" y="16089"/>
                  </a:lnTo>
                  <a:lnTo>
                    <a:pt x="386976" y="35111"/>
                  </a:lnTo>
                  <a:lnTo>
                    <a:pt x="422869" y="60484"/>
                  </a:lnTo>
                  <a:lnTo>
                    <a:pt x="453865" y="91480"/>
                  </a:lnTo>
                  <a:lnTo>
                    <a:pt x="479238" y="127373"/>
                  </a:lnTo>
                  <a:lnTo>
                    <a:pt x="498260" y="167438"/>
                  </a:lnTo>
                  <a:lnTo>
                    <a:pt x="510206" y="210947"/>
                  </a:lnTo>
                  <a:lnTo>
                    <a:pt x="514349" y="257174"/>
                  </a:lnTo>
                  <a:lnTo>
                    <a:pt x="510206" y="303402"/>
                  </a:lnTo>
                  <a:lnTo>
                    <a:pt x="498260" y="346911"/>
                  </a:lnTo>
                  <a:lnTo>
                    <a:pt x="479238" y="386976"/>
                  </a:lnTo>
                  <a:lnTo>
                    <a:pt x="453865" y="422869"/>
                  </a:lnTo>
                  <a:lnTo>
                    <a:pt x="422869" y="453865"/>
                  </a:lnTo>
                  <a:lnTo>
                    <a:pt x="386976" y="479237"/>
                  </a:lnTo>
                  <a:lnTo>
                    <a:pt x="346911" y="498260"/>
                  </a:lnTo>
                  <a:lnTo>
                    <a:pt x="303402" y="510206"/>
                  </a:lnTo>
                  <a:lnTo>
                    <a:pt x="257175" y="514349"/>
                  </a:lnTo>
                  <a:lnTo>
                    <a:pt x="210947" y="510206"/>
                  </a:lnTo>
                  <a:lnTo>
                    <a:pt x="167438" y="498260"/>
                  </a:lnTo>
                  <a:lnTo>
                    <a:pt x="127373" y="479237"/>
                  </a:lnTo>
                  <a:lnTo>
                    <a:pt x="91480" y="453865"/>
                  </a:lnTo>
                  <a:lnTo>
                    <a:pt x="60484" y="422869"/>
                  </a:lnTo>
                  <a:lnTo>
                    <a:pt x="35111" y="386976"/>
                  </a:lnTo>
                  <a:lnTo>
                    <a:pt x="16089" y="346911"/>
                  </a:lnTo>
                  <a:lnTo>
                    <a:pt x="4143" y="303402"/>
                  </a:lnTo>
                  <a:lnTo>
                    <a:pt x="0" y="25717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8681" y="4940536"/>
              <a:ext cx="1046480" cy="421640"/>
            </a:xfrm>
            <a:custGeom>
              <a:avLst/>
              <a:gdLst/>
              <a:ahLst/>
              <a:cxnLst/>
              <a:rect l="l" t="t" r="r" b="b"/>
              <a:pathLst>
                <a:path w="1046479" h="421639">
                  <a:moveTo>
                    <a:pt x="0" y="0"/>
                  </a:moveTo>
                  <a:lnTo>
                    <a:pt x="1046021" y="421634"/>
                  </a:lnTo>
                </a:path>
              </a:pathLst>
            </a:custGeom>
            <a:ln w="38099">
              <a:solidFill>
                <a:srgbClr val="7B1979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4914" y="5238698"/>
              <a:ext cx="184854" cy="1614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25285" y="5566567"/>
              <a:ext cx="1078865" cy="328930"/>
            </a:xfrm>
            <a:custGeom>
              <a:avLst/>
              <a:gdLst/>
              <a:ahLst/>
              <a:cxnLst/>
              <a:rect l="l" t="t" r="r" b="b"/>
              <a:pathLst>
                <a:path w="1078865" h="328929">
                  <a:moveTo>
                    <a:pt x="0" y="328700"/>
                  </a:moveTo>
                  <a:lnTo>
                    <a:pt x="1078260" y="0"/>
                  </a:lnTo>
                </a:path>
              </a:pathLst>
            </a:custGeom>
            <a:ln w="38099">
              <a:solidFill>
                <a:srgbClr val="7B1979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5983" y="5517331"/>
              <a:ext cx="183726" cy="16537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079530" y="3120595"/>
            <a:ext cx="1525934" cy="151847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>
              <a:spcBef>
                <a:spcPts val="63"/>
              </a:spcBef>
            </a:pPr>
            <a:r>
              <a:rPr sz="934" dirty="0">
                <a:latin typeface="Verdana"/>
                <a:cs typeface="Verdana"/>
              </a:rPr>
              <a:t>symmetric</a:t>
            </a:r>
            <a:r>
              <a:rPr sz="934" spc="40" dirty="0">
                <a:latin typeface="Verdana"/>
                <a:cs typeface="Verdana"/>
              </a:rPr>
              <a:t> </a:t>
            </a:r>
            <a:r>
              <a:rPr sz="934" dirty="0">
                <a:latin typeface="Verdana"/>
                <a:cs typeface="Verdana"/>
              </a:rPr>
              <a:t>process</a:t>
            </a:r>
            <a:r>
              <a:rPr sz="934" spc="43" dirty="0">
                <a:latin typeface="Verdana"/>
                <a:cs typeface="Verdana"/>
              </a:rPr>
              <a:t> </a:t>
            </a:r>
            <a:r>
              <a:rPr sz="934" spc="-10" dirty="0">
                <a:latin typeface="Verdana"/>
                <a:cs typeface="Verdana"/>
              </a:rPr>
              <a:t>name</a:t>
            </a:r>
            <a:endParaRPr sz="934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5853" y="3140181"/>
            <a:ext cx="1598354" cy="151847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>
              <a:spcBef>
                <a:spcPts val="63"/>
              </a:spcBef>
            </a:pPr>
            <a:r>
              <a:rPr sz="934" dirty="0">
                <a:latin typeface="Verdana"/>
                <a:cs typeface="Verdana"/>
              </a:rPr>
              <a:t>asymmetric</a:t>
            </a:r>
            <a:r>
              <a:rPr sz="934" spc="43" dirty="0">
                <a:latin typeface="Verdana"/>
                <a:cs typeface="Verdana"/>
              </a:rPr>
              <a:t> </a:t>
            </a:r>
            <a:r>
              <a:rPr sz="934" dirty="0">
                <a:latin typeface="Verdana"/>
                <a:cs typeface="Verdana"/>
              </a:rPr>
              <a:t>process</a:t>
            </a:r>
            <a:r>
              <a:rPr sz="934" spc="45" dirty="0">
                <a:latin typeface="Verdana"/>
                <a:cs typeface="Verdana"/>
              </a:rPr>
              <a:t> </a:t>
            </a:r>
            <a:r>
              <a:rPr sz="934" spc="-10" dirty="0">
                <a:latin typeface="Verdana"/>
                <a:cs typeface="Verdana"/>
              </a:rPr>
              <a:t>name</a:t>
            </a:r>
            <a:endParaRPr sz="934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2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Identifying/specifying each path in the communication primitives as connection or link (similar to virtual circuit concept)</a:t>
            </a:r>
          </a:p>
          <a:p>
            <a:pPr lvl="1"/>
            <a:r>
              <a:rPr lang="en-US" dirty="0" smtClean="0"/>
              <a:t>Allows multiple data paths between processes</a:t>
            </a:r>
          </a:p>
          <a:p>
            <a:pPr lvl="1"/>
            <a:r>
              <a:rPr lang="en-US" dirty="0" smtClean="0"/>
              <a:t>Different links, each pointing to an actual communication path can be used</a:t>
            </a:r>
          </a:p>
          <a:p>
            <a:r>
              <a:rPr lang="en-US" dirty="0" smtClean="0"/>
              <a:t>Direct communication between peer processes can be provided by using process names and link numbers</a:t>
            </a:r>
          </a:p>
          <a:p>
            <a:endParaRPr lang="en-US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" name="object 4"/>
          <p:cNvGrpSpPr/>
          <p:nvPr/>
        </p:nvGrpSpPr>
        <p:grpSpPr>
          <a:xfrm>
            <a:off x="2162175" y="2375790"/>
            <a:ext cx="1717878" cy="461754"/>
            <a:chOff x="2792788" y="4435731"/>
            <a:chExt cx="3404235" cy="915035"/>
          </a:xfrm>
        </p:grpSpPr>
        <p:sp>
          <p:nvSpPr>
            <p:cNvPr id="5" name="object 5"/>
            <p:cNvSpPr/>
            <p:nvPr/>
          </p:nvSpPr>
          <p:spPr>
            <a:xfrm>
              <a:off x="5320583" y="4474276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1" y="2515"/>
                  </a:lnTo>
                  <a:lnTo>
                    <a:pt x="336674" y="9886"/>
                  </a:lnTo>
                  <a:lnTo>
                    <a:pt x="293146" y="21851"/>
                  </a:lnTo>
                  <a:lnTo>
                    <a:pt x="251597" y="38150"/>
                  </a:lnTo>
                  <a:lnTo>
                    <a:pt x="212289" y="58519"/>
                  </a:lnTo>
                  <a:lnTo>
                    <a:pt x="175484" y="82699"/>
                  </a:lnTo>
                  <a:lnTo>
                    <a:pt x="141443" y="110428"/>
                  </a:lnTo>
                  <a:lnTo>
                    <a:pt x="110428" y="141443"/>
                  </a:lnTo>
                  <a:lnTo>
                    <a:pt x="82699" y="175484"/>
                  </a:lnTo>
                  <a:lnTo>
                    <a:pt x="58519" y="212289"/>
                  </a:lnTo>
                  <a:lnTo>
                    <a:pt x="38150" y="251597"/>
                  </a:lnTo>
                  <a:lnTo>
                    <a:pt x="21851" y="293146"/>
                  </a:lnTo>
                  <a:lnTo>
                    <a:pt x="9886" y="336674"/>
                  </a:lnTo>
                  <a:lnTo>
                    <a:pt x="2515" y="381921"/>
                  </a:lnTo>
                  <a:lnTo>
                    <a:pt x="0" y="428625"/>
                  </a:lnTo>
                  <a:lnTo>
                    <a:pt x="2515" y="475328"/>
                  </a:lnTo>
                  <a:lnTo>
                    <a:pt x="9886" y="520575"/>
                  </a:lnTo>
                  <a:lnTo>
                    <a:pt x="21851" y="564103"/>
                  </a:lnTo>
                  <a:lnTo>
                    <a:pt x="38150" y="605652"/>
                  </a:lnTo>
                  <a:lnTo>
                    <a:pt x="58519" y="644960"/>
                  </a:lnTo>
                  <a:lnTo>
                    <a:pt x="82699" y="681765"/>
                  </a:lnTo>
                  <a:lnTo>
                    <a:pt x="110428" y="715806"/>
                  </a:lnTo>
                  <a:lnTo>
                    <a:pt x="141443" y="746821"/>
                  </a:lnTo>
                  <a:lnTo>
                    <a:pt x="175484" y="774550"/>
                  </a:lnTo>
                  <a:lnTo>
                    <a:pt x="212289" y="798730"/>
                  </a:lnTo>
                  <a:lnTo>
                    <a:pt x="251597" y="819099"/>
                  </a:lnTo>
                  <a:lnTo>
                    <a:pt x="293146" y="835398"/>
                  </a:lnTo>
                  <a:lnTo>
                    <a:pt x="336674" y="847363"/>
                  </a:lnTo>
                  <a:lnTo>
                    <a:pt x="381921" y="854734"/>
                  </a:lnTo>
                  <a:lnTo>
                    <a:pt x="428625" y="857249"/>
                  </a:lnTo>
                  <a:lnTo>
                    <a:pt x="475328" y="854734"/>
                  </a:lnTo>
                  <a:lnTo>
                    <a:pt x="520575" y="847363"/>
                  </a:lnTo>
                  <a:lnTo>
                    <a:pt x="564103" y="835398"/>
                  </a:lnTo>
                  <a:lnTo>
                    <a:pt x="605652" y="819099"/>
                  </a:lnTo>
                  <a:lnTo>
                    <a:pt x="644960" y="798730"/>
                  </a:lnTo>
                  <a:lnTo>
                    <a:pt x="681765" y="774550"/>
                  </a:lnTo>
                  <a:lnTo>
                    <a:pt x="715806" y="746821"/>
                  </a:lnTo>
                  <a:lnTo>
                    <a:pt x="746821" y="715806"/>
                  </a:lnTo>
                  <a:lnTo>
                    <a:pt x="774550" y="681765"/>
                  </a:lnTo>
                  <a:lnTo>
                    <a:pt x="798730" y="644960"/>
                  </a:lnTo>
                  <a:lnTo>
                    <a:pt x="819099" y="605652"/>
                  </a:lnTo>
                  <a:lnTo>
                    <a:pt x="835398" y="564103"/>
                  </a:lnTo>
                  <a:lnTo>
                    <a:pt x="847363" y="520575"/>
                  </a:lnTo>
                  <a:lnTo>
                    <a:pt x="854734" y="475328"/>
                  </a:lnTo>
                  <a:lnTo>
                    <a:pt x="857250" y="428625"/>
                  </a:lnTo>
                  <a:lnTo>
                    <a:pt x="854734" y="381921"/>
                  </a:lnTo>
                  <a:lnTo>
                    <a:pt x="847363" y="336674"/>
                  </a:lnTo>
                  <a:lnTo>
                    <a:pt x="835398" y="293146"/>
                  </a:lnTo>
                  <a:lnTo>
                    <a:pt x="819099" y="251597"/>
                  </a:lnTo>
                  <a:lnTo>
                    <a:pt x="798730" y="212289"/>
                  </a:lnTo>
                  <a:lnTo>
                    <a:pt x="774550" y="175484"/>
                  </a:lnTo>
                  <a:lnTo>
                    <a:pt x="746821" y="141443"/>
                  </a:lnTo>
                  <a:lnTo>
                    <a:pt x="715806" y="110428"/>
                  </a:lnTo>
                  <a:lnTo>
                    <a:pt x="681765" y="82699"/>
                  </a:lnTo>
                  <a:lnTo>
                    <a:pt x="644960" y="58519"/>
                  </a:lnTo>
                  <a:lnTo>
                    <a:pt x="605652" y="38150"/>
                  </a:lnTo>
                  <a:lnTo>
                    <a:pt x="564103" y="21851"/>
                  </a:lnTo>
                  <a:lnTo>
                    <a:pt x="520575" y="9886"/>
                  </a:lnTo>
                  <a:lnTo>
                    <a:pt x="475328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6" name="object 6"/>
            <p:cNvSpPr/>
            <p:nvPr/>
          </p:nvSpPr>
          <p:spPr>
            <a:xfrm>
              <a:off x="5320583" y="4474276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428624"/>
                  </a:moveTo>
                  <a:lnTo>
                    <a:pt x="2515" y="381921"/>
                  </a:lnTo>
                  <a:lnTo>
                    <a:pt x="9886" y="336674"/>
                  </a:lnTo>
                  <a:lnTo>
                    <a:pt x="21851" y="293146"/>
                  </a:lnTo>
                  <a:lnTo>
                    <a:pt x="38149" y="251597"/>
                  </a:lnTo>
                  <a:lnTo>
                    <a:pt x="58519" y="212289"/>
                  </a:lnTo>
                  <a:lnTo>
                    <a:pt x="82699" y="175484"/>
                  </a:lnTo>
                  <a:lnTo>
                    <a:pt x="110428" y="141443"/>
                  </a:lnTo>
                  <a:lnTo>
                    <a:pt x="141443" y="110428"/>
                  </a:lnTo>
                  <a:lnTo>
                    <a:pt x="175484" y="82699"/>
                  </a:lnTo>
                  <a:lnTo>
                    <a:pt x="212289" y="58519"/>
                  </a:lnTo>
                  <a:lnTo>
                    <a:pt x="251597" y="38149"/>
                  </a:lnTo>
                  <a:lnTo>
                    <a:pt x="293146" y="21851"/>
                  </a:lnTo>
                  <a:lnTo>
                    <a:pt x="336674" y="9886"/>
                  </a:lnTo>
                  <a:lnTo>
                    <a:pt x="381921" y="2515"/>
                  </a:lnTo>
                  <a:lnTo>
                    <a:pt x="428624" y="0"/>
                  </a:lnTo>
                  <a:lnTo>
                    <a:pt x="475328" y="2515"/>
                  </a:lnTo>
                  <a:lnTo>
                    <a:pt x="520574" y="9886"/>
                  </a:lnTo>
                  <a:lnTo>
                    <a:pt x="564103" y="21851"/>
                  </a:lnTo>
                  <a:lnTo>
                    <a:pt x="605652" y="38149"/>
                  </a:lnTo>
                  <a:lnTo>
                    <a:pt x="644960" y="58519"/>
                  </a:lnTo>
                  <a:lnTo>
                    <a:pt x="681765" y="82699"/>
                  </a:lnTo>
                  <a:lnTo>
                    <a:pt x="715806" y="110428"/>
                  </a:lnTo>
                  <a:lnTo>
                    <a:pt x="746821" y="141443"/>
                  </a:lnTo>
                  <a:lnTo>
                    <a:pt x="774550" y="175484"/>
                  </a:lnTo>
                  <a:lnTo>
                    <a:pt x="798729" y="212289"/>
                  </a:lnTo>
                  <a:lnTo>
                    <a:pt x="819099" y="251597"/>
                  </a:lnTo>
                  <a:lnTo>
                    <a:pt x="835398" y="293146"/>
                  </a:lnTo>
                  <a:lnTo>
                    <a:pt x="847363" y="336674"/>
                  </a:lnTo>
                  <a:lnTo>
                    <a:pt x="854734" y="381921"/>
                  </a:lnTo>
                  <a:lnTo>
                    <a:pt x="857249" y="428624"/>
                  </a:lnTo>
                  <a:lnTo>
                    <a:pt x="854734" y="475328"/>
                  </a:lnTo>
                  <a:lnTo>
                    <a:pt x="847363" y="520575"/>
                  </a:lnTo>
                  <a:lnTo>
                    <a:pt x="835398" y="564103"/>
                  </a:lnTo>
                  <a:lnTo>
                    <a:pt x="819099" y="605652"/>
                  </a:lnTo>
                  <a:lnTo>
                    <a:pt x="798729" y="644960"/>
                  </a:lnTo>
                  <a:lnTo>
                    <a:pt x="774550" y="681765"/>
                  </a:lnTo>
                  <a:lnTo>
                    <a:pt x="746821" y="715806"/>
                  </a:lnTo>
                  <a:lnTo>
                    <a:pt x="715806" y="746821"/>
                  </a:lnTo>
                  <a:lnTo>
                    <a:pt x="681765" y="774550"/>
                  </a:lnTo>
                  <a:lnTo>
                    <a:pt x="644960" y="798729"/>
                  </a:lnTo>
                  <a:lnTo>
                    <a:pt x="605652" y="819099"/>
                  </a:lnTo>
                  <a:lnTo>
                    <a:pt x="564103" y="835398"/>
                  </a:lnTo>
                  <a:lnTo>
                    <a:pt x="520574" y="847363"/>
                  </a:lnTo>
                  <a:lnTo>
                    <a:pt x="475328" y="854734"/>
                  </a:lnTo>
                  <a:lnTo>
                    <a:pt x="428624" y="857249"/>
                  </a:lnTo>
                  <a:lnTo>
                    <a:pt x="381921" y="854734"/>
                  </a:lnTo>
                  <a:lnTo>
                    <a:pt x="336674" y="847363"/>
                  </a:lnTo>
                  <a:lnTo>
                    <a:pt x="293146" y="835398"/>
                  </a:lnTo>
                  <a:lnTo>
                    <a:pt x="251597" y="819099"/>
                  </a:lnTo>
                  <a:lnTo>
                    <a:pt x="212289" y="798729"/>
                  </a:lnTo>
                  <a:lnTo>
                    <a:pt x="175484" y="774550"/>
                  </a:lnTo>
                  <a:lnTo>
                    <a:pt x="141443" y="746821"/>
                  </a:lnTo>
                  <a:lnTo>
                    <a:pt x="110428" y="715806"/>
                  </a:lnTo>
                  <a:lnTo>
                    <a:pt x="82699" y="681765"/>
                  </a:lnTo>
                  <a:lnTo>
                    <a:pt x="58519" y="644960"/>
                  </a:lnTo>
                  <a:lnTo>
                    <a:pt x="38149" y="605652"/>
                  </a:lnTo>
                  <a:lnTo>
                    <a:pt x="21851" y="564103"/>
                  </a:lnTo>
                  <a:lnTo>
                    <a:pt x="9886" y="520575"/>
                  </a:lnTo>
                  <a:lnTo>
                    <a:pt x="2515" y="475328"/>
                  </a:lnTo>
                  <a:lnTo>
                    <a:pt x="0" y="428624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7" name="object 7"/>
            <p:cNvSpPr/>
            <p:nvPr/>
          </p:nvSpPr>
          <p:spPr>
            <a:xfrm>
              <a:off x="2811838" y="44547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428625" y="0"/>
                  </a:moveTo>
                  <a:lnTo>
                    <a:pt x="381921" y="2515"/>
                  </a:lnTo>
                  <a:lnTo>
                    <a:pt x="336674" y="9886"/>
                  </a:lnTo>
                  <a:lnTo>
                    <a:pt x="293146" y="21851"/>
                  </a:lnTo>
                  <a:lnTo>
                    <a:pt x="251597" y="38150"/>
                  </a:lnTo>
                  <a:lnTo>
                    <a:pt x="212289" y="58519"/>
                  </a:lnTo>
                  <a:lnTo>
                    <a:pt x="175484" y="82699"/>
                  </a:lnTo>
                  <a:lnTo>
                    <a:pt x="141443" y="110428"/>
                  </a:lnTo>
                  <a:lnTo>
                    <a:pt x="110428" y="141443"/>
                  </a:lnTo>
                  <a:lnTo>
                    <a:pt x="82699" y="175484"/>
                  </a:lnTo>
                  <a:lnTo>
                    <a:pt x="58519" y="212289"/>
                  </a:lnTo>
                  <a:lnTo>
                    <a:pt x="38150" y="251597"/>
                  </a:lnTo>
                  <a:lnTo>
                    <a:pt x="21851" y="293146"/>
                  </a:lnTo>
                  <a:lnTo>
                    <a:pt x="9886" y="336674"/>
                  </a:lnTo>
                  <a:lnTo>
                    <a:pt x="2515" y="381921"/>
                  </a:lnTo>
                  <a:lnTo>
                    <a:pt x="0" y="428625"/>
                  </a:lnTo>
                  <a:lnTo>
                    <a:pt x="2515" y="475328"/>
                  </a:lnTo>
                  <a:lnTo>
                    <a:pt x="9886" y="520575"/>
                  </a:lnTo>
                  <a:lnTo>
                    <a:pt x="21851" y="564103"/>
                  </a:lnTo>
                  <a:lnTo>
                    <a:pt x="38150" y="605652"/>
                  </a:lnTo>
                  <a:lnTo>
                    <a:pt x="58519" y="644960"/>
                  </a:lnTo>
                  <a:lnTo>
                    <a:pt x="82699" y="681765"/>
                  </a:lnTo>
                  <a:lnTo>
                    <a:pt x="110428" y="715806"/>
                  </a:lnTo>
                  <a:lnTo>
                    <a:pt x="141443" y="746821"/>
                  </a:lnTo>
                  <a:lnTo>
                    <a:pt x="175484" y="774550"/>
                  </a:lnTo>
                  <a:lnTo>
                    <a:pt x="212289" y="798730"/>
                  </a:lnTo>
                  <a:lnTo>
                    <a:pt x="251597" y="819099"/>
                  </a:lnTo>
                  <a:lnTo>
                    <a:pt x="293146" y="835398"/>
                  </a:lnTo>
                  <a:lnTo>
                    <a:pt x="336674" y="847363"/>
                  </a:lnTo>
                  <a:lnTo>
                    <a:pt x="381921" y="854734"/>
                  </a:lnTo>
                  <a:lnTo>
                    <a:pt x="428625" y="857250"/>
                  </a:lnTo>
                  <a:lnTo>
                    <a:pt x="475328" y="854734"/>
                  </a:lnTo>
                  <a:lnTo>
                    <a:pt x="520575" y="847363"/>
                  </a:lnTo>
                  <a:lnTo>
                    <a:pt x="564103" y="835398"/>
                  </a:lnTo>
                  <a:lnTo>
                    <a:pt x="605652" y="819099"/>
                  </a:lnTo>
                  <a:lnTo>
                    <a:pt x="644960" y="798730"/>
                  </a:lnTo>
                  <a:lnTo>
                    <a:pt x="681765" y="774550"/>
                  </a:lnTo>
                  <a:lnTo>
                    <a:pt x="715806" y="746821"/>
                  </a:lnTo>
                  <a:lnTo>
                    <a:pt x="746821" y="715806"/>
                  </a:lnTo>
                  <a:lnTo>
                    <a:pt x="774550" y="681765"/>
                  </a:lnTo>
                  <a:lnTo>
                    <a:pt x="798730" y="644960"/>
                  </a:lnTo>
                  <a:lnTo>
                    <a:pt x="819099" y="605652"/>
                  </a:lnTo>
                  <a:lnTo>
                    <a:pt x="835398" y="564103"/>
                  </a:lnTo>
                  <a:lnTo>
                    <a:pt x="847363" y="520575"/>
                  </a:lnTo>
                  <a:lnTo>
                    <a:pt x="854734" y="475328"/>
                  </a:lnTo>
                  <a:lnTo>
                    <a:pt x="857250" y="428625"/>
                  </a:lnTo>
                  <a:lnTo>
                    <a:pt x="854734" y="381921"/>
                  </a:lnTo>
                  <a:lnTo>
                    <a:pt x="847363" y="336674"/>
                  </a:lnTo>
                  <a:lnTo>
                    <a:pt x="835398" y="293146"/>
                  </a:lnTo>
                  <a:lnTo>
                    <a:pt x="819099" y="251597"/>
                  </a:lnTo>
                  <a:lnTo>
                    <a:pt x="798730" y="212289"/>
                  </a:lnTo>
                  <a:lnTo>
                    <a:pt x="774550" y="175484"/>
                  </a:lnTo>
                  <a:lnTo>
                    <a:pt x="746821" y="141443"/>
                  </a:lnTo>
                  <a:lnTo>
                    <a:pt x="715806" y="110428"/>
                  </a:lnTo>
                  <a:lnTo>
                    <a:pt x="681765" y="82699"/>
                  </a:lnTo>
                  <a:lnTo>
                    <a:pt x="644960" y="58519"/>
                  </a:lnTo>
                  <a:lnTo>
                    <a:pt x="605652" y="38150"/>
                  </a:lnTo>
                  <a:lnTo>
                    <a:pt x="564103" y="21851"/>
                  </a:lnTo>
                  <a:lnTo>
                    <a:pt x="520575" y="9886"/>
                  </a:lnTo>
                  <a:lnTo>
                    <a:pt x="475328" y="2515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A8D200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8" name="object 8"/>
            <p:cNvSpPr/>
            <p:nvPr/>
          </p:nvSpPr>
          <p:spPr>
            <a:xfrm>
              <a:off x="2811838" y="4454781"/>
              <a:ext cx="857250" cy="857250"/>
            </a:xfrm>
            <a:custGeom>
              <a:avLst/>
              <a:gdLst/>
              <a:ahLst/>
              <a:cxnLst/>
              <a:rect l="l" t="t" r="r" b="b"/>
              <a:pathLst>
                <a:path w="857250" h="857250">
                  <a:moveTo>
                    <a:pt x="0" y="428624"/>
                  </a:moveTo>
                  <a:lnTo>
                    <a:pt x="2515" y="381921"/>
                  </a:lnTo>
                  <a:lnTo>
                    <a:pt x="9886" y="336674"/>
                  </a:lnTo>
                  <a:lnTo>
                    <a:pt x="21851" y="293146"/>
                  </a:lnTo>
                  <a:lnTo>
                    <a:pt x="38149" y="251597"/>
                  </a:lnTo>
                  <a:lnTo>
                    <a:pt x="58519" y="212289"/>
                  </a:lnTo>
                  <a:lnTo>
                    <a:pt x="82699" y="175484"/>
                  </a:lnTo>
                  <a:lnTo>
                    <a:pt x="110428" y="141443"/>
                  </a:lnTo>
                  <a:lnTo>
                    <a:pt x="141443" y="110428"/>
                  </a:lnTo>
                  <a:lnTo>
                    <a:pt x="175484" y="82699"/>
                  </a:lnTo>
                  <a:lnTo>
                    <a:pt x="212289" y="58519"/>
                  </a:lnTo>
                  <a:lnTo>
                    <a:pt x="251597" y="38149"/>
                  </a:lnTo>
                  <a:lnTo>
                    <a:pt x="293146" y="21851"/>
                  </a:lnTo>
                  <a:lnTo>
                    <a:pt x="336674" y="9886"/>
                  </a:lnTo>
                  <a:lnTo>
                    <a:pt x="381921" y="2515"/>
                  </a:lnTo>
                  <a:lnTo>
                    <a:pt x="428624" y="0"/>
                  </a:lnTo>
                  <a:lnTo>
                    <a:pt x="475328" y="2515"/>
                  </a:lnTo>
                  <a:lnTo>
                    <a:pt x="520574" y="9886"/>
                  </a:lnTo>
                  <a:lnTo>
                    <a:pt x="564103" y="21851"/>
                  </a:lnTo>
                  <a:lnTo>
                    <a:pt x="605652" y="38149"/>
                  </a:lnTo>
                  <a:lnTo>
                    <a:pt x="644960" y="58519"/>
                  </a:lnTo>
                  <a:lnTo>
                    <a:pt x="681765" y="82699"/>
                  </a:lnTo>
                  <a:lnTo>
                    <a:pt x="715806" y="110428"/>
                  </a:lnTo>
                  <a:lnTo>
                    <a:pt x="746821" y="141443"/>
                  </a:lnTo>
                  <a:lnTo>
                    <a:pt x="774549" y="175484"/>
                  </a:lnTo>
                  <a:lnTo>
                    <a:pt x="798729" y="212289"/>
                  </a:lnTo>
                  <a:lnTo>
                    <a:pt x="819099" y="251597"/>
                  </a:lnTo>
                  <a:lnTo>
                    <a:pt x="835398" y="293146"/>
                  </a:lnTo>
                  <a:lnTo>
                    <a:pt x="847363" y="336674"/>
                  </a:lnTo>
                  <a:lnTo>
                    <a:pt x="854734" y="381921"/>
                  </a:lnTo>
                  <a:lnTo>
                    <a:pt x="857249" y="428624"/>
                  </a:lnTo>
                  <a:lnTo>
                    <a:pt x="854734" y="475328"/>
                  </a:lnTo>
                  <a:lnTo>
                    <a:pt x="847363" y="520575"/>
                  </a:lnTo>
                  <a:lnTo>
                    <a:pt x="835398" y="564103"/>
                  </a:lnTo>
                  <a:lnTo>
                    <a:pt x="819099" y="605652"/>
                  </a:lnTo>
                  <a:lnTo>
                    <a:pt x="798729" y="644960"/>
                  </a:lnTo>
                  <a:lnTo>
                    <a:pt x="774549" y="681765"/>
                  </a:lnTo>
                  <a:lnTo>
                    <a:pt x="746821" y="715806"/>
                  </a:lnTo>
                  <a:lnTo>
                    <a:pt x="715806" y="746821"/>
                  </a:lnTo>
                  <a:lnTo>
                    <a:pt x="681765" y="774549"/>
                  </a:lnTo>
                  <a:lnTo>
                    <a:pt x="644960" y="798729"/>
                  </a:lnTo>
                  <a:lnTo>
                    <a:pt x="605652" y="819099"/>
                  </a:lnTo>
                  <a:lnTo>
                    <a:pt x="564103" y="835398"/>
                  </a:lnTo>
                  <a:lnTo>
                    <a:pt x="520574" y="847363"/>
                  </a:lnTo>
                  <a:lnTo>
                    <a:pt x="475328" y="854734"/>
                  </a:lnTo>
                  <a:lnTo>
                    <a:pt x="428624" y="857249"/>
                  </a:lnTo>
                  <a:lnTo>
                    <a:pt x="381921" y="854734"/>
                  </a:lnTo>
                  <a:lnTo>
                    <a:pt x="336674" y="847363"/>
                  </a:lnTo>
                  <a:lnTo>
                    <a:pt x="293146" y="835398"/>
                  </a:lnTo>
                  <a:lnTo>
                    <a:pt x="251597" y="819099"/>
                  </a:lnTo>
                  <a:lnTo>
                    <a:pt x="212289" y="798729"/>
                  </a:lnTo>
                  <a:lnTo>
                    <a:pt x="175484" y="774549"/>
                  </a:lnTo>
                  <a:lnTo>
                    <a:pt x="141443" y="746821"/>
                  </a:lnTo>
                  <a:lnTo>
                    <a:pt x="110428" y="715806"/>
                  </a:lnTo>
                  <a:lnTo>
                    <a:pt x="82699" y="681765"/>
                  </a:lnTo>
                  <a:lnTo>
                    <a:pt x="58519" y="644960"/>
                  </a:lnTo>
                  <a:lnTo>
                    <a:pt x="38149" y="605652"/>
                  </a:lnTo>
                  <a:lnTo>
                    <a:pt x="21851" y="564103"/>
                  </a:lnTo>
                  <a:lnTo>
                    <a:pt x="9886" y="520575"/>
                  </a:lnTo>
                  <a:lnTo>
                    <a:pt x="2515" y="475328"/>
                  </a:lnTo>
                  <a:lnTo>
                    <a:pt x="0" y="428624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9" name="object 9"/>
            <p:cNvSpPr/>
            <p:nvPr/>
          </p:nvSpPr>
          <p:spPr>
            <a:xfrm>
              <a:off x="3643023" y="4690775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5">
                  <a:moveTo>
                    <a:pt x="0" y="0"/>
                  </a:moveTo>
                  <a:lnTo>
                    <a:pt x="1657788" y="0"/>
                  </a:lnTo>
                </a:path>
              </a:pathLst>
            </a:custGeom>
            <a:ln w="57149">
              <a:solidFill>
                <a:srgbClr val="7B1979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1015" y="4562416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6" y="0"/>
                  </a:moveTo>
                  <a:lnTo>
                    <a:pt x="21075" y="712"/>
                  </a:lnTo>
                  <a:lnTo>
                    <a:pt x="11208" y="5472"/>
                  </a:lnTo>
                  <a:lnTo>
                    <a:pt x="3664" y="13948"/>
                  </a:lnTo>
                  <a:lnTo>
                    <a:pt x="0" y="24687"/>
                  </a:lnTo>
                  <a:lnTo>
                    <a:pt x="713" y="35618"/>
                  </a:lnTo>
                  <a:lnTo>
                    <a:pt x="5473" y="45484"/>
                  </a:lnTo>
                  <a:lnTo>
                    <a:pt x="13948" y="53028"/>
                  </a:lnTo>
                  <a:lnTo>
                    <a:pt x="143086" y="128358"/>
                  </a:lnTo>
                  <a:lnTo>
                    <a:pt x="13948" y="203690"/>
                  </a:lnTo>
                  <a:lnTo>
                    <a:pt x="5473" y="211233"/>
                  </a:lnTo>
                  <a:lnTo>
                    <a:pt x="713" y="221100"/>
                  </a:lnTo>
                  <a:lnTo>
                    <a:pt x="0" y="232031"/>
                  </a:lnTo>
                  <a:lnTo>
                    <a:pt x="3664" y="242770"/>
                  </a:lnTo>
                  <a:lnTo>
                    <a:pt x="11208" y="251246"/>
                  </a:lnTo>
                  <a:lnTo>
                    <a:pt x="21075" y="256006"/>
                  </a:lnTo>
                  <a:lnTo>
                    <a:pt x="32006" y="256718"/>
                  </a:lnTo>
                  <a:lnTo>
                    <a:pt x="42744" y="253053"/>
                  </a:lnTo>
                  <a:lnTo>
                    <a:pt x="256508" y="128358"/>
                  </a:lnTo>
                  <a:lnTo>
                    <a:pt x="42744" y="3665"/>
                  </a:lnTo>
                  <a:lnTo>
                    <a:pt x="32006" y="0"/>
                  </a:lnTo>
                  <a:close/>
                </a:path>
              </a:pathLst>
            </a:custGeom>
            <a:solidFill>
              <a:srgbClr val="7B1979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1590" y="5104269"/>
              <a:ext cx="1657985" cy="0"/>
            </a:xfrm>
            <a:custGeom>
              <a:avLst/>
              <a:gdLst/>
              <a:ahLst/>
              <a:cxnLst/>
              <a:rect l="l" t="t" r="r" b="b"/>
              <a:pathLst>
                <a:path w="1657985">
                  <a:moveTo>
                    <a:pt x="0" y="0"/>
                  </a:moveTo>
                  <a:lnTo>
                    <a:pt x="1657788" y="0"/>
                  </a:lnTo>
                </a:path>
              </a:pathLst>
            </a:custGeom>
            <a:ln w="57149">
              <a:solidFill>
                <a:srgbClr val="7B1979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  <p:sp>
          <p:nvSpPr>
            <p:cNvPr id="12" name="object 12"/>
            <p:cNvSpPr/>
            <p:nvPr/>
          </p:nvSpPr>
          <p:spPr>
            <a:xfrm>
              <a:off x="5099582" y="4975909"/>
              <a:ext cx="256540" cy="257175"/>
            </a:xfrm>
            <a:custGeom>
              <a:avLst/>
              <a:gdLst/>
              <a:ahLst/>
              <a:cxnLst/>
              <a:rect l="l" t="t" r="r" b="b"/>
              <a:pathLst>
                <a:path w="256539" h="257175">
                  <a:moveTo>
                    <a:pt x="32006" y="0"/>
                  </a:moveTo>
                  <a:lnTo>
                    <a:pt x="21075" y="713"/>
                  </a:lnTo>
                  <a:lnTo>
                    <a:pt x="11208" y="5473"/>
                  </a:lnTo>
                  <a:lnTo>
                    <a:pt x="3665" y="13949"/>
                  </a:lnTo>
                  <a:lnTo>
                    <a:pt x="0" y="24688"/>
                  </a:lnTo>
                  <a:lnTo>
                    <a:pt x="713" y="35619"/>
                  </a:lnTo>
                  <a:lnTo>
                    <a:pt x="5473" y="45485"/>
                  </a:lnTo>
                  <a:lnTo>
                    <a:pt x="13949" y="53030"/>
                  </a:lnTo>
                  <a:lnTo>
                    <a:pt x="143087" y="128360"/>
                  </a:lnTo>
                  <a:lnTo>
                    <a:pt x="13949" y="203690"/>
                  </a:lnTo>
                  <a:lnTo>
                    <a:pt x="5473" y="211233"/>
                  </a:lnTo>
                  <a:lnTo>
                    <a:pt x="713" y="221100"/>
                  </a:lnTo>
                  <a:lnTo>
                    <a:pt x="0" y="232031"/>
                  </a:lnTo>
                  <a:lnTo>
                    <a:pt x="3665" y="242770"/>
                  </a:lnTo>
                  <a:lnTo>
                    <a:pt x="11208" y="251246"/>
                  </a:lnTo>
                  <a:lnTo>
                    <a:pt x="21075" y="256006"/>
                  </a:lnTo>
                  <a:lnTo>
                    <a:pt x="32006" y="256719"/>
                  </a:lnTo>
                  <a:lnTo>
                    <a:pt x="42745" y="253055"/>
                  </a:lnTo>
                  <a:lnTo>
                    <a:pt x="256508" y="128360"/>
                  </a:lnTo>
                  <a:lnTo>
                    <a:pt x="42745" y="3665"/>
                  </a:lnTo>
                  <a:lnTo>
                    <a:pt x="32006" y="0"/>
                  </a:lnTo>
                  <a:close/>
                </a:path>
              </a:pathLst>
            </a:custGeom>
            <a:solidFill>
              <a:srgbClr val="7B1979"/>
            </a:solidFill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18522" y="2953303"/>
            <a:ext cx="2569286" cy="151847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>
              <a:spcBef>
                <a:spcPts val="63"/>
              </a:spcBef>
            </a:pPr>
            <a:r>
              <a:rPr sz="934" dirty="0">
                <a:latin typeface="Verdana"/>
                <a:cs typeface="Verdana"/>
              </a:rPr>
              <a:t>Two links using two different link </a:t>
            </a:r>
            <a:r>
              <a:rPr sz="934" spc="-5" dirty="0">
                <a:latin typeface="Verdana"/>
                <a:cs typeface="Verdana"/>
              </a:rPr>
              <a:t>numbers</a:t>
            </a:r>
            <a:endParaRPr sz="934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58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Mailboxes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Mailboxes are global data structures shared by some sender and some receiver processes</a:t>
            </a:r>
          </a:p>
          <a:p>
            <a:pPr lvl="1"/>
            <a:r>
              <a:rPr lang="en-US" dirty="0" smtClean="0"/>
              <a:t>Messages are sent to and received from mailboxes</a:t>
            </a:r>
          </a:p>
          <a:p>
            <a:r>
              <a:rPr lang="en-US" dirty="0" smtClean="0"/>
              <a:t>Allow indirect communication between sender and receiver processes</a:t>
            </a:r>
          </a:p>
          <a:p>
            <a:r>
              <a:rPr lang="en-US" dirty="0" smtClean="0"/>
              <a:t>Allow multipoint and multipath communication</a:t>
            </a:r>
          </a:p>
          <a:p>
            <a:endParaRPr lang="en-US" dirty="0"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1033085" y="3051887"/>
            <a:ext cx="1583934" cy="151847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>
              <a:spcBef>
                <a:spcPts val="63"/>
              </a:spcBef>
            </a:pPr>
            <a:r>
              <a:rPr sz="934" dirty="0">
                <a:latin typeface="Verdana"/>
                <a:cs typeface="Verdana"/>
              </a:rPr>
              <a:t>multipoint</a:t>
            </a:r>
            <a:r>
              <a:rPr sz="934" spc="28" dirty="0">
                <a:latin typeface="Verdana"/>
                <a:cs typeface="Verdana"/>
              </a:rPr>
              <a:t> </a:t>
            </a:r>
            <a:r>
              <a:rPr sz="934" spc="-5" dirty="0">
                <a:latin typeface="Verdana"/>
                <a:cs typeface="Verdana"/>
              </a:rPr>
              <a:t>communication</a:t>
            </a:r>
            <a:endParaRPr sz="934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88253" y="3023841"/>
            <a:ext cx="1550288" cy="151847"/>
          </a:xfrm>
          <a:prstGeom prst="rect">
            <a:avLst/>
          </a:prstGeom>
        </p:spPr>
        <p:txBody>
          <a:bodyPr vert="horz" wrap="square" lIns="0" tIns="8011" rIns="0" bIns="0" rtlCol="0">
            <a:spAutoFit/>
          </a:bodyPr>
          <a:lstStyle/>
          <a:p>
            <a:pPr marL="6408">
              <a:spcBef>
                <a:spcPts val="63"/>
              </a:spcBef>
            </a:pPr>
            <a:r>
              <a:rPr sz="934" dirty="0">
                <a:latin typeface="Verdana"/>
                <a:cs typeface="Verdana"/>
              </a:rPr>
              <a:t>multipath</a:t>
            </a:r>
            <a:r>
              <a:rPr sz="934" spc="35" dirty="0">
                <a:latin typeface="Verdana"/>
                <a:cs typeface="Verdana"/>
              </a:rPr>
              <a:t> </a:t>
            </a:r>
            <a:r>
              <a:rPr sz="934" spc="-5" dirty="0">
                <a:latin typeface="Verdana"/>
                <a:cs typeface="Verdana"/>
              </a:rPr>
              <a:t>communication</a:t>
            </a:r>
            <a:endParaRPr sz="934">
              <a:latin typeface="Verdana"/>
              <a:cs typeface="Verdana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2291434"/>
            <a:ext cx="1318829" cy="6979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879" y="2277317"/>
            <a:ext cx="1305035" cy="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Ports</a:t>
            </a: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 is an abstraction of a finite-size FIFO queue maintained by the kernel</a:t>
            </a:r>
          </a:p>
          <a:p>
            <a:pPr lvl="1"/>
            <a:r>
              <a:rPr lang="en-US" dirty="0" smtClean="0"/>
              <a:t>A special example of mailbox</a:t>
            </a:r>
          </a:p>
          <a:p>
            <a:pPr lvl="1"/>
            <a:r>
              <a:rPr lang="en-US" dirty="0" smtClean="0"/>
              <a:t>Messages can be appended to or removed from the queue by send and receive operations</a:t>
            </a:r>
          </a:p>
          <a:p>
            <a:pPr lvl="1"/>
            <a:r>
              <a:rPr lang="en-US" dirty="0" smtClean="0"/>
              <a:t>Ports are bidirectional and buffered, and support indirect communication</a:t>
            </a:r>
          </a:p>
          <a:p>
            <a:r>
              <a:rPr lang="en-US" dirty="0" smtClean="0"/>
              <a:t>Created by user processes using system calls</a:t>
            </a:r>
          </a:p>
          <a:p>
            <a:pPr lvl="1"/>
            <a:r>
              <a:rPr lang="en-US" dirty="0" smtClean="0"/>
              <a:t>Referenced by port numbers</a:t>
            </a:r>
          </a:p>
          <a:p>
            <a:pPr lvl="1"/>
            <a:r>
              <a:rPr lang="en-US" dirty="0" smtClean="0"/>
              <a:t>User ports are mapped to transport ports and vice versa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Synchronization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passing communication depends on synchronization at several points</a:t>
            </a:r>
          </a:p>
          <a:p>
            <a:pPr lvl="1"/>
            <a:r>
              <a:rPr lang="en-US" dirty="0" smtClean="0"/>
              <a:t>Between user process and system kernel</a:t>
            </a:r>
          </a:p>
          <a:p>
            <a:pPr lvl="1"/>
            <a:r>
              <a:rPr lang="en-US" dirty="0" smtClean="0"/>
              <a:t>Between kernel and kernel</a:t>
            </a:r>
          </a:p>
          <a:p>
            <a:pPr lvl="1"/>
            <a:r>
              <a:rPr lang="en-US" dirty="0" smtClean="0"/>
              <a:t>Between source and destination processes</a:t>
            </a:r>
          </a:p>
          <a:p>
            <a:r>
              <a:rPr lang="en-US" dirty="0" smtClean="0"/>
              <a:t>Send/receive primitives may be blocking or non-blocking</a:t>
            </a:r>
          </a:p>
          <a:p>
            <a:pPr lvl="1"/>
            <a:r>
              <a:rPr lang="en-US" dirty="0" smtClean="0"/>
              <a:t>Blocking primitive means that the calling process needs to be blocked for the message delivery or receipt</a:t>
            </a:r>
          </a:p>
          <a:p>
            <a:endParaRPr lang="en-US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423634"/>
            <a:ext cx="3810198" cy="9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Buffering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default: a non-blocking send and a blocking receive</a:t>
            </a:r>
          </a:p>
          <a:p>
            <a:pPr lvl="1"/>
            <a:r>
              <a:rPr lang="en-US" dirty="0" smtClean="0"/>
              <a:t>Non-blocking send also referred to as an asynchronous send</a:t>
            </a:r>
          </a:p>
          <a:p>
            <a:r>
              <a:rPr lang="en-US" dirty="0" smtClean="0"/>
              <a:t>Blocking send may be of different types:</a:t>
            </a:r>
          </a:p>
          <a:p>
            <a:pPr lvl="1"/>
            <a:r>
              <a:rPr lang="en-US" dirty="0" smtClean="0"/>
              <a:t>Ordinary blocking send</a:t>
            </a:r>
          </a:p>
          <a:p>
            <a:pPr lvl="1"/>
            <a:r>
              <a:rPr lang="en-US" dirty="0" smtClean="0"/>
              <a:t>Reliable blocking send</a:t>
            </a:r>
          </a:p>
          <a:p>
            <a:pPr lvl="1"/>
            <a:r>
              <a:rPr lang="en-US" dirty="0" smtClean="0"/>
              <a:t>Explicit blocking send</a:t>
            </a:r>
          </a:p>
          <a:p>
            <a:pPr lvl="1"/>
            <a:r>
              <a:rPr lang="en-US" dirty="0" smtClean="0"/>
              <a:t>Request and reply – called client/server communication</a:t>
            </a:r>
          </a:p>
          <a:p>
            <a:r>
              <a:rPr lang="en-US" dirty="0" smtClean="0"/>
              <a:t>Blocking receive implies that the process can not continue till the message is received</a:t>
            </a:r>
          </a:p>
          <a:p>
            <a:r>
              <a:rPr lang="en-US" dirty="0" smtClean="0"/>
              <a:t>Buffering is crucial in the synchronization:</a:t>
            </a:r>
          </a:p>
          <a:p>
            <a:pPr lvl="1"/>
            <a:r>
              <a:rPr lang="en-US" dirty="0" smtClean="0"/>
              <a:t>The sender puts messages in the buffer while the receiver removes the message from the buffer</a:t>
            </a:r>
          </a:p>
          <a:p>
            <a:pPr lvl="1"/>
            <a:r>
              <a:rPr lang="en-US" dirty="0" smtClean="0"/>
              <a:t>Sharable buffer spaces smooth out the asynchronous processing of messages</a:t>
            </a:r>
          </a:p>
          <a:p>
            <a:pPr lvl="1"/>
            <a:r>
              <a:rPr lang="en-US" dirty="0" smtClean="0"/>
              <a:t>One big buffer by combining the buffers in the sender kernel, the receiver kernel and the communication network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Program Interface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processes communicate using an API, independent of the underlying communication platform</a:t>
            </a:r>
          </a:p>
          <a:p>
            <a:pPr lvl="1"/>
            <a:r>
              <a:rPr lang="en-US" dirty="0" smtClean="0"/>
              <a:t>Shared communication channels are (logically) shared objects</a:t>
            </a:r>
          </a:p>
          <a:p>
            <a:pPr lvl="1"/>
            <a:r>
              <a:rPr lang="en-US" dirty="0" smtClean="0"/>
              <a:t>Internal details and implementation managed by the kernel are transparent to the users</a:t>
            </a:r>
          </a:p>
          <a:p>
            <a:r>
              <a:rPr lang="en-US" dirty="0" smtClean="0"/>
              <a:t>Used in both Windows and Unix environments</a:t>
            </a:r>
          </a:p>
          <a:p>
            <a:r>
              <a:rPr lang="en-US" dirty="0" smtClean="0"/>
              <a:t>Pipes and socket APIs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Pipes are implemented with a finite-size, FIFO-byte stream buffer maintained by the kernel</a:t>
            </a:r>
          </a:p>
          <a:p>
            <a:pPr lvl="1"/>
            <a:r>
              <a:rPr lang="en-US" dirty="0" smtClean="0"/>
              <a:t>A pipe serves as an unidirectional communication link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latin typeface="Consolas" panose="020B0609020204030204" pitchFamily="49" charset="0"/>
              </a:rPr>
              <a:t>pipe</a:t>
            </a:r>
            <a:r>
              <a:rPr lang="en-US" dirty="0" smtClean="0"/>
              <a:t> system call returns two pipe descriptors, one for reading and the other for writing: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(0)</a:t>
            </a:r>
            <a:r>
              <a:rPr lang="en-US" dirty="0" smtClean="0"/>
              <a:t>: read-end, </a:t>
            </a:r>
            <a:r>
              <a:rPr lang="en-US" dirty="0" err="1" smtClean="0">
                <a:latin typeface="Consolas" panose="020B0609020204030204" pitchFamily="49" charset="0"/>
              </a:rPr>
              <a:t>fd</a:t>
            </a:r>
            <a:r>
              <a:rPr lang="en-US" dirty="0" smtClean="0">
                <a:latin typeface="Consolas" panose="020B0609020204030204" pitchFamily="49" charset="0"/>
              </a:rPr>
              <a:t>(1)</a:t>
            </a:r>
            <a:r>
              <a:rPr lang="en-US" dirty="0" smtClean="0"/>
              <a:t>: write end</a:t>
            </a:r>
          </a:p>
          <a:p>
            <a:r>
              <a:rPr lang="en-US" dirty="0" smtClean="0"/>
              <a:t>Ordinary pipes: used only for related processes (pipe descriptors are shared by parent process and children)</a:t>
            </a:r>
          </a:p>
          <a:p>
            <a:r>
              <a:rPr lang="en-US" dirty="0" smtClean="0"/>
              <a:t>Named pipes: FIFO files shared by unrelated (disjoint) processes across different machines with a common file system - limited to a single domain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0775" y="2628590"/>
            <a:ext cx="2438400" cy="8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2224109"/>
            <a:ext cx="4337473" cy="8945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written by A is held in memory until B reads it</a:t>
            </a:r>
          </a:p>
          <a:p>
            <a:r>
              <a:rPr lang="en-US" dirty="0" smtClean="0"/>
              <a:t>Queue has a fixed capacity</a:t>
            </a:r>
          </a:p>
          <a:p>
            <a:pPr lvl="1"/>
            <a:r>
              <a:rPr lang="en-US" dirty="0" smtClean="0"/>
              <a:t>Writing to the queue blocks if the queue if full</a:t>
            </a:r>
          </a:p>
          <a:p>
            <a:pPr lvl="1"/>
            <a:r>
              <a:rPr lang="en-US" dirty="0" smtClean="0"/>
              <a:t>Reading from the queue blocks if the queue is empty</a:t>
            </a:r>
          </a:p>
          <a:p>
            <a:r>
              <a:rPr lang="en-US" dirty="0" smtClean="0"/>
              <a:t>POSIX provides this abstraction in the form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pipes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2D31-097F-4429-B160-3B958897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D2F8-79E8-45EA-A906-921CC549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00DB-091A-49BE-B919-A28852FE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02196" y="1003587"/>
            <a:ext cx="4496000" cy="1162769"/>
            <a:chOff x="2128469" y="1600869"/>
            <a:chExt cx="8909504" cy="23042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2128469" y="1600869"/>
              <a:ext cx="4668903" cy="5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6163983" y="2951362"/>
              <a:ext cx="4873990" cy="552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121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121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2172142" y="2176669"/>
              <a:ext cx="1201074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8" dirty="0">
                  <a:solidFill>
                    <a:schemeClr val="tx1"/>
                  </a:solidFill>
                </a:rPr>
                <a:t>Process 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E0A654-E68E-46C8-BA1D-556608954CD2}"/>
                </a:ext>
              </a:extLst>
            </p:cNvPr>
            <p:cNvCxnSpPr>
              <a:cxnSpLocks/>
              <a:stCxn id="23" idx="3"/>
              <a:endCxn id="27" idx="2"/>
            </p:cNvCxnSpPr>
            <p:nvPr/>
          </p:nvCxnSpPr>
          <p:spPr>
            <a:xfrm>
              <a:off x="3373216" y="2449881"/>
              <a:ext cx="1069626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131718" y="2176669"/>
              <a:ext cx="1216753" cy="546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8" dirty="0">
                  <a:solidFill>
                    <a:schemeClr val="tx1"/>
                  </a:solidFill>
                </a:rPr>
                <a:t>Process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FDD6DB3-7846-46C1-BAE0-72103A20C1F8}"/>
                </a:ext>
              </a:extLst>
            </p:cNvPr>
            <p:cNvCxnSpPr>
              <a:cxnSpLocks/>
              <a:stCxn id="27" idx="4"/>
              <a:endCxn id="25" idx="1"/>
            </p:cNvCxnSpPr>
            <p:nvPr/>
          </p:nvCxnSpPr>
          <p:spPr>
            <a:xfrm flipV="1">
              <a:off x="6062091" y="2449881"/>
              <a:ext cx="1069627" cy="727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n 3">
              <a:extLst>
                <a:ext uri="{FF2B5EF4-FFF2-40B4-BE49-F238E27FC236}">
                  <a16:creationId xmlns:a16="http://schemas.microsoft.com/office/drawing/2014/main" id="{B0FC7800-4CEF-4504-A668-77F82B048506}"/>
                </a:ext>
              </a:extLst>
            </p:cNvPr>
            <p:cNvSpPr/>
            <p:nvPr/>
          </p:nvSpPr>
          <p:spPr bwMode="auto">
            <a:xfrm>
              <a:off x="4442842" y="2449881"/>
              <a:ext cx="1619249" cy="1455190"/>
            </a:xfrm>
            <a:prstGeom prst="can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6143" tIns="23072" rIns="46143" bIns="2307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6140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8" b="1" dirty="0"/>
                <a:t>Intermediate Storage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9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Causality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lack of a global system state – fundamental property of a distributed system</a:t>
            </a:r>
          </a:p>
          <a:p>
            <a:pPr lvl="1"/>
            <a:r>
              <a:rPr lang="en-US" dirty="0" smtClean="0"/>
              <a:t>Most of the time distributed systems are asynchronous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Distributed systems are causal – the cause precedes the effect</a:t>
            </a:r>
          </a:p>
          <a:p>
            <a:pPr lvl="1"/>
            <a:r>
              <a:rPr lang="en-US" dirty="0" smtClean="0"/>
              <a:t>The sending of a message precedes the receipt of a message</a:t>
            </a:r>
          </a:p>
          <a:p>
            <a:pPr lvl="1"/>
            <a:r>
              <a:rPr lang="en-US" dirty="0" smtClean="0"/>
              <a:t>The distributed system is composed of the set of processors and there are multiple sets of events that occur on these processors</a:t>
            </a:r>
          </a:p>
          <a:p>
            <a:pPr lvl="2"/>
            <a:r>
              <a:rPr lang="en-US" dirty="0" smtClean="0"/>
              <a:t>Events include message send, message receipt, user input receipt, signal raising, output creation, etc.</a:t>
            </a:r>
          </a:p>
          <a:p>
            <a:pPr lvl="1"/>
            <a:r>
              <a:rPr lang="en-US" dirty="0" smtClean="0"/>
              <a:t>How to define the ordering among different events:</a:t>
            </a:r>
          </a:p>
          <a:p>
            <a:pPr lvl="2"/>
            <a:r>
              <a:rPr lang="en-US" dirty="0" smtClean="0"/>
              <a:t>We write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b="1" dirty="0" smtClean="0"/>
              <a:t> &lt; e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dirty="0" smtClean="0"/>
              <a:t>if we know that event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 smtClean="0"/>
              <a:t> occurred before event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endParaRPr lang="en-US" b="1" dirty="0" smtClean="0"/>
          </a:p>
          <a:p>
            <a:r>
              <a:rPr lang="en-US" dirty="0" smtClean="0"/>
              <a:t>In distributed systems, it is difficult to deduce which event came first</a:t>
            </a:r>
          </a:p>
          <a:p>
            <a:pPr lvl="1"/>
            <a:r>
              <a:rPr lang="en-US" dirty="0" smtClean="0"/>
              <a:t>Need to combine information from different sources to determine the ordering. If information source </a:t>
            </a:r>
            <a:r>
              <a:rPr lang="en-US" b="1" dirty="0" smtClean="0"/>
              <a:t>I</a:t>
            </a:r>
            <a:r>
              <a:rPr lang="en-US" dirty="0" smtClean="0"/>
              <a:t> tells us that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dirty="0" smtClean="0"/>
              <a:t> occurred before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, we write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b="1" dirty="0" smtClean="0"/>
              <a:t> &lt;</a:t>
            </a:r>
            <a:r>
              <a:rPr lang="en-US" b="1" baseline="-25000" dirty="0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BDDC-381C-4AF1-BDD8-8961E4F4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E825E-1E43-43FF-BAD9-75607AC4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pipe(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dirty="0" smtClean="0"/>
              <a:t>Allocates two new file descriptors in the process</a:t>
            </a:r>
          </a:p>
          <a:p>
            <a:pPr lvl="1"/>
            <a:r>
              <a:rPr lang="en-US" dirty="0" smtClean="0"/>
              <a:t>Writes to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[1]</a:t>
            </a:r>
            <a:r>
              <a:rPr lang="en-US" dirty="0" smtClean="0"/>
              <a:t> read from </a:t>
            </a:r>
            <a:r>
              <a:rPr lang="en-US" dirty="0" err="1" smtClean="0">
                <a:latin typeface="Consolas" panose="020B0609020204030204" pitchFamily="49" charset="0"/>
              </a:rPr>
              <a:t>fileds</a:t>
            </a:r>
            <a:r>
              <a:rPr lang="en-US" dirty="0" smtClean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 smtClean="0"/>
              <a:t>Implemented as a fixed-size queue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8833-79BC-40A0-814E-AE930CAE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6752-DEB5-4355-B8B9-69248865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4895-2D95-4DBD-81BC-3A4E7541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1A70-A772-441F-A95C-6A64F75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Single-Process Pipe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006F-0EA8-42AA-AEDD-F53E9C7D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#include &lt;</a:t>
            </a:r>
            <a:r>
              <a:rPr lang="en-US" dirty="0" err="1" smtClean="0">
                <a:latin typeface="Consolas" panose="020B0609020204030204" pitchFamily="49" charset="0"/>
              </a:rPr>
              <a:t>unistd.h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main(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argc</a:t>
            </a:r>
            <a:r>
              <a:rPr lang="en-US" dirty="0" smtClean="0">
                <a:latin typeface="Consolas" panose="020B0609020204030204" pitchFamily="49" charset="0"/>
              </a:rPr>
              <a:t>, char *</a:t>
            </a:r>
            <a:r>
              <a:rPr lang="en-US" dirty="0" err="1" smtClean="0">
                <a:latin typeface="Consolas" panose="020B0609020204030204" pitchFamily="49" charset="0"/>
              </a:rPr>
              <a:t>argv</a:t>
            </a:r>
            <a:r>
              <a:rPr lang="en-US" dirty="0" smtClean="0">
                <a:latin typeface="Consolas" panose="020B0609020204030204" pitchFamily="49" charset="0"/>
              </a:rPr>
              <a:t>[]) {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*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 = "Message in a pipe.\n";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char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[BUFSIZE] = { '\0' };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[2];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(pipe(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) == -1) {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"Pipe creation failed.\n"); return EXIT_FAILURE;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138422" lvl="1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)+1);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("Sent: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strlen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)+1,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BUFSIZE);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2D5E-8A59-482F-90E1-53337CD2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2A50-6EC3-49BE-BD37-396474E2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BFEC-AFA5-43DF-81A5-08EE5FED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F6B6-2388-4AD8-A580-B0308FCC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Inter-Process Communication (IPC)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B5A1-B0C6-46FA-8211-46B7B1E8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922867"/>
            <a:ext cx="4337473" cy="2303047"/>
          </a:xfrm>
        </p:spPr>
        <p:txBody>
          <a:bodyPr>
            <a:normAutofit fontScale="92500" lnSpcReduction="20000"/>
          </a:bodyPr>
          <a:lstStyle/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pid_t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= fork();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&lt; 0) {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fprintf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</a:rPr>
              <a:t>stderr</a:t>
            </a:r>
            <a:r>
              <a:rPr lang="en-US" dirty="0" smtClean="0">
                <a:latin typeface="Consolas" panose="020B0609020204030204" pitchFamily="49" charset="0"/>
              </a:rPr>
              <a:t>, "Fork failed.\n");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return EXIT_FAILURE;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if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 = write(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("Parent: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, 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msglen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writelen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  <a:endParaRPr lang="en-US" dirty="0">
              <a:latin typeface="Consolas" panose="020B0609020204030204" pitchFamily="49" charset="0"/>
            </a:endParaRP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[1]);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 else {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ssize_t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  = read(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[0], </a:t>
            </a:r>
            <a:r>
              <a:rPr lang="en-US" dirty="0" err="1" smtClean="0">
                <a:latin typeface="Consolas" panose="020B0609020204030204" pitchFamily="49" charset="0"/>
              </a:rPr>
              <a:t>buf</a:t>
            </a:r>
            <a:r>
              <a:rPr lang="en-US" dirty="0" smtClean="0">
                <a:latin typeface="Consolas" panose="020B0609020204030204" pitchFamily="49" charset="0"/>
              </a:rPr>
              <a:t>, BUFSIZE);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("Child Rcvd: %s [%</a:t>
            </a:r>
            <a:r>
              <a:rPr lang="en-US" dirty="0" err="1" smtClean="0">
                <a:latin typeface="Consolas" panose="020B0609020204030204" pitchFamily="49" charset="0"/>
              </a:rPr>
              <a:t>ld</a:t>
            </a:r>
            <a:r>
              <a:rPr lang="en-US" dirty="0" smtClean="0">
                <a:latin typeface="Consolas" panose="020B0609020204030204" pitchFamily="49" charset="0"/>
              </a:rPr>
              <a:t>]\n", </a:t>
            </a:r>
            <a:r>
              <a:rPr lang="en-US" dirty="0" err="1" smtClean="0">
                <a:latin typeface="Consolas" panose="020B0609020204030204" pitchFamily="49" charset="0"/>
              </a:rPr>
              <a:t>msg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readlen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  close(</a:t>
            </a:r>
            <a:r>
              <a:rPr lang="en-US" dirty="0" err="1" smtClean="0">
                <a:latin typeface="Consolas" panose="020B0609020204030204" pitchFamily="49" charset="0"/>
              </a:rPr>
              <a:t>pipe_fd</a:t>
            </a:r>
            <a:r>
              <a:rPr lang="en-US" dirty="0" smtClean="0">
                <a:latin typeface="Consolas" panose="020B0609020204030204" pitchFamily="49" charset="0"/>
              </a:rPr>
              <a:t>[0]);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>
                <a:latin typeface="Consolas" panose="020B0609020204030204" pitchFamily="49" charset="0"/>
              </a:rPr>
              <a:t>close(</a:t>
            </a:r>
            <a:r>
              <a:rPr lang="en-US" dirty="0" err="1">
                <a:latin typeface="Consolas" panose="020B0609020204030204" pitchFamily="49" charset="0"/>
              </a:rPr>
              <a:t>pipe_fd</a:t>
            </a:r>
            <a:r>
              <a:rPr lang="en-US" dirty="0">
                <a:latin typeface="Consolas" panose="020B0609020204030204" pitchFamily="49" charset="0"/>
              </a:rPr>
              <a:t>[1</a:t>
            </a:r>
            <a:r>
              <a:rPr lang="en-US" dirty="0" smtClean="0">
                <a:latin typeface="Consolas" panose="020B0609020204030204" pitchFamily="49" charset="0"/>
              </a:rPr>
              <a:t>]);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  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BB8B1-ACFF-4EDF-BD30-9FAFDC6C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0DFF5-5184-434B-AF0C-FCCD265B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69AFC-C4D8-4043-BE5E-DC22ABE6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unistd.h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create named pipe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mkfifo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my_fifo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S_IRUSR|S_IWUSR) 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mkfifo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delete the named pipe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unlink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my_fifo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unlink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write to named pipe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my_fifo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O_WRONLY);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*message =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Hello, Named Pipe!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write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message,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strlen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(message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+ 1)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write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read from a named pipe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tmp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my_fifo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O_RDONLY);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buffer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bytes_read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buffer,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(buffer));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bytes_read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perror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read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buffer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bytes_read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\0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Received message: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%s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buffer);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fd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331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Sockets provide  two-way communication links shared by processes across heterogeneous domains</a:t>
            </a:r>
          </a:p>
          <a:p>
            <a:r>
              <a:rPr lang="en-US" dirty="0" smtClean="0"/>
              <a:t>A socket is an endpoint for a communication link managed by the transport service</a:t>
            </a:r>
          </a:p>
          <a:p>
            <a:pPr lvl="1"/>
            <a:r>
              <a:rPr lang="en-US" dirty="0" smtClean="0"/>
              <a:t>A pair of processes communicating over a network employs a pair of sockets – one for each process</a:t>
            </a:r>
          </a:p>
          <a:p>
            <a:pPr lvl="1"/>
            <a:r>
              <a:rPr lang="en-US" dirty="0" smtClean="0"/>
              <a:t>Socket system call returns a socket descriptor (logical communication endpoint (local to a process), which must be associated with a physical communication endpoint – bind system call</a:t>
            </a:r>
          </a:p>
          <a:p>
            <a:r>
              <a:rPr lang="en-US" dirty="0" smtClean="0"/>
              <a:t>A physical communication endpoint is specified </a:t>
            </a:r>
            <a:br>
              <a:rPr lang="en-US" dirty="0" smtClean="0"/>
            </a:br>
            <a:r>
              <a:rPr lang="en-US" dirty="0" smtClean="0"/>
              <a:t>by a network host address and transport port pair</a:t>
            </a:r>
          </a:p>
          <a:p>
            <a:pPr lvl="1"/>
            <a:r>
              <a:rPr lang="en-US" dirty="0" smtClean="0"/>
              <a:t>Each socket is made up of an IP address </a:t>
            </a:r>
            <a:br>
              <a:rPr lang="en-US" dirty="0" smtClean="0"/>
            </a:br>
            <a:r>
              <a:rPr lang="en-US" dirty="0" smtClean="0"/>
              <a:t>concatenated with a port number: </a:t>
            </a:r>
          </a:p>
          <a:p>
            <a:pPr lvl="1"/>
            <a:r>
              <a:rPr lang="en-US" dirty="0" smtClean="0"/>
              <a:t>The socket 146.86.5.20:1625 refers to port 1625 </a:t>
            </a:r>
            <a:br>
              <a:rPr lang="en-US" dirty="0" smtClean="0"/>
            </a:br>
            <a:r>
              <a:rPr lang="en-US" dirty="0" smtClean="0"/>
              <a:t>on host 146.86.5.20</a:t>
            </a:r>
          </a:p>
          <a:p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3" name="object 3"/>
          <p:cNvGrpSpPr/>
          <p:nvPr/>
        </p:nvGrpSpPr>
        <p:grpSpPr>
          <a:xfrm>
            <a:off x="3838575" y="2154237"/>
            <a:ext cx="1778817" cy="1225974"/>
            <a:chOff x="4194346" y="3681666"/>
            <a:chExt cx="4253865" cy="2931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2446" y="3719766"/>
              <a:ext cx="4173509" cy="28555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00696" y="3688016"/>
              <a:ext cx="4241165" cy="2919095"/>
            </a:xfrm>
            <a:custGeom>
              <a:avLst/>
              <a:gdLst/>
              <a:ahLst/>
              <a:cxnLst/>
              <a:rect l="l" t="t" r="r" b="b"/>
              <a:pathLst>
                <a:path w="4241165" h="2919095">
                  <a:moveTo>
                    <a:pt x="0" y="0"/>
                  </a:moveTo>
                  <a:lnTo>
                    <a:pt x="4241006" y="0"/>
                  </a:lnTo>
                  <a:lnTo>
                    <a:pt x="4241006" y="2918618"/>
                  </a:lnTo>
                  <a:lnTo>
                    <a:pt x="0" y="2918618"/>
                  </a:lnTo>
                  <a:lnTo>
                    <a:pt x="0" y="0"/>
                  </a:lnTo>
                  <a:close/>
                </a:path>
                <a:path w="4241165" h="2919095">
                  <a:moveTo>
                    <a:pt x="25399" y="25400"/>
                  </a:moveTo>
                  <a:lnTo>
                    <a:pt x="4215606" y="25400"/>
                  </a:lnTo>
                  <a:lnTo>
                    <a:pt x="4215606" y="2893218"/>
                  </a:lnTo>
                  <a:lnTo>
                    <a:pt x="25399" y="2893218"/>
                  </a:lnTo>
                  <a:lnTo>
                    <a:pt x="25399" y="25400"/>
                  </a:lnTo>
                  <a:close/>
                </a:path>
              </a:pathLst>
            </a:custGeom>
            <a:ln w="12699">
              <a:solidFill>
                <a:srgbClr val="D77A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28309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2681-F4FE-4F77-A070-71E993B1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Sockets in Schematic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70E1A-9965-4BBD-8D7B-351C8204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7B39-25EE-49F2-8814-6105814A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2E3C-6B96-4D11-8A43-2C98667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2534C-57EA-4A02-BF8B-81466615A84B}"/>
              </a:ext>
            </a:extLst>
          </p:cNvPr>
          <p:cNvSpPr txBox="1"/>
          <p:nvPr/>
        </p:nvSpPr>
        <p:spPr>
          <a:xfrm>
            <a:off x="1111369" y="838208"/>
            <a:ext cx="628698" cy="27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1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8D8E8-2FE4-41EF-9525-D1CDBC280D12}"/>
              </a:ext>
            </a:extLst>
          </p:cNvPr>
          <p:cNvSpPr txBox="1"/>
          <p:nvPr/>
        </p:nvSpPr>
        <p:spPr>
          <a:xfrm>
            <a:off x="3701306" y="565107"/>
            <a:ext cx="657552" cy="27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11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B555D-0429-42DD-8E5B-C9254FD3A53B}"/>
              </a:ext>
            </a:extLst>
          </p:cNvPr>
          <p:cNvSpPr txBox="1"/>
          <p:nvPr/>
        </p:nvSpPr>
        <p:spPr>
          <a:xfrm>
            <a:off x="1195721" y="2549730"/>
            <a:ext cx="928459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read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73C70-EB94-4A39-AEF0-BDB5582AF4D3}"/>
              </a:ext>
            </a:extLst>
          </p:cNvPr>
          <p:cNvSpPr txBox="1"/>
          <p:nvPr/>
        </p:nvSpPr>
        <p:spPr>
          <a:xfrm>
            <a:off x="936529" y="2939217"/>
            <a:ext cx="1223412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Close Client Socket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2F0B91-DB2A-4C55-9A4F-E1CE28D45137}"/>
              </a:ext>
            </a:extLst>
          </p:cNvPr>
          <p:cNvGrpSpPr/>
          <p:nvPr/>
        </p:nvGrpSpPr>
        <p:grpSpPr>
          <a:xfrm>
            <a:off x="927112" y="1193677"/>
            <a:ext cx="1826141" cy="628097"/>
            <a:chOff x="720262" y="1747219"/>
            <a:chExt cx="3618774" cy="12446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ED1BE7-62BD-426D-8F05-71263AF5683A}"/>
                </a:ext>
              </a:extLst>
            </p:cNvPr>
            <p:cNvSpPr txBox="1"/>
            <p:nvPr/>
          </p:nvSpPr>
          <p:spPr>
            <a:xfrm>
              <a:off x="720262" y="1747219"/>
              <a:ext cx="2560969" cy="45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Create Client Socket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6CB5CD-B806-4BB7-90DC-FA08D3EB1D94}"/>
                </a:ext>
              </a:extLst>
            </p:cNvPr>
            <p:cNvSpPr txBox="1"/>
            <p:nvPr/>
          </p:nvSpPr>
          <p:spPr>
            <a:xfrm>
              <a:off x="720262" y="2532044"/>
              <a:ext cx="3618774" cy="45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Connect it to server (</a:t>
              </a:r>
              <a:r>
                <a:rPr lang="en-US" sz="908" dirty="0" err="1"/>
                <a:t>host:port</a:t>
              </a:r>
              <a:r>
                <a:rPr lang="en-US" sz="908" dirty="0"/>
                <a:t>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52DF5E-AA4C-45F4-AB46-6A79E7B56B02}"/>
                </a:ext>
              </a:extLst>
            </p:cNvPr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B3DAB-7DE8-466F-B93F-89F7E8760E92}"/>
              </a:ext>
            </a:extLst>
          </p:cNvPr>
          <p:cNvCxnSpPr/>
          <p:nvPr/>
        </p:nvCxnSpPr>
        <p:spPr>
          <a:xfrm>
            <a:off x="1305797" y="2757806"/>
            <a:ext cx="0" cy="21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620AA9-FB86-49DA-83E9-3A8DBECD6206}"/>
              </a:ext>
            </a:extLst>
          </p:cNvPr>
          <p:cNvGrpSpPr/>
          <p:nvPr/>
        </p:nvGrpSpPr>
        <p:grpSpPr>
          <a:xfrm>
            <a:off x="3498772" y="850318"/>
            <a:ext cx="1365991" cy="1006994"/>
            <a:chOff x="5816394" y="1141845"/>
            <a:chExt cx="2706916" cy="19955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A8BBFA-E72B-4814-BC34-8D4C4D9B11BF}"/>
                </a:ext>
              </a:extLst>
            </p:cNvPr>
            <p:cNvSpPr txBox="1"/>
            <p:nvPr/>
          </p:nvSpPr>
          <p:spPr>
            <a:xfrm>
              <a:off x="5816394" y="1141845"/>
              <a:ext cx="2608616" cy="45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Create Server Socket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0525080-F644-43FC-9EC3-93C30DDFE0D3}"/>
                </a:ext>
              </a:extLst>
            </p:cNvPr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436F3-432B-49CB-843C-58C1375BD56D}"/>
                </a:ext>
              </a:extLst>
            </p:cNvPr>
            <p:cNvSpPr txBox="1"/>
            <p:nvPr/>
          </p:nvSpPr>
          <p:spPr>
            <a:xfrm>
              <a:off x="5832103" y="1730489"/>
              <a:ext cx="2691207" cy="736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Bind it to an Address </a:t>
              </a:r>
            </a:p>
            <a:p>
              <a:r>
                <a:rPr lang="en-US" sz="908" dirty="0"/>
                <a:t>(</a:t>
              </a:r>
              <a:r>
                <a:rPr lang="en-US" sz="908" dirty="0" err="1"/>
                <a:t>host:port</a:t>
              </a:r>
              <a:r>
                <a:rPr lang="en-US" sz="908" dirty="0"/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8B79C8-8156-448D-A562-32D302B05900}"/>
                </a:ext>
              </a:extLst>
            </p:cNvPr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3C773-A07F-4B51-B59A-8DE6EBA0AB16}"/>
                </a:ext>
              </a:extLst>
            </p:cNvPr>
            <p:cNvSpPr txBox="1"/>
            <p:nvPr/>
          </p:nvSpPr>
          <p:spPr>
            <a:xfrm>
              <a:off x="5838079" y="2677513"/>
              <a:ext cx="2653088" cy="459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Listen for Connection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E8ABE60-0182-474B-89A1-93EC65D7BEA8}"/>
              </a:ext>
            </a:extLst>
          </p:cNvPr>
          <p:cNvSpPr txBox="1"/>
          <p:nvPr/>
        </p:nvSpPr>
        <p:spPr>
          <a:xfrm>
            <a:off x="3368102" y="2968032"/>
            <a:ext cx="1494320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Close Connection Socket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E65A5F-59A0-4631-98BC-49E1D80AFCF9}"/>
              </a:ext>
            </a:extLst>
          </p:cNvPr>
          <p:cNvCxnSpPr/>
          <p:nvPr/>
        </p:nvCxnSpPr>
        <p:spPr>
          <a:xfrm>
            <a:off x="3651995" y="2767850"/>
            <a:ext cx="0" cy="21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8FEAA0-BFA7-4D6B-A19F-8BE452891BB9}"/>
              </a:ext>
            </a:extLst>
          </p:cNvPr>
          <p:cNvSpPr txBox="1"/>
          <p:nvPr/>
        </p:nvSpPr>
        <p:spPr>
          <a:xfrm>
            <a:off x="3011863" y="3282440"/>
            <a:ext cx="1247457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Close Server Socket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2D4E09-FEAD-4FB0-AA41-5807A0B810B4}"/>
              </a:ext>
            </a:extLst>
          </p:cNvPr>
          <p:cNvCxnSpPr>
            <a:cxnSpLocks/>
          </p:cNvCxnSpPr>
          <p:nvPr/>
        </p:nvCxnSpPr>
        <p:spPr>
          <a:xfrm flipH="1">
            <a:off x="3570474" y="3165178"/>
            <a:ext cx="33005" cy="12964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EB94F5-FFAB-4FF1-BE6F-62A20DE1605C}"/>
              </a:ext>
            </a:extLst>
          </p:cNvPr>
          <p:cNvGrpSpPr/>
          <p:nvPr/>
        </p:nvGrpSpPr>
        <p:grpSpPr>
          <a:xfrm>
            <a:off x="1195721" y="2364367"/>
            <a:ext cx="2196167" cy="232051"/>
            <a:chOff x="1252551" y="4067115"/>
            <a:chExt cx="4352038" cy="4598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38E172-9C99-43D0-BDA9-06BD77F43825}"/>
                </a:ext>
              </a:extLst>
            </p:cNvPr>
            <p:cNvSpPr txBox="1"/>
            <p:nvPr/>
          </p:nvSpPr>
          <p:spPr>
            <a:xfrm>
              <a:off x="1252551" y="4067115"/>
              <a:ext cx="1782704" cy="459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write request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3DB06A-6B3C-4B2C-8C43-CD052E9B4B27}"/>
                </a:ext>
              </a:extLst>
            </p:cNvPr>
            <p:cNvCxnSpPr/>
            <p:nvPr/>
          </p:nvCxnSpPr>
          <p:spPr>
            <a:xfrm>
              <a:off x="3044269" y="4273808"/>
              <a:ext cx="2560320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513087-005F-4E92-B76C-4D0847F88CE8}"/>
              </a:ext>
            </a:extLst>
          </p:cNvPr>
          <p:cNvGrpSpPr/>
          <p:nvPr/>
        </p:nvGrpSpPr>
        <p:grpSpPr>
          <a:xfrm>
            <a:off x="2067575" y="2571747"/>
            <a:ext cx="2287465" cy="232051"/>
            <a:chOff x="2980261" y="4478069"/>
            <a:chExt cx="4532960" cy="45984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7AC09-146F-411A-B710-D57910453E11}"/>
                </a:ext>
              </a:extLst>
            </p:cNvPr>
            <p:cNvSpPr txBox="1"/>
            <p:nvPr/>
          </p:nvSpPr>
          <p:spPr>
            <a:xfrm>
              <a:off x="5590747" y="4478069"/>
              <a:ext cx="1922474" cy="459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dirty="0"/>
                <a:t>write response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896A7E2-B9CD-4FC8-A7D1-3272BABCA9A5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2980261" y="4662735"/>
              <a:ext cx="2610486" cy="426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41">
            <a:extLst>
              <a:ext uri="{FF2B5EF4-FFF2-40B4-BE49-F238E27FC236}">
                <a16:creationId xmlns:a16="http://schemas.microsoft.com/office/drawing/2014/main" id="{889D28E5-E732-4435-A4C5-29A34356231B}"/>
              </a:ext>
            </a:extLst>
          </p:cNvPr>
          <p:cNvSpPr/>
          <p:nvPr/>
        </p:nvSpPr>
        <p:spPr>
          <a:xfrm>
            <a:off x="4275704" y="2426881"/>
            <a:ext cx="248578" cy="309225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8" dirty="0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0D9AFC2B-15F5-4A95-AF80-F6DC731341AB}"/>
              </a:ext>
            </a:extLst>
          </p:cNvPr>
          <p:cNvSpPr/>
          <p:nvPr/>
        </p:nvSpPr>
        <p:spPr>
          <a:xfrm flipH="1">
            <a:off x="966559" y="2412733"/>
            <a:ext cx="248578" cy="309225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8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EDDBAF99-E872-451C-99AC-261D2C3A2AFA}"/>
              </a:ext>
            </a:extLst>
          </p:cNvPr>
          <p:cNvSpPr/>
          <p:nvPr/>
        </p:nvSpPr>
        <p:spPr>
          <a:xfrm>
            <a:off x="4069033" y="1832869"/>
            <a:ext cx="927870" cy="154925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8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CEEB36-B747-4BC3-87D4-C370BF95EEFC}"/>
              </a:ext>
            </a:extLst>
          </p:cNvPr>
          <p:cNvGrpSpPr/>
          <p:nvPr/>
        </p:nvGrpSpPr>
        <p:grpSpPr>
          <a:xfrm>
            <a:off x="3506699" y="1797952"/>
            <a:ext cx="1169555" cy="435418"/>
            <a:chOff x="5832103" y="2944682"/>
            <a:chExt cx="2317651" cy="8628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C6F2E2E-5294-49FE-B171-991B291AD02C}"/>
                </a:ext>
              </a:extLst>
            </p:cNvPr>
            <p:cNvGrpSpPr/>
            <p:nvPr/>
          </p:nvGrpSpPr>
          <p:grpSpPr>
            <a:xfrm>
              <a:off x="5832103" y="2944682"/>
              <a:ext cx="2001892" cy="820245"/>
              <a:chOff x="5831695" y="2954752"/>
              <a:chExt cx="2001892" cy="82024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D481363-DC41-4C06-80E1-E7E71DC199FA}"/>
                  </a:ext>
                </a:extLst>
              </p:cNvPr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F8A91FC-DBAD-42B9-91A7-E71BE5A8439A}"/>
                  </a:ext>
                </a:extLst>
              </p:cNvPr>
              <p:cNvSpPr txBox="1"/>
              <p:nvPr/>
            </p:nvSpPr>
            <p:spPr>
              <a:xfrm>
                <a:off x="5831695" y="3315154"/>
                <a:ext cx="2001892" cy="459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8" dirty="0"/>
                  <a:t>Accept </a:t>
                </a:r>
                <a:r>
                  <a:rPr lang="en-US" sz="908" dirty="0" err="1"/>
                  <a:t>syscall</a:t>
                </a:r>
                <a:r>
                  <a:rPr lang="en-US" sz="908" dirty="0"/>
                  <a:t>()</a:t>
                </a:r>
              </a:p>
            </p:txBody>
          </p:sp>
        </p:grp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5E5B07F6-9A5A-4827-A15B-B6BC2D272A23}"/>
                </a:ext>
              </a:extLst>
            </p:cNvPr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8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82BC8-5189-4885-8AD5-87A6C04A568C}"/>
              </a:ext>
            </a:extLst>
          </p:cNvPr>
          <p:cNvGrpSpPr/>
          <p:nvPr/>
        </p:nvGrpSpPr>
        <p:grpSpPr>
          <a:xfrm>
            <a:off x="1299262" y="1832869"/>
            <a:ext cx="2568572" cy="550438"/>
            <a:chOff x="1457733" y="3013875"/>
            <a:chExt cx="5090015" cy="109077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5E6FDE-9C17-4A4A-BE30-EF53547F0F07}"/>
                </a:ext>
              </a:extLst>
            </p:cNvPr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D1FD1C2-1254-4A88-A990-59DCA5F1ABAB}"/>
                  </a:ext>
                </a:extLst>
              </p:cNvPr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7894E7-61FB-4E88-95D9-4CC453820586}"/>
                  </a:ext>
                </a:extLst>
              </p:cNvPr>
              <p:cNvSpPr txBox="1"/>
              <p:nvPr/>
            </p:nvSpPr>
            <p:spPr>
              <a:xfrm>
                <a:off x="3997254" y="3636570"/>
                <a:ext cx="2322725" cy="459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8" i="1" dirty="0"/>
                  <a:t>Connection Socket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9EBD7A-8581-45A9-BB41-33D7D5D3BA54}"/>
                </a:ext>
              </a:extLst>
            </p:cNvPr>
            <p:cNvSpPr txBox="1"/>
            <p:nvPr/>
          </p:nvSpPr>
          <p:spPr>
            <a:xfrm>
              <a:off x="1457733" y="3622863"/>
              <a:ext cx="2322726" cy="459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8" i="1" dirty="0"/>
                <a:t>Connection Socket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C68EB4F-9DBF-4F4F-8530-BD8D387E2384}"/>
                </a:ext>
              </a:extLst>
            </p:cNvPr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B01AA2-915C-4FB0-A21D-634ED400A8F9}"/>
              </a:ext>
            </a:extLst>
          </p:cNvPr>
          <p:cNvCxnSpPr>
            <a:endCxn id="21" idx="1"/>
          </p:cNvCxnSpPr>
          <p:nvPr/>
        </p:nvCxnSpPr>
        <p:spPr>
          <a:xfrm>
            <a:off x="2786681" y="1710271"/>
            <a:ext cx="723033" cy="817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-Right Arrow 5">
            <a:extLst>
              <a:ext uri="{FF2B5EF4-FFF2-40B4-BE49-F238E27FC236}">
                <a16:creationId xmlns:a16="http://schemas.microsoft.com/office/drawing/2014/main" id="{A871CCB7-C6A7-4494-A6EA-096B0C9EF144}"/>
              </a:ext>
            </a:extLst>
          </p:cNvPr>
          <p:cNvSpPr/>
          <p:nvPr/>
        </p:nvSpPr>
        <p:spPr bwMode="auto">
          <a:xfrm>
            <a:off x="2435340" y="2215546"/>
            <a:ext cx="209852" cy="93188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43" tIns="23072" rIns="46143" bIns="23072" numCol="1" rtlCol="0" anchor="t" anchorCtr="0" compatLnSpc="1">
            <a:prstTxWarp prst="textNoShape">
              <a:avLst/>
            </a:prstTxWarp>
          </a:bodyPr>
          <a:lstStyle/>
          <a:p>
            <a:pPr defTabSz="46140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8" b="1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03615A-A8EB-4E01-8716-EB78F868CA55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2750052" y="1757309"/>
            <a:ext cx="756646" cy="31570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0F5591-A534-4CBB-9DE6-735DAFFC1F3F}"/>
              </a:ext>
            </a:extLst>
          </p:cNvPr>
          <p:cNvSpPr txBox="1"/>
          <p:nvPr/>
        </p:nvSpPr>
        <p:spPr>
          <a:xfrm>
            <a:off x="3384903" y="2383307"/>
            <a:ext cx="857927" cy="232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8" dirty="0"/>
              <a:t>read request</a:t>
            </a:r>
          </a:p>
        </p:txBody>
      </p:sp>
    </p:spTree>
    <p:extLst>
      <p:ext uri="{BB962C8B-B14F-4D97-AF65-F5344CB8AC3E}">
        <p14:creationId xmlns:p14="http://schemas.microsoft.com/office/powerpoint/2010/main" val="15399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32" grpId="0" animBg="1"/>
      <p:bldP spid="33" grpId="0" animBg="1"/>
      <p:bldP spid="34" grpId="0" animBg="1"/>
      <p:bldP spid="47" grpId="0" animBg="1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2C6-CE2E-45EC-BA1F-1230CA74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922867"/>
            <a:ext cx="4337473" cy="233946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 = "www.lsu.edu";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char* port = "80";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port);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            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run_client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Clean up on termination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sock_fd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80A-3ABD-437F-A644-ABDDD4B2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74908-3A5F-44BF-B544-A4353CE1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E02C3-027D-4F48-8EC4-CC61CD7C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C94A-3B0B-44C9-A564-A1BCAA7C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922867"/>
            <a:ext cx="4780449" cy="228870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char *port = "80";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 = 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(port);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dirty="0" smtClean="0">
                <a:latin typeface="Consolas" panose="020B0609020204030204" pitchFamily="49" charset="0"/>
              </a:rPr>
              <a:t>(server-&gt;</a:t>
            </a:r>
            <a:r>
              <a:rPr lang="en-US" dirty="0" err="1" smtClean="0">
                <a:latin typeface="Consolas" panose="020B0609020204030204" pitchFamily="49" charset="0"/>
              </a:rPr>
              <a:t>ai_family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server-&gt;</a:t>
            </a:r>
            <a:r>
              <a:rPr lang="en-US" dirty="0" err="1" smtClean="0">
                <a:latin typeface="Consolas" panose="020B0609020204030204" pitchFamily="49" charset="0"/>
              </a:rPr>
              <a:t>ai_socktype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ai_protocol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</a:t>
            </a:r>
            <a:r>
              <a:rPr lang="en-US" dirty="0" smtClean="0">
                <a:latin typeface="Consolas" panose="020B0609020204030204" pitchFamily="49" charset="0"/>
              </a:rPr>
              <a:t>, server-&gt;</a:t>
            </a:r>
            <a:r>
              <a:rPr lang="en-US" dirty="0" err="1" smtClean="0">
                <a:latin typeface="Consolas" panose="020B0609020204030204" pitchFamily="49" charset="0"/>
              </a:rPr>
              <a:t>ai_addrlen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spcBef>
                <a:spcPts val="303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while (1) {   // Accept a new client connection, obtaining a new socket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serve_client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conn_socket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3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server_socket</a:t>
            </a:r>
            <a:r>
              <a:rPr lang="en-US" dirty="0" smtClean="0">
                <a:latin typeface="Consolas" panose="020B0609020204030204" pitchFamily="49" charset="0"/>
              </a:rPr>
              <a:t>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F7E4-8EA1-4467-BF19-7CC6B013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31F8-B8C3-4B88-84C6-EDD8D6D2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D3A4-F255-4FB8-8EE3-BF0A5157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Causality Definitions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Event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dirty="0" smtClean="0"/>
              <a:t> causally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happened before </a:t>
            </a:r>
            <a:r>
              <a:rPr lang="en-US" dirty="0" smtClean="0"/>
              <a:t>event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(that is, </a:t>
            </a:r>
            <a:r>
              <a:rPr lang="en-US" b="1" dirty="0" smtClean="0"/>
              <a:t>e</a:t>
            </a:r>
            <a:r>
              <a:rPr lang="en-US" b="1" baseline="-25000" dirty="0" smtClean="0"/>
              <a:t>1</a:t>
            </a:r>
            <a:r>
              <a:rPr lang="en-US" b="1" dirty="0" smtClean="0"/>
              <a:t> &lt;</a:t>
            </a:r>
            <a:r>
              <a:rPr lang="en-US" b="1" baseline="-25000" dirty="0" smtClean="0"/>
              <a:t>H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baseline="-25000" dirty="0"/>
              <a:t>2</a:t>
            </a:r>
            <a:r>
              <a:rPr lang="en-US" dirty="0" smtClean="0"/>
              <a:t>):</a:t>
            </a:r>
          </a:p>
          <a:p>
            <a:r>
              <a:rPr lang="en-US" dirty="0" smtClean="0"/>
              <a:t>Transitive closure of the processor orderings and the message orderings</a:t>
            </a:r>
          </a:p>
          <a:p>
            <a:pPr lvl="1"/>
            <a:r>
              <a:rPr lang="en-US" dirty="0" smtClean="0"/>
              <a:t>Processor ordering: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 smtClean="0"/>
              <a:t> occurred before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in the same process/processor </a:t>
            </a:r>
            <a:r>
              <a:rPr lang="en-US" b="1" dirty="0" smtClean="0"/>
              <a:t>p</a:t>
            </a:r>
          </a:p>
          <a:p>
            <a:pPr marL="0" indent="0" algn="ctr">
              <a:buNone/>
            </a:pP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b="1" dirty="0" smtClean="0"/>
              <a:t> &lt;</a:t>
            </a:r>
            <a:r>
              <a:rPr lang="en-US" b="1" baseline="-25000" dirty="0" smtClean="0"/>
              <a:t>P</a:t>
            </a:r>
            <a:r>
              <a:rPr lang="en-US" b="1" dirty="0" smtClean="0"/>
              <a:t> e</a:t>
            </a:r>
            <a:r>
              <a:rPr lang="en-US" b="1" baseline="-25000" dirty="0" smtClean="0"/>
              <a:t>2</a:t>
            </a:r>
            <a:endParaRPr lang="en-US" b="1" dirty="0" smtClean="0"/>
          </a:p>
          <a:p>
            <a:pPr lvl="2"/>
            <a:r>
              <a:rPr lang="en-US" dirty="0" smtClean="0"/>
              <a:t>Events that occur on the same processor are totally ordered</a:t>
            </a:r>
          </a:p>
          <a:p>
            <a:pPr lvl="1"/>
            <a:r>
              <a:rPr lang="en-US" dirty="0" smtClean="0"/>
              <a:t>Message ordering: A message (</a:t>
            </a:r>
            <a:r>
              <a:rPr lang="en-US" b="1" dirty="0" smtClean="0"/>
              <a:t>m</a:t>
            </a:r>
            <a:r>
              <a:rPr lang="en-US" dirty="0" smtClean="0"/>
              <a:t>) sent by the process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en-US" dirty="0" smtClean="0"/>
              <a:t> after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 smtClean="0"/>
              <a:t> occurred is received by the process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j</a:t>
            </a:r>
            <a:r>
              <a:rPr lang="en-US" dirty="0" smtClean="0"/>
              <a:t> before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occurred</a:t>
            </a:r>
          </a:p>
          <a:p>
            <a:pPr marL="0" indent="0" algn="ctr">
              <a:buNone/>
            </a:pP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b="1" dirty="0" smtClean="0"/>
              <a:t> &lt;</a:t>
            </a:r>
            <a:r>
              <a:rPr lang="en-US" b="1" baseline="-25000" dirty="0" smtClean="0"/>
              <a:t>m</a:t>
            </a:r>
            <a:r>
              <a:rPr lang="en-US" b="1" dirty="0" smtClean="0"/>
              <a:t> e</a:t>
            </a:r>
            <a:r>
              <a:rPr lang="en-US" b="1" baseline="-25000" dirty="0" smtClean="0"/>
              <a:t>2</a:t>
            </a:r>
            <a:endParaRPr lang="en-US" b="1" dirty="0" smtClean="0"/>
          </a:p>
          <a:p>
            <a:pPr lvl="2"/>
            <a:r>
              <a:rPr lang="en-US" dirty="0" smtClean="0"/>
              <a:t>Simply,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 smtClean="0"/>
              <a:t> is the sending of message </a:t>
            </a:r>
            <a:r>
              <a:rPr lang="en-US" b="1" dirty="0" smtClean="0"/>
              <a:t>m</a:t>
            </a:r>
            <a:r>
              <a:rPr lang="en-US" dirty="0" smtClean="0"/>
              <a:t> and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is the receipt of message </a:t>
            </a:r>
            <a:r>
              <a:rPr lang="en-US" b="1" dirty="0" smtClean="0"/>
              <a:t>m</a:t>
            </a:r>
          </a:p>
          <a:p>
            <a:pPr lvl="1"/>
            <a:r>
              <a:rPr lang="en-US" dirty="0" smtClean="0"/>
              <a:t>Transitive closure property: if </a:t>
            </a:r>
            <a:r>
              <a:rPr lang="en-US" b="1" dirty="0"/>
              <a:t>e</a:t>
            </a:r>
            <a:r>
              <a:rPr lang="en-US" b="1" baseline="-25000" dirty="0"/>
              <a:t>1</a:t>
            </a:r>
            <a:r>
              <a:rPr lang="en-US" dirty="0" smtClean="0"/>
              <a:t> causally happened before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and </a:t>
            </a:r>
            <a:r>
              <a:rPr lang="en-US" b="1" dirty="0" smtClean="0"/>
              <a:t>e</a:t>
            </a:r>
            <a:r>
              <a:rPr lang="en-US" b="1" baseline="-25000" dirty="0" smtClean="0"/>
              <a:t>2</a:t>
            </a:r>
            <a:r>
              <a:rPr lang="en-US" dirty="0" smtClean="0"/>
              <a:t> causally happened before </a:t>
            </a:r>
            <a:r>
              <a:rPr lang="en-US" b="1" dirty="0" smtClean="0"/>
              <a:t>e</a:t>
            </a:r>
            <a:r>
              <a:rPr lang="en-US" b="1" baseline="-25000" dirty="0" smtClean="0"/>
              <a:t>3</a:t>
            </a:r>
            <a:r>
              <a:rPr lang="en-US" dirty="0" smtClean="0"/>
              <a:t>, then</a:t>
            </a:r>
          </a:p>
          <a:p>
            <a:pPr marL="0" indent="0" algn="ctr">
              <a:buNone/>
            </a:pPr>
            <a:r>
              <a:rPr lang="en-US" b="1" dirty="0" smtClean="0"/>
              <a:t>e1 &lt;</a:t>
            </a:r>
            <a:r>
              <a:rPr lang="en-US" b="1" baseline="-25000" dirty="0" smtClean="0"/>
              <a:t>C</a:t>
            </a:r>
            <a:r>
              <a:rPr lang="en-US" b="1" dirty="0" smtClean="0"/>
              <a:t> e3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Client: Getting the Server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8422" lvl="1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lookup_host</a:t>
            </a:r>
            <a:r>
              <a:rPr lang="en-US" dirty="0" smtClean="0">
                <a:latin typeface="Consolas" panose="020B0609020204030204" pitchFamily="49" charset="0"/>
              </a:rPr>
              <a:t>(char *</a:t>
            </a:r>
            <a:r>
              <a:rPr lang="en-US" dirty="0" err="1" smtClean="0"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char *port) {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//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= AI_PASSIVE;</a:t>
            </a:r>
          </a:p>
          <a:p>
            <a:pPr marL="138422" lvl="1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host_name</a:t>
            </a:r>
            <a:r>
              <a:rPr lang="en-US" dirty="0" smtClean="0">
                <a:latin typeface="Consolas" panose="020B0609020204030204" pitchFamily="49" charset="0"/>
              </a:rPr>
              <a:t>, port, &amp;hints, &amp;server);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if 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 != 0) {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</a:rPr>
              <a:t>printf</a:t>
            </a:r>
            <a:r>
              <a:rPr lang="en-US" dirty="0" smtClean="0">
                <a:latin typeface="Consolas" panose="020B0609020204030204" pitchFamily="49" charset="0"/>
              </a:rPr>
              <a:t>("</a:t>
            </a:r>
            <a:r>
              <a:rPr lang="en-US" dirty="0" err="1" smtClean="0"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 failed: %s\n", </a:t>
            </a:r>
            <a:r>
              <a:rPr lang="en-US" dirty="0" err="1" smtClean="0">
                <a:latin typeface="Consolas" panose="020B0609020204030204" pitchFamily="49" charset="0"/>
              </a:rPr>
              <a:t>gai_strerror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rv</a:t>
            </a:r>
            <a:r>
              <a:rPr lang="en-US" dirty="0" smtClean="0">
                <a:latin typeface="Consolas" panose="020B0609020204030204" pitchFamily="49" charset="0"/>
              </a:rPr>
              <a:t>));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  return NULL;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}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138422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9D13-22B6-4CBA-A929-238DD23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749F3-B5B3-45EF-B35D-BEBE9293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EFEE-4513-47AB-81D1-CFBE84C3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Address: Itself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8422" lvl="1" indent="0">
              <a:spcBef>
                <a:spcPts val="303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</a:t>
            </a:r>
            <a:r>
              <a:rPr lang="en-US" dirty="0" err="1" smtClean="0">
                <a:latin typeface="Consolas" panose="020B0609020204030204" pitchFamily="49" charset="0"/>
              </a:rPr>
              <a:t>setup_address</a:t>
            </a:r>
            <a:r>
              <a:rPr lang="en-US" dirty="0" smtClean="0">
                <a:latin typeface="Consolas" panose="020B0609020204030204" pitchFamily="49" charset="0"/>
              </a:rPr>
              <a:t>(char *port) {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*server;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addrinfo</a:t>
            </a:r>
            <a:r>
              <a:rPr lang="en-US" dirty="0" smtClean="0">
                <a:latin typeface="Consolas" panose="020B0609020204030204" pitchFamily="49" charset="0"/>
              </a:rPr>
              <a:t> hints;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memset</a:t>
            </a:r>
            <a:r>
              <a:rPr lang="en-US" dirty="0" smtClean="0">
                <a:latin typeface="Consolas" panose="020B0609020204030204" pitchFamily="49" charset="0"/>
              </a:rPr>
              <a:t>(&amp;hints, 0, </a:t>
            </a:r>
            <a:r>
              <a:rPr lang="en-US" dirty="0" err="1" smtClean="0">
                <a:latin typeface="Consolas" panose="020B0609020204030204" pitchFamily="49" charset="0"/>
              </a:rPr>
              <a:t>sizeof</a:t>
            </a:r>
            <a:r>
              <a:rPr lang="en-US" dirty="0" smtClean="0">
                <a:latin typeface="Consolas" panose="020B0609020204030204" pitchFamily="49" charset="0"/>
              </a:rPr>
              <a:t>(hints));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hints.ai_family</a:t>
            </a:r>
            <a:r>
              <a:rPr lang="en-US" dirty="0" smtClean="0">
                <a:latin typeface="Consolas" panose="020B0609020204030204" pitchFamily="49" charset="0"/>
              </a:rPr>
              <a:t> = AF_UNSPEC;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hints.ai_socktype</a:t>
            </a:r>
            <a:r>
              <a:rPr lang="en-US" dirty="0" smtClean="0">
                <a:latin typeface="Consolas" panose="020B0609020204030204" pitchFamily="49" charset="0"/>
              </a:rPr>
              <a:t> = SOCK_STREAM;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hints.ai_flags</a:t>
            </a:r>
            <a:r>
              <a:rPr lang="en-US" dirty="0" smtClean="0">
                <a:latin typeface="Consolas" panose="020B0609020204030204" pitchFamily="49" charset="0"/>
              </a:rPr>
              <a:t> = AI_PASSIVE;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dirty="0" smtClean="0">
                <a:latin typeface="Consolas" panose="020B0609020204030204" pitchFamily="49" charset="0"/>
              </a:rPr>
              <a:t>(NULL, port, &amp;hints, &amp;server);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  return server;</a:t>
            </a:r>
          </a:p>
          <a:p>
            <a:pPr marL="138422" lvl="1" indent="0">
              <a:spcBef>
                <a:spcPts val="303"/>
              </a:spcBef>
              <a:buNone/>
            </a:pPr>
            <a:r>
              <a:rPr lang="en-US" dirty="0" smtClean="0">
                <a:latin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dirty="0" smtClean="0"/>
              <a:t>Accepts any connections on the specified port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F2CE-D49E-4E52-BB67-A707F847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B76-5EE1-4AB4-AA45-9A427D31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4EC10-CFD9-42AB-842A-69BF2784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Sockets are widely used and need communication security.</a:t>
            </a:r>
          </a:p>
          <a:p>
            <a:r>
              <a:rPr lang="en-US" dirty="0" smtClean="0"/>
              <a:t>Secure socket layer (SSL) provides – Privacy, Integrity, Authenticity</a:t>
            </a:r>
          </a:p>
          <a:p>
            <a:r>
              <a:rPr lang="en-US" dirty="0" smtClean="0"/>
              <a:t>Privacy and integrity are maintained by handshake protocol and cryptography</a:t>
            </a:r>
          </a:p>
          <a:p>
            <a:pPr lvl="1"/>
            <a:r>
              <a:rPr lang="en-US" dirty="0" smtClean="0"/>
              <a:t>Handshake protocol establishes communication session (write) keys and message authentication check, and validates the authenticity of clients and servers</a:t>
            </a:r>
          </a:p>
          <a:p>
            <a:pPr lvl="2"/>
            <a:r>
              <a:rPr lang="en-US" dirty="0" smtClean="0"/>
              <a:t>The server is verified with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certificate</a:t>
            </a:r>
            <a:r>
              <a:rPr lang="en-US" dirty="0" smtClean="0"/>
              <a:t> assuring client is talking to correct server</a:t>
            </a:r>
          </a:p>
          <a:p>
            <a:pPr lvl="2"/>
            <a:r>
              <a:rPr lang="en-US" dirty="0" smtClean="0"/>
              <a:t>Asymmetric cryptography used to establish a secure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session key </a:t>
            </a:r>
            <a:r>
              <a:rPr lang="en-US" dirty="0" smtClean="0"/>
              <a:t>(for symmetric encryption later) for bulk of communication during session</a:t>
            </a:r>
          </a:p>
          <a:p>
            <a:pPr lvl="2"/>
            <a:r>
              <a:rPr lang="en-US" dirty="0" smtClean="0"/>
              <a:t>Communication between each computer then uses symmetric key cryptography</a:t>
            </a:r>
          </a:p>
          <a:p>
            <a:pPr lvl="1"/>
            <a:r>
              <a:rPr lang="en-US" dirty="0" smtClean="0"/>
              <a:t>Record layer protocol handles fragmentation, compression/ decompression, encryption/decryption of messages records</a:t>
            </a:r>
          </a:p>
          <a:p>
            <a:r>
              <a:rPr lang="en-US" dirty="0" smtClean="0"/>
              <a:t>Authentication is done by third-party certification authority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Request/Reply Communication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Service-oriented request/reply communication is above basic message passing – next level of communication</a:t>
            </a:r>
          </a:p>
          <a:p>
            <a:pPr lvl="1"/>
            <a:r>
              <a:rPr lang="en-US" dirty="0" smtClean="0"/>
              <a:t>The sender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blocked</a:t>
            </a:r>
            <a:r>
              <a:rPr lang="en-US" dirty="0" smtClean="0"/>
              <a:t> (or the message is considered not delivered) until it receives a reply</a:t>
            </a:r>
          </a:p>
          <a:p>
            <a:r>
              <a:rPr lang="en-US" dirty="0" smtClean="0"/>
              <a:t>RPC – remote procedure call</a:t>
            </a:r>
          </a:p>
          <a:p>
            <a:pPr lvl="1"/>
            <a:r>
              <a:rPr lang="en-US" dirty="0" smtClean="0"/>
              <a:t>Is a language-level abstraction to support request/reply communication mechanism based on message passing</a:t>
            </a:r>
          </a:p>
          <a:p>
            <a:pPr lvl="1"/>
            <a:r>
              <a:rPr lang="en-US" dirty="0" smtClean="0"/>
              <a:t>Represents a pair of synchronization request (calling a remote procedure) and reply (waiting for results) communications</a:t>
            </a:r>
          </a:p>
          <a:p>
            <a:pPr lvl="1"/>
            <a:r>
              <a:rPr lang="en-US" dirty="0" smtClean="0"/>
              <a:t>Abstracts procedure calls between processes on networked systems, providing access transparency to remote operations</a:t>
            </a:r>
          </a:p>
          <a:p>
            <a:r>
              <a:rPr lang="en-US" dirty="0" smtClean="0"/>
              <a:t>RPC is implemented by stub procedures at both the client end and the server end</a:t>
            </a:r>
          </a:p>
          <a:p>
            <a:pPr lvl="1"/>
            <a:r>
              <a:rPr lang="en-US" dirty="0" smtClean="0"/>
              <a:t>Client-side stub locates the server and marshals the parameters</a:t>
            </a:r>
          </a:p>
          <a:p>
            <a:pPr lvl="1"/>
            <a:r>
              <a:rPr lang="en-US" dirty="0" smtClean="0"/>
              <a:t>Server-side stub receives this message, unpacks the marshaled parameters, and performs the procedure on the server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RPC Flow</a:t>
            </a:r>
            <a:endParaRPr lang="en-US" dirty="0"/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6408">
              <a:lnSpc>
                <a:spcPts val="540"/>
              </a:lnSpc>
            </a:pPr>
            <a:r>
              <a:rPr lang="en-US" spc="-10" smtClean="0"/>
              <a:t>1.</a:t>
            </a:r>
            <a:fld id="{81D60167-4931-47E6-BA6A-407CBD079E47}" type="slidenum">
              <a:rPr spc="-10" smtClean="0"/>
              <a:pPr marL="6408">
                <a:lnSpc>
                  <a:spcPts val="540"/>
                </a:lnSpc>
              </a:pPr>
              <a:t>44</a:t>
            </a:fld>
            <a:endParaRPr spc="-1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935928"/>
            <a:ext cx="3484054" cy="21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RPC Implementation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Parameter passing and data conversion – parameter marshaling</a:t>
            </a:r>
          </a:p>
          <a:p>
            <a:pPr lvl="1"/>
            <a:r>
              <a:rPr lang="en-US" dirty="0" smtClean="0"/>
              <a:t>Parameters are passed by call-by-value and call-by-copy/restore</a:t>
            </a:r>
          </a:p>
          <a:p>
            <a:pPr lvl="1"/>
            <a:r>
              <a:rPr lang="en-US" dirty="0" smtClean="0"/>
              <a:t>Data typing, data representation, data transfer syntax problems can be solved using an universal language or	canonical data representation</a:t>
            </a:r>
          </a:p>
          <a:p>
            <a:r>
              <a:rPr lang="en-US" dirty="0" smtClean="0"/>
              <a:t>Binding between the client and the server – match maker</a:t>
            </a:r>
          </a:p>
          <a:p>
            <a:pPr lvl="1"/>
            <a:r>
              <a:rPr lang="en-US" dirty="0" smtClean="0"/>
              <a:t>Port mapper to provide the port number of the requested server to the client</a:t>
            </a:r>
          </a:p>
          <a:p>
            <a:pPr lvl="1"/>
            <a:r>
              <a:rPr lang="en-US" dirty="0" smtClean="0"/>
              <a:t>Directory server to locate the server machine if it is unknown</a:t>
            </a:r>
          </a:p>
          <a:p>
            <a:r>
              <a:rPr lang="en-US" dirty="0" smtClean="0"/>
              <a:t>RPC Compilation - three major components:</a:t>
            </a:r>
          </a:p>
          <a:p>
            <a:pPr lvl="1"/>
            <a:r>
              <a:rPr lang="en-US" dirty="0" smtClean="0"/>
              <a:t>Interface specification file, RPC generator, run-time library</a:t>
            </a:r>
          </a:p>
          <a:p>
            <a:r>
              <a:rPr lang="en-US" dirty="0" smtClean="0"/>
              <a:t>RPC exception and failure handling</a:t>
            </a:r>
          </a:p>
          <a:p>
            <a:r>
              <a:rPr lang="en-US" dirty="0" smtClean="0"/>
              <a:t>Secure RPC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RPC Implementation (Cont’d)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36851" y="922867"/>
            <a:ext cx="4954324" cy="2195814"/>
          </a:xfrm>
        </p:spPr>
        <p:txBody>
          <a:bodyPr/>
          <a:lstStyle/>
          <a:p>
            <a:r>
              <a:rPr lang="en-US" dirty="0" smtClean="0"/>
              <a:t>Data representation handled via External Data Representation (XDL) format to cope with different architectures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Big-endian</a:t>
            </a:r>
            <a:r>
              <a:rPr lang="en-US" dirty="0" smtClean="0"/>
              <a:t> (most significant byte first)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little-endian</a:t>
            </a:r>
            <a:r>
              <a:rPr lang="en-US" dirty="0" smtClean="0"/>
              <a:t> (least significant byte first)</a:t>
            </a:r>
          </a:p>
          <a:p>
            <a:r>
              <a:rPr lang="en-US" dirty="0" smtClean="0"/>
              <a:t>Remote communication has more failure scenarios than local</a:t>
            </a:r>
          </a:p>
          <a:p>
            <a:pPr lvl="1"/>
            <a:r>
              <a:rPr lang="en-US" dirty="0" smtClean="0"/>
              <a:t>Messages can be delivered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exactly once</a:t>
            </a:r>
            <a:r>
              <a:rPr lang="en-US" dirty="0" smtClean="0"/>
              <a:t> rather than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most once</a:t>
            </a:r>
          </a:p>
          <a:p>
            <a:r>
              <a:rPr lang="en-US" dirty="0" smtClean="0"/>
              <a:t>OS typically provides a rendezvous (or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matchmaker</a:t>
            </a:r>
            <a:r>
              <a:rPr lang="en-US" dirty="0" smtClean="0"/>
              <a:t>) service to connect client and server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375" y="2273606"/>
            <a:ext cx="1269021" cy="1103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819" y="2280671"/>
            <a:ext cx="1234811" cy="11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RPC Exception and Failures Handling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Overflow/underflow or protection violation in procedure execution</a:t>
            </a:r>
          </a:p>
          <a:p>
            <a:pPr lvl="1"/>
            <a:r>
              <a:rPr lang="en-US" dirty="0" smtClean="0"/>
              <a:t>In-band or out-band signaling for the exchange of status and control information</a:t>
            </a:r>
          </a:p>
          <a:p>
            <a:r>
              <a:rPr lang="en-US" dirty="0" smtClean="0"/>
              <a:t>Failure handling</a:t>
            </a:r>
          </a:p>
          <a:p>
            <a:pPr lvl="1"/>
            <a:r>
              <a:rPr lang="en-US" dirty="0" smtClean="0"/>
              <a:t>Not locating the server, link failure, delayed or lost messages</a:t>
            </a:r>
          </a:p>
          <a:p>
            <a:pPr lvl="1"/>
            <a:r>
              <a:rPr lang="en-US" dirty="0" smtClean="0"/>
              <a:t>Idempotent services – a request can be repeatedly executed</a:t>
            </a:r>
          </a:p>
          <a:p>
            <a:pPr lvl="1"/>
            <a:r>
              <a:rPr lang="en-US" dirty="0" smtClean="0"/>
              <a:t>Detecting a duplicate or out-of-sequence request message – the client attaches a sequence number to each request</a:t>
            </a:r>
          </a:p>
          <a:p>
            <a:pPr lvl="1"/>
            <a:r>
              <a:rPr lang="en-US" dirty="0" smtClean="0"/>
              <a:t>Reliable transport layer (TCP connection)</a:t>
            </a:r>
          </a:p>
          <a:p>
            <a:r>
              <a:rPr lang="en-US" dirty="0" smtClean="0"/>
              <a:t>Server crash and client crash</a:t>
            </a:r>
          </a:p>
          <a:p>
            <a:pPr lvl="1"/>
            <a:r>
              <a:rPr lang="en-US" dirty="0" smtClean="0"/>
              <a:t>Generally difficult to deal with</a:t>
            </a:r>
          </a:p>
          <a:p>
            <a:pPr lvl="1"/>
            <a:r>
              <a:rPr lang="en-US" dirty="0" smtClean="0"/>
              <a:t>Using a time-out or waiting for the failed server/client to come back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Interface description language (IDL), here XDR language</a:t>
            </a:r>
            <a:endParaRPr lang="en-US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program </a:t>
            </a:r>
            <a:r>
              <a:rPr lang="en-US" dirty="0">
                <a:latin typeface="Consolas" panose="020B0609020204030204" pitchFamily="49" charset="0"/>
              </a:rPr>
              <a:t>KVSTORE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    version </a:t>
            </a:r>
            <a:r>
              <a:rPr lang="en-US" dirty="0">
                <a:latin typeface="Consolas" panose="020B0609020204030204" pitchFamily="49" charset="0"/>
              </a:rPr>
              <a:t>KVSTORE_V1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EXAMPLE(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) = 1;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    } </a:t>
            </a:r>
            <a:r>
              <a:rPr lang="en-US" dirty="0">
                <a:latin typeface="Consolas" panose="020B0609020204030204" pitchFamily="49" charset="0"/>
              </a:rPr>
              <a:t>= 1;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} = </a:t>
            </a:r>
            <a:r>
              <a:rPr lang="en-US" dirty="0" smtClean="0">
                <a:latin typeface="Consolas" panose="020B0609020204030204" pitchFamily="49" charset="0"/>
              </a:rPr>
              <a:t>0x20000001;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Use this to generate stubs:</a:t>
            </a:r>
            <a:endParaRPr lang="en-US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</a:rPr>
              <a:t>rpcgen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kv_store.x</a:t>
            </a:r>
            <a:endParaRPr lang="en-US" dirty="0"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Generates client and server files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0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51" y="918861"/>
            <a:ext cx="2744524" cy="2195814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sz="7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lang="en-US" sz="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Generated client </a:t>
            </a:r>
            <a:r>
              <a:rPr lang="en-US" sz="700" dirty="0">
                <a:solidFill>
                  <a:srgbClr val="008000"/>
                </a:solidFill>
                <a:latin typeface="Consolas" panose="020B0609020204030204" pitchFamily="49" charset="0"/>
              </a:rPr>
              <a:t>RPC stub. */</a:t>
            </a:r>
            <a:endParaRPr lang="en-US" sz="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795E26"/>
                </a:solidFill>
                <a:latin typeface="Consolas" panose="020B0609020204030204" pitchFamily="49" charset="0"/>
              </a:rPr>
              <a:t>example_1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argp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CLIENT *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clnt_res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 err="1">
                <a:solidFill>
                  <a:srgbClr val="795E26"/>
                </a:solidFill>
                <a:latin typeface="Consolas" panose="020B0609020204030204" pitchFamily="49" charset="0"/>
              </a:rPr>
              <a:t>memset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7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*)&amp;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clnt_res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clnt_res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700" dirty="0" err="1">
                <a:solidFill>
                  <a:srgbClr val="795E26"/>
                </a:solidFill>
                <a:latin typeface="Consolas" panose="020B0609020204030204" pitchFamily="49" charset="0"/>
              </a:rPr>
              <a:t>clnt_call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>
                <a:solidFill>
                  <a:srgbClr val="0000FF"/>
                </a:solidFill>
                <a:latin typeface="Consolas" panose="020B0609020204030204" pitchFamily="49" charset="0"/>
              </a:rPr>
              <a:t>EXAMPLE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(</a:t>
            </a:r>
            <a:r>
              <a:rPr lang="en-US" sz="700" dirty="0" err="1">
                <a:solidFill>
                  <a:srgbClr val="267F99"/>
                </a:solidFill>
                <a:latin typeface="Consolas" panose="020B0609020204030204" pitchFamily="49" charset="0"/>
              </a:rPr>
              <a:t>xdrproc_t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xdr_int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700" dirty="0" err="1">
                <a:solidFill>
                  <a:srgbClr val="0000FF"/>
                </a:solidFill>
                <a:latin typeface="Consolas" panose="020B0609020204030204" pitchFamily="49" charset="0"/>
              </a:rPr>
              <a:t>caddr_t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argp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(</a:t>
            </a:r>
            <a:r>
              <a:rPr lang="en-US" sz="700" dirty="0" err="1">
                <a:solidFill>
                  <a:srgbClr val="267F99"/>
                </a:solidFill>
                <a:latin typeface="Consolas" panose="020B0609020204030204" pitchFamily="49" charset="0"/>
              </a:rPr>
              <a:t>xdrproc_t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xdr_int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700" dirty="0" err="1">
                <a:solidFill>
                  <a:srgbClr val="0000FF"/>
                </a:solidFill>
                <a:latin typeface="Consolas" panose="020B0609020204030204" pitchFamily="49" charset="0"/>
              </a:rPr>
              <a:t>caddr_t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 &amp;</a:t>
            </a:r>
            <a:r>
              <a:rPr lang="en-US" sz="700" dirty="0" err="1">
                <a:solidFill>
                  <a:srgbClr val="000000"/>
                </a:solidFill>
                <a:latin typeface="Consolas" panose="020B0609020204030204" pitchFamily="49" charset="0"/>
              </a:rPr>
              <a:t>clnt_res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TIMEOUT) != RPC_SUCCESS)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7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7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 (&amp;</a:t>
            </a:r>
            <a:r>
              <a:rPr lang="en-US" sz="700" dirty="0" err="1">
                <a:solidFill>
                  <a:srgbClr val="001080"/>
                </a:solidFill>
                <a:latin typeface="Consolas" panose="020B0609020204030204" pitchFamily="49" charset="0"/>
              </a:rPr>
              <a:t>clnt_res</a:t>
            </a: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sz="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2818" y="918861"/>
            <a:ext cx="2590800" cy="21958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92281" indent="-92281" algn="l" defTabSz="461406" rtl="0" eaLnBrk="1" latinLnBrk="0" hangingPunct="1">
              <a:lnSpc>
                <a:spcPct val="95000"/>
              </a:lnSpc>
              <a:spcBef>
                <a:spcPts val="706"/>
              </a:spcBef>
              <a:spcAft>
                <a:spcPts val="101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009" kern="1200" spc="5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703" indent="-92281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90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9125" indent="-92281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80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7547" indent="-92281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5969" indent="-92281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07360" indent="-115352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58740" indent="-115352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10120" indent="-115352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61500" indent="-115352" algn="l" defTabSz="46140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151"/>
              </a:spcAft>
              <a:buClr>
                <a:schemeClr val="accent1"/>
              </a:buClr>
              <a:buFont typeface="Wingdings 2" pitchFamily="18" charset="2"/>
              <a:buChar char=""/>
              <a:defRPr sz="7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 User supplied </a:t>
            </a:r>
            <a:r>
              <a:rPr lang="en-US" sz="700" dirty="0">
                <a:solidFill>
                  <a:srgbClr val="008000"/>
                </a:solidFill>
                <a:latin typeface="Consolas" panose="020B0609020204030204" pitchFamily="49" charset="0"/>
              </a:rPr>
              <a:t>client RPC stub. </a:t>
            </a:r>
            <a:r>
              <a:rPr lang="en-US" sz="7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endParaRPr lang="en-US" sz="7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example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CLIENT *</a:t>
            </a:r>
            <a:r>
              <a:rPr lang="en-US" sz="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clnt_connect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HOST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example_1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== (</a:t>
            </a:r>
            <a:r>
              <a:rPr lang="en-US" sz="7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*)</a:t>
            </a:r>
            <a:r>
              <a:rPr lang="en-US" sz="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clnt_perror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"call failed"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00" dirty="0" smtClean="0">
                <a:solidFill>
                  <a:srgbClr val="795E26"/>
                </a:solidFill>
                <a:latin typeface="Consolas" panose="020B0609020204030204" pitchFamily="49" charset="0"/>
              </a:rPr>
              <a:t>exit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*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xdr_free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z="700" dirty="0" err="1" smtClean="0">
                <a:solidFill>
                  <a:srgbClr val="267F99"/>
                </a:solidFill>
                <a:latin typeface="Consolas" panose="020B0609020204030204" pitchFamily="49" charset="0"/>
              </a:rPr>
              <a:t>xdrproc_t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xdr_int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*)result);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err="1" smtClean="0">
                <a:solidFill>
                  <a:srgbClr val="795E26"/>
                </a:solidFill>
                <a:latin typeface="Consolas" panose="020B0609020204030204" pitchFamily="49" charset="0"/>
              </a:rPr>
              <a:t>clnt_destroy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clnt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sz="700" dirty="0" smtClean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ret</a:t>
            </a: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56853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Happens-Before DAG</a:t>
            </a:r>
            <a:endParaRPr lang="en-US"/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69" y="876284"/>
            <a:ext cx="1687270" cy="236881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42" y="2022523"/>
            <a:ext cx="1330270" cy="1247129"/>
          </a:xfrm>
          <a:prstGeom prst="rect">
            <a:avLst/>
          </a:prstGeom>
        </p:spPr>
      </p:pic>
      <p:sp>
        <p:nvSpPr>
          <p:cNvPr id="94" name="object 3"/>
          <p:cNvSpPr txBox="1"/>
          <p:nvPr/>
        </p:nvSpPr>
        <p:spPr>
          <a:xfrm>
            <a:off x="3492689" y="786918"/>
            <a:ext cx="1430764" cy="161771"/>
          </a:xfrm>
          <a:prstGeom prst="rect">
            <a:avLst/>
          </a:prstGeom>
        </p:spPr>
        <p:txBody>
          <a:bodyPr vert="horz" wrap="square" lIns="0" tIns="6409" rIns="0" bIns="0" rtlCol="0">
            <a:spAutoFit/>
          </a:bodyPr>
          <a:lstStyle/>
          <a:p>
            <a:pPr marL="6408">
              <a:spcBef>
                <a:spcPts val="50"/>
              </a:spcBef>
            </a:pPr>
            <a:r>
              <a:rPr sz="1009" dirty="0">
                <a:latin typeface="Arial"/>
                <a:cs typeface="Arial"/>
              </a:rPr>
              <a:t>Causally</a:t>
            </a:r>
            <a:r>
              <a:rPr sz="1009" spc="-35" dirty="0">
                <a:latin typeface="Arial"/>
                <a:cs typeface="Arial"/>
              </a:rPr>
              <a:t> </a:t>
            </a:r>
            <a:r>
              <a:rPr sz="1009" dirty="0">
                <a:latin typeface="Arial"/>
                <a:cs typeface="Arial"/>
              </a:rPr>
              <a:t>ordered</a:t>
            </a:r>
            <a:r>
              <a:rPr sz="1009" spc="-30" dirty="0">
                <a:latin typeface="Arial"/>
                <a:cs typeface="Arial"/>
              </a:rPr>
              <a:t> </a:t>
            </a:r>
            <a:r>
              <a:rPr sz="1009" spc="-5" dirty="0">
                <a:latin typeface="Arial"/>
                <a:cs typeface="Arial"/>
              </a:rPr>
              <a:t>events:</a:t>
            </a:r>
            <a:endParaRPr sz="1009" dirty="0">
              <a:latin typeface="Arial"/>
              <a:cs typeface="Arial"/>
            </a:endParaRPr>
          </a:p>
        </p:txBody>
      </p:sp>
      <p:sp>
        <p:nvSpPr>
          <p:cNvPr id="100" name="object 7"/>
          <p:cNvSpPr txBox="1"/>
          <p:nvPr/>
        </p:nvSpPr>
        <p:spPr>
          <a:xfrm>
            <a:off x="3517631" y="1326243"/>
            <a:ext cx="1819457" cy="639555"/>
          </a:xfrm>
          <a:prstGeom prst="rect">
            <a:avLst/>
          </a:prstGeom>
        </p:spPr>
        <p:txBody>
          <a:bodyPr vert="horz" wrap="square" lIns="0" tIns="57679" rIns="0" bIns="0" rtlCol="0">
            <a:spAutoFit/>
          </a:bodyPr>
          <a:lstStyle/>
          <a:p>
            <a:pPr>
              <a:spcBef>
                <a:spcPts val="454"/>
              </a:spcBef>
            </a:pPr>
            <a:r>
              <a:rPr sz="1009" dirty="0">
                <a:latin typeface="Arial"/>
                <a:cs typeface="Arial"/>
              </a:rPr>
              <a:t>Concurrent</a:t>
            </a:r>
            <a:r>
              <a:rPr sz="1009" spc="-40" dirty="0">
                <a:latin typeface="Arial"/>
                <a:cs typeface="Arial"/>
              </a:rPr>
              <a:t> </a:t>
            </a:r>
            <a:r>
              <a:rPr sz="1009" dirty="0">
                <a:latin typeface="Arial"/>
                <a:cs typeface="Arial"/>
              </a:rPr>
              <a:t>(disjoint)</a:t>
            </a:r>
            <a:r>
              <a:rPr sz="1009" spc="-38" dirty="0">
                <a:latin typeface="Arial"/>
                <a:cs typeface="Arial"/>
              </a:rPr>
              <a:t> </a:t>
            </a:r>
            <a:r>
              <a:rPr sz="1009" spc="-5" dirty="0">
                <a:latin typeface="Arial"/>
                <a:cs typeface="Arial"/>
              </a:rPr>
              <a:t>events</a:t>
            </a:r>
            <a:endParaRPr sz="1009" dirty="0">
              <a:latin typeface="Arial"/>
              <a:cs typeface="Arial"/>
            </a:endParaRPr>
          </a:p>
          <a:p>
            <a:pPr marL="344488">
              <a:spcBef>
                <a:spcPts val="404"/>
              </a:spcBef>
            </a:pPr>
            <a:r>
              <a:rPr sz="1009" b="1" i="1" dirty="0">
                <a:latin typeface="Arial"/>
                <a:cs typeface="Arial"/>
              </a:rPr>
              <a:t>e</a:t>
            </a:r>
            <a:r>
              <a:rPr sz="984" b="1" baseline="-21367" dirty="0">
                <a:latin typeface="Arial"/>
                <a:cs typeface="Arial"/>
              </a:rPr>
              <a:t>1</a:t>
            </a:r>
            <a:r>
              <a:rPr sz="984" b="1" spc="128" baseline="-21367" dirty="0">
                <a:latin typeface="Arial"/>
                <a:cs typeface="Arial"/>
              </a:rPr>
              <a:t> </a:t>
            </a:r>
            <a:r>
              <a:rPr sz="1009" dirty="0">
                <a:latin typeface="Arial"/>
                <a:cs typeface="Arial"/>
              </a:rPr>
              <a:t>and</a:t>
            </a:r>
            <a:r>
              <a:rPr sz="1009" spc="-10" dirty="0">
                <a:latin typeface="Arial"/>
                <a:cs typeface="Arial"/>
              </a:rPr>
              <a:t> </a:t>
            </a:r>
            <a:r>
              <a:rPr sz="1009" b="1" i="1" spc="-13" dirty="0">
                <a:latin typeface="Arial"/>
                <a:cs typeface="Arial"/>
              </a:rPr>
              <a:t>e</a:t>
            </a:r>
            <a:r>
              <a:rPr sz="984" b="1" spc="-19" baseline="-21367" dirty="0">
                <a:latin typeface="Arial"/>
                <a:cs typeface="Arial"/>
              </a:rPr>
              <a:t>6</a:t>
            </a:r>
            <a:endParaRPr sz="984" baseline="-21367" dirty="0">
              <a:latin typeface="Arial"/>
              <a:cs typeface="Arial"/>
            </a:endParaRPr>
          </a:p>
          <a:p>
            <a:pPr>
              <a:spcBef>
                <a:spcPts val="454"/>
              </a:spcBef>
            </a:pPr>
            <a:r>
              <a:rPr sz="1009" dirty="0">
                <a:latin typeface="Arial"/>
                <a:cs typeface="Arial"/>
              </a:rPr>
              <a:t>DAG</a:t>
            </a:r>
            <a:r>
              <a:rPr sz="1009" spc="-25" dirty="0">
                <a:latin typeface="Arial"/>
                <a:cs typeface="Arial"/>
              </a:rPr>
              <a:t> </a:t>
            </a:r>
            <a:r>
              <a:rPr sz="1009" dirty="0">
                <a:latin typeface="Arial"/>
                <a:cs typeface="Arial"/>
              </a:rPr>
              <a:t>(directed</a:t>
            </a:r>
            <a:r>
              <a:rPr sz="1009" spc="-23" dirty="0">
                <a:latin typeface="Arial"/>
                <a:cs typeface="Arial"/>
              </a:rPr>
              <a:t> </a:t>
            </a:r>
            <a:r>
              <a:rPr sz="1009" dirty="0">
                <a:latin typeface="Arial"/>
                <a:cs typeface="Arial"/>
              </a:rPr>
              <a:t>acyclic</a:t>
            </a:r>
            <a:r>
              <a:rPr sz="1009" spc="-25" dirty="0">
                <a:latin typeface="Arial"/>
                <a:cs typeface="Arial"/>
              </a:rPr>
              <a:t> </a:t>
            </a:r>
            <a:r>
              <a:rPr sz="1009" spc="-5" dirty="0">
                <a:latin typeface="Arial"/>
                <a:cs typeface="Arial"/>
              </a:rPr>
              <a:t>graph)</a:t>
            </a:r>
            <a:endParaRPr sz="1009" dirty="0">
              <a:latin typeface="Arial"/>
              <a:cs typeface="Arial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575" y="989902"/>
            <a:ext cx="840136" cy="3588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039923" cy="2195814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Example server-side RPC stub.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example_1_svc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argp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svc_req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rqstp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*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argp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6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RPC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Security is important for RPC</a:t>
            </a:r>
          </a:p>
          <a:p>
            <a:pPr lvl="1"/>
            <a:r>
              <a:rPr lang="en-US" smtClean="0"/>
              <a:t>RPC opens doors for attacks from unfriendly remote users</a:t>
            </a:r>
          </a:p>
          <a:p>
            <a:pPr lvl="1"/>
            <a:r>
              <a:rPr lang="en-US" smtClean="0"/>
              <a:t>RPC supports all types of client/server computations</a:t>
            </a:r>
          </a:p>
          <a:p>
            <a:r>
              <a:rPr lang="en-US" smtClean="0"/>
              <a:t>The primary security issues are</a:t>
            </a:r>
          </a:p>
          <a:p>
            <a:pPr lvl="1"/>
            <a:r>
              <a:rPr lang="en-US" smtClean="0"/>
              <a:t>Authentication of client and server processes</a:t>
            </a:r>
          </a:p>
          <a:p>
            <a:pPr lvl="1"/>
            <a:r>
              <a:rPr lang="en-US" smtClean="0"/>
              <a:t>Authenticity and confidentiality of messages</a:t>
            </a:r>
          </a:p>
          <a:p>
            <a:pPr lvl="1"/>
            <a:r>
              <a:rPr lang="en-US" smtClean="0"/>
              <a:t>Access control authorization from client to server</a:t>
            </a:r>
          </a:p>
          <a:p>
            <a:r>
              <a:rPr lang="en-US" smtClean="0"/>
              <a:t>Authentication protocol for RPC must establish:</a:t>
            </a:r>
          </a:p>
          <a:p>
            <a:pPr lvl="1"/>
            <a:r>
              <a:rPr lang="en-US" smtClean="0"/>
              <a:t>Mutual authentication for messages and communicating processes</a:t>
            </a:r>
          </a:p>
          <a:p>
            <a:pPr lvl="1"/>
            <a:r>
              <a:rPr lang="en-US" smtClean="0"/>
              <a:t>Message integrity, confidentiality, and originality</a:t>
            </a:r>
          </a:p>
          <a:p>
            <a:r>
              <a:rPr lang="en-US" smtClean="0"/>
              <a:t>Designing secure authentication protocol is complex matter</a:t>
            </a:r>
          </a:p>
          <a:p>
            <a:pPr lvl="1"/>
            <a:r>
              <a:rPr lang="en-US" smtClean="0"/>
              <a:t>Example: Sun’s Secure RPC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Communication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Transactions in communication are a set of asynchronous request/reply communications generally involving the multicast of the same message to replicated servers and different requests to partitioned servers</a:t>
            </a:r>
          </a:p>
          <a:p>
            <a:pPr lvl="1"/>
            <a:r>
              <a:rPr lang="en-US" dirty="0" smtClean="0"/>
              <a:t>Similar to fundamental unit of interaction between client and server processes in a database system</a:t>
            </a:r>
          </a:p>
          <a:p>
            <a:r>
              <a:rPr lang="en-US" dirty="0" smtClean="0"/>
              <a:t>Transaction is collection of instructions or operations that performs single logical function</a:t>
            </a:r>
          </a:p>
          <a:p>
            <a:pPr lvl="1"/>
            <a:r>
              <a:rPr lang="en-US" dirty="0" smtClean="0"/>
              <a:t>A series of read and write operations</a:t>
            </a:r>
          </a:p>
          <a:p>
            <a:r>
              <a:rPr lang="en-US" dirty="0" smtClean="0"/>
              <a:t>Example: Consider two data items A and B, and consider </a:t>
            </a:r>
            <a:br>
              <a:rPr lang="en-US" dirty="0" smtClean="0"/>
            </a:br>
            <a:r>
              <a:rPr lang="en-US" dirty="0" smtClean="0"/>
              <a:t>two transactions T</a:t>
            </a:r>
            <a:r>
              <a:rPr lang="en-US" baseline="-25000" dirty="0" smtClean="0"/>
              <a:t>0</a:t>
            </a:r>
            <a:r>
              <a:rPr lang="en-US" dirty="0" smtClean="0"/>
              <a:t> and T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Execute T</a:t>
            </a:r>
            <a:r>
              <a:rPr lang="en-US" baseline="-25000" dirty="0" smtClean="0"/>
              <a:t>0</a:t>
            </a:r>
            <a:r>
              <a:rPr lang="en-US" dirty="0" smtClean="0"/>
              <a:t>, T</a:t>
            </a:r>
            <a:r>
              <a:rPr lang="en-US" baseline="-25000" dirty="0" smtClean="0"/>
              <a:t>1</a:t>
            </a:r>
            <a:r>
              <a:rPr lang="en-US" dirty="0" smtClean="0"/>
              <a:t> atomically</a:t>
            </a:r>
          </a:p>
          <a:p>
            <a:pPr lvl="1"/>
            <a:r>
              <a:rPr lang="en-US" dirty="0" smtClean="0"/>
              <a:t>Execution sequence called schedule</a:t>
            </a:r>
          </a:p>
          <a:p>
            <a:pPr lvl="1"/>
            <a:r>
              <a:rPr lang="en-US" dirty="0" smtClean="0"/>
              <a:t>Atomically executed transaction order </a:t>
            </a:r>
            <a:br>
              <a:rPr lang="en-US" dirty="0" smtClean="0"/>
            </a:br>
            <a:r>
              <a:rPr lang="en-US" dirty="0" smtClean="0"/>
              <a:t>called serial schedule</a:t>
            </a:r>
          </a:p>
          <a:p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4" name="object 4"/>
          <p:cNvGrpSpPr/>
          <p:nvPr/>
        </p:nvGrpSpPr>
        <p:grpSpPr>
          <a:xfrm>
            <a:off x="3990975" y="1890075"/>
            <a:ext cx="1057941" cy="1226711"/>
            <a:chOff x="5820318" y="3482235"/>
            <a:chExt cx="2682875" cy="3110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6910" y="3615566"/>
              <a:ext cx="2466285" cy="29355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26668" y="3488585"/>
              <a:ext cx="2670175" cy="3098165"/>
            </a:xfrm>
            <a:custGeom>
              <a:avLst/>
              <a:gdLst/>
              <a:ahLst/>
              <a:cxnLst/>
              <a:rect l="l" t="t" r="r" b="b"/>
              <a:pathLst>
                <a:path w="2670175" h="3098165">
                  <a:moveTo>
                    <a:pt x="0" y="0"/>
                  </a:moveTo>
                  <a:lnTo>
                    <a:pt x="2670175" y="0"/>
                  </a:lnTo>
                  <a:lnTo>
                    <a:pt x="2670175" y="3098006"/>
                  </a:lnTo>
                  <a:lnTo>
                    <a:pt x="0" y="3098006"/>
                  </a:lnTo>
                  <a:lnTo>
                    <a:pt x="0" y="0"/>
                  </a:lnTo>
                  <a:close/>
                </a:path>
                <a:path w="2670175" h="3098165">
                  <a:moveTo>
                    <a:pt x="25399" y="25399"/>
                  </a:moveTo>
                  <a:lnTo>
                    <a:pt x="2644775" y="25399"/>
                  </a:lnTo>
                  <a:lnTo>
                    <a:pt x="2644775" y="3072606"/>
                  </a:lnTo>
                  <a:lnTo>
                    <a:pt x="25399" y="3072606"/>
                  </a:lnTo>
                  <a:lnTo>
                    <a:pt x="25399" y="25399"/>
                  </a:lnTo>
                  <a:close/>
                </a:path>
              </a:pathLst>
            </a:custGeom>
            <a:ln w="12699">
              <a:solidFill>
                <a:srgbClr val="D77A00"/>
              </a:solidFill>
            </a:ln>
          </p:spPr>
          <p:txBody>
            <a:bodyPr wrap="square" lIns="0" tIns="0" rIns="0" bIns="0" rtlCol="0"/>
            <a:lstStyle/>
            <a:p>
              <a:endParaRPr sz="908"/>
            </a:p>
          </p:txBody>
        </p:sp>
      </p:grpSp>
    </p:spTree>
    <p:extLst>
      <p:ext uri="{BB962C8B-B14F-4D97-AF65-F5344CB8AC3E}">
        <p14:creationId xmlns:p14="http://schemas.microsoft.com/office/powerpoint/2010/main" val="38473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 Properties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331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Transaction communications must satisfy the ACID properties: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Atomicity</a:t>
            </a:r>
            <a:r>
              <a:rPr lang="en-US" dirty="0" smtClean="0"/>
              <a:t>: all or nothing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Consistency/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serializability</a:t>
            </a:r>
            <a:r>
              <a:rPr lang="en-US" dirty="0" smtClean="0"/>
              <a:t>: interleaving results in serial execution in some order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Isolation</a:t>
            </a:r>
            <a:r>
              <a:rPr lang="en-US" dirty="0" smtClean="0"/>
              <a:t>: partial results are not visible outside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Durability</a:t>
            </a:r>
            <a:r>
              <a:rPr lang="en-US" dirty="0" smtClean="0"/>
              <a:t>: after committing, the results will be made permanent</a:t>
            </a:r>
          </a:p>
          <a:p>
            <a:r>
              <a:rPr lang="en-US" dirty="0" smtClean="0"/>
              <a:t>Ensuring ACID properties requires that the participating processors coordinate their execution of a transaction</a:t>
            </a:r>
          </a:p>
          <a:p>
            <a:pPr lvl="1"/>
            <a:r>
              <a:rPr lang="en-US" dirty="0" smtClean="0"/>
              <a:t>Challenging in a distributed system because several sites may be participating; any site or link failure may result in erroneous computations</a:t>
            </a:r>
          </a:p>
          <a:p>
            <a:pPr lvl="1"/>
            <a:r>
              <a:rPr lang="en-US" dirty="0" smtClean="0"/>
              <a:t>Each site has its local transaction coordinator and maintains a log for recovery</a:t>
            </a:r>
          </a:p>
          <a:p>
            <a:pPr lvl="1"/>
            <a:r>
              <a:rPr lang="en-US" dirty="0" smtClean="0"/>
              <a:t>Name the processor which initiates the transaction the coordinator and name the remaining processors the participants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Two-Phase Commit Protocol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6"/>
            <a:ext cx="4337971" cy="24914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two-phase commit (2PC) protocol is analogous to a real-life unanimous voting scheme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coordinator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participants </a:t>
            </a:r>
            <a:r>
              <a:rPr lang="en-US" dirty="0" smtClean="0"/>
              <a:t>for a distributed transaction </a:t>
            </a:r>
            <a:r>
              <a:rPr lang="en-US" b="1" dirty="0" smtClean="0"/>
              <a:t>T</a:t>
            </a:r>
          </a:p>
          <a:p>
            <a:pPr lvl="1"/>
            <a:r>
              <a:rPr lang="en-US" dirty="0" smtClean="0"/>
              <a:t>Each of them have access to some stable storage to maintain its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activity log</a:t>
            </a:r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 is committed only if all participants agree and ready to commit</a:t>
            </a:r>
          </a:p>
          <a:p>
            <a:r>
              <a:rPr lang="en-US" dirty="0" smtClean="0"/>
              <a:t>Coordinator (initiator site):</a:t>
            </a:r>
          </a:p>
          <a:p>
            <a:pPr lvl="1"/>
            <a:r>
              <a:rPr lang="en-US" dirty="0" smtClean="0"/>
              <a:t>Prepare to commit the transaction </a:t>
            </a:r>
            <a:r>
              <a:rPr lang="en-US" b="1" dirty="0" smtClean="0"/>
              <a:t>T</a:t>
            </a:r>
            <a:r>
              <a:rPr lang="en-US" dirty="0" smtClean="0"/>
              <a:t> by writing every update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activity log</a:t>
            </a:r>
          </a:p>
          <a:p>
            <a:pPr lvl="1"/>
            <a:r>
              <a:rPr lang="en-US" dirty="0" smtClean="0"/>
              <a:t>Write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precommit</a:t>
            </a:r>
            <a:r>
              <a:rPr lang="en-US" dirty="0" smtClean="0"/>
              <a:t> record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activity log</a:t>
            </a:r>
            <a:r>
              <a:rPr lang="en-US" dirty="0" smtClean="0"/>
              <a:t>, and multicast a vote request to all participants asking whether they are ready to commit</a:t>
            </a:r>
          </a:p>
          <a:p>
            <a:pPr lvl="1"/>
            <a:r>
              <a:rPr lang="en-US" dirty="0" smtClean="0"/>
              <a:t>If all participants vote YES within a time-out period, multicast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commit message</a:t>
            </a:r>
            <a:r>
              <a:rPr lang="en-US" dirty="0" smtClean="0"/>
              <a:t>. Otherwise, multicast 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abort message</a:t>
            </a:r>
          </a:p>
          <a:p>
            <a:r>
              <a:rPr lang="en-US" dirty="0" smtClean="0"/>
              <a:t>Participant (other participating sites):</a:t>
            </a:r>
          </a:p>
          <a:p>
            <a:pPr lvl="1"/>
            <a:r>
              <a:rPr lang="en-US" dirty="0" smtClean="0"/>
              <a:t>Upon receiving the vote request, prepare to commit the transaction </a:t>
            </a:r>
            <a:r>
              <a:rPr lang="en-US" b="1" dirty="0" smtClean="0"/>
              <a:t>T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writing</a:t>
            </a:r>
            <a:r>
              <a:rPr lang="en-US" dirty="0" smtClean="0"/>
              <a:t> every update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activity log</a:t>
            </a:r>
          </a:p>
          <a:p>
            <a:pPr lvl="1"/>
            <a:r>
              <a:rPr lang="en-US" dirty="0" smtClean="0"/>
              <a:t>Write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precommit</a:t>
            </a:r>
            <a:r>
              <a:rPr lang="en-US" dirty="0" smtClean="0"/>
              <a:t> into the log and sends a YES reply to the coordinator. Otherwise,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abort</a:t>
            </a:r>
            <a:r>
              <a:rPr lang="en-US" dirty="0" smtClean="0"/>
              <a:t> </a:t>
            </a:r>
            <a:r>
              <a:rPr lang="en-US" b="1" dirty="0" smtClean="0"/>
              <a:t>T</a:t>
            </a:r>
            <a:r>
              <a:rPr lang="en-US" dirty="0" smtClean="0"/>
              <a:t> and send a NO reply to the coordinator</a:t>
            </a:r>
          </a:p>
          <a:p>
            <a:pPr lvl="1"/>
            <a:r>
              <a:rPr lang="en-US" dirty="0" smtClean="0"/>
              <a:t>Wait for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commit</a:t>
            </a:r>
            <a:r>
              <a:rPr lang="en-US" dirty="0" smtClean="0"/>
              <a:t> message from the coordinator. If received, commit </a:t>
            </a:r>
            <a:r>
              <a:rPr lang="en-US" b="1" dirty="0" smtClean="0"/>
              <a:t>T</a:t>
            </a:r>
            <a:r>
              <a:rPr lang="en-US" dirty="0" smtClean="0"/>
              <a:t>. If abort message is received, abort </a:t>
            </a:r>
            <a:r>
              <a:rPr lang="en-US" b="1" dirty="0" smtClean="0"/>
              <a:t>T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Algorithm for Coordinator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853491"/>
            <a:ext cx="2802893" cy="24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Algorithm for Participant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887555"/>
            <a:ext cx="2164120" cy="23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2PC Protocol - Example</a:t>
            </a:r>
            <a:endParaRPr lang="en-US" dirty="0"/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57" name="object 57"/>
          <p:cNvSpPr txBox="1"/>
          <p:nvPr/>
        </p:nvSpPr>
        <p:spPr>
          <a:xfrm>
            <a:off x="3836701" y="2717013"/>
            <a:ext cx="973496" cy="582392"/>
          </a:xfrm>
          <a:prstGeom prst="rect">
            <a:avLst/>
          </a:prstGeom>
        </p:spPr>
        <p:txBody>
          <a:bodyPr vert="horz" wrap="square" lIns="0" tIns="5768" rIns="0" bIns="0" rtlCol="0">
            <a:spAutoFit/>
          </a:bodyPr>
          <a:lstStyle/>
          <a:p>
            <a:pPr marL="6408" marR="2563" indent="66327" algn="r">
              <a:lnSpc>
                <a:spcPct val="101400"/>
              </a:lnSpc>
              <a:spcBef>
                <a:spcPts val="45"/>
              </a:spcBef>
            </a:pPr>
            <a:r>
              <a:rPr sz="934" dirty="0">
                <a:latin typeface="Verdana"/>
                <a:cs typeface="Verdana"/>
              </a:rPr>
              <a:t>Find</a:t>
            </a:r>
            <a:r>
              <a:rPr sz="934" spc="15" dirty="0">
                <a:latin typeface="Verdana"/>
                <a:cs typeface="Verdana"/>
              </a:rPr>
              <a:t> </a:t>
            </a:r>
            <a:r>
              <a:rPr sz="934" dirty="0">
                <a:latin typeface="Verdana"/>
                <a:cs typeface="Verdana"/>
              </a:rPr>
              <a:t>the</a:t>
            </a:r>
            <a:r>
              <a:rPr sz="934" spc="15" dirty="0">
                <a:latin typeface="Verdana"/>
                <a:cs typeface="Verdana"/>
              </a:rPr>
              <a:t> </a:t>
            </a:r>
            <a:r>
              <a:rPr sz="934" spc="-5" dirty="0">
                <a:latin typeface="Verdana"/>
                <a:cs typeface="Verdana"/>
              </a:rPr>
              <a:t>stable </a:t>
            </a:r>
            <a:r>
              <a:rPr sz="934" dirty="0">
                <a:latin typeface="Verdana"/>
                <a:cs typeface="Verdana"/>
              </a:rPr>
              <a:t>property</a:t>
            </a:r>
            <a:r>
              <a:rPr sz="934" spc="28" dirty="0">
                <a:latin typeface="Verdana"/>
                <a:cs typeface="Verdana"/>
              </a:rPr>
              <a:t> </a:t>
            </a:r>
            <a:r>
              <a:rPr sz="934" spc="-10" dirty="0">
                <a:latin typeface="Verdana"/>
                <a:cs typeface="Verdana"/>
              </a:rPr>
              <a:t>that </a:t>
            </a:r>
            <a:r>
              <a:rPr sz="934" dirty="0">
                <a:latin typeface="Verdana"/>
                <a:cs typeface="Verdana"/>
              </a:rPr>
              <a:t>every</a:t>
            </a:r>
            <a:r>
              <a:rPr sz="934" spc="5" dirty="0">
                <a:latin typeface="Verdana"/>
                <a:cs typeface="Verdana"/>
              </a:rPr>
              <a:t> </a:t>
            </a:r>
            <a:r>
              <a:rPr sz="934" spc="-5" dirty="0">
                <a:latin typeface="Verdana"/>
                <a:cs typeface="Verdana"/>
              </a:rPr>
              <a:t>processor</a:t>
            </a:r>
            <a:endParaRPr sz="934" dirty="0">
              <a:latin typeface="Verdana"/>
              <a:cs typeface="Verdana"/>
            </a:endParaRPr>
          </a:p>
          <a:p>
            <a:pPr marR="2563" algn="r">
              <a:lnSpc>
                <a:spcPts val="1110"/>
              </a:lnSpc>
            </a:pPr>
            <a:r>
              <a:rPr sz="934" dirty="0">
                <a:latin typeface="Verdana"/>
                <a:cs typeface="Verdana"/>
              </a:rPr>
              <a:t>voted</a:t>
            </a:r>
            <a:r>
              <a:rPr sz="934" spc="10" dirty="0">
                <a:latin typeface="Verdana"/>
                <a:cs typeface="Verdana"/>
              </a:rPr>
              <a:t> </a:t>
            </a:r>
            <a:r>
              <a:rPr sz="934" spc="-13" dirty="0">
                <a:latin typeface="Verdana"/>
                <a:cs typeface="Verdana"/>
              </a:rPr>
              <a:t>Yes</a:t>
            </a:r>
            <a:endParaRPr sz="934" dirty="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2034" y="853491"/>
            <a:ext cx="1015153" cy="737068"/>
          </a:xfrm>
          <a:prstGeom prst="rect">
            <a:avLst/>
          </a:prstGeom>
        </p:spPr>
        <p:txBody>
          <a:bodyPr vert="horz" wrap="square" lIns="0" tIns="76906" rIns="0" bIns="0" rtlCol="0">
            <a:spAutoFit/>
          </a:bodyPr>
          <a:lstStyle/>
          <a:p>
            <a:pPr marR="2563" algn="r">
              <a:spcBef>
                <a:spcPts val="606"/>
              </a:spcBef>
            </a:pPr>
            <a:r>
              <a:rPr sz="934" b="1" dirty="0">
                <a:latin typeface="Verdana"/>
                <a:cs typeface="Verdana"/>
              </a:rPr>
              <a:t>First</a:t>
            </a:r>
            <a:r>
              <a:rPr sz="934" b="1" spc="18" dirty="0">
                <a:latin typeface="Verdana"/>
                <a:cs typeface="Verdana"/>
              </a:rPr>
              <a:t> </a:t>
            </a:r>
            <a:r>
              <a:rPr sz="934" b="1" spc="-5" dirty="0">
                <a:latin typeface="Verdana"/>
                <a:cs typeface="Verdana"/>
              </a:rPr>
              <a:t>phase:</a:t>
            </a:r>
            <a:endParaRPr sz="934" dirty="0">
              <a:latin typeface="Verdana"/>
              <a:cs typeface="Verdana"/>
            </a:endParaRPr>
          </a:p>
          <a:p>
            <a:pPr marR="2563" algn="r">
              <a:spcBef>
                <a:spcPts val="558"/>
              </a:spcBef>
            </a:pPr>
            <a:r>
              <a:rPr sz="934" dirty="0">
                <a:latin typeface="Verdana"/>
                <a:cs typeface="Verdana"/>
              </a:rPr>
              <a:t>Obtain</a:t>
            </a:r>
            <a:r>
              <a:rPr sz="934" spc="20" dirty="0">
                <a:latin typeface="Verdana"/>
                <a:cs typeface="Verdana"/>
              </a:rPr>
              <a:t> </a:t>
            </a:r>
            <a:r>
              <a:rPr sz="934" dirty="0">
                <a:latin typeface="Verdana"/>
                <a:cs typeface="Verdana"/>
              </a:rPr>
              <a:t>the</a:t>
            </a:r>
            <a:r>
              <a:rPr sz="934" spc="20" dirty="0">
                <a:latin typeface="Verdana"/>
                <a:cs typeface="Verdana"/>
              </a:rPr>
              <a:t> </a:t>
            </a:r>
            <a:r>
              <a:rPr sz="934" spc="-5" dirty="0">
                <a:latin typeface="Verdana"/>
                <a:cs typeface="Verdana"/>
              </a:rPr>
              <a:t>votes</a:t>
            </a:r>
            <a:endParaRPr sz="934" dirty="0">
              <a:latin typeface="Verdana"/>
              <a:cs typeface="Verdana"/>
            </a:endParaRPr>
          </a:p>
          <a:p>
            <a:pPr marL="300875" marR="2563" indent="243520" algn="r">
              <a:lnSpc>
                <a:spcPts val="1110"/>
              </a:lnSpc>
              <a:spcBef>
                <a:spcPts val="73"/>
              </a:spcBef>
            </a:pPr>
            <a:r>
              <a:rPr sz="934" dirty="0">
                <a:latin typeface="Verdana"/>
                <a:cs typeface="Verdana"/>
              </a:rPr>
              <a:t>from</a:t>
            </a:r>
            <a:r>
              <a:rPr sz="934" spc="15" dirty="0">
                <a:latin typeface="Verdana"/>
                <a:cs typeface="Verdana"/>
              </a:rPr>
              <a:t> </a:t>
            </a:r>
            <a:r>
              <a:rPr sz="934" spc="-13" dirty="0">
                <a:latin typeface="Verdana"/>
                <a:cs typeface="Verdana"/>
              </a:rPr>
              <a:t>all </a:t>
            </a:r>
            <a:r>
              <a:rPr sz="934" spc="-5" dirty="0">
                <a:latin typeface="Verdana"/>
                <a:cs typeface="Verdana"/>
              </a:rPr>
              <a:t>participants</a:t>
            </a:r>
            <a:endParaRPr sz="934" dirty="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37735" y="1806575"/>
            <a:ext cx="991440" cy="720959"/>
          </a:xfrm>
          <a:prstGeom prst="rect">
            <a:avLst/>
          </a:prstGeom>
        </p:spPr>
        <p:txBody>
          <a:bodyPr vert="horz" wrap="square" lIns="0" tIns="75303" rIns="0" bIns="0" rtlCol="0">
            <a:spAutoFit/>
          </a:bodyPr>
          <a:lstStyle/>
          <a:p>
            <a:pPr marR="2563" algn="r">
              <a:spcBef>
                <a:spcPts val="593"/>
              </a:spcBef>
            </a:pPr>
            <a:r>
              <a:rPr sz="934" b="1" dirty="0">
                <a:latin typeface="Verdana"/>
                <a:cs typeface="Verdana"/>
              </a:rPr>
              <a:t>Second</a:t>
            </a:r>
            <a:r>
              <a:rPr sz="934" b="1" spc="30" dirty="0">
                <a:latin typeface="Verdana"/>
                <a:cs typeface="Verdana"/>
              </a:rPr>
              <a:t> </a:t>
            </a:r>
            <a:r>
              <a:rPr sz="934" b="1" spc="-5" dirty="0">
                <a:latin typeface="Verdana"/>
                <a:cs typeface="Verdana"/>
              </a:rPr>
              <a:t>phase:</a:t>
            </a:r>
            <a:endParaRPr sz="934" dirty="0">
              <a:latin typeface="Verdana"/>
              <a:cs typeface="Verdana"/>
            </a:endParaRPr>
          </a:p>
          <a:p>
            <a:pPr marL="168862" marR="2563" indent="-11215" algn="r">
              <a:lnSpc>
                <a:spcPct val="102499"/>
              </a:lnSpc>
              <a:spcBef>
                <a:spcPts val="517"/>
              </a:spcBef>
            </a:pPr>
            <a:r>
              <a:rPr sz="934" dirty="0">
                <a:latin typeface="Verdana"/>
                <a:cs typeface="Verdana"/>
              </a:rPr>
              <a:t>Distribute</a:t>
            </a:r>
            <a:r>
              <a:rPr sz="934" spc="43" dirty="0">
                <a:latin typeface="Verdana"/>
                <a:cs typeface="Verdana"/>
              </a:rPr>
              <a:t> </a:t>
            </a:r>
            <a:r>
              <a:rPr sz="934" spc="-13" dirty="0">
                <a:latin typeface="Verdana"/>
                <a:cs typeface="Verdana"/>
              </a:rPr>
              <a:t>the </a:t>
            </a:r>
            <a:r>
              <a:rPr sz="934" dirty="0">
                <a:latin typeface="Verdana"/>
                <a:cs typeface="Verdana"/>
              </a:rPr>
              <a:t>agreement</a:t>
            </a:r>
            <a:r>
              <a:rPr sz="934" spc="45" dirty="0">
                <a:latin typeface="Verdana"/>
                <a:cs typeface="Verdana"/>
              </a:rPr>
              <a:t> </a:t>
            </a:r>
            <a:r>
              <a:rPr sz="934" spc="-13" dirty="0">
                <a:latin typeface="Verdana"/>
                <a:cs typeface="Verdana"/>
              </a:rPr>
              <a:t>to</a:t>
            </a:r>
            <a:endParaRPr sz="934" dirty="0">
              <a:latin typeface="Verdana"/>
              <a:cs typeface="Verdana"/>
            </a:endParaRPr>
          </a:p>
          <a:p>
            <a:pPr marR="2563" algn="r">
              <a:spcBef>
                <a:spcPts val="40"/>
              </a:spcBef>
            </a:pPr>
            <a:r>
              <a:rPr sz="934" spc="-5" dirty="0">
                <a:latin typeface="Verdana"/>
                <a:cs typeface="Verdana"/>
              </a:rPr>
              <a:t>commit</a:t>
            </a:r>
            <a:endParaRPr sz="934" dirty="0">
              <a:latin typeface="Verdana"/>
              <a:cs typeface="Verdana"/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57</a:t>
            </a:fld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7" y="900512"/>
            <a:ext cx="2819400" cy="25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Protocol - Recovery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4077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used with an activity log in stable storage, 2PC protocol is highly resilient to processor failures</a:t>
            </a:r>
          </a:p>
          <a:p>
            <a:pPr lvl="1"/>
            <a:r>
              <a:rPr lang="en-US" dirty="0" smtClean="0"/>
              <a:t>The activity log can be replayed upon the recovery of a failure</a:t>
            </a:r>
          </a:p>
          <a:p>
            <a:pPr lvl="1"/>
            <a:r>
              <a:rPr lang="en-US" dirty="0" smtClean="0"/>
              <a:t>Note that every participant is required to vote, and once a processor votes it is not allowed to change its vote</a:t>
            </a:r>
          </a:p>
          <a:p>
            <a:r>
              <a:rPr lang="en-US" dirty="0" smtClean="0"/>
              <a:t>Three types of failure and recovery actions:</a:t>
            </a:r>
          </a:p>
          <a:p>
            <a:pPr lvl="1"/>
            <a:r>
              <a:rPr lang="en-US" dirty="0" smtClean="0"/>
              <a:t>Failures before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precommit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/>
              <a:t>A processor (coordinator or participant) can simply abort the transition</a:t>
            </a:r>
          </a:p>
          <a:p>
            <a:pPr lvl="1"/>
            <a:r>
              <a:rPr lang="en-US" dirty="0" smtClean="0"/>
              <a:t>Failures after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precommit</a:t>
            </a:r>
            <a:r>
              <a:rPr lang="en-US" dirty="0" smtClean="0"/>
              <a:t> but before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commit</a:t>
            </a:r>
          </a:p>
          <a:p>
            <a:pPr lvl="2"/>
            <a:r>
              <a:rPr lang="en-US" dirty="0" smtClean="0"/>
              <a:t>Coordinator can abort the transaction or attempt to commit the transaction by re-multicasting (retake the vote)</a:t>
            </a:r>
          </a:p>
          <a:p>
            <a:pPr lvl="2"/>
            <a:r>
              <a:rPr lang="en-US" dirty="0" smtClean="0"/>
              <a:t>Participant recovery is complicated: needs to check with the coordinator or other participant about the transaction status</a:t>
            </a:r>
          </a:p>
          <a:p>
            <a:pPr lvl="1"/>
            <a:r>
              <a:rPr lang="en-US" dirty="0" smtClean="0"/>
              <a:t>Failures after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commit</a:t>
            </a:r>
          </a:p>
          <a:p>
            <a:pPr lvl="2"/>
            <a:r>
              <a:rPr lang="en-US" dirty="0" smtClean="0"/>
              <a:t>Coordinator resends the commit message to finish the transaction Participant simply makes the transaction’s updates permanent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and Multicast Communication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Besides point-to-point communication, multipoint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communication </a:t>
            </a:r>
            <a:r>
              <a:rPr lang="en-US" dirty="0" smtClean="0"/>
              <a:t>is naturally expected in distributed systems</a:t>
            </a:r>
          </a:p>
          <a:p>
            <a:pPr lvl="1"/>
            <a:r>
              <a:rPr lang="en-US" dirty="0" smtClean="0"/>
              <a:t>Notion of a group is essential for cooperative software</a:t>
            </a:r>
          </a:p>
          <a:p>
            <a:pPr lvl="1"/>
            <a:r>
              <a:rPr lang="en-US" dirty="0" smtClean="0"/>
              <a:t>Managing group of processes or objects needs multicast communication</a:t>
            </a:r>
          </a:p>
          <a:p>
            <a:r>
              <a:rPr lang="en-US" dirty="0" smtClean="0"/>
              <a:t>Issues/complications of multicast communication implementation</a:t>
            </a:r>
          </a:p>
          <a:p>
            <a:pPr lvl="1"/>
            <a:r>
              <a:rPr lang="en-US" dirty="0" smtClean="0"/>
              <a:t>Reliability: Best effort vs. reliable</a:t>
            </a:r>
          </a:p>
          <a:p>
            <a:pPr lvl="1"/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Delivery order</a:t>
            </a:r>
          </a:p>
          <a:p>
            <a:pPr lvl="1"/>
            <a:r>
              <a:rPr lang="en-US" dirty="0" smtClean="0"/>
              <a:t>Overlapping groups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Causality Violation</a:t>
            </a:r>
            <a:endParaRPr lang="en-US" dirty="0"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68375"/>
            <a:ext cx="3331040" cy="22752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Multicast Issues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Reliable delivery </a:t>
            </a:r>
            <a:r>
              <a:rPr lang="en-US" dirty="0" smtClean="0"/>
              <a:t>issue in multicast</a:t>
            </a:r>
          </a:p>
          <a:p>
            <a:pPr lvl="1"/>
            <a:r>
              <a:rPr lang="en-US" dirty="0" smtClean="0"/>
              <a:t>Two multicast application scenarios: Soliciting a service from any server or requesting a service from all servers in the group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Best effort multicast </a:t>
            </a:r>
            <a:r>
              <a:rPr lang="en-US" dirty="0" smtClean="0"/>
              <a:t>– delivery to only reachable servers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Reliable multicast </a:t>
            </a:r>
            <a:r>
              <a:rPr lang="en-US" dirty="0" smtClean="0"/>
              <a:t>– ensure the message delivered to all servers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Failures</a:t>
            </a:r>
            <a:r>
              <a:rPr lang="en-US" dirty="0" smtClean="0"/>
              <a:t> in the middle of an atomic multicast</a:t>
            </a:r>
          </a:p>
          <a:p>
            <a:pPr lvl="1"/>
            <a:r>
              <a:rPr lang="en-US" dirty="0" smtClean="0"/>
              <a:t>Failures of the recipient processes or the communication links:</a:t>
            </a:r>
          </a:p>
          <a:p>
            <a:pPr lvl="2"/>
            <a:r>
              <a:rPr lang="en-US" dirty="0" smtClean="0"/>
              <a:t>The message originator uses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time-out </a:t>
            </a:r>
            <a:r>
              <a:rPr lang="en-US" dirty="0" smtClean="0"/>
              <a:t>or acknowledgements, and also decides to abort the multicast or continue by excluding the failed members from the group</a:t>
            </a:r>
          </a:p>
          <a:p>
            <a:pPr lvl="1"/>
            <a:r>
              <a:rPr lang="en-US" dirty="0" smtClean="0"/>
              <a:t>Failure of the originator:</a:t>
            </a:r>
          </a:p>
          <a:p>
            <a:pPr lvl="2"/>
            <a:r>
              <a:rPr lang="en-US" dirty="0" smtClean="0"/>
              <a:t>One of recipients chosen as the new originator to decide whether to abort or complete the partially completed multicast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Delivery Ordering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Multiple messages multicast to the same group may arrive at different members (sites) of the group in different orders – need ordered delivery to the application processes</a:t>
            </a:r>
          </a:p>
          <a:p>
            <a:r>
              <a:rPr lang="en-US" dirty="0" smtClean="0"/>
              <a:t>Multicast orderings in increasing order of strictness:</a:t>
            </a:r>
          </a:p>
          <a:p>
            <a:pPr lvl="1"/>
            <a:r>
              <a:rPr lang="en-US" dirty="0" smtClean="0"/>
              <a:t>FIFO, causal and total orders</a:t>
            </a:r>
          </a:p>
          <a:p>
            <a:r>
              <a:rPr lang="en-US" dirty="0" smtClean="0"/>
              <a:t>FIFO order – Multicast messages from a single source are delivered in the order they were sent</a:t>
            </a:r>
          </a:p>
          <a:p>
            <a:pPr lvl="1"/>
            <a:r>
              <a:rPr lang="en-US" dirty="0" smtClean="0"/>
              <a:t>Assign message sequence numbers</a:t>
            </a:r>
          </a:p>
          <a:p>
            <a:pPr lvl="1"/>
            <a:r>
              <a:rPr lang="en-US" dirty="0" smtClean="0"/>
              <a:t>Communication handler can delay messages or reject duplicates</a:t>
            </a:r>
          </a:p>
          <a:p>
            <a:r>
              <a:rPr lang="en-US" dirty="0" smtClean="0"/>
              <a:t>Causal order – Causally related messages from multiple sources are delivered in their causal order</a:t>
            </a:r>
          </a:p>
          <a:p>
            <a:r>
              <a:rPr lang="en-US" dirty="0" smtClean="0"/>
              <a:t>Total order – All messages multicast to a group are delivered</a:t>
            </a:r>
            <a:br>
              <a:rPr lang="en-US" dirty="0" smtClean="0"/>
            </a:br>
            <a:r>
              <a:rPr lang="en-US" dirty="0" smtClean="0"/>
              <a:t>to all members of the group in the same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1246363"/>
            <a:ext cx="1219200" cy="5287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5" y="2131424"/>
            <a:ext cx="1258308" cy="692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Delivery in Causal Order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Causal ordering of messages - two messages are causally related to each other if one message is generated after the receipt of the other</a:t>
            </a:r>
          </a:p>
          <a:p>
            <a:pPr lvl="1"/>
            <a:r>
              <a:rPr lang="en-US" dirty="0" smtClean="0"/>
              <a:t>This message order needs to be preserved at all sites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Birman-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Schiper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-Stephenson</a:t>
            </a:r>
            <a:r>
              <a:rPr lang="en-US" dirty="0" smtClean="0"/>
              <a:t> Protocol - similar to vector logical clock</a:t>
            </a:r>
          </a:p>
          <a:p>
            <a:pPr lvl="1"/>
            <a:r>
              <a:rPr lang="en-US" dirty="0" smtClean="0"/>
              <a:t>Each message is time-stamped by a sequence vector S where each entry is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messages </a:t>
            </a:r>
            <a:r>
              <a:rPr lang="en-US" dirty="0" smtClean="0"/>
              <a:t>received by the sender from that group member: </a:t>
            </a:r>
            <a:br>
              <a:rPr lang="en-US" dirty="0" smtClean="0"/>
            </a:br>
            <a:r>
              <a:rPr lang="en-US" b="1" dirty="0" smtClean="0"/>
              <a:t>S = (S</a:t>
            </a:r>
            <a:r>
              <a:rPr lang="en-US" b="1" baseline="-25000" dirty="0" smtClean="0"/>
              <a:t>1</a:t>
            </a:r>
            <a:r>
              <a:rPr lang="en-US" b="1" dirty="0" smtClean="0"/>
              <a:t>, S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…, S</a:t>
            </a:r>
            <a:r>
              <a:rPr lang="en-US" b="1" baseline="-25000" dirty="0" smtClean="0"/>
              <a:t>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Accept a message </a:t>
            </a:r>
            <a:r>
              <a:rPr lang="en-US" b="1" dirty="0" smtClean="0"/>
              <a:t>m</a:t>
            </a:r>
            <a:r>
              <a:rPr lang="en-US" dirty="0" smtClean="0"/>
              <a:t> from process </a:t>
            </a:r>
            <a:r>
              <a:rPr lang="en-US" b="1" dirty="0" smtClean="0"/>
              <a:t>i</a:t>
            </a:r>
            <a:r>
              <a:rPr lang="en-US" dirty="0" smtClean="0"/>
              <a:t> with vector </a:t>
            </a:r>
            <a:r>
              <a:rPr lang="en-US" b="1" dirty="0" smtClean="0"/>
              <a:t>T = (T</a:t>
            </a:r>
            <a:r>
              <a:rPr lang="en-US" b="1" baseline="-25000" dirty="0" smtClean="0"/>
              <a:t>1</a:t>
            </a:r>
            <a:r>
              <a:rPr lang="en-US" b="1" dirty="0" smtClean="0"/>
              <a:t>, T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…..,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)</a:t>
            </a:r>
            <a:r>
              <a:rPr lang="en-US" dirty="0" smtClean="0"/>
              <a:t> if the member </a:t>
            </a:r>
            <a:r>
              <a:rPr lang="en-US" b="1" dirty="0" smtClean="0"/>
              <a:t>j</a:t>
            </a:r>
            <a:r>
              <a:rPr lang="en-US" dirty="0" smtClean="0"/>
              <a:t> has received all </a:t>
            </a:r>
            <a:r>
              <a:rPr lang="en-US" b="1" dirty="0" smtClean="0"/>
              <a:t>previous messages </a:t>
            </a:r>
            <a:r>
              <a:rPr lang="en-US" dirty="0" smtClean="0"/>
              <a:t>from </a:t>
            </a:r>
            <a:r>
              <a:rPr lang="en-US" b="1" dirty="0" smtClean="0"/>
              <a:t>i</a:t>
            </a:r>
            <a:r>
              <a:rPr lang="en-US" dirty="0" smtClean="0"/>
              <a:t> (that is,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i</a:t>
            </a:r>
            <a:r>
              <a:rPr lang="en-US" b="1" dirty="0"/>
              <a:t> </a:t>
            </a:r>
            <a:r>
              <a:rPr lang="en-US" b="1" dirty="0" smtClean="0"/>
              <a:t>= S</a:t>
            </a:r>
            <a:r>
              <a:rPr lang="en-US" b="1" baseline="-25000" dirty="0" smtClean="0"/>
              <a:t>i</a:t>
            </a:r>
            <a:r>
              <a:rPr lang="en-US" b="1" dirty="0" smtClean="0"/>
              <a:t> + 1</a:t>
            </a:r>
            <a:r>
              <a:rPr lang="en-US" dirty="0" smtClean="0"/>
              <a:t>), and the member </a:t>
            </a:r>
            <a:r>
              <a:rPr lang="en-US" b="1" dirty="0" smtClean="0"/>
              <a:t>j</a:t>
            </a:r>
            <a:r>
              <a:rPr lang="en-US" dirty="0" smtClean="0"/>
              <a:t> has received </a:t>
            </a:r>
            <a:r>
              <a:rPr lang="en-US" b="1" dirty="0" smtClean="0"/>
              <a:t>all messages </a:t>
            </a:r>
            <a:r>
              <a:rPr lang="en-US" dirty="0" smtClean="0"/>
              <a:t>also seen by </a:t>
            </a:r>
            <a:r>
              <a:rPr lang="en-US" b="1" dirty="0" smtClean="0"/>
              <a:t>i</a:t>
            </a:r>
            <a:r>
              <a:rPr lang="en-US" dirty="0" smtClean="0"/>
              <a:t>, (that is,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k</a:t>
            </a:r>
            <a:r>
              <a:rPr lang="en-US" b="1" dirty="0"/>
              <a:t> </a:t>
            </a:r>
            <a:r>
              <a:rPr lang="en-US" b="1" dirty="0" smtClean="0"/>
              <a:t>≤ 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for all </a:t>
            </a:r>
            <a:r>
              <a:rPr lang="en-US" b="1" dirty="0" smtClean="0"/>
              <a:t>k ≠ 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Delay accepting the message </a:t>
            </a:r>
            <a:r>
              <a:rPr lang="en-US" b="1" dirty="0" smtClean="0"/>
              <a:t>m</a:t>
            </a:r>
            <a:r>
              <a:rPr lang="en-US" dirty="0" smtClean="0"/>
              <a:t>, otherwise: if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&gt; S</a:t>
            </a:r>
            <a:r>
              <a:rPr lang="en-US" b="1" baseline="-25000" dirty="0" smtClean="0"/>
              <a:t>i</a:t>
            </a:r>
            <a:r>
              <a:rPr lang="en-US" b="1" dirty="0" smtClean="0"/>
              <a:t> + 1 </a:t>
            </a:r>
            <a:r>
              <a:rPr lang="en-US" dirty="0" smtClean="0"/>
              <a:t>(another message from </a:t>
            </a:r>
            <a:r>
              <a:rPr lang="en-US" b="1" dirty="0" smtClean="0"/>
              <a:t>i</a:t>
            </a:r>
            <a:r>
              <a:rPr lang="en-US" dirty="0" smtClean="0"/>
              <a:t> is on the fly) or there exists a </a:t>
            </a:r>
            <a:r>
              <a:rPr lang="en-US" b="1" dirty="0" smtClean="0"/>
              <a:t>k ≠ i: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&gt; 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(this message is from the future)</a:t>
            </a:r>
          </a:p>
          <a:p>
            <a:pPr lvl="1"/>
            <a:r>
              <a:rPr lang="en-US" dirty="0" smtClean="0"/>
              <a:t>Reject any message if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	</a:t>
            </a:r>
            <a:r>
              <a:rPr lang="en-US" dirty="0" smtClean="0"/>
              <a:t>≤ S</a:t>
            </a:r>
            <a:r>
              <a:rPr lang="en-US" baseline="-25000" dirty="0" smtClean="0"/>
              <a:t>i </a:t>
            </a:r>
            <a:r>
              <a:rPr lang="en-US" dirty="0" smtClean="0"/>
              <a:t>(duplicate message)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Two-Phase Total-Order Multicast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36851" y="922867"/>
            <a:ext cx="4725724" cy="24077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reliable and total order multicast is called an atomic multicast</a:t>
            </a:r>
          </a:p>
          <a:p>
            <a:r>
              <a:rPr lang="en-US" dirty="0" smtClean="0"/>
              <a:t>Two-phase total-order multicast protocol</a:t>
            </a:r>
          </a:p>
          <a:p>
            <a:pPr lvl="1"/>
            <a:r>
              <a:rPr lang="en-US" dirty="0" smtClean="0"/>
              <a:t>Combining the atomic and total order broadcasts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First phase </a:t>
            </a:r>
            <a:r>
              <a:rPr lang="en-US" dirty="0"/>
              <a:t>–</a:t>
            </a:r>
            <a:r>
              <a:rPr lang="en-US" dirty="0" smtClean="0"/>
              <a:t> originator broadcasts messages and collects </a:t>
            </a:r>
            <a:r>
              <a:rPr lang="en-US" dirty="0" err="1" smtClean="0"/>
              <a:t>acks</a:t>
            </a:r>
            <a:r>
              <a:rPr lang="en-US" dirty="0" smtClean="0"/>
              <a:t> with logical timestamps from all group member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 phase </a:t>
            </a:r>
            <a:r>
              <a:rPr lang="en-US" dirty="0" smtClean="0"/>
              <a:t>– after all </a:t>
            </a:r>
            <a:r>
              <a:rPr lang="en-US" dirty="0" err="1" smtClean="0"/>
              <a:t>acks</a:t>
            </a:r>
            <a:r>
              <a:rPr lang="en-US" dirty="0" smtClean="0"/>
              <a:t> received, the originator sends commitment message with the highest timestamp. Receiver decides if buffer or deliver msg.</a:t>
            </a:r>
          </a:p>
          <a:p>
            <a:r>
              <a:rPr lang="en-US" dirty="0" smtClean="0"/>
              <a:t>Message originator</a:t>
            </a:r>
          </a:p>
          <a:p>
            <a:pPr lvl="1"/>
            <a:r>
              <a:rPr lang="en-US" dirty="0" smtClean="0"/>
              <a:t>Broadcasts messages, collect acknowledgments (</a:t>
            </a:r>
            <a:r>
              <a:rPr lang="en-US" dirty="0" err="1" smtClean="0"/>
              <a:t>ack</a:t>
            </a:r>
            <a:r>
              <a:rPr lang="en-US" dirty="0" smtClean="0"/>
              <a:t>) with logical timestamps from all group members</a:t>
            </a:r>
          </a:p>
          <a:p>
            <a:pPr lvl="1"/>
            <a:r>
              <a:rPr lang="en-US" dirty="0" smtClean="0"/>
              <a:t>Then sends a commitment message with the highest logical </a:t>
            </a:r>
            <a:r>
              <a:rPr lang="en-US" dirty="0" err="1" smtClean="0"/>
              <a:t>ack</a:t>
            </a:r>
            <a:r>
              <a:rPr lang="en-US" dirty="0" smtClean="0"/>
              <a:t> timestamp (taken as commitment timestamp)</a:t>
            </a:r>
          </a:p>
          <a:p>
            <a:r>
              <a:rPr lang="en-US" dirty="0" smtClean="0"/>
              <a:t>Recipient</a:t>
            </a:r>
          </a:p>
          <a:p>
            <a:pPr lvl="1"/>
            <a:r>
              <a:rPr lang="en-US" dirty="0" smtClean="0"/>
              <a:t>Sends </a:t>
            </a:r>
            <a:r>
              <a:rPr lang="en-US" dirty="0" err="1" smtClean="0"/>
              <a:t>ack</a:t>
            </a:r>
            <a:r>
              <a:rPr lang="en-US" dirty="0" smtClean="0"/>
              <a:t> with the logical clock value as timestamp (local </a:t>
            </a:r>
            <a:r>
              <a:rPr lang="en-US" dirty="0" err="1" smtClean="0"/>
              <a:t>ack</a:t>
            </a:r>
            <a:r>
              <a:rPr lang="en-US" dirty="0" smtClean="0"/>
              <a:t> stamp)</a:t>
            </a:r>
          </a:p>
          <a:p>
            <a:pPr lvl="1"/>
            <a:r>
              <a:rPr lang="en-US" dirty="0" smtClean="0"/>
              <a:t>Do not deliver a message with commit timestamp t until the commit message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 messages </a:t>
            </a:r>
            <a:r>
              <a:rPr lang="en-US" dirty="0" smtClean="0"/>
              <a:t>with local </a:t>
            </a:r>
            <a:r>
              <a:rPr lang="en-US" dirty="0" err="1" smtClean="0"/>
              <a:t>ack</a:t>
            </a:r>
            <a:r>
              <a:rPr lang="en-US" dirty="0" smtClean="0"/>
              <a:t> stamp </a:t>
            </a:r>
            <a:r>
              <a:rPr lang="en-US" b="1" dirty="0" smtClean="0"/>
              <a:t>&lt; t</a:t>
            </a:r>
            <a:r>
              <a:rPr lang="en-US" dirty="0" smtClean="0"/>
              <a:t> has been committed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commit messages in the commitment order</a:t>
            </a:r>
          </a:p>
          <a:p>
            <a:pPr lvl="1"/>
            <a:r>
              <a:rPr lang="en-US" dirty="0" smtClean="0"/>
              <a:t>Deliver messages in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order of the commit timestamp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Two-Phase Total-Order Multicast Example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messages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broadcast between two sources (s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) and two of the group members (g</a:t>
            </a:r>
            <a:r>
              <a:rPr lang="en-US" baseline="-25000" dirty="0" smtClean="0"/>
              <a:t>1</a:t>
            </a:r>
            <a:r>
              <a:rPr lang="en-US" dirty="0" smtClean="0"/>
              <a:t>, g</a:t>
            </a:r>
            <a:r>
              <a:rPr lang="en-US" baseline="-25000" dirty="0" smtClean="0"/>
              <a:t>2</a:t>
            </a:r>
            <a:r>
              <a:rPr lang="en-US" dirty="0" smtClean="0"/>
              <a:t>), with the initial logical clock times in circles</a:t>
            </a:r>
          </a:p>
          <a:p>
            <a:endParaRPr lang="en-US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/>
          </p:nvPr>
        </p:nvGraphicFramePr>
        <p:xfrm>
          <a:off x="3330353" y="1550847"/>
          <a:ext cx="1639277" cy="13091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7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95">
                <a:tc>
                  <a:txBody>
                    <a:bodyPr/>
                    <a:lstStyle/>
                    <a:p>
                      <a:pPr marL="8255" marR="0" lvl="0" indent="0" algn="ctr" defTabSz="461406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spc="-10" dirty="0" smtClean="0"/>
                        <a:t>Multicast</a:t>
                      </a:r>
                      <a:r>
                        <a:rPr lang="en-US" sz="700" spc="-10" dirty="0" smtClean="0"/>
                        <a:t> Message</a:t>
                      </a:r>
                      <a:endParaRPr lang="en-US" sz="700" dirty="0" smtClean="0">
                        <a:latin typeface="Verdana"/>
                        <a:cs typeface="Verdana"/>
                      </a:endParaRPr>
                    </a:p>
                  </a:txBody>
                  <a:tcPr marL="0" marR="0" marT="63003" marB="0"/>
                </a:tc>
                <a:tc>
                  <a:txBody>
                    <a:bodyPr/>
                    <a:lstStyle/>
                    <a:p>
                      <a:pPr marL="8255" marR="0" lvl="0" indent="0" algn="ctr" defTabSz="461406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kern="1200" spc="-1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Ack</a:t>
                      </a:r>
                      <a:r>
                        <a:rPr lang="en-US" sz="700" b="1" kern="1200" spc="-1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255" marR="0" lvl="0" indent="0" algn="ctr" defTabSz="461406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spc="-1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sz="700" b="1" kern="1200" spc="-1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2402" marB="0"/>
                </a:tc>
                <a:tc>
                  <a:txBody>
                    <a:bodyPr/>
                    <a:lstStyle/>
                    <a:p>
                      <a:pPr marL="8255" marR="0" lvl="0" indent="0" algn="ctr" defTabSz="461406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700" b="1" kern="1200" spc="-1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Commit</a:t>
                      </a:r>
                      <a:r>
                        <a:rPr lang="en-US" sz="700" b="1" kern="1200" spc="-1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255" marR="0" lvl="0" indent="0" algn="ctr" defTabSz="461406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spc="-1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 marL="0" marR="0" marT="6180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26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800" dirty="0"/>
                        <a:t>m </a:t>
                      </a:r>
                      <a:r>
                        <a:rPr sz="800" spc="-50" dirty="0"/>
                        <a:t>0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5070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800" spc="-50" dirty="0"/>
                        <a:t>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50102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800" spc="-10" dirty="0"/>
                        <a:t>delivered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95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29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dirty="0"/>
                        <a:t>m </a:t>
                      </a:r>
                      <a:r>
                        <a:rPr sz="800" spc="-50" dirty="0"/>
                        <a:t>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450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50" dirty="0"/>
                        <a:t>6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3902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spc="-50" dirty="0"/>
                        <a:t>9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330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28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800" dirty="0"/>
                        <a:t>m </a:t>
                      </a:r>
                      <a:r>
                        <a:rPr sz="800" spc="-50" dirty="0"/>
                        <a:t>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15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800" spc="-50" dirty="0"/>
                        <a:t>8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0901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spc="-50" dirty="0"/>
                        <a:t>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030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57"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dirty="0"/>
                        <a:t>m </a:t>
                      </a:r>
                      <a:r>
                        <a:rPr sz="800" spc="-50" dirty="0"/>
                        <a:t>3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4502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800" spc="-25" dirty="0"/>
                        <a:t>10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3902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00" spc="-10" dirty="0"/>
                        <a:t>pending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3302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3330353" y="2938217"/>
            <a:ext cx="1726529" cy="296365"/>
          </a:xfrm>
          <a:prstGeom prst="rect">
            <a:avLst/>
          </a:prstGeom>
        </p:spPr>
        <p:txBody>
          <a:bodyPr vert="horz" wrap="square" lIns="0" tIns="14099" rIns="0" bIns="0" rtlCol="0">
            <a:spAutoFit/>
          </a:bodyPr>
          <a:lstStyle/>
          <a:p>
            <a:pPr marL="6408" marR="2563">
              <a:lnSpc>
                <a:spcPts val="1060"/>
              </a:lnSpc>
              <a:spcBef>
                <a:spcPts val="111"/>
              </a:spcBef>
            </a:pPr>
            <a:r>
              <a:rPr sz="800" dirty="0">
                <a:latin typeface="Verdana"/>
                <a:cs typeface="Verdana"/>
              </a:rPr>
              <a:t>Buffer</a:t>
            </a:r>
            <a:r>
              <a:rPr sz="800" spc="-18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management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in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3" dirty="0">
                <a:latin typeface="Verdana"/>
                <a:cs typeface="Verdana"/>
              </a:rPr>
              <a:t>the </a:t>
            </a:r>
            <a:r>
              <a:rPr sz="800" dirty="0">
                <a:latin typeface="Verdana"/>
                <a:cs typeface="Verdana"/>
              </a:rPr>
              <a:t>communication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handler</a:t>
            </a:r>
            <a:r>
              <a:rPr sz="800" spc="-13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b="1" i="1" spc="-13" dirty="0">
                <a:latin typeface="Verdana"/>
                <a:cs typeface="Verdana"/>
              </a:rPr>
              <a:t>g1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3988" y="2955180"/>
            <a:ext cx="1954041" cy="296042"/>
          </a:xfrm>
          <a:prstGeom prst="rect">
            <a:avLst/>
          </a:prstGeom>
        </p:spPr>
        <p:txBody>
          <a:bodyPr vert="horz" wrap="square" lIns="0" tIns="13779" rIns="0" bIns="0" rtlCol="0">
            <a:spAutoFit/>
          </a:bodyPr>
          <a:lstStyle/>
          <a:p>
            <a:pPr marL="6408" marR="2563">
              <a:lnSpc>
                <a:spcPts val="1110"/>
              </a:lnSpc>
              <a:spcBef>
                <a:spcPts val="108"/>
              </a:spcBef>
            </a:pPr>
            <a:r>
              <a:rPr sz="700" dirty="0">
                <a:latin typeface="Verdana"/>
                <a:cs typeface="Verdana"/>
              </a:rPr>
              <a:t>Multicast</a:t>
            </a:r>
            <a:r>
              <a:rPr sz="700" spc="1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–</a:t>
            </a:r>
            <a:r>
              <a:rPr sz="700" spc="18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solid</a:t>
            </a:r>
            <a:r>
              <a:rPr sz="700" spc="18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lines </a:t>
            </a:r>
            <a:endParaRPr lang="en-US" sz="700" spc="-10" dirty="0" smtClean="0">
              <a:latin typeface="Verdana"/>
              <a:cs typeface="Verdana"/>
            </a:endParaRPr>
          </a:p>
          <a:p>
            <a:pPr marL="6408" marR="2563">
              <a:lnSpc>
                <a:spcPts val="1110"/>
              </a:lnSpc>
              <a:spcBef>
                <a:spcPts val="108"/>
              </a:spcBef>
            </a:pPr>
            <a:r>
              <a:rPr sz="700" dirty="0" smtClean="0">
                <a:solidFill>
                  <a:srgbClr val="008000"/>
                </a:solidFill>
                <a:latin typeface="Verdana"/>
                <a:cs typeface="Verdana"/>
              </a:rPr>
              <a:t>Acknowledgment</a:t>
            </a:r>
            <a:r>
              <a:rPr sz="700" spc="35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008000"/>
                </a:solidFill>
                <a:latin typeface="Verdana"/>
                <a:cs typeface="Verdana"/>
              </a:rPr>
              <a:t>–</a:t>
            </a:r>
            <a:r>
              <a:rPr sz="700" spc="38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008000"/>
                </a:solidFill>
                <a:latin typeface="Verdana"/>
                <a:cs typeface="Verdana"/>
              </a:rPr>
              <a:t>dashed</a:t>
            </a:r>
            <a:r>
              <a:rPr sz="700" spc="3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008000"/>
                </a:solidFill>
                <a:latin typeface="Verdana"/>
                <a:cs typeface="Verdana"/>
              </a:rPr>
              <a:t>lines</a:t>
            </a:r>
            <a:endParaRPr sz="700" dirty="0">
              <a:latin typeface="Verdana"/>
              <a:cs typeface="Verdana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430940"/>
            <a:ext cx="1752600" cy="14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Overlapping Groups</a:t>
            </a:r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667820" y="920305"/>
            <a:ext cx="5062504" cy="2195814"/>
          </a:xfrm>
        </p:spPr>
        <p:txBody>
          <a:bodyPr/>
          <a:lstStyle/>
          <a:p>
            <a:r>
              <a:rPr lang="en-US" dirty="0" smtClean="0"/>
              <a:t>Multicast to overlapped groups</a:t>
            </a:r>
          </a:p>
          <a:p>
            <a:pPr lvl="1"/>
            <a:r>
              <a:rPr lang="en-US" dirty="0" smtClean="0"/>
              <a:t>A process may belong to more than one group</a:t>
            </a:r>
          </a:p>
          <a:p>
            <a:r>
              <a:rPr lang="en-US" dirty="0" smtClean="0"/>
              <a:t>Coordination among groups to maintain consistent ordering of messages:</a:t>
            </a:r>
          </a:p>
          <a:p>
            <a:pPr lvl="1"/>
            <a:r>
              <a:rPr lang="en-US" dirty="0" smtClean="0"/>
              <a:t>Impose some agreed upon structures (a spanning tree) for the groups and multicast messages using the structures</a:t>
            </a:r>
          </a:p>
          <a:p>
            <a:pPr lvl="1"/>
            <a:r>
              <a:rPr lang="en-US" dirty="0" smtClean="0"/>
              <a:t>A multicast message m is first sent to the group leader (root of a tree) and then to all group members by routing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8" name="object 48"/>
          <p:cNvSpPr/>
          <p:nvPr/>
        </p:nvSpPr>
        <p:spPr>
          <a:xfrm>
            <a:off x="2926741" y="2134129"/>
            <a:ext cx="45719" cy="1025308"/>
          </a:xfrm>
          <a:custGeom>
            <a:avLst/>
            <a:gdLst/>
            <a:ahLst/>
            <a:cxnLst/>
            <a:rect l="l" t="t" r="r" b="b"/>
            <a:pathLst>
              <a:path h="3319779">
                <a:moveTo>
                  <a:pt x="3" y="3319623"/>
                </a:moveTo>
                <a:lnTo>
                  <a:pt x="0" y="0"/>
                </a:lnTo>
              </a:path>
            </a:pathLst>
          </a:custGeom>
          <a:ln w="12700">
            <a:solidFill>
              <a:srgbClr val="7B1979"/>
            </a:solidFill>
          </a:ln>
        </p:spPr>
        <p:txBody>
          <a:bodyPr wrap="square" lIns="0" tIns="0" rIns="0" bIns="0" rtlCol="0"/>
          <a:lstStyle/>
          <a:p>
            <a:endParaRPr sz="908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187575"/>
            <a:ext cx="1271850" cy="78242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072" y="2415704"/>
            <a:ext cx="1586251" cy="850779"/>
          </a:xfrm>
          <a:prstGeom prst="rect">
            <a:avLst/>
          </a:prstGeom>
        </p:spPr>
      </p:pic>
      <p:sp>
        <p:nvSpPr>
          <p:cNvPr id="65" name="object 42"/>
          <p:cNvSpPr txBox="1"/>
          <p:nvPr/>
        </p:nvSpPr>
        <p:spPr>
          <a:xfrm>
            <a:off x="3082727" y="2101831"/>
            <a:ext cx="1125533" cy="30457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/>
            <a:r>
              <a:rPr sz="900" dirty="0">
                <a:cs typeface="Verdana"/>
              </a:rPr>
              <a:t>Group</a:t>
            </a:r>
            <a:r>
              <a:rPr sz="900" spc="35" dirty="0">
                <a:cs typeface="Verdana"/>
              </a:rPr>
              <a:t> </a:t>
            </a:r>
            <a:r>
              <a:rPr sz="900" spc="-50" dirty="0">
                <a:cs typeface="Verdana"/>
              </a:rPr>
              <a:t>1 </a:t>
            </a:r>
            <a:endParaRPr lang="en-US" sz="900" spc="-50" dirty="0" smtClean="0">
              <a:cs typeface="Verdana"/>
            </a:endParaRPr>
          </a:p>
          <a:p>
            <a:pPr marL="12700" marR="5080"/>
            <a:r>
              <a:rPr lang="en-US" sz="900" spc="-50" dirty="0" smtClean="0">
                <a:cs typeface="Verdana"/>
              </a:rPr>
              <a:t>(</a:t>
            </a:r>
            <a:r>
              <a:rPr sz="900" spc="-10" dirty="0" smtClean="0">
                <a:cs typeface="Verdana"/>
              </a:rPr>
              <a:t>A,B,C,D,E)</a:t>
            </a:r>
            <a:endParaRPr sz="900" dirty="0">
              <a:cs typeface="Verdana"/>
            </a:endParaRPr>
          </a:p>
        </p:txBody>
      </p:sp>
      <p:sp>
        <p:nvSpPr>
          <p:cNvPr id="67" name="object 42"/>
          <p:cNvSpPr txBox="1"/>
          <p:nvPr/>
        </p:nvSpPr>
        <p:spPr>
          <a:xfrm>
            <a:off x="4313776" y="2101830"/>
            <a:ext cx="558508" cy="30457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/>
            <a:r>
              <a:rPr lang="en-US" sz="900" dirty="0">
                <a:cs typeface="Verdana"/>
              </a:rPr>
              <a:t>Group </a:t>
            </a:r>
            <a:r>
              <a:rPr lang="en-US" sz="900" dirty="0" smtClean="0">
                <a:cs typeface="Verdana"/>
              </a:rPr>
              <a:t>2</a:t>
            </a:r>
          </a:p>
          <a:p>
            <a:pPr marL="12700" marR="5080"/>
            <a:r>
              <a:rPr lang="en-US" sz="900" dirty="0" smtClean="0">
                <a:cs typeface="Verdana"/>
              </a:rPr>
              <a:t>(C,D,F,G)</a:t>
            </a:r>
            <a:endParaRPr sz="900" dirty="0">
              <a:cs typeface="Verdana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80340" y="2805936"/>
            <a:ext cx="15239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marR="5080"/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Overlap</a:t>
            </a:r>
            <a:r>
              <a:rPr lang="en-US" sz="800" spc="-40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set</a:t>
            </a:r>
            <a:r>
              <a:rPr lang="en-US" sz="800" spc="-35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(C,D)</a:t>
            </a:r>
            <a:r>
              <a:rPr lang="en-US" sz="800" spc="-40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800" spc="-10" dirty="0" smtClean="0">
                <a:solidFill>
                  <a:srgbClr val="008000"/>
                </a:solidFill>
                <a:latin typeface="Verdana"/>
                <a:cs typeface="Verdana"/>
              </a:rPr>
              <a:t>appears </a:t>
            </a:r>
          </a:p>
          <a:p>
            <a:pPr marL="12700" marR="5080"/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as</a:t>
            </a:r>
            <a:r>
              <a:rPr lang="en-US" sz="800" spc="-5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a</a:t>
            </a:r>
            <a:r>
              <a:rPr lang="en-US" sz="800" spc="-5" dirty="0" smtClean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Verdana"/>
                <a:cs typeface="Verdana"/>
              </a:rPr>
              <a:t>common </a:t>
            </a:r>
            <a:r>
              <a:rPr lang="en-US" sz="800" spc="-10" dirty="0" smtClean="0">
                <a:solidFill>
                  <a:srgbClr val="008000"/>
                </a:solidFill>
                <a:latin typeface="Verdana"/>
                <a:cs typeface="Verdana"/>
              </a:rPr>
              <a:t>subtree</a:t>
            </a:r>
            <a:endParaRPr lang="en-US" sz="800" dirty="0">
              <a:latin typeface="Verdana"/>
              <a:cs typeface="Verdan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7820" y="2970004"/>
            <a:ext cx="19825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32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008000"/>
                </a:solidFill>
                <a:latin typeface="Verdana"/>
                <a:cs typeface="Verdana"/>
              </a:rPr>
              <a:t>Two</a:t>
            </a:r>
            <a:r>
              <a:rPr lang="en-US" sz="900" spc="-120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900" dirty="0">
                <a:solidFill>
                  <a:srgbClr val="008000"/>
                </a:solidFill>
                <a:latin typeface="Verdana"/>
                <a:cs typeface="Verdana"/>
              </a:rPr>
              <a:t>overlapped</a:t>
            </a:r>
            <a:r>
              <a:rPr lang="en-US" sz="900" spc="-114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lang="en-US" sz="900" spc="-10" dirty="0">
                <a:solidFill>
                  <a:srgbClr val="008000"/>
                </a:solidFill>
                <a:latin typeface="Verdana"/>
                <a:cs typeface="Verdana"/>
              </a:rPr>
              <a:t>groups</a:t>
            </a:r>
            <a:endParaRPr lang="en-US" sz="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12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" y="283417"/>
            <a:ext cx="1922639" cy="14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7" y="1725397"/>
            <a:ext cx="1924457" cy="144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3" y="1101140"/>
            <a:ext cx="1924456" cy="1443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" y="1920224"/>
            <a:ext cx="1410897" cy="941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3" y="596017"/>
            <a:ext cx="1411040" cy="928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433611"/>
            <a:ext cx="1492980" cy="3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78" y="2799653"/>
            <a:ext cx="1296950" cy="175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Causality Communication</a:t>
            </a:r>
            <a:endParaRPr lang="en-US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Ensuring that processor never experiences a causal violation</a:t>
            </a:r>
          </a:p>
          <a:p>
            <a:r>
              <a:rPr lang="en-US" dirty="0" smtClean="0"/>
              <a:t>Protocol for causal communication:</a:t>
            </a:r>
          </a:p>
          <a:p>
            <a:pPr lvl="1"/>
            <a:r>
              <a:rPr lang="en-US" dirty="0" smtClean="0"/>
              <a:t>A processor cannot choose the order in which messages arrive but it can change the order in which messages are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delivered</a:t>
            </a:r>
            <a:r>
              <a:rPr lang="en-US" dirty="0" smtClean="0"/>
              <a:t> to the applications that consume them</a:t>
            </a:r>
          </a:p>
          <a:p>
            <a:pPr lvl="1"/>
            <a:r>
              <a:rPr lang="en-US" dirty="0" smtClean="0"/>
              <a:t>Revise delivery order by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holding back </a:t>
            </a:r>
            <a:r>
              <a:rPr lang="en-US" dirty="0" smtClean="0"/>
              <a:t>messages that arrived “too soon”</a:t>
            </a:r>
          </a:p>
          <a:p>
            <a:pPr lvl="1"/>
            <a:r>
              <a:rPr lang="en-US" dirty="0" smtClean="0"/>
              <a:t>The source attaches timestamps on messages (to order messages), and the destination delays the delivery of out-of-order messages</a:t>
            </a:r>
          </a:p>
          <a:p>
            <a:r>
              <a:rPr lang="en-US" dirty="0" smtClean="0"/>
              <a:t>Protocol for FIFO message delivery (TCP communication)</a:t>
            </a:r>
          </a:p>
          <a:p>
            <a:endParaRPr lang="en-US" dirty="0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12" y="2596498"/>
            <a:ext cx="1154585" cy="7749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35" y="2549695"/>
            <a:ext cx="1509265" cy="821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and Synchronization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Mechanisms for Synchronization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concurrent programming language supports:</a:t>
            </a:r>
          </a:p>
          <a:p>
            <a:pPr lvl="1"/>
            <a:r>
              <a:rPr lang="en-US" dirty="0" smtClean="0"/>
              <a:t>Specification of concurrent processing</a:t>
            </a:r>
          </a:p>
          <a:p>
            <a:pPr lvl="1"/>
            <a:r>
              <a:rPr lang="en-US" dirty="0" smtClean="0"/>
              <a:t>Synchronization of processes</a:t>
            </a:r>
          </a:p>
          <a:p>
            <a:pPr lvl="1"/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Non-deterministic execution of processes</a:t>
            </a:r>
          </a:p>
          <a:p>
            <a:r>
              <a:rPr lang="en-US" dirty="0" smtClean="0"/>
              <a:t>How the normal OS approaches can be extended to the distributed OS</a:t>
            </a:r>
          </a:p>
          <a:p>
            <a:r>
              <a:rPr lang="en-US" dirty="0" smtClean="0"/>
              <a:t>Various synchronization mechanisms</a:t>
            </a:r>
          </a:p>
          <a:p>
            <a:pPr lvl="1"/>
            <a:r>
              <a:rPr lang="en-US" dirty="0" smtClean="0"/>
              <a:t>Shared-variable approaches: Semaphore, monitor, conditional critical region, </a:t>
            </a:r>
            <a:r>
              <a:rPr lang="en-US" dirty="0" err="1" smtClean="0"/>
              <a:t>serializer</a:t>
            </a:r>
            <a:r>
              <a:rPr lang="en-US" dirty="0" smtClean="0"/>
              <a:t>, path expression</a:t>
            </a:r>
          </a:p>
          <a:p>
            <a:pPr lvl="1"/>
            <a:r>
              <a:rPr lang="en-US" dirty="0" smtClean="0"/>
              <a:t>Message passing approaches: Communicating sequential processes, remote procedure call, rendezvous</a:t>
            </a:r>
          </a:p>
          <a:p>
            <a:r>
              <a:rPr lang="en-US" dirty="0" smtClean="0"/>
              <a:t>Classic synchronization example: Concurrent readers/exclusive writer problem</a:t>
            </a: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10/7/2025, Topic 3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CSC7103, Fall 2025, Concurrent Processes and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1037</TotalTime>
  <Words>5989</Words>
  <Application>Microsoft Office PowerPoint</Application>
  <PresentationFormat>Custom</PresentationFormat>
  <Paragraphs>823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Century Schoolbook</vt:lpstr>
      <vt:lpstr>Consolas</vt:lpstr>
      <vt:lpstr>Symbol</vt:lpstr>
      <vt:lpstr>Verdana</vt:lpstr>
      <vt:lpstr>Wingdings 2</vt:lpstr>
      <vt:lpstr>View</vt:lpstr>
      <vt:lpstr>Interprocess Communication (IPC) and Coordination</vt:lpstr>
      <vt:lpstr>Causality</vt:lpstr>
      <vt:lpstr>Causality</vt:lpstr>
      <vt:lpstr>Causality Definitions</vt:lpstr>
      <vt:lpstr>Happens-Before DAG</vt:lpstr>
      <vt:lpstr>Example: Causality Violation</vt:lpstr>
      <vt:lpstr>Causality Communication</vt:lpstr>
      <vt:lpstr>IPC and Synchronization</vt:lpstr>
      <vt:lpstr>Language Mechanisms for Synchronization</vt:lpstr>
      <vt:lpstr>Critical Section Problem</vt:lpstr>
      <vt:lpstr>Semaphores</vt:lpstr>
      <vt:lpstr>Interprocess Communication Models</vt:lpstr>
      <vt:lpstr>Message-Passing Synchronization</vt:lpstr>
      <vt:lpstr>Asynchronous Message Passing</vt:lpstr>
      <vt:lpstr>Synchronous Message Passing</vt:lpstr>
      <vt:lpstr>Communication and Coordination</vt:lpstr>
      <vt:lpstr>Communication and Coordination</vt:lpstr>
      <vt:lpstr>Different Levels of Communication</vt:lpstr>
      <vt:lpstr>Message Passing Communication</vt:lpstr>
      <vt:lpstr>Basic Message Passing Primitives</vt:lpstr>
      <vt:lpstr>Source/Destination Identification</vt:lpstr>
      <vt:lpstr>Links</vt:lpstr>
      <vt:lpstr>Mailboxes</vt:lpstr>
      <vt:lpstr>Ports</vt:lpstr>
      <vt:lpstr>Message Synchronization</vt:lpstr>
      <vt:lpstr>Buffering</vt:lpstr>
      <vt:lpstr>Application Program Interface</vt:lpstr>
      <vt:lpstr>Pipes</vt:lpstr>
      <vt:lpstr>Communication Between Processes</vt:lpstr>
      <vt:lpstr>Pipes</vt:lpstr>
      <vt:lpstr>Single-Process Pipe Example</vt:lpstr>
      <vt:lpstr>Inter-Process Communication (IPC)</vt:lpstr>
      <vt:lpstr>Named Pipes</vt:lpstr>
      <vt:lpstr>Named Pipes</vt:lpstr>
      <vt:lpstr>Named Pipes</vt:lpstr>
      <vt:lpstr>Sockets</vt:lpstr>
      <vt:lpstr>Sockets in Schematic</vt:lpstr>
      <vt:lpstr>Client Protocol</vt:lpstr>
      <vt:lpstr>Server Protocol</vt:lpstr>
      <vt:lpstr>Client: Getting the Server Address</vt:lpstr>
      <vt:lpstr>Server Address: Itself</vt:lpstr>
      <vt:lpstr>SSL</vt:lpstr>
      <vt:lpstr>Request/Reply Communication</vt:lpstr>
      <vt:lpstr>RPC Flow</vt:lpstr>
      <vt:lpstr>RPC Implementation</vt:lpstr>
      <vt:lpstr>RPC Implementation (Cont’d)</vt:lpstr>
      <vt:lpstr>RPC Exception and Failures Handling</vt:lpstr>
      <vt:lpstr>RPC Implementation</vt:lpstr>
      <vt:lpstr>RPC Implementation</vt:lpstr>
      <vt:lpstr>RPC Implementation</vt:lpstr>
      <vt:lpstr>Secure RPC</vt:lpstr>
      <vt:lpstr>Transaction Communication</vt:lpstr>
      <vt:lpstr>ACID Properties</vt:lpstr>
      <vt:lpstr>Two-Phase Commit Protocol</vt:lpstr>
      <vt:lpstr>2PC Algorithm for Coordinator</vt:lpstr>
      <vt:lpstr>2PC Algorithm for Participant</vt:lpstr>
      <vt:lpstr>2PC Protocol - Example</vt:lpstr>
      <vt:lpstr>2PC Protocol - Recovery</vt:lpstr>
      <vt:lpstr>Group and Multicast Communication</vt:lpstr>
      <vt:lpstr>Multicast Issues</vt:lpstr>
      <vt:lpstr>Message Delivery Ordering</vt:lpstr>
      <vt:lpstr>Delivery in Causal Order</vt:lpstr>
      <vt:lpstr>Two-Phase Total-Order Multicast</vt:lpstr>
      <vt:lpstr>Two-Phase Total-Order Multicast Example</vt:lpstr>
      <vt:lpstr>Overlapping Groups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Lecture 1: Introduction and Getting started</dc:title>
  <dc:creator>Patrick Diehl [height=10pt]images/orcid</dc:creator>
  <cp:lastModifiedBy>Hartmut Kaiser</cp:lastModifiedBy>
  <cp:revision>271</cp:revision>
  <dcterms:created xsi:type="dcterms:W3CDTF">2024-11-05T14:58:37Z</dcterms:created>
  <dcterms:modified xsi:type="dcterms:W3CDTF">2025-10-05T14:42:31Z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2024-11-05T00:00:00Z</vt:filetime>
  </property>
  <property fmtid="{D5CDD505-2E9C-101B-9397-08002B2CF9AE}" pid="5" name="PTEX.FullBanner">
    <vt:lpwstr>This is LuaHBTeX, Version 1.18.1 (MiKTeX 24.4)</vt:lpwstr>
  </property>
  <property fmtid="{D5CDD505-2E9C-101B-9397-08002B2CF9AE}" pid="6" name="Producer">
    <vt:lpwstr>3-Heights(TM) PDF Security Shell 4.8.25.2 (http://www.pdf-tools.com)</vt:lpwstr>
  </property>
</Properties>
</file>