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1" r:id="rId1"/>
  </p:sldMasterIdLst>
  <p:notesMasterIdLst>
    <p:notesMasterId r:id="rId58"/>
  </p:notesMasterIdLst>
  <p:sldIdLst>
    <p:sldId id="286" r:id="rId2"/>
    <p:sldId id="288" r:id="rId3"/>
    <p:sldId id="289" r:id="rId4"/>
    <p:sldId id="342" r:id="rId5"/>
    <p:sldId id="291" r:id="rId6"/>
    <p:sldId id="339" r:id="rId7"/>
    <p:sldId id="340" r:id="rId8"/>
    <p:sldId id="341" r:id="rId9"/>
    <p:sldId id="293" r:id="rId10"/>
    <p:sldId id="294" r:id="rId11"/>
    <p:sldId id="348" r:id="rId12"/>
    <p:sldId id="295" r:id="rId13"/>
    <p:sldId id="343" r:id="rId14"/>
    <p:sldId id="344" r:id="rId15"/>
    <p:sldId id="298" r:id="rId16"/>
    <p:sldId id="299" r:id="rId17"/>
    <p:sldId id="300" r:id="rId18"/>
    <p:sldId id="301" r:id="rId19"/>
    <p:sldId id="302" r:id="rId20"/>
    <p:sldId id="350" r:id="rId21"/>
    <p:sldId id="303" r:id="rId22"/>
    <p:sldId id="304" r:id="rId23"/>
    <p:sldId id="34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47" r:id="rId35"/>
    <p:sldId id="346" r:id="rId36"/>
    <p:sldId id="321" r:id="rId37"/>
    <p:sldId id="322" r:id="rId38"/>
    <p:sldId id="349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5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287" r:id="rId57"/>
  </p:sldIdLst>
  <p:sldSz cx="615315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04" autoAdjust="0"/>
    <p:restoredTop sz="95996" autoAdjust="0"/>
  </p:normalViewPr>
  <p:slideViewPr>
    <p:cSldViewPr>
      <p:cViewPr varScale="1">
        <p:scale>
          <a:sx n="200" d="100"/>
          <a:sy n="200" d="100"/>
        </p:scale>
        <p:origin x="144" y="438"/>
      </p:cViewPr>
      <p:guideLst>
        <p:guide orient="horz" pos="2880"/>
        <p:guide pos="3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331D-D1A9-413D-A449-74933C4147E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8EC0-BCDB-4E1E-8A15-E26022F6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33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51" y="2422525"/>
            <a:ext cx="4753308" cy="853652"/>
          </a:xfrm>
        </p:spPr>
        <p:txBody>
          <a:bodyPr>
            <a:normAutofit/>
          </a:bodyPr>
          <a:lstStyle>
            <a:lvl1pPr marL="0" indent="0" algn="l">
              <a:buNone/>
              <a:defRPr sz="1110" spc="15" baseline="0">
                <a:solidFill>
                  <a:schemeClr val="tx1">
                    <a:lumMod val="75000"/>
                  </a:schemeClr>
                </a:solidFill>
              </a:defRPr>
            </a:lvl1pPr>
            <a:lvl2pPr marL="230703" indent="0" algn="ctr">
              <a:buNone/>
              <a:defRPr sz="1110"/>
            </a:lvl2pPr>
            <a:lvl3pPr marL="461406" indent="0" algn="ctr">
              <a:buNone/>
              <a:defRPr sz="1110"/>
            </a:lvl3pPr>
            <a:lvl4pPr marL="692109" indent="0" algn="ctr">
              <a:buNone/>
              <a:defRPr sz="1009"/>
            </a:lvl4pPr>
            <a:lvl5pPr marL="922812" indent="0" algn="ctr">
              <a:buNone/>
              <a:defRPr sz="1009"/>
            </a:lvl5pPr>
            <a:lvl6pPr marL="1153516" indent="0" algn="ctr">
              <a:buNone/>
              <a:defRPr sz="1009"/>
            </a:lvl6pPr>
            <a:lvl7pPr marL="1384219" indent="0" algn="ctr">
              <a:buNone/>
              <a:defRPr sz="1009"/>
            </a:lvl7pPr>
            <a:lvl8pPr marL="1614922" indent="0" algn="ctr">
              <a:buNone/>
              <a:defRPr sz="1009"/>
            </a:lvl8pPr>
            <a:lvl9pPr marL="1845625" indent="0" algn="ctr">
              <a:buNone/>
              <a:defRPr sz="10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4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64891" y="192264"/>
            <a:ext cx="1249859" cy="2976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72" y="192264"/>
            <a:ext cx="3903405" cy="29760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225" y="1361921"/>
            <a:ext cx="3672981" cy="2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1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1225" y="1739347"/>
            <a:ext cx="1963239" cy="35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1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5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658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68872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4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442"/>
              </a:lnSpc>
            </a:pPr>
            <a:r>
              <a:rPr lang="en-US" smtClean="0"/>
              <a:t>CSC7103, Fall 2025, Distributed Process Scheduling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4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442"/>
              </a:lnSpc>
            </a:pPr>
            <a:r>
              <a:rPr lang="en-US" smtClean="0"/>
              <a:t>10/14/2025, Topic 4</a:t>
            </a:r>
            <a:endParaRPr lang="en-US" spc="-13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5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540"/>
              </a:lnSpc>
            </a:pPr>
            <a:r>
              <a:rPr lang="en-US" spc="-10" smtClean="0"/>
              <a:t>1.</a:t>
            </a:r>
            <a:fld id="{81D60167-4931-47E6-BA6A-407CBD079E47}" type="slidenum">
              <a:rPr spc="-10" smtClean="0"/>
              <a:pPr marL="6408">
                <a:lnSpc>
                  <a:spcPts val="54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9440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6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2422525"/>
            <a:ext cx="4753308" cy="853652"/>
          </a:xfrm>
        </p:spPr>
        <p:txBody>
          <a:bodyPr anchor="t">
            <a:normAutofit/>
          </a:bodyPr>
          <a:lstStyle>
            <a:lvl1pPr marL="0" indent="0">
              <a:buNone/>
              <a:defRPr sz="1110" spc="1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0703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406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210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8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351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421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492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5625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958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9" b="0">
                <a:solidFill>
                  <a:schemeClr val="tx2"/>
                </a:solidFill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51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58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00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marL="0" lvl="0" indent="0" algn="l" defTabSz="461406" rtl="0" eaLnBrk="1" latinLnBrk="0" hangingPunct="1">
              <a:lnSpc>
                <a:spcPct val="90000"/>
              </a:lnSpc>
              <a:spcBef>
                <a:spcPts val="100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958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1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230717"/>
            <a:ext cx="1615202" cy="807507"/>
          </a:xfrm>
        </p:spPr>
        <p:txBody>
          <a:bodyPr anchor="b">
            <a:normAutofit/>
          </a:bodyPr>
          <a:lstStyle>
            <a:lvl1pPr>
              <a:defRPr sz="1413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47" y="346075"/>
            <a:ext cx="3068029" cy="2768600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567" y="1059588"/>
            <a:ext cx="1615202" cy="192263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404"/>
              </a:spcBef>
              <a:buNone/>
              <a:defRPr sz="706"/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76336"/>
            <a:ext cx="5699355" cy="884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2653242"/>
            <a:ext cx="5037892" cy="461433"/>
          </a:xfrm>
        </p:spPr>
        <p:txBody>
          <a:bodyPr anchor="b">
            <a:normAutofit/>
          </a:bodyPr>
          <a:lstStyle>
            <a:lvl1pPr>
              <a:defRPr sz="1413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699355" cy="2588207"/>
          </a:xfrm>
        </p:spPr>
        <p:txBody>
          <a:bodyPr anchor="t"/>
          <a:lstStyle>
            <a:lvl1pPr marL="0" indent="0">
              <a:buNone/>
              <a:defRPr sz="1615"/>
            </a:lvl1pPr>
            <a:lvl2pPr marL="230703" indent="0">
              <a:buNone/>
              <a:defRPr sz="1413"/>
            </a:lvl2pPr>
            <a:lvl3pPr marL="461406" indent="0">
              <a:buNone/>
              <a:defRPr sz="1211"/>
            </a:lvl3pPr>
            <a:lvl4pPr marL="692109" indent="0">
              <a:buNone/>
              <a:defRPr sz="1009"/>
            </a:lvl4pPr>
            <a:lvl5pPr marL="922812" indent="0">
              <a:buNone/>
              <a:defRPr sz="1009"/>
            </a:lvl5pPr>
            <a:lvl6pPr marL="1153516" indent="0">
              <a:buNone/>
              <a:defRPr sz="1009"/>
            </a:lvl6pPr>
            <a:lvl7pPr marL="1384219" indent="0">
              <a:buNone/>
              <a:defRPr sz="1009"/>
            </a:lvl7pPr>
            <a:lvl8pPr marL="1614922" indent="0">
              <a:buNone/>
              <a:defRPr sz="1009"/>
            </a:lvl8pPr>
            <a:lvl9pPr marL="1845625" indent="0">
              <a:buNone/>
              <a:defRPr sz="10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3082575"/>
            <a:ext cx="5037892" cy="3012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4"/>
              </a:spcBef>
              <a:buNone/>
              <a:defRPr sz="706" baseline="0">
                <a:solidFill>
                  <a:schemeClr val="bg1">
                    <a:lumMod val="75000"/>
                  </a:schemeClr>
                </a:solidFill>
              </a:defRPr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355" y="0"/>
            <a:ext cx="461486" cy="346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4891754" cy="70503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922867"/>
            <a:ext cx="433797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449440" y="503881"/>
            <a:ext cx="961319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026458" y="2041992"/>
            <a:ext cx="1807281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9355" y="3114675"/>
            <a:ext cx="461486" cy="29961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817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/>
  <p:txStyles>
    <p:titleStyle>
      <a:lvl1pPr algn="l" defTabSz="461406" rtl="0" eaLnBrk="1" latinLnBrk="0" hangingPunct="1">
        <a:lnSpc>
          <a:spcPct val="90000"/>
        </a:lnSpc>
        <a:spcBef>
          <a:spcPct val="0"/>
        </a:spcBef>
        <a:buNone/>
        <a:defRPr sz="2220" b="1" kern="1200" spc="-2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281" indent="-92281" algn="l" defTabSz="461406" rtl="0" eaLnBrk="1" latinLnBrk="0" hangingPunct="1">
        <a:lnSpc>
          <a:spcPct val="95000"/>
        </a:lnSpc>
        <a:spcBef>
          <a:spcPts val="706"/>
        </a:spcBef>
        <a:spcAft>
          <a:spcPts val="101"/>
        </a:spcAft>
        <a:buClr>
          <a:schemeClr val="accent1"/>
        </a:buClr>
        <a:buSzPct val="80000"/>
        <a:buFont typeface="Arial" pitchFamily="34" charset="0"/>
        <a:buChar char="•"/>
        <a:defRPr sz="1009" kern="1200" spc="5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703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9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9125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8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07547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5969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0736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95874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1012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6150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03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40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10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81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51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21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492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5625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pc="-10" dirty="0"/>
              <a:t>Distributed Process Scheduling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teaching.hkaiser.org/fall2025/csc7103/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Speedup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36851" y="922867"/>
            <a:ext cx="4573324" cy="23315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purpose of partitioning processes is for speeding up executions</a:t>
            </a:r>
          </a:p>
          <a:p>
            <a:pPr lvl="1"/>
            <a:r>
              <a:rPr lang="en-US" dirty="0" smtClean="0"/>
              <a:t>Speedup perhaps is the most important performance metric for distributed computing</a:t>
            </a:r>
          </a:p>
          <a:p>
            <a:r>
              <a:rPr lang="en-US" dirty="0" smtClean="0"/>
              <a:t>Speedup factor (S) is a function of the parallel/distributed algorithm, system architecture, and scheduling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-92075">
              <a:spcBef>
                <a:spcPts val="366"/>
              </a:spcBef>
            </a:pPr>
            <a:r>
              <a:rPr lang="en-US" sz="1050" b="1" dirty="0">
                <a:cs typeface="Arial"/>
              </a:rPr>
              <a:t>S</a:t>
            </a:r>
            <a:r>
              <a:rPr lang="en-US" sz="1050" b="1" baseline="-20000" dirty="0">
                <a:cs typeface="Arial"/>
              </a:rPr>
              <a:t>i</a:t>
            </a:r>
            <a:r>
              <a:rPr lang="en-US" sz="1050" b="1" spc="15" baseline="-2000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ideal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speedup,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b="1" dirty="0" err="1">
                <a:cs typeface="Arial"/>
              </a:rPr>
              <a:t>S</a:t>
            </a:r>
            <a:r>
              <a:rPr lang="en-US" sz="1050" b="1" baseline="-20000" dirty="0" err="1">
                <a:cs typeface="Arial"/>
              </a:rPr>
              <a:t>d</a:t>
            </a:r>
            <a:r>
              <a:rPr lang="en-US" sz="1050" b="1" spc="155" baseline="-2000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degradation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due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to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actual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spc="-5" dirty="0">
                <a:cs typeface="Arial"/>
              </a:rPr>
              <a:t>implementation</a:t>
            </a:r>
            <a:endParaRPr lang="en-US" sz="1050" dirty="0">
              <a:cs typeface="Arial"/>
            </a:endParaRPr>
          </a:p>
          <a:p>
            <a:pPr marL="114300" indent="-92075">
              <a:spcBef>
                <a:spcPts val="318"/>
              </a:spcBef>
            </a:pPr>
            <a:r>
              <a:rPr lang="en-US" sz="1050" b="1" dirty="0">
                <a:cs typeface="Arial"/>
              </a:rPr>
              <a:t>n</a:t>
            </a:r>
            <a:r>
              <a:rPr lang="en-US" sz="1050" b="1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number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of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processors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spc="-10" dirty="0">
                <a:cs typeface="Arial"/>
              </a:rPr>
              <a:t>used</a:t>
            </a:r>
            <a:endParaRPr lang="en-US" sz="1050" dirty="0">
              <a:cs typeface="Arial"/>
            </a:endParaRPr>
          </a:p>
          <a:p>
            <a:pPr marL="114300" indent="-92075">
              <a:spcBef>
                <a:spcPts val="394"/>
              </a:spcBef>
            </a:pPr>
            <a:r>
              <a:rPr lang="en-US" sz="1050" b="1" dirty="0">
                <a:cs typeface="Arial"/>
              </a:rPr>
              <a:t>RC</a:t>
            </a:r>
            <a:r>
              <a:rPr lang="en-US" sz="1050" b="1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relative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concurrency: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how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far</a:t>
            </a:r>
            <a:r>
              <a:rPr lang="en-US" sz="1050" spc="23" dirty="0">
                <a:cs typeface="Arial"/>
              </a:rPr>
              <a:t> </a:t>
            </a:r>
            <a:r>
              <a:rPr lang="en-US" sz="1050" dirty="0">
                <a:cs typeface="Arial"/>
              </a:rPr>
              <a:t>from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optimal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spc="20" dirty="0" smtClean="0">
                <a:cs typeface="Arial"/>
              </a:rPr>
              <a:t>is </a:t>
            </a:r>
            <a:r>
              <a:rPr lang="en-US" sz="1050" dirty="0" smtClean="0">
                <a:cs typeface="Arial"/>
              </a:rPr>
              <a:t>the</a:t>
            </a:r>
            <a:r>
              <a:rPr lang="en-US" sz="1050" spc="20" dirty="0" smtClean="0">
                <a:cs typeface="Arial"/>
              </a:rPr>
              <a:t> </a:t>
            </a:r>
            <a:r>
              <a:rPr lang="en-US" sz="1050" dirty="0">
                <a:cs typeface="Arial"/>
              </a:rPr>
              <a:t>usage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of</a:t>
            </a:r>
            <a:r>
              <a:rPr lang="en-US" sz="1050" spc="23" dirty="0">
                <a:cs typeface="Arial"/>
              </a:rPr>
              <a:t> </a:t>
            </a:r>
            <a:r>
              <a:rPr lang="en-US" sz="1050" dirty="0" smtClean="0">
                <a:cs typeface="Arial"/>
              </a:rPr>
              <a:t>the </a:t>
            </a:r>
            <a:r>
              <a:rPr lang="en-US" sz="1050" dirty="0" smtClean="0">
                <a:cs typeface="Arial"/>
              </a:rPr>
              <a:t>processors</a:t>
            </a:r>
            <a:endParaRPr lang="en-US" sz="1050" dirty="0">
              <a:cs typeface="Arial"/>
            </a:endParaRPr>
          </a:p>
          <a:p>
            <a:pPr marL="114300" marR="381942" indent="-92075">
              <a:lnSpc>
                <a:spcPct val="110400"/>
              </a:lnSpc>
              <a:spcBef>
                <a:spcPts val="227"/>
              </a:spcBef>
            </a:pPr>
            <a:r>
              <a:rPr lang="en-US" sz="1050" b="1" dirty="0">
                <a:cs typeface="Arial"/>
              </a:rPr>
              <a:t>RP</a:t>
            </a:r>
            <a:r>
              <a:rPr lang="en-US" sz="1050" b="1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relative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processing: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how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far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from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optimal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spc="20" dirty="0" smtClean="0">
                <a:cs typeface="Arial"/>
              </a:rPr>
              <a:t>is the </a:t>
            </a:r>
            <a:r>
              <a:rPr lang="en-US" sz="1050" dirty="0" smtClean="0">
                <a:cs typeface="Arial"/>
              </a:rPr>
              <a:t>speedup</a:t>
            </a:r>
            <a:r>
              <a:rPr lang="en-US" sz="1050" spc="18" dirty="0" smtClean="0">
                <a:cs typeface="Arial"/>
              </a:rPr>
              <a:t> </a:t>
            </a:r>
            <a:r>
              <a:rPr lang="en-US" sz="1050" dirty="0">
                <a:cs typeface="Arial"/>
              </a:rPr>
              <a:t>with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a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spc="20" dirty="0" smtClean="0">
                <a:cs typeface="Arial"/>
              </a:rPr>
              <a:t>p</a:t>
            </a:r>
            <a:r>
              <a:rPr lang="en-US" sz="1050" spc="-5" dirty="0" smtClean="0">
                <a:cs typeface="Arial"/>
              </a:rPr>
              <a:t>arallel </a:t>
            </a:r>
            <a:r>
              <a:rPr lang="en-US" sz="1050" dirty="0">
                <a:cs typeface="Arial"/>
              </a:rPr>
              <a:t>algorithm</a:t>
            </a:r>
            <a:r>
              <a:rPr lang="en-US" sz="1050" spc="25" dirty="0">
                <a:cs typeface="Arial"/>
              </a:rPr>
              <a:t> </a:t>
            </a:r>
            <a:r>
              <a:rPr lang="en-US" sz="1050" dirty="0">
                <a:cs typeface="Arial"/>
              </a:rPr>
              <a:t>compared</a:t>
            </a:r>
            <a:r>
              <a:rPr lang="en-US" sz="1050" spc="25" dirty="0">
                <a:cs typeface="Arial"/>
              </a:rPr>
              <a:t> </a:t>
            </a:r>
            <a:r>
              <a:rPr lang="en-US" sz="1050" dirty="0">
                <a:cs typeface="Arial"/>
              </a:rPr>
              <a:t>to</a:t>
            </a:r>
            <a:r>
              <a:rPr lang="en-US" sz="1050" spc="28" dirty="0">
                <a:cs typeface="Arial"/>
              </a:rPr>
              <a:t> </a:t>
            </a:r>
            <a:r>
              <a:rPr lang="en-US" sz="1050" spc="28" dirty="0" smtClean="0">
                <a:cs typeface="Arial"/>
              </a:rPr>
              <a:t>the </a:t>
            </a:r>
            <a:r>
              <a:rPr lang="en-US" sz="1050" dirty="0" smtClean="0">
                <a:cs typeface="Arial"/>
              </a:rPr>
              <a:t>ideal</a:t>
            </a:r>
            <a:r>
              <a:rPr lang="en-US" sz="1050" spc="25" dirty="0" smtClean="0">
                <a:cs typeface="Arial"/>
              </a:rPr>
              <a:t> </a:t>
            </a:r>
            <a:r>
              <a:rPr lang="en-US" sz="1050" dirty="0">
                <a:cs typeface="Arial"/>
              </a:rPr>
              <a:t>sequential</a:t>
            </a:r>
            <a:r>
              <a:rPr lang="en-US" sz="1050" spc="28" dirty="0">
                <a:cs typeface="Arial"/>
              </a:rPr>
              <a:t> </a:t>
            </a:r>
            <a:r>
              <a:rPr lang="en-US" sz="1050" spc="-5" dirty="0">
                <a:cs typeface="Arial"/>
              </a:rPr>
              <a:t>algorithm</a:t>
            </a:r>
            <a:endParaRPr lang="en-US" sz="1050" dirty="0">
              <a:cs typeface="Arial"/>
            </a:endParaRPr>
          </a:p>
          <a:p>
            <a:pPr marL="114300" indent="-92075">
              <a:spcBef>
                <a:spcPts val="343"/>
              </a:spcBef>
            </a:pPr>
            <a:r>
              <a:rPr lang="en-US" sz="1050" b="1" i="1" dirty="0" smtClean="0">
                <a:latin typeface="Times New Roman" panose="02020603050405020304" pitchFamily="18" charset="0"/>
                <a:cs typeface="Times New Roman"/>
              </a:rPr>
              <a:t>ρ</a:t>
            </a:r>
            <a:r>
              <a:rPr lang="en-US" sz="1050" spc="8" dirty="0" smtClean="0">
                <a:cs typeface="Times New Roman"/>
              </a:rPr>
              <a:t> </a:t>
            </a:r>
            <a:r>
              <a:rPr lang="en-US" sz="1050" dirty="0">
                <a:cs typeface="Arial"/>
              </a:rPr>
              <a:t>=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Efficiency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loss: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loss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of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parallelism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when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implemented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on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dirty="0">
                <a:cs typeface="Arial"/>
              </a:rPr>
              <a:t>a</a:t>
            </a:r>
            <a:r>
              <a:rPr lang="en-US" sz="1050" spc="20" dirty="0">
                <a:cs typeface="Arial"/>
              </a:rPr>
              <a:t> </a:t>
            </a:r>
            <a:r>
              <a:rPr lang="en-US" sz="1050" dirty="0">
                <a:cs typeface="Arial"/>
              </a:rPr>
              <a:t>real</a:t>
            </a:r>
            <a:r>
              <a:rPr lang="en-US" sz="1050" spc="18" dirty="0">
                <a:cs typeface="Arial"/>
              </a:rPr>
              <a:t> </a:t>
            </a:r>
            <a:r>
              <a:rPr lang="en-US" sz="1050" spc="-5" dirty="0" smtClean="0">
                <a:cs typeface="Arial"/>
              </a:rPr>
              <a:t>machine (ratio of overheads and optimal processing time)</a:t>
            </a:r>
            <a:endParaRPr lang="en-US" sz="1050" dirty="0">
              <a:cs typeface="Arial"/>
            </a:endParaRPr>
          </a:p>
          <a:p>
            <a:pPr marL="114300" indent="-92075">
              <a:spcBef>
                <a:spcPts val="1009"/>
              </a:spcBef>
            </a:pPr>
            <a:r>
              <a:rPr lang="en-US" sz="1050" b="1" dirty="0">
                <a:cs typeface="Verdana"/>
              </a:rPr>
              <a:t>S</a:t>
            </a:r>
            <a:r>
              <a:rPr lang="en-US" sz="1050" b="1" spc="-13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reflects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the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spc="-5" dirty="0">
                <a:cs typeface="Verdana"/>
              </a:rPr>
              <a:t>real-</a:t>
            </a:r>
            <a:r>
              <a:rPr lang="en-US" sz="1050" i="1" dirty="0">
                <a:cs typeface="Verdana"/>
              </a:rPr>
              <a:t>world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speedup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for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parallelizing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a</a:t>
            </a:r>
            <a:r>
              <a:rPr lang="en-US" sz="1050" i="1" spc="-18" dirty="0">
                <a:cs typeface="Verdana"/>
              </a:rPr>
              <a:t> </a:t>
            </a:r>
            <a:r>
              <a:rPr lang="en-US" sz="1050" i="1" dirty="0">
                <a:cs typeface="Verdana"/>
              </a:rPr>
              <a:t>sequential</a:t>
            </a:r>
            <a:r>
              <a:rPr lang="en-US" sz="1050" i="1" spc="-20" dirty="0">
                <a:cs typeface="Verdana"/>
              </a:rPr>
              <a:t> </a:t>
            </a:r>
            <a:r>
              <a:rPr lang="en-US" sz="1050" i="1" spc="-5" dirty="0" smtClean="0">
                <a:cs typeface="Verdana"/>
              </a:rPr>
              <a:t>program</a:t>
            </a:r>
            <a:endParaRPr lang="en-US" sz="1050" dirty="0"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501775"/>
            <a:ext cx="1524000" cy="4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000" dirty="0" smtClean="0">
                    <a:cs typeface="Arial"/>
                  </a:rPr>
                  <a:t>RC - relative</a:t>
                </a:r>
                <a:r>
                  <a:rPr lang="en-US" sz="1000" spc="20" dirty="0" smtClean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concurrency: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how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far</a:t>
                </a:r>
                <a:r>
                  <a:rPr lang="en-US" sz="1000" spc="23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from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optimal</a:t>
                </a:r>
                <a:r>
                  <a:rPr lang="en-US" sz="1000" spc="20" dirty="0">
                    <a:cs typeface="Arial"/>
                  </a:rPr>
                  <a:t> is </a:t>
                </a:r>
                <a:r>
                  <a:rPr lang="en-US" sz="1000" dirty="0">
                    <a:cs typeface="Arial"/>
                  </a:rPr>
                  <a:t>the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usage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of</a:t>
                </a:r>
                <a:r>
                  <a:rPr lang="en-US" sz="1000" spc="23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the processors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𝐶𝑃𝑇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𝑖𝑑𝑒𝑎𝑙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processing time for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</m:oMath>
                </a14:m>
                <a:r>
                  <a:rPr lang="en-US" dirty="0" smtClean="0"/>
                  <a:t>: optimal concurrent processing time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RP - </a:t>
                </a:r>
                <a:r>
                  <a:rPr lang="en-US" sz="1000" dirty="0">
                    <a:cs typeface="Arial"/>
                  </a:rPr>
                  <a:t>relative</a:t>
                </a:r>
                <a:r>
                  <a:rPr lang="en-US" sz="1000" spc="18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processing: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how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far</a:t>
                </a:r>
                <a:r>
                  <a:rPr lang="en-US" sz="1000" spc="18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from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optimal</a:t>
                </a:r>
                <a:r>
                  <a:rPr lang="en-US" sz="1000" spc="20" dirty="0">
                    <a:cs typeface="Arial"/>
                  </a:rPr>
                  <a:t> is the </a:t>
                </a:r>
                <a:r>
                  <a:rPr lang="en-US" sz="1000" dirty="0">
                    <a:cs typeface="Arial"/>
                  </a:rPr>
                  <a:t>speedup</a:t>
                </a:r>
                <a:r>
                  <a:rPr lang="en-US" sz="1000" spc="18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with</a:t>
                </a:r>
                <a:r>
                  <a:rPr lang="en-US" sz="1000" spc="20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a</a:t>
                </a:r>
                <a:r>
                  <a:rPr lang="en-US" sz="1000" spc="20" dirty="0">
                    <a:cs typeface="Arial"/>
                  </a:rPr>
                  <a:t> p</a:t>
                </a:r>
                <a:r>
                  <a:rPr lang="en-US" sz="1000" spc="-5" dirty="0">
                    <a:cs typeface="Arial"/>
                  </a:rPr>
                  <a:t>arallel </a:t>
                </a:r>
                <a:r>
                  <a:rPr lang="en-US" sz="1000" dirty="0">
                    <a:cs typeface="Arial"/>
                  </a:rPr>
                  <a:t>algorithm</a:t>
                </a:r>
                <a:r>
                  <a:rPr lang="en-US" sz="1000" spc="25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compared</a:t>
                </a:r>
                <a:r>
                  <a:rPr lang="en-US" sz="1000" spc="25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to</a:t>
                </a:r>
                <a:r>
                  <a:rPr lang="en-US" sz="1000" spc="28" dirty="0">
                    <a:cs typeface="Arial"/>
                  </a:rPr>
                  <a:t> the </a:t>
                </a:r>
                <a:r>
                  <a:rPr lang="en-US" sz="1000" dirty="0">
                    <a:cs typeface="Arial"/>
                  </a:rPr>
                  <a:t>ideal</a:t>
                </a:r>
                <a:r>
                  <a:rPr lang="en-US" sz="1000" spc="25" dirty="0">
                    <a:cs typeface="Arial"/>
                  </a:rPr>
                  <a:t> </a:t>
                </a:r>
                <a:r>
                  <a:rPr lang="en-US" sz="1000" dirty="0">
                    <a:cs typeface="Arial"/>
                  </a:rPr>
                  <a:t>sequential</a:t>
                </a:r>
                <a:r>
                  <a:rPr lang="en-US" sz="1000" spc="28" dirty="0">
                    <a:cs typeface="Arial"/>
                  </a:rPr>
                  <a:t> </a:t>
                </a:r>
                <a:r>
                  <a:rPr lang="en-US" sz="1000" spc="-5" dirty="0" smtClean="0">
                    <a:cs typeface="Arial"/>
                  </a:rPr>
                  <a:t>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𝑆𝑃𝑇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𝑖𝑑𝑒𝑎𝑙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</m:oMath>
                </a14:m>
                <a:r>
                  <a:rPr lang="en-US" dirty="0"/>
                  <a:t>: optimal </a:t>
                </a:r>
                <a:r>
                  <a:rPr lang="en-US" dirty="0" smtClean="0"/>
                  <a:t>sequential </a:t>
                </a:r>
                <a:r>
                  <a:rPr lang="en-US" dirty="0"/>
                  <a:t>processing time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Processor Scheduling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Scheduling becomes more complex when multiple CPUs/processors are available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sharing/balancing </a:t>
            </a:r>
            <a:r>
              <a:rPr lang="en-US" dirty="0" smtClean="0"/>
              <a:t>is important</a:t>
            </a:r>
          </a:p>
          <a:p>
            <a:r>
              <a:rPr lang="en-US" dirty="0" smtClean="0"/>
              <a:t>Homogeneous (identical) processors within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multiprocessor system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Asymmetric multiprocessing</a:t>
            </a:r>
          </a:p>
          <a:p>
            <a:pPr lvl="2"/>
            <a:r>
              <a:rPr lang="en-US" dirty="0" smtClean="0"/>
              <a:t>One single processor (called master server like coordinator) does 	all scheduling including I/O processing</a:t>
            </a:r>
          </a:p>
          <a:p>
            <a:pPr lvl="2"/>
            <a:r>
              <a:rPr lang="en-US" dirty="0" smtClean="0"/>
              <a:t>Other processors execute only user codes</a:t>
            </a:r>
          </a:p>
          <a:p>
            <a:pPr lvl="1"/>
            <a:r>
              <a:rPr lang="en-US" dirty="0" smtClean="0"/>
              <a:t>Symmetric multiprocessing (SMP)</a:t>
            </a:r>
          </a:p>
          <a:p>
            <a:pPr lvl="2"/>
            <a:r>
              <a:rPr lang="en-US" dirty="0" smtClean="0"/>
              <a:t>Each processor is self-scheduling.</a:t>
            </a:r>
          </a:p>
          <a:p>
            <a:pPr lvl="2"/>
            <a:r>
              <a:rPr lang="en-US" dirty="0" smtClean="0"/>
              <a:t>Provide a separate queue for each processor</a:t>
            </a:r>
          </a:p>
          <a:p>
            <a:pPr lvl="2"/>
            <a:r>
              <a:rPr lang="en-US" dirty="0" smtClean="0"/>
              <a:t>Use a common ready queue (naturally self-balancing)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Distributed systems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Processors may not be </a:t>
            </a:r>
            <a:r>
              <a:rPr lang="en-US" dirty="0" smtClean="0"/>
              <a:t>identical (heterogeneous </a:t>
            </a:r>
            <a:r>
              <a:rPr lang="en-US" dirty="0" smtClean="0"/>
              <a:t>system)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 overhead </a:t>
            </a:r>
            <a:r>
              <a:rPr lang="en-US" dirty="0" smtClean="0"/>
              <a:t>(heavy networking) is non-negligible</a:t>
            </a:r>
          </a:p>
          <a:p>
            <a:pPr lvl="1"/>
            <a:r>
              <a:rPr lang="en-US" dirty="0" smtClean="0"/>
              <a:t>Clock and memory are not shared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Evaluation Methods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Deterministic modeling</a:t>
            </a:r>
          </a:p>
          <a:p>
            <a:pPr lvl="1"/>
            <a:r>
              <a:rPr lang="en-US" dirty="0" smtClean="0"/>
              <a:t>Takes a particular predetermined workload, and evaluate the performance metric for the workload</a:t>
            </a:r>
          </a:p>
          <a:p>
            <a:r>
              <a:rPr lang="en-US" dirty="0" smtClean="0"/>
              <a:t>Queuing models</a:t>
            </a:r>
          </a:p>
          <a:p>
            <a:pPr lvl="1"/>
            <a:r>
              <a:rPr lang="en-US" dirty="0" smtClean="0"/>
              <a:t>Use statistical approaches</a:t>
            </a:r>
          </a:p>
          <a:p>
            <a:pPr lvl="1"/>
            <a:r>
              <a:rPr lang="en-US" dirty="0" smtClean="0"/>
              <a:t>X / Y / c queue with an arrival process X, a service time distribution of Y, and c </a:t>
            </a:r>
            <a:r>
              <a:rPr lang="en-US" dirty="0" smtClean="0"/>
              <a:t>servers (Kendall’s notation)</a:t>
            </a:r>
            <a:endParaRPr lang="en-US" dirty="0" smtClean="0"/>
          </a:p>
          <a:p>
            <a:pPr lvl="2"/>
            <a:r>
              <a:rPr lang="en-US" dirty="0" smtClean="0"/>
              <a:t>e.g., </a:t>
            </a:r>
            <a:r>
              <a:rPr lang="en-US" dirty="0"/>
              <a:t>P</a:t>
            </a:r>
            <a:r>
              <a:rPr lang="en-US" dirty="0" smtClean="0"/>
              <a:t>oisson distribution for </a:t>
            </a:r>
            <a:r>
              <a:rPr lang="en-US" dirty="0" smtClean="0"/>
              <a:t>arrival </a:t>
            </a:r>
            <a:r>
              <a:rPr lang="en-US" dirty="0"/>
              <a:t>time, exponential distribution </a:t>
            </a:r>
            <a:r>
              <a:rPr lang="en-US" dirty="0" smtClean="0"/>
              <a:t>for service time, etc.</a:t>
            </a:r>
            <a:endParaRPr lang="en-US" dirty="0" smtClean="0"/>
          </a:p>
          <a:p>
            <a:pPr lvl="1"/>
            <a:r>
              <a:rPr lang="en-US" dirty="0" smtClean="0"/>
              <a:t>Isolated workstation, processor pool, migration </a:t>
            </a:r>
            <a:r>
              <a:rPr lang="en-US" dirty="0" smtClean="0"/>
              <a:t>workstation</a:t>
            </a:r>
            <a:endParaRPr lang="en-US" dirty="0" smtClean="0"/>
          </a:p>
          <a:p>
            <a:r>
              <a:rPr lang="en-US" dirty="0" smtClean="0"/>
              <a:t>Simulations – program a model of the computer system (a simulator)</a:t>
            </a:r>
          </a:p>
          <a:p>
            <a:r>
              <a:rPr lang="en-US" dirty="0" smtClean="0"/>
              <a:t>Implementation – code the algorithm, put in the real OS, and see how it works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Isolated Workstation Model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407708"/>
          </a:xfrm>
        </p:spPr>
        <p:txBody>
          <a:bodyPr>
            <a:normAutofit/>
          </a:bodyPr>
          <a:lstStyle/>
          <a:p>
            <a:r>
              <a:rPr lang="en-US" dirty="0" smtClean="0"/>
              <a:t>Maintains a separate queue for each workstation – static scheduling</a:t>
            </a:r>
          </a:p>
          <a:p>
            <a:r>
              <a:rPr lang="en-US" dirty="0" smtClean="0"/>
              <a:t>M/M/1 queue - no sharing of the workload is attempted</a:t>
            </a:r>
          </a:p>
          <a:p>
            <a:pPr lvl="1"/>
            <a:r>
              <a:rPr lang="en-US" dirty="0" smtClean="0"/>
              <a:t>Arrival process distribution </a:t>
            </a:r>
            <a:r>
              <a:rPr lang="en-US" b="1" dirty="0" smtClean="0"/>
              <a:t>M</a:t>
            </a:r>
            <a:r>
              <a:rPr lang="en-US" dirty="0" smtClean="0"/>
              <a:t> / service time distribution </a:t>
            </a:r>
            <a:r>
              <a:rPr lang="en-US" b="1" dirty="0" smtClean="0"/>
              <a:t>M</a:t>
            </a:r>
            <a:r>
              <a:rPr lang="en-US" dirty="0" smtClean="0"/>
              <a:t> / one server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 represents a Markovian distribution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λ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μ</a:t>
            </a:r>
            <a:r>
              <a:rPr lang="en-US" dirty="0" smtClean="0"/>
              <a:t> are the arrival and service rates of each processing node (i.e., 1/</a:t>
            </a:r>
            <a:r>
              <a:rPr lang="en-US" b="1" dirty="0" smtClean="0"/>
              <a:t>λ</a:t>
            </a:r>
            <a:r>
              <a:rPr lang="en-US" dirty="0" smtClean="0"/>
              <a:t>: mean arrival time, </a:t>
            </a:r>
            <a:r>
              <a:rPr lang="en-US" b="1" dirty="0" smtClean="0"/>
              <a:t>1/μ</a:t>
            </a:r>
            <a:r>
              <a:rPr lang="en-US" dirty="0" smtClean="0"/>
              <a:t>: mean service time)</a:t>
            </a:r>
            <a:endParaRPr lang="en-US" dirty="0"/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07" y="1864388"/>
            <a:ext cx="2231450" cy="1005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8975" y="2134129"/>
            <a:ext cx="1518364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08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Average</a:t>
            </a:r>
            <a:r>
              <a:rPr lang="en-US" sz="11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turnaround</a:t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time</a:t>
            </a:r>
            <a:r>
              <a:rPr lang="en-US" sz="1100" spc="-23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:</a:t>
            </a:r>
            <a:r>
              <a:rPr lang="en-US" sz="11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 </a:t>
            </a:r>
          </a:p>
          <a:p>
            <a:pPr marL="6408"/>
            <a:r>
              <a:rPr lang="en-US"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</a:t>
            </a:r>
            <a:r>
              <a:rPr lang="en-US" sz="11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= 1</a:t>
            </a:r>
            <a:r>
              <a:rPr lang="en-US" sz="1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/(</a:t>
            </a:r>
            <a:r>
              <a:rPr lang="en-US" sz="11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 </a:t>
            </a:r>
            <a:r>
              <a:rPr lang="en-US" sz="11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S PGothic"/>
                <a:cs typeface="MS PGothic"/>
              </a:rPr>
              <a:t>- </a:t>
            </a:r>
            <a:r>
              <a:rPr lang="en-US" sz="1100" spc="-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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ymbol"/>
              <a:cs typeface="Symbol"/>
            </a:endParaRPr>
          </a:p>
          <a:p>
            <a:pPr marL="6408">
              <a:spcBef>
                <a:spcPts val="394"/>
              </a:spcBef>
            </a:pPr>
            <a:r>
              <a:rPr lang="en-US" sz="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Turnaround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time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is</a:t>
            </a:r>
            <a:r>
              <a:rPr lang="en-US" sz="400" spc="-13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the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sum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of</a:t>
            </a:r>
            <a:r>
              <a:rPr lang="en-US" sz="400" spc="-13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service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and</a:t>
            </a:r>
            <a:r>
              <a:rPr lang="en-US" sz="400" spc="-13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queuing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/>
            </a:r>
            <a:br>
              <a:rPr lang="en-US" sz="4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</a:br>
            <a:r>
              <a:rPr lang="en-US" sz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times</a:t>
            </a:r>
            <a:r>
              <a:rPr lang="en-US" sz="4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due</a:t>
            </a:r>
            <a:r>
              <a:rPr lang="en-US" sz="400" spc="-13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to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waiting</a:t>
            </a:r>
            <a:r>
              <a:rPr lang="en-US" sz="400" spc="-13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of</a:t>
            </a:r>
            <a:r>
              <a:rPr lang="en-US" sz="4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4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processes</a:t>
            </a: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571" b="4509"/>
          <a:stretch/>
        </p:blipFill>
        <p:spPr>
          <a:xfrm>
            <a:off x="4905375" y="2316157"/>
            <a:ext cx="7885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Pool Model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is dispatched to an available processor and remains there statically throughout the entirety of its execution</a:t>
            </a:r>
          </a:p>
          <a:p>
            <a:r>
              <a:rPr lang="en-US" dirty="0" smtClean="0"/>
              <a:t>M/M/2 queue – a waiting job can be serviced by either of two processors</a:t>
            </a:r>
          </a:p>
          <a:p>
            <a:pPr lvl="1"/>
            <a:r>
              <a:rPr lang="en-US" dirty="0" smtClean="0"/>
              <a:t>Two servers model a system</a:t>
            </a:r>
          </a:p>
          <a:p>
            <a:endParaRPr lang="en-US"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3076575" y="2317703"/>
            <a:ext cx="1828800" cy="32707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Average</a:t>
            </a:r>
            <a:r>
              <a:rPr sz="1000" spc="-30" dirty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 </a:t>
            </a: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turnaround</a:t>
            </a:r>
            <a:r>
              <a:rPr sz="10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time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Verdana"/>
              </a:rPr>
              <a:t>:</a:t>
            </a:r>
          </a:p>
          <a:p>
            <a:pPr marL="6408">
              <a:spcBef>
                <a:spcPts val="50"/>
              </a:spcBef>
            </a:pPr>
            <a:r>
              <a:rPr sz="1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1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=</a:t>
            </a:r>
            <a:r>
              <a:rPr sz="1000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</a:t>
            </a:r>
            <a:r>
              <a:rPr sz="1000" spc="-18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/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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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 </a:t>
            </a:r>
            <a:r>
              <a:rPr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</a:t>
            </a:r>
            <a:r>
              <a:rPr sz="1000" spc="9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(</a:t>
            </a:r>
            <a:r>
              <a:rPr sz="1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</a:t>
            </a:r>
            <a:r>
              <a:rPr lang="en-US" sz="1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 </a:t>
            </a:r>
            <a:r>
              <a:rPr sz="1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S PGothic"/>
                <a:cs typeface="MS PGothic"/>
              </a:rPr>
              <a:t>-</a:t>
            </a:r>
            <a:r>
              <a:rPr lang="en-US" sz="10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S PGothic"/>
                <a:cs typeface="MS PGothic"/>
              </a:rPr>
              <a:t> </a:t>
            </a:r>
            <a:r>
              <a:rPr sz="1000" spc="-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/>
                <a:cs typeface="Symbol"/>
              </a:rPr>
              <a:t>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Symbol"/>
              <a:cs typeface="Symbo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71" y="1990082"/>
            <a:ext cx="2097399" cy="952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50" b="4003"/>
          <a:stretch/>
        </p:blipFill>
        <p:spPr>
          <a:xfrm>
            <a:off x="4831556" y="2169571"/>
            <a:ext cx="862525" cy="12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Migration Workstation Model</a:t>
            </a:r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migration workstation model, processes are allowed to move from one workstation to the other</a:t>
            </a:r>
          </a:p>
          <a:p>
            <a:r>
              <a:rPr lang="en-US" dirty="0" smtClean="0"/>
              <a:t>Process migration incurs some communication </a:t>
            </a:r>
            <a:r>
              <a:rPr lang="en-US" dirty="0" smtClean="0"/>
              <a:t>overhead (modeled as an additional queue)</a:t>
            </a:r>
            <a:endParaRPr lang="en-US" dirty="0" smtClean="0"/>
          </a:p>
          <a:p>
            <a:pPr lvl="1"/>
            <a:r>
              <a:rPr lang="en-US" sz="900" b="1" dirty="0">
                <a:latin typeface="Symbol"/>
                <a:cs typeface="Symbol"/>
              </a:rPr>
              <a:t></a:t>
            </a:r>
            <a:r>
              <a:rPr lang="en-US" sz="900" spc="13" dirty="0">
                <a:latin typeface="Times New Roman"/>
                <a:cs typeface="Times New Roman"/>
              </a:rPr>
              <a:t> </a:t>
            </a:r>
            <a:r>
              <a:rPr lang="en-US" sz="900" dirty="0">
                <a:cs typeface="Verdana"/>
              </a:rPr>
              <a:t>:</a:t>
            </a:r>
            <a:r>
              <a:rPr lang="en-US" sz="900" spc="18" dirty="0">
                <a:cs typeface="Verdana"/>
              </a:rPr>
              <a:t> </a:t>
            </a:r>
            <a:r>
              <a:rPr lang="en-US" sz="900" dirty="0">
                <a:cs typeface="Verdana"/>
              </a:rPr>
              <a:t>process</a:t>
            </a:r>
            <a:r>
              <a:rPr lang="en-US" sz="900" spc="15" dirty="0">
                <a:cs typeface="Verdana"/>
              </a:rPr>
              <a:t> </a:t>
            </a:r>
            <a:r>
              <a:rPr lang="en-US" sz="900" dirty="0">
                <a:cs typeface="Verdana"/>
              </a:rPr>
              <a:t>migration</a:t>
            </a:r>
            <a:r>
              <a:rPr lang="en-US" sz="900" spc="18" dirty="0">
                <a:cs typeface="Verdana"/>
              </a:rPr>
              <a:t> </a:t>
            </a:r>
            <a:r>
              <a:rPr lang="en-US" sz="900" spc="-10" dirty="0">
                <a:cs typeface="Verdana"/>
              </a:rPr>
              <a:t>rate</a:t>
            </a:r>
            <a:endParaRPr lang="en-US" sz="900" dirty="0">
              <a:cs typeface="Verdana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3533775" y="1958975"/>
            <a:ext cx="1646391" cy="854475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 marR="2563">
              <a:lnSpc>
                <a:spcPts val="1060"/>
              </a:lnSpc>
              <a:spcBef>
                <a:spcPts val="1037"/>
              </a:spcBef>
            </a:pPr>
            <a:r>
              <a:rPr sz="908" dirty="0" smtClean="0">
                <a:cs typeface="Verdana"/>
              </a:rPr>
              <a:t>Average</a:t>
            </a:r>
            <a:r>
              <a:rPr sz="908" spc="-28" dirty="0" smtClean="0">
                <a:cs typeface="Verdana"/>
              </a:rPr>
              <a:t> </a:t>
            </a:r>
            <a:r>
              <a:rPr sz="908" dirty="0">
                <a:cs typeface="Verdana"/>
              </a:rPr>
              <a:t>turnaround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time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lies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between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those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of</a:t>
            </a:r>
            <a:r>
              <a:rPr sz="908" spc="-25" dirty="0">
                <a:cs typeface="Verdana"/>
              </a:rPr>
              <a:t> </a:t>
            </a:r>
            <a:r>
              <a:rPr sz="908" dirty="0">
                <a:cs typeface="Verdana"/>
              </a:rPr>
              <a:t>isolated</a:t>
            </a:r>
            <a:r>
              <a:rPr sz="908" spc="-28" dirty="0">
                <a:cs typeface="Verdana"/>
              </a:rPr>
              <a:t> </a:t>
            </a:r>
            <a:r>
              <a:rPr sz="908" spc="-5" dirty="0">
                <a:cs typeface="Verdana"/>
              </a:rPr>
              <a:t>workstation </a:t>
            </a:r>
            <a:r>
              <a:rPr sz="908" dirty="0">
                <a:cs typeface="Verdana"/>
              </a:rPr>
              <a:t>model</a:t>
            </a:r>
            <a:r>
              <a:rPr sz="908" spc="-13" dirty="0">
                <a:cs typeface="Verdana"/>
              </a:rPr>
              <a:t> </a:t>
            </a:r>
            <a:r>
              <a:rPr sz="908" dirty="0">
                <a:cs typeface="Verdana"/>
              </a:rPr>
              <a:t>and</a:t>
            </a:r>
            <a:r>
              <a:rPr sz="908" spc="-10" dirty="0">
                <a:cs typeface="Verdana"/>
              </a:rPr>
              <a:t> </a:t>
            </a:r>
            <a:r>
              <a:rPr sz="908" dirty="0">
                <a:cs typeface="Verdana"/>
              </a:rPr>
              <a:t>processor</a:t>
            </a:r>
            <a:r>
              <a:rPr sz="908" spc="-10" dirty="0">
                <a:cs typeface="Verdana"/>
              </a:rPr>
              <a:t> </a:t>
            </a:r>
            <a:r>
              <a:rPr sz="908" dirty="0">
                <a:cs typeface="Verdana"/>
              </a:rPr>
              <a:t>pool</a:t>
            </a:r>
            <a:r>
              <a:rPr sz="908" spc="-13" dirty="0">
                <a:cs typeface="Verdana"/>
              </a:rPr>
              <a:t> </a:t>
            </a:r>
            <a:r>
              <a:rPr sz="908" dirty="0">
                <a:cs typeface="Verdana"/>
              </a:rPr>
              <a:t>model</a:t>
            </a:r>
            <a:r>
              <a:rPr sz="908" spc="-10" dirty="0">
                <a:cs typeface="Verdana"/>
              </a:rPr>
              <a:t> </a:t>
            </a:r>
            <a:r>
              <a:rPr sz="908" dirty="0">
                <a:cs typeface="Verdana"/>
              </a:rPr>
              <a:t>(that</a:t>
            </a:r>
            <a:r>
              <a:rPr sz="908" spc="-10" dirty="0">
                <a:cs typeface="Verdana"/>
              </a:rPr>
              <a:t> </a:t>
            </a:r>
            <a:r>
              <a:rPr sz="908" dirty="0">
                <a:cs typeface="Verdana"/>
              </a:rPr>
              <a:t>is,</a:t>
            </a:r>
            <a:r>
              <a:rPr sz="908" spc="-13" dirty="0">
                <a:cs typeface="Verdana"/>
              </a:rPr>
              <a:t> </a:t>
            </a:r>
            <a:r>
              <a:rPr lang="en-US" sz="908" spc="-13" dirty="0" smtClean="0">
                <a:cs typeface="Verdana"/>
              </a:rPr>
              <a:t>better than </a:t>
            </a:r>
            <a:r>
              <a:rPr sz="908" dirty="0" smtClean="0">
                <a:cs typeface="Verdana"/>
              </a:rPr>
              <a:t>M/M/1</a:t>
            </a:r>
            <a:r>
              <a:rPr sz="908" spc="-10" dirty="0" smtClean="0">
                <a:cs typeface="Verdana"/>
              </a:rPr>
              <a:t> </a:t>
            </a:r>
            <a:r>
              <a:rPr lang="en-US" sz="908" dirty="0" smtClean="0">
                <a:cs typeface="Verdana"/>
              </a:rPr>
              <a:t>but worse than</a:t>
            </a:r>
            <a:r>
              <a:rPr sz="908" spc="-10" dirty="0" smtClean="0">
                <a:cs typeface="Verdana"/>
              </a:rPr>
              <a:t> </a:t>
            </a:r>
            <a:r>
              <a:rPr sz="908" spc="-5" dirty="0">
                <a:cs typeface="Verdana"/>
              </a:rPr>
              <a:t>M/M/2)</a:t>
            </a:r>
            <a:endParaRPr sz="908" dirty="0">
              <a:cs typeface="Verdana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838105"/>
            <a:ext cx="2541605" cy="12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Scheduling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Interaction Models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636851" y="922867"/>
            <a:ext cx="4801924" cy="2195814"/>
          </a:xfrm>
        </p:spPr>
        <p:txBody>
          <a:bodyPr/>
          <a:lstStyle/>
          <a:p>
            <a:r>
              <a:rPr lang="en-US" dirty="0" smtClean="0"/>
              <a:t>Distributed scheduling algorithms represent sets of multiple processes governed by rules that regulate the interactions among processes</a:t>
            </a:r>
          </a:p>
          <a:p>
            <a:pPr lvl="1"/>
            <a:r>
              <a:rPr lang="en-US" dirty="0" smtClean="0"/>
              <a:t>Partitioning of processes </a:t>
            </a:r>
            <a:r>
              <a:rPr lang="en-US" dirty="0" smtClean="0"/>
              <a:t>and how to map </a:t>
            </a:r>
            <a:r>
              <a:rPr lang="en-US" dirty="0" smtClean="0"/>
              <a:t>processes to </a:t>
            </a:r>
            <a:r>
              <a:rPr lang="en-US" dirty="0" smtClean="0"/>
              <a:t>processors</a:t>
            </a:r>
            <a:endParaRPr lang="en-US" dirty="0" smtClean="0"/>
          </a:p>
          <a:p>
            <a:r>
              <a:rPr lang="en-US" dirty="0" smtClean="0"/>
              <a:t>Graph models describing process communication:</a:t>
            </a:r>
          </a:p>
          <a:p>
            <a:pPr lvl="1"/>
            <a:r>
              <a:rPr lang="en-US" dirty="0" smtClean="0"/>
              <a:t>Precedence process model – </a:t>
            </a:r>
            <a:r>
              <a:rPr lang="en-US" dirty="0" smtClean="0"/>
              <a:t>satisfy </a:t>
            </a:r>
            <a:r>
              <a:rPr lang="en-US" dirty="0" smtClean="0"/>
              <a:t>precedence relationships</a:t>
            </a:r>
          </a:p>
          <a:p>
            <a:pPr lvl="1"/>
            <a:r>
              <a:rPr lang="en-US" dirty="0" smtClean="0"/>
              <a:t>Communication process model – </a:t>
            </a:r>
            <a:r>
              <a:rPr lang="en-US" dirty="0" smtClean="0"/>
              <a:t>processes </a:t>
            </a:r>
            <a:r>
              <a:rPr lang="en-US" dirty="0" smtClean="0"/>
              <a:t>coexist and communicate asynchronously</a:t>
            </a:r>
          </a:p>
          <a:p>
            <a:pPr lvl="1"/>
            <a:r>
              <a:rPr lang="en-US" dirty="0" smtClean="0"/>
              <a:t>Disjoint process model – </a:t>
            </a:r>
            <a:r>
              <a:rPr lang="en-US" dirty="0" smtClean="0"/>
              <a:t>process </a:t>
            </a:r>
            <a:r>
              <a:rPr lang="en-US" dirty="0" smtClean="0"/>
              <a:t>can run independently</a:t>
            </a:r>
          </a:p>
          <a:p>
            <a:endParaRPr lang="en-US" dirty="0"/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object 22"/>
          <p:cNvSpPr txBox="1"/>
          <p:nvPr/>
        </p:nvSpPr>
        <p:spPr>
          <a:xfrm>
            <a:off x="942975" y="3228725"/>
            <a:ext cx="1206776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Precedence</a:t>
            </a:r>
            <a:r>
              <a:rPr sz="706" spc="-20" dirty="0">
                <a:latin typeface="Verdana"/>
                <a:cs typeface="Verdana"/>
              </a:rPr>
              <a:t> </a:t>
            </a:r>
            <a:r>
              <a:rPr sz="706" dirty="0">
                <a:latin typeface="Verdana"/>
                <a:cs typeface="Verdana"/>
              </a:rPr>
              <a:t>process</a:t>
            </a:r>
            <a:r>
              <a:rPr sz="706" spc="-18" dirty="0">
                <a:latin typeface="Verdana"/>
                <a:cs typeface="Verdana"/>
              </a:rPr>
              <a:t> </a:t>
            </a:r>
            <a:r>
              <a:rPr sz="706" spc="-10" dirty="0">
                <a:latin typeface="Verdana"/>
                <a:cs typeface="Verdana"/>
              </a:rPr>
              <a:t>model</a:t>
            </a:r>
            <a:endParaRPr sz="706" dirty="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39895" y="3225693"/>
            <a:ext cx="1395836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Communication</a:t>
            </a:r>
            <a:r>
              <a:rPr sz="706" spc="-30" dirty="0">
                <a:latin typeface="Verdana"/>
                <a:cs typeface="Verdana"/>
              </a:rPr>
              <a:t> </a:t>
            </a:r>
            <a:r>
              <a:rPr sz="706" dirty="0">
                <a:latin typeface="Verdana"/>
                <a:cs typeface="Verdana"/>
              </a:rPr>
              <a:t>process</a:t>
            </a:r>
            <a:r>
              <a:rPr sz="706" spc="-30" dirty="0">
                <a:latin typeface="Verdana"/>
                <a:cs typeface="Verdana"/>
              </a:rPr>
              <a:t> </a:t>
            </a:r>
            <a:r>
              <a:rPr sz="706" spc="-10" dirty="0">
                <a:latin typeface="Verdana"/>
                <a:cs typeface="Verdana"/>
              </a:rPr>
              <a:t>model</a:t>
            </a:r>
            <a:endParaRPr sz="706" dirty="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38575" y="3225693"/>
            <a:ext cx="1036623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706" dirty="0">
                <a:latin typeface="Verdana"/>
                <a:cs typeface="Verdana"/>
              </a:rPr>
              <a:t>Disjoint</a:t>
            </a:r>
            <a:r>
              <a:rPr sz="706" spc="-20" dirty="0">
                <a:latin typeface="Verdana"/>
                <a:cs typeface="Verdana"/>
              </a:rPr>
              <a:t> </a:t>
            </a:r>
            <a:r>
              <a:rPr sz="706" dirty="0">
                <a:latin typeface="Verdana"/>
                <a:cs typeface="Verdana"/>
              </a:rPr>
              <a:t>process</a:t>
            </a:r>
            <a:r>
              <a:rPr sz="706" spc="-18" dirty="0">
                <a:latin typeface="Verdana"/>
                <a:cs typeface="Verdana"/>
              </a:rPr>
              <a:t> </a:t>
            </a:r>
            <a:r>
              <a:rPr sz="706" spc="-5" dirty="0">
                <a:latin typeface="Verdana"/>
                <a:cs typeface="Verdana"/>
              </a:rPr>
              <a:t>model</a:t>
            </a:r>
            <a:endParaRPr sz="706" dirty="0">
              <a:latin typeface="Verdana"/>
              <a:cs typeface="Verdana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27" y="2416175"/>
            <a:ext cx="3967919" cy="7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22" grpId="0"/>
      <p:bldP spid="42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Scheduling Algorithms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(or off-line) scheduling</a:t>
            </a:r>
          </a:p>
          <a:p>
            <a:r>
              <a:rPr lang="en-US" dirty="0" smtClean="0"/>
              <a:t>Dynamic (or on-line) scheduling</a:t>
            </a:r>
          </a:p>
          <a:p>
            <a:pPr lvl="1"/>
            <a:r>
              <a:rPr lang="en-US" dirty="0" smtClean="0"/>
              <a:t>Load sharing – static workload distribution</a:t>
            </a:r>
          </a:p>
          <a:p>
            <a:pPr lvl="1"/>
            <a:r>
              <a:rPr lang="en-US" dirty="0" smtClean="0"/>
              <a:t>Load balancing – dynamic workload distribution</a:t>
            </a:r>
          </a:p>
          <a:p>
            <a:r>
              <a:rPr lang="en-US" dirty="0" smtClean="0"/>
              <a:t>Real-time scheduling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 Basics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Before execution/running, processes must be scheduled for CPUs and allocated with resources</a:t>
            </a:r>
          </a:p>
          <a:p>
            <a:r>
              <a:rPr lang="en-US" dirty="0" smtClean="0"/>
              <a:t>Objectives of scheduling</a:t>
            </a:r>
          </a:p>
          <a:p>
            <a:pPr lvl="1"/>
            <a:r>
              <a:rPr lang="en-US" dirty="0" smtClean="0"/>
              <a:t>Enhance overall system performance metrics such as process completion (turnaround) time and processor (resource) utilization</a:t>
            </a:r>
          </a:p>
          <a:p>
            <a:pPr lvl="1"/>
            <a:r>
              <a:rPr lang="en-US" dirty="0" smtClean="0"/>
              <a:t>Achieve location and performance transparency</a:t>
            </a:r>
          </a:p>
          <a:p>
            <a:r>
              <a:rPr lang="en-US" dirty="0" smtClean="0"/>
              <a:t>Several challenges:</a:t>
            </a:r>
          </a:p>
          <a:p>
            <a:pPr lvl="1"/>
            <a:r>
              <a:rPr lang="en-US" dirty="0" smtClean="0"/>
              <a:t>Multiple processing nodes are geographically distributed</a:t>
            </a:r>
          </a:p>
          <a:p>
            <a:pPr lvl="2"/>
            <a:r>
              <a:rPr lang="en-US" dirty="0" smtClean="0"/>
              <a:t>Dynamical behaviors of the system – underlying architecture</a:t>
            </a:r>
          </a:p>
          <a:p>
            <a:pPr lvl="1"/>
            <a:r>
              <a:rPr lang="en-US" dirty="0" smtClean="0"/>
              <a:t>Local and global scheduling</a:t>
            </a:r>
          </a:p>
          <a:p>
            <a:pPr lvl="1"/>
            <a:r>
              <a:rPr lang="en-US" dirty="0" smtClean="0"/>
              <a:t>Distributed processes execute on remote nodes and may migrate from node to node:</a:t>
            </a:r>
          </a:p>
          <a:p>
            <a:pPr lvl="2"/>
            <a:r>
              <a:rPr lang="en-US" dirty="0" smtClean="0"/>
              <a:t>Remote execution, process/task migration, data migration</a:t>
            </a:r>
          </a:p>
          <a:p>
            <a:pPr lvl="1"/>
            <a:r>
              <a:rPr lang="en-US" dirty="0" smtClean="0"/>
              <a:t>Non-negligible communication overhead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Process Scheduling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process scheduling (deterministic scheduling theory) deals with a set of partially ordered tasks on a non-preemptive </a:t>
            </a:r>
            <a:r>
              <a:rPr lang="en-US" dirty="0" smtClean="0"/>
              <a:t>multiprocessor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System consisting of </a:t>
            </a:r>
            <a:r>
              <a:rPr lang="en-US" b="1" dirty="0" smtClean="0"/>
              <a:t>identical</a:t>
            </a:r>
            <a:r>
              <a:rPr lang="en-US" dirty="0" smtClean="0"/>
              <a:t> processors</a:t>
            </a:r>
          </a:p>
          <a:p>
            <a:pPr lvl="1"/>
            <a:r>
              <a:rPr lang="en-US" dirty="0" smtClean="0"/>
              <a:t>Goal of minimizing the </a:t>
            </a:r>
            <a:r>
              <a:rPr lang="en-US" b="1" dirty="0" smtClean="0"/>
              <a:t>overall finishing time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makespan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The general problem is NP-complete</a:t>
            </a:r>
          </a:p>
          <a:p>
            <a:pPr lvl="1"/>
            <a:r>
              <a:rPr lang="en-US" dirty="0" smtClean="0"/>
              <a:t>Scheduling to optimize </a:t>
            </a:r>
            <a:r>
              <a:rPr lang="en-US" dirty="0" err="1" smtClean="0"/>
              <a:t>makespan</a:t>
            </a:r>
            <a:r>
              <a:rPr lang="en-US" dirty="0" smtClean="0"/>
              <a:t> is NP-complete</a:t>
            </a:r>
          </a:p>
          <a:p>
            <a:pPr lvl="1"/>
            <a:r>
              <a:rPr lang="en-US" dirty="0" smtClean="0"/>
              <a:t>Only approximate or heuristic methods to obtain near optimal solution</a:t>
            </a:r>
          </a:p>
          <a:p>
            <a:r>
              <a:rPr lang="en-US" dirty="0" smtClean="0"/>
              <a:t>In distributed systems, the problem becomes even more complicated because communication is not only </a:t>
            </a:r>
            <a:r>
              <a:rPr lang="en-US" b="1" dirty="0" smtClean="0"/>
              <a:t>non-negligible</a:t>
            </a:r>
            <a:r>
              <a:rPr lang="en-US" dirty="0" smtClean="0"/>
              <a:t> but is also a characteristic of the system. Moreover, processors are </a:t>
            </a:r>
            <a:r>
              <a:rPr lang="en-US" b="1" dirty="0" smtClean="0"/>
              <a:t>not identical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Process Scheduling (Cont.)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good but easy-to-implement heuristic approaches for scheduling processes in distributed systems</a:t>
            </a:r>
          </a:p>
          <a:p>
            <a:pPr lvl="1"/>
            <a:r>
              <a:rPr lang="en-US" dirty="0" smtClean="0"/>
              <a:t>Balance and overlap computation and communication</a:t>
            </a:r>
          </a:p>
          <a:p>
            <a:r>
              <a:rPr lang="en-US" dirty="0" smtClean="0"/>
              <a:t>In static scheduling, the mapping of processes is determined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dirty="0" smtClean="0"/>
              <a:t> the execution of the processes</a:t>
            </a:r>
          </a:p>
          <a:p>
            <a:pPr lvl="1"/>
            <a:r>
              <a:rPr lang="en-US" dirty="0" smtClean="0"/>
              <a:t>Once a process is started, it stays at the processor until completion (static)</a:t>
            </a:r>
          </a:p>
          <a:p>
            <a:pPr lvl="1"/>
            <a:r>
              <a:rPr lang="en-US" dirty="0" smtClean="0"/>
              <a:t>Need good knowledge about process behavior: process execution time, precedence relationships and communication patterns between processes</a:t>
            </a:r>
          </a:p>
          <a:p>
            <a:pPr lvl="1"/>
            <a:r>
              <a:rPr lang="en-US" dirty="0" smtClean="0"/>
              <a:t>Scheduling decision is centralized and non-adaptive</a:t>
            </a:r>
          </a:p>
          <a:p>
            <a:pPr lvl="1"/>
            <a:r>
              <a:rPr lang="en-US" dirty="0" smtClean="0"/>
              <a:t>Impacted by communication: Communication process model versus communication system model</a:t>
            </a:r>
          </a:p>
          <a:p>
            <a:r>
              <a:rPr lang="en-US" dirty="0" smtClean="0"/>
              <a:t>Static distributed process scheduling algorithms:</a:t>
            </a:r>
          </a:p>
          <a:p>
            <a:pPr lvl="1"/>
            <a:r>
              <a:rPr lang="en-US" dirty="0" smtClean="0"/>
              <a:t>Stone's algorithm</a:t>
            </a:r>
          </a:p>
          <a:p>
            <a:pPr lvl="1"/>
            <a:r>
              <a:rPr lang="en-US" dirty="0" smtClean="0"/>
              <a:t>Two heterogeneous processors, arbitrary communication process graph</a:t>
            </a:r>
          </a:p>
          <a:p>
            <a:pPr lvl="1"/>
            <a:r>
              <a:rPr lang="en-US" dirty="0" smtClean="0"/>
              <a:t>n-processor generalization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Precedence Process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Static multiprocessor scheduling based on precedence process model</a:t>
            </a:r>
          </a:p>
          <a:p>
            <a:pPr lvl="1"/>
            <a:r>
              <a:rPr lang="en-US" dirty="0" smtClean="0"/>
              <a:t>Minimizing overall </a:t>
            </a:r>
            <a:r>
              <a:rPr lang="en-US" dirty="0" err="1" smtClean="0"/>
              <a:t>makespan</a:t>
            </a:r>
            <a:r>
              <a:rPr lang="en-US" dirty="0" smtClean="0"/>
              <a:t> (overall finishing time)</a:t>
            </a:r>
          </a:p>
          <a:p>
            <a:r>
              <a:rPr lang="en-US" dirty="0" smtClean="0"/>
              <a:t>Using the DAG of the program, a heuristic algorithm tries to find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 mapping</a:t>
            </a:r>
            <a:r>
              <a:rPr lang="en-US" dirty="0" smtClean="0"/>
              <a:t> of the process model to the system model</a:t>
            </a:r>
          </a:p>
          <a:p>
            <a:pPr lvl="1"/>
            <a:r>
              <a:rPr lang="en-US" dirty="0" smtClean="0"/>
              <a:t>Example: 7 tasks (A through G) with execution times and message units shown to be mapped on 3 processors (P1, P2 and P3) with non-negligible inter-processor communication costs/delays shown</a:t>
            </a:r>
          </a:p>
          <a:p>
            <a:endParaRPr lang="en-US" dirty="0"/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85" y="2187575"/>
            <a:ext cx="1447800" cy="1210590"/>
          </a:xfrm>
          <a:prstGeom prst="rect">
            <a:avLst/>
          </a:prstGeom>
        </p:spPr>
      </p:pic>
      <p:pic>
        <p:nvPicPr>
          <p:cNvPr id="16" name="Content Placeholder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718" y="2134129"/>
            <a:ext cx="1295400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Scheduling – </a:t>
            </a:r>
            <a:br>
              <a:rPr lang="en-US" dirty="0" smtClean="0"/>
            </a:br>
            <a:r>
              <a:rPr lang="en-US" dirty="0" smtClean="0"/>
              <a:t>Ignore Communication Overhead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Scheduling (LS): No processor remains idle if there are some tasks available that it could process</a:t>
            </a:r>
          </a:p>
          <a:p>
            <a:r>
              <a:rPr lang="en-US" dirty="0" smtClean="0"/>
              <a:t>Critical path – the longest execution path in the DAG, which is a lower bound of </a:t>
            </a:r>
            <a:r>
              <a:rPr lang="en-US" dirty="0" err="1" smtClean="0"/>
              <a:t>makespan</a:t>
            </a:r>
            <a:endParaRPr lang="en-US" dirty="0" smtClean="0"/>
          </a:p>
          <a:p>
            <a:pPr lvl="1"/>
            <a:r>
              <a:rPr lang="en-US" dirty="0" smtClean="0"/>
              <a:t>Critical path for the example is </a:t>
            </a:r>
            <a:r>
              <a:rPr lang="en-US" b="1" dirty="0" smtClean="0"/>
              <a:t>ADG</a:t>
            </a:r>
            <a:r>
              <a:rPr lang="en-US" dirty="0" smtClean="0"/>
              <a:t> or </a:t>
            </a:r>
            <a:r>
              <a:rPr lang="en-US" b="1" dirty="0" smtClean="0"/>
              <a:t>AEG</a:t>
            </a:r>
            <a:r>
              <a:rPr lang="en-US" dirty="0" smtClean="0"/>
              <a:t> of length = 6 + 6 + 4 = 16</a:t>
            </a:r>
          </a:p>
          <a:p>
            <a:endParaRPr lang="en-US" dirty="0"/>
          </a:p>
        </p:txBody>
      </p:sp>
      <p:sp>
        <p:nvSpPr>
          <p:cNvPr id="77" name="object 7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7" name="object 67"/>
          <p:cNvSpPr txBox="1"/>
          <p:nvPr/>
        </p:nvSpPr>
        <p:spPr>
          <a:xfrm>
            <a:off x="2885418" y="2969684"/>
            <a:ext cx="2089404" cy="391898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3"/>
              </a:spcBef>
            </a:pPr>
            <a:r>
              <a:rPr sz="807" dirty="0" err="1" smtClean="0">
                <a:cs typeface="Verdana"/>
              </a:rPr>
              <a:t>Makespan</a:t>
            </a:r>
            <a:r>
              <a:rPr sz="807" spc="-28" dirty="0" smtClean="0">
                <a:cs typeface="Verdana"/>
              </a:rPr>
              <a:t> </a:t>
            </a:r>
            <a:r>
              <a:rPr sz="807" dirty="0">
                <a:cs typeface="Verdana"/>
              </a:rPr>
              <a:t>=</a:t>
            </a:r>
            <a:r>
              <a:rPr sz="807" spc="-23" dirty="0">
                <a:cs typeface="Verdana"/>
              </a:rPr>
              <a:t> </a:t>
            </a:r>
            <a:r>
              <a:rPr sz="807" spc="-13" dirty="0">
                <a:cs typeface="Verdana"/>
              </a:rPr>
              <a:t>16</a:t>
            </a:r>
            <a:endParaRPr sz="807" dirty="0">
              <a:cs typeface="Verdana"/>
            </a:endParaRPr>
          </a:p>
          <a:p>
            <a:pPr marL="142267">
              <a:spcBef>
                <a:spcPts val="91"/>
              </a:spcBef>
            </a:pPr>
            <a:r>
              <a:rPr sz="807" dirty="0">
                <a:cs typeface="Verdana"/>
              </a:rPr>
              <a:t>Optimal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result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though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the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algorithm</a:t>
            </a:r>
            <a:r>
              <a:rPr sz="807" spc="-13" dirty="0">
                <a:cs typeface="Verdana"/>
              </a:rPr>
              <a:t> </a:t>
            </a:r>
            <a:r>
              <a:rPr lang="en-US" sz="807" spc="-13" dirty="0" smtClean="0">
                <a:cs typeface="Verdana"/>
              </a:rPr>
              <a:t/>
            </a:r>
            <a:br>
              <a:rPr lang="en-US" sz="807" spc="-13" dirty="0" smtClean="0">
                <a:cs typeface="Verdana"/>
              </a:rPr>
            </a:br>
            <a:r>
              <a:rPr sz="807" dirty="0" smtClean="0">
                <a:cs typeface="Verdana"/>
              </a:rPr>
              <a:t>is</a:t>
            </a:r>
            <a:r>
              <a:rPr sz="807" spc="-15" dirty="0" smtClean="0">
                <a:cs typeface="Verdana"/>
              </a:rPr>
              <a:t> </a:t>
            </a:r>
            <a:r>
              <a:rPr sz="807" spc="-5" dirty="0">
                <a:cs typeface="Verdana"/>
              </a:rPr>
              <a:t>heuristic</a:t>
            </a:r>
            <a:endParaRPr sz="807" dirty="0">
              <a:cs typeface="Verdana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33" y="2020774"/>
            <a:ext cx="1480710" cy="131693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111375"/>
            <a:ext cx="1468900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Extended List Scheduling – With Communication Overhead</a:t>
            </a:r>
            <a:endParaRPr lang="en-US"/>
          </a:p>
        </p:txBody>
      </p:sp>
      <p:sp>
        <p:nvSpPr>
          <p:cNvPr id="159" name="Content Placeholder 1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List Scheduling (ELS): First allocate tasks to processor by applying LS and then add the necessary communication delays</a:t>
            </a:r>
          </a:p>
          <a:p>
            <a:r>
              <a:rPr lang="en-US" dirty="0" smtClean="0"/>
              <a:t>Communication delays are computed by multiplying the unit communication cost and message units</a:t>
            </a:r>
          </a:p>
          <a:p>
            <a:endParaRPr lang="en-US" dirty="0"/>
          </a:p>
        </p:txBody>
      </p:sp>
      <p:sp>
        <p:nvSpPr>
          <p:cNvPr id="148" name="object 14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149" name="object 14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60" name="Slide Number Placeholder 15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" name="object 71"/>
          <p:cNvSpPr txBox="1"/>
          <p:nvPr/>
        </p:nvSpPr>
        <p:spPr>
          <a:xfrm>
            <a:off x="2805836" y="2642357"/>
            <a:ext cx="1380775" cy="277187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 marR="2563">
              <a:lnSpc>
                <a:spcPct val="109400"/>
              </a:lnSpc>
              <a:spcBef>
                <a:spcPts val="50"/>
              </a:spcBef>
            </a:pPr>
            <a:r>
              <a:rPr lang="en-US" sz="807" dirty="0" smtClean="0">
                <a:cs typeface="Verdana"/>
              </a:rPr>
              <a:t>Cross</a:t>
            </a:r>
            <a:r>
              <a:rPr sz="807" spc="-15" dirty="0" smtClean="0">
                <a:cs typeface="Verdana"/>
              </a:rPr>
              <a:t> </a:t>
            </a:r>
            <a:r>
              <a:rPr sz="807" dirty="0">
                <a:cs typeface="Verdana"/>
              </a:rPr>
              <a:t>lines</a:t>
            </a:r>
            <a:r>
              <a:rPr sz="807" spc="-15" dirty="0">
                <a:cs typeface="Verdana"/>
              </a:rPr>
              <a:t> </a:t>
            </a:r>
            <a:r>
              <a:rPr sz="807" spc="-5" dirty="0">
                <a:cs typeface="Verdana"/>
              </a:rPr>
              <a:t>represent </a:t>
            </a:r>
            <a:r>
              <a:rPr sz="807" dirty="0">
                <a:cs typeface="Verdana"/>
              </a:rPr>
              <a:t>waiting</a:t>
            </a:r>
            <a:r>
              <a:rPr sz="807" spc="-20" dirty="0">
                <a:cs typeface="Verdana"/>
              </a:rPr>
              <a:t> </a:t>
            </a:r>
            <a:r>
              <a:rPr sz="807" dirty="0">
                <a:cs typeface="Verdana"/>
              </a:rPr>
              <a:t>for</a:t>
            </a:r>
            <a:r>
              <a:rPr sz="807" spc="-20" dirty="0">
                <a:cs typeface="Verdana"/>
              </a:rPr>
              <a:t> </a:t>
            </a:r>
            <a:r>
              <a:rPr sz="807" spc="-5" dirty="0">
                <a:cs typeface="Verdana"/>
              </a:rPr>
              <a:t>communication</a:t>
            </a:r>
            <a:endParaRPr sz="807" dirty="0"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05836" y="2956506"/>
            <a:ext cx="1341041" cy="130673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807" dirty="0">
                <a:cs typeface="Verdana"/>
              </a:rPr>
              <a:t>ELS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makespan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=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28</a:t>
            </a:r>
            <a:r>
              <a:rPr sz="807" spc="-15" dirty="0">
                <a:cs typeface="Verdana"/>
              </a:rPr>
              <a:t> </a:t>
            </a:r>
            <a:r>
              <a:rPr sz="807" spc="-10" dirty="0">
                <a:cs typeface="Verdana"/>
              </a:rPr>
              <a:t>units</a:t>
            </a:r>
            <a:endParaRPr sz="807" dirty="0"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05836" y="3087179"/>
            <a:ext cx="1162235" cy="315764"/>
          </a:xfrm>
          <a:prstGeom prst="rect">
            <a:avLst/>
          </a:prstGeom>
        </p:spPr>
        <p:txBody>
          <a:bodyPr vert="horz" wrap="square" lIns="0" tIns="59281" rIns="0" bIns="0" rtlCol="0">
            <a:spAutoFit/>
          </a:bodyPr>
          <a:lstStyle/>
          <a:p>
            <a:pPr marL="6408">
              <a:spcBef>
                <a:spcPts val="467"/>
              </a:spcBef>
            </a:pPr>
            <a:r>
              <a:rPr sz="807" dirty="0">
                <a:cs typeface="Verdana"/>
              </a:rPr>
              <a:t>Far</a:t>
            </a:r>
            <a:r>
              <a:rPr sz="807" spc="-38" dirty="0">
                <a:cs typeface="Verdana"/>
              </a:rPr>
              <a:t> </a:t>
            </a:r>
            <a:r>
              <a:rPr sz="807" dirty="0">
                <a:cs typeface="Verdana"/>
              </a:rPr>
              <a:t>from</a:t>
            </a:r>
            <a:r>
              <a:rPr sz="807" spc="-35" dirty="0">
                <a:cs typeface="Verdana"/>
              </a:rPr>
              <a:t> </a:t>
            </a:r>
            <a:r>
              <a:rPr sz="807" spc="-5" dirty="0">
                <a:cs typeface="Verdana"/>
              </a:rPr>
              <a:t>optimal</a:t>
            </a:r>
            <a:endParaRPr sz="807" dirty="0">
              <a:cs typeface="Verdana"/>
            </a:endParaRPr>
          </a:p>
          <a:p>
            <a:pPr marL="134897">
              <a:spcBef>
                <a:spcPts val="313"/>
              </a:spcBef>
            </a:pPr>
            <a:r>
              <a:rPr sz="606" b="1" dirty="0">
                <a:solidFill>
                  <a:srgbClr val="0000FF"/>
                </a:solidFill>
                <a:cs typeface="Verdana"/>
              </a:rPr>
              <a:t>Comm.</a:t>
            </a:r>
            <a:r>
              <a:rPr sz="606" b="1" spc="-8" dirty="0">
                <a:solidFill>
                  <a:srgbClr val="0000FF"/>
                </a:solidFill>
                <a:cs typeface="Verdana"/>
              </a:rPr>
              <a:t> </a:t>
            </a:r>
            <a:r>
              <a:rPr sz="606" b="1" dirty="0">
                <a:solidFill>
                  <a:srgbClr val="0000FF"/>
                </a:solidFill>
                <a:cs typeface="Verdana"/>
              </a:rPr>
              <a:t>Cost</a:t>
            </a:r>
            <a:r>
              <a:rPr sz="606" b="1" spc="-8" dirty="0">
                <a:solidFill>
                  <a:srgbClr val="0000FF"/>
                </a:solidFill>
                <a:cs typeface="Verdana"/>
              </a:rPr>
              <a:t> </a:t>
            </a:r>
            <a:r>
              <a:rPr sz="606" b="1" dirty="0">
                <a:solidFill>
                  <a:srgbClr val="0000FF"/>
                </a:solidFill>
                <a:cs typeface="Verdana"/>
              </a:rPr>
              <a:t>=</a:t>
            </a:r>
            <a:r>
              <a:rPr sz="606" b="1" spc="-5" dirty="0">
                <a:solidFill>
                  <a:srgbClr val="0000FF"/>
                </a:solidFill>
                <a:cs typeface="Verdana"/>
              </a:rPr>
              <a:t> </a:t>
            </a:r>
            <a:r>
              <a:rPr lang="en-US" sz="606" b="1" dirty="0" smtClean="0">
                <a:solidFill>
                  <a:srgbClr val="0000FF"/>
                </a:solidFill>
                <a:cs typeface="Verdana"/>
              </a:rPr>
              <a:t>6</a:t>
            </a:r>
            <a:endParaRPr sz="606" dirty="0"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9" y="1829776"/>
            <a:ext cx="1318949" cy="751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630530"/>
            <a:ext cx="1078900" cy="976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1622754"/>
            <a:ext cx="1368615" cy="87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11" y="2590539"/>
            <a:ext cx="2089416" cy="822605"/>
          </a:xfrm>
          <a:prstGeom prst="rect">
            <a:avLst/>
          </a:prstGeom>
        </p:spPr>
      </p:pic>
      <p:sp>
        <p:nvSpPr>
          <p:cNvPr id="48" name="object 17"/>
          <p:cNvSpPr txBox="1"/>
          <p:nvPr/>
        </p:nvSpPr>
        <p:spPr>
          <a:xfrm>
            <a:off x="2091279" y="2391402"/>
            <a:ext cx="172491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cs typeface="Verdana"/>
              </a:rPr>
              <a:t>LS</a:t>
            </a:r>
            <a:r>
              <a:rPr sz="800" spc="-35" dirty="0">
                <a:cs typeface="Verdana"/>
              </a:rPr>
              <a:t> </a:t>
            </a:r>
            <a:r>
              <a:rPr sz="800" dirty="0">
                <a:cs typeface="Verdana"/>
              </a:rPr>
              <a:t>makespan</a:t>
            </a:r>
            <a:r>
              <a:rPr sz="800" spc="-35" dirty="0">
                <a:cs typeface="Verdana"/>
              </a:rPr>
              <a:t> </a:t>
            </a:r>
            <a:r>
              <a:rPr sz="800" dirty="0">
                <a:cs typeface="Verdana"/>
              </a:rPr>
              <a:t>=</a:t>
            </a:r>
            <a:r>
              <a:rPr sz="800" spc="-30" dirty="0">
                <a:cs typeface="Verdana"/>
              </a:rPr>
              <a:t> </a:t>
            </a:r>
            <a:r>
              <a:rPr sz="800" dirty="0">
                <a:cs typeface="Verdana"/>
              </a:rPr>
              <a:t>16</a:t>
            </a:r>
            <a:r>
              <a:rPr sz="800" spc="-30" dirty="0">
                <a:cs typeface="Verdana"/>
              </a:rPr>
              <a:t> </a:t>
            </a:r>
            <a:r>
              <a:rPr sz="800" spc="-20" dirty="0">
                <a:cs typeface="Verdana"/>
              </a:rPr>
              <a:t>units</a:t>
            </a:r>
            <a:endParaRPr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06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Earliest Task First Scheduling - Delaying Decision</a:t>
            </a:r>
            <a:endParaRPr lang="en-US"/>
          </a:p>
        </p:txBody>
      </p:sp>
      <p:sp>
        <p:nvSpPr>
          <p:cNvPr id="108" name="Content Placeholder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Task First (ETF) – the earliest schedulable task is </a:t>
            </a:r>
            <a:r>
              <a:rPr lang="en-US" dirty="0" smtClean="0"/>
              <a:t>(delayed) scheduled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Communication costs are included in the calculation</a:t>
            </a:r>
          </a:p>
          <a:p>
            <a:endParaRPr lang="en-US" dirty="0"/>
          </a:p>
        </p:txBody>
      </p:sp>
      <p:sp>
        <p:nvSpPr>
          <p:cNvPr id="97" name="object 9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4" name="object 44"/>
          <p:cNvSpPr txBox="1"/>
          <p:nvPr/>
        </p:nvSpPr>
        <p:spPr>
          <a:xfrm>
            <a:off x="2887870" y="2239679"/>
            <a:ext cx="1341041" cy="130673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807" dirty="0">
                <a:cs typeface="Verdana"/>
              </a:rPr>
              <a:t>ELS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makespan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=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28</a:t>
            </a:r>
            <a:r>
              <a:rPr sz="807" spc="-15" dirty="0">
                <a:cs typeface="Verdana"/>
              </a:rPr>
              <a:t> </a:t>
            </a:r>
            <a:r>
              <a:rPr sz="807" spc="-10" dirty="0">
                <a:cs typeface="Verdana"/>
              </a:rPr>
              <a:t>units</a:t>
            </a:r>
            <a:endParaRPr sz="807" dirty="0"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87870" y="2644775"/>
            <a:ext cx="2041202" cy="277187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 marR="2563">
              <a:lnSpc>
                <a:spcPct val="109400"/>
              </a:lnSpc>
              <a:spcBef>
                <a:spcPts val="50"/>
              </a:spcBef>
            </a:pPr>
            <a:r>
              <a:rPr sz="807" dirty="0">
                <a:cs typeface="Verdana"/>
              </a:rPr>
              <a:t>Delay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scheduling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task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F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because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task</a:t>
            </a:r>
            <a:r>
              <a:rPr sz="807" spc="-15" dirty="0">
                <a:cs typeface="Verdana"/>
              </a:rPr>
              <a:t> </a:t>
            </a:r>
            <a:r>
              <a:rPr sz="807" spc="-25" dirty="0">
                <a:cs typeface="Verdana"/>
              </a:rPr>
              <a:t>E </a:t>
            </a:r>
            <a:r>
              <a:rPr sz="807" dirty="0">
                <a:cs typeface="Verdana"/>
              </a:rPr>
              <a:t>will</a:t>
            </a:r>
            <a:r>
              <a:rPr sz="807" spc="-23" dirty="0">
                <a:cs typeface="Verdana"/>
              </a:rPr>
              <a:t> </a:t>
            </a:r>
            <a:r>
              <a:rPr sz="807" dirty="0">
                <a:cs typeface="Verdana"/>
              </a:rPr>
              <a:t>become</a:t>
            </a:r>
            <a:r>
              <a:rPr sz="807" spc="-23" dirty="0">
                <a:cs typeface="Verdana"/>
              </a:rPr>
              <a:t> </a:t>
            </a:r>
            <a:r>
              <a:rPr sz="807" dirty="0">
                <a:cs typeface="Verdana"/>
              </a:rPr>
              <a:t>schedulable</a:t>
            </a:r>
            <a:r>
              <a:rPr sz="807" spc="-20" dirty="0">
                <a:cs typeface="Verdana"/>
              </a:rPr>
              <a:t> </a:t>
            </a:r>
            <a:r>
              <a:rPr sz="807" spc="-10" dirty="0">
                <a:cs typeface="Verdana"/>
              </a:rPr>
              <a:t>first</a:t>
            </a:r>
            <a:endParaRPr sz="807" dirty="0"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88764" y="2986096"/>
            <a:ext cx="1335914" cy="130673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807" dirty="0">
                <a:cs typeface="Verdana"/>
              </a:rPr>
              <a:t>ETF</a:t>
            </a:r>
            <a:r>
              <a:rPr sz="807" spc="-20" dirty="0">
                <a:cs typeface="Verdana"/>
              </a:rPr>
              <a:t> </a:t>
            </a:r>
            <a:r>
              <a:rPr sz="807" dirty="0">
                <a:cs typeface="Verdana"/>
              </a:rPr>
              <a:t>makespan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=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18</a:t>
            </a:r>
            <a:r>
              <a:rPr sz="807" spc="-18" dirty="0">
                <a:cs typeface="Verdana"/>
              </a:rPr>
              <a:t> </a:t>
            </a:r>
            <a:r>
              <a:rPr sz="807" spc="-10" dirty="0">
                <a:cs typeface="Verdana"/>
              </a:rPr>
              <a:t>units</a:t>
            </a:r>
            <a:endParaRPr sz="807" dirty="0"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39851" y="3142987"/>
            <a:ext cx="1033739" cy="99702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606" b="1" dirty="0">
                <a:solidFill>
                  <a:srgbClr val="C00000"/>
                </a:solidFill>
                <a:cs typeface="Verdana"/>
              </a:rPr>
              <a:t>Comm.</a:t>
            </a:r>
            <a:r>
              <a:rPr sz="606" b="1" spc="-8" dirty="0">
                <a:solidFill>
                  <a:srgbClr val="C00000"/>
                </a:solidFill>
                <a:cs typeface="Verdana"/>
              </a:rPr>
              <a:t> </a:t>
            </a:r>
            <a:r>
              <a:rPr sz="606" b="1" dirty="0">
                <a:solidFill>
                  <a:srgbClr val="C00000"/>
                </a:solidFill>
                <a:cs typeface="Verdana"/>
              </a:rPr>
              <a:t>Cost</a:t>
            </a:r>
            <a:r>
              <a:rPr sz="606" b="1" spc="-8" dirty="0">
                <a:solidFill>
                  <a:srgbClr val="C00000"/>
                </a:solidFill>
                <a:cs typeface="Verdana"/>
              </a:rPr>
              <a:t> </a:t>
            </a:r>
            <a:r>
              <a:rPr sz="606" b="1" dirty="0">
                <a:solidFill>
                  <a:srgbClr val="C00000"/>
                </a:solidFill>
                <a:cs typeface="Verdana"/>
              </a:rPr>
              <a:t>=</a:t>
            </a:r>
            <a:r>
              <a:rPr sz="606" b="1" spc="-5" dirty="0">
                <a:solidFill>
                  <a:srgbClr val="C00000"/>
                </a:solidFill>
                <a:cs typeface="Verdana"/>
              </a:rPr>
              <a:t> </a:t>
            </a:r>
            <a:r>
              <a:rPr lang="en-US" sz="606" b="1" dirty="0">
                <a:solidFill>
                  <a:srgbClr val="C00000"/>
                </a:solidFill>
                <a:cs typeface="Verdana"/>
              </a:rPr>
              <a:t>5</a:t>
            </a:r>
            <a:endParaRPr sz="606" dirty="0"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5" y="1620912"/>
            <a:ext cx="2222035" cy="799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5" y="2516761"/>
            <a:ext cx="1755820" cy="9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09" y="820303"/>
            <a:ext cx="2111371" cy="205778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Communication Process Model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636851" y="922867"/>
            <a:ext cx="2820723" cy="219581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primary objective of distributed process scheduling is to achieve maximal concurrency for task execution within a program</a:t>
            </a:r>
          </a:p>
          <a:p>
            <a:pPr lvl="1"/>
            <a:r>
              <a:rPr lang="en-US" dirty="0" smtClean="0"/>
              <a:t>Maximize resource utilization and minimize </a:t>
            </a:r>
            <a:r>
              <a:rPr lang="en-US" dirty="0" smtClean="0"/>
              <a:t>inter-process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If there are no precedence constraints except the need for communication among processes, the applications can be better modeled by the communication process model</a:t>
            </a:r>
          </a:p>
          <a:p>
            <a:pPr lvl="1"/>
            <a:r>
              <a:rPr lang="en-US" dirty="0" smtClean="0"/>
              <a:t>Using undirected graph:</a:t>
            </a:r>
          </a:p>
          <a:p>
            <a:pPr marL="138422" lvl="1" indent="0" algn="ctr">
              <a:buNone/>
            </a:pPr>
            <a:r>
              <a:rPr lang="en-US" sz="1000" dirty="0" smtClean="0"/>
              <a:t>G = (V, E)</a:t>
            </a:r>
          </a:p>
          <a:p>
            <a:endParaRPr lang="en-US" dirty="0"/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1.</a:t>
            </a:r>
            <a:fld id="{81D60167-4931-47E6-BA6A-407CBD079E47}" type="slidenum">
              <a:rPr smtClean="0"/>
              <a:pPr/>
              <a:t>27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343822" y="2947462"/>
            <a:ext cx="1720894" cy="289709"/>
          </a:xfrm>
          <a:prstGeom prst="rect">
            <a:avLst/>
          </a:prstGeom>
        </p:spPr>
        <p:txBody>
          <a:bodyPr vert="horz" wrap="square" lIns="0" tIns="15381" rIns="0" bIns="0" rtlCol="0">
            <a:spAutoFit/>
          </a:bodyPr>
          <a:lstStyle/>
          <a:p>
            <a:pPr algn="ctr">
              <a:spcBef>
                <a:spcPts val="121"/>
              </a:spcBef>
            </a:pPr>
            <a:r>
              <a:rPr sz="555" b="1" dirty="0">
                <a:latin typeface="Verdana"/>
                <a:cs typeface="Verdana"/>
              </a:rPr>
              <a:t>Communication</a:t>
            </a:r>
            <a:r>
              <a:rPr sz="555" b="1" spc="-20" dirty="0">
                <a:latin typeface="Verdana"/>
                <a:cs typeface="Verdana"/>
              </a:rPr>
              <a:t> </a:t>
            </a:r>
            <a:r>
              <a:rPr sz="555" b="1" dirty="0">
                <a:latin typeface="Verdana"/>
                <a:cs typeface="Verdana"/>
              </a:rPr>
              <a:t>process</a:t>
            </a:r>
            <a:r>
              <a:rPr sz="555" b="1" spc="-18" dirty="0">
                <a:latin typeface="Verdana"/>
                <a:cs typeface="Verdana"/>
              </a:rPr>
              <a:t> </a:t>
            </a:r>
            <a:r>
              <a:rPr sz="555" b="1" spc="-10" dirty="0">
                <a:latin typeface="Verdana"/>
                <a:cs typeface="Verdana"/>
              </a:rPr>
              <a:t>model</a:t>
            </a:r>
            <a:endParaRPr sz="555" dirty="0">
              <a:latin typeface="Verdana"/>
              <a:cs typeface="Verdana"/>
            </a:endParaRPr>
          </a:p>
          <a:p>
            <a:pPr algn="ctr">
              <a:spcBef>
                <a:spcPts val="68"/>
              </a:spcBef>
            </a:pPr>
            <a:r>
              <a:rPr sz="530" b="1" dirty="0">
                <a:latin typeface="Verdana"/>
                <a:cs typeface="Verdana"/>
              </a:rPr>
              <a:t>Six</a:t>
            </a:r>
            <a:r>
              <a:rPr sz="530" b="1" spc="-18" dirty="0">
                <a:latin typeface="Verdana"/>
                <a:cs typeface="Verdana"/>
              </a:rPr>
              <a:t> </a:t>
            </a:r>
            <a:r>
              <a:rPr sz="530" b="1" dirty="0">
                <a:latin typeface="Verdana"/>
                <a:cs typeface="Verdana"/>
              </a:rPr>
              <a:t>processes</a:t>
            </a:r>
            <a:r>
              <a:rPr sz="530" b="1" spc="-15" dirty="0">
                <a:latin typeface="Verdana"/>
                <a:cs typeface="Verdana"/>
              </a:rPr>
              <a:t> </a:t>
            </a:r>
            <a:r>
              <a:rPr sz="530" b="1" dirty="0">
                <a:latin typeface="Verdana"/>
                <a:cs typeface="Verdana"/>
              </a:rPr>
              <a:t>with</a:t>
            </a:r>
            <a:r>
              <a:rPr sz="530" b="1" spc="-15" dirty="0">
                <a:latin typeface="Verdana"/>
                <a:cs typeface="Verdana"/>
              </a:rPr>
              <a:t> </a:t>
            </a:r>
            <a:r>
              <a:rPr sz="530" b="1" dirty="0">
                <a:latin typeface="Verdana"/>
                <a:cs typeface="Verdana"/>
              </a:rPr>
              <a:t>communication</a:t>
            </a:r>
            <a:r>
              <a:rPr sz="530" b="1" spc="-15" dirty="0">
                <a:latin typeface="Verdana"/>
                <a:cs typeface="Verdana"/>
              </a:rPr>
              <a:t> </a:t>
            </a:r>
            <a:r>
              <a:rPr sz="530" b="1" dirty="0">
                <a:latin typeface="Verdana"/>
                <a:cs typeface="Verdana"/>
              </a:rPr>
              <a:t>links</a:t>
            </a:r>
            <a:r>
              <a:rPr sz="530" b="1" spc="-15" dirty="0">
                <a:latin typeface="Verdana"/>
                <a:cs typeface="Verdana"/>
              </a:rPr>
              <a:t> </a:t>
            </a:r>
            <a:endParaRPr lang="en-US" sz="530" b="1" spc="-15" dirty="0" smtClean="0">
              <a:latin typeface="Verdana"/>
              <a:cs typeface="Verdana"/>
            </a:endParaRPr>
          </a:p>
          <a:p>
            <a:pPr algn="ctr">
              <a:spcBef>
                <a:spcPts val="68"/>
              </a:spcBef>
            </a:pPr>
            <a:r>
              <a:rPr sz="530" b="1" dirty="0" smtClean="0">
                <a:latin typeface="Verdana"/>
                <a:cs typeface="Verdana"/>
              </a:rPr>
              <a:t>and</a:t>
            </a:r>
            <a:r>
              <a:rPr sz="530" b="1" spc="-15" dirty="0" smtClean="0">
                <a:latin typeface="Verdana"/>
                <a:cs typeface="Verdana"/>
              </a:rPr>
              <a:t> </a:t>
            </a:r>
            <a:r>
              <a:rPr sz="530" b="1" dirty="0">
                <a:latin typeface="Verdana"/>
                <a:cs typeface="Verdana"/>
              </a:rPr>
              <a:t>costs</a:t>
            </a:r>
            <a:r>
              <a:rPr sz="530" b="1" spc="-15" dirty="0">
                <a:latin typeface="Verdana"/>
                <a:cs typeface="Verdana"/>
              </a:rPr>
              <a:t> </a:t>
            </a:r>
            <a:r>
              <a:rPr sz="530" b="1" spc="-5" dirty="0">
                <a:latin typeface="Verdana"/>
                <a:cs typeface="Verdana"/>
              </a:rPr>
              <a:t>shown</a:t>
            </a:r>
            <a:endParaRPr sz="53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8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Stone’s Algorithm - Assumptions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>
              <a:xfrm>
                <a:off x="636851" y="922867"/>
                <a:ext cx="4649524" cy="23315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Process execution and communication are considered in similar ways so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cost</a:t>
                </a:r>
                <a:r>
                  <a:rPr lang="en-US" dirty="0" smtClean="0"/>
                  <a:t> (objective function) includes both contributions: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system consists of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heterogeneous</a:t>
                </a:r>
                <a:r>
                  <a:rPr lang="en-US" dirty="0" smtClean="0"/>
                  <a:t> (not-identical) processors</a:t>
                </a:r>
              </a:p>
              <a:p>
                <a:pPr lvl="1"/>
                <a:r>
                  <a:rPr lang="en-US" dirty="0" smtClean="0"/>
                  <a:t>Execution depends on the processor to which a process is assigned</a:t>
                </a:r>
              </a:p>
              <a:p>
                <a:pPr lvl="1"/>
                <a:r>
                  <a:rPr lang="en-US" dirty="0" smtClean="0"/>
                  <a:t>Execution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 smtClean="0"/>
                  <a:t>each process is known for all participating processors</a:t>
                </a:r>
              </a:p>
              <a:p>
                <a:r>
                  <a:rPr lang="en-US" dirty="0" smtClean="0"/>
                  <a:t>Communication cost between each pair of processes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>known</a:t>
                </a:r>
              </a:p>
              <a:p>
                <a:pPr lvl="1"/>
                <a:r>
                  <a:rPr lang="en-US" dirty="0" smtClean="0"/>
                  <a:t>Inter-process communication incurs negligible (zero) cost if both the processes are in the same processor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Module allocation problem </a:t>
                </a:r>
                <a:r>
                  <a:rPr lang="en-US" dirty="0" smtClean="0"/>
                  <a:t>first formulated by Stone – finding an optimal assignment of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process modules to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 processors with respect to the cost</a:t>
                </a:r>
                <a:br>
                  <a:rPr lang="en-US" dirty="0" smtClean="0"/>
                </a:br>
                <a:r>
                  <a:rPr lang="en-US" dirty="0" smtClean="0"/>
                  <a:t>function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51" y="922867"/>
                <a:ext cx="4649524" cy="2331508"/>
              </a:xfrm>
              <a:blipFill>
                <a:blip r:embed="rId2"/>
                <a:stretch>
                  <a:fillRect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52" y="1273176"/>
            <a:ext cx="2615523" cy="4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Stone’s Algorithm for Two Processors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36851" y="922867"/>
            <a:ext cx="4649524" cy="1950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Stone’s algorithm minimizes the total execution and 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cost(G</a:t>
            </a:r>
            <a:r>
              <a:rPr lang="en-US" b="1" dirty="0" smtClean="0"/>
              <a:t>, P)</a:t>
            </a:r>
            <a:r>
              <a:rPr lang="en-US" dirty="0" smtClean="0"/>
              <a:t> by properly allocating the </a:t>
            </a:r>
            <a:r>
              <a:rPr lang="en-US" b="1" dirty="0" smtClean="0"/>
              <a:t>P</a:t>
            </a:r>
            <a:r>
              <a:rPr lang="en-US" dirty="0" smtClean="0"/>
              <a:t> processors among </a:t>
            </a:r>
            <a:r>
              <a:rPr lang="en-US" b="1" dirty="0" smtClean="0"/>
              <a:t>m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For P = 2, Stone suggested an efficient polynomial-time solution:</a:t>
            </a:r>
          </a:p>
          <a:p>
            <a:pPr lvl="1"/>
            <a:r>
              <a:rPr lang="en-US" dirty="0" smtClean="0"/>
              <a:t>G = (V,E) : communication process model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: two heterogeneous processors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(u) and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(u) : cost of executing process </a:t>
            </a:r>
            <a:r>
              <a:rPr lang="en-US" i="1" dirty="0" smtClean="0"/>
              <a:t>u</a:t>
            </a:r>
            <a:r>
              <a:rPr lang="en-US" dirty="0" smtClean="0"/>
              <a:t> on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, respectively</a:t>
            </a:r>
          </a:p>
          <a:p>
            <a:pPr lvl="1"/>
            <a:r>
              <a:rPr lang="en-US" dirty="0" smtClean="0"/>
              <a:t>c(u, v) : communication cost between processes </a:t>
            </a:r>
            <a:r>
              <a:rPr lang="en-US" i="1" dirty="0" smtClean="0"/>
              <a:t>u</a:t>
            </a:r>
            <a:r>
              <a:rPr lang="en-US" dirty="0" smtClean="0"/>
              <a:t> and </a:t>
            </a:r>
            <a:r>
              <a:rPr lang="en-US" i="1" dirty="0" smtClean="0"/>
              <a:t>v</a:t>
            </a:r>
            <a:r>
              <a:rPr lang="en-US" dirty="0" smtClean="0"/>
              <a:t> if they are allocated different processors</a:t>
            </a:r>
          </a:p>
          <a:p>
            <a:pPr lvl="1"/>
            <a:r>
              <a:rPr lang="en-US" dirty="0" smtClean="0"/>
              <a:t>S : set of processes to be executed on processor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V-S : set of process to be executed on processor </a:t>
            </a:r>
            <a:r>
              <a:rPr lang="en-US" i="1" dirty="0" smtClean="0"/>
              <a:t>B</a:t>
            </a:r>
          </a:p>
          <a:p>
            <a:r>
              <a:rPr lang="en-US" dirty="0" smtClean="0"/>
              <a:t>Stone's algorithm computes S such that the cost function is minimized</a:t>
            </a:r>
          </a:p>
          <a:p>
            <a:endParaRPr lang="en-US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10" y="2858912"/>
            <a:ext cx="3172406" cy="4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Process/CPU Scheduling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Scheduler selects from among the processes in ready queue, and allocates the available processor/CPU to one of them</a:t>
            </a:r>
          </a:p>
          <a:p>
            <a:r>
              <a:rPr lang="en-US" dirty="0" smtClean="0"/>
              <a:t>Scheduling decision may take place</a:t>
            </a:r>
          </a:p>
          <a:p>
            <a:pPr lvl="1"/>
            <a:r>
              <a:rPr lang="en-US" dirty="0" smtClean="0"/>
              <a:t>When a process switches state (e.g., running to waiting)</a:t>
            </a:r>
          </a:p>
          <a:p>
            <a:pPr lvl="1"/>
            <a:r>
              <a:rPr lang="en-US" dirty="0" smtClean="0"/>
              <a:t>When a new process enters the system</a:t>
            </a:r>
          </a:p>
          <a:p>
            <a:pPr lvl="1"/>
            <a:r>
              <a:rPr lang="en-US" dirty="0" smtClean="0"/>
              <a:t>Whenever a scheduling condition is met</a:t>
            </a:r>
          </a:p>
          <a:p>
            <a:pPr lvl="1"/>
            <a:r>
              <a:rPr lang="en-US" dirty="0" smtClean="0"/>
              <a:t>When a process terminates</a:t>
            </a:r>
          </a:p>
          <a:p>
            <a:r>
              <a:rPr lang="en-US" dirty="0" smtClean="0"/>
              <a:t>Preemptive vs. non-preemptive</a:t>
            </a:r>
          </a:p>
          <a:p>
            <a:pPr lvl="1"/>
            <a:r>
              <a:rPr lang="en-US" dirty="0" smtClean="0"/>
              <a:t>Scheduling can be non-preemptive (static) – once CPU is allocated to a process, the process keeps CPU until its execution finishes</a:t>
            </a:r>
          </a:p>
          <a:p>
            <a:pPr lvl="1"/>
            <a:r>
              <a:rPr lang="en-US" dirty="0" smtClean="0"/>
              <a:t>Scheduling can be preemptive – process is interrupted (suspended) for other process to be allocated to CPU</a:t>
            </a:r>
          </a:p>
          <a:p>
            <a:r>
              <a:rPr lang="en-US" dirty="0" smtClean="0"/>
              <a:t>Dispatch latency – time the dispatcher takes to stop one process and start another running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Process Model Example</a:t>
            </a:r>
            <a:endParaRPr lang="en-US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32" name="object 32"/>
          <p:cNvSpPr txBox="1"/>
          <p:nvPr/>
        </p:nvSpPr>
        <p:spPr>
          <a:xfrm>
            <a:off x="698463" y="2716755"/>
            <a:ext cx="4214745" cy="495195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330674">
              <a:spcBef>
                <a:spcPts val="928"/>
              </a:spcBef>
              <a:tabLst>
                <a:tab pos="2525558" algn="l"/>
              </a:tabLst>
            </a:pPr>
            <a:r>
              <a:rPr sz="908" dirty="0" smtClean="0">
                <a:cs typeface="Verdana"/>
              </a:rPr>
              <a:t>Computation</a:t>
            </a:r>
            <a:r>
              <a:rPr sz="908" spc="-35" dirty="0" smtClean="0">
                <a:cs typeface="Verdana"/>
              </a:rPr>
              <a:t> </a:t>
            </a:r>
            <a:r>
              <a:rPr sz="908" spc="-10" dirty="0">
                <a:cs typeface="Verdana"/>
              </a:rPr>
              <a:t>cost</a:t>
            </a:r>
            <a:r>
              <a:rPr sz="908" dirty="0">
                <a:cs typeface="Verdana"/>
              </a:rPr>
              <a:t>	communication</a:t>
            </a:r>
            <a:r>
              <a:rPr sz="908" spc="-20" dirty="0">
                <a:cs typeface="Verdana"/>
              </a:rPr>
              <a:t> </a:t>
            </a:r>
            <a:r>
              <a:rPr sz="908" spc="-10" dirty="0">
                <a:cs typeface="Verdana"/>
              </a:rPr>
              <a:t>cost</a:t>
            </a:r>
            <a:endParaRPr sz="908" dirty="0">
              <a:cs typeface="Verdana"/>
            </a:endParaRPr>
          </a:p>
          <a:p>
            <a:pPr marL="6408" marR="2563">
              <a:lnSpc>
                <a:spcPct val="109400"/>
              </a:lnSpc>
              <a:spcBef>
                <a:spcPts val="717"/>
              </a:spcBef>
            </a:pPr>
            <a:r>
              <a:rPr sz="807" dirty="0">
                <a:cs typeface="Verdana"/>
              </a:rPr>
              <a:t>A</a:t>
            </a:r>
            <a:r>
              <a:rPr sz="807" spc="-18" dirty="0">
                <a:cs typeface="Verdana"/>
              </a:rPr>
              <a:t> </a:t>
            </a:r>
            <a:r>
              <a:rPr sz="807" dirty="0">
                <a:cs typeface="Verdana"/>
              </a:rPr>
              <a:t>program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consisting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of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six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processes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(</a:t>
            </a:r>
            <a:r>
              <a:rPr sz="807" b="1" dirty="0">
                <a:cs typeface="Verdana"/>
              </a:rPr>
              <a:t>1</a:t>
            </a:r>
            <a:r>
              <a:rPr sz="807" b="1" spc="-10" dirty="0">
                <a:cs typeface="Verdana"/>
              </a:rPr>
              <a:t> </a:t>
            </a:r>
            <a:r>
              <a:rPr sz="807" dirty="0">
                <a:cs typeface="Verdana"/>
              </a:rPr>
              <a:t>through</a:t>
            </a:r>
            <a:r>
              <a:rPr sz="807" spc="-18" dirty="0">
                <a:cs typeface="Verdana"/>
              </a:rPr>
              <a:t> </a:t>
            </a:r>
            <a:r>
              <a:rPr sz="807" b="1" dirty="0">
                <a:cs typeface="Verdana"/>
              </a:rPr>
              <a:t>6</a:t>
            </a:r>
            <a:r>
              <a:rPr sz="807" dirty="0">
                <a:cs typeface="Verdana"/>
              </a:rPr>
              <a:t>)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to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be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allocated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on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two</a:t>
            </a:r>
            <a:r>
              <a:rPr sz="807" spc="-18" dirty="0">
                <a:cs typeface="Verdana"/>
              </a:rPr>
              <a:t> </a:t>
            </a:r>
            <a:r>
              <a:rPr sz="807" spc="-5" dirty="0">
                <a:cs typeface="Verdana"/>
              </a:rPr>
              <a:t>(non- </a:t>
            </a:r>
            <a:r>
              <a:rPr sz="807" dirty="0">
                <a:cs typeface="Verdana"/>
              </a:rPr>
              <a:t>identical)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processors</a:t>
            </a:r>
            <a:r>
              <a:rPr sz="807" spc="-18" dirty="0">
                <a:cs typeface="Verdana"/>
              </a:rPr>
              <a:t> </a:t>
            </a:r>
            <a:r>
              <a:rPr sz="807" b="1" i="1" dirty="0">
                <a:cs typeface="Verdana"/>
              </a:rPr>
              <a:t>A</a:t>
            </a:r>
            <a:r>
              <a:rPr sz="807" b="1" i="1" spc="-8" dirty="0">
                <a:cs typeface="Verdana"/>
              </a:rPr>
              <a:t> </a:t>
            </a:r>
            <a:r>
              <a:rPr sz="807" dirty="0">
                <a:cs typeface="Verdana"/>
              </a:rPr>
              <a:t>and</a:t>
            </a:r>
            <a:r>
              <a:rPr sz="807" spc="-15" dirty="0">
                <a:cs typeface="Verdana"/>
              </a:rPr>
              <a:t> </a:t>
            </a:r>
            <a:r>
              <a:rPr sz="807" b="1" i="1" dirty="0">
                <a:cs typeface="Verdana"/>
              </a:rPr>
              <a:t>B</a:t>
            </a:r>
            <a:r>
              <a:rPr sz="807" b="1" i="1" spc="-8" dirty="0">
                <a:cs typeface="Verdana"/>
              </a:rPr>
              <a:t> </a:t>
            </a:r>
            <a:r>
              <a:rPr sz="807" dirty="0">
                <a:cs typeface="Verdana"/>
              </a:rPr>
              <a:t>for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minimizing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the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total</a:t>
            </a:r>
            <a:r>
              <a:rPr sz="807" spc="-15" dirty="0">
                <a:cs typeface="Verdana"/>
              </a:rPr>
              <a:t> </a:t>
            </a:r>
            <a:r>
              <a:rPr sz="807" dirty="0">
                <a:cs typeface="Verdana"/>
              </a:rPr>
              <a:t>computation</a:t>
            </a:r>
            <a:r>
              <a:rPr sz="807" spc="-15" dirty="0">
                <a:cs typeface="Verdana"/>
              </a:rPr>
              <a:t> </a:t>
            </a:r>
            <a:r>
              <a:rPr sz="807" spc="-13" dirty="0">
                <a:cs typeface="Verdana"/>
              </a:rPr>
              <a:t>and </a:t>
            </a:r>
            <a:r>
              <a:rPr sz="807" dirty="0">
                <a:cs typeface="Verdana"/>
              </a:rPr>
              <a:t>communication</a:t>
            </a:r>
            <a:r>
              <a:rPr sz="807" spc="-48" dirty="0">
                <a:cs typeface="Verdana"/>
              </a:rPr>
              <a:t> </a:t>
            </a:r>
            <a:r>
              <a:rPr sz="807" spc="-10" dirty="0">
                <a:cs typeface="Verdana"/>
              </a:rPr>
              <a:t>cost</a:t>
            </a:r>
            <a:endParaRPr sz="807" dirty="0">
              <a:cs typeface="Verdana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64" y="898118"/>
            <a:ext cx="1441170" cy="172800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922" y="901451"/>
            <a:ext cx="1872461" cy="1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129" y="922867"/>
            <a:ext cx="1863951" cy="1640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Partitioning Communication Graph</a:t>
            </a:r>
            <a:endParaRPr lang="en-US" dirty="0"/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51" name="object 51"/>
          <p:cNvSpPr txBox="1"/>
          <p:nvPr/>
        </p:nvSpPr>
        <p:spPr>
          <a:xfrm>
            <a:off x="790575" y="2484565"/>
            <a:ext cx="4156104" cy="885943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25634">
              <a:lnSpc>
                <a:spcPts val="717"/>
              </a:lnSpc>
              <a:spcBef>
                <a:spcPts val="833"/>
              </a:spcBef>
            </a:pPr>
            <a:r>
              <a:rPr sz="606" dirty="0" smtClean="0">
                <a:cs typeface="Verdana"/>
              </a:rPr>
              <a:t>Partition</a:t>
            </a:r>
            <a:r>
              <a:rPr sz="606" spc="-18" dirty="0" smtClean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18" dirty="0">
                <a:cs typeface="Verdana"/>
              </a:rPr>
              <a:t> </a:t>
            </a:r>
            <a:r>
              <a:rPr sz="606" dirty="0">
                <a:cs typeface="Verdana"/>
              </a:rPr>
              <a:t>graph</a:t>
            </a:r>
            <a:r>
              <a:rPr sz="606" spc="-18" dirty="0">
                <a:cs typeface="Verdana"/>
              </a:rPr>
              <a:t> </a:t>
            </a:r>
            <a:r>
              <a:rPr sz="606" dirty="0">
                <a:cs typeface="Verdana"/>
              </a:rPr>
              <a:t>by</a:t>
            </a:r>
            <a:r>
              <a:rPr sz="606" spc="-15" dirty="0">
                <a:cs typeface="Verdana"/>
              </a:rPr>
              <a:t> </a:t>
            </a:r>
            <a:r>
              <a:rPr sz="606" dirty="0">
                <a:cs typeface="Verdana"/>
              </a:rPr>
              <a:t>drawing</a:t>
            </a:r>
            <a:r>
              <a:rPr sz="606" spc="-18" dirty="0">
                <a:cs typeface="Verdana"/>
              </a:rPr>
              <a:t> </a:t>
            </a:r>
            <a:r>
              <a:rPr sz="606" dirty="0">
                <a:cs typeface="Verdana"/>
              </a:rPr>
              <a:t>a</a:t>
            </a:r>
            <a:r>
              <a:rPr sz="606" spc="-18" dirty="0">
                <a:cs typeface="Verdana"/>
              </a:rPr>
              <a:t> </a:t>
            </a:r>
            <a:r>
              <a:rPr sz="606" dirty="0">
                <a:cs typeface="Verdana"/>
              </a:rPr>
              <a:t>line</a:t>
            </a:r>
            <a:r>
              <a:rPr sz="606" spc="-15" dirty="0">
                <a:cs typeface="Verdana"/>
              </a:rPr>
              <a:t> </a:t>
            </a:r>
            <a:r>
              <a:rPr sz="606" dirty="0">
                <a:cs typeface="Verdana"/>
              </a:rPr>
              <a:t>that</a:t>
            </a:r>
            <a:r>
              <a:rPr sz="606" spc="-18" dirty="0">
                <a:cs typeface="Verdana"/>
              </a:rPr>
              <a:t> </a:t>
            </a:r>
            <a:r>
              <a:rPr sz="606" spc="-10" dirty="0" smtClean="0">
                <a:cs typeface="Verdana"/>
              </a:rPr>
              <a:t>cuts</a:t>
            </a:r>
            <a:endParaRPr sz="606" dirty="0" smtClean="0">
              <a:cs typeface="Verdana"/>
            </a:endParaRPr>
          </a:p>
          <a:p>
            <a:pPr marL="25634">
              <a:lnSpc>
                <a:spcPts val="717"/>
              </a:lnSpc>
            </a:pPr>
            <a:r>
              <a:rPr sz="606" dirty="0" smtClean="0">
                <a:cs typeface="Verdana"/>
              </a:rPr>
              <a:t>through</a:t>
            </a:r>
            <a:r>
              <a:rPr sz="606" spc="-13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some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edges.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This</a:t>
            </a:r>
            <a:r>
              <a:rPr sz="606" spc="-13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results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in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two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disjoint</a:t>
            </a:r>
            <a:r>
              <a:rPr sz="606" spc="-13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graphs,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one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for</a:t>
            </a:r>
            <a:r>
              <a:rPr sz="606" spc="-10" dirty="0" smtClean="0">
                <a:cs typeface="Verdana"/>
              </a:rPr>
              <a:t> </a:t>
            </a:r>
            <a:r>
              <a:rPr sz="606" dirty="0" smtClean="0">
                <a:cs typeface="Verdana"/>
              </a:rPr>
              <a:t>each</a:t>
            </a:r>
            <a:r>
              <a:rPr sz="606" spc="-13" dirty="0" smtClean="0">
                <a:cs typeface="Verdana"/>
              </a:rPr>
              <a:t> </a:t>
            </a:r>
            <a:r>
              <a:rPr sz="606" spc="-5" dirty="0" smtClean="0">
                <a:cs typeface="Verdana"/>
              </a:rPr>
              <a:t>processor</a:t>
            </a:r>
            <a:endParaRPr sz="606" dirty="0" smtClean="0">
              <a:cs typeface="Verdana"/>
            </a:endParaRPr>
          </a:p>
          <a:p>
            <a:pPr marL="25634" marR="21789">
              <a:lnSpc>
                <a:spcPct val="104200"/>
              </a:lnSpc>
              <a:spcBef>
                <a:spcPts val="252"/>
              </a:spcBef>
            </a:pPr>
            <a:r>
              <a:rPr sz="606" dirty="0" smtClean="0">
                <a:cs typeface="Verdana"/>
              </a:rPr>
              <a:t>The</a:t>
            </a:r>
            <a:r>
              <a:rPr sz="606" spc="-8" dirty="0" smtClean="0">
                <a:cs typeface="Verdana"/>
              </a:rPr>
              <a:t> </a:t>
            </a:r>
            <a:r>
              <a:rPr sz="606" dirty="0">
                <a:cs typeface="Verdana"/>
              </a:rPr>
              <a:t>set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of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edges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removed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by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cut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is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called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a</a:t>
            </a:r>
            <a:r>
              <a:rPr sz="606" spc="-10" dirty="0">
                <a:cs typeface="Verdana"/>
              </a:rPr>
              <a:t> </a:t>
            </a:r>
            <a:r>
              <a:rPr sz="606" i="1" dirty="0">
                <a:cs typeface="Verdana"/>
              </a:rPr>
              <a:t>cut</a:t>
            </a:r>
            <a:r>
              <a:rPr sz="606" i="1" spc="-8" dirty="0">
                <a:cs typeface="Verdana"/>
              </a:rPr>
              <a:t> </a:t>
            </a:r>
            <a:r>
              <a:rPr sz="606" i="1" dirty="0">
                <a:cs typeface="Verdana"/>
              </a:rPr>
              <a:t>set</a:t>
            </a:r>
            <a:r>
              <a:rPr sz="606" dirty="0">
                <a:cs typeface="Verdana"/>
              </a:rPr>
              <a:t>.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Its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cost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is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sum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of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weights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of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edges,</a:t>
            </a:r>
            <a:r>
              <a:rPr sz="606" spc="-8" dirty="0">
                <a:cs typeface="Verdana"/>
              </a:rPr>
              <a:t> </a:t>
            </a:r>
            <a:r>
              <a:rPr sz="606" spc="-5" dirty="0">
                <a:cs typeface="Verdana"/>
              </a:rPr>
              <a:t>which </a:t>
            </a:r>
            <a:r>
              <a:rPr sz="606" dirty="0">
                <a:cs typeface="Verdana"/>
              </a:rPr>
              <a:t>represents</a:t>
            </a:r>
            <a:r>
              <a:rPr sz="606" spc="-13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13" dirty="0">
                <a:cs typeface="Verdana"/>
              </a:rPr>
              <a:t> </a:t>
            </a:r>
            <a:r>
              <a:rPr sz="606" dirty="0">
                <a:cs typeface="Verdana"/>
              </a:rPr>
              <a:t>total</a:t>
            </a:r>
            <a:r>
              <a:rPr sz="606" spc="-13" dirty="0">
                <a:cs typeface="Verdana"/>
              </a:rPr>
              <a:t> </a:t>
            </a:r>
            <a:r>
              <a:rPr sz="606" dirty="0">
                <a:cs typeface="Verdana"/>
              </a:rPr>
              <a:t>interprocess</a:t>
            </a:r>
            <a:r>
              <a:rPr sz="606" spc="-15" dirty="0">
                <a:cs typeface="Verdana"/>
              </a:rPr>
              <a:t> </a:t>
            </a:r>
            <a:r>
              <a:rPr sz="606" dirty="0">
                <a:cs typeface="Verdana"/>
              </a:rPr>
              <a:t>communication</a:t>
            </a:r>
            <a:r>
              <a:rPr sz="606" spc="-10" dirty="0">
                <a:cs typeface="Verdana"/>
              </a:rPr>
              <a:t> </a:t>
            </a:r>
            <a:r>
              <a:rPr sz="606" dirty="0">
                <a:cs typeface="Verdana"/>
              </a:rPr>
              <a:t>cost</a:t>
            </a:r>
            <a:r>
              <a:rPr sz="606" spc="-13" dirty="0">
                <a:cs typeface="Verdana"/>
              </a:rPr>
              <a:t> </a:t>
            </a:r>
            <a:r>
              <a:rPr sz="606" dirty="0">
                <a:cs typeface="Verdana"/>
              </a:rPr>
              <a:t>between</a:t>
            </a:r>
            <a:r>
              <a:rPr sz="606" spc="-13" dirty="0">
                <a:cs typeface="Verdana"/>
              </a:rPr>
              <a:t> </a:t>
            </a:r>
            <a:r>
              <a:rPr sz="606" b="1" i="1" dirty="0">
                <a:cs typeface="Verdana"/>
              </a:rPr>
              <a:t>A</a:t>
            </a:r>
            <a:r>
              <a:rPr sz="606" b="1" i="1" spc="-8" dirty="0">
                <a:cs typeface="Verdana"/>
              </a:rPr>
              <a:t> </a:t>
            </a:r>
            <a:r>
              <a:rPr sz="606" dirty="0">
                <a:cs typeface="Verdana"/>
              </a:rPr>
              <a:t>and</a:t>
            </a:r>
            <a:r>
              <a:rPr sz="606" spc="-18" dirty="0">
                <a:cs typeface="Verdana"/>
              </a:rPr>
              <a:t> </a:t>
            </a:r>
            <a:r>
              <a:rPr sz="606" b="1" i="1" spc="-25" dirty="0">
                <a:cs typeface="Verdana"/>
              </a:rPr>
              <a:t>B</a:t>
            </a:r>
            <a:endParaRPr sz="606" dirty="0">
              <a:cs typeface="Verdana"/>
            </a:endParaRPr>
          </a:p>
          <a:p>
            <a:pPr marL="25634">
              <a:spcBef>
                <a:spcPts val="283"/>
              </a:spcBef>
            </a:pPr>
            <a:r>
              <a:rPr sz="606" dirty="0">
                <a:cs typeface="Verdana"/>
              </a:rPr>
              <a:t>If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processes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are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allocated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to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processor</a:t>
            </a:r>
            <a:r>
              <a:rPr sz="606" spc="-8" dirty="0">
                <a:cs typeface="Verdana"/>
              </a:rPr>
              <a:t> </a:t>
            </a:r>
            <a:r>
              <a:rPr sz="606" b="1" i="1" dirty="0">
                <a:cs typeface="Verdana"/>
              </a:rPr>
              <a:t>A</a:t>
            </a:r>
            <a:r>
              <a:rPr sz="606" b="1" i="1" spc="-3" dirty="0">
                <a:cs typeface="Verdana"/>
              </a:rPr>
              <a:t> </a:t>
            </a:r>
            <a:r>
              <a:rPr sz="606" dirty="0">
                <a:cs typeface="Verdana"/>
              </a:rPr>
              <a:t>and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rest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to</a:t>
            </a:r>
            <a:r>
              <a:rPr sz="606" spc="-5" dirty="0">
                <a:cs typeface="Verdana"/>
              </a:rPr>
              <a:t> </a:t>
            </a:r>
            <a:r>
              <a:rPr sz="606" dirty="0">
                <a:cs typeface="Verdana"/>
              </a:rPr>
              <a:t>the</a:t>
            </a:r>
            <a:r>
              <a:rPr sz="606" spc="-8" dirty="0">
                <a:cs typeface="Verdana"/>
              </a:rPr>
              <a:t> </a:t>
            </a:r>
            <a:r>
              <a:rPr sz="606" dirty="0">
                <a:cs typeface="Verdana"/>
              </a:rPr>
              <a:t>processor</a:t>
            </a:r>
            <a:r>
              <a:rPr sz="606" spc="-8" dirty="0">
                <a:cs typeface="Verdana"/>
              </a:rPr>
              <a:t> </a:t>
            </a:r>
            <a:r>
              <a:rPr sz="606" b="1" i="1" spc="-13" dirty="0">
                <a:cs typeface="Verdana"/>
              </a:rPr>
              <a:t>B</a:t>
            </a:r>
            <a:r>
              <a:rPr sz="606" spc="-13" dirty="0">
                <a:cs typeface="Verdana"/>
              </a:rPr>
              <a:t>:</a:t>
            </a:r>
            <a:endParaRPr sz="606" dirty="0">
              <a:cs typeface="Verdana"/>
            </a:endParaRPr>
          </a:p>
          <a:p>
            <a:pPr marL="487040">
              <a:spcBef>
                <a:spcPts val="30"/>
              </a:spcBef>
            </a:pPr>
            <a:r>
              <a:rPr sz="706" b="1" i="1" dirty="0">
                <a:cs typeface="Verdana"/>
              </a:rPr>
              <a:t>cost</a:t>
            </a:r>
            <a:r>
              <a:rPr sz="706" b="1" i="1" spc="-8" dirty="0">
                <a:cs typeface="Verdana"/>
              </a:rPr>
              <a:t> </a:t>
            </a:r>
            <a:r>
              <a:rPr sz="706" b="1" dirty="0">
                <a:cs typeface="Verdana"/>
              </a:rPr>
              <a:t>=</a:t>
            </a:r>
            <a:r>
              <a:rPr sz="706" b="1" spc="-10" dirty="0">
                <a:cs typeface="Verdana"/>
              </a:rPr>
              <a:t> </a:t>
            </a:r>
            <a:r>
              <a:rPr sz="706" b="1" dirty="0">
                <a:solidFill>
                  <a:srgbClr val="FF0000"/>
                </a:solidFill>
                <a:cs typeface="Verdana"/>
              </a:rPr>
              <a:t>(5+2)</a:t>
            </a:r>
            <a:r>
              <a:rPr sz="706" b="1" spc="-13" dirty="0">
                <a:solidFill>
                  <a:srgbClr val="FF0000"/>
                </a:solidFill>
                <a:cs typeface="Verdana"/>
              </a:rPr>
              <a:t> </a:t>
            </a:r>
            <a:r>
              <a:rPr sz="706" b="1" dirty="0">
                <a:cs typeface="Verdana"/>
              </a:rPr>
              <a:t>+</a:t>
            </a:r>
            <a:r>
              <a:rPr sz="706" b="1" spc="-10" dirty="0">
                <a:cs typeface="Verdana"/>
              </a:rPr>
              <a:t> </a:t>
            </a:r>
            <a:r>
              <a:rPr lang="en-US" sz="706" b="1" spc="-10" dirty="0" smtClean="0">
                <a:cs typeface="Verdana"/>
              </a:rPr>
              <a:t>   </a:t>
            </a:r>
            <a:r>
              <a:rPr sz="706" b="1" dirty="0" smtClean="0">
                <a:solidFill>
                  <a:srgbClr val="010BFF"/>
                </a:solidFill>
                <a:cs typeface="Verdana"/>
              </a:rPr>
              <a:t>(</a:t>
            </a:r>
            <a:r>
              <a:rPr sz="706" b="1" dirty="0">
                <a:solidFill>
                  <a:srgbClr val="010BFF"/>
                </a:solidFill>
                <a:cs typeface="Verdana"/>
              </a:rPr>
              <a:t>4+3+2+4)</a:t>
            </a:r>
            <a:r>
              <a:rPr sz="706" b="1" spc="-13" dirty="0">
                <a:solidFill>
                  <a:srgbClr val="010BFF"/>
                </a:solidFill>
                <a:cs typeface="Verdana"/>
              </a:rPr>
              <a:t> </a:t>
            </a:r>
            <a:r>
              <a:rPr sz="706" b="1" dirty="0">
                <a:cs typeface="Verdana"/>
              </a:rPr>
              <a:t>+</a:t>
            </a:r>
            <a:r>
              <a:rPr sz="706" b="1" spc="-13" dirty="0">
                <a:cs typeface="Verdana"/>
              </a:rPr>
              <a:t> </a:t>
            </a:r>
            <a:r>
              <a:rPr lang="en-US" sz="706" b="1" spc="-13" dirty="0" smtClean="0">
                <a:cs typeface="Verdana"/>
              </a:rPr>
              <a:t>            </a:t>
            </a:r>
            <a:r>
              <a:rPr sz="706" b="1" spc="-5" dirty="0" smtClean="0">
                <a:solidFill>
                  <a:srgbClr val="008000"/>
                </a:solidFill>
                <a:cs typeface="Verdana"/>
              </a:rPr>
              <a:t>(</a:t>
            </a:r>
            <a:r>
              <a:rPr sz="706" b="1" spc="-5" dirty="0">
                <a:solidFill>
                  <a:srgbClr val="008000"/>
                </a:solidFill>
                <a:cs typeface="Verdana"/>
              </a:rPr>
              <a:t>12+4+8+12+3)</a:t>
            </a:r>
            <a:r>
              <a:rPr sz="706" b="1" spc="-10" dirty="0">
                <a:solidFill>
                  <a:srgbClr val="008000"/>
                </a:solidFill>
                <a:cs typeface="Verdana"/>
              </a:rPr>
              <a:t> </a:t>
            </a:r>
            <a:r>
              <a:rPr lang="en-US" sz="706" b="1" spc="-10" dirty="0" smtClean="0">
                <a:solidFill>
                  <a:srgbClr val="008000"/>
                </a:solidFill>
                <a:cs typeface="Verdana"/>
              </a:rPr>
              <a:t>                       </a:t>
            </a:r>
            <a:r>
              <a:rPr sz="706" b="1" dirty="0" smtClean="0">
                <a:cs typeface="Verdana"/>
              </a:rPr>
              <a:t>=</a:t>
            </a:r>
            <a:r>
              <a:rPr sz="706" b="1" spc="-13" dirty="0" smtClean="0">
                <a:cs typeface="Verdana"/>
              </a:rPr>
              <a:t> </a:t>
            </a:r>
            <a:r>
              <a:rPr sz="706" b="1" dirty="0">
                <a:cs typeface="Verdana"/>
              </a:rPr>
              <a:t>7</a:t>
            </a:r>
            <a:r>
              <a:rPr sz="706" b="1" spc="-13" dirty="0">
                <a:cs typeface="Verdana"/>
              </a:rPr>
              <a:t> </a:t>
            </a:r>
            <a:r>
              <a:rPr sz="706" b="1" dirty="0">
                <a:cs typeface="Verdana"/>
              </a:rPr>
              <a:t>+</a:t>
            </a:r>
            <a:r>
              <a:rPr sz="706" b="1" spc="-13" dirty="0">
                <a:cs typeface="Verdana"/>
              </a:rPr>
              <a:t> </a:t>
            </a:r>
            <a:r>
              <a:rPr sz="706" b="1" dirty="0">
                <a:cs typeface="Verdana"/>
              </a:rPr>
              <a:t>13</a:t>
            </a:r>
            <a:r>
              <a:rPr sz="706" b="1" spc="-13" dirty="0">
                <a:cs typeface="Verdana"/>
              </a:rPr>
              <a:t> </a:t>
            </a:r>
            <a:r>
              <a:rPr sz="706" b="1" dirty="0">
                <a:cs typeface="Verdana"/>
              </a:rPr>
              <a:t>+</a:t>
            </a:r>
            <a:r>
              <a:rPr sz="706" b="1" spc="-13" dirty="0">
                <a:cs typeface="Verdana"/>
              </a:rPr>
              <a:t> </a:t>
            </a:r>
            <a:r>
              <a:rPr sz="706" b="1" dirty="0">
                <a:cs typeface="Verdana"/>
              </a:rPr>
              <a:t>39</a:t>
            </a:r>
            <a:r>
              <a:rPr sz="706" b="1" spc="-13" dirty="0">
                <a:cs typeface="Verdana"/>
              </a:rPr>
              <a:t> </a:t>
            </a:r>
            <a:r>
              <a:rPr sz="706" b="1" dirty="0">
                <a:cs typeface="Verdana"/>
              </a:rPr>
              <a:t>=</a:t>
            </a:r>
            <a:r>
              <a:rPr sz="706" b="1" spc="-15" dirty="0">
                <a:cs typeface="Verdana"/>
              </a:rPr>
              <a:t> </a:t>
            </a:r>
            <a:r>
              <a:rPr sz="706" b="1" spc="-13" dirty="0" smtClean="0">
                <a:cs typeface="Verdana"/>
              </a:rPr>
              <a:t>59</a:t>
            </a:r>
            <a:endParaRPr sz="706" dirty="0" smtClean="0">
              <a:cs typeface="Verdana"/>
            </a:endParaRPr>
          </a:p>
          <a:p>
            <a:pPr marL="228600">
              <a:spcBef>
                <a:spcPts val="512"/>
              </a:spcBef>
              <a:tabLst>
                <a:tab pos="2216672" algn="l"/>
              </a:tabLst>
            </a:pPr>
            <a:r>
              <a:rPr sz="706" i="1" dirty="0" smtClean="0">
                <a:solidFill>
                  <a:srgbClr val="FF0000"/>
                </a:solidFill>
                <a:cs typeface="Verdana"/>
              </a:rPr>
              <a:t>Compute</a:t>
            </a:r>
            <a:r>
              <a:rPr sz="706" i="1" spc="-13" dirty="0" smtClean="0">
                <a:solidFill>
                  <a:srgbClr val="FF000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FF0000"/>
                </a:solidFill>
                <a:cs typeface="Verdana"/>
              </a:rPr>
              <a:t>cost</a:t>
            </a:r>
            <a:r>
              <a:rPr sz="706" i="1" spc="-13" dirty="0" smtClean="0">
                <a:solidFill>
                  <a:srgbClr val="FF000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FF0000"/>
                </a:solidFill>
                <a:cs typeface="Verdana"/>
              </a:rPr>
              <a:t>on</a:t>
            </a:r>
            <a:r>
              <a:rPr sz="706" i="1" spc="-10" dirty="0" smtClean="0">
                <a:solidFill>
                  <a:srgbClr val="FF000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FF0000"/>
                </a:solidFill>
                <a:cs typeface="Verdana"/>
              </a:rPr>
              <a:t>A</a:t>
            </a:r>
            <a:r>
              <a:rPr sz="706" i="1" spc="106" dirty="0" smtClean="0">
                <a:solidFill>
                  <a:srgbClr val="FF0000"/>
                </a:solidFill>
                <a:cs typeface="Verdana"/>
              </a:rPr>
              <a:t> </a:t>
            </a:r>
            <a:r>
              <a:rPr sz="1060" i="1" baseline="-5952" dirty="0" smtClean="0">
                <a:solidFill>
                  <a:srgbClr val="0070C0"/>
                </a:solidFill>
                <a:cs typeface="Verdana"/>
              </a:rPr>
              <a:t>Compute</a:t>
            </a:r>
            <a:r>
              <a:rPr sz="1060" i="1" spc="-19" baseline="-5952" dirty="0" smtClean="0">
                <a:solidFill>
                  <a:srgbClr val="0070C0"/>
                </a:solidFill>
                <a:cs typeface="Verdana"/>
              </a:rPr>
              <a:t> </a:t>
            </a:r>
            <a:r>
              <a:rPr sz="1060" i="1" baseline="-5952" dirty="0" smtClean="0">
                <a:solidFill>
                  <a:srgbClr val="0070C0"/>
                </a:solidFill>
                <a:cs typeface="Verdana"/>
              </a:rPr>
              <a:t>cost</a:t>
            </a:r>
            <a:r>
              <a:rPr sz="1060" i="1" spc="-15" baseline="-5952" dirty="0" smtClean="0">
                <a:solidFill>
                  <a:srgbClr val="0070C0"/>
                </a:solidFill>
                <a:cs typeface="Verdana"/>
              </a:rPr>
              <a:t> </a:t>
            </a:r>
            <a:r>
              <a:rPr sz="1060" i="1" baseline="-5952" dirty="0" smtClean="0">
                <a:solidFill>
                  <a:srgbClr val="0070C0"/>
                </a:solidFill>
                <a:cs typeface="Verdana"/>
              </a:rPr>
              <a:t>on</a:t>
            </a:r>
            <a:r>
              <a:rPr sz="1060" i="1" spc="-19" baseline="-5952" dirty="0" smtClean="0">
                <a:solidFill>
                  <a:srgbClr val="0070C0"/>
                </a:solidFill>
                <a:cs typeface="Verdana"/>
              </a:rPr>
              <a:t> </a:t>
            </a:r>
            <a:r>
              <a:rPr sz="1060" i="1" spc="-38" baseline="-5952" dirty="0" smtClean="0">
                <a:solidFill>
                  <a:srgbClr val="0070C0"/>
                </a:solidFill>
                <a:cs typeface="Verdana"/>
              </a:rPr>
              <a:t>B</a:t>
            </a:r>
            <a:r>
              <a:rPr lang="en-US" sz="1060" i="1" baseline="-5952" dirty="0">
                <a:solidFill>
                  <a:srgbClr val="0070C0"/>
                </a:solidFill>
                <a:cs typeface="Verdana"/>
              </a:rPr>
              <a:t> </a:t>
            </a:r>
            <a:r>
              <a:rPr lang="en-US" sz="1060" i="1" dirty="0" smtClean="0">
                <a:solidFill>
                  <a:srgbClr val="0070C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00B050"/>
                </a:solidFill>
                <a:cs typeface="Verdana"/>
              </a:rPr>
              <a:t>Comm.</a:t>
            </a:r>
            <a:r>
              <a:rPr sz="706" i="1" spc="-15" dirty="0" smtClean="0">
                <a:solidFill>
                  <a:srgbClr val="00B05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00B050"/>
                </a:solidFill>
                <a:cs typeface="Verdana"/>
              </a:rPr>
              <a:t>cost</a:t>
            </a:r>
            <a:r>
              <a:rPr sz="706" i="1" spc="-15" dirty="0" smtClean="0">
                <a:solidFill>
                  <a:srgbClr val="00B05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00B050"/>
                </a:solidFill>
                <a:cs typeface="Verdana"/>
              </a:rPr>
              <a:t>between</a:t>
            </a:r>
            <a:r>
              <a:rPr sz="706" i="1" spc="-15" dirty="0" smtClean="0">
                <a:solidFill>
                  <a:srgbClr val="00B05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00B050"/>
                </a:solidFill>
                <a:cs typeface="Verdana"/>
              </a:rPr>
              <a:t>A</a:t>
            </a:r>
            <a:r>
              <a:rPr sz="706" i="1" spc="-13" dirty="0" smtClean="0">
                <a:solidFill>
                  <a:srgbClr val="00B050"/>
                </a:solidFill>
                <a:cs typeface="Verdana"/>
              </a:rPr>
              <a:t> </a:t>
            </a:r>
            <a:r>
              <a:rPr sz="706" i="1" dirty="0" smtClean="0">
                <a:solidFill>
                  <a:srgbClr val="00B050"/>
                </a:solidFill>
                <a:cs typeface="Verdana"/>
              </a:rPr>
              <a:t>and</a:t>
            </a:r>
            <a:r>
              <a:rPr sz="706" i="1" spc="-15" dirty="0" smtClean="0">
                <a:solidFill>
                  <a:srgbClr val="00B050"/>
                </a:solidFill>
                <a:cs typeface="Verdana"/>
              </a:rPr>
              <a:t> </a:t>
            </a:r>
            <a:r>
              <a:rPr sz="706" i="1" spc="-25" dirty="0" smtClean="0">
                <a:solidFill>
                  <a:srgbClr val="00B050"/>
                </a:solidFill>
                <a:cs typeface="Verdana"/>
              </a:rPr>
              <a:t>B</a:t>
            </a:r>
            <a:endParaRPr sz="706" dirty="0">
              <a:cs typeface="Verdana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906077"/>
            <a:ext cx="1297655" cy="15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Flow Problem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Stone’s algorithm reduces the scheduling problem to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commodity-flow problem</a:t>
            </a:r>
            <a:r>
              <a:rPr lang="en-US" dirty="0" smtClean="0"/>
              <a:t> described below: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G = (V, E) </a:t>
            </a:r>
            <a:r>
              <a:rPr lang="en-US" dirty="0" smtClean="0"/>
              <a:t>be a graph with two special nodes </a:t>
            </a:r>
            <a:r>
              <a:rPr lang="en-US" b="1" dirty="0" smtClean="0"/>
              <a:t>s</a:t>
            </a:r>
            <a:r>
              <a:rPr lang="en-US" dirty="0" smtClean="0"/>
              <a:t> (source) and </a:t>
            </a:r>
            <a:r>
              <a:rPr lang="en-US" b="1" dirty="0" smtClean="0"/>
              <a:t>d</a:t>
            </a:r>
            <a:r>
              <a:rPr lang="en-US" dirty="0" smtClean="0"/>
              <a:t> (destination/sink). Each edge has a maximum capacity to carry some commodity. What is the maximum amount of the commodity that can be carried from the source to the sink?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S</a:t>
            </a:r>
            <a:r>
              <a:rPr lang="en-US" dirty="0" smtClean="0"/>
              <a:t> be a subset of </a:t>
            </a:r>
            <a:r>
              <a:rPr lang="en-US" b="1" dirty="0" smtClean="0"/>
              <a:t>V</a:t>
            </a:r>
            <a:r>
              <a:rPr lang="en-US" dirty="0" smtClean="0"/>
              <a:t> such that the source is in </a:t>
            </a:r>
            <a:r>
              <a:rPr lang="en-US" b="1" dirty="0" smtClean="0"/>
              <a:t>S</a:t>
            </a:r>
            <a:r>
              <a:rPr lang="en-US" dirty="0" smtClean="0"/>
              <a:t> and the sink is in </a:t>
            </a:r>
            <a:r>
              <a:rPr lang="en-US" b="1" dirty="0" smtClean="0"/>
              <a:t>D</a:t>
            </a:r>
            <a:r>
              <a:rPr lang="en-US" dirty="0" smtClean="0"/>
              <a:t> (=V-S). A set of edges (say </a:t>
            </a:r>
            <a:r>
              <a:rPr lang="en-US" b="1" dirty="0" smtClean="0"/>
              <a:t>C</a:t>
            </a:r>
            <a:r>
              <a:rPr lang="en-US" dirty="0" smtClean="0"/>
              <a:t>) with one end in </a:t>
            </a:r>
            <a:r>
              <a:rPr lang="en-US" b="1" dirty="0" smtClean="0"/>
              <a:t>S</a:t>
            </a:r>
            <a:r>
              <a:rPr lang="en-US" dirty="0" smtClean="0"/>
              <a:t> and the other end in </a:t>
            </a:r>
            <a:r>
              <a:rPr lang="en-US" b="1" dirty="0" smtClean="0"/>
              <a:t>D</a:t>
            </a:r>
            <a:r>
              <a:rPr lang="en-US" dirty="0" smtClean="0"/>
              <a:t> is called a cut set and the sum of the capacities of the edges in </a:t>
            </a:r>
            <a:r>
              <a:rPr lang="en-US" b="1" dirty="0" smtClean="0"/>
              <a:t>C</a:t>
            </a:r>
            <a:r>
              <a:rPr lang="en-US" dirty="0" smtClean="0"/>
              <a:t> is called the weight of the cut set</a:t>
            </a:r>
          </a:p>
          <a:p>
            <a:pPr lvl="1"/>
            <a:r>
              <a:rPr lang="en-US" dirty="0" smtClean="0"/>
              <a:t>Cut is a node partition </a:t>
            </a:r>
            <a:r>
              <a:rPr lang="en-US" b="1" dirty="0" smtClean="0"/>
              <a:t>(S, D)</a:t>
            </a:r>
            <a:r>
              <a:rPr lang="en-US" dirty="0" smtClean="0"/>
              <a:t> such that </a:t>
            </a:r>
            <a:r>
              <a:rPr lang="en-US" b="1" dirty="0" smtClean="0"/>
              <a:t>s</a:t>
            </a:r>
            <a:r>
              <a:rPr lang="en-US" dirty="0" smtClean="0"/>
              <a:t> is in </a:t>
            </a:r>
            <a:r>
              <a:rPr lang="en-US" b="1" dirty="0" smtClean="0"/>
              <a:t>S</a:t>
            </a:r>
            <a:r>
              <a:rPr lang="en-US" dirty="0" smtClean="0"/>
              <a:t> and </a:t>
            </a:r>
            <a:r>
              <a:rPr lang="en-US" b="1" dirty="0" smtClean="0"/>
              <a:t>d</a:t>
            </a:r>
            <a:r>
              <a:rPr lang="en-US" dirty="0" smtClean="0"/>
              <a:t> is in </a:t>
            </a:r>
            <a:r>
              <a:rPr lang="en-US" b="1" dirty="0" smtClean="0"/>
              <a:t>D</a:t>
            </a:r>
          </a:p>
          <a:p>
            <a:pPr lvl="1"/>
            <a:r>
              <a:rPr lang="en-US" dirty="0" smtClean="0"/>
              <a:t>Cut set separates the source and destination in the graph</a:t>
            </a:r>
          </a:p>
          <a:p>
            <a:r>
              <a:rPr lang="en-US" dirty="0" smtClean="0"/>
              <a:t>Given a commodity graph, the optimization problem is to find the maximum flow from source to destination. It can be shown that the maximum-flow is equal to the minimum possible cut-weight</a:t>
            </a:r>
          </a:p>
          <a:p>
            <a:pPr lvl="1"/>
            <a:r>
              <a:rPr lang="en-US" dirty="0" smtClean="0"/>
              <a:t>This is called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max-flow, min-cut </a:t>
            </a:r>
            <a:r>
              <a:rPr lang="en-US" dirty="0" smtClean="0"/>
              <a:t>theorem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Minimum-cost Cut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Given communication process graph </a:t>
            </a:r>
            <a:r>
              <a:rPr lang="en-US" b="1" dirty="0" smtClean="0"/>
              <a:t>G = (V, E)</a:t>
            </a:r>
            <a:r>
              <a:rPr lang="en-US" dirty="0" smtClean="0"/>
              <a:t>, construct a new graph </a:t>
            </a:r>
            <a:br>
              <a:rPr lang="en-US" dirty="0" smtClean="0"/>
            </a:br>
            <a:r>
              <a:rPr lang="en-US" b="1" dirty="0" smtClean="0"/>
              <a:t>G'= (V',E') </a:t>
            </a:r>
            <a:r>
              <a:rPr lang="en-US" dirty="0" smtClean="0"/>
              <a:t>by adding two new nodes </a:t>
            </a:r>
            <a:r>
              <a:rPr lang="en-US" b="1" dirty="0" smtClean="0"/>
              <a:t>s</a:t>
            </a:r>
            <a:r>
              <a:rPr lang="en-US" dirty="0" smtClean="0"/>
              <a:t> (source, corresponding to processor </a:t>
            </a:r>
            <a:r>
              <a:rPr lang="en-US" b="1" dirty="0" smtClean="0"/>
              <a:t>A</a:t>
            </a:r>
            <a:r>
              <a:rPr lang="en-US" dirty="0" smtClean="0"/>
              <a:t>) and </a:t>
            </a:r>
            <a:r>
              <a:rPr lang="en-US" b="1" dirty="0" smtClean="0"/>
              <a:t>d</a:t>
            </a:r>
            <a:r>
              <a:rPr lang="en-US" dirty="0" smtClean="0"/>
              <a:t> (destination, corresponding to processor </a:t>
            </a:r>
            <a:r>
              <a:rPr lang="en-US" b="1" dirty="0" smtClean="0"/>
              <a:t>B</a:t>
            </a:r>
            <a:r>
              <a:rPr lang="en-US" dirty="0" smtClean="0"/>
              <a:t>). For every node </a:t>
            </a:r>
            <a:r>
              <a:rPr lang="en-US" b="1" dirty="0" smtClean="0"/>
              <a:t>u</a:t>
            </a:r>
            <a:r>
              <a:rPr lang="en-US" dirty="0" smtClean="0"/>
              <a:t> in </a:t>
            </a:r>
            <a:r>
              <a:rPr lang="en-US" b="1" dirty="0" smtClean="0"/>
              <a:t>G</a:t>
            </a:r>
            <a:r>
              <a:rPr lang="en-US" dirty="0" smtClean="0"/>
              <a:t>, add the edges </a:t>
            </a:r>
            <a:r>
              <a:rPr lang="en-US" i="1" dirty="0" smtClean="0"/>
              <a:t>(</a:t>
            </a:r>
            <a:r>
              <a:rPr lang="en-US" b="1" i="1" dirty="0" smtClean="0"/>
              <a:t>s</a:t>
            </a:r>
            <a:r>
              <a:rPr lang="en-US" i="1" dirty="0" smtClean="0"/>
              <a:t>, u) </a:t>
            </a:r>
            <a:r>
              <a:rPr lang="en-US" dirty="0" smtClean="0"/>
              <a:t>and </a:t>
            </a:r>
            <a:r>
              <a:rPr lang="en-US" i="1" dirty="0" smtClean="0"/>
              <a:t>(</a:t>
            </a:r>
            <a:r>
              <a:rPr lang="en-US" b="1" i="1" dirty="0" smtClean="0"/>
              <a:t>d</a:t>
            </a:r>
            <a:r>
              <a:rPr lang="en-US" i="1" dirty="0" smtClean="0"/>
              <a:t>, u) </a:t>
            </a:r>
            <a:r>
              <a:rPr lang="en-US" dirty="0" smtClean="0"/>
              <a:t>in G'. The weights (capacities) of the new edges will be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(u)</a:t>
            </a:r>
            <a:r>
              <a:rPr lang="en-US" dirty="0" smtClean="0"/>
              <a:t> and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(u)</a:t>
            </a:r>
            <a:r>
              <a:rPr lang="en-US" dirty="0" smtClean="0"/>
              <a:t>, respectively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(u): execution/computation cost of process </a:t>
            </a:r>
            <a:r>
              <a:rPr lang="en-US" b="1" dirty="0" smtClean="0"/>
              <a:t>u</a:t>
            </a:r>
            <a:r>
              <a:rPr lang="en-US" dirty="0" smtClean="0"/>
              <a:t> on processor </a:t>
            </a:r>
            <a:r>
              <a:rPr lang="en-US" b="1" dirty="0" smtClean="0"/>
              <a:t>B</a:t>
            </a:r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(u): execution/computation cost of process </a:t>
            </a:r>
            <a:r>
              <a:rPr lang="en-US" b="1" dirty="0" smtClean="0"/>
              <a:t>u</a:t>
            </a:r>
            <a:r>
              <a:rPr lang="en-US" dirty="0" smtClean="0"/>
              <a:t> on processor </a:t>
            </a:r>
            <a:r>
              <a:rPr lang="en-US" b="1" dirty="0" smtClean="0"/>
              <a:t>A</a:t>
            </a:r>
          </a:p>
          <a:p>
            <a:r>
              <a:rPr lang="en-US" dirty="0" smtClean="0"/>
              <a:t>A cut in </a:t>
            </a:r>
            <a:r>
              <a:rPr lang="en-US" b="1" dirty="0" smtClean="0"/>
              <a:t>G'</a:t>
            </a:r>
            <a:r>
              <a:rPr lang="en-US" dirty="0" smtClean="0"/>
              <a:t> (through the dashed-lines edges) gives a processor allocation for the job/task</a:t>
            </a:r>
          </a:p>
          <a:p>
            <a:r>
              <a:rPr lang="en-US" dirty="0" smtClean="0"/>
              <a:t>Only consider cuts that separate the processor nodes (A, B). The weight of the cut set is the sum of computation and communication costs</a:t>
            </a:r>
          </a:p>
          <a:p>
            <a:pPr lvl="1"/>
            <a:r>
              <a:rPr lang="en-US" dirty="0" smtClean="0"/>
              <a:t>Therefore, if we compute the </a:t>
            </a:r>
            <a:r>
              <a:rPr lang="en-US" b="1" dirty="0" smtClean="0"/>
              <a:t>max-flow</a:t>
            </a:r>
            <a:r>
              <a:rPr lang="en-US" dirty="0" smtClean="0"/>
              <a:t> on G', the corresponding </a:t>
            </a:r>
            <a:r>
              <a:rPr lang="en-US" b="1" dirty="0" smtClean="0"/>
              <a:t>min-cut</a:t>
            </a:r>
            <a:r>
              <a:rPr lang="en-US" dirty="0" smtClean="0"/>
              <a:t> gives the best processor allocation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73" y="1105253"/>
            <a:ext cx="3614432" cy="2121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Flow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196975"/>
            <a:ext cx="1441170" cy="17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Generalization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generalize the problem beyond two processors, use a repetitive approach </a:t>
            </a:r>
            <a:r>
              <a:rPr lang="en-US" dirty="0" smtClean="0"/>
              <a:t>using the </a:t>
            </a:r>
            <a:r>
              <a:rPr lang="en-US" dirty="0" smtClean="0"/>
              <a:t>two-processor algorithm to solve n-processor problem</a:t>
            </a:r>
          </a:p>
          <a:p>
            <a:r>
              <a:rPr lang="en-US" dirty="0" smtClean="0"/>
              <a:t>Finding a module allocation of </a:t>
            </a:r>
            <a:r>
              <a:rPr lang="en-US" b="1" dirty="0" smtClean="0"/>
              <a:t>m</a:t>
            </a:r>
            <a:r>
              <a:rPr lang="en-US" dirty="0" smtClean="0"/>
              <a:t> processes to </a:t>
            </a:r>
            <a:r>
              <a:rPr lang="en-US" b="1" dirty="0" smtClean="0"/>
              <a:t>n</a:t>
            </a:r>
            <a:r>
              <a:rPr lang="en-US" dirty="0" smtClean="0"/>
              <a:t> processors:</a:t>
            </a:r>
          </a:p>
          <a:p>
            <a:pPr lvl="1"/>
            <a:r>
              <a:rPr lang="en-US" dirty="0" smtClean="0"/>
              <a:t>The max-flow min-cut algorithm can be applied to a processor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en-US" dirty="0" smtClean="0"/>
              <a:t> and 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imaginary</a:t>
            </a:r>
            <a:r>
              <a:rPr lang="en-US" dirty="0" smtClean="0"/>
              <a:t> super processor </a:t>
            </a:r>
            <a:r>
              <a:rPr lang="en-US" b="1" dirty="0" smtClean="0"/>
              <a:t>P</a:t>
            </a:r>
            <a:r>
              <a:rPr lang="en-US" dirty="0" smtClean="0"/>
              <a:t> that consists of the remaining processors</a:t>
            </a:r>
          </a:p>
          <a:p>
            <a:pPr lvl="1"/>
            <a:r>
              <a:rPr lang="en-US" dirty="0" smtClean="0"/>
              <a:t>After some processes have been scheduled to </a:t>
            </a:r>
            <a:r>
              <a:rPr lang="en-US" b="1" dirty="0"/>
              <a:t>p</a:t>
            </a:r>
            <a:r>
              <a:rPr lang="en-US" b="1" baseline="-25000" dirty="0"/>
              <a:t>i</a:t>
            </a:r>
            <a:r>
              <a:rPr lang="en-US" dirty="0" smtClean="0"/>
              <a:t>  the same procedure is repeated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iteratively</a:t>
            </a:r>
            <a:r>
              <a:rPr lang="en-US" dirty="0" smtClean="0"/>
              <a:t> on the super processor until all processes are assigned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 Processes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module allocation problem is complex, requiring heuristic solutions:</a:t>
            </a:r>
          </a:p>
          <a:p>
            <a:pPr lvl="1"/>
            <a:r>
              <a:rPr lang="en-US" dirty="0" smtClean="0"/>
              <a:t>Heuristic solutions make sense since we generally have approximate information about computation and communication costs</a:t>
            </a:r>
          </a:p>
          <a:p>
            <a:pPr lvl="1"/>
            <a:r>
              <a:rPr lang="en-US" dirty="0" smtClean="0"/>
              <a:t>Optimal static scheduling has high complexity</a:t>
            </a:r>
          </a:p>
          <a:p>
            <a:r>
              <a:rPr lang="en-US" dirty="0" smtClean="0"/>
              <a:t>One heuristic approach is to separate the optimization of </a:t>
            </a:r>
            <a:r>
              <a:rPr lang="en-US" b="1" dirty="0" smtClean="0"/>
              <a:t>computation</a:t>
            </a:r>
            <a:r>
              <a:rPr lang="en-US" dirty="0" smtClean="0"/>
              <a:t> and </a:t>
            </a:r>
            <a:r>
              <a:rPr lang="en-US" b="1" dirty="0" smtClean="0"/>
              <a:t>communication</a:t>
            </a:r>
            <a:r>
              <a:rPr lang="en-US" dirty="0" smtClean="0"/>
              <a:t> in two independent phases</a:t>
            </a:r>
          </a:p>
          <a:p>
            <a:pPr lvl="1"/>
            <a:r>
              <a:rPr lang="en-US" dirty="0" smtClean="0"/>
              <a:t>If communication cost is relatively high, merge processes with higher inter-process interaction into clusters of processes</a:t>
            </a:r>
          </a:p>
          <a:p>
            <a:pPr lvl="1"/>
            <a:r>
              <a:rPr lang="en-US" dirty="0" smtClean="0"/>
              <a:t>The number of processes in a cluster can be constrained using a threshold on communication cost (</a:t>
            </a:r>
            <a:r>
              <a:rPr lang="en-US" b="1" dirty="0" smtClean="0"/>
              <a:t>C</a:t>
            </a:r>
            <a:r>
              <a:rPr lang="en-US" dirty="0" smtClean="0"/>
              <a:t>) and a threshold on total execution cost (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710833"/>
            <a:ext cx="1792505" cy="17653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 Example</a:t>
            </a:r>
            <a:endParaRPr lang="en-US" dirty="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934600" y="2376411"/>
            <a:ext cx="2188283" cy="11509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179115" indent="-172707">
              <a:spcBef>
                <a:spcPts val="50"/>
              </a:spcBef>
              <a:buClr>
                <a:srgbClr val="993300"/>
              </a:buClr>
              <a:buSzPct val="89285"/>
              <a:buChar char="■"/>
              <a:tabLst>
                <a:tab pos="179115" algn="l"/>
              </a:tabLst>
            </a:pPr>
            <a:r>
              <a:rPr sz="706" dirty="0">
                <a:latin typeface="Arial"/>
                <a:cs typeface="Arial"/>
              </a:rPr>
              <a:t>With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estimated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average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communication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cost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b="1" i="1" dirty="0">
                <a:latin typeface="Arial"/>
                <a:cs typeface="Arial"/>
              </a:rPr>
              <a:t>C</a:t>
            </a:r>
            <a:r>
              <a:rPr sz="706" b="1" i="1" spc="-8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=</a:t>
            </a:r>
            <a:r>
              <a:rPr sz="706" b="1" spc="-8" dirty="0">
                <a:latin typeface="Arial"/>
                <a:cs typeface="Arial"/>
              </a:rPr>
              <a:t> </a:t>
            </a:r>
            <a:r>
              <a:rPr sz="706" b="1" spc="-25" dirty="0">
                <a:latin typeface="Arial"/>
                <a:cs typeface="Arial"/>
              </a:rPr>
              <a:t>9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600" y="2483310"/>
            <a:ext cx="3921542" cy="819291"/>
          </a:xfrm>
          <a:prstGeom prst="rect">
            <a:avLst/>
          </a:prstGeom>
        </p:spPr>
        <p:txBody>
          <a:bodyPr vert="horz" wrap="square" lIns="0" tIns="65369" rIns="0" bIns="0" rtlCol="0">
            <a:spAutoFit/>
          </a:bodyPr>
          <a:lstStyle/>
          <a:p>
            <a:pPr marL="155725">
              <a:spcBef>
                <a:spcPts val="514"/>
              </a:spcBef>
            </a:pPr>
            <a:r>
              <a:rPr sz="706" dirty="0">
                <a:latin typeface="Arial"/>
                <a:cs typeface="Arial"/>
              </a:rPr>
              <a:t>as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threshold,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we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find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three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clusters: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(2,4),</a:t>
            </a:r>
            <a:r>
              <a:rPr sz="706" b="1" spc="-5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(1,6),</a:t>
            </a:r>
            <a:r>
              <a:rPr sz="706" b="1" spc="-5" dirty="0">
                <a:latin typeface="Arial"/>
                <a:cs typeface="Arial"/>
              </a:rPr>
              <a:t> </a:t>
            </a:r>
            <a:r>
              <a:rPr sz="706" b="1" dirty="0">
                <a:latin typeface="Arial"/>
                <a:cs typeface="Arial"/>
              </a:rPr>
              <a:t>(3,5)</a:t>
            </a:r>
            <a:r>
              <a:rPr sz="706" b="1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–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12,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lang="en-US" sz="706" i="1" spc="-5" dirty="0" smtClean="0">
                <a:latin typeface="Arial"/>
                <a:cs typeface="Arial"/>
              </a:rPr>
              <a:t>1</a:t>
            </a:r>
            <a:r>
              <a:rPr sz="706" i="1" dirty="0" smtClean="0">
                <a:latin typeface="Arial"/>
                <a:cs typeface="Arial"/>
              </a:rPr>
              <a:t>1,</a:t>
            </a:r>
            <a:r>
              <a:rPr sz="706" i="1" spc="-5" dirty="0" smtClean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and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12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are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larger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than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i="1" spc="-25" dirty="0">
                <a:latin typeface="Arial"/>
                <a:cs typeface="Arial"/>
              </a:rPr>
              <a:t>9</a:t>
            </a:r>
            <a:endParaRPr sz="706" dirty="0">
              <a:latin typeface="Arial"/>
              <a:cs typeface="Arial"/>
            </a:endParaRPr>
          </a:p>
          <a:p>
            <a:pPr marL="179115" indent="-172707">
              <a:spcBef>
                <a:spcPts val="464"/>
              </a:spcBef>
              <a:buClr>
                <a:srgbClr val="993300"/>
              </a:buClr>
              <a:buSzPct val="89285"/>
              <a:buChar char="■"/>
              <a:tabLst>
                <a:tab pos="179115" algn="l"/>
              </a:tabLst>
            </a:pPr>
            <a:r>
              <a:rPr sz="706" dirty="0">
                <a:latin typeface="Arial"/>
                <a:cs typeface="Arial"/>
              </a:rPr>
              <a:t>Must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assign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(2,4)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whereas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(1,6)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B</a:t>
            </a:r>
            <a:r>
              <a:rPr sz="706" dirty="0">
                <a:latin typeface="Arial"/>
                <a:cs typeface="Arial"/>
              </a:rPr>
              <a:t>.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Cluster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(3,5)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can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be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mapped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either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or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spc="-13" dirty="0">
                <a:latin typeface="Arial"/>
                <a:cs typeface="Arial"/>
              </a:rPr>
              <a:t>B</a:t>
            </a:r>
            <a:r>
              <a:rPr sz="706" spc="-13" dirty="0">
                <a:latin typeface="Arial"/>
                <a:cs typeface="Arial"/>
              </a:rPr>
              <a:t>.</a:t>
            </a:r>
            <a:endParaRPr sz="706" dirty="0">
              <a:latin typeface="Arial"/>
              <a:cs typeface="Arial"/>
            </a:endParaRPr>
          </a:p>
          <a:p>
            <a:pPr marL="377776" marR="2563" lvl="1" indent="-140985">
              <a:lnSpc>
                <a:spcPct val="119800"/>
              </a:lnSpc>
              <a:spcBef>
                <a:spcPts val="295"/>
              </a:spcBef>
              <a:buChar char="●"/>
              <a:tabLst>
                <a:tab pos="377776" algn="l"/>
                <a:tab pos="380981" algn="l"/>
              </a:tabLst>
            </a:pPr>
            <a:r>
              <a:rPr sz="555" dirty="0">
                <a:solidFill>
                  <a:srgbClr val="CC6600"/>
                </a:solidFill>
                <a:latin typeface="Arial"/>
                <a:cs typeface="Arial"/>
              </a:rPr>
              <a:t>	</a:t>
            </a:r>
            <a:r>
              <a:rPr sz="706" dirty="0">
                <a:latin typeface="Arial"/>
                <a:cs typeface="Arial"/>
              </a:rPr>
              <a:t>If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assigned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</a:t>
            </a:r>
            <a:r>
              <a:rPr sz="706" dirty="0">
                <a:latin typeface="Arial"/>
                <a:cs typeface="Arial"/>
              </a:rPr>
              <a:t>,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total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cost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=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computation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cost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of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17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+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computation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cost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of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14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B</a:t>
            </a:r>
            <a:r>
              <a:rPr sz="706" i="1" spc="-3" dirty="0">
                <a:latin typeface="Arial"/>
                <a:cs typeface="Arial"/>
              </a:rPr>
              <a:t> </a:t>
            </a:r>
            <a:r>
              <a:rPr sz="706" spc="-25" dirty="0">
                <a:latin typeface="Arial"/>
                <a:cs typeface="Arial"/>
              </a:rPr>
              <a:t>+ </a:t>
            </a:r>
            <a:r>
              <a:rPr sz="706" dirty="0">
                <a:latin typeface="Arial"/>
                <a:cs typeface="Arial"/>
              </a:rPr>
              <a:t>communication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cost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of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10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between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A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and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B</a:t>
            </a:r>
            <a:r>
              <a:rPr sz="706" i="1" spc="-5" dirty="0">
                <a:latin typeface="Arial"/>
                <a:cs typeface="Arial"/>
              </a:rPr>
              <a:t> </a:t>
            </a:r>
            <a:r>
              <a:rPr lang="en-US" sz="706" spc="-5" dirty="0" smtClean="0">
                <a:latin typeface="Arial"/>
                <a:cs typeface="Arial"/>
              </a:rPr>
              <a:t>(overall </a:t>
            </a:r>
            <a:r>
              <a:rPr sz="706" b="1" spc="-13" dirty="0" smtClean="0">
                <a:latin typeface="Arial"/>
                <a:cs typeface="Arial"/>
              </a:rPr>
              <a:t>41</a:t>
            </a:r>
            <a:r>
              <a:rPr lang="en-US" sz="706" b="1" spc="-13" dirty="0" smtClean="0">
                <a:latin typeface="Arial"/>
                <a:cs typeface="Arial"/>
              </a:rPr>
              <a:t>)</a:t>
            </a:r>
            <a:endParaRPr sz="706" dirty="0">
              <a:latin typeface="Arial"/>
              <a:cs typeface="Arial"/>
            </a:endParaRPr>
          </a:p>
          <a:p>
            <a:pPr marL="380981" lvl="1" indent="-144189">
              <a:spcBef>
                <a:spcPts val="459"/>
              </a:spcBef>
              <a:buClr>
                <a:srgbClr val="CC6600"/>
              </a:buClr>
              <a:buSzPct val="78571"/>
              <a:buChar char="●"/>
              <a:tabLst>
                <a:tab pos="380981" algn="l"/>
              </a:tabLst>
            </a:pPr>
            <a:r>
              <a:rPr sz="706" dirty="0">
                <a:latin typeface="Arial"/>
                <a:cs typeface="Arial"/>
              </a:rPr>
              <a:t>If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cluster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(3,5)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assigned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i="1" dirty="0">
                <a:latin typeface="Arial"/>
                <a:cs typeface="Arial"/>
              </a:rPr>
              <a:t>B</a:t>
            </a:r>
            <a:r>
              <a:rPr sz="706" dirty="0">
                <a:latin typeface="Arial"/>
                <a:cs typeface="Arial"/>
              </a:rPr>
              <a:t>,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communication</a:t>
            </a:r>
            <a:r>
              <a:rPr sz="706" spc="-3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cost</a:t>
            </a:r>
            <a:r>
              <a:rPr sz="706" spc="-8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becomes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too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high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(6+8+3+5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=</a:t>
            </a:r>
            <a:r>
              <a:rPr sz="706" spc="-5" dirty="0">
                <a:latin typeface="Arial"/>
                <a:cs typeface="Arial"/>
              </a:rPr>
              <a:t> </a:t>
            </a:r>
            <a:r>
              <a:rPr sz="706" b="1" spc="-13" dirty="0">
                <a:latin typeface="Arial"/>
                <a:cs typeface="Arial"/>
              </a:rPr>
              <a:t>22</a:t>
            </a:r>
            <a:r>
              <a:rPr sz="706" spc="-13" dirty="0">
                <a:latin typeface="Arial"/>
                <a:cs typeface="Arial"/>
              </a:rPr>
              <a:t>)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42" y="922867"/>
            <a:ext cx="1152795" cy="13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Scheduling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Scheduling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36852" y="922867"/>
            <a:ext cx="3582724" cy="2195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Prior knowledge of processes (about their execution times and communication behaviors) is not realistic for most distributed applications</a:t>
            </a:r>
          </a:p>
          <a:p>
            <a:r>
              <a:rPr lang="en-US" dirty="0" smtClean="0"/>
              <a:t>Need an ad hoc scheduling strategy that is adaptive (dynamic) and allows its assignment decision to be made locally (decentralized)</a:t>
            </a:r>
          </a:p>
          <a:p>
            <a:pPr lvl="1"/>
            <a:r>
              <a:rPr lang="en-US" dirty="0" smtClean="0"/>
              <a:t>Static scheduling is non-adaptive and tends to be centralized</a:t>
            </a:r>
          </a:p>
          <a:p>
            <a:r>
              <a:rPr lang="en-US" dirty="0" smtClean="0"/>
              <a:t>Using disjoint process model:</a:t>
            </a:r>
          </a:p>
          <a:p>
            <a:pPr lvl="1"/>
            <a:r>
              <a:rPr lang="en-US" dirty="0" smtClean="0"/>
              <a:t>Ignoring the effect of the interdependency among processes as we do not know how these processes interact with each other</a:t>
            </a:r>
          </a:p>
          <a:p>
            <a:r>
              <a:rPr lang="en-US" dirty="0" smtClean="0"/>
              <a:t>Objectives/goals:</a:t>
            </a:r>
          </a:p>
          <a:p>
            <a:pPr lvl="1"/>
            <a:r>
              <a:rPr lang="en-US" dirty="0" smtClean="0"/>
              <a:t>Maximize the utilization of the system – considering throughput and completion time</a:t>
            </a:r>
          </a:p>
          <a:p>
            <a:pPr lvl="1"/>
            <a:r>
              <a:rPr lang="en-US" dirty="0" smtClean="0"/>
              <a:t>Provide fairness to the user processes – giving priority to a user’s process if the user has a lesser share of the resources</a:t>
            </a:r>
          </a:p>
          <a:p>
            <a:endParaRPr lang="en-US"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59" y="979072"/>
            <a:ext cx="135342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B9A3-7CDF-4196-A557-2DAE0AC0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Process Scheduling</a:t>
            </a:r>
          </a:p>
        </p:txBody>
      </p:sp>
      <p:pic>
        <p:nvPicPr>
          <p:cNvPr id="8" name="Content Placeholder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E2DC04D-C43B-4999-8C52-ADB61CB26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6" y="1158708"/>
            <a:ext cx="2260703" cy="1299612"/>
          </a:xfr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313521-F705-40E4-A044-3E9CE321E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27" y="1158709"/>
            <a:ext cx="2261504" cy="13248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461-8155-477C-8E4E-EE4C2FDA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F1A3-BA8C-44D5-9E79-44D60D15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A868-DB3D-4BA4-BD06-E7F1AE59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FC4EB-2DA2-4EE3-800D-467FD6F9CD01}"/>
              </a:ext>
            </a:extLst>
          </p:cNvPr>
          <p:cNvSpPr txBox="1"/>
          <p:nvPr/>
        </p:nvSpPr>
        <p:spPr>
          <a:xfrm>
            <a:off x="612253" y="2592353"/>
            <a:ext cx="4928644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formulation of scheduling: How is the </a:t>
            </a:r>
            <a:r>
              <a:rPr lang="en-US" sz="1413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scheduler </a:t>
            </a:r>
            <a:r>
              <a:rPr lang="en-US" sz="141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decide which of several tasks to take off a queue?</a:t>
            </a:r>
          </a:p>
        </p:txBody>
      </p:sp>
    </p:spTree>
    <p:extLst>
      <p:ext uri="{BB962C8B-B14F-4D97-AF65-F5344CB8AC3E}">
        <p14:creationId xmlns:p14="http://schemas.microsoft.com/office/powerpoint/2010/main" val="16636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Sharing and Balancing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Performance can be enhanced if processes are free to be redistributed or moved around among the processors/nodes/sites in the system</a:t>
            </a:r>
          </a:p>
          <a:p>
            <a:r>
              <a:rPr lang="en-US" dirty="0" smtClean="0"/>
              <a:t>Distribute workloads among all available processors to avoid having idle processors as much as possible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sharing</a:t>
            </a:r>
          </a:p>
          <a:p>
            <a:pPr lvl="1"/>
            <a:r>
              <a:rPr lang="en-US" dirty="0" smtClean="0"/>
              <a:t>An arriving (new) process can be assigned to the processor that has the shortest waiting queue to reduce processor idling</a:t>
            </a:r>
          </a:p>
          <a:p>
            <a:r>
              <a:rPr lang="en-US" dirty="0" smtClean="0"/>
              <a:t>Distribute workloads among all nodes as evenly as possible to keep the workload balanced among all nodes of the system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balancing</a:t>
            </a:r>
          </a:p>
          <a:p>
            <a:pPr lvl="1"/>
            <a:r>
              <a:rPr lang="en-US" dirty="0" smtClean="0"/>
              <a:t>Needs to move processes from heavily loaded nodes to idle or lightly loaded nodes dynamically</a:t>
            </a:r>
          </a:p>
          <a:p>
            <a:pPr lvl="1"/>
            <a:r>
              <a:rPr lang="en-US" dirty="0" smtClean="0"/>
              <a:t>Improves performance and achieves a sort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fairness</a:t>
            </a:r>
            <a:r>
              <a:rPr lang="en-US" dirty="0" smtClean="0"/>
              <a:t> in terms of equal workload for each process</a:t>
            </a:r>
          </a:p>
          <a:p>
            <a:pPr lvl="1"/>
            <a:r>
              <a:rPr lang="en-US" dirty="0" smtClean="0"/>
              <a:t>Reduces the overall averaging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turnaround</a:t>
            </a:r>
            <a:r>
              <a:rPr lang="en-US" dirty="0" smtClean="0"/>
              <a:t> time of processes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 Affinity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process has an affinity for the processor on which it is currently running – processor affinity</a:t>
            </a:r>
          </a:p>
          <a:p>
            <a:r>
              <a:rPr lang="en-US" dirty="0" smtClean="0"/>
              <a:t>Processor affinity makes more sense in SMP (symmetric multiprocessing) systems because of cache memory (locality)</a:t>
            </a:r>
          </a:p>
          <a:p>
            <a:pPr lvl="1"/>
            <a:r>
              <a:rPr lang="en-US" dirty="0" smtClean="0"/>
              <a:t>If a running process migrates to another processor, the contents of the cache memory must be invalidated for the first processor, and the cache for second processor must be repopulated</a:t>
            </a:r>
          </a:p>
          <a:p>
            <a:pPr lvl="1"/>
            <a:r>
              <a:rPr lang="en-US" dirty="0" smtClean="0"/>
              <a:t>To avoid high overhead, SMP </a:t>
            </a:r>
            <a:r>
              <a:rPr lang="en-US" dirty="0" smtClean="0"/>
              <a:t>systems try </a:t>
            </a:r>
            <a:r>
              <a:rPr lang="en-US" dirty="0" smtClean="0"/>
              <a:t>to keep a process running on the same processor as much as possible</a:t>
            </a:r>
          </a:p>
          <a:p>
            <a:r>
              <a:rPr lang="en-US" dirty="0" smtClean="0"/>
              <a:t>The process migration overhead is much worse in a distributed system</a:t>
            </a:r>
          </a:p>
          <a:p>
            <a:pPr lvl="1"/>
            <a:r>
              <a:rPr lang="en-US" dirty="0" smtClean="0"/>
              <a:t>Complete state information of migrating process must be passed to a remote site for its execution there</a:t>
            </a:r>
          </a:p>
          <a:p>
            <a:r>
              <a:rPr lang="en-US" dirty="0" smtClean="0"/>
              <a:t>Processor affinity counteracts the benefits of load balancing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Centralized Approach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Designate a controller process that maintains the information about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queue size of each processor</a:t>
            </a:r>
          </a:p>
          <a:p>
            <a:pPr lvl="1"/>
            <a:r>
              <a:rPr lang="en-US" dirty="0" smtClean="0"/>
              <a:t>Processes arrive and depart from the system asynchronously</a:t>
            </a:r>
          </a:p>
          <a:p>
            <a:pPr lvl="1"/>
            <a:r>
              <a:rPr lang="en-US" dirty="0" smtClean="0"/>
              <a:t>Controller is responsible for transferring a process from one site to other site: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Migrating process </a:t>
            </a:r>
            <a:r>
              <a:rPr lang="en-US" dirty="0" smtClean="0"/>
              <a:t>from a longer queue to a shorter queue dynamically</a:t>
            </a:r>
          </a:p>
          <a:p>
            <a:r>
              <a:rPr lang="en-US" dirty="0" smtClean="0"/>
              <a:t>An arriving process makes a request to the coordinator for the assignment to a processor.</a:t>
            </a:r>
          </a:p>
          <a:p>
            <a:r>
              <a:rPr lang="en-US" dirty="0" smtClean="0"/>
              <a:t>The controller schedules the process to the processor that has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shortest waiting queue</a:t>
            </a:r>
          </a:p>
          <a:p>
            <a:r>
              <a:rPr lang="en-US" dirty="0" smtClean="0"/>
              <a:t>To update the queue size information, each processor must inform the controller whenever a process completes its execution – overhead</a:t>
            </a:r>
          </a:p>
          <a:p>
            <a:r>
              <a:rPr lang="en-US" dirty="0" smtClean="0"/>
              <a:t>To remove the centralized controller, the process transfer must be initiated by either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sender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receiver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both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Sender-initiated Algorithms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sender-initiated algorithm is activated by a sender process that wishes to off-load some of its computation (push model)</a:t>
            </a:r>
          </a:p>
          <a:p>
            <a:pPr lvl="1"/>
            <a:r>
              <a:rPr lang="en-US" dirty="0" smtClean="0"/>
              <a:t>Facilitates migration of process from a heavily loaded sender to a lightly loaded receiver</a:t>
            </a:r>
          </a:p>
          <a:p>
            <a:r>
              <a:rPr lang="en-US" dirty="0" smtClean="0"/>
              <a:t>This process transfer procedure require three basic decisions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 policy</a:t>
            </a:r>
            <a:r>
              <a:rPr lang="en-US" dirty="0" smtClean="0"/>
              <a:t>: When does a node become the sender?</a:t>
            </a:r>
          </a:p>
          <a:p>
            <a:pPr lvl="2"/>
            <a:r>
              <a:rPr lang="en-US" dirty="0" smtClean="0"/>
              <a:t>When node’s queue length (</a:t>
            </a:r>
            <a:r>
              <a:rPr lang="en-US" b="1" dirty="0" smtClean="0"/>
              <a:t>SQ</a:t>
            </a:r>
            <a:r>
              <a:rPr lang="en-US" dirty="0" smtClean="0"/>
              <a:t>) becomes longer than a certain threshold (</a:t>
            </a:r>
            <a:r>
              <a:rPr lang="en-US" b="1" dirty="0" smtClean="0"/>
              <a:t>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policy</a:t>
            </a:r>
            <a:r>
              <a:rPr lang="en-US" dirty="0" smtClean="0"/>
              <a:t>: How does the sender choose a process for transfer?</a:t>
            </a:r>
          </a:p>
          <a:p>
            <a:pPr lvl="2"/>
            <a:r>
              <a:rPr lang="en-US" dirty="0" smtClean="0"/>
              <a:t>A newly arrived process is a good candidate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 policy</a:t>
            </a:r>
            <a:r>
              <a:rPr lang="en-US" dirty="0" smtClean="0"/>
              <a:t>: Which node should be the target receiver?</a:t>
            </a:r>
          </a:p>
          <a:p>
            <a:pPr lvl="2"/>
            <a:r>
              <a:rPr lang="en-US" dirty="0" smtClean="0"/>
              <a:t>Randomly select a receiver node</a:t>
            </a:r>
          </a:p>
          <a:p>
            <a:pPr lvl="2"/>
            <a:r>
              <a:rPr lang="en-US" dirty="0" smtClean="0"/>
              <a:t>Probing receiver: poll a certain number of nodes (probe limit </a:t>
            </a:r>
            <a:r>
              <a:rPr lang="en-US" b="1" dirty="0" smtClean="0"/>
              <a:t>PL</a:t>
            </a:r>
            <a:r>
              <a:rPr lang="en-US" dirty="0" smtClean="0"/>
              <a:t>) to find an idle node or a node with the smallest queue length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Chart of Sender-initiated Algorithm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SQ</a:t>
            </a:r>
            <a:r>
              <a:rPr lang="en-US" dirty="0" smtClean="0"/>
              <a:t>, </a:t>
            </a:r>
            <a:r>
              <a:rPr lang="en-US" b="1" dirty="0" smtClean="0"/>
              <a:t>ST</a:t>
            </a:r>
            <a:r>
              <a:rPr lang="en-US" dirty="0" smtClean="0"/>
              <a:t> and </a:t>
            </a:r>
            <a:r>
              <a:rPr lang="en-US" b="1" dirty="0" smtClean="0"/>
              <a:t>PL</a:t>
            </a:r>
            <a:r>
              <a:rPr lang="en-US" dirty="0" smtClean="0"/>
              <a:t> are the sender’s queue length, threshold, and probe limit, respectively</a:t>
            </a:r>
          </a:p>
          <a:p>
            <a:r>
              <a:rPr lang="en-US" b="1" dirty="0" smtClean="0"/>
              <a:t>RQ</a:t>
            </a:r>
            <a:r>
              <a:rPr lang="en-US" dirty="0" smtClean="0"/>
              <a:t> is the queue length of a polled receiver</a:t>
            </a:r>
          </a:p>
          <a:p>
            <a:endParaRPr lang="en-US" dirty="0"/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95780"/>
            <a:ext cx="3540248" cy="18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Sender-initiated Algorithm (Cont.)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Sender-initiate load sharing algorithm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push</a:t>
            </a:r>
            <a:r>
              <a:rPr lang="en-US" dirty="0" smtClean="0"/>
              <a:t> model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push</a:t>
            </a:r>
            <a:r>
              <a:rPr lang="en-US" dirty="0" smtClean="0"/>
              <a:t> migration, where processes are pushed from one node to the others</a:t>
            </a:r>
          </a:p>
          <a:p>
            <a:pPr lvl="1"/>
            <a:r>
              <a:rPr lang="en-US" dirty="0" smtClean="0"/>
              <a:t>Pushing (or moving) processes from the overloaded to idle or less-busy nodes</a:t>
            </a:r>
          </a:p>
          <a:p>
            <a:r>
              <a:rPr lang="en-US" dirty="0" smtClean="0"/>
              <a:t>A sender-initiated algorithm incurs additional communication overhead because of probing of receivers and migration of processes</a:t>
            </a:r>
          </a:p>
          <a:p>
            <a:r>
              <a:rPr lang="en-US" dirty="0" smtClean="0"/>
              <a:t>In an already heavily loaded system, if many (or all) nodes initiate the algorithm simultaneously, a ping-pong effect among senders trying to off- load processes fruitlessly can occur</a:t>
            </a:r>
          </a:p>
          <a:p>
            <a:pPr lvl="1"/>
            <a:r>
              <a:rPr lang="en-US" dirty="0" smtClean="0"/>
              <a:t>The algorithm becomes unstable at heavy system load due to high communication overhead</a:t>
            </a:r>
          </a:p>
          <a:p>
            <a:r>
              <a:rPr lang="en-US" dirty="0" smtClean="0"/>
              <a:t>The algorithm perform very well in a lightly loaded system since it is easy to find a receiver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Receiver-initiated Algorithms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receiver-initiated algorithm is activated by a receiver process to pull a process from others to its site for execution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pull model or pull migration</a:t>
            </a:r>
          </a:p>
          <a:p>
            <a:pPr lvl="1"/>
            <a:r>
              <a:rPr lang="en-US" dirty="0" smtClean="0"/>
              <a:t>Pulling waiting process from a busy processor/node</a:t>
            </a:r>
          </a:p>
          <a:p>
            <a:r>
              <a:rPr lang="en-US" dirty="0" smtClean="0"/>
              <a:t>Three similar basic decisions include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 policy </a:t>
            </a:r>
            <a:r>
              <a:rPr lang="en-US" dirty="0" smtClean="0"/>
              <a:t>– activate pull operation when the queue length (</a:t>
            </a:r>
            <a:r>
              <a:rPr lang="en-US" b="1" dirty="0" smtClean="0"/>
              <a:t>RQ</a:t>
            </a:r>
            <a:r>
              <a:rPr lang="en-US" dirty="0" smtClean="0"/>
              <a:t>) falls below a certain threshold (</a:t>
            </a:r>
            <a:r>
              <a:rPr lang="en-US" b="1" dirty="0" smtClean="0"/>
              <a:t>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policy </a:t>
            </a:r>
            <a:r>
              <a:rPr lang="en-US" dirty="0" smtClean="0"/>
              <a:t>– require preemption since the processes at the sender site might have already been running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 policy </a:t>
            </a:r>
            <a:r>
              <a:rPr lang="en-US" dirty="0" smtClean="0"/>
              <a:t>– a probing strategy to identify a heavily loaded sender</a:t>
            </a:r>
          </a:p>
          <a:p>
            <a:r>
              <a:rPr lang="en-US" dirty="0" smtClean="0"/>
              <a:t>Receiver-initiated algorithms are more stable than the sender-initiated ones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effective at higher system load because a sender can be found easily and migration communication overhead is low. At very high load, the algorithm becomes less active (so no unstable problem)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Sender/Receiver-initiated Approach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makes sense to combine two algorithms into one so that a node can dynamically play the role of either a sender or a receiver</a:t>
            </a:r>
          </a:p>
          <a:p>
            <a:pPr lvl="1"/>
            <a:r>
              <a:rPr lang="en-US" dirty="0" smtClean="0"/>
              <a:t>Node can activate the sender-initiated algorithms when its queue size exceeds the threshold </a:t>
            </a:r>
            <a:r>
              <a:rPr lang="en-US" b="1" dirty="0" smtClean="0"/>
              <a:t>ST</a:t>
            </a:r>
            <a:r>
              <a:rPr lang="en-US" dirty="0" smtClean="0"/>
              <a:t> and can enable the receiver-initiated algorithms when its queue size falls below the threshold </a:t>
            </a:r>
            <a:r>
              <a:rPr lang="en-US" b="1" dirty="0" smtClean="0"/>
              <a:t>RT</a:t>
            </a:r>
          </a:p>
          <a:p>
            <a:r>
              <a:rPr lang="en-US" dirty="0" smtClean="0"/>
              <a:t>The decision of which algorithm to use can be based on the estimated system load information – an adaptive approach</a:t>
            </a:r>
          </a:p>
          <a:p>
            <a:r>
              <a:rPr lang="en-US" dirty="0" smtClean="0"/>
              <a:t>Senders rendezvous with receivers</a:t>
            </a:r>
          </a:p>
          <a:p>
            <a:pPr lvl="1"/>
            <a:r>
              <a:rPr lang="en-US" dirty="0" smtClean="0"/>
              <a:t>A registration service can be used to match a sender with a receiver --</a:t>
            </a:r>
          </a:p>
          <a:p>
            <a:pPr lvl="1"/>
            <a:r>
              <a:rPr lang="en-US" dirty="0" smtClean="0"/>
              <a:t>Can even serve as a trader for best matching based on some price (e.g., computational cost)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Process Implementation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Process Implementation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sharing and balancing in distributed system require the activation of process execution at a remote site</a:t>
            </a:r>
          </a:p>
          <a:p>
            <a:r>
              <a:rPr lang="en-US" dirty="0" smtClean="0"/>
              <a:t>Creating a remote process using the client/server model</a:t>
            </a:r>
          </a:p>
          <a:p>
            <a:pPr lvl="1"/>
            <a:r>
              <a:rPr lang="en-US" dirty="0" smtClean="0"/>
              <a:t>Front-end stub processes facilitate the creation and communication between processes on different machines</a:t>
            </a:r>
          </a:p>
          <a:p>
            <a:pPr lvl="1"/>
            <a:r>
              <a:rPr lang="en-US" dirty="0" smtClean="0"/>
              <a:t>Stub processes serve as a logical link between local and remote processes</a:t>
            </a:r>
          </a:p>
          <a:p>
            <a:endParaRPr lang="en-US" dirty="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995016"/>
            <a:ext cx="3563050" cy="1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Scheduling Algorithms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scheduling algorithms exist for single processor computer system:</a:t>
            </a:r>
          </a:p>
          <a:p>
            <a:pPr lvl="1"/>
            <a:r>
              <a:rPr lang="en-US" dirty="0" smtClean="0"/>
              <a:t>First-Come, First Served (FCFS) scheduling</a:t>
            </a:r>
          </a:p>
          <a:p>
            <a:pPr lvl="1"/>
            <a:r>
              <a:rPr lang="en-US" dirty="0" smtClean="0"/>
              <a:t>Shortest-Job-First (SJF) scheduling</a:t>
            </a:r>
          </a:p>
          <a:p>
            <a:pPr lvl="1"/>
            <a:r>
              <a:rPr lang="en-US" dirty="0" smtClean="0"/>
              <a:t>Shortest-Remaining-Time-First (SRTF) scheduling (preemptive)</a:t>
            </a:r>
          </a:p>
          <a:p>
            <a:pPr lvl="1"/>
            <a:r>
              <a:rPr lang="en-US" dirty="0" smtClean="0"/>
              <a:t>Priority scheduling (preemptive/non-preemptive)</a:t>
            </a:r>
          </a:p>
          <a:p>
            <a:pPr lvl="1"/>
            <a:r>
              <a:rPr lang="en-US" dirty="0" smtClean="0"/>
              <a:t>Round Robin (RR) scheduling (preemptive)</a:t>
            </a:r>
          </a:p>
          <a:p>
            <a:pPr lvl="1"/>
            <a:r>
              <a:rPr lang="en-US" dirty="0" smtClean="0"/>
              <a:t>Multilevel Queue scheduling</a:t>
            </a:r>
          </a:p>
          <a:p>
            <a:pPr lvl="1"/>
            <a:r>
              <a:rPr lang="en-US" dirty="0" smtClean="0"/>
              <a:t>Multilevel Feedback Queue scheduling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Remote Applications</a:t>
            </a: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how request messages are interpreted, different application scenarios can arise: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Remote service</a:t>
            </a:r>
            <a:r>
              <a:rPr lang="en-US" dirty="0" smtClean="0"/>
              <a:t>: The message is interpreted as a request for a known service at the remote site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Remote execution</a:t>
            </a:r>
            <a:r>
              <a:rPr lang="en-US" dirty="0" smtClean="0"/>
              <a:t>: The messages contain a program to be executed at the remote site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migration</a:t>
            </a:r>
            <a:r>
              <a:rPr lang="en-US" dirty="0" smtClean="0"/>
              <a:t>: The messages represent a process being migrated to the remote site for continuing execution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Service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request message is interpreted as a request for a known service at the remote site</a:t>
            </a:r>
          </a:p>
          <a:p>
            <a:r>
              <a:rPr lang="en-US" dirty="0" smtClean="0"/>
              <a:t>Primary application is resource sharing in distributed systems</a:t>
            </a:r>
          </a:p>
          <a:p>
            <a:pPr lvl="1"/>
            <a:r>
              <a:rPr lang="en-US" dirty="0" smtClean="0"/>
              <a:t>Sharing of file systems, peripherals, and processing capabilities</a:t>
            </a:r>
          </a:p>
          <a:p>
            <a:pPr lvl="1"/>
            <a:r>
              <a:rPr lang="en-US" dirty="0" smtClean="0"/>
              <a:t>Remote service views the computation environment as accessing remote resources</a:t>
            </a:r>
          </a:p>
          <a:p>
            <a:pPr lvl="1"/>
            <a:r>
              <a:rPr lang="en-US" dirty="0" smtClean="0"/>
              <a:t>Whereas remote execution and process migration views it as remote host</a:t>
            </a:r>
          </a:p>
          <a:p>
            <a:r>
              <a:rPr lang="en-US" dirty="0" smtClean="0"/>
              <a:t>Request message can be generated at three different software levels:</a:t>
            </a:r>
          </a:p>
          <a:p>
            <a:pPr lvl="1"/>
            <a:r>
              <a:rPr lang="en-US" dirty="0" smtClean="0"/>
              <a:t>As remote procedure calls at the language level</a:t>
            </a:r>
          </a:p>
          <a:p>
            <a:pPr lvl="1"/>
            <a:r>
              <a:rPr lang="en-US" dirty="0" smtClean="0"/>
              <a:t>As remote commands at the operating system level</a:t>
            </a:r>
          </a:p>
          <a:p>
            <a:pPr lvl="1"/>
            <a:r>
              <a:rPr lang="en-US" dirty="0" smtClean="0"/>
              <a:t>As interpretive messages at the application level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Execution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Remote execution (or dynamic task placement) is used for off-loading computation (load sharing):</a:t>
            </a:r>
          </a:p>
          <a:p>
            <a:pPr lvl="1"/>
            <a:r>
              <a:rPr lang="en-US" dirty="0" smtClean="0"/>
              <a:t>The message sent from a client to a server is a client program to be executed at the server</a:t>
            </a:r>
          </a:p>
          <a:p>
            <a:pPr lvl="1"/>
            <a:r>
              <a:rPr lang="en-US" dirty="0" smtClean="0"/>
              <a:t>In essence, it is the spawning of a process at a remote host</a:t>
            </a:r>
          </a:p>
          <a:p>
            <a:r>
              <a:rPr lang="en-US" dirty="0" smtClean="0"/>
              <a:t>Remote execution is difficult to implement:</a:t>
            </a:r>
          </a:p>
          <a:p>
            <a:pPr lvl="1"/>
            <a:r>
              <a:rPr lang="en-US" dirty="0" smtClean="0"/>
              <a:t>Load sharing algorithm – process (or) servers are responsible for maintaining load distribution, negotiating remote host, invoking remote operation, and creating stub processes for linking clients and servers</a:t>
            </a:r>
          </a:p>
          <a:p>
            <a:pPr lvl="1"/>
            <a:r>
              <a:rPr lang="en-US" dirty="0" smtClean="0"/>
              <a:t>Location independence – each remote process is represented by an agent process at the originating host. Parent/child relationship is preserved</a:t>
            </a:r>
          </a:p>
          <a:p>
            <a:pPr lvl="1"/>
            <a:r>
              <a:rPr lang="en-US" dirty="0" smtClean="0"/>
              <a:t>System heterogeneity – need to recompile the program or use Java program execution or XDR data transfer</a:t>
            </a:r>
          </a:p>
          <a:p>
            <a:pPr lvl="1"/>
            <a:r>
              <a:rPr lang="en-US" dirty="0" smtClean="0"/>
              <a:t>Protection and security – a double-edge sword. A foreign code image can be a Trojan horse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Migration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Extend load-sharing model further to allow a remote execution to be preempted and moved to another remote host</a:t>
            </a:r>
          </a:p>
          <a:p>
            <a:pPr lvl="1"/>
            <a:r>
              <a:rPr lang="en-US" dirty="0" smtClean="0"/>
              <a:t>In effect, a process can migrate from host to host dynamically</a:t>
            </a:r>
          </a:p>
          <a:p>
            <a:r>
              <a:rPr lang="en-US" dirty="0" smtClean="0"/>
              <a:t>A process migration facility needs to locate and negotiate a remote host, transfer the code image, and initialize the remote execution</a:t>
            </a:r>
          </a:p>
          <a:p>
            <a:r>
              <a:rPr lang="en-US" dirty="0" smtClean="0"/>
              <a:t>Since the target process is preempted, its state information</a:t>
            </a:r>
          </a:p>
          <a:p>
            <a:pPr lvl="1"/>
            <a:r>
              <a:rPr lang="en-US" dirty="0" smtClean="0"/>
              <a:t>Computation state – information necessary to save and restore process at remote site, similar to conventional context switching</a:t>
            </a:r>
          </a:p>
          <a:p>
            <a:pPr lvl="1"/>
            <a:r>
              <a:rPr lang="en-US" dirty="0" smtClean="0"/>
              <a:t>Communication state – status of process communication links and the messages in transit, difficult to handle</a:t>
            </a:r>
          </a:p>
          <a:p>
            <a:r>
              <a:rPr lang="en-US" dirty="0" smtClean="0"/>
              <a:t>Two key components of process migration procedure:</a:t>
            </a:r>
          </a:p>
          <a:p>
            <a:pPr lvl="1"/>
            <a:r>
              <a:rPr lang="en-US" dirty="0" smtClean="0"/>
              <a:t>Link redirection and message forwarding</a:t>
            </a:r>
          </a:p>
          <a:p>
            <a:pPr lvl="1"/>
            <a:r>
              <a:rPr lang="en-US" dirty="0" smtClean="0"/>
              <a:t>State and context transfer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Process Migration</a:t>
            </a:r>
            <a:endParaRPr lang="en-US" dirty="0"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88255"/>
            <a:ext cx="4114800" cy="21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Frozen Time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Freeze (suspend) migrating process after remote host identified</a:t>
            </a:r>
          </a:p>
          <a:p>
            <a:r>
              <a:rPr lang="en-US" dirty="0" smtClean="0"/>
              <a:t>Transfer the state and context (code image) of the process to remote host</a:t>
            </a:r>
          </a:p>
          <a:p>
            <a:r>
              <a:rPr lang="en-US" dirty="0" smtClean="0"/>
              <a:t>Perform link redirection at different stages of migration</a:t>
            </a:r>
          </a:p>
          <a:p>
            <a:pPr lvl="1"/>
            <a:r>
              <a:rPr lang="en-US" dirty="0" smtClean="0"/>
              <a:t>Explicit update requests for link tables of all communicating processes</a:t>
            </a:r>
          </a:p>
          <a:p>
            <a:pPr lvl="1"/>
            <a:r>
              <a:rPr lang="en-US" dirty="0" smtClean="0"/>
              <a:t>The time of link update affects how process’s received messages are forwarded</a:t>
            </a:r>
          </a:p>
          <a:p>
            <a:r>
              <a:rPr lang="en-US" dirty="0" smtClean="0"/>
              <a:t>Early messages are buffered by source kernel and are transferred together with the context or forwarded later</a:t>
            </a:r>
          </a:p>
          <a:p>
            <a:r>
              <a:rPr lang="en-US" dirty="0" smtClean="0"/>
              <a:t>Late messages (received after link update) are handled by destination kernel</a:t>
            </a:r>
          </a:p>
          <a:p>
            <a:r>
              <a:rPr lang="en-US" dirty="0" smtClean="0"/>
              <a:t>Freeze time is process migration overhead</a:t>
            </a:r>
          </a:p>
          <a:p>
            <a:pPr lvl="1"/>
            <a:r>
              <a:rPr lang="en-US" dirty="0" smtClean="0"/>
              <a:t>Context transfer, link redirection, and message forwarding can proceed concurrently – some overlapping can reduce the overhead</a:t>
            </a:r>
          </a:p>
          <a:p>
            <a:pPr lvl="1"/>
            <a:r>
              <a:rPr lang="en-US" dirty="0" smtClean="0"/>
              <a:t>To start remote execution requires the transfer of the process’s computation state information and some initial codes (i.e., some blocks/pages needed)</a:t>
            </a:r>
          </a:p>
          <a:p>
            <a:pPr lvl="1"/>
            <a:r>
              <a:rPr lang="en-US" dirty="0" smtClean="0"/>
              <a:t>Link redirection and message forwarding can wait until remote execution begins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" y="283417"/>
            <a:ext cx="1922639" cy="14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7" y="1725397"/>
            <a:ext cx="1924457" cy="144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3" y="1101140"/>
            <a:ext cx="1924456" cy="1443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" y="1920224"/>
            <a:ext cx="1410897" cy="941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3" y="596017"/>
            <a:ext cx="1411040" cy="928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433611"/>
            <a:ext cx="1492980" cy="3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78" y="2799653"/>
            <a:ext cx="1296950" cy="175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Also: “First In First Out” (FIFO)</a:t>
            </a:r>
          </a:p>
          <a:p>
            <a:r>
              <a:rPr lang="en-US" altLang="ko-KR" dirty="0" smtClean="0"/>
              <a:t>Example: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dirty="0"/>
              <a:t>	</a:t>
            </a:r>
            <a:r>
              <a:rPr lang="en-US" altLang="ko-KR" u="sng" dirty="0" smtClean="0"/>
              <a:t>Burst Time</a:t>
            </a:r>
          </a:p>
          <a:p>
            <a:pPr marL="0" indent="0">
              <a:buNone/>
            </a:pPr>
            <a:r>
              <a:rPr lang="en-US" altLang="ko-KR" dirty="0" smtClean="0"/>
              <a:t>		    T1		    24</a:t>
            </a:r>
            <a:br>
              <a:rPr lang="en-US" altLang="ko-KR" dirty="0" smtClean="0"/>
            </a:br>
            <a:r>
              <a:rPr lang="en-US" altLang="ko-KR" dirty="0" smtClean="0"/>
              <a:t>		    T2 	</a:t>
            </a:r>
            <a:r>
              <a:rPr lang="en-US" altLang="ko-KR" dirty="0"/>
              <a:t>	</a:t>
            </a:r>
            <a:r>
              <a:rPr lang="en-US" altLang="ko-KR" dirty="0" smtClean="0"/>
              <a:t>     3</a:t>
            </a:r>
            <a:br>
              <a:rPr lang="en-US" altLang="ko-KR" dirty="0" smtClean="0"/>
            </a:br>
            <a:r>
              <a:rPr lang="en-US" altLang="ko-KR" dirty="0" smtClean="0"/>
              <a:t>	                 T3		     3 </a:t>
            </a:r>
          </a:p>
          <a:p>
            <a:r>
              <a:rPr lang="en-US" altLang="ko-KR" dirty="0" smtClean="0"/>
              <a:t>Arrival Order: T1, T2, then T3 (all arrive at time 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1422868" y="2346319"/>
            <a:ext cx="2940837" cy="624859"/>
            <a:chOff x="1104" y="3398"/>
            <a:chExt cx="3671" cy="78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211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30"/>
              <a:ext cx="33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9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First-Come, First-Served Scheduling (FCFS)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 Times: T1 = 24, T2 = 27, T3 = 30</a:t>
            </a:r>
          </a:p>
          <a:p>
            <a:pPr lvl="1"/>
            <a:r>
              <a:rPr lang="en-US" dirty="0" smtClean="0"/>
              <a:t>Average Response Time = (24+27+30) / 3 = 27</a:t>
            </a:r>
          </a:p>
          <a:p>
            <a:r>
              <a:rPr lang="en-US" dirty="0" smtClean="0"/>
              <a:t>Waiting times: T1 = 0, T2 = 24, T3 = 27</a:t>
            </a:r>
          </a:p>
          <a:p>
            <a:pPr lvl="1"/>
            <a:r>
              <a:rPr lang="en-US" dirty="0" smtClean="0"/>
              <a:t>Average Wait Time = (0 + 24 + 27) / 3 = 17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Convoy Effect: Short processes stuck behind long processes</a:t>
            </a:r>
          </a:p>
          <a:p>
            <a:pPr lvl="1"/>
            <a:r>
              <a:rPr lang="en-US" dirty="0" smtClean="0"/>
              <a:t>If T2, T3 arrive any time &lt; 24, they must wait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AE6A357-1B43-41AF-B46C-AB986A141858}"/>
              </a:ext>
            </a:extLst>
          </p:cNvPr>
          <p:cNvGrpSpPr>
            <a:grpSpLocks/>
          </p:cNvGrpSpPr>
          <p:nvPr/>
        </p:nvGrpSpPr>
        <p:grpSpPr bwMode="auto">
          <a:xfrm>
            <a:off x="1305440" y="972535"/>
            <a:ext cx="2940837" cy="624859"/>
            <a:chOff x="1104" y="3398"/>
            <a:chExt cx="3671" cy="78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BD3448A8-C5A8-4F1D-A946-437DBD0A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3408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211">
                <a:latin typeface="+mn-lt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86F8234-320B-48F4-A790-41A8B0045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1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4585070-155D-43B1-9049-93AB03566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2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2CFDCFD-433E-462A-926B-14524D784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8" y="3398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 dirty="0">
                  <a:latin typeface="+mn-lt"/>
                  <a:ea typeface="굴림" panose="020B0600000101010101" pitchFamily="34" charset="-127"/>
                </a:rPr>
                <a:t>T</a:t>
              </a:r>
              <a:r>
                <a:rPr lang="en-US" altLang="ko-KR" sz="1211" b="0" baseline="-25000" dirty="0">
                  <a:latin typeface="+mn-lt"/>
                  <a:ea typeface="굴림" panose="020B0600000101010101" pitchFamily="34" charset="-127"/>
                </a:rPr>
                <a:t>3</a:t>
              </a:r>
              <a:endParaRPr lang="en-US" altLang="ko-KR" sz="1211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128F8698-387E-4EFC-8C3D-2C4D5E8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7BCD81E-0D19-4B0F-BF37-B62743756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74C0506-18A4-4DED-AF79-202907DF6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9006251D-C813-45C0-ACED-EF34926C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9B6A0AC-5921-424B-A6FB-0C9C71E54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0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A49089A-2BCC-4279-B0C0-D2479FDA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55191A73-BCE1-47E8-B6FD-141ED10E6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24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4ADDBE06-775D-4BE0-BEBE-1E623886E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27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3CBE49F-2856-43B1-9AA2-C0F5545EA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" y="3830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30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BD913C62-1992-469B-B542-13DB48A2E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30"/>
              <a:ext cx="33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ko-KR" sz="1211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9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C4C-7532-4593-AC7C-53863CCA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Slightly Different Arrival Order?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0D23-1761-491C-8D49-EA44B4CB5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T2 &lt; T3 &lt; T1</a:t>
            </a:r>
          </a:p>
          <a:p>
            <a:r>
              <a:rPr lang="en-US" dirty="0" smtClean="0"/>
              <a:t>Response Time: T1 = 30, T2 = 3, T3 = 6</a:t>
            </a:r>
          </a:p>
          <a:p>
            <a:pPr lvl="1"/>
            <a:r>
              <a:rPr lang="en-US" dirty="0" smtClean="0"/>
              <a:t>Average Response Time = (30 + 3 + 6) / 3 = </a:t>
            </a:r>
            <a:r>
              <a:rPr lang="en-US" dirty="0" smtClean="0"/>
              <a:t>13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ersus 27 with T1 &lt; T2 &lt; T3</a:t>
            </a:r>
          </a:p>
          <a:p>
            <a:r>
              <a:rPr lang="en-US" dirty="0" smtClean="0"/>
              <a:t>Waiting Time: T1 = 6, T2 = 0, T3 = 3</a:t>
            </a:r>
          </a:p>
          <a:p>
            <a:pPr lvl="1"/>
            <a:r>
              <a:rPr lang="en-US" dirty="0" smtClean="0"/>
              <a:t>Average Waiting Time = (6+0+3) / 3 = 3</a:t>
            </a:r>
          </a:p>
          <a:p>
            <a:pPr lvl="1"/>
            <a:r>
              <a:rPr lang="en-US" dirty="0" smtClean="0"/>
              <a:t>Versus 17 </a:t>
            </a:r>
            <a:r>
              <a:rPr lang="en-US" dirty="0"/>
              <a:t>with T1 &lt; T2 &lt; T3</a:t>
            </a:r>
          </a:p>
          <a:p>
            <a:pPr marL="138422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B6E7-C836-4D47-89B2-BFEB557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DF25-F848-4B54-B76B-D20B31B4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6CC4F-979A-4FCD-8C40-89882C60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3F1B9FE1-DC84-4BF2-96A3-C35FA6369B0C}"/>
              </a:ext>
            </a:extLst>
          </p:cNvPr>
          <p:cNvGrpSpPr>
            <a:grpSpLocks/>
          </p:cNvGrpSpPr>
          <p:nvPr/>
        </p:nvGrpSpPr>
        <p:grpSpPr bwMode="auto">
          <a:xfrm>
            <a:off x="1305953" y="972536"/>
            <a:ext cx="2950450" cy="624858"/>
            <a:chOff x="1190" y="1631"/>
            <a:chExt cx="3683" cy="780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C79D7804-09E0-4018-A105-3C8A058784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86" y="1641"/>
              <a:ext cx="3312" cy="384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211" dirty="0">
                <a:latin typeface="+mn-lt"/>
              </a:endParaRP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F84E08BE-77EC-4F6D-9C3E-797E4056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17" y="1631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 dirty="0">
                  <a:latin typeface="+mn-lt"/>
                </a:rPr>
                <a:t>T</a:t>
              </a:r>
              <a:r>
                <a:rPr lang="en-US" altLang="en-US" sz="1211" b="0" baseline="-25000" dirty="0">
                  <a:latin typeface="+mn-lt"/>
                </a:rPr>
                <a:t>1</a:t>
              </a:r>
              <a:endParaRPr lang="en-US" altLang="en-US" sz="1211" b="0" dirty="0">
                <a:latin typeface="+mn-lt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977E3087-AC09-4AC4-8FEA-D7E18D11D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29" y="1631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 dirty="0">
                  <a:latin typeface="+mn-lt"/>
                </a:rPr>
                <a:t>T</a:t>
              </a:r>
              <a:r>
                <a:rPr lang="en-US" altLang="en-US" sz="1211" b="0" baseline="-25000" dirty="0">
                  <a:latin typeface="+mn-lt"/>
                </a:rPr>
                <a:t>3</a:t>
              </a:r>
              <a:endParaRPr lang="en-US" altLang="en-US" sz="1211" b="0" dirty="0">
                <a:latin typeface="+mn-lt"/>
              </a:endParaRP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BE841834-5332-4BE1-BE4B-54DA3F7DB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53" y="1631"/>
              <a:ext cx="43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 dirty="0">
                  <a:latin typeface="+mn-lt"/>
                </a:rPr>
                <a:t>T</a:t>
              </a:r>
              <a:r>
                <a:rPr lang="en-US" altLang="en-US" sz="1211" b="0" baseline="-25000" dirty="0">
                  <a:latin typeface="+mn-lt"/>
                </a:rPr>
                <a:t>2</a:t>
              </a:r>
              <a:endParaRPr lang="en-US" altLang="en-US" sz="1211" b="0" dirty="0">
                <a:latin typeface="+mn-lt"/>
              </a:endParaRPr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296AB7F9-9B5A-4F2E-9BAE-4745D1DF7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8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5F5DA7D8-604C-4952-AF82-8AD6A2EEA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79926B29-A449-442C-A2A9-E0B06823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B7A17C0A-4668-481E-9677-8B91DD27F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1641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8A361031-4F1E-4CCE-85E1-9799CACF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6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D0E17D3-2612-4C2E-887A-20FA702B7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0" y="202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11"/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7DDAE1EF-58F3-4802-8C3E-A027B483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394" y="2063"/>
              <a:ext cx="33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>
                  <a:latin typeface="+mn-lt"/>
                </a:rPr>
                <a:t>6</a:t>
              </a:r>
            </a:p>
          </p:txBody>
        </p:sp>
        <p:sp>
          <p:nvSpPr>
            <p:cNvPr id="34" name="Text Box 16">
              <a:extLst>
                <a:ext uri="{FF2B5EF4-FFF2-40B4-BE49-F238E27FC236}">
                  <a16:creationId xmlns:a16="http://schemas.microsoft.com/office/drawing/2014/main" id="{139EFF8D-610B-4F9E-BCCA-B595244DD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818" y="2063"/>
              <a:ext cx="33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>
                  <a:latin typeface="+mn-lt"/>
                </a:rPr>
                <a:t>3</a:t>
              </a: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94004CBB-0861-4CE3-AAD6-34BC9F689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26" y="2063"/>
              <a:ext cx="44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>
                  <a:latin typeface="+mn-lt"/>
                </a:rPr>
                <a:t>30</a:t>
              </a:r>
            </a:p>
          </p:txBody>
        </p:sp>
        <p:sp>
          <p:nvSpPr>
            <p:cNvPr id="36" name="Text Box 18">
              <a:extLst>
                <a:ext uri="{FF2B5EF4-FFF2-40B4-BE49-F238E27FC236}">
                  <a16:creationId xmlns:a16="http://schemas.microsoft.com/office/drawing/2014/main" id="{181E212A-823F-4D95-AA9A-B7205484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90" y="2063"/>
              <a:ext cx="33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211" b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1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 Criteria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Speedup</a:t>
            </a:r>
            <a:r>
              <a:rPr lang="en-US" dirty="0" smtClean="0"/>
              <a:t> – Increasing throughput (the number of completed processes per time unit)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 utilization </a:t>
            </a:r>
            <a:r>
              <a:rPr lang="en-US" dirty="0" smtClean="0"/>
              <a:t>– keeping processors as busy as possible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Makespan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 completion time </a:t>
            </a:r>
            <a:r>
              <a:rPr lang="en-US" dirty="0" smtClean="0"/>
              <a:t>– decreasing turnaround time (waiting + execution + event)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 time </a:t>
            </a:r>
            <a:r>
              <a:rPr lang="en-US" dirty="0" smtClean="0"/>
              <a:t>– reducing the time taken from request submission until the first response (important in time-sharing systems)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 sharing and balancing </a:t>
            </a:r>
            <a:r>
              <a:rPr lang="en-US" dirty="0" smtClean="0"/>
              <a:t>– key in distributed and multiprocessor systems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Optimize the max or min values or average measure or variance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10/14/2025, Topic 4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Distributed Process Scheduling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1298</TotalTime>
  <Words>5419</Words>
  <Application>Microsoft Office PowerPoint</Application>
  <PresentationFormat>Custom</PresentationFormat>
  <Paragraphs>590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Malgun Gothic</vt:lpstr>
      <vt:lpstr>MS PGothic</vt:lpstr>
      <vt:lpstr>Arial</vt:lpstr>
      <vt:lpstr>Calibri</vt:lpstr>
      <vt:lpstr>Cambria Math</vt:lpstr>
      <vt:lpstr>Century Schoolbook</vt:lpstr>
      <vt:lpstr>굴림</vt:lpstr>
      <vt:lpstr>Symbol</vt:lpstr>
      <vt:lpstr>Times New Roman</vt:lpstr>
      <vt:lpstr>Verdana</vt:lpstr>
      <vt:lpstr>Wingdings 2</vt:lpstr>
      <vt:lpstr>View</vt:lpstr>
      <vt:lpstr>Distributed Process Scheduling</vt:lpstr>
      <vt:lpstr>Scheduling Basics</vt:lpstr>
      <vt:lpstr>Process/CPU Scheduling</vt:lpstr>
      <vt:lpstr>Representation of Process Scheduling</vt:lpstr>
      <vt:lpstr>Common Scheduling Algorithms</vt:lpstr>
      <vt:lpstr>First-Come, First-Served Scheduling (FCFS)</vt:lpstr>
      <vt:lpstr>First-Come, First-Served Scheduling (FCFS)</vt:lpstr>
      <vt:lpstr>Slightly Different Arrival Order?</vt:lpstr>
      <vt:lpstr>Optimization Criteria</vt:lpstr>
      <vt:lpstr>Speedup</vt:lpstr>
      <vt:lpstr>Speedup</vt:lpstr>
      <vt:lpstr>Multiple Processor Scheduling</vt:lpstr>
      <vt:lpstr>Scheduling Evaluation Methods</vt:lpstr>
      <vt:lpstr>Isolated Workstation Model</vt:lpstr>
      <vt:lpstr>Processor Pool Model</vt:lpstr>
      <vt:lpstr>Migration Workstation Model</vt:lpstr>
      <vt:lpstr>Distributed Scheduling</vt:lpstr>
      <vt:lpstr>Process Interaction Models</vt:lpstr>
      <vt:lpstr>Distributed Scheduling Algorithms</vt:lpstr>
      <vt:lpstr>Static Scheduling</vt:lpstr>
      <vt:lpstr>Static Process Scheduling</vt:lpstr>
      <vt:lpstr>Static Process Scheduling (Cont.)</vt:lpstr>
      <vt:lpstr>Using Precedence Process Model</vt:lpstr>
      <vt:lpstr>List Scheduling –  Ignore Communication Overhead</vt:lpstr>
      <vt:lpstr>Extended List Scheduling – With Communication Overhead</vt:lpstr>
      <vt:lpstr>Earliest Task First Scheduling - Delaying Decision</vt:lpstr>
      <vt:lpstr>Using Communication Process Model</vt:lpstr>
      <vt:lpstr>Stone’s Algorithm - Assumptions</vt:lpstr>
      <vt:lpstr>Stone’s Algorithm for Two Processors</vt:lpstr>
      <vt:lpstr>Communication Process Model Example</vt:lpstr>
      <vt:lpstr>Partitioning Communication Graph</vt:lpstr>
      <vt:lpstr>Commodity Flow Problem</vt:lpstr>
      <vt:lpstr>Minimum-cost Cut</vt:lpstr>
      <vt:lpstr>Commodity Flow Problem</vt:lpstr>
      <vt:lpstr>Problem Generalization</vt:lpstr>
      <vt:lpstr>Clustering Processes</vt:lpstr>
      <vt:lpstr>Clustering Example</vt:lpstr>
      <vt:lpstr>Dynamic Scheduling</vt:lpstr>
      <vt:lpstr>Dynamic Scheduling</vt:lpstr>
      <vt:lpstr>Load Sharing and Balancing</vt:lpstr>
      <vt:lpstr>Processor Affinity</vt:lpstr>
      <vt:lpstr>Centralized Approach</vt:lpstr>
      <vt:lpstr>Sender-initiated Algorithms</vt:lpstr>
      <vt:lpstr>Flow Chart of Sender-initiated Algorithm</vt:lpstr>
      <vt:lpstr>Sender-initiated Algorithm (Cont.)</vt:lpstr>
      <vt:lpstr>Receiver-initiated Algorithms</vt:lpstr>
      <vt:lpstr>Sender/Receiver-initiated Approach</vt:lpstr>
      <vt:lpstr>Distributed Process Implementation</vt:lpstr>
      <vt:lpstr>Distributed Process Implementation</vt:lpstr>
      <vt:lpstr>Different Remote Applications</vt:lpstr>
      <vt:lpstr>Remote Service</vt:lpstr>
      <vt:lpstr>Remote Execution</vt:lpstr>
      <vt:lpstr>Process Migration</vt:lpstr>
      <vt:lpstr>Handling Process Migration</vt:lpstr>
      <vt:lpstr>Process Frozen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Lecture 1: Introduction and Getting started</dc:title>
  <dc:creator>Patrick Diehl [height=10pt]images/orcid</dc:creator>
  <cp:lastModifiedBy>Hartmut Kaiser</cp:lastModifiedBy>
  <cp:revision>343</cp:revision>
  <dcterms:created xsi:type="dcterms:W3CDTF">2024-11-05T14:58:37Z</dcterms:created>
  <dcterms:modified xsi:type="dcterms:W3CDTF">2025-10-14T17:05:34Z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2024-11-05T00:00:00Z</vt:filetime>
  </property>
  <property fmtid="{D5CDD505-2E9C-101B-9397-08002B2CF9AE}" pid="5" name="PTEX.FullBanner">
    <vt:lpwstr>This is LuaHBTeX, Version 1.18.1 (MiKTeX 24.4)</vt:lpwstr>
  </property>
  <property fmtid="{D5CDD505-2E9C-101B-9397-08002B2CF9AE}" pid="6" name="Producer">
    <vt:lpwstr>3-Heights(TM) PDF Security Shell 4.8.25.2 (http://www.pdf-tools.com)</vt:lpwstr>
  </property>
</Properties>
</file>