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4.jpg" ContentType="image/jpeg"/>
  <Override PartName="/ppt/media/image16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91" r:id="rId1"/>
  </p:sldMasterIdLst>
  <p:notesMasterIdLst>
    <p:notesMasterId r:id="rId68"/>
  </p:notesMasterIdLst>
  <p:sldIdLst>
    <p:sldId id="28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52" r:id="rId33"/>
    <p:sldId id="350" r:id="rId34"/>
    <p:sldId id="318" r:id="rId35"/>
    <p:sldId id="319" r:id="rId36"/>
    <p:sldId id="320" r:id="rId37"/>
    <p:sldId id="321" r:id="rId38"/>
    <p:sldId id="322" r:id="rId39"/>
    <p:sldId id="323" r:id="rId40"/>
    <p:sldId id="351" r:id="rId41"/>
    <p:sldId id="324" r:id="rId42"/>
    <p:sldId id="325" r:id="rId43"/>
    <p:sldId id="326" r:id="rId44"/>
    <p:sldId id="327" r:id="rId45"/>
    <p:sldId id="328" r:id="rId46"/>
    <p:sldId id="329" r:id="rId47"/>
    <p:sldId id="330" r:id="rId48"/>
    <p:sldId id="331" r:id="rId49"/>
    <p:sldId id="332" r:id="rId50"/>
    <p:sldId id="333" r:id="rId51"/>
    <p:sldId id="334" r:id="rId52"/>
    <p:sldId id="335" r:id="rId53"/>
    <p:sldId id="337" r:id="rId54"/>
    <p:sldId id="349" r:id="rId55"/>
    <p:sldId id="338" r:id="rId56"/>
    <p:sldId id="339" r:id="rId57"/>
    <p:sldId id="340" r:id="rId58"/>
    <p:sldId id="341" r:id="rId59"/>
    <p:sldId id="342" r:id="rId60"/>
    <p:sldId id="343" r:id="rId61"/>
    <p:sldId id="344" r:id="rId62"/>
    <p:sldId id="345" r:id="rId63"/>
    <p:sldId id="346" r:id="rId64"/>
    <p:sldId id="347" r:id="rId65"/>
    <p:sldId id="348" r:id="rId66"/>
    <p:sldId id="287" r:id="rId67"/>
  </p:sldIdLst>
  <p:sldSz cx="615315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04" autoAdjust="0"/>
    <p:restoredTop sz="95996" autoAdjust="0"/>
  </p:normalViewPr>
  <p:slideViewPr>
    <p:cSldViewPr>
      <p:cViewPr varScale="1">
        <p:scale>
          <a:sx n="195" d="100"/>
          <a:sy n="195" d="100"/>
        </p:scale>
        <p:origin x="138" y="486"/>
      </p:cViewPr>
      <p:guideLst>
        <p:guide orient="horz" pos="2880"/>
        <p:guide pos="28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0331D-D1A9-413D-A449-74933C4147E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68413" y="433388"/>
            <a:ext cx="2073275" cy="116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0375" y="1665288"/>
            <a:ext cx="3689350" cy="1363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B8EC0-BCDB-4E1E-8A15-E26022F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50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210F-3153-47D6-B786-4D5C9DCDB62B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07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851" y="382990"/>
            <a:ext cx="4753308" cy="2039535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633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851" y="2422525"/>
            <a:ext cx="4753308" cy="853652"/>
          </a:xfrm>
        </p:spPr>
        <p:txBody>
          <a:bodyPr>
            <a:normAutofit/>
          </a:bodyPr>
          <a:lstStyle>
            <a:lvl1pPr marL="0" indent="0" algn="l">
              <a:buNone/>
              <a:defRPr sz="1110" spc="15" baseline="0">
                <a:solidFill>
                  <a:schemeClr val="tx1">
                    <a:lumMod val="75000"/>
                  </a:schemeClr>
                </a:solidFill>
              </a:defRPr>
            </a:lvl1pPr>
            <a:lvl2pPr marL="230703" indent="0" algn="ctr">
              <a:buNone/>
              <a:defRPr sz="1110"/>
            </a:lvl2pPr>
            <a:lvl3pPr marL="461406" indent="0" algn="ctr">
              <a:buNone/>
              <a:defRPr sz="1110"/>
            </a:lvl3pPr>
            <a:lvl4pPr marL="692109" indent="0" algn="ctr">
              <a:buNone/>
              <a:defRPr sz="1009"/>
            </a:lvl4pPr>
            <a:lvl5pPr marL="922812" indent="0" algn="ctr">
              <a:buNone/>
              <a:defRPr sz="1009"/>
            </a:lvl5pPr>
            <a:lvl6pPr marL="1153516" indent="0" algn="ctr">
              <a:buNone/>
              <a:defRPr sz="1009"/>
            </a:lvl6pPr>
            <a:lvl7pPr marL="1384219" indent="0" algn="ctr">
              <a:buNone/>
              <a:defRPr sz="1009"/>
            </a:lvl7pPr>
            <a:lvl8pPr marL="1614922" indent="0" algn="ctr">
              <a:buNone/>
              <a:defRPr sz="1009"/>
            </a:lvl8pPr>
            <a:lvl9pPr marL="1845625" indent="0" algn="ctr">
              <a:buNone/>
              <a:defRPr sz="100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35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847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64891" y="192264"/>
            <a:ext cx="1249859" cy="29760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572" y="192264"/>
            <a:ext cx="3903405" cy="297608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376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1225" y="1361921"/>
            <a:ext cx="3672981" cy="279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18" b="0" i="0">
                <a:solidFill>
                  <a:srgbClr val="D2533C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1225" y="1739347"/>
            <a:ext cx="1963239" cy="3540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11" b="0" i="0">
                <a:solidFill>
                  <a:srgbClr val="292934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8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975" y="2895370"/>
            <a:ext cx="565380" cy="56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59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51" y="382990"/>
            <a:ext cx="4753308" cy="2039535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3633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51" y="2422525"/>
            <a:ext cx="4753308" cy="853652"/>
          </a:xfrm>
        </p:spPr>
        <p:txBody>
          <a:bodyPr anchor="t">
            <a:normAutofit/>
          </a:bodyPr>
          <a:lstStyle>
            <a:lvl1pPr marL="0" indent="0">
              <a:buNone/>
              <a:defRPr sz="1110" spc="15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30703" indent="0">
              <a:buNone/>
              <a:defRPr sz="908">
                <a:solidFill>
                  <a:schemeClr val="tx1">
                    <a:tint val="75000"/>
                  </a:schemeClr>
                </a:solidFill>
              </a:defRPr>
            </a:lvl2pPr>
            <a:lvl3pPr marL="461406" indent="0">
              <a:buNone/>
              <a:defRPr sz="807">
                <a:solidFill>
                  <a:schemeClr val="tx1">
                    <a:tint val="75000"/>
                  </a:schemeClr>
                </a:solidFill>
              </a:defRPr>
            </a:lvl3pPr>
            <a:lvl4pPr marL="692109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4pPr>
            <a:lvl5pPr marL="922812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5pPr>
            <a:lvl6pPr marL="1153516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6pPr>
            <a:lvl7pPr marL="1384219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7pPr>
            <a:lvl8pPr marL="1614922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8pPr>
            <a:lvl9pPr marL="1845625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19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851" y="922867"/>
            <a:ext cx="2261283" cy="2195814"/>
          </a:xfrm>
        </p:spPr>
        <p:txBody>
          <a:bodyPr/>
          <a:lstStyle>
            <a:lvl1pPr>
              <a:defRPr sz="1009"/>
            </a:lvl1pPr>
            <a:lvl2pPr>
              <a:defRPr sz="908"/>
            </a:lvl2pPr>
            <a:lvl3pPr>
              <a:defRPr sz="807"/>
            </a:lvl3pPr>
            <a:lvl4pPr>
              <a:defRPr sz="706"/>
            </a:lvl4pPr>
            <a:lvl5pPr>
              <a:defRPr sz="706"/>
            </a:lvl5pPr>
            <a:lvl6pPr>
              <a:defRPr sz="706"/>
            </a:lvl6pPr>
            <a:lvl7pPr>
              <a:defRPr sz="706"/>
            </a:lvl7pPr>
            <a:lvl8pPr>
              <a:defRPr sz="706"/>
            </a:lvl8pPr>
            <a:lvl9pPr>
              <a:defRPr sz="70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1958" y="922867"/>
            <a:ext cx="2261283" cy="2195814"/>
          </a:xfrm>
        </p:spPr>
        <p:txBody>
          <a:bodyPr/>
          <a:lstStyle>
            <a:lvl1pPr>
              <a:defRPr sz="1009"/>
            </a:lvl1pPr>
            <a:lvl2pPr>
              <a:defRPr sz="908"/>
            </a:lvl2pPr>
            <a:lvl3pPr>
              <a:defRPr sz="807"/>
            </a:lvl3pPr>
            <a:lvl4pPr>
              <a:defRPr sz="706"/>
            </a:lvl4pPr>
            <a:lvl5pPr>
              <a:defRPr sz="706"/>
            </a:lvl5pPr>
            <a:lvl6pPr>
              <a:defRPr sz="706"/>
            </a:lvl6pPr>
            <a:lvl7pPr>
              <a:defRPr sz="706"/>
            </a:lvl7pPr>
            <a:lvl8pPr>
              <a:defRPr sz="706"/>
            </a:lvl8pPr>
            <a:lvl9pPr>
              <a:defRPr sz="70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975" y="2895370"/>
            <a:ext cx="565380" cy="56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5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51" y="864761"/>
            <a:ext cx="2261283" cy="369147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009" b="0">
                <a:solidFill>
                  <a:schemeClr val="tx2"/>
                </a:solidFill>
              </a:defRPr>
            </a:lvl1pPr>
            <a:lvl2pPr marL="230703" indent="0">
              <a:buNone/>
              <a:defRPr sz="1009" b="1"/>
            </a:lvl2pPr>
            <a:lvl3pPr marL="461406" indent="0">
              <a:buNone/>
              <a:defRPr sz="908" b="1"/>
            </a:lvl3pPr>
            <a:lvl4pPr marL="692109" indent="0">
              <a:buNone/>
              <a:defRPr sz="807" b="1"/>
            </a:lvl4pPr>
            <a:lvl5pPr marL="922812" indent="0">
              <a:buNone/>
              <a:defRPr sz="807" b="1"/>
            </a:lvl5pPr>
            <a:lvl6pPr marL="1153516" indent="0">
              <a:buNone/>
              <a:defRPr sz="807" b="1"/>
            </a:lvl6pPr>
            <a:lvl7pPr marL="1384219" indent="0">
              <a:buNone/>
              <a:defRPr sz="807" b="1"/>
            </a:lvl7pPr>
            <a:lvl8pPr marL="1614922" indent="0">
              <a:buNone/>
              <a:defRPr sz="807" b="1"/>
            </a:lvl8pPr>
            <a:lvl9pPr marL="1845625" indent="0">
              <a:buNone/>
              <a:defRPr sz="80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851" y="1265384"/>
            <a:ext cx="2261283" cy="1849291"/>
          </a:xfrm>
        </p:spPr>
        <p:txBody>
          <a:bodyPr/>
          <a:lstStyle>
            <a:lvl1pPr>
              <a:defRPr sz="908"/>
            </a:lvl1pPr>
            <a:lvl2pPr>
              <a:defRPr sz="807"/>
            </a:lvl2pPr>
            <a:lvl3pPr>
              <a:defRPr sz="706"/>
            </a:lvl3pPr>
            <a:lvl4pPr>
              <a:defRPr sz="706"/>
            </a:lvl4pPr>
            <a:lvl5pPr>
              <a:defRPr sz="706"/>
            </a:lvl5pPr>
            <a:lvl6pPr>
              <a:defRPr sz="706"/>
            </a:lvl6pPr>
            <a:lvl7pPr>
              <a:defRPr sz="706"/>
            </a:lvl7pPr>
            <a:lvl8pPr>
              <a:defRPr sz="706"/>
            </a:lvl8pPr>
            <a:lvl9pPr>
              <a:defRPr sz="70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1958" y="864761"/>
            <a:ext cx="2261283" cy="369147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1009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30703" indent="0">
              <a:buNone/>
              <a:defRPr sz="1009" b="1"/>
            </a:lvl2pPr>
            <a:lvl3pPr marL="461406" indent="0">
              <a:buNone/>
              <a:defRPr sz="908" b="1"/>
            </a:lvl3pPr>
            <a:lvl4pPr marL="692109" indent="0">
              <a:buNone/>
              <a:defRPr sz="807" b="1"/>
            </a:lvl4pPr>
            <a:lvl5pPr marL="922812" indent="0">
              <a:buNone/>
              <a:defRPr sz="807" b="1"/>
            </a:lvl5pPr>
            <a:lvl6pPr marL="1153516" indent="0">
              <a:buNone/>
              <a:defRPr sz="807" b="1"/>
            </a:lvl6pPr>
            <a:lvl7pPr marL="1384219" indent="0">
              <a:buNone/>
              <a:defRPr sz="807" b="1"/>
            </a:lvl7pPr>
            <a:lvl8pPr marL="1614922" indent="0">
              <a:buNone/>
              <a:defRPr sz="807" b="1"/>
            </a:lvl8pPr>
            <a:lvl9pPr marL="1845625" indent="0">
              <a:buNone/>
              <a:defRPr sz="807" b="1"/>
            </a:lvl9pPr>
          </a:lstStyle>
          <a:p>
            <a:pPr marL="0" lvl="0" indent="0" algn="l" defTabSz="461406" rtl="0" eaLnBrk="1" latinLnBrk="0" hangingPunct="1">
              <a:lnSpc>
                <a:spcPct val="90000"/>
              </a:lnSpc>
              <a:spcBef>
                <a:spcPts val="1009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1958" y="1265384"/>
            <a:ext cx="2261283" cy="1849291"/>
          </a:xfrm>
        </p:spPr>
        <p:txBody>
          <a:bodyPr/>
          <a:lstStyle>
            <a:lvl1pPr>
              <a:defRPr sz="908"/>
            </a:lvl1pPr>
            <a:lvl2pPr>
              <a:defRPr sz="807"/>
            </a:lvl2pPr>
            <a:lvl3pPr>
              <a:defRPr sz="706"/>
            </a:lvl3pPr>
            <a:lvl4pPr>
              <a:defRPr sz="706"/>
            </a:lvl4pPr>
            <a:lvl5pPr>
              <a:defRPr sz="706"/>
            </a:lvl5pPr>
            <a:lvl6pPr>
              <a:defRPr sz="706"/>
            </a:lvl6pPr>
            <a:lvl7pPr>
              <a:defRPr sz="706"/>
            </a:lvl7pPr>
            <a:lvl8pPr>
              <a:defRPr sz="706"/>
            </a:lvl8pPr>
            <a:lvl9pPr>
              <a:defRPr sz="70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975" y="2895370"/>
            <a:ext cx="565380" cy="56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6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975" y="2895370"/>
            <a:ext cx="565380" cy="56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0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30743" cy="34607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319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567" y="230717"/>
            <a:ext cx="1615202" cy="807507"/>
          </a:xfrm>
        </p:spPr>
        <p:txBody>
          <a:bodyPr anchor="b">
            <a:normAutofit/>
          </a:bodyPr>
          <a:lstStyle>
            <a:lvl1pPr>
              <a:defRPr sz="1413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3247" y="346075"/>
            <a:ext cx="3068029" cy="2768600"/>
          </a:xfrm>
        </p:spPr>
        <p:txBody>
          <a:bodyPr/>
          <a:lstStyle>
            <a:lvl1pPr>
              <a:defRPr sz="1009"/>
            </a:lvl1pPr>
            <a:lvl2pPr>
              <a:defRPr sz="908"/>
            </a:lvl2pPr>
            <a:lvl3pPr>
              <a:defRPr sz="807"/>
            </a:lvl3pPr>
            <a:lvl4pPr>
              <a:defRPr sz="706"/>
            </a:lvl4pPr>
            <a:lvl5pPr>
              <a:defRPr sz="706"/>
            </a:lvl5pPr>
            <a:lvl6pPr>
              <a:defRPr sz="706"/>
            </a:lvl6pPr>
            <a:lvl7pPr>
              <a:defRPr sz="706"/>
            </a:lvl7pPr>
            <a:lvl8pPr>
              <a:defRPr sz="706"/>
            </a:lvl8pPr>
            <a:lvl9pPr>
              <a:defRPr sz="70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4567" y="1059588"/>
            <a:ext cx="1615202" cy="1922639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404"/>
              </a:spcBef>
              <a:buNone/>
              <a:defRPr sz="706"/>
            </a:lvl1pPr>
            <a:lvl2pPr marL="230703" indent="0">
              <a:buNone/>
              <a:defRPr sz="606"/>
            </a:lvl2pPr>
            <a:lvl3pPr marL="461406" indent="0">
              <a:buNone/>
              <a:defRPr sz="505"/>
            </a:lvl3pPr>
            <a:lvl4pPr marL="692109" indent="0">
              <a:buNone/>
              <a:defRPr sz="454"/>
            </a:lvl4pPr>
            <a:lvl5pPr marL="922812" indent="0">
              <a:buNone/>
              <a:defRPr sz="454"/>
            </a:lvl5pPr>
            <a:lvl6pPr marL="1153516" indent="0">
              <a:buNone/>
              <a:defRPr sz="454"/>
            </a:lvl6pPr>
            <a:lvl7pPr marL="1384219" indent="0">
              <a:buNone/>
              <a:defRPr sz="454"/>
            </a:lvl7pPr>
            <a:lvl8pPr marL="1614922" indent="0">
              <a:buNone/>
              <a:defRPr sz="454"/>
            </a:lvl8pPr>
            <a:lvl9pPr marL="1845625" indent="0">
              <a:buNone/>
              <a:defRPr sz="45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576336"/>
            <a:ext cx="5699355" cy="8844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486" y="2653242"/>
            <a:ext cx="5037892" cy="461433"/>
          </a:xfrm>
        </p:spPr>
        <p:txBody>
          <a:bodyPr anchor="b">
            <a:normAutofit/>
          </a:bodyPr>
          <a:lstStyle>
            <a:lvl1pPr>
              <a:defRPr sz="1413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5699355" cy="2588207"/>
          </a:xfrm>
        </p:spPr>
        <p:txBody>
          <a:bodyPr anchor="t"/>
          <a:lstStyle>
            <a:lvl1pPr marL="0" indent="0">
              <a:buNone/>
              <a:defRPr sz="1615"/>
            </a:lvl1pPr>
            <a:lvl2pPr marL="230703" indent="0">
              <a:buNone/>
              <a:defRPr sz="1413"/>
            </a:lvl2pPr>
            <a:lvl3pPr marL="461406" indent="0">
              <a:buNone/>
              <a:defRPr sz="1211"/>
            </a:lvl3pPr>
            <a:lvl4pPr marL="692109" indent="0">
              <a:buNone/>
              <a:defRPr sz="1009"/>
            </a:lvl4pPr>
            <a:lvl5pPr marL="922812" indent="0">
              <a:buNone/>
              <a:defRPr sz="1009"/>
            </a:lvl5pPr>
            <a:lvl6pPr marL="1153516" indent="0">
              <a:buNone/>
              <a:defRPr sz="1009"/>
            </a:lvl6pPr>
            <a:lvl7pPr marL="1384219" indent="0">
              <a:buNone/>
              <a:defRPr sz="1009"/>
            </a:lvl7pPr>
            <a:lvl8pPr marL="1614922" indent="0">
              <a:buNone/>
              <a:defRPr sz="1009"/>
            </a:lvl8pPr>
            <a:lvl9pPr marL="1845625" indent="0">
              <a:buNone/>
              <a:defRPr sz="100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486" y="3082575"/>
            <a:ext cx="5037892" cy="30126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404"/>
              </a:spcBef>
              <a:buNone/>
              <a:defRPr sz="706" baseline="0">
                <a:solidFill>
                  <a:schemeClr val="bg1">
                    <a:lumMod val="75000"/>
                  </a:schemeClr>
                </a:solidFill>
              </a:defRPr>
            </a:lvl1pPr>
            <a:lvl2pPr marL="230703" indent="0">
              <a:buNone/>
              <a:defRPr sz="606"/>
            </a:lvl2pPr>
            <a:lvl3pPr marL="461406" indent="0">
              <a:buNone/>
              <a:defRPr sz="505"/>
            </a:lvl3pPr>
            <a:lvl4pPr marL="692109" indent="0">
              <a:buNone/>
              <a:defRPr sz="454"/>
            </a:lvl4pPr>
            <a:lvl5pPr marL="922812" indent="0">
              <a:buNone/>
              <a:defRPr sz="454"/>
            </a:lvl5pPr>
            <a:lvl6pPr marL="1153516" indent="0">
              <a:buNone/>
              <a:defRPr sz="454"/>
            </a:lvl6pPr>
            <a:lvl7pPr marL="1384219" indent="0">
              <a:buNone/>
              <a:defRPr sz="454"/>
            </a:lvl7pPr>
            <a:lvl8pPr marL="1614922" indent="0">
              <a:buNone/>
              <a:defRPr sz="454"/>
            </a:lvl8pPr>
            <a:lvl9pPr marL="1845625" indent="0">
              <a:buNone/>
              <a:defRPr sz="45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2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99355" y="0"/>
            <a:ext cx="461486" cy="3460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851" y="148461"/>
            <a:ext cx="4891754" cy="705030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51" y="922867"/>
            <a:ext cx="4337971" cy="2195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5449440" y="503881"/>
            <a:ext cx="961319" cy="184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5026458" y="2041992"/>
            <a:ext cx="1807281" cy="184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99355" y="3114675"/>
            <a:ext cx="461486" cy="299611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1817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2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hf hdr="0"/>
  <p:txStyles>
    <p:titleStyle>
      <a:lvl1pPr algn="l" defTabSz="461406" rtl="0" eaLnBrk="1" latinLnBrk="0" hangingPunct="1">
        <a:lnSpc>
          <a:spcPct val="90000"/>
        </a:lnSpc>
        <a:spcBef>
          <a:spcPct val="0"/>
        </a:spcBef>
        <a:buNone/>
        <a:defRPr sz="2220" b="1" kern="1200" spc="-25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2281" indent="-92281" algn="l" defTabSz="461406" rtl="0" eaLnBrk="1" latinLnBrk="0" hangingPunct="1">
        <a:lnSpc>
          <a:spcPct val="95000"/>
        </a:lnSpc>
        <a:spcBef>
          <a:spcPts val="706"/>
        </a:spcBef>
        <a:spcAft>
          <a:spcPts val="101"/>
        </a:spcAft>
        <a:buClr>
          <a:schemeClr val="accent1"/>
        </a:buClr>
        <a:buSzPct val="80000"/>
        <a:buFont typeface="Arial" pitchFamily="34" charset="0"/>
        <a:buChar char="•"/>
        <a:defRPr sz="1009" kern="1200" spc="5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230703" indent="-92281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908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369125" indent="-92281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807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507547" indent="-92281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645969" indent="-92281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807360" indent="-115352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958740" indent="-115352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110120" indent="-115352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261500" indent="-115352" algn="l" defTabSz="461406" rtl="0" eaLnBrk="1" latinLnBrk="0" hangingPunct="1">
        <a:lnSpc>
          <a:spcPct val="90000"/>
        </a:lnSpc>
        <a:spcBef>
          <a:spcPts val="151"/>
        </a:spcBef>
        <a:spcAft>
          <a:spcPts val="151"/>
        </a:spcAft>
        <a:buClr>
          <a:schemeClr val="accent1"/>
        </a:buClr>
        <a:buFont typeface="Wingdings 2" pitchFamily="18" charset="2"/>
        <a:buChar char=""/>
        <a:defRPr sz="70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1pPr>
      <a:lvl2pPr marL="230703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2pPr>
      <a:lvl3pPr marL="461406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3pPr>
      <a:lvl4pPr marL="692109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4pPr>
      <a:lvl5pPr marL="922812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5pPr>
      <a:lvl6pPr marL="1153516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6pPr>
      <a:lvl7pPr marL="1384219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7pPr>
      <a:lvl8pPr marL="1614922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8pPr>
      <a:lvl9pPr marL="1845625" algn="l" defTabSz="461406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g"/><Relationship Id="rId4" Type="http://schemas.openxmlformats.org/officeDocument/2006/relationships/image" Target="../media/image15.jpe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Distributed File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7</a:t>
            </a:r>
            <a:endParaRPr lang="en-US" dirty="0"/>
          </a:p>
          <a:p>
            <a:r>
              <a:rPr lang="en-US" dirty="0"/>
              <a:t>Hartmut Kaiser</a:t>
            </a:r>
          </a:p>
          <a:p>
            <a:r>
              <a:rPr lang="en-US" dirty="0"/>
              <a:t>https://</a:t>
            </a:r>
            <a:r>
              <a:rPr lang="en-US" dirty="0" smtClean="0"/>
              <a:t>teaching.hkaiser.org/fall2025/csc7103/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Schematic View of NFS Architecture</a:t>
            </a:r>
            <a:endParaRPr lang="en-US" dirty="0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grpSp>
        <p:nvGrpSpPr>
          <p:cNvPr id="3" name="object 3"/>
          <p:cNvGrpSpPr/>
          <p:nvPr/>
        </p:nvGrpSpPr>
        <p:grpSpPr>
          <a:xfrm>
            <a:off x="1168440" y="959655"/>
            <a:ext cx="3279736" cy="2277981"/>
            <a:chOff x="790740" y="1224740"/>
            <a:chExt cx="7473950" cy="51911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8840" y="1262841"/>
              <a:ext cx="7397859" cy="511508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97090" y="1231090"/>
              <a:ext cx="7461250" cy="5178425"/>
            </a:xfrm>
            <a:custGeom>
              <a:avLst/>
              <a:gdLst/>
              <a:ahLst/>
              <a:cxnLst/>
              <a:rect l="l" t="t" r="r" b="b"/>
              <a:pathLst>
                <a:path w="7461250" h="5178425">
                  <a:moveTo>
                    <a:pt x="0" y="0"/>
                  </a:moveTo>
                  <a:lnTo>
                    <a:pt x="7461249" y="0"/>
                  </a:lnTo>
                  <a:lnTo>
                    <a:pt x="7461249" y="5178424"/>
                  </a:lnTo>
                  <a:lnTo>
                    <a:pt x="0" y="5178424"/>
                  </a:lnTo>
                  <a:lnTo>
                    <a:pt x="0" y="0"/>
                  </a:lnTo>
                  <a:close/>
                </a:path>
                <a:path w="7461250" h="5178425">
                  <a:moveTo>
                    <a:pt x="25400" y="25399"/>
                  </a:moveTo>
                  <a:lnTo>
                    <a:pt x="7435849" y="25399"/>
                  </a:lnTo>
                  <a:lnTo>
                    <a:pt x="7435849" y="5153024"/>
                  </a:lnTo>
                  <a:lnTo>
                    <a:pt x="25400" y="5153024"/>
                  </a:lnTo>
                  <a:lnTo>
                    <a:pt x="25400" y="25399"/>
                  </a:lnTo>
                  <a:close/>
                </a:path>
              </a:pathLst>
            </a:custGeom>
            <a:ln w="12699">
              <a:solidFill>
                <a:srgbClr val="D77A00"/>
              </a:solidFill>
            </a:ln>
          </p:spPr>
          <p:txBody>
            <a:bodyPr wrap="square" lIns="0" tIns="0" rIns="0" bIns="0" rtlCol="0"/>
            <a:lstStyle/>
            <a:p>
              <a:endParaRPr sz="908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Remote File Access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user who requests access to a remote file:</a:t>
            </a:r>
          </a:p>
          <a:p>
            <a:pPr lvl="1"/>
            <a:r>
              <a:rPr lang="en-US" dirty="0" smtClean="0"/>
              <a:t>First, the server storing the file is located by the name scheme</a:t>
            </a:r>
          </a:p>
          <a:p>
            <a:pPr lvl="1"/>
            <a:r>
              <a:rPr lang="en-US" dirty="0" smtClean="0"/>
              <a:t>Then, the actual data transfer must take place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Remote-service mechanism </a:t>
            </a:r>
            <a:r>
              <a:rPr lang="en-US" dirty="0" smtClean="0"/>
              <a:t>is one transfer approach</a:t>
            </a:r>
          </a:p>
          <a:p>
            <a:pPr lvl="1"/>
            <a:r>
              <a:rPr lang="en-US" dirty="0" smtClean="0"/>
              <a:t>Requests for service are delivered to the server, which performs the accesses, and their results are then forwarded back to the user</a:t>
            </a:r>
          </a:p>
          <a:p>
            <a:pPr lvl="1"/>
            <a:r>
              <a:rPr lang="en-US" dirty="0" smtClean="0"/>
              <a:t>Implementation with RPC</a:t>
            </a:r>
          </a:p>
          <a:p>
            <a:r>
              <a:rPr lang="en-US" dirty="0" smtClean="0"/>
              <a:t>DFS’s performance depends on both disk I/O and network traffic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5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Caching Scheme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497124" cy="219581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Ensure reasonable performance of remote-service mechanism using a form of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caching</a:t>
            </a:r>
          </a:p>
          <a:p>
            <a:pPr lvl="1"/>
            <a:r>
              <a:rPr lang="en-US" dirty="0" smtClean="0"/>
              <a:t>Retain recently accessed disk blocks in a cache, so that repeated accesses to the same information/data can be handled locally</a:t>
            </a:r>
          </a:p>
          <a:p>
            <a:pPr lvl="1"/>
            <a:r>
              <a:rPr lang="en-US" dirty="0" smtClean="0"/>
              <a:t>If needed data not already cached, a copy of data is brought from the server to the user</a:t>
            </a:r>
          </a:p>
          <a:p>
            <a:r>
              <a:rPr lang="en-US" dirty="0" smtClean="0"/>
              <a:t>Accesses are performed on the cached copy</a:t>
            </a:r>
          </a:p>
          <a:p>
            <a:r>
              <a:rPr lang="en-US" dirty="0" smtClean="0"/>
              <a:t>Files identified with one master copy residing at the server machine, but copies of (parts of) the file are scattered in different caches</a:t>
            </a:r>
          </a:p>
          <a:p>
            <a:pPr lvl="1"/>
            <a:r>
              <a:rPr lang="en-US" dirty="0" smtClean="0"/>
              <a:t>The granularity of caching varies from blocks of a file to an entire file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Cache-consistency problem </a:t>
            </a:r>
            <a:r>
              <a:rPr lang="en-US" dirty="0" smtClean="0"/>
              <a:t>– keeping the cached copies consistent with the master file</a:t>
            </a:r>
          </a:p>
          <a:p>
            <a:pPr lvl="1"/>
            <a:r>
              <a:rPr lang="en-US" dirty="0" smtClean="0"/>
              <a:t>Could be called network virtual memory – similar to demand-paged virtual memory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1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Location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Where should the cached data be stored – on disk or in main memory?</a:t>
            </a:r>
          </a:p>
          <a:p>
            <a:r>
              <a:rPr lang="en-US" dirty="0" smtClean="0"/>
              <a:t>Advantages of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disk caches</a:t>
            </a:r>
          </a:p>
          <a:p>
            <a:pPr lvl="1"/>
            <a:r>
              <a:rPr lang="en-US" dirty="0" smtClean="0"/>
              <a:t>More reliable</a:t>
            </a:r>
          </a:p>
          <a:p>
            <a:pPr lvl="1"/>
            <a:r>
              <a:rPr lang="en-US" dirty="0" smtClean="0"/>
              <a:t>Cached data kept on disk are still there during recovery and don’t need to be fetched again</a:t>
            </a:r>
          </a:p>
          <a:p>
            <a:r>
              <a:rPr lang="en-US" dirty="0" smtClean="0"/>
              <a:t>Advantages of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main-memory caches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Permit workstations to be diskless</a:t>
            </a:r>
          </a:p>
          <a:p>
            <a:pPr lvl="1"/>
            <a:r>
              <a:rPr lang="en-US" dirty="0" smtClean="0"/>
              <a:t>Data can be accessed more quickly</a:t>
            </a:r>
          </a:p>
          <a:p>
            <a:pPr lvl="1"/>
            <a:r>
              <a:rPr lang="en-US" dirty="0" smtClean="0"/>
              <a:t>Performance speedup in bigger memories</a:t>
            </a:r>
          </a:p>
          <a:p>
            <a:pPr lvl="1"/>
            <a:r>
              <a:rPr lang="en-US" dirty="0" smtClean="0"/>
              <a:t>Permits a single caching mechanism for servers and users</a:t>
            </a:r>
          </a:p>
          <a:p>
            <a:pPr lvl="2"/>
            <a:r>
              <a:rPr lang="en-US" dirty="0" smtClean="0"/>
              <a:t>Server caches (used to speed up disk I/O) are in main memory regardless of where user caches are located; using main-memory caches on the user machine</a:t>
            </a:r>
          </a:p>
          <a:p>
            <a:r>
              <a:rPr lang="en-US" dirty="0" smtClean="0"/>
              <a:t>Many remote-access implementations can be thought of as hybrids of caching and remote service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7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Update Policy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Need to write modified data blocks back to the server’s master copy</a:t>
            </a:r>
          </a:p>
          <a:p>
            <a:pPr lvl="1"/>
            <a:r>
              <a:rPr lang="en-US" dirty="0" smtClean="0"/>
              <a:t>The policy can critically affect the system’s performance and reliability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Write-through policy </a:t>
            </a:r>
            <a:r>
              <a:rPr lang="en-US" dirty="0" smtClean="0"/>
              <a:t>– write data through to disk as soon as they are placed on any cache</a:t>
            </a:r>
          </a:p>
          <a:p>
            <a:pPr lvl="1"/>
            <a:r>
              <a:rPr lang="en-US" dirty="0" smtClean="0"/>
              <a:t>Reliable, but poor performance</a:t>
            </a:r>
          </a:p>
          <a:p>
            <a:pPr lvl="1"/>
            <a:r>
              <a:rPr lang="en-US" dirty="0" smtClean="0"/>
              <a:t>Caching is exploited only for read accesses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Delayed-write policy </a:t>
            </a:r>
            <a:r>
              <a:rPr lang="en-US" dirty="0" smtClean="0"/>
              <a:t>– modifications written to the cache and then written through to the server later</a:t>
            </a:r>
          </a:p>
          <a:p>
            <a:pPr lvl="1"/>
            <a:r>
              <a:rPr lang="en-US" dirty="0" smtClean="0"/>
              <a:t>Write accesses complete quickly; some data may be overwritten before they are written back, and so only the last update needs to be written</a:t>
            </a:r>
          </a:p>
          <a:p>
            <a:pPr lvl="1"/>
            <a:r>
              <a:rPr lang="en-US" dirty="0" smtClean="0"/>
              <a:t>Poor reliability; unwritten data will be lost whenever a user machine crashes</a:t>
            </a:r>
          </a:p>
          <a:p>
            <a:pPr lvl="1"/>
            <a:r>
              <a:rPr lang="en-US" dirty="0" smtClean="0"/>
              <a:t>Variation – scan cache at regular intervals and flush blocks (to the server) that have been modified since the last scan (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periodic write-back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Variation –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write-on-close</a:t>
            </a:r>
            <a:r>
              <a:rPr lang="en-US" dirty="0" smtClean="0"/>
              <a:t>, writes data back to the server when the file is closed. Best for files that are open for long periods and frequently modified.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2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Cachefs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Cachefs</a:t>
            </a:r>
            <a:r>
              <a:rPr lang="en-US" dirty="0" smtClean="0"/>
              <a:t> file system – a client side caching option</a:t>
            </a:r>
          </a:p>
          <a:p>
            <a:pPr lvl="1"/>
            <a:r>
              <a:rPr lang="en-US" dirty="0" smtClean="0"/>
              <a:t>Once NFS client reads file blocks from the server, it caches them in memory as well as on the disk</a:t>
            </a:r>
          </a:p>
          <a:p>
            <a:pPr lvl="1"/>
            <a:r>
              <a:rPr lang="en-US" dirty="0" smtClean="0"/>
              <a:t>Reference disk cache if the memory copy is flushed, or even if the system reboots</a:t>
            </a:r>
          </a:p>
          <a:p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2176" y="1730375"/>
            <a:ext cx="2187384" cy="147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7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Consistency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Is locally cached copy of the data consistent with the master copy?</a:t>
            </a:r>
          </a:p>
          <a:p>
            <a:pPr lvl="1"/>
            <a:r>
              <a:rPr lang="en-US" dirty="0" smtClean="0"/>
              <a:t>If yes, the cached data can be used</a:t>
            </a:r>
          </a:p>
          <a:p>
            <a:pPr lvl="1"/>
            <a:r>
              <a:rPr lang="en-US" dirty="0" smtClean="0"/>
              <a:t>Up-to-date copy of the data needs to be cached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Client-initiated </a:t>
            </a:r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Client initiates a validity check in which it contacts server and checks whether the local data are consistent with the master copy</a:t>
            </a:r>
          </a:p>
          <a:p>
            <a:pPr lvl="1"/>
            <a:r>
              <a:rPr lang="en-US" dirty="0" smtClean="0"/>
              <a:t>How often the validity checking is performed – a check before every access or a check only on first access to a file (open a file), or anything in between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Server-initiated</a:t>
            </a:r>
            <a:r>
              <a:rPr lang="en-US" dirty="0" smtClean="0"/>
              <a:t> approach</a:t>
            </a:r>
          </a:p>
          <a:p>
            <a:pPr lvl="1"/>
            <a:r>
              <a:rPr lang="en-US" dirty="0" smtClean="0"/>
              <a:t>Server records, for each client, the (parts of) files it caches. When server detects a potential inconsistency, it must react</a:t>
            </a:r>
          </a:p>
          <a:p>
            <a:pPr lvl="1"/>
            <a:r>
              <a:rPr lang="en-US" dirty="0" smtClean="0"/>
              <a:t>A potential inconsistency occurs when two different clients in conflicting modes cache a file. When server detects this situation, it disables caching for that file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8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Caching versus Remote Service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344724" cy="21958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choice between caching and remote service trades off potentially increased performance with decreased simplicity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caching</a:t>
            </a:r>
            <a:r>
              <a:rPr lang="en-US" dirty="0" smtClean="0"/>
              <a:t>, many remote accesses handled efficiently by the local cache; most ‘remote’ accesses will be served as fast as local ones</a:t>
            </a:r>
          </a:p>
          <a:p>
            <a:pPr lvl="1"/>
            <a:r>
              <a:rPr lang="en-US" dirty="0" smtClean="0"/>
              <a:t>Servers are contacted only occasionally in caching (rather than for each access)</a:t>
            </a:r>
          </a:p>
          <a:p>
            <a:pPr lvl="1"/>
            <a:r>
              <a:rPr lang="en-US" dirty="0" smtClean="0"/>
              <a:t>Reduces server load and network traffic</a:t>
            </a:r>
          </a:p>
          <a:p>
            <a:pPr lvl="1"/>
            <a:r>
              <a:rPr lang="en-US" dirty="0" smtClean="0"/>
              <a:t>Enhances potential for scalability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Remote service </a:t>
            </a:r>
            <a:r>
              <a:rPr lang="en-US" dirty="0" smtClean="0"/>
              <a:t>method handles every remote access across the network; penalty in network traffic, server load, and performance</a:t>
            </a:r>
          </a:p>
          <a:p>
            <a:pPr lvl="1"/>
            <a:r>
              <a:rPr lang="en-US" dirty="0" smtClean="0"/>
              <a:t>Total network overhead in transmitting big chunks of data (caching) is lower than for transmitting series of responses to specific requests (remote-service)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Caching versus Remote Service (Cont.)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Caching is superior in access patterns with infrequent writes</a:t>
            </a:r>
          </a:p>
          <a:p>
            <a:pPr lvl="1"/>
            <a:r>
              <a:rPr lang="en-US" dirty="0" smtClean="0"/>
              <a:t>With frequent writes, substantial overhead incurred to overcome cache-consistency problem</a:t>
            </a:r>
          </a:p>
          <a:p>
            <a:pPr lvl="1"/>
            <a:r>
              <a:rPr lang="en-US" dirty="0" smtClean="0"/>
              <a:t>Benefit from caching when execution carried out on machines with either local disks or large main memories</a:t>
            </a:r>
          </a:p>
          <a:p>
            <a:r>
              <a:rPr lang="en-US" dirty="0" smtClean="0"/>
              <a:t>Remote access on diskless, small-memory-capacity machines should be done through remote-service method</a:t>
            </a:r>
          </a:p>
          <a:p>
            <a:endParaRPr lang="en-US" dirty="0" smtClean="0"/>
          </a:p>
          <a:p>
            <a:r>
              <a:rPr lang="en-US" dirty="0" smtClean="0"/>
              <a:t>In caching, the lower inter-machine interface is different form the upper user interface</a:t>
            </a:r>
          </a:p>
          <a:p>
            <a:pPr lvl="1"/>
            <a:r>
              <a:rPr lang="en-US" dirty="0" smtClean="0"/>
              <a:t>Data are transferred in masses between the server and the client, rather than in response to the specific needs of a file operation</a:t>
            </a:r>
          </a:p>
          <a:p>
            <a:r>
              <a:rPr lang="en-US" dirty="0" smtClean="0"/>
              <a:t>In remote-service, the inter-machine interface mirrors the local user-file- system interface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6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Stateful Versus Stateless Service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session of file operations can be viewed as a connection used for a  sequence of requests and responses between client and file server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State information </a:t>
            </a:r>
            <a:r>
              <a:rPr lang="en-US" dirty="0" smtClean="0"/>
              <a:t>is associated with each file session (connection)</a:t>
            </a:r>
          </a:p>
          <a:p>
            <a:pPr lvl="1"/>
            <a:r>
              <a:rPr lang="en-US" dirty="0" smtClean="0"/>
              <a:t>Examples of state information: open files and their clients, file descriptors and file handles, current file position pointers, mounting information, lock status, session keys, caches or buffers</a:t>
            </a:r>
          </a:p>
          <a:p>
            <a:pPr lvl="1"/>
            <a:r>
              <a:rPr lang="en-US" dirty="0" smtClean="0"/>
              <a:t>State information of a file session may be distributed between client and server</a:t>
            </a:r>
          </a:p>
          <a:p>
            <a:r>
              <a:rPr lang="en-US" dirty="0" smtClean="0"/>
              <a:t>How to provide server-side information when a client accesses remote files:</a:t>
            </a:r>
          </a:p>
          <a:p>
            <a:pPr lvl="1"/>
            <a:r>
              <a:rPr lang="en-US" dirty="0" smtClean="0"/>
              <a:t>First approach: server tracks each file being accessed by each client</a:t>
            </a:r>
          </a:p>
          <a:p>
            <a:pPr lvl="2"/>
            <a:r>
              <a:rPr lang="en-US" dirty="0" smtClean="0"/>
              <a:t>The service provided is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stateful</a:t>
            </a:r>
            <a:r>
              <a:rPr lang="en-US" dirty="0" smtClean="0"/>
              <a:t> as the server maintains internally some of the state information</a:t>
            </a:r>
          </a:p>
          <a:p>
            <a:pPr lvl="1"/>
            <a:r>
              <a:rPr lang="en-US" dirty="0" smtClean="0"/>
              <a:t>Second approach: server simply sends blocks as they are requested by the client without knowledge of how those blocks are used</a:t>
            </a:r>
          </a:p>
          <a:p>
            <a:pPr lvl="2"/>
            <a:r>
              <a:rPr lang="en-US" dirty="0" smtClean="0"/>
              <a:t>Service is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stateless</a:t>
            </a:r>
            <a:r>
              <a:rPr lang="en-US" dirty="0" smtClean="0"/>
              <a:t> as the server maintains no state information at all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0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 System Basics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File system is a visible part of OS to users</a:t>
            </a:r>
          </a:p>
          <a:p>
            <a:pPr lvl="1"/>
            <a:r>
              <a:rPr lang="en-US" dirty="0" smtClean="0"/>
              <a:t>Uniform logical view of information/data storage</a:t>
            </a:r>
          </a:p>
          <a:p>
            <a:pPr lvl="1"/>
            <a:r>
              <a:rPr lang="en-US" dirty="0" smtClean="0"/>
              <a:t>Define a logical storage unit - the file</a:t>
            </a:r>
          </a:p>
          <a:p>
            <a:pPr lvl="1"/>
            <a:r>
              <a:rPr lang="en-US" dirty="0" smtClean="0"/>
              <a:t>OS maps files onto physical storage device</a:t>
            </a:r>
          </a:p>
          <a:p>
            <a:pPr lvl="1"/>
            <a:r>
              <a:rPr lang="en-US" dirty="0" smtClean="0"/>
              <a:t>File system resides on secondary storage (hard disk)</a:t>
            </a:r>
          </a:p>
          <a:p>
            <a:r>
              <a:rPr lang="en-US" dirty="0" smtClean="0"/>
              <a:t>A file is a named collection of related information</a:t>
            </a:r>
          </a:p>
          <a:p>
            <a:pPr lvl="1"/>
            <a:r>
              <a:rPr lang="en-US" dirty="0" smtClean="0"/>
              <a:t>Named data objects are called files</a:t>
            </a:r>
          </a:p>
          <a:p>
            <a:pPr lvl="1"/>
            <a:r>
              <a:rPr lang="en-US" dirty="0" smtClean="0"/>
              <a:t>File attributes stored as FCB (file control block):</a:t>
            </a:r>
          </a:p>
          <a:p>
            <a:pPr lvl="2"/>
            <a:r>
              <a:rPr lang="en-US" dirty="0" smtClean="0"/>
              <a:t>Name, identifier, type, location size, protection, time, date, </a:t>
            </a:r>
            <a:br>
              <a:rPr lang="en-US" dirty="0" smtClean="0"/>
            </a:br>
            <a:r>
              <a:rPr lang="en-US" dirty="0" smtClean="0"/>
              <a:t>and user identification</a:t>
            </a:r>
          </a:p>
          <a:p>
            <a:r>
              <a:rPr lang="en-US" dirty="0" smtClean="0"/>
              <a:t>Key design issues:</a:t>
            </a:r>
          </a:p>
          <a:p>
            <a:pPr lvl="1"/>
            <a:r>
              <a:rPr lang="en-US" dirty="0" smtClean="0"/>
              <a:t>How the file system should look to the user</a:t>
            </a:r>
          </a:p>
          <a:p>
            <a:pPr lvl="1"/>
            <a:r>
              <a:rPr lang="en-US" dirty="0" smtClean="0"/>
              <a:t>How to map the logical file system onto the secondary storage devices</a:t>
            </a:r>
          </a:p>
          <a:p>
            <a:pPr lvl="1"/>
            <a:r>
              <a:rPr lang="en-US" dirty="0" smtClean="0"/>
              <a:t>Layered structure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l="1225"/>
          <a:stretch/>
        </p:blipFill>
        <p:spPr>
          <a:xfrm>
            <a:off x="4377266" y="525318"/>
            <a:ext cx="1322089" cy="269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Stateful File Service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Mechanism</a:t>
            </a:r>
          </a:p>
          <a:p>
            <a:pPr lvl="1"/>
            <a:r>
              <a:rPr lang="en-US" dirty="0" smtClean="0"/>
              <a:t>Client performs an </a:t>
            </a:r>
            <a:r>
              <a:rPr lang="en-US" dirty="0" smtClean="0">
                <a:latin typeface="Consolas" panose="020B0609020204030204" pitchFamily="49" charset="0"/>
              </a:rPr>
              <a:t>open()</a:t>
            </a:r>
            <a:r>
              <a:rPr lang="en-US" dirty="0" smtClean="0"/>
              <a:t> operation on a file before accessing that file</a:t>
            </a:r>
          </a:p>
          <a:p>
            <a:pPr lvl="1"/>
            <a:r>
              <a:rPr lang="en-US" dirty="0" smtClean="0"/>
              <a:t>Server fetches information about the file from its disk, stores it in its memory, and gives the client a connection identifier unique to the client and the open file</a:t>
            </a:r>
          </a:p>
          <a:p>
            <a:pPr lvl="1"/>
            <a:r>
              <a:rPr lang="en-US" dirty="0" smtClean="0"/>
              <a:t>Identifier is used for subsequent accesses until the session ends</a:t>
            </a:r>
          </a:p>
          <a:p>
            <a:pPr lvl="1"/>
            <a:r>
              <a:rPr lang="en-US" dirty="0" smtClean="0"/>
              <a:t>Server must reclaim the main-memory space used by clients that are no longer active</a:t>
            </a:r>
          </a:p>
          <a:p>
            <a:r>
              <a:rPr lang="en-US" dirty="0" smtClean="0"/>
              <a:t>Increased performance</a:t>
            </a:r>
          </a:p>
          <a:p>
            <a:pPr lvl="1"/>
            <a:r>
              <a:rPr lang="en-US" dirty="0" smtClean="0"/>
              <a:t>Fewer disk accesses</a:t>
            </a:r>
          </a:p>
          <a:p>
            <a:pPr lvl="1"/>
            <a:r>
              <a:rPr lang="en-US" dirty="0" err="1" smtClean="0"/>
              <a:t>Stateful</a:t>
            </a:r>
            <a:r>
              <a:rPr lang="en-US" dirty="0" smtClean="0"/>
              <a:t> server knows if a file was opened for sequential access and can thus read ahead the next blocks</a:t>
            </a:r>
          </a:p>
          <a:p>
            <a:r>
              <a:rPr lang="en-US" dirty="0" smtClean="0"/>
              <a:t>Some environments require </a:t>
            </a:r>
            <a:r>
              <a:rPr lang="en-US" dirty="0" err="1" smtClean="0"/>
              <a:t>stateful</a:t>
            </a:r>
            <a:r>
              <a:rPr lang="en-US" dirty="0" smtClean="0"/>
              <a:t> service</a:t>
            </a:r>
          </a:p>
          <a:p>
            <a:pPr lvl="1"/>
            <a:r>
              <a:rPr lang="en-US" dirty="0" smtClean="0"/>
              <a:t>A server employing server-initiated cache validation cannot provide stateless service, since it maintains a record of which files are cached by which clients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Stateless File Server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Avoids state information by making each request self-contained</a:t>
            </a:r>
          </a:p>
          <a:p>
            <a:r>
              <a:rPr lang="en-US" dirty="0" smtClean="0"/>
              <a:t>Each request identifies the file and position in the file in full</a:t>
            </a:r>
          </a:p>
          <a:p>
            <a:pPr lvl="1"/>
            <a:r>
              <a:rPr lang="en-US" dirty="0" smtClean="0"/>
              <a:t>Server does not need to keep a table of open files in main memory</a:t>
            </a:r>
          </a:p>
          <a:p>
            <a:r>
              <a:rPr lang="en-US" dirty="0" smtClean="0"/>
              <a:t>No need to establish and terminate a connection by (remote) </a:t>
            </a:r>
            <a:r>
              <a:rPr lang="en-US" dirty="0" smtClean="0">
                <a:latin typeface="Consolas" panose="020B0609020204030204" pitchFamily="49" charset="0"/>
              </a:rPr>
              <a:t>open()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close()</a:t>
            </a:r>
            <a:r>
              <a:rPr lang="en-US" dirty="0" smtClean="0"/>
              <a:t> operations</a:t>
            </a:r>
          </a:p>
          <a:p>
            <a:pPr lvl="1"/>
            <a:r>
              <a:rPr lang="en-US" dirty="0" smtClean="0"/>
              <a:t>They are redundant because each file operation stands on its own and is not considered as a part of a session</a:t>
            </a:r>
          </a:p>
          <a:p>
            <a:r>
              <a:rPr lang="en-US" dirty="0" smtClean="0"/>
              <a:t>NFS v3 is stateless service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9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Stateful and Stateless Service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Failure recovery in a </a:t>
            </a:r>
            <a:r>
              <a:rPr lang="en-US" dirty="0" err="1" smtClean="0"/>
              <a:t>stateful</a:t>
            </a:r>
            <a:r>
              <a:rPr lang="en-US" dirty="0" smtClean="0"/>
              <a:t> service is more challenging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stateful</a:t>
            </a:r>
            <a:r>
              <a:rPr lang="en-US" dirty="0" smtClean="0"/>
              <a:t> server loses all its volatile state in a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crash</a:t>
            </a:r>
          </a:p>
          <a:p>
            <a:pPr lvl="1"/>
            <a:r>
              <a:rPr lang="en-US" dirty="0" smtClean="0"/>
              <a:t>Restore state by recovery protocol based on a dialog with clients, or abort operations that were underway when the crash occurred</a:t>
            </a:r>
          </a:p>
          <a:p>
            <a:pPr lvl="1"/>
            <a:r>
              <a:rPr lang="en-US" dirty="0" smtClean="0"/>
              <a:t>Server needs to be aware of client failures in order to reclaim space allocated to record the state of crashed client processes</a:t>
            </a:r>
          </a:p>
          <a:p>
            <a:r>
              <a:rPr lang="en-US" dirty="0" smtClean="0"/>
              <a:t>A stateless server is more fault-tolerant upon failure</a:t>
            </a:r>
          </a:p>
          <a:p>
            <a:pPr lvl="1"/>
            <a:r>
              <a:rPr lang="en-US" dirty="0" smtClean="0"/>
              <a:t>The effects of server failures and recovery are almost unnoticeable</a:t>
            </a:r>
          </a:p>
          <a:p>
            <a:pPr lvl="1"/>
            <a:r>
              <a:rPr lang="en-US" dirty="0" smtClean="0"/>
              <a:t>A newly reincarnated server can respond to a self-contained request without any difficulty</a:t>
            </a:r>
          </a:p>
          <a:p>
            <a:r>
              <a:rPr lang="en-US" dirty="0" smtClean="0"/>
              <a:t>Penalty with stateless service includes longer request messages and slower processing of requests, some design issues:</a:t>
            </a:r>
          </a:p>
          <a:p>
            <a:pPr lvl="1"/>
            <a:r>
              <a:rPr lang="en-US" dirty="0" smtClean="0"/>
              <a:t>Implementation must address issues such as </a:t>
            </a:r>
            <a:r>
              <a:rPr lang="en-US" dirty="0" err="1" smtClean="0"/>
              <a:t>idempotency</a:t>
            </a:r>
            <a:r>
              <a:rPr lang="en-US" dirty="0" smtClean="0"/>
              <a:t> requirement, file locking mechanism, session key management, and cache consistency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3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and Consistency Control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9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and Concurrency Control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Applying transaction processing to distributed file system management</a:t>
            </a:r>
          </a:p>
          <a:p>
            <a:r>
              <a:rPr lang="en-US" dirty="0" smtClean="0"/>
              <a:t>Clients at each distributed site issue their transaction service requests to the local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transaction processing system</a:t>
            </a:r>
            <a:r>
              <a:rPr lang="en-US" dirty="0" smtClean="0"/>
              <a:t>, which consists of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Transaction manager </a:t>
            </a:r>
            <a:r>
              <a:rPr lang="en-US" dirty="0" smtClean="0"/>
              <a:t>(TM) – work in concerts with other TMs to oversee the correct execution of both the local transactions and remote operations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Scheduler </a:t>
            </a:r>
            <a:r>
              <a:rPr lang="en-US" dirty="0" smtClean="0"/>
              <a:t>(SCH) – schedule operations to data objects to avoid conflicts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 manager </a:t>
            </a:r>
            <a:r>
              <a:rPr lang="en-US" dirty="0" smtClean="0"/>
              <a:t>(OM) – maintain coherency of replicas and caches, and provide an interface to the file system</a:t>
            </a:r>
          </a:p>
          <a:p>
            <a:r>
              <a:rPr lang="en-US" dirty="0" smtClean="0"/>
              <a:t>Distributed transaction services must address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atomicity requirements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execution of the collection of operations in each transaction is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all or none</a:t>
            </a:r>
          </a:p>
          <a:p>
            <a:pPr lvl="1"/>
            <a:r>
              <a:rPr lang="en-US" dirty="0" smtClean="0"/>
              <a:t>The execution of a transaction that is interleaved with the execution of other transactions appears to be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indivisible</a:t>
            </a:r>
          </a:p>
          <a:p>
            <a:pPr lvl="1"/>
            <a:r>
              <a:rPr lang="en-US" dirty="0" smtClean="0"/>
              <a:t>The update of a replicated object is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atomic</a:t>
            </a:r>
          </a:p>
          <a:p>
            <a:r>
              <a:rPr lang="en-US" dirty="0" smtClean="0"/>
              <a:t>TM, SCH and OM are responsible for enforcing the atomicity requirements</a:t>
            </a:r>
          </a:p>
          <a:p>
            <a:pPr lvl="1"/>
            <a:r>
              <a:rPr lang="en-US" dirty="0" smtClean="0"/>
              <a:t>Using a two-phase commit protocol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1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Schedule</a:t>
            </a:r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636852" y="922867"/>
            <a:ext cx="3506524" cy="21958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serial schedule is a special legal schedule that is formed by a strict sequential execution (no interleaving operations) of the transactions in some atomically executed transaction order</a:t>
            </a:r>
          </a:p>
          <a:p>
            <a:pPr lvl="1"/>
            <a:r>
              <a:rPr lang="en-US" dirty="0" smtClean="0"/>
              <a:t>One after another, no interleaving</a:t>
            </a:r>
          </a:p>
          <a:p>
            <a:r>
              <a:rPr lang="en-US" dirty="0" smtClean="0"/>
              <a:t>Consider two data items A and B and two transactions T</a:t>
            </a:r>
            <a:r>
              <a:rPr lang="en-US" baseline="-25000" dirty="0" smtClean="0"/>
              <a:t>0</a:t>
            </a:r>
            <a:r>
              <a:rPr lang="en-US" dirty="0" smtClean="0"/>
              <a:t> and T</a:t>
            </a:r>
            <a:r>
              <a:rPr lang="en-US" baseline="-25000" dirty="0"/>
              <a:t>1</a:t>
            </a:r>
            <a:r>
              <a:rPr lang="en-US" dirty="0" smtClean="0"/>
              <a:t> on them</a:t>
            </a:r>
          </a:p>
          <a:p>
            <a:pPr lvl="1"/>
            <a:r>
              <a:rPr lang="en-US" dirty="0" smtClean="0"/>
              <a:t>Execute T</a:t>
            </a:r>
            <a:r>
              <a:rPr lang="en-US" baseline="-25000" dirty="0"/>
              <a:t>0</a:t>
            </a:r>
            <a:r>
              <a:rPr lang="en-US" dirty="0" smtClean="0"/>
              <a:t>, T</a:t>
            </a:r>
            <a:r>
              <a:rPr lang="en-US" baseline="-25000" dirty="0"/>
              <a:t>1</a:t>
            </a:r>
            <a:r>
              <a:rPr lang="en-US" dirty="0" smtClean="0"/>
              <a:t> atomically (that is, execute all operations in each transaction together)</a:t>
            </a:r>
          </a:p>
          <a:p>
            <a:pPr lvl="1"/>
            <a:r>
              <a:rPr lang="en-US" dirty="0" smtClean="0"/>
              <a:t>Execution sequence (T</a:t>
            </a:r>
            <a:r>
              <a:rPr lang="en-US" baseline="-25000" dirty="0"/>
              <a:t>0</a:t>
            </a:r>
            <a:r>
              <a:rPr lang="en-US" dirty="0" smtClean="0"/>
              <a:t>, then T</a:t>
            </a:r>
            <a:r>
              <a:rPr lang="en-US" baseline="-25000" dirty="0"/>
              <a:t>1</a:t>
            </a:r>
            <a:r>
              <a:rPr lang="en-US" dirty="0" smtClean="0"/>
              <a:t>) called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schedule</a:t>
            </a:r>
            <a:r>
              <a:rPr lang="en-US" dirty="0" smtClean="0"/>
              <a:t>, which is a serial schedule</a:t>
            </a:r>
          </a:p>
          <a:p>
            <a:pPr lvl="1"/>
            <a:r>
              <a:rPr lang="en-US" dirty="0" smtClean="0"/>
              <a:t>Another possible serial schedule: T</a:t>
            </a:r>
            <a:r>
              <a:rPr lang="en-US" baseline="-25000" dirty="0" smtClean="0"/>
              <a:t>1</a:t>
            </a:r>
            <a:r>
              <a:rPr lang="en-US" dirty="0" smtClean="0"/>
              <a:t>, then T</a:t>
            </a:r>
            <a:r>
              <a:rPr lang="en-US" baseline="-25000" dirty="0"/>
              <a:t>0</a:t>
            </a:r>
            <a:endParaRPr lang="en-US" dirty="0" smtClean="0"/>
          </a:p>
          <a:p>
            <a:r>
              <a:rPr lang="en-US" dirty="0" smtClean="0"/>
              <a:t>For N transactions, there are N! valid serial schedules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4" name="object 4"/>
          <p:cNvGrpSpPr/>
          <p:nvPr/>
        </p:nvGrpSpPr>
        <p:grpSpPr>
          <a:xfrm>
            <a:off x="4143376" y="988822"/>
            <a:ext cx="1300986" cy="1531702"/>
            <a:chOff x="5865172" y="2523786"/>
            <a:chExt cx="2578100" cy="30353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8606" y="2654736"/>
              <a:ext cx="2367066" cy="28622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871522" y="2530136"/>
              <a:ext cx="2565400" cy="3022600"/>
            </a:xfrm>
            <a:custGeom>
              <a:avLst/>
              <a:gdLst/>
              <a:ahLst/>
              <a:cxnLst/>
              <a:rect l="l" t="t" r="r" b="b"/>
              <a:pathLst>
                <a:path w="2565400" h="3022600">
                  <a:moveTo>
                    <a:pt x="0" y="0"/>
                  </a:moveTo>
                  <a:lnTo>
                    <a:pt x="2565399" y="0"/>
                  </a:lnTo>
                  <a:lnTo>
                    <a:pt x="2565399" y="3022599"/>
                  </a:lnTo>
                  <a:lnTo>
                    <a:pt x="0" y="3022599"/>
                  </a:lnTo>
                  <a:lnTo>
                    <a:pt x="0" y="0"/>
                  </a:lnTo>
                  <a:close/>
                </a:path>
                <a:path w="2565400" h="3022600">
                  <a:moveTo>
                    <a:pt x="25399" y="25399"/>
                  </a:moveTo>
                  <a:lnTo>
                    <a:pt x="2539999" y="25399"/>
                  </a:lnTo>
                  <a:lnTo>
                    <a:pt x="2539999" y="2997199"/>
                  </a:lnTo>
                  <a:lnTo>
                    <a:pt x="25399" y="2997199"/>
                  </a:lnTo>
                  <a:lnTo>
                    <a:pt x="25399" y="25399"/>
                  </a:lnTo>
                  <a:close/>
                </a:path>
              </a:pathLst>
            </a:custGeom>
            <a:ln w="12699">
              <a:solidFill>
                <a:srgbClr val="D77A00"/>
              </a:solidFill>
            </a:ln>
          </p:spPr>
          <p:txBody>
            <a:bodyPr wrap="square" lIns="0" tIns="0" rIns="0" bIns="0" rtlCol="0"/>
            <a:lstStyle/>
            <a:p>
              <a:endParaRPr sz="908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143376" y="2575588"/>
            <a:ext cx="1409583" cy="145941"/>
          </a:xfrm>
          <a:prstGeom prst="rect">
            <a:avLst/>
          </a:prstGeom>
        </p:spPr>
        <p:txBody>
          <a:bodyPr vert="horz" wrap="square" lIns="0" tIns="7370" rIns="0" bIns="0" rtlCol="0">
            <a:spAutoFit/>
          </a:bodyPr>
          <a:lstStyle/>
          <a:p>
            <a:pPr marL="19225">
              <a:spcBef>
                <a:spcPts val="58"/>
              </a:spcBef>
            </a:pPr>
            <a:r>
              <a:rPr sz="900" dirty="0">
                <a:latin typeface="Verdana"/>
                <a:cs typeface="Verdana"/>
              </a:rPr>
              <a:t>Schedule</a:t>
            </a:r>
            <a:r>
              <a:rPr sz="900" spc="8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1:</a:t>
            </a:r>
            <a:r>
              <a:rPr sz="900" spc="8" dirty="0">
                <a:latin typeface="Verdana"/>
                <a:cs typeface="Verdana"/>
              </a:rPr>
              <a:t> </a:t>
            </a:r>
            <a:r>
              <a:rPr sz="900" i="1" dirty="0">
                <a:latin typeface="Verdana"/>
                <a:cs typeface="Verdana"/>
              </a:rPr>
              <a:t>T</a:t>
            </a:r>
            <a:r>
              <a:rPr sz="900" baseline="-21367" dirty="0">
                <a:latin typeface="Verdana"/>
                <a:cs typeface="Verdana"/>
              </a:rPr>
              <a:t>0</a:t>
            </a:r>
            <a:r>
              <a:rPr sz="900" spc="189" baseline="-21367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then</a:t>
            </a:r>
            <a:r>
              <a:rPr sz="900" spc="8" dirty="0">
                <a:latin typeface="Verdana"/>
                <a:cs typeface="Verdana"/>
              </a:rPr>
              <a:t> </a:t>
            </a:r>
            <a:r>
              <a:rPr sz="900" i="1" spc="-13" dirty="0">
                <a:latin typeface="Verdana"/>
                <a:cs typeface="Verdana"/>
              </a:rPr>
              <a:t>T</a:t>
            </a:r>
            <a:r>
              <a:rPr sz="900" spc="-19" baseline="-21367" dirty="0">
                <a:latin typeface="Verdana"/>
                <a:cs typeface="Verdana"/>
              </a:rPr>
              <a:t>1</a:t>
            </a:r>
            <a:endParaRPr sz="900" baseline="-21367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0149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Nonserial Schedule</a:t>
            </a:r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636852" y="922867"/>
            <a:ext cx="3490166" cy="21958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Non-serial schedule allows overlapped (i.e., interleaved) execution</a:t>
            </a:r>
          </a:p>
          <a:p>
            <a:pPr lvl="1"/>
            <a:r>
              <a:rPr lang="en-US" dirty="0" smtClean="0"/>
              <a:t>Resulting execution not necessarily incorrect</a:t>
            </a:r>
          </a:p>
          <a:p>
            <a:r>
              <a:rPr lang="en-US" dirty="0" smtClean="0"/>
              <a:t>Consider schedule S. Operations </a:t>
            </a:r>
            <a:r>
              <a:rPr lang="en-US" dirty="0"/>
              <a:t>O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err="1"/>
              <a:t>O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smtClean="0"/>
              <a:t>conflict with each other if they access the same data item (object) with, at least, one write</a:t>
            </a:r>
          </a:p>
          <a:p>
            <a:pPr lvl="1"/>
            <a:r>
              <a:rPr lang="en-US" dirty="0" smtClean="0"/>
              <a:t>write-read, read-write, or write-write</a:t>
            </a:r>
          </a:p>
          <a:p>
            <a:r>
              <a:rPr lang="en-US" dirty="0" smtClean="0"/>
              <a:t>If O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(consecutive operations of different transactions) don't conflict, then S' with swapped order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O</a:t>
            </a:r>
            <a:r>
              <a:rPr lang="en-US" baseline="-25000" dirty="0" smtClean="0"/>
              <a:t>i</a:t>
            </a:r>
            <a:r>
              <a:rPr lang="en-US" dirty="0" smtClean="0"/>
              <a:t> is equivalent to S</a:t>
            </a:r>
          </a:p>
          <a:p>
            <a:r>
              <a:rPr lang="en-US" dirty="0" smtClean="0"/>
              <a:t>If S can become S' via swapping of non-conflicting operations </a:t>
            </a:r>
          </a:p>
          <a:p>
            <a:pPr lvl="1"/>
            <a:r>
              <a:rPr lang="en-US" dirty="0" smtClean="0"/>
              <a:t>S is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concurrent serializable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4" name="object 4"/>
          <p:cNvGrpSpPr/>
          <p:nvPr/>
        </p:nvGrpSpPr>
        <p:grpSpPr>
          <a:xfrm>
            <a:off x="4176184" y="922867"/>
            <a:ext cx="1392952" cy="1568553"/>
            <a:chOff x="6058165" y="2521961"/>
            <a:chExt cx="2760345" cy="31083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85153" y="2732096"/>
              <a:ext cx="2526961" cy="279557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064515" y="2528311"/>
              <a:ext cx="2747645" cy="3095625"/>
            </a:xfrm>
            <a:custGeom>
              <a:avLst/>
              <a:gdLst/>
              <a:ahLst/>
              <a:cxnLst/>
              <a:rect l="l" t="t" r="r" b="b"/>
              <a:pathLst>
                <a:path w="2747645" h="3095625">
                  <a:moveTo>
                    <a:pt x="0" y="0"/>
                  </a:moveTo>
                  <a:lnTo>
                    <a:pt x="2747169" y="0"/>
                  </a:lnTo>
                  <a:lnTo>
                    <a:pt x="2747169" y="3095624"/>
                  </a:lnTo>
                  <a:lnTo>
                    <a:pt x="0" y="3095624"/>
                  </a:lnTo>
                  <a:lnTo>
                    <a:pt x="0" y="0"/>
                  </a:lnTo>
                  <a:close/>
                </a:path>
                <a:path w="2747645" h="3095625">
                  <a:moveTo>
                    <a:pt x="25399" y="25399"/>
                  </a:moveTo>
                  <a:lnTo>
                    <a:pt x="2721769" y="25399"/>
                  </a:lnTo>
                  <a:lnTo>
                    <a:pt x="2721769" y="3070224"/>
                  </a:lnTo>
                  <a:lnTo>
                    <a:pt x="25399" y="3070224"/>
                  </a:lnTo>
                  <a:lnTo>
                    <a:pt x="25399" y="25399"/>
                  </a:lnTo>
                  <a:close/>
                </a:path>
              </a:pathLst>
            </a:custGeom>
            <a:ln w="12699">
              <a:solidFill>
                <a:srgbClr val="D77A00"/>
              </a:solidFill>
            </a:ln>
          </p:spPr>
          <p:txBody>
            <a:bodyPr wrap="square" lIns="0" tIns="0" rIns="0" bIns="0" rtlCol="0"/>
            <a:lstStyle/>
            <a:p>
              <a:endParaRPr sz="908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914775" y="2544891"/>
            <a:ext cx="1879472" cy="296365"/>
          </a:xfrm>
          <a:prstGeom prst="rect">
            <a:avLst/>
          </a:prstGeom>
        </p:spPr>
        <p:txBody>
          <a:bodyPr vert="horz" wrap="square" lIns="0" tIns="14099" rIns="0" bIns="0" rtlCol="0">
            <a:spAutoFit/>
          </a:bodyPr>
          <a:lstStyle/>
          <a:p>
            <a:pPr marL="102535" marR="2563" indent="-96126">
              <a:lnSpc>
                <a:spcPts val="1060"/>
              </a:lnSpc>
              <a:spcBef>
                <a:spcPts val="111"/>
              </a:spcBef>
            </a:pPr>
            <a:r>
              <a:rPr sz="908" dirty="0">
                <a:latin typeface="Verdana"/>
                <a:cs typeface="Verdana"/>
              </a:rPr>
              <a:t>Schedule</a:t>
            </a:r>
            <a:r>
              <a:rPr sz="908" spc="-20" dirty="0">
                <a:latin typeface="Verdana"/>
                <a:cs typeface="Verdana"/>
              </a:rPr>
              <a:t> </a:t>
            </a:r>
            <a:r>
              <a:rPr sz="908" dirty="0">
                <a:latin typeface="Verdana"/>
                <a:cs typeface="Verdana"/>
              </a:rPr>
              <a:t>2:</a:t>
            </a:r>
            <a:r>
              <a:rPr sz="908" spc="-18" dirty="0">
                <a:latin typeface="Verdana"/>
                <a:cs typeface="Verdana"/>
              </a:rPr>
              <a:t> </a:t>
            </a:r>
            <a:r>
              <a:rPr lang="en-US" sz="908" spc="-18" dirty="0" smtClean="0">
                <a:latin typeface="Verdana"/>
                <a:cs typeface="Verdana"/>
              </a:rPr>
              <a:t>Not a </a:t>
            </a:r>
            <a:r>
              <a:rPr lang="en-US" sz="908" spc="-5" dirty="0">
                <a:latin typeface="Verdana"/>
                <a:cs typeface="Verdana"/>
              </a:rPr>
              <a:t>c</a:t>
            </a:r>
            <a:r>
              <a:rPr sz="908" spc="-5" dirty="0" smtClean="0">
                <a:latin typeface="Verdana"/>
                <a:cs typeface="Verdana"/>
              </a:rPr>
              <a:t>oncurrent</a:t>
            </a:r>
            <a:r>
              <a:rPr lang="en-US" sz="908" spc="-5" dirty="0" smtClean="0">
                <a:latin typeface="Verdana"/>
                <a:cs typeface="Verdana"/>
              </a:rPr>
              <a:t>-</a:t>
            </a:r>
            <a:r>
              <a:rPr sz="908" dirty="0" smtClean="0">
                <a:latin typeface="Verdana"/>
                <a:cs typeface="Verdana"/>
              </a:rPr>
              <a:t>serializable</a:t>
            </a:r>
            <a:r>
              <a:rPr sz="908" spc="-48" dirty="0" smtClean="0">
                <a:latin typeface="Verdana"/>
                <a:cs typeface="Verdana"/>
              </a:rPr>
              <a:t> </a:t>
            </a:r>
            <a:r>
              <a:rPr sz="908" spc="-5" dirty="0">
                <a:latin typeface="Verdana"/>
                <a:cs typeface="Verdana"/>
              </a:rPr>
              <a:t>schedule</a:t>
            </a:r>
            <a:endParaRPr sz="908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8320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Serializability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schedule is called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serializable</a:t>
            </a:r>
            <a:r>
              <a:rPr lang="en-US" dirty="0" smtClean="0"/>
              <a:t> if the result of its execution is equivalent to that of a serial schedule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Concurrent transactions </a:t>
            </a:r>
            <a:r>
              <a:rPr lang="en-US" dirty="0" smtClean="0"/>
              <a:t>must be equivalent to serial execution –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Ensure the consistency requirement, which must be enforced by transaction manager and scheduler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Necessary and sufficient </a:t>
            </a:r>
            <a:r>
              <a:rPr lang="en-US" dirty="0" smtClean="0"/>
              <a:t>conditions for a </a:t>
            </a:r>
            <a:r>
              <a:rPr lang="en-US" dirty="0" err="1" smtClean="0"/>
              <a:t>serializability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the interleaved execution of transactions is to be equivalent to a serial execution in some order, then all conflicting operations in the interleaved serializable schedule must also be executed in the same order at all object sites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Concurrency-control protocols </a:t>
            </a:r>
            <a:r>
              <a:rPr lang="en-US" dirty="0" smtClean="0"/>
              <a:t>provide </a:t>
            </a:r>
            <a:r>
              <a:rPr lang="en-US" dirty="0" err="1" smtClean="0"/>
              <a:t>serializability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Two-phase </a:t>
            </a:r>
            <a:r>
              <a:rPr lang="en-US" dirty="0" smtClean="0"/>
              <a:t>locking (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prevents</a:t>
            </a:r>
            <a:r>
              <a:rPr lang="en-US" dirty="0" smtClean="0"/>
              <a:t> inconsistencies)</a:t>
            </a:r>
            <a:endParaRPr lang="en-US" dirty="0" smtClean="0"/>
          </a:p>
          <a:p>
            <a:pPr lvl="1"/>
            <a:r>
              <a:rPr lang="en-US" dirty="0" smtClean="0"/>
              <a:t>Timestamp </a:t>
            </a:r>
            <a:r>
              <a:rPr lang="en-US" dirty="0" smtClean="0"/>
              <a:t>ordering (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avoids</a:t>
            </a:r>
            <a:r>
              <a:rPr lang="en-US" dirty="0" smtClean="0"/>
              <a:t> inconsistencies)</a:t>
            </a:r>
            <a:endParaRPr lang="en-US" dirty="0" smtClean="0"/>
          </a:p>
          <a:p>
            <a:pPr lvl="1"/>
            <a:r>
              <a:rPr lang="en-US" dirty="0" smtClean="0"/>
              <a:t>Optimistic concurrency </a:t>
            </a:r>
            <a:r>
              <a:rPr lang="en-US" dirty="0" smtClean="0"/>
              <a:t>control (consistency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validation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Locking Protocol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simple solution is to lock all data items before executing a transaction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Locking protocol</a:t>
            </a:r>
            <a:r>
              <a:rPr lang="en-US" dirty="0" smtClean="0"/>
              <a:t> ensures </a:t>
            </a:r>
            <a:r>
              <a:rPr lang="en-US" dirty="0" err="1" smtClean="0"/>
              <a:t>serializability</a:t>
            </a:r>
            <a:r>
              <a:rPr lang="en-US" dirty="0" smtClean="0"/>
              <a:t> by associating </a:t>
            </a:r>
            <a:r>
              <a:rPr lang="en-US" dirty="0" smtClean="0"/>
              <a:t>a lock </a:t>
            </a:r>
            <a:r>
              <a:rPr lang="en-US" dirty="0" smtClean="0"/>
              <a:t>with each data item</a:t>
            </a:r>
          </a:p>
          <a:p>
            <a:pPr lvl="1"/>
            <a:r>
              <a:rPr lang="en-US" dirty="0" smtClean="0"/>
              <a:t>Require every transaction on data item (object) Q acquire appropriate lock</a:t>
            </a:r>
          </a:p>
          <a:p>
            <a:pPr lvl="1"/>
            <a:r>
              <a:rPr lang="en-US" dirty="0" smtClean="0"/>
              <a:t>Data objects must be locked before being read from or written to</a:t>
            </a:r>
          </a:p>
          <a:p>
            <a:r>
              <a:rPr lang="en-US" dirty="0" smtClean="0"/>
              <a:t>Two types of locks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Shared</a:t>
            </a:r>
            <a:r>
              <a:rPr lang="en-US" dirty="0" smtClean="0"/>
              <a:t> –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has shared-mode lock on item Q,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can read Q but not write Q. Allows concurrent reading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Exclusive</a:t>
            </a:r>
            <a:r>
              <a:rPr lang="en-US" dirty="0" smtClean="0"/>
              <a:t> –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has exclusive-mode lock on Q,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can read and write Q</a:t>
            </a:r>
          </a:p>
          <a:p>
            <a:r>
              <a:rPr lang="en-US" dirty="0" smtClean="0"/>
              <a:t>If a lock is already held, new request may have to wait</a:t>
            </a:r>
          </a:p>
          <a:p>
            <a:pPr lvl="1"/>
            <a:r>
              <a:rPr lang="en-US" dirty="0" smtClean="0"/>
              <a:t>Similar to readers-writers algorithm</a:t>
            </a:r>
          </a:p>
          <a:p>
            <a:r>
              <a:rPr lang="en-US" dirty="0" smtClean="0"/>
              <a:t>All locks must be released after the operations and before the end of transaction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0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Two-phase Locking Protocol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two-phase locking protocol </a:t>
            </a:r>
            <a:r>
              <a:rPr lang="en-US" dirty="0"/>
              <a:t>(2PL) </a:t>
            </a:r>
            <a:r>
              <a:rPr lang="en-US" dirty="0" smtClean="0"/>
              <a:t>imposes an additional requirement that a new lock cannot be acquired after the first release of a lock</a:t>
            </a:r>
          </a:p>
          <a:p>
            <a:r>
              <a:rPr lang="en-US" dirty="0" smtClean="0"/>
              <a:t>A transaction is divided into two phases so each transaction issues lock and unlock requests in two phases</a:t>
            </a:r>
          </a:p>
          <a:p>
            <a:pPr lvl="1"/>
            <a:r>
              <a:rPr lang="en-US" dirty="0" smtClean="0"/>
              <a:t>Growing – obtaining locks</a:t>
            </a:r>
          </a:p>
          <a:p>
            <a:pPr lvl="1"/>
            <a:r>
              <a:rPr lang="en-US" dirty="0" smtClean="0"/>
              <a:t>Shrinking – releasing locks</a:t>
            </a:r>
          </a:p>
          <a:p>
            <a:r>
              <a:rPr lang="en-US" dirty="0" smtClean="0"/>
              <a:t>Ensures sequential-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r>
              <a:rPr lang="en-US" dirty="0" smtClean="0"/>
              <a:t>Ignores sharing and concurrency</a:t>
            </a:r>
          </a:p>
          <a:p>
            <a:pPr lvl="1"/>
            <a:r>
              <a:rPr lang="en-US" dirty="0" smtClean="0"/>
              <a:t>2PL limits the number of acceptable schedules thereby sacrificing concurrency for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r>
              <a:rPr lang="en-US" dirty="0" smtClean="0"/>
              <a:t>Does not prevent deadlock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9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DFS Topics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Background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Naming and Transparency</a:t>
            </a:r>
            <a:r>
              <a:rPr lang="en-US" dirty="0" smtClean="0"/>
              <a:t>: Explain naming mechanism that provides location transparency and independence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Remote File Access</a:t>
            </a:r>
            <a:r>
              <a:rPr lang="en-US" dirty="0" smtClean="0"/>
              <a:t>: Describe various methods for accessing distributed files</a:t>
            </a:r>
          </a:p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Stateful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versus Stateless Service</a:t>
            </a:r>
            <a:r>
              <a:rPr lang="en-US" dirty="0" smtClean="0"/>
              <a:t>: Contrast </a:t>
            </a:r>
            <a:r>
              <a:rPr lang="en-US" dirty="0" err="1" smtClean="0"/>
              <a:t>stateful</a:t>
            </a:r>
            <a:r>
              <a:rPr lang="en-US" dirty="0" smtClean="0"/>
              <a:t> and stateless distributed file servers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Transactions and Concurrency Control</a:t>
            </a:r>
            <a:r>
              <a:rPr lang="en-US" dirty="0" smtClean="0"/>
              <a:t>: Protocols to maintain ACID (atomicity, consistency, isolation, durability) semantics for concurrent transactions associated with file sharing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File Replication</a:t>
            </a:r>
            <a:r>
              <a:rPr lang="en-US" dirty="0" smtClean="0"/>
              <a:t>: How replication of files on different machines in a DFS is a useful redundancy for improving availability and performance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Example</a:t>
            </a:r>
            <a:r>
              <a:rPr lang="en-US" dirty="0" smtClean="0"/>
              <a:t>: Andrew file system (AFS)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2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 Ordering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Select order among transactions in advance –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timestamp-ordering</a:t>
            </a:r>
          </a:p>
          <a:p>
            <a:pPr lvl="1"/>
            <a:r>
              <a:rPr lang="en-US" dirty="0" smtClean="0"/>
              <a:t>Conflicting operations in interleaved transactions can be ordered by timestamps (TS)</a:t>
            </a:r>
          </a:p>
          <a:p>
            <a:pPr lvl="1"/>
            <a:r>
              <a:rPr lang="en-US" dirty="0" smtClean="0"/>
              <a:t>2PL protocol orders conflicting operations by the time a shared object is first locked</a:t>
            </a:r>
          </a:p>
          <a:p>
            <a:r>
              <a:rPr lang="en-US" dirty="0" smtClean="0"/>
              <a:t>Transaction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is associated with timestamp TS(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) before it starts</a:t>
            </a:r>
          </a:p>
          <a:p>
            <a:pPr lvl="1"/>
            <a:r>
              <a:rPr lang="en-US" dirty="0" smtClean="0"/>
              <a:t>TS(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) &lt; TS(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 smtClean="0"/>
              <a:t>) if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entered system before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r>
              <a:rPr lang="en-US" dirty="0" smtClean="0"/>
              <a:t>, TS can be generated from system clock or using logical clock (i.e., a counter incremented at each entry of transaction)</a:t>
            </a:r>
          </a:p>
          <a:p>
            <a:r>
              <a:rPr lang="en-US" dirty="0" smtClean="0"/>
              <a:t>Timestamps determine </a:t>
            </a:r>
            <a:r>
              <a:rPr lang="en-US" dirty="0" err="1" smtClean="0"/>
              <a:t>serializability</a:t>
            </a:r>
            <a:r>
              <a:rPr lang="en-US" dirty="0" smtClean="0"/>
              <a:t> order</a:t>
            </a:r>
          </a:p>
          <a:p>
            <a:pPr lvl="1"/>
            <a:r>
              <a:rPr lang="en-US" dirty="0" smtClean="0"/>
              <a:t>If TS(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) &lt; TS(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r>
              <a:rPr lang="en-US" dirty="0" smtClean="0"/>
              <a:t>), system must ensure the produced schedule is equivalent to a serial schedule where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appears before 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9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Timestamp-based Protocol Implementation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Data object (item) </a:t>
            </a:r>
            <a:r>
              <a:rPr lang="en-US" dirty="0" err="1" smtClean="0"/>
              <a:t>O</a:t>
            </a:r>
            <a:r>
              <a:rPr lang="en-US" baseline="-25000" dirty="0" err="1"/>
              <a:t>j</a:t>
            </a:r>
            <a:r>
              <a:rPr lang="en-US" dirty="0" smtClean="0"/>
              <a:t> gets two timestamps</a:t>
            </a:r>
          </a:p>
          <a:p>
            <a:pPr lvl="1"/>
            <a:r>
              <a:rPr lang="en-US" dirty="0" err="1" smtClean="0"/>
              <a:t>WR</a:t>
            </a:r>
            <a:r>
              <a:rPr lang="en-US" baseline="-25000" dirty="0" err="1" smtClean="0"/>
              <a:t>j</a:t>
            </a:r>
            <a:r>
              <a:rPr lang="en-US" dirty="0" smtClean="0"/>
              <a:t> – largest timestamp of any transaction that executed </a:t>
            </a:r>
            <a:r>
              <a:rPr lang="en-US" dirty="0" smtClean="0">
                <a:latin typeface="Consolas" panose="020B0609020204030204" pitchFamily="49" charset="0"/>
              </a:rPr>
              <a:t>write(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successfully</a:t>
            </a:r>
          </a:p>
          <a:p>
            <a:pPr lvl="1"/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 – largest timestamp of successful </a:t>
            </a:r>
            <a:r>
              <a:rPr lang="en-US" dirty="0" smtClean="0">
                <a:latin typeface="Consolas" panose="020B0609020204030204" pitchFamily="49" charset="0"/>
              </a:rPr>
              <a:t>read(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lvl="1"/>
            <a:r>
              <a:rPr lang="en-US" dirty="0" smtClean="0"/>
              <a:t>Timestamps are updated whenever </a:t>
            </a:r>
            <a:r>
              <a:rPr lang="en-US" dirty="0" smtClean="0">
                <a:latin typeface="Consolas" panose="020B0609020204030204" pitchFamily="49" charset="0"/>
              </a:rPr>
              <a:t>read(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or </a:t>
            </a:r>
            <a:r>
              <a:rPr lang="en-US" dirty="0" smtClean="0">
                <a:latin typeface="Consolas" panose="020B0609020204030204" pitchFamily="49" charset="0"/>
              </a:rPr>
              <a:t>write(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executed</a:t>
            </a:r>
          </a:p>
          <a:p>
            <a:pPr lvl="1"/>
            <a:r>
              <a:rPr lang="en-US" dirty="0" smtClean="0"/>
              <a:t>Also a list of tentative times (</a:t>
            </a:r>
            <a:r>
              <a:rPr lang="en-US" dirty="0" err="1" smtClean="0"/>
              <a:t>T</a:t>
            </a:r>
            <a:r>
              <a:rPr lang="en-US" baseline="-25000" dirty="0" err="1" smtClean="0"/>
              <a:t>S,j</a:t>
            </a:r>
            <a:r>
              <a:rPr lang="en-US" dirty="0" smtClean="0"/>
              <a:t>, sorted in ascending order) for the pending transactions with a </a:t>
            </a:r>
            <a:r>
              <a:rPr lang="en-US" dirty="0" smtClean="0">
                <a:latin typeface="Consolas" panose="020B0609020204030204" pitchFamily="49" charset="0"/>
              </a:rPr>
              <a:t>write</a:t>
            </a:r>
            <a:r>
              <a:rPr lang="en-US" dirty="0" smtClean="0"/>
              <a:t> operation to object </a:t>
            </a:r>
            <a:r>
              <a:rPr lang="en-US" dirty="0" err="1" smtClean="0"/>
              <a:t>O</a:t>
            </a:r>
            <a:r>
              <a:rPr lang="en-US" baseline="-25000" dirty="0" err="1"/>
              <a:t>j</a:t>
            </a:r>
            <a:r>
              <a:rPr lang="en-US" dirty="0" smtClean="0"/>
              <a:t>. Suppose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min,j</a:t>
            </a:r>
            <a:r>
              <a:rPr lang="en-US" dirty="0" smtClean="0"/>
              <a:t> is the minimum of all these tentative times</a:t>
            </a:r>
          </a:p>
          <a:p>
            <a:r>
              <a:rPr lang="en-US" dirty="0" smtClean="0"/>
              <a:t>Timestamp-ordering protocol assures any conflicting </a:t>
            </a:r>
            <a:r>
              <a:rPr lang="en-US" dirty="0" smtClean="0">
                <a:latin typeface="Consolas" panose="020B0609020204030204" pitchFamily="49" charset="0"/>
              </a:rPr>
              <a:t>read</a:t>
            </a:r>
            <a:r>
              <a:rPr lang="en-US" dirty="0" smtClean="0"/>
              <a:t> and </a:t>
            </a:r>
            <a:r>
              <a:rPr lang="en-US" sz="1000" dirty="0">
                <a:latin typeface="Consolas" panose="020B0609020204030204" pitchFamily="49" charset="0"/>
              </a:rPr>
              <a:t>write</a:t>
            </a:r>
            <a:r>
              <a:rPr lang="en-US" dirty="0" smtClean="0"/>
              <a:t> executed in timestamp order</a:t>
            </a:r>
          </a:p>
          <a:p>
            <a:r>
              <a:rPr lang="en-US" dirty="0" smtClean="0"/>
              <a:t>Any rolled back transaction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is assigned new timestamp and restarted</a:t>
            </a:r>
          </a:p>
          <a:p>
            <a:r>
              <a:rPr lang="en-US" dirty="0" smtClean="0"/>
              <a:t>Algorithm ensures concurrent </a:t>
            </a:r>
            <a:r>
              <a:rPr lang="en-US" dirty="0" err="1" smtClean="0"/>
              <a:t>serializability</a:t>
            </a:r>
            <a:r>
              <a:rPr lang="en-US" dirty="0" smtClean="0"/>
              <a:t> and freedom from deadlock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1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Timestamp is recorded when an operation on a shared object is successfully executed (</a:t>
            </a:r>
            <a:r>
              <a:rPr lang="en-US" dirty="0" err="1"/>
              <a:t>RD</a:t>
            </a:r>
            <a:r>
              <a:rPr lang="en-US" baseline="-25000" dirty="0" err="1"/>
              <a:t>j</a:t>
            </a:r>
            <a:r>
              <a:rPr lang="en-US" baseline="-25000" dirty="0"/>
              <a:t> </a:t>
            </a:r>
            <a:r>
              <a:rPr lang="en-US" baseline="-25000" dirty="0" smtClean="0"/>
              <a:t>, </a:t>
            </a:r>
            <a:r>
              <a:rPr lang="en-US" dirty="0" err="1" smtClean="0"/>
              <a:t>WR</a:t>
            </a:r>
            <a:r>
              <a:rPr lang="en-US" baseline="-25000" dirty="0" err="1" smtClean="0"/>
              <a:t>j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Later a different transaction invokes a conflicting operation on the same object</a:t>
            </a:r>
          </a:p>
          <a:p>
            <a:pPr lvl="1"/>
            <a:r>
              <a:rPr lang="en-US" dirty="0" smtClean="0"/>
              <a:t>If the transaction’s timestamp is larger than the objects timestamp the operation can proceed</a:t>
            </a:r>
          </a:p>
          <a:p>
            <a:pPr lvl="2"/>
            <a:r>
              <a:rPr lang="en-US" dirty="0" smtClean="0"/>
              <a:t>The transaction is permitted to wait for execution at the object’s site (i.e. a implicit lock)</a:t>
            </a:r>
          </a:p>
          <a:p>
            <a:pPr lvl="1"/>
            <a:r>
              <a:rPr lang="en-US" dirty="0" smtClean="0"/>
              <a:t>If the transaction’s timestamp is smaller (older timestamp), we abort it</a:t>
            </a:r>
          </a:p>
          <a:p>
            <a:r>
              <a:rPr lang="en-US" dirty="0" smtClean="0"/>
              <a:t>Older transactions die and restart when confronted with a younger transaction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Timestamp-based Protocol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operation does not conflict with other reads</a:t>
            </a:r>
          </a:p>
          <a:p>
            <a:pPr lvl="1"/>
            <a:r>
              <a:rPr lang="en-US" dirty="0" smtClean="0"/>
              <a:t>Is aborted if its timestamp is smaller than that of a conflicting write</a:t>
            </a:r>
          </a:p>
          <a:p>
            <a:pPr lvl="1"/>
            <a:r>
              <a:rPr lang="en-US" dirty="0" smtClean="0"/>
              <a:t>Is allowed to proceed if the timestamp is larger than that of the write</a:t>
            </a:r>
          </a:p>
          <a:p>
            <a:r>
              <a:rPr lang="en-US" dirty="0" smtClean="0"/>
              <a:t>Write operation conflicts with reads and other writes</a:t>
            </a:r>
          </a:p>
          <a:p>
            <a:pPr lvl="1"/>
            <a:r>
              <a:rPr lang="en-US" dirty="0" smtClean="0"/>
              <a:t>Is allowed to proceed only if its timestamp is larger than that of both, conflicting reads and writes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60692"/>
          <a:stretch/>
        </p:blipFill>
        <p:spPr>
          <a:xfrm>
            <a:off x="938936" y="2134129"/>
            <a:ext cx="3733800" cy="92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8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Read Operation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executes </a:t>
            </a:r>
            <a:r>
              <a:rPr lang="en-US" dirty="0" smtClean="0">
                <a:latin typeface="Consolas" panose="020B0609020204030204" pitchFamily="49" charset="0"/>
              </a:rPr>
              <a:t>read(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 smtClean="0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with timestamp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lvl="1"/>
            <a:r>
              <a:rPr lang="en-US" dirty="0" smtClean="0"/>
              <a:t>A read operation does not conflict with other reads (read-read)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WR</a:t>
            </a:r>
            <a:r>
              <a:rPr lang="en-US" baseline="-25000" dirty="0" err="1"/>
              <a:t>j</a:t>
            </a:r>
            <a:r>
              <a:rPr lang="en-US" dirty="0" smtClean="0"/>
              <a:t>,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would read a rewritten value of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endParaRPr lang="en-US" dirty="0" smtClean="0"/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read</a:t>
            </a:r>
            <a:r>
              <a:rPr lang="en-US" dirty="0" smtClean="0"/>
              <a:t> operation rejected and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rolled back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≥ </a:t>
            </a:r>
            <a:r>
              <a:rPr lang="en-US" dirty="0" err="1" smtClean="0"/>
              <a:t>WR</a:t>
            </a:r>
            <a:r>
              <a:rPr lang="en-US" baseline="-25000" dirty="0" err="1"/>
              <a:t>j</a:t>
            </a:r>
            <a:r>
              <a:rPr lang="en-US" dirty="0" smtClean="0"/>
              <a:t> and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min,j</a:t>
            </a:r>
            <a:endParaRPr lang="en-US" dirty="0" smtClean="0"/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read</a:t>
            </a:r>
            <a:r>
              <a:rPr lang="en-US" dirty="0" smtClean="0"/>
              <a:t> executed, </a:t>
            </a:r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 is set to max(</a:t>
            </a:r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en-US" baseline="-25000" dirty="0" err="1" smtClean="0"/>
              <a:t>i</a:t>
            </a:r>
            <a:r>
              <a:rPr lang="en-US" dirty="0" smtClean="0"/>
              <a:t>). The read result is put in the transaction manager’s work space and returned to the client</a:t>
            </a:r>
          </a:p>
          <a:p>
            <a:r>
              <a:rPr lang="en-US" dirty="0" smtClean="0"/>
              <a:t>Object </a:t>
            </a:r>
            <a:r>
              <a:rPr lang="en-US" dirty="0" err="1" smtClean="0"/>
              <a:t>O</a:t>
            </a:r>
            <a:r>
              <a:rPr lang="en-US" baseline="-25000" dirty="0" err="1"/>
              <a:t>j</a:t>
            </a:r>
            <a:r>
              <a:rPr lang="en-US" dirty="0" smtClean="0"/>
              <a:t> may already have some tentative write operations pending (i.e.,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 &gt;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min,j</a:t>
            </a:r>
            <a:r>
              <a:rPr lang="en-US" dirty="0" smtClean="0"/>
              <a:t>) so the read operation waits in the tentative list (the read is supposed to happen later than the pending write)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4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Write Operation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executes </a:t>
            </a:r>
            <a:r>
              <a:rPr lang="en-US" dirty="0" smtClean="0">
                <a:latin typeface="Consolas" panose="020B0609020204030204" pitchFamily="49" charset="0"/>
              </a:rPr>
              <a:t>write(</a:t>
            </a:r>
            <a:r>
              <a:rPr lang="en-US" dirty="0" err="1" smtClean="0">
                <a:latin typeface="Consolas" panose="020B0609020204030204" pitchFamily="49" charset="0"/>
              </a:rPr>
              <a:t>O</a:t>
            </a:r>
            <a:r>
              <a:rPr lang="en-US" baseline="-25000" dirty="0" err="1" smtClean="0">
                <a:latin typeface="Consolas" panose="020B0609020204030204" pitchFamily="49" charset="0"/>
              </a:rPr>
              <a:t>j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with timestamp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latin typeface="Consolas" panose="020B0609020204030204" pitchFamily="49" charset="0"/>
              </a:rPr>
              <a:t>write</a:t>
            </a:r>
            <a:r>
              <a:rPr lang="en-US" dirty="0" smtClean="0"/>
              <a:t> operation conflicts with both read and write</a:t>
            </a:r>
          </a:p>
          <a:p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, value </a:t>
            </a:r>
            <a:r>
              <a:rPr lang="en-US" dirty="0" err="1" smtClean="0"/>
              <a:t>O</a:t>
            </a:r>
            <a:r>
              <a:rPr lang="en-US" baseline="-25000" dirty="0" err="1"/>
              <a:t>j</a:t>
            </a:r>
            <a:r>
              <a:rPr lang="en-US" dirty="0" smtClean="0"/>
              <a:t> produced by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was needed previously and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assumed it would never be produced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w</a:t>
            </a:r>
            <a:r>
              <a:rPr lang="en-US" dirty="0" smtClean="0">
                <a:latin typeface="Consolas" panose="020B0609020204030204" pitchFamily="49" charset="0"/>
              </a:rPr>
              <a:t>rite</a:t>
            </a:r>
            <a:r>
              <a:rPr lang="en-US" dirty="0" smtClean="0"/>
              <a:t> operation rejected,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rolled back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WR</a:t>
            </a:r>
            <a:r>
              <a:rPr lang="en-US" baseline="-25000" dirty="0" err="1"/>
              <a:t>j</a:t>
            </a:r>
            <a:r>
              <a:rPr lang="en-US" dirty="0" smtClean="0"/>
              <a:t>,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attempting to write obsolete value of </a:t>
            </a:r>
            <a:r>
              <a:rPr lang="en-US" dirty="0" err="1" smtClean="0"/>
              <a:t>O</a:t>
            </a:r>
            <a:r>
              <a:rPr lang="en-US" baseline="-25000" dirty="0" err="1"/>
              <a:t>j</a:t>
            </a:r>
            <a:endParaRPr lang="en-US" dirty="0" smtClean="0"/>
          </a:p>
          <a:p>
            <a:pPr lvl="1"/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 smtClean="0"/>
              <a:t> operation rejected and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rolled back</a:t>
            </a:r>
          </a:p>
          <a:p>
            <a:r>
              <a:rPr lang="en-US" dirty="0" smtClean="0"/>
              <a:t>Otherwise, write executed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 smtClean="0"/>
              <a:t> operation is allowed to proceed tentatively only if its timestamp is greater than both </a:t>
            </a:r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 and </a:t>
            </a:r>
            <a:r>
              <a:rPr lang="en-US" dirty="0" err="1" smtClean="0"/>
              <a:t>WR</a:t>
            </a:r>
            <a:r>
              <a:rPr lang="en-US" baseline="-25000" dirty="0" err="1" smtClean="0"/>
              <a:t>j</a:t>
            </a:r>
            <a:endParaRPr lang="en-US" dirty="0" smtClean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8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Abort and Commit Operations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573324" cy="219581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Abort</a:t>
            </a:r>
            <a:r>
              <a:rPr lang="en-US" dirty="0" smtClean="0"/>
              <a:t>: Object manager (OM) simply discards the waiting read because an aborted read operation has no effect on other transactions. OM needs to remove an aborted write from the tentative list.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Commit</a:t>
            </a:r>
            <a:r>
              <a:rPr lang="en-US" dirty="0" smtClean="0"/>
              <a:t>: Only after successful completion of atomic commit phase in TM, a commit is issued:</a:t>
            </a:r>
          </a:p>
          <a:p>
            <a:pPr lvl="1"/>
            <a:r>
              <a:rPr lang="en-US" dirty="0" smtClean="0"/>
              <a:t>For committed transaction consisting of only read operations, OM records the larger of the transaction’s timestamp and the object’s RD as the new RD</a:t>
            </a:r>
          </a:p>
          <a:p>
            <a:pPr lvl="1"/>
            <a:r>
              <a:rPr lang="en-US" dirty="0" smtClean="0"/>
              <a:t>If the committed transaction has done a tentative write, SCH aborts all prior pending transactions, makes the update permanent, and removes it from the tentative list</a:t>
            </a:r>
          </a:p>
          <a:p>
            <a:pPr lvl="1"/>
            <a:r>
              <a:rPr lang="en-US" dirty="0" smtClean="0"/>
              <a:t>Removal of the transaction may allow a waiting read to proceed</a:t>
            </a:r>
          </a:p>
          <a:p>
            <a:pPr lvl="1"/>
            <a:r>
              <a:rPr lang="en-US" dirty="0" smtClean="0"/>
              <a:t>The permanent update calls a replication manager if replicas of the object exist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Optimistic Concurrency Control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337971" cy="22553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Allows an entire transaction to complete and then validates the transaction before making its effects permanent</a:t>
            </a:r>
          </a:p>
          <a:p>
            <a:pPr lvl="1"/>
            <a:r>
              <a:rPr lang="en-US" dirty="0" smtClean="0"/>
              <a:t>The assumption is that conflicts are less likely and can be temporarily ignored – an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optimistic approach</a:t>
            </a:r>
          </a:p>
          <a:p>
            <a:pPr lvl="1"/>
            <a:r>
              <a:rPr lang="en-US" dirty="0" smtClean="0"/>
              <a:t>A transaction is allowed to complete and then it is globally validated among all TMs and then the object is updated by each TM</a:t>
            </a:r>
          </a:p>
          <a:p>
            <a:r>
              <a:rPr lang="en-US" dirty="0" smtClean="0"/>
              <a:t>Each transaction manager (TM) undergoes three phases:</a:t>
            </a:r>
          </a:p>
          <a:p>
            <a:pPr lvl="1"/>
            <a:r>
              <a:rPr lang="en-US" dirty="0" smtClean="0"/>
              <a:t>Execution</a:t>
            </a:r>
          </a:p>
          <a:p>
            <a:pPr lvl="1"/>
            <a:r>
              <a:rPr lang="en-US" dirty="0" smtClean="0"/>
              <a:t>Validation</a:t>
            </a:r>
          </a:p>
          <a:p>
            <a:pPr lvl="1"/>
            <a:r>
              <a:rPr lang="en-US" dirty="0" smtClean="0"/>
              <a:t>Update</a:t>
            </a:r>
          </a:p>
          <a:p>
            <a:r>
              <a:rPr lang="en-US" dirty="0" smtClean="0"/>
              <a:t>Timing and other information used by the protocol:</a:t>
            </a:r>
          </a:p>
          <a:p>
            <a:pPr lvl="1"/>
            <a:r>
              <a:rPr lang="en-US" dirty="0" smtClean="0"/>
              <a:t>Each transaction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 is assigned a timestamp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j</a:t>
            </a:r>
            <a:r>
              <a:rPr lang="en-US" dirty="0" smtClean="0"/>
              <a:t> at the start of the transaction and a timestamp </a:t>
            </a:r>
            <a:r>
              <a:rPr lang="en-US" dirty="0" err="1" smtClean="0"/>
              <a:t>TV</a:t>
            </a:r>
            <a:r>
              <a:rPr lang="en-US" baseline="-25000" dirty="0" err="1"/>
              <a:t>i</a:t>
            </a:r>
            <a:r>
              <a:rPr lang="en-US" dirty="0" smtClean="0"/>
              <a:t> at the beginning of its validation phase</a:t>
            </a:r>
          </a:p>
          <a:p>
            <a:pPr lvl="1"/>
            <a:r>
              <a:rPr lang="en-US" dirty="0" smtClean="0"/>
              <a:t>Every object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records </a:t>
            </a:r>
            <a:r>
              <a:rPr lang="en-US" dirty="0" err="1" smtClean="0"/>
              <a:t>RD</a:t>
            </a:r>
            <a:r>
              <a:rPr lang="en-US" baseline="-25000" dirty="0" err="1"/>
              <a:t>j</a:t>
            </a:r>
            <a:r>
              <a:rPr lang="en-US" dirty="0" smtClean="0"/>
              <a:t> and </a:t>
            </a:r>
            <a:r>
              <a:rPr lang="en-US" dirty="0" err="1" smtClean="0"/>
              <a:t>WR</a:t>
            </a:r>
            <a:r>
              <a:rPr lang="en-US" baseline="-25000" dirty="0" err="1" smtClean="0"/>
              <a:t>j</a:t>
            </a:r>
            <a:endParaRPr lang="en-US" dirty="0" smtClean="0"/>
          </a:p>
          <a:p>
            <a:pPr lvl="1"/>
            <a:r>
              <a:rPr lang="en-US" dirty="0" smtClean="0"/>
              <a:t>Read-set </a:t>
            </a:r>
            <a:r>
              <a:rPr lang="en-US" dirty="0" smtClean="0"/>
              <a:t>= </a:t>
            </a:r>
            <a:r>
              <a:rPr lang="en-US" dirty="0" err="1" smtClean="0"/>
              <a:t>R</a:t>
            </a:r>
            <a:r>
              <a:rPr lang="en-US" baseline="-25000" dirty="0" err="1"/>
              <a:t>i</a:t>
            </a:r>
            <a:r>
              <a:rPr lang="en-US" dirty="0" smtClean="0"/>
              <a:t>, </a:t>
            </a:r>
            <a:r>
              <a:rPr lang="en-US" dirty="0" smtClean="0"/>
              <a:t>write-set </a:t>
            </a:r>
            <a:r>
              <a:rPr lang="en-US" dirty="0" smtClean="0"/>
              <a:t>= W</a:t>
            </a:r>
            <a:r>
              <a:rPr lang="en-US" baseline="-25000" dirty="0"/>
              <a:t>i</a:t>
            </a:r>
            <a:r>
              <a:rPr lang="en-US" dirty="0" smtClean="0"/>
              <a:t>, objects accessed by </a:t>
            </a:r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r>
              <a:rPr lang="en-US" dirty="0" smtClean="0"/>
              <a:t> during its execution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5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Execution Phase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Execution phase begins at TM when it receives a begin transaction from a local client</a:t>
            </a:r>
          </a:p>
          <a:p>
            <a:pPr lvl="1"/>
            <a:r>
              <a:rPr lang="en-US" dirty="0" smtClean="0"/>
              <a:t>No consistency is checked during execution phase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private work space</a:t>
            </a:r>
            <a:r>
              <a:rPr lang="en-US" dirty="0" smtClean="0"/>
              <a:t> is created for each transaction</a:t>
            </a:r>
          </a:p>
          <a:p>
            <a:r>
              <a:rPr lang="en-US" dirty="0" smtClean="0"/>
              <a:t>The work space holds shadow copies of objects with their version numbers and allows local updates</a:t>
            </a:r>
          </a:p>
          <a:p>
            <a:pPr lvl="1"/>
            <a:r>
              <a:rPr lang="en-US" dirty="0" err="1" smtClean="0"/>
              <a:t>WR</a:t>
            </a:r>
            <a:r>
              <a:rPr lang="en-US" baseline="-25000" dirty="0" err="1" smtClean="0"/>
              <a:t>j</a:t>
            </a:r>
            <a:r>
              <a:rPr lang="en-US" dirty="0" smtClean="0"/>
              <a:t> is also called 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version number </a:t>
            </a:r>
            <a:r>
              <a:rPr lang="en-US" dirty="0" smtClean="0"/>
              <a:t>of object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r>
              <a:rPr lang="en-US" dirty="0" smtClean="0"/>
              <a:t>End transaction from the client signals the request for commit (otherwise simply delete transaction and its work space) and TM moves to validation phase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1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Validation Phase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17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TM must validate the mutual consistency between the requested transaction </a:t>
                </a:r>
                <a:r>
                  <a:rPr lang="en-US" dirty="0" err="1" smtClean="0"/>
                  <a:t>t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, and all other distributed transactions (</a:t>
                </a:r>
                <a:r>
                  <a:rPr lang="en-US" dirty="0" err="1" smtClean="0"/>
                  <a:t>t</a:t>
                </a:r>
                <a:r>
                  <a:rPr lang="en-US" baseline="-25000" dirty="0" err="1" smtClean="0"/>
                  <a:t>k</a:t>
                </a:r>
                <a:r>
                  <a:rPr lang="en-US" dirty="0" err="1" smtClean="0"/>
                  <a:t>’s</a:t>
                </a:r>
                <a:r>
                  <a:rPr lang="en-US" dirty="0" smtClean="0"/>
                  <a:t>) being performed on remote sites</a:t>
                </a:r>
              </a:p>
              <a:p>
                <a:r>
                  <a:rPr lang="en-US" dirty="0" smtClean="0"/>
                  <a:t>TM uses a two-phase validation protocol with itself as a the coordinator</a:t>
                </a:r>
              </a:p>
              <a:p>
                <a:pPr lvl="1"/>
                <a:r>
                  <a:rPr lang="en-US" dirty="0" smtClean="0"/>
                  <a:t>Sends validation request consisting of </a:t>
                </a:r>
                <a:r>
                  <a:rPr lang="en-US" dirty="0" err="1" smtClean="0"/>
                  <a:t>R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, W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, and </a:t>
                </a:r>
                <a:r>
                  <a:rPr lang="en-US" dirty="0" err="1" smtClean="0"/>
                  <a:t>TV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, for transaction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, to all participating TMs</a:t>
                </a:r>
              </a:p>
              <a:p>
                <a:pPr lvl="1"/>
                <a:r>
                  <a:rPr lang="en-US" dirty="0" smtClean="0"/>
                  <a:t>Each TM has knowledge of all outstanding transactions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 at its local site</a:t>
                </a:r>
              </a:p>
              <a:p>
                <a:r>
                  <a:rPr lang="en-US" dirty="0" smtClean="0"/>
                  <a:t>Validation of mutual consistency between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and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 is checked as follows:</a:t>
                </a:r>
              </a:p>
              <a:p>
                <a:pPr lvl="1"/>
                <a:r>
                  <a:rPr lang="en-US" dirty="0" smtClean="0"/>
                  <a:t>Validation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is rejected if </a:t>
                </a:r>
                <a:r>
                  <a:rPr lang="en-US" dirty="0" err="1" smtClean="0"/>
                  <a:t>TV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&lt; </a:t>
                </a:r>
                <a:r>
                  <a:rPr lang="en-US" dirty="0" err="1" smtClean="0"/>
                  <a:t>TV</a:t>
                </a:r>
                <a:r>
                  <a:rPr lang="en-US" baseline="-25000" dirty="0" err="1"/>
                  <a:t>k</a:t>
                </a:r>
                <a:endParaRPr lang="en-US" baseline="-25000" dirty="0" smtClean="0"/>
              </a:p>
              <a:p>
                <a:pPr lvl="1"/>
                <a:r>
                  <a:rPr lang="en-US" dirty="0" smtClean="0"/>
                  <a:t>Validation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is accepted if it does not overlap with any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If execution phase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overlaps with the update phase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, and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 completes its update phase before </a:t>
                </a:r>
                <a:r>
                  <a:rPr lang="en-US" dirty="0" err="1" smtClean="0"/>
                  <a:t>TV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, validation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is accepted if	</a:t>
                </a:r>
                <a:r>
                  <a:rPr lang="en-US" dirty="0" err="1" smtClean="0"/>
                  <a:t>R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/>
                  <a:t>W</a:t>
                </a:r>
                <a:r>
                  <a:rPr lang="en-US" baseline="-25000" dirty="0" err="1" smtClean="0"/>
                  <a:t>k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If the execution phase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 overlaps with the validation and update phases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, and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 completes its execution phase before </a:t>
                </a:r>
                <a:r>
                  <a:rPr lang="en-US" dirty="0" err="1" smtClean="0"/>
                  <a:t>TS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, validation of 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k</a:t>
                </a:r>
                <a:r>
                  <a:rPr lang="en-US" dirty="0" smtClean="0"/>
                  <a:t> is accepted if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en-US" dirty="0" err="1"/>
                  <a:t>W</a:t>
                </a:r>
                <a:r>
                  <a:rPr lang="en-US" baseline="-25000" dirty="0" err="1"/>
                  <a:t>k</a:t>
                </a:r>
                <a:r>
                  <a:rPr lang="en-US" dirty="0"/>
                  <a:t> =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US" dirty="0" smtClean="0"/>
                  <a:t> and W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en-US" dirty="0" err="1"/>
                  <a:t>W</a:t>
                </a:r>
                <a:r>
                  <a:rPr lang="en-US" baseline="-25000" dirty="0" err="1"/>
                  <a:t>k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0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Distributed file system (DFS) </a:t>
            </a:r>
            <a:r>
              <a:rPr lang="en-US" dirty="0" smtClean="0"/>
              <a:t>– a distributed implementation of the classical time-sharing model of a file system, where multiple users share files and storage resources</a:t>
            </a:r>
          </a:p>
          <a:p>
            <a:pPr lvl="1"/>
            <a:r>
              <a:rPr lang="en-US" dirty="0" smtClean="0"/>
              <a:t>How to support the same kind of sharing when the files are physically dispersed among the sites of a distributed system</a:t>
            </a:r>
          </a:p>
          <a:p>
            <a:r>
              <a:rPr lang="en-US" dirty="0" smtClean="0"/>
              <a:t>A DFS manages set of dispersed storage devices</a:t>
            </a:r>
          </a:p>
          <a:p>
            <a:pPr lvl="1"/>
            <a:r>
              <a:rPr lang="en-US" dirty="0" smtClean="0"/>
              <a:t>Overall storage space managed by a DFS is composed of different and remotely located smaller storage spaces</a:t>
            </a:r>
          </a:p>
          <a:p>
            <a:r>
              <a:rPr lang="en-US" dirty="0" smtClean="0"/>
              <a:t>There is usually a correspondence between constituent storage spaces and sets of files</a:t>
            </a:r>
          </a:p>
          <a:p>
            <a:pPr lvl="1"/>
            <a:r>
              <a:rPr lang="en-US" dirty="0" smtClean="0"/>
              <a:t>A component unit is the smallest set of files that can be stored on a single machine</a:t>
            </a:r>
          </a:p>
          <a:p>
            <a:r>
              <a:rPr lang="en-US" dirty="0" smtClean="0"/>
              <a:t>Two key characteristics of a DFS are the dispersion and multiplicity of users and files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7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Concurrency Control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40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3080"/>
          <a:stretch/>
        </p:blipFill>
        <p:spPr>
          <a:xfrm>
            <a:off x="790575" y="1349375"/>
            <a:ext cx="4272325" cy="103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6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 Phase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accepted validation means that updates must be committed for the corresponding transactions</a:t>
            </a:r>
          </a:p>
          <a:p>
            <a:r>
              <a:rPr lang="en-US" dirty="0" smtClean="0"/>
              <a:t>Transactions are serialized with respect to the timestamps TV</a:t>
            </a:r>
            <a:r>
              <a:rPr lang="en-US" baseline="-25000" dirty="0" smtClean="0"/>
              <a:t>S</a:t>
            </a:r>
            <a:r>
              <a:rPr lang="en-US" dirty="0" smtClean="0"/>
              <a:t> of the validated transactions</a:t>
            </a:r>
          </a:p>
          <a:p>
            <a:pPr lvl="1"/>
            <a:r>
              <a:rPr lang="en-US" dirty="0" smtClean="0"/>
              <a:t>Validated transactions are already ordered</a:t>
            </a:r>
          </a:p>
          <a:p>
            <a:r>
              <a:rPr lang="en-US" dirty="0" smtClean="0"/>
              <a:t>Making shadow copies permanent</a:t>
            </a:r>
          </a:p>
          <a:p>
            <a:pPr lvl="1"/>
            <a:r>
              <a:rPr lang="en-US" dirty="0" smtClean="0"/>
              <a:t>Using a shared update manager which can be called to serialize the updates by all TMs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2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and File Replication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and File Replication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objects and files are replicated on multiple machines of a distributed system</a:t>
            </a:r>
          </a:p>
          <a:p>
            <a:pPr lvl="1"/>
            <a:r>
              <a:rPr lang="en-US" dirty="0" smtClean="0"/>
              <a:t>Replicas of the same file reside on failure-independent machines</a:t>
            </a:r>
          </a:p>
          <a:p>
            <a:r>
              <a:rPr lang="en-US" dirty="0" smtClean="0"/>
              <a:t>Improve system performance and availability</a:t>
            </a:r>
          </a:p>
          <a:p>
            <a:pPr lvl="1"/>
            <a:r>
              <a:rPr lang="en-US" dirty="0" smtClean="0"/>
              <a:t>Allowing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concurrent accesses</a:t>
            </a:r>
            <a:r>
              <a:rPr lang="en-US" dirty="0" smtClean="0"/>
              <a:t> to the replicas for higher performance</a:t>
            </a:r>
          </a:p>
          <a:p>
            <a:pPr lvl="2"/>
            <a:r>
              <a:rPr lang="en-US" dirty="0" smtClean="0"/>
              <a:t>Shorten service time by selecting a nearby replica</a:t>
            </a:r>
          </a:p>
          <a:p>
            <a:pPr lvl="1"/>
            <a:r>
              <a:rPr lang="en-US" dirty="0" smtClean="0"/>
              <a:t>Exploiting 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redundancy</a:t>
            </a:r>
            <a:r>
              <a:rPr lang="en-US" dirty="0" smtClean="0"/>
              <a:t> of data objects for higher availability</a:t>
            </a:r>
          </a:p>
          <a:p>
            <a:pPr lvl="2"/>
            <a:r>
              <a:rPr lang="en-US" dirty="0" smtClean="0"/>
              <a:t>Availability of one replica is not affected by the availability of the rest of replicas</a:t>
            </a:r>
          </a:p>
          <a:p>
            <a:pPr lvl="1"/>
            <a:r>
              <a:rPr lang="en-US" dirty="0" smtClean="0"/>
              <a:t>Object managers are responsible for replica management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8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Transparency and Atomicity Requirements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337971" cy="22553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Naming scheme maps a replicated file name to a particular replica hiding details of replication from users</a:t>
            </a:r>
          </a:p>
          <a:p>
            <a:r>
              <a:rPr lang="en-US" dirty="0" smtClean="0"/>
              <a:t>Two related transparencies to be assured (in addition to parallelism and failure transparencies):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Replication transparency </a:t>
            </a:r>
            <a:r>
              <a:rPr lang="en-US" dirty="0" smtClean="0"/>
              <a:t>– clients not aware of the existence of replicas (i.e., perceiving a single copy of objects)</a:t>
            </a:r>
          </a:p>
          <a:p>
            <a:pPr lvl="2"/>
            <a:r>
              <a:rPr lang="en-US" dirty="0" smtClean="0"/>
              <a:t>Existence of replicas should be invisible to higher levels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Concurrency transparency </a:t>
            </a:r>
            <a:r>
              <a:rPr lang="en-US" dirty="0" smtClean="0"/>
              <a:t>- clients not aware of other sharing clients</a:t>
            </a:r>
          </a:p>
          <a:p>
            <a:r>
              <a:rPr lang="en-US" dirty="0" smtClean="0"/>
              <a:t>Three relevant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atomicity</a:t>
            </a:r>
            <a:r>
              <a:rPr lang="en-US" dirty="0" smtClean="0"/>
              <a:t> requirements:</a:t>
            </a:r>
          </a:p>
          <a:p>
            <a:pPr lvl="1"/>
            <a:r>
              <a:rPr lang="en-US" dirty="0" smtClean="0"/>
              <a:t>Execution of transactions should be all or none</a:t>
            </a:r>
          </a:p>
          <a:p>
            <a:pPr lvl="1"/>
            <a:r>
              <a:rPr lang="en-US" dirty="0" smtClean="0"/>
              <a:t>Concurrent execution of object sharing transactions should be equivalent to a serial execution of the transactions</a:t>
            </a:r>
          </a:p>
          <a:p>
            <a:pPr lvl="1"/>
            <a:r>
              <a:rPr lang="en-US" dirty="0" smtClean="0"/>
              <a:t>Additionally: Updates to all replicas must be atomic:</a:t>
            </a:r>
          </a:p>
          <a:p>
            <a:pPr lvl="2"/>
            <a:r>
              <a:rPr lang="en-US" dirty="0" smtClean="0"/>
              <a:t>Replicas of a file denote the same logical entity, and thus an update to any replica must be reflected to all other replicas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2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Updating Replicas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Atomic update is a generic management function for data replication in any file system</a:t>
            </a:r>
          </a:p>
          <a:p>
            <a:r>
              <a:rPr lang="en-US" dirty="0" smtClean="0"/>
              <a:t>Unlike transactions, the consistency requirement may be less stringent for data replication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Allow failures </a:t>
            </a:r>
            <a:r>
              <a:rPr lang="en-US" dirty="0" smtClean="0"/>
              <a:t>of replicas as long as at least one copy is available for client access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 global coherency</a:t>
            </a:r>
            <a:r>
              <a:rPr lang="en-US" dirty="0" smtClean="0"/>
              <a:t> of replicas as long as client can read the most recently written data</a:t>
            </a:r>
          </a:p>
          <a:p>
            <a:r>
              <a:rPr lang="en-US" dirty="0" smtClean="0"/>
              <a:t>Three atomicity situations due to group notion in distributed systems: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Atomic multicast </a:t>
            </a:r>
            <a:r>
              <a:rPr lang="en-US" dirty="0" smtClean="0"/>
              <a:t>– delivering multicast messages reliably to all non-faulty group members satisfying a total ordering (main concern: order of message delivery)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Atomic update </a:t>
            </a:r>
            <a:r>
              <a:rPr lang="en-US" dirty="0" smtClean="0"/>
              <a:t>– propagate and serialize updates to all replicated objects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Atomic transaction </a:t>
            </a:r>
            <a:r>
              <a:rPr lang="en-US" dirty="0" smtClean="0"/>
              <a:t>– performing operations in every </a:t>
            </a:r>
            <a:r>
              <a:rPr lang="en-US" dirty="0" smtClean="0"/>
              <a:t>transaction </a:t>
            </a:r>
            <a:r>
              <a:rPr lang="en-US" dirty="0" smtClean="0"/>
              <a:t>on an all or none basis, executing conflicting operations among concurrent transactions in the same order</a:t>
            </a:r>
          </a:p>
          <a:p>
            <a:r>
              <a:rPr lang="en-US" dirty="0" smtClean="0"/>
              <a:t>Management of replicated data/files can be tackled from either group multicast or transaction point of view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08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Replica Management</a:t>
            </a:r>
            <a:endParaRPr lang="en-US" dirty="0"/>
          </a:p>
        </p:txBody>
      </p:sp>
      <p:sp>
        <p:nvSpPr>
          <p:cNvPr id="61" name="Content Placeholder 60"/>
          <p:cNvSpPr>
            <a:spLocks noGrp="1"/>
          </p:cNvSpPr>
          <p:nvPr>
            <p:ph idx="1"/>
          </p:nvPr>
        </p:nvSpPr>
        <p:spPr>
          <a:xfrm>
            <a:off x="636851" y="922867"/>
            <a:ext cx="4573324" cy="12647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generic system architecture for replica management:</a:t>
            </a:r>
          </a:p>
          <a:p>
            <a:pPr lvl="1"/>
            <a:r>
              <a:rPr lang="en-US" dirty="0" smtClean="0"/>
              <a:t>File service agents (FSAs): serve as front end to RMs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rovide replication transparency for clients</a:t>
            </a:r>
          </a:p>
          <a:p>
            <a:pPr lvl="1"/>
            <a:r>
              <a:rPr lang="en-US" dirty="0" smtClean="0"/>
              <a:t>Replica managers (RMs) to handle actual reading and updating of data objects</a:t>
            </a:r>
          </a:p>
          <a:p>
            <a:pPr lvl="2"/>
            <a:r>
              <a:rPr lang="en-US" dirty="0"/>
              <a:t>Provide </a:t>
            </a:r>
            <a:r>
              <a:rPr lang="en-US" dirty="0" smtClean="0"/>
              <a:t>concurrency transparency </a:t>
            </a:r>
            <a:r>
              <a:rPr lang="en-US" dirty="0"/>
              <a:t>for </a:t>
            </a:r>
            <a:r>
              <a:rPr lang="en-US" dirty="0" smtClean="0"/>
              <a:t>clients</a:t>
            </a:r>
          </a:p>
          <a:p>
            <a:r>
              <a:rPr lang="en-US" dirty="0" smtClean="0"/>
              <a:t>For accessing data objects, clients may choose one or more FSAs, and then each FSA may contact one or more RMs</a:t>
            </a:r>
          </a:p>
          <a:p>
            <a:pPr lvl="1"/>
            <a:r>
              <a:rPr lang="en-US" dirty="0" smtClean="0"/>
              <a:t>Two types of object access operations: read and update</a:t>
            </a:r>
          </a:p>
          <a:p>
            <a:endParaRPr lang="en-US" dirty="0"/>
          </a:p>
        </p:txBody>
      </p:sp>
      <p:sp>
        <p:nvSpPr>
          <p:cNvPr id="51" name="object 51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2134129"/>
            <a:ext cx="3886806" cy="120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1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 Access Operations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 operation </a:t>
            </a:r>
            <a:r>
              <a:rPr lang="en-US" dirty="0" smtClean="0"/>
              <a:t>- addressed by only one of replicas but need to ensure that data read is most recent by checking other replicas:</a:t>
            </a:r>
          </a:p>
          <a:p>
            <a:pPr lvl="1"/>
            <a:r>
              <a:rPr lang="en-US" dirty="0" smtClean="0"/>
              <a:t>Read-one-primary: only read from a primary RM to enforce consistency</a:t>
            </a:r>
          </a:p>
          <a:p>
            <a:pPr lvl="1"/>
            <a:r>
              <a:rPr lang="en-US" dirty="0" smtClean="0"/>
              <a:t>Read-one: may read from any RM to gain concurrency</a:t>
            </a:r>
          </a:p>
          <a:p>
            <a:pPr lvl="1"/>
            <a:r>
              <a:rPr lang="en-US" dirty="0" smtClean="0"/>
              <a:t>Read-quorum: read from a quorum of RMs to decide on the data being current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Write/update operation</a:t>
            </a:r>
            <a:r>
              <a:rPr lang="en-US" dirty="0" smtClean="0"/>
              <a:t> (overwrite or read-modify write) – addressed to all replicas atomically, and could be done in less restrictive manner:</a:t>
            </a:r>
          </a:p>
          <a:p>
            <a:pPr lvl="1"/>
            <a:r>
              <a:rPr lang="en-US" dirty="0" smtClean="0"/>
              <a:t>Write-one-primary: only write to primary replica (RM), which propagates the updates to all other secondary RMs</a:t>
            </a:r>
          </a:p>
          <a:p>
            <a:pPr lvl="1"/>
            <a:r>
              <a:rPr lang="en-US" dirty="0" smtClean="0"/>
              <a:t>Write-all: atomic updates to all RMs</a:t>
            </a:r>
          </a:p>
          <a:p>
            <a:pPr lvl="1"/>
            <a:r>
              <a:rPr lang="en-US" dirty="0" smtClean="0"/>
              <a:t>Write-all-available: atomic update only to available (non-faulty) RMs</a:t>
            </a:r>
          </a:p>
          <a:p>
            <a:pPr lvl="1"/>
            <a:r>
              <a:rPr lang="en-US" dirty="0" smtClean="0"/>
              <a:t>Write-quorum: atomic update only to a quorum of RMs</a:t>
            </a:r>
          </a:p>
          <a:p>
            <a:pPr lvl="1"/>
            <a:r>
              <a:rPr lang="en-US" dirty="0" smtClean="0"/>
              <a:t>Write-gossip: update directed to any RM and then lazily propagated to other neighboring RMs</a:t>
            </a:r>
          </a:p>
          <a:p>
            <a:r>
              <a:rPr lang="en-US" dirty="0" smtClean="0"/>
              <a:t>Combinations of above operations are used for managing replicas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3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One-copy Serializability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Goal: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ne-copy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serializability</a:t>
            </a:r>
            <a:r>
              <a:rPr lang="en-US" dirty="0" smtClean="0"/>
              <a:t>: Combined atomic transaction and atomic update property</a:t>
            </a:r>
          </a:p>
          <a:p>
            <a:pPr lvl="1"/>
            <a:r>
              <a:rPr lang="en-US" dirty="0" smtClean="0"/>
              <a:t>Execution of transactions on replicated objects is equivalent to execution of same transactions on non-replicated objects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Read-one-primary/write-one-primary</a:t>
            </a:r>
            <a:r>
              <a:rPr lang="en-US" dirty="0" smtClean="0"/>
              <a:t>: Both read and write operations are directed to the primary replica manager</a:t>
            </a:r>
          </a:p>
          <a:p>
            <a:pPr lvl="1"/>
            <a:r>
              <a:rPr lang="en-US" dirty="0" smtClean="0"/>
              <a:t>All operations can be serialized by the primary RM</a:t>
            </a:r>
          </a:p>
          <a:p>
            <a:pPr lvl="1"/>
            <a:r>
              <a:rPr lang="en-US" dirty="0" smtClean="0"/>
              <a:t>No concurrency at all but easy consistency</a:t>
            </a:r>
          </a:p>
          <a:p>
            <a:pPr lvl="1"/>
            <a:r>
              <a:rPr lang="en-US" dirty="0" smtClean="0"/>
              <a:t>Secondary RMs only supply redundancy in case of primary failures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Read-one/write-all</a:t>
            </a:r>
            <a:r>
              <a:rPr lang="en-US" dirty="0" smtClean="0"/>
              <a:t>: Allow read from any RM site and require atomic propagation of updates from primary RM to secondary RMs</a:t>
            </a:r>
          </a:p>
          <a:p>
            <a:pPr lvl="1"/>
            <a:r>
              <a:rPr lang="en-US" dirty="0" smtClean="0"/>
              <a:t>Provides concurrency</a:t>
            </a:r>
          </a:p>
          <a:p>
            <a:pPr lvl="1"/>
            <a:r>
              <a:rPr lang="en-US" dirty="0" smtClean="0"/>
              <a:t>Allows update to be initiated by any RM, preferably one closer to the client</a:t>
            </a:r>
          </a:p>
          <a:p>
            <a:pPr lvl="1"/>
            <a:r>
              <a:rPr lang="en-US" dirty="0" smtClean="0"/>
              <a:t>Assumption of write-all is not realistic – requiring all replicas to participate in atomic update contradicts the purpose of replication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1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One-copy Serializability Problem</a:t>
            </a:r>
            <a:endParaRPr lang="en-US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636851" y="922867"/>
            <a:ext cx="4337971" cy="23315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Perform atomic update only on all of available (non-faulty) replicas but not to all RMs -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read-one/write-all-available</a:t>
            </a:r>
            <a:r>
              <a:rPr lang="en-US" dirty="0" smtClean="0"/>
              <a:t> protocol</a:t>
            </a:r>
          </a:p>
          <a:p>
            <a:pPr lvl="1"/>
            <a:r>
              <a:rPr lang="en-US" dirty="0" smtClean="0"/>
              <a:t>Complicates one-copy </a:t>
            </a:r>
            <a:r>
              <a:rPr lang="en-US" dirty="0" err="1" smtClean="0"/>
              <a:t>serializability</a:t>
            </a:r>
            <a:r>
              <a:rPr lang="en-US" dirty="0" smtClean="0"/>
              <a:t> property because read operation may not always be from an updated replica</a:t>
            </a:r>
          </a:p>
          <a:p>
            <a:r>
              <a:rPr lang="en-US" dirty="0" smtClean="0"/>
              <a:t>Consider an example of three transactions t</a:t>
            </a:r>
            <a:r>
              <a:rPr lang="en-US" baseline="-25000" dirty="0" smtClean="0"/>
              <a:t>0</a:t>
            </a:r>
            <a:r>
              <a:rPr lang="en-US" dirty="0" smtClean="0"/>
              <a:t>, t</a:t>
            </a:r>
            <a:r>
              <a:rPr lang="en-US" baseline="-25000" dirty="0" smtClean="0"/>
              <a:t>1</a:t>
            </a:r>
            <a:r>
              <a:rPr lang="en-US" dirty="0" smtClean="0"/>
              <a:t> and t</a:t>
            </a:r>
            <a:r>
              <a:rPr lang="en-US" baseline="-25000" dirty="0" smtClean="0"/>
              <a:t>2</a:t>
            </a:r>
            <a:r>
              <a:rPr lang="en-US" dirty="0" smtClean="0"/>
              <a:t> on two data objects X and Y: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Correct execution is when t</a:t>
            </a:r>
            <a:r>
              <a:rPr lang="en-US" baseline="-25000" dirty="0" smtClean="0"/>
              <a:t>1</a:t>
            </a:r>
            <a:r>
              <a:rPr lang="en-US" dirty="0" smtClean="0"/>
              <a:t> and t</a:t>
            </a:r>
            <a:r>
              <a:rPr lang="en-US" baseline="-25000" dirty="0" smtClean="0"/>
              <a:t>2</a:t>
            </a:r>
            <a:r>
              <a:rPr lang="en-US" dirty="0" smtClean="0"/>
              <a:t> are executed serially: t</a:t>
            </a:r>
            <a:r>
              <a:rPr lang="en-US" baseline="-25000" dirty="0" smtClean="0"/>
              <a:t>1</a:t>
            </a: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or t</a:t>
            </a:r>
            <a:r>
              <a:rPr lang="en-US" baseline="-25000" dirty="0" smtClean="0"/>
              <a:t>2</a:t>
            </a:r>
            <a:r>
              <a:rPr lang="en-US" dirty="0" smtClean="0"/>
              <a:t> t</a:t>
            </a:r>
            <a:r>
              <a:rPr lang="en-US" baseline="-25000" dirty="0" smtClean="0"/>
              <a:t>1</a:t>
            </a:r>
            <a:endParaRPr lang="en-US" dirty="0" smtClean="0"/>
          </a:p>
          <a:p>
            <a:r>
              <a:rPr lang="en-US" dirty="0" smtClean="0"/>
              <a:t>Suppose that you replicate X to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b</a:t>
            </a:r>
            <a:r>
              <a:rPr lang="en-US" dirty="0" smtClean="0"/>
              <a:t>, and Y to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c</a:t>
            </a:r>
            <a:r>
              <a:rPr lang="en-US" dirty="0" smtClean="0"/>
              <a:t> and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d</a:t>
            </a:r>
            <a:r>
              <a:rPr lang="en-US" dirty="0" smtClean="0"/>
              <a:t>, and failures occur to </a:t>
            </a:r>
            <a:r>
              <a:rPr lang="en-US" dirty="0" err="1" smtClean="0"/>
              <a:t>X</a:t>
            </a:r>
            <a:r>
              <a:rPr lang="en-US" baseline="-25000" dirty="0" err="1"/>
              <a:t>a</a:t>
            </a:r>
            <a:r>
              <a:rPr lang="en-US" dirty="0" smtClean="0"/>
              <a:t> and Y</a:t>
            </a:r>
            <a:r>
              <a:rPr lang="en-US" baseline="-25000" dirty="0" smtClean="0"/>
              <a:t>d</a:t>
            </a:r>
            <a:r>
              <a:rPr lang="en-US" dirty="0" smtClean="0"/>
              <a:t>. Two transactions become: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Neither t</a:t>
            </a:r>
            <a:r>
              <a:rPr lang="en-US" baseline="-25000" dirty="0" smtClean="0"/>
              <a:t>1</a:t>
            </a:r>
            <a:r>
              <a:rPr lang="en-US" dirty="0" smtClean="0"/>
              <a:t> nor t</a:t>
            </a:r>
            <a:r>
              <a:rPr lang="en-US" baseline="-25000" dirty="0" smtClean="0"/>
              <a:t>2</a:t>
            </a:r>
            <a:r>
              <a:rPr lang="en-US" dirty="0" smtClean="0"/>
              <a:t> sees the object written by the other – so execution is not one- copy serializable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1741731" y="1580620"/>
            <a:ext cx="276219" cy="524114"/>
          </a:xfrm>
          <a:prstGeom prst="rect">
            <a:avLst/>
          </a:prstGeom>
        </p:spPr>
        <p:txBody>
          <a:bodyPr vert="horz" wrap="square" lIns="0" tIns="6409" rIns="0" bIns="0" rtlCol="0">
            <a:spAutoFit/>
          </a:bodyPr>
          <a:lstStyle/>
          <a:p>
            <a:pPr marL="19225" marR="15380" algn="just">
              <a:lnSpc>
                <a:spcPct val="145800"/>
              </a:lnSpc>
              <a:spcBef>
                <a:spcPts val="50"/>
              </a:spcBef>
            </a:pPr>
            <a:r>
              <a:rPr sz="800" i="1" dirty="0">
                <a:latin typeface="Arial"/>
                <a:cs typeface="Arial"/>
              </a:rPr>
              <a:t>t</a:t>
            </a:r>
            <a:r>
              <a:rPr sz="700" baseline="-21164" dirty="0">
                <a:latin typeface="Arial"/>
                <a:cs typeface="Arial"/>
              </a:rPr>
              <a:t>0</a:t>
            </a:r>
            <a:r>
              <a:rPr sz="700" spc="102" baseline="-2116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: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-13" dirty="0">
                <a:latin typeface="Arial"/>
                <a:cs typeface="Arial"/>
              </a:rPr>
              <a:t>bt </a:t>
            </a:r>
            <a:r>
              <a:rPr sz="800" i="1" dirty="0">
                <a:latin typeface="Arial"/>
                <a:cs typeface="Arial"/>
              </a:rPr>
              <a:t>t</a:t>
            </a:r>
            <a:r>
              <a:rPr sz="700" baseline="-21164" dirty="0">
                <a:latin typeface="Arial"/>
                <a:cs typeface="Arial"/>
              </a:rPr>
              <a:t>1</a:t>
            </a:r>
            <a:r>
              <a:rPr sz="700" spc="102" baseline="-2116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: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-13" dirty="0">
                <a:latin typeface="Arial"/>
                <a:cs typeface="Arial"/>
              </a:rPr>
              <a:t>bt </a:t>
            </a:r>
            <a:r>
              <a:rPr sz="800" i="1" dirty="0">
                <a:latin typeface="Arial"/>
                <a:cs typeface="Arial"/>
              </a:rPr>
              <a:t>t</a:t>
            </a:r>
            <a:r>
              <a:rPr sz="700" baseline="-21164" dirty="0">
                <a:latin typeface="Arial"/>
                <a:cs typeface="Arial"/>
              </a:rPr>
              <a:t>2</a:t>
            </a:r>
            <a:r>
              <a:rPr sz="700" spc="102" baseline="-2116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: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-13" dirty="0">
                <a:latin typeface="Arial"/>
                <a:cs typeface="Arial"/>
              </a:rPr>
              <a:t>bt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85975" y="1563686"/>
            <a:ext cx="707852" cy="535343"/>
          </a:xfrm>
          <a:prstGeom prst="rect">
            <a:avLst/>
          </a:prstGeom>
        </p:spPr>
        <p:txBody>
          <a:bodyPr vert="horz" wrap="square" lIns="0" tIns="62806" rIns="0" bIns="0" rtlCol="0">
            <a:spAutoFit/>
          </a:bodyPr>
          <a:lstStyle/>
          <a:p>
            <a:pPr marL="6408">
              <a:spcBef>
                <a:spcPts val="495"/>
              </a:spcBef>
              <a:tabLst>
                <a:tab pos="615529" algn="l"/>
              </a:tabLst>
            </a:pPr>
            <a:r>
              <a:rPr sz="800" i="1" dirty="0">
                <a:latin typeface="Arial"/>
                <a:cs typeface="Arial"/>
              </a:rPr>
              <a:t>W</a:t>
            </a:r>
            <a:r>
              <a:rPr sz="800" dirty="0">
                <a:latin typeface="Arial"/>
                <a:cs typeface="Arial"/>
              </a:rPr>
              <a:t>(</a:t>
            </a:r>
            <a:r>
              <a:rPr sz="800" i="1" dirty="0">
                <a:latin typeface="Arial"/>
                <a:cs typeface="Arial"/>
              </a:rPr>
              <a:t>X</a:t>
            </a:r>
            <a:r>
              <a:rPr sz="800" dirty="0">
                <a:latin typeface="Arial"/>
                <a:cs typeface="Arial"/>
              </a:rPr>
              <a:t>)</a:t>
            </a:r>
            <a:r>
              <a:rPr sz="800" spc="212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W</a:t>
            </a:r>
            <a:r>
              <a:rPr sz="800" spc="-10" dirty="0">
                <a:latin typeface="Arial"/>
                <a:cs typeface="Arial"/>
              </a:rPr>
              <a:t>(</a:t>
            </a:r>
            <a:r>
              <a:rPr sz="800" i="1" spc="-10" dirty="0">
                <a:latin typeface="Arial"/>
                <a:cs typeface="Arial"/>
              </a:rPr>
              <a:t>Y</a:t>
            </a:r>
            <a:r>
              <a:rPr sz="800" spc="-10" dirty="0">
                <a:latin typeface="Arial"/>
                <a:cs typeface="Arial"/>
              </a:rPr>
              <a:t>)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13" dirty="0">
                <a:latin typeface="Arial"/>
                <a:cs typeface="Arial"/>
              </a:rPr>
              <a:t>et</a:t>
            </a:r>
            <a:endParaRPr sz="800" dirty="0">
              <a:latin typeface="Arial"/>
              <a:cs typeface="Arial"/>
            </a:endParaRPr>
          </a:p>
          <a:p>
            <a:pPr marL="6408">
              <a:spcBef>
                <a:spcPts val="444"/>
              </a:spcBef>
              <a:tabLst>
                <a:tab pos="592779" algn="l"/>
              </a:tabLst>
            </a:pPr>
            <a:r>
              <a:rPr sz="800" i="1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(</a:t>
            </a:r>
            <a:r>
              <a:rPr sz="800" i="1" dirty="0">
                <a:latin typeface="Arial"/>
                <a:cs typeface="Arial"/>
              </a:rPr>
              <a:t>X</a:t>
            </a:r>
            <a:r>
              <a:rPr sz="800" dirty="0">
                <a:latin typeface="Arial"/>
                <a:cs typeface="Arial"/>
              </a:rPr>
              <a:t>)</a:t>
            </a:r>
            <a:r>
              <a:rPr sz="800" spc="219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W</a:t>
            </a:r>
            <a:r>
              <a:rPr sz="800" spc="-10" dirty="0">
                <a:latin typeface="Arial"/>
                <a:cs typeface="Arial"/>
              </a:rPr>
              <a:t>(</a:t>
            </a:r>
            <a:r>
              <a:rPr sz="800" i="1" spc="-10" dirty="0">
                <a:latin typeface="Arial"/>
                <a:cs typeface="Arial"/>
              </a:rPr>
              <a:t>Y</a:t>
            </a:r>
            <a:r>
              <a:rPr sz="800" spc="-10" dirty="0">
                <a:latin typeface="Arial"/>
                <a:cs typeface="Arial"/>
              </a:rPr>
              <a:t>)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13" dirty="0">
                <a:latin typeface="Arial"/>
                <a:cs typeface="Arial"/>
              </a:rPr>
              <a:t>et</a:t>
            </a:r>
            <a:endParaRPr sz="800" dirty="0">
              <a:latin typeface="Arial"/>
              <a:cs typeface="Arial"/>
            </a:endParaRPr>
          </a:p>
          <a:p>
            <a:pPr marL="6408">
              <a:spcBef>
                <a:spcPts val="444"/>
              </a:spcBef>
              <a:tabLst>
                <a:tab pos="592779" algn="l"/>
              </a:tabLst>
            </a:pPr>
            <a:r>
              <a:rPr sz="800" i="1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(</a:t>
            </a:r>
            <a:r>
              <a:rPr sz="800" i="1" dirty="0">
                <a:latin typeface="Arial"/>
                <a:cs typeface="Arial"/>
              </a:rPr>
              <a:t>Y</a:t>
            </a:r>
            <a:r>
              <a:rPr sz="800" dirty="0">
                <a:latin typeface="Arial"/>
                <a:cs typeface="Arial"/>
              </a:rPr>
              <a:t>)</a:t>
            </a:r>
            <a:r>
              <a:rPr sz="800" spc="219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W</a:t>
            </a:r>
            <a:r>
              <a:rPr sz="800" spc="-10" dirty="0">
                <a:latin typeface="Arial"/>
                <a:cs typeface="Arial"/>
              </a:rPr>
              <a:t>(</a:t>
            </a:r>
            <a:r>
              <a:rPr sz="800" i="1" spc="-10" dirty="0">
                <a:latin typeface="Arial"/>
                <a:cs typeface="Arial"/>
              </a:rPr>
              <a:t>X</a:t>
            </a:r>
            <a:r>
              <a:rPr sz="800" spc="-10" dirty="0">
                <a:latin typeface="Arial"/>
                <a:cs typeface="Arial"/>
              </a:rPr>
              <a:t>)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13" dirty="0">
                <a:latin typeface="Arial"/>
                <a:cs typeface="Arial"/>
              </a:rPr>
              <a:t>et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9979"/>
              </p:ext>
            </p:extLst>
          </p:nvPr>
        </p:nvGraphicFramePr>
        <p:xfrm>
          <a:off x="1628775" y="2578101"/>
          <a:ext cx="1545802" cy="3496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441">
                <a:tc>
                  <a:txBody>
                    <a:bodyPr/>
                    <a:lstStyle/>
                    <a:p>
                      <a:pPr marL="31750">
                        <a:lnSpc>
                          <a:spcPts val="155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800" baseline="-21164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202" baseline="-2116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bt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dirty="0" err="1">
                          <a:latin typeface="Arial"/>
                          <a:cs typeface="Arial"/>
                        </a:rPr>
                        <a:t>X</a:t>
                      </a:r>
                      <a:r>
                        <a:rPr sz="800" i="1" baseline="-21164" dirty="0" err="1"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 smtClean="0">
                          <a:latin typeface="Arial"/>
                          <a:cs typeface="Arial"/>
                        </a:rPr>
                        <a:t>)</a:t>
                      </a:r>
                      <a:r>
                        <a:rPr sz="800" spc="43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800" i="1" baseline="-21164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i="1" spc="202" baseline="-2116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fails)</a:t>
                      </a:r>
                      <a:r>
                        <a:rPr sz="800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spc="-1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800" i="1" spc="-15" baseline="-21164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55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et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4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800" baseline="-21164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spc="202" baseline="-2116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bt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564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800" i="1" baseline="-21164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800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i="1" baseline="-21164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800" i="1" spc="202" baseline="-2116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fails)</a:t>
                      </a:r>
                      <a:r>
                        <a:rPr sz="800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800" i="1" spc="-1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i="1" spc="-15" baseline="-21164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564" marB="0"/>
                </a:tc>
                <a:tc>
                  <a:txBody>
                    <a:bodyPr/>
                    <a:lstStyle/>
                    <a:p>
                      <a:pPr marL="5651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et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56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25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DFS Structure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Service</a:t>
            </a:r>
            <a:r>
              <a:rPr lang="en-US" dirty="0" smtClean="0"/>
              <a:t> – software entity running on one or more machines and providing a particular type of function to a priori unknown clients</a:t>
            </a:r>
          </a:p>
          <a:p>
            <a:pPr lvl="1"/>
            <a:r>
              <a:rPr lang="en-US" dirty="0" smtClean="0"/>
              <a:t>Multiple services often needed in DFS: directory service, authorization service, file service, system service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Server</a:t>
            </a:r>
            <a:r>
              <a:rPr lang="en-US" dirty="0" smtClean="0"/>
              <a:t> – service software running on a single machine</a:t>
            </a:r>
          </a:p>
          <a:p>
            <a:pPr lvl="1"/>
            <a:r>
              <a:rPr lang="en-US" dirty="0" smtClean="0"/>
              <a:t>Multiple servers corresponding to multiple services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Client</a:t>
            </a:r>
            <a:r>
              <a:rPr lang="en-US" dirty="0" smtClean="0"/>
              <a:t> – process that can invoke a service using a set of operations that forms its client interface</a:t>
            </a:r>
          </a:p>
          <a:p>
            <a:pPr lvl="1"/>
            <a:r>
              <a:rPr lang="en-US" dirty="0" smtClean="0"/>
              <a:t>A client interface for a file service is formed by a set of primitive file operations (create, delete, read, write)</a:t>
            </a:r>
          </a:p>
          <a:p>
            <a:pPr lvl="1"/>
            <a:r>
              <a:rPr lang="en-US" dirty="0" smtClean="0"/>
              <a:t>Client interface of a DFS should be transparent, i.e., not distinguish between local and remote files</a:t>
            </a:r>
          </a:p>
          <a:p>
            <a:r>
              <a:rPr lang="en-US" dirty="0" smtClean="0"/>
              <a:t>Sometimes lower level inter-machine interface need for actual cross- machine interaction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0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Quorum Voting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337971" cy="22553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Read-quorum/write-quorum</a:t>
            </a:r>
            <a:r>
              <a:rPr lang="en-US" dirty="0" smtClean="0"/>
              <a:t>: requires that each read operation to replicated data object d must obtain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 quorum R(d) </a:t>
            </a:r>
            <a:r>
              <a:rPr lang="en-US" dirty="0" smtClean="0"/>
              <a:t>of RMs to perform the read, and similarly each write operation needs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 quorum W(d) </a:t>
            </a:r>
            <a:r>
              <a:rPr lang="en-US" dirty="0" smtClean="0"/>
              <a:t>to complete the write</a:t>
            </a:r>
          </a:p>
          <a:p>
            <a:r>
              <a:rPr lang="en-US" dirty="0" smtClean="0"/>
              <a:t>Using two quorums, conflicts between access operations may be </a:t>
            </a:r>
            <a:r>
              <a:rPr lang="en-US" dirty="0" smtClean="0"/>
              <a:t>detected </a:t>
            </a:r>
            <a:r>
              <a:rPr lang="en-US" dirty="0" smtClean="0"/>
              <a:t>by an overlapping of the quorums. Let V(d) be the total number of copies (votes) of object d. The overlapping rules for read and write are: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Write-write conflict: 2 * W(d) &gt; V(d)</a:t>
            </a:r>
          </a:p>
          <a:p>
            <a:pPr lvl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Read-write conflict: R(d) + W(d) &gt; V(d)</a:t>
            </a:r>
          </a:p>
          <a:p>
            <a:r>
              <a:rPr lang="en-US" dirty="0" smtClean="0"/>
              <a:t>Once conflicts can be </a:t>
            </a:r>
            <a:r>
              <a:rPr lang="en-US" dirty="0" smtClean="0"/>
              <a:t>detected, </a:t>
            </a:r>
            <a:r>
              <a:rPr lang="en-US" dirty="0" smtClean="0"/>
              <a:t>2PL locking or timestamp ordering protocol can be used to enforce one-copy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r>
              <a:rPr lang="en-US" dirty="0" smtClean="0"/>
              <a:t>A read operation queries all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R(d) replicas</a:t>
            </a:r>
            <a:r>
              <a:rPr lang="en-US" dirty="0" smtClean="0"/>
              <a:t>, and the value in the replica with the highest version number is returned to the client</a:t>
            </a:r>
          </a:p>
          <a:p>
            <a:r>
              <a:rPr lang="en-US" dirty="0" smtClean="0"/>
              <a:t>A write operation queries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W(d) replicas </a:t>
            </a:r>
            <a:r>
              <a:rPr lang="en-US" dirty="0" smtClean="0"/>
              <a:t>and adds 1 to the highest version number found, which becomes the new version number for writing to </a:t>
            </a:r>
            <a:r>
              <a:rPr lang="en-US" dirty="0" smtClean="0"/>
              <a:t>all replicas</a:t>
            </a:r>
            <a:endParaRPr lang="en-US" dirty="0" smtClean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7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Quorum Voting Example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>
          <a:xfrm>
            <a:off x="636851" y="922867"/>
            <a:ext cx="4337971" cy="118850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Since the read and write operations overlap with each other, a read is always returned with the most updated write</a:t>
            </a:r>
          </a:p>
          <a:p>
            <a:pPr lvl="1"/>
            <a:r>
              <a:rPr lang="en-US" dirty="0" smtClean="0"/>
              <a:t>R(d) = 1 and W(d) = V(d) for read-one/write-all protocol</a:t>
            </a:r>
          </a:p>
          <a:p>
            <a:pPr lvl="1"/>
            <a:r>
              <a:rPr lang="en-US" dirty="0" smtClean="0"/>
              <a:t>R(d) = 1 and W(d) &lt; V(d) for read-one/write-all-available protocol (not feasible)</a:t>
            </a:r>
          </a:p>
          <a:p>
            <a:r>
              <a:rPr lang="en-US" dirty="0" smtClean="0"/>
              <a:t>R(d) &gt; 1 and W(d) &lt; V(d) for read-quorum/write-quorum protocol</a:t>
            </a:r>
          </a:p>
          <a:p>
            <a:pPr lvl="1"/>
            <a:r>
              <a:rPr lang="en-US" dirty="0" smtClean="0"/>
              <a:t>Example: V(d) = 9, and both R(d) and W(d) set to 5</a:t>
            </a:r>
          </a:p>
          <a:p>
            <a:pPr lvl="1"/>
            <a:r>
              <a:rPr lang="en-US" dirty="0" smtClean="0"/>
              <a:t>Write quorum may also include witnesses (ghosts) that maintain only necessary information (but no replicated data) to participate in the quorum</a:t>
            </a:r>
          </a:p>
          <a:p>
            <a:endParaRPr lang="en-US" dirty="0"/>
          </a:p>
        </p:txBody>
      </p:sp>
      <p:sp>
        <p:nvSpPr>
          <p:cNvPr id="53" name="object 5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2" name="object 52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101" y="2035175"/>
            <a:ext cx="3553470" cy="131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48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Gossip Update Propagation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Many of applications of data replication do not need as strong consistency as the one-copy-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If updates are less frequent than reads and ordering of updates can be relaxed, updates can be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propagated lazily </a:t>
            </a:r>
            <a:r>
              <a:rPr lang="en-US" dirty="0" smtClean="0"/>
              <a:t>among replicas</a:t>
            </a:r>
          </a:p>
          <a:p>
            <a:pPr lvl="1"/>
            <a:r>
              <a:rPr lang="en-US" dirty="0" smtClean="0"/>
              <a:t>Similar to dissemination of information by gossip in real life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Read-one/write-gossip</a:t>
            </a:r>
            <a:r>
              <a:rPr lang="en-US" dirty="0" smtClean="0"/>
              <a:t> approach called a gossip update propagation protocol</a:t>
            </a:r>
          </a:p>
          <a:p>
            <a:pPr lvl="1"/>
            <a:r>
              <a:rPr lang="en-US" dirty="0" smtClean="0"/>
              <a:t>Both read and update operations are directed by FSA to any RM</a:t>
            </a:r>
          </a:p>
          <a:p>
            <a:pPr lvl="1"/>
            <a:r>
              <a:rPr lang="en-US" dirty="0" smtClean="0"/>
              <a:t>RMs bring their data up to date by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exchanging gossip</a:t>
            </a:r>
            <a:r>
              <a:rPr lang="en-US" dirty="0" smtClean="0"/>
              <a:t> information among themselves</a:t>
            </a:r>
          </a:p>
          <a:p>
            <a:pPr lvl="1"/>
            <a:r>
              <a:rPr lang="en-US" dirty="0" smtClean="0"/>
              <a:t>Useful in environments where failures of replica are likely and multicast of updates is unreliable</a:t>
            </a:r>
          </a:p>
          <a:p>
            <a:r>
              <a:rPr lang="en-US" dirty="0" smtClean="0"/>
              <a:t>Two update options:</a:t>
            </a:r>
          </a:p>
          <a:p>
            <a:pPr lvl="1"/>
            <a:r>
              <a:rPr lang="en-US" dirty="0" smtClean="0"/>
              <a:t>Overwrite update</a:t>
            </a:r>
          </a:p>
          <a:p>
            <a:pPr lvl="1"/>
            <a:r>
              <a:rPr lang="en-US" dirty="0" smtClean="0"/>
              <a:t>Read-modify update: depends on current state of data object</a:t>
            </a:r>
          </a:p>
          <a:p>
            <a:pPr lvl="2"/>
            <a:r>
              <a:rPr lang="en-US" dirty="0" smtClean="0"/>
              <a:t>An update log L used to record the history of updates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Gossip Protocol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Timing information used for overwrite updates: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and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</a:t>
            </a:r>
            <a:r>
              <a:rPr lang="en-US" dirty="0" smtClean="0"/>
              <a:t>: </a:t>
            </a:r>
            <a:r>
              <a:rPr lang="en-US" dirty="0" err="1" smtClean="0"/>
              <a:t>TS</a:t>
            </a:r>
            <a:r>
              <a:rPr lang="en-US" baseline="-25000" dirty="0" err="1"/>
              <a:t>f</a:t>
            </a:r>
            <a:r>
              <a:rPr lang="en-US" dirty="0" smtClean="0"/>
              <a:t>  of FSA is compared with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of RM contacted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 ≤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, RM has more recent data so its value is returned to FSA and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is set to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Otherwise, FSA waits until RM has been brought up to date through gossip or contacts other RMs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Update</a:t>
            </a:r>
            <a:r>
              <a:rPr lang="en-US" dirty="0" smtClean="0"/>
              <a:t>: FSA increments its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 &gt;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, the update is executed, and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is set to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. </a:t>
            </a:r>
          </a:p>
          <a:p>
            <a:pPr lvl="2"/>
            <a:r>
              <a:rPr lang="en-US" dirty="0" smtClean="0"/>
              <a:t>RM can propagate the new knowledge at its own convenience by way of gossip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 ≤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, the update has come too late or concurrent updates are being processed</a:t>
            </a:r>
          </a:p>
          <a:p>
            <a:pPr lvl="2"/>
            <a:r>
              <a:rPr lang="en-US" dirty="0" smtClean="0"/>
              <a:t>Simply perform overwrite or first read and then update to become more up to date, and then advance the timestamp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Gossip</a:t>
            </a:r>
            <a:r>
              <a:rPr lang="en-US" dirty="0" smtClean="0"/>
              <a:t>: A gossip message carrying a data value from </a:t>
            </a:r>
            <a:r>
              <a:rPr lang="en-US" dirty="0" err="1" smtClean="0"/>
              <a:t>RM</a:t>
            </a:r>
            <a:r>
              <a:rPr lang="en-US" baseline="-25000" dirty="0" err="1" smtClean="0"/>
              <a:t>j</a:t>
            </a:r>
            <a:r>
              <a:rPr lang="en-US" dirty="0" smtClean="0"/>
              <a:t> to </a:t>
            </a:r>
            <a:r>
              <a:rPr lang="en-US" dirty="0" err="1" smtClean="0"/>
              <a:t>RM</a:t>
            </a:r>
            <a:r>
              <a:rPr lang="en-US" baseline="-25000" dirty="0" err="1" smtClean="0"/>
              <a:t>i</a:t>
            </a:r>
            <a:r>
              <a:rPr lang="en-US" dirty="0" smtClean="0"/>
              <a:t> is accepted if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j</a:t>
            </a:r>
            <a:r>
              <a:rPr lang="en-US" dirty="0" smtClean="0"/>
              <a:t> &gt; </a:t>
            </a:r>
            <a:r>
              <a:rPr lang="en-US" dirty="0" err="1" smtClean="0"/>
              <a:t>TS</a:t>
            </a:r>
            <a:r>
              <a:rPr lang="en-US" baseline="-25000" dirty="0" err="1"/>
              <a:t>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9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Gossip Architecture</a:t>
            </a:r>
            <a:endParaRPr lang="en-US" dirty="0"/>
          </a:p>
        </p:txBody>
      </p:sp>
      <p:sp>
        <p:nvSpPr>
          <p:cNvPr id="65" name="Content Placeholder 64"/>
          <p:cNvSpPr>
            <a:spLocks noGrp="1"/>
          </p:cNvSpPr>
          <p:nvPr>
            <p:ph idx="1"/>
          </p:nvPr>
        </p:nvSpPr>
        <p:spPr>
          <a:xfrm>
            <a:off x="636851" y="922866"/>
            <a:ext cx="4497124" cy="2491419"/>
          </a:xfrm>
        </p:spPr>
        <p:txBody>
          <a:bodyPr>
            <a:normAutofit fontScale="85000" lnSpcReduction="20000"/>
          </a:bodyPr>
          <a:lstStyle/>
          <a:p>
            <a:pPr marL="19225">
              <a:spcBef>
                <a:spcPts val="514"/>
              </a:spcBef>
            </a:pPr>
            <a:endParaRPr lang="en-US" sz="1050" b="1" dirty="0" smtClean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 smtClean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 smtClean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endParaRPr lang="en-US" sz="1050" b="1" dirty="0" smtClean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r>
              <a:rPr lang="en-US" sz="1050" b="1" dirty="0" smtClean="0">
                <a:latin typeface="Arial"/>
                <a:cs typeface="Arial"/>
              </a:rPr>
              <a:t>Information</a:t>
            </a:r>
            <a:r>
              <a:rPr lang="en-US" sz="1050" b="1" spc="33" dirty="0" smtClean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maintained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by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each</a:t>
            </a:r>
            <a:r>
              <a:rPr lang="en-US" sz="1050" b="1" spc="33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RM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and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each</a:t>
            </a:r>
            <a:r>
              <a:rPr lang="en-US" sz="1050" b="1" spc="33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FSA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dirty="0">
                <a:latin typeface="Arial"/>
                <a:cs typeface="Arial"/>
              </a:rPr>
              <a:t>for</a:t>
            </a:r>
            <a:r>
              <a:rPr lang="en-US" sz="1050" b="1" spc="35" dirty="0">
                <a:latin typeface="Arial"/>
                <a:cs typeface="Arial"/>
              </a:rPr>
              <a:t> </a:t>
            </a:r>
            <a:r>
              <a:rPr lang="en-US" sz="1050" b="1" spc="-5" dirty="0">
                <a:latin typeface="Arial"/>
                <a:cs typeface="Arial"/>
              </a:rPr>
              <a:t>updates:</a:t>
            </a:r>
            <a:endParaRPr lang="en-US" sz="1050" dirty="0">
              <a:latin typeface="Arial"/>
              <a:cs typeface="Arial"/>
            </a:endParaRPr>
          </a:p>
          <a:p>
            <a:pPr marL="19225">
              <a:spcBef>
                <a:spcPts val="469"/>
              </a:spcBef>
            </a:pPr>
            <a:r>
              <a:rPr lang="en-US" sz="1050" b="1" i="1" dirty="0" err="1">
                <a:latin typeface="Arial"/>
                <a:cs typeface="Arial"/>
              </a:rPr>
              <a:t>TS</a:t>
            </a:r>
            <a:r>
              <a:rPr lang="en-US" sz="1050" b="1" i="1" baseline="-20202" dirty="0" err="1">
                <a:latin typeface="Arial"/>
                <a:cs typeface="Arial"/>
              </a:rPr>
              <a:t>i</a:t>
            </a:r>
            <a:r>
              <a:rPr lang="en-US" sz="1050" b="1" i="1" spc="162" baseline="-20202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timestamp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representing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the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last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update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data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object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by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each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spc="-13" dirty="0">
                <a:latin typeface="Arial"/>
                <a:cs typeface="Arial"/>
              </a:rPr>
              <a:t>RM</a:t>
            </a:r>
            <a:endParaRPr lang="en-US" sz="1050" dirty="0">
              <a:latin typeface="Arial"/>
              <a:cs typeface="Arial"/>
            </a:endParaRPr>
          </a:p>
          <a:p>
            <a:pPr marL="19225">
              <a:spcBef>
                <a:spcPts val="464"/>
              </a:spcBef>
            </a:pPr>
            <a:r>
              <a:rPr lang="en-US" sz="1050" b="1" i="1" dirty="0" err="1">
                <a:latin typeface="Arial"/>
                <a:cs typeface="Arial"/>
              </a:rPr>
              <a:t>TS</a:t>
            </a:r>
            <a:r>
              <a:rPr lang="en-US" sz="1050" b="1" i="1" baseline="-20202" dirty="0" err="1">
                <a:latin typeface="Arial"/>
                <a:cs typeface="Arial"/>
              </a:rPr>
              <a:t>f</a:t>
            </a:r>
            <a:r>
              <a:rPr lang="en-US" sz="1050" b="1" i="1" spc="167" baseline="-20202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timestamp</a:t>
            </a:r>
            <a:r>
              <a:rPr lang="en-US" sz="1050" spc="4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the</a:t>
            </a:r>
            <a:r>
              <a:rPr lang="en-US" sz="1050" spc="4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last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successful</a:t>
            </a:r>
            <a:r>
              <a:rPr lang="en-US" sz="1050" spc="4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access</a:t>
            </a:r>
            <a:r>
              <a:rPr lang="en-US" sz="1050" spc="4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operation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by</a:t>
            </a:r>
            <a:r>
              <a:rPr lang="en-US" sz="1050" spc="4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each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spc="-13" dirty="0">
                <a:latin typeface="Arial"/>
                <a:cs typeface="Arial"/>
              </a:rPr>
              <a:t>FSA</a:t>
            </a:r>
            <a:endParaRPr lang="en-US" sz="1050" dirty="0">
              <a:latin typeface="Arial"/>
              <a:cs typeface="Arial"/>
            </a:endParaRPr>
          </a:p>
          <a:p>
            <a:pPr marL="19225">
              <a:spcBef>
                <a:spcPts val="514"/>
              </a:spcBef>
            </a:pPr>
            <a:r>
              <a:rPr lang="en-US" sz="1050" b="1" i="1" dirty="0">
                <a:latin typeface="Arial"/>
                <a:cs typeface="Arial"/>
              </a:rPr>
              <a:t>V</a:t>
            </a:r>
            <a:r>
              <a:rPr lang="en-US" sz="1050" b="1" i="1" spc="2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timestamp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the</a:t>
            </a:r>
            <a:r>
              <a:rPr lang="en-US" sz="1050" spc="2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current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value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the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object</a:t>
            </a:r>
            <a:r>
              <a:rPr lang="en-US" sz="1050" spc="2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at</a:t>
            </a:r>
            <a:r>
              <a:rPr lang="en-US" sz="1050" spc="30" dirty="0">
                <a:latin typeface="Arial"/>
                <a:cs typeface="Arial"/>
              </a:rPr>
              <a:t> </a:t>
            </a:r>
            <a:r>
              <a:rPr lang="en-US" sz="1050" spc="-13" dirty="0">
                <a:latin typeface="Arial"/>
                <a:cs typeface="Arial"/>
              </a:rPr>
              <a:t>RM</a:t>
            </a:r>
            <a:endParaRPr lang="en-US" sz="1050" dirty="0">
              <a:latin typeface="Arial"/>
              <a:cs typeface="Arial"/>
            </a:endParaRPr>
          </a:p>
          <a:p>
            <a:pPr marL="19225">
              <a:spcBef>
                <a:spcPts val="464"/>
              </a:spcBef>
            </a:pPr>
            <a:r>
              <a:rPr lang="en-US" sz="1050" b="1" i="1" dirty="0">
                <a:latin typeface="Arial"/>
                <a:cs typeface="Arial"/>
              </a:rPr>
              <a:t>R</a:t>
            </a:r>
            <a:r>
              <a:rPr lang="en-US" sz="1050" b="1" i="1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RM’s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knowledge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update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requests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all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RMs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(in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a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spc="-5" dirty="0">
                <a:latin typeface="Arial"/>
                <a:cs typeface="Arial"/>
              </a:rPr>
              <a:t>group)</a:t>
            </a:r>
            <a:endParaRPr lang="en-US" sz="1050" dirty="0">
              <a:latin typeface="Arial"/>
              <a:cs typeface="Arial"/>
            </a:endParaRPr>
          </a:p>
          <a:p>
            <a:pPr marL="19225" marR="15380">
              <a:lnSpc>
                <a:spcPct val="115700"/>
              </a:lnSpc>
              <a:spcBef>
                <a:spcPts val="308"/>
              </a:spcBef>
            </a:pPr>
            <a:r>
              <a:rPr lang="en-US" sz="1050" b="1" i="1" dirty="0">
                <a:latin typeface="Arial"/>
                <a:cs typeface="Arial"/>
              </a:rPr>
              <a:t>L</a:t>
            </a:r>
            <a:r>
              <a:rPr lang="en-US" sz="1050" b="1" i="1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update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log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=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list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of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update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records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collected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by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RM,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each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record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spc="35" dirty="0" smtClean="0">
                <a:latin typeface="Arial"/>
                <a:cs typeface="Arial"/>
              </a:rPr>
              <a:t>c</a:t>
            </a:r>
            <a:r>
              <a:rPr lang="en-US" sz="1050" dirty="0" smtClean="0">
                <a:latin typeface="Arial"/>
                <a:cs typeface="Arial"/>
              </a:rPr>
              <a:t>ontaining</a:t>
            </a:r>
            <a:r>
              <a:rPr lang="en-US" sz="1050" spc="38" dirty="0" smtClean="0">
                <a:latin typeface="Arial"/>
                <a:cs typeface="Arial"/>
              </a:rPr>
              <a:t> </a:t>
            </a:r>
            <a:r>
              <a:rPr lang="en-US" sz="1050" spc="-5" dirty="0">
                <a:latin typeface="Arial"/>
                <a:cs typeface="Arial"/>
              </a:rPr>
              <a:t>unique </a:t>
            </a:r>
            <a:r>
              <a:rPr lang="en-US" sz="1050" dirty="0">
                <a:latin typeface="Arial"/>
                <a:cs typeface="Arial"/>
              </a:rPr>
              <a:t>identifier</a:t>
            </a:r>
            <a:r>
              <a:rPr lang="en-US" sz="1050" spc="35" dirty="0">
                <a:latin typeface="Arial"/>
                <a:cs typeface="Arial"/>
              </a:rPr>
              <a:t> </a:t>
            </a:r>
            <a:r>
              <a:rPr lang="en-US" sz="1050" i="1" dirty="0">
                <a:latin typeface="Arial"/>
                <a:cs typeface="Arial"/>
              </a:rPr>
              <a:t>r</a:t>
            </a:r>
            <a:r>
              <a:rPr lang="en-US" sz="1050" i="1" spc="35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and</a:t>
            </a:r>
            <a:r>
              <a:rPr lang="en-US" sz="1050" spc="33" dirty="0">
                <a:latin typeface="Arial"/>
                <a:cs typeface="Arial"/>
              </a:rPr>
              <a:t> </a:t>
            </a:r>
            <a:r>
              <a:rPr lang="en-US" sz="1050" dirty="0">
                <a:latin typeface="Arial"/>
                <a:cs typeface="Arial"/>
              </a:rPr>
              <a:t>update</a:t>
            </a:r>
            <a:r>
              <a:rPr lang="en-US" sz="1050" spc="38" dirty="0">
                <a:latin typeface="Arial"/>
                <a:cs typeface="Arial"/>
              </a:rPr>
              <a:t> </a:t>
            </a:r>
            <a:r>
              <a:rPr lang="en-US" sz="1050" i="1" spc="-25" dirty="0">
                <a:latin typeface="Arial"/>
                <a:cs typeface="Arial"/>
              </a:rPr>
              <a:t>u</a:t>
            </a:r>
            <a:endParaRPr lang="en-US" sz="105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55" name="object 55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4" name="object 5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54</a:t>
            </a:fld>
            <a:endParaRPr lang="en-US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175" y="922866"/>
            <a:ext cx="3200400" cy="118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Vector Timestamps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group is definitive so that all RMs are known, vector timestamps can be used instead of single timestamps</a:t>
            </a:r>
          </a:p>
          <a:p>
            <a:r>
              <a:rPr lang="en-US" dirty="0" smtClean="0"/>
              <a:t>Vector timestamp can be composed of sequence numbers (or version numbers) representing the number of updates executed at each RM site</a:t>
            </a:r>
          </a:p>
          <a:p>
            <a:pPr lvl="1"/>
            <a:r>
              <a:rPr lang="en-US" dirty="0" smtClean="0"/>
              <a:t>For example,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i</a:t>
            </a:r>
            <a:r>
              <a:rPr lang="en-US" dirty="0" smtClean="0"/>
              <a:t> = &lt; 2, 3, 4 &gt; means that two, three and four updates have occurred at RM</a:t>
            </a:r>
            <a:r>
              <a:rPr lang="en-US" baseline="-25000" dirty="0" smtClean="0"/>
              <a:t>1</a:t>
            </a:r>
            <a:r>
              <a:rPr lang="en-US" dirty="0" smtClean="0"/>
              <a:t>, RM</a:t>
            </a:r>
            <a:r>
              <a:rPr lang="en-US" baseline="-25000" dirty="0" smtClean="0"/>
              <a:t>2</a:t>
            </a:r>
            <a:r>
              <a:rPr lang="en-US" dirty="0" smtClean="0"/>
              <a:t> and RM</a:t>
            </a:r>
            <a:r>
              <a:rPr lang="en-US" baseline="-25000" dirty="0" smtClean="0"/>
              <a:t>3</a:t>
            </a:r>
            <a:r>
              <a:rPr lang="en-US" dirty="0" smtClean="0"/>
              <a:t>, respectively</a:t>
            </a:r>
          </a:p>
          <a:p>
            <a:pPr lvl="1"/>
            <a:r>
              <a:rPr lang="en-US" dirty="0" smtClean="0"/>
              <a:t>A read operation with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baseline="-25000" dirty="0" smtClean="0"/>
              <a:t>  </a:t>
            </a:r>
            <a:r>
              <a:rPr lang="en-US" dirty="0" smtClean="0"/>
              <a:t>= &lt; 2, 2, 2 &gt; pairwise and equal or less than </a:t>
            </a:r>
            <a:r>
              <a:rPr lang="en-US" dirty="0" err="1" smtClean="0"/>
              <a:t>TS</a:t>
            </a:r>
            <a:r>
              <a:rPr lang="en-US" baseline="-25000" dirty="0" err="1"/>
              <a:t>i</a:t>
            </a:r>
            <a:r>
              <a:rPr lang="en-US" dirty="0" smtClean="0"/>
              <a:t> is allowed to proceed</a:t>
            </a:r>
          </a:p>
          <a:p>
            <a:pPr lvl="1"/>
            <a:r>
              <a:rPr lang="en-US" dirty="0" smtClean="0"/>
              <a:t>Operation with </a:t>
            </a:r>
            <a:r>
              <a:rPr lang="en-US" dirty="0" err="1" smtClean="0"/>
              <a:t>TS</a:t>
            </a:r>
            <a:r>
              <a:rPr lang="en-US" baseline="-25000" dirty="0" err="1" smtClean="0"/>
              <a:t>f</a:t>
            </a:r>
            <a:r>
              <a:rPr lang="en-US" dirty="0" smtClean="0"/>
              <a:t> of &lt; 2, 5, 5 &gt; needs to wait</a:t>
            </a:r>
          </a:p>
          <a:p>
            <a:r>
              <a:rPr lang="en-US" dirty="0" smtClean="0"/>
              <a:t>Vector timestamps can be used to maintain causal order necessary for gossip propagation if updates are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read-modify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0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Causal Order Gossip Protocol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36851" y="922867"/>
            <a:ext cx="4725724" cy="2331508"/>
          </a:xfrm>
        </p:spPr>
        <p:txBody>
          <a:bodyPr>
            <a:noAutofit/>
          </a:bodyPr>
          <a:lstStyle/>
          <a:p>
            <a:r>
              <a:rPr lang="en-US" sz="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</a:t>
            </a:r>
            <a:r>
              <a:rPr lang="en-US" sz="900" dirty="0" smtClean="0"/>
              <a:t>: FSA assigns its vector timestamp </a:t>
            </a:r>
            <a:r>
              <a:rPr lang="en-US" sz="900" dirty="0" err="1" smtClean="0"/>
              <a:t>TS</a:t>
            </a:r>
            <a:r>
              <a:rPr lang="en-US" sz="900" baseline="-25000" dirty="0" err="1" smtClean="0"/>
              <a:t>f</a:t>
            </a:r>
            <a:r>
              <a:rPr lang="en-US" sz="900" dirty="0" smtClean="0"/>
              <a:t> to the query q and compares it with current vector timestamp V of the object</a:t>
            </a:r>
          </a:p>
          <a:p>
            <a:pPr lvl="1"/>
            <a:r>
              <a:rPr lang="en-US" sz="800" dirty="0" smtClean="0"/>
              <a:t>If q ≤ V, RM returns the stable object value to FSA. Advance </a:t>
            </a:r>
            <a:r>
              <a:rPr lang="en-US" sz="800" dirty="0" err="1" smtClean="0"/>
              <a:t>TS</a:t>
            </a:r>
            <a:r>
              <a:rPr lang="en-US" sz="800" baseline="-25000" dirty="0" err="1"/>
              <a:t>f</a:t>
            </a:r>
            <a:r>
              <a:rPr lang="en-US" sz="800" dirty="0" smtClean="0"/>
              <a:t> by merging q with V</a:t>
            </a:r>
          </a:p>
          <a:p>
            <a:pPr lvl="1"/>
            <a:r>
              <a:rPr lang="en-US" sz="800" dirty="0" smtClean="0"/>
              <a:t>Otherwise, FSA either waits for the object to become up to date or contact other RMs</a:t>
            </a:r>
          </a:p>
          <a:p>
            <a:r>
              <a:rPr lang="en-US" sz="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Update</a:t>
            </a:r>
            <a:r>
              <a:rPr lang="en-US" sz="900" dirty="0" smtClean="0"/>
              <a:t>: FSA assigns its vector timestamp </a:t>
            </a:r>
            <a:r>
              <a:rPr lang="en-US" sz="900" dirty="0" err="1" smtClean="0"/>
              <a:t>TS</a:t>
            </a:r>
            <a:r>
              <a:rPr lang="en-US" sz="900" baseline="-25000" dirty="0" err="1" smtClean="0"/>
              <a:t>f</a:t>
            </a:r>
            <a:r>
              <a:rPr lang="en-US" sz="900" dirty="0" smtClean="0"/>
              <a:t> to the update u</a:t>
            </a:r>
          </a:p>
          <a:p>
            <a:pPr lvl="1"/>
            <a:r>
              <a:rPr lang="en-US" sz="800" dirty="0" smtClean="0"/>
              <a:t>If </a:t>
            </a:r>
            <a:r>
              <a:rPr lang="en-US" sz="800" b="1" dirty="0" smtClean="0"/>
              <a:t>u &lt; V</a:t>
            </a:r>
            <a:r>
              <a:rPr lang="en-US" sz="800" dirty="0" smtClean="0"/>
              <a:t>, RM rejects the update because it comes too late</a:t>
            </a:r>
          </a:p>
          <a:p>
            <a:pPr lvl="1"/>
            <a:r>
              <a:rPr lang="en-US" sz="800" dirty="0" smtClean="0"/>
              <a:t>If </a:t>
            </a:r>
            <a:r>
              <a:rPr lang="en-US" sz="800" b="1" dirty="0" smtClean="0"/>
              <a:t>u ≥ V</a:t>
            </a:r>
            <a:r>
              <a:rPr lang="en-US" sz="800" dirty="0" smtClean="0"/>
              <a:t> or u is concurrent with V, the update is accepted</a:t>
            </a:r>
          </a:p>
          <a:p>
            <a:pPr lvl="2"/>
            <a:r>
              <a:rPr lang="en-US" sz="698" dirty="0" err="1" smtClean="0"/>
              <a:t>RM</a:t>
            </a:r>
            <a:r>
              <a:rPr lang="en-US" sz="698" baseline="-25000" dirty="0" err="1" smtClean="0"/>
              <a:t>i</a:t>
            </a:r>
            <a:r>
              <a:rPr lang="en-US" sz="698" dirty="0" smtClean="0"/>
              <a:t> increments the </a:t>
            </a:r>
            <a:r>
              <a:rPr lang="en-US" sz="698" dirty="0" err="1" smtClean="0"/>
              <a:t>i</a:t>
            </a:r>
            <a:r>
              <a:rPr lang="en-US" sz="698" baseline="30000" dirty="0" err="1" smtClean="0"/>
              <a:t>th</a:t>
            </a:r>
            <a:r>
              <a:rPr lang="en-US" sz="698" dirty="0" smtClean="0"/>
              <a:t> component of R by 1</a:t>
            </a:r>
          </a:p>
          <a:p>
            <a:pPr lvl="2"/>
            <a:r>
              <a:rPr lang="en-US" sz="698" dirty="0" smtClean="0"/>
              <a:t>Generate a unique identifier r and place with the update operation u in log L</a:t>
            </a:r>
          </a:p>
          <a:p>
            <a:pPr lvl="1"/>
            <a:r>
              <a:rPr lang="en-US" sz="800" dirty="0" smtClean="0"/>
              <a:t>If </a:t>
            </a:r>
            <a:r>
              <a:rPr lang="en-US" sz="800" b="1" dirty="0" smtClean="0"/>
              <a:t>u = V</a:t>
            </a:r>
            <a:r>
              <a:rPr lang="en-US" sz="800" dirty="0" smtClean="0"/>
              <a:t>, the update operation is executed and V is advanced by merging with r</a:t>
            </a:r>
          </a:p>
          <a:p>
            <a:r>
              <a:rPr lang="en-US" sz="900" dirty="0" smtClean="0"/>
              <a:t>As a result, some records are ready to be executed</a:t>
            </a:r>
          </a:p>
          <a:p>
            <a:r>
              <a:rPr lang="en-US" sz="900" dirty="0" smtClean="0"/>
              <a:t>If more, their execution is performed in causal order imposed by vector </a:t>
            </a:r>
            <a:br>
              <a:rPr lang="en-US" sz="900" dirty="0" smtClean="0"/>
            </a:br>
            <a:r>
              <a:rPr lang="en-US" sz="900" dirty="0" smtClean="0"/>
              <a:t>timestamps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0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Gossip Protocol Example</a:t>
            </a:r>
            <a:endParaRPr lang="en-US" dirty="0"/>
          </a:p>
        </p:txBody>
      </p:sp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636851" y="922867"/>
            <a:ext cx="4801924" cy="2195814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Gossip</a:t>
            </a:r>
            <a:r>
              <a:rPr lang="en-US" dirty="0" smtClean="0"/>
              <a:t>: A gossip message from </a:t>
            </a:r>
            <a:r>
              <a:rPr lang="en-US" dirty="0" err="1" smtClean="0"/>
              <a:t>RM</a:t>
            </a:r>
            <a:r>
              <a:rPr lang="en-US" baseline="-25000" dirty="0" err="1" smtClean="0"/>
              <a:t>j</a:t>
            </a:r>
            <a:r>
              <a:rPr lang="en-US" dirty="0" smtClean="0"/>
              <a:t> to </a:t>
            </a:r>
            <a:r>
              <a:rPr lang="en-US" dirty="0" err="1" smtClean="0"/>
              <a:t>RM</a:t>
            </a:r>
            <a:r>
              <a:rPr lang="en-US" baseline="-25000" dirty="0" err="1" smtClean="0"/>
              <a:t>i</a:t>
            </a:r>
            <a:r>
              <a:rPr lang="en-US" dirty="0" smtClean="0"/>
              <a:t> carries </a:t>
            </a:r>
            <a:r>
              <a:rPr lang="en-US" dirty="0" err="1" smtClean="0"/>
              <a:t>RM</a:t>
            </a:r>
            <a:r>
              <a:rPr lang="en-US" baseline="-25000" dirty="0" err="1"/>
              <a:t>j</a:t>
            </a:r>
            <a:r>
              <a:rPr lang="en-US" dirty="0" err="1" smtClean="0"/>
              <a:t>’s</a:t>
            </a:r>
            <a:r>
              <a:rPr lang="en-US" dirty="0" smtClean="0"/>
              <a:t> vector timestamp </a:t>
            </a:r>
            <a:r>
              <a:rPr lang="en-US" dirty="0" err="1" smtClean="0"/>
              <a:t>R</a:t>
            </a:r>
            <a:r>
              <a:rPr lang="en-US" baseline="-25000" dirty="0" err="1"/>
              <a:t>j</a:t>
            </a:r>
            <a:r>
              <a:rPr lang="en-US" dirty="0" smtClean="0"/>
              <a:t> and log </a:t>
            </a:r>
            <a:r>
              <a:rPr lang="en-US" dirty="0" err="1" smtClean="0"/>
              <a:t>L</a:t>
            </a:r>
            <a:r>
              <a:rPr lang="en-US" baseline="-25000" dirty="0" err="1"/>
              <a:t>j</a:t>
            </a:r>
            <a:endParaRPr lang="en-US" dirty="0" smtClean="0"/>
          </a:p>
          <a:p>
            <a:pPr lvl="1"/>
            <a:r>
              <a:rPr lang="en-US" dirty="0" err="1" smtClean="0"/>
              <a:t>R</a:t>
            </a:r>
            <a:r>
              <a:rPr lang="en-US" baseline="-25000" dirty="0" err="1"/>
              <a:t>j</a:t>
            </a:r>
            <a:r>
              <a:rPr lang="en-US" dirty="0" smtClean="0"/>
              <a:t>  is merged with the vector timestamp </a:t>
            </a:r>
            <a:r>
              <a:rPr lang="en-US" dirty="0" err="1" smtClean="0"/>
              <a:t>R</a:t>
            </a:r>
            <a:r>
              <a:rPr lang="en-US" baseline="-25000" dirty="0" err="1"/>
              <a:t>i</a:t>
            </a:r>
            <a:r>
              <a:rPr lang="en-US" dirty="0" smtClean="0"/>
              <a:t> in </a:t>
            </a:r>
            <a:r>
              <a:rPr lang="en-US" dirty="0" err="1" smtClean="0"/>
              <a:t>RM</a:t>
            </a:r>
            <a:r>
              <a:rPr lang="en-US" baseline="-25000" dirty="0" err="1"/>
              <a:t>i</a:t>
            </a:r>
            <a:endParaRPr lang="en-US" dirty="0" smtClean="0"/>
          </a:p>
          <a:p>
            <a:pPr lvl="1"/>
            <a:r>
              <a:rPr lang="en-US" dirty="0" smtClean="0"/>
              <a:t>L</a:t>
            </a:r>
            <a:r>
              <a:rPr lang="en-US" baseline="-25000" dirty="0"/>
              <a:t>i</a:t>
            </a:r>
            <a:r>
              <a:rPr lang="en-US" dirty="0" smtClean="0"/>
              <a:t> in </a:t>
            </a:r>
            <a:r>
              <a:rPr lang="en-US" dirty="0" err="1" smtClean="0"/>
              <a:t>RM</a:t>
            </a:r>
            <a:r>
              <a:rPr lang="en-US" baseline="-25000" dirty="0" err="1"/>
              <a:t>i</a:t>
            </a:r>
            <a:r>
              <a:rPr lang="en-US" dirty="0" smtClean="0"/>
              <a:t> is joined with </a:t>
            </a:r>
            <a:r>
              <a:rPr lang="en-US" dirty="0" err="1" smtClean="0"/>
              <a:t>L</a:t>
            </a:r>
            <a:r>
              <a:rPr lang="en-US" baseline="-25000" dirty="0" err="1"/>
              <a:t>j</a:t>
            </a:r>
            <a:r>
              <a:rPr lang="en-US" dirty="0" smtClean="0"/>
              <a:t> except for those update records with r ≤ V</a:t>
            </a:r>
            <a:r>
              <a:rPr lang="en-US" baseline="-25000" dirty="0"/>
              <a:t>i</a:t>
            </a:r>
            <a:endParaRPr lang="en-US" dirty="0" smtClean="0"/>
          </a:p>
          <a:p>
            <a:pPr lvl="1"/>
            <a:r>
              <a:rPr lang="en-US" dirty="0" smtClean="0"/>
              <a:t>Aggregate of logs is true gossip in that it contains knowledge of many RMs</a:t>
            </a:r>
          </a:p>
          <a:p>
            <a:endParaRPr lang="en-US" dirty="0"/>
          </a:p>
        </p:txBody>
      </p:sp>
      <p:sp>
        <p:nvSpPr>
          <p:cNvPr id="41" name="object 41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5" y="1880615"/>
            <a:ext cx="2743200" cy="149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54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Andrew File System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Example: AFS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AFS (Andrew file system) is a feature-rich DFS characterized by location independence and location transparency. It also imposes significant consistency semantics. Caching and replication are used to improve performance</a:t>
            </a:r>
          </a:p>
          <a:p>
            <a:r>
              <a:rPr lang="en-US" dirty="0" smtClean="0"/>
              <a:t>A distributed computing environment (Andrew) under development since 1983 at Carnegie-Mellon University, purchased by IBM and released as </a:t>
            </a:r>
            <a:r>
              <a:rPr lang="en-US" dirty="0" err="1" smtClean="0"/>
              <a:t>Transarc</a:t>
            </a:r>
            <a:r>
              <a:rPr lang="en-US" dirty="0" smtClean="0"/>
              <a:t> DFS, now open sourced as </a:t>
            </a:r>
            <a:r>
              <a:rPr lang="en-US" dirty="0" err="1" smtClean="0"/>
              <a:t>OpenAFS</a:t>
            </a:r>
            <a:endParaRPr lang="en-US" dirty="0" smtClean="0"/>
          </a:p>
          <a:p>
            <a:r>
              <a:rPr lang="en-US" dirty="0" smtClean="0"/>
              <a:t>AFS tries to solve complex issues such as uniform name space, location-independent file sharing, client-side caching (with cache consistency), secure authentication (via Kerberos)</a:t>
            </a:r>
          </a:p>
          <a:p>
            <a:pPr lvl="1"/>
            <a:r>
              <a:rPr lang="en-US" dirty="0" smtClean="0"/>
              <a:t>Also includes server-side caching (via replicas), high availability</a:t>
            </a:r>
          </a:p>
          <a:p>
            <a:pPr lvl="1"/>
            <a:r>
              <a:rPr lang="en-US" dirty="0" smtClean="0"/>
              <a:t>Can span 5,000 workstations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6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DFS Challenges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file system provides file services to clients</a:t>
            </a:r>
          </a:p>
          <a:p>
            <a:pPr lvl="1"/>
            <a:r>
              <a:rPr lang="en-US" dirty="0" smtClean="0"/>
              <a:t>A DFS is a file system whose clients, servers, and storage devices are all dispersed</a:t>
            </a:r>
          </a:p>
          <a:p>
            <a:pPr lvl="1"/>
            <a:r>
              <a:rPr lang="en-US" dirty="0" smtClean="0"/>
              <a:t>The system has multiple and independent storage devices</a:t>
            </a:r>
          </a:p>
          <a:p>
            <a:r>
              <a:rPr lang="en-US" dirty="0" smtClean="0"/>
              <a:t>DFS configuration and implementation can vary:</a:t>
            </a:r>
          </a:p>
          <a:p>
            <a:pPr lvl="1"/>
            <a:r>
              <a:rPr lang="en-US" dirty="0" smtClean="0"/>
              <a:t>Servers can run on dedicated machines or a machine can be both a server and a client</a:t>
            </a:r>
          </a:p>
          <a:p>
            <a:pPr lvl="1"/>
            <a:r>
              <a:rPr lang="en-US" dirty="0" smtClean="0"/>
              <a:t>Can be implemented as a part of a DOS or, alternatively, by a software layer managing the communication between conventional OS and file systems</a:t>
            </a:r>
          </a:p>
          <a:p>
            <a:r>
              <a:rPr lang="en-US" dirty="0" smtClean="0"/>
              <a:t>Ideally, a DFS should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appear</a:t>
            </a:r>
            <a:r>
              <a:rPr lang="en-US" dirty="0" smtClean="0"/>
              <a:t> to its client to be a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conventional, centralized file system</a:t>
            </a:r>
          </a:p>
          <a:p>
            <a:pPr lvl="1"/>
            <a:r>
              <a:rPr lang="en-US" dirty="0" smtClean="0"/>
              <a:t>How to make the multiplicity and dispersion of its servers and storage devices invisible to the users –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transparency</a:t>
            </a:r>
          </a:p>
          <a:p>
            <a:pPr lvl="1"/>
            <a:r>
              <a:rPr lang="en-US" dirty="0" smtClean="0"/>
              <a:t>How to make DFS’s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performance</a:t>
            </a:r>
            <a:r>
              <a:rPr lang="en-US" dirty="0" smtClean="0"/>
              <a:t> comparable to that of a conventional OS</a:t>
            </a:r>
          </a:p>
          <a:p>
            <a:r>
              <a:rPr lang="en-US" dirty="0" smtClean="0"/>
              <a:t>Total service time = disk-access time + CPU overhead + network time for processing request and response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Andrew FS (Cont.)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Clients are presented with a partitioned space of file names: a local name space and a shared name space</a:t>
            </a:r>
          </a:p>
          <a:p>
            <a:r>
              <a:rPr lang="en-US" dirty="0" smtClean="0"/>
              <a:t>Dedicated servers, called Vice, present the shared name space to the clients as an homogeneous, identical, and location transparent file hierarchy</a:t>
            </a:r>
          </a:p>
          <a:p>
            <a:r>
              <a:rPr lang="en-US" dirty="0" smtClean="0"/>
              <a:t>The local name space is the root file system of a workstation (client machine), from which the shared name space descends</a:t>
            </a:r>
          </a:p>
          <a:p>
            <a:r>
              <a:rPr lang="en-US" dirty="0" smtClean="0"/>
              <a:t>Workstations run the Virtue protocol to communicate with Vice, and are required to have local disks where they store their local name space</a:t>
            </a:r>
          </a:p>
          <a:p>
            <a:r>
              <a:rPr lang="en-US" dirty="0" smtClean="0"/>
              <a:t>Servers collectively are responsible for the storage and management of the shared name space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6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Andrew FS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Clients and servers are structured in clusters interconnected by a backbone LAN</a:t>
            </a:r>
          </a:p>
          <a:p>
            <a:r>
              <a:rPr lang="en-US" dirty="0" smtClean="0"/>
              <a:t>A cluster consists of a collection of workstations and a cluster server and is connected to the backbone (WAN) by a router</a:t>
            </a:r>
          </a:p>
          <a:p>
            <a:r>
              <a:rPr lang="en-US" dirty="0" smtClean="0"/>
              <a:t>A key mechanism selected for remote file operations is whole file caching</a:t>
            </a:r>
          </a:p>
          <a:p>
            <a:pPr lvl="1"/>
            <a:r>
              <a:rPr lang="en-US" dirty="0" smtClean="0"/>
              <a:t>Opening a file causes it to be cached, in its entirety, on the local disk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9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Andrew FS </a:t>
            </a:r>
            <a:r>
              <a:rPr lang="en-US" dirty="0" smtClean="0"/>
              <a:t>Shared Name Space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Andrew’s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volumes</a:t>
            </a:r>
            <a:r>
              <a:rPr lang="en-US" dirty="0" smtClean="0"/>
              <a:t> are small component units associated with the files of a single client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fid</a:t>
            </a:r>
            <a:r>
              <a:rPr lang="en-US" dirty="0" smtClean="0"/>
              <a:t> identifies a Vice file or directory - A fid is 96 bits long and has three equal-length components:</a:t>
            </a:r>
          </a:p>
          <a:p>
            <a:pPr lvl="1"/>
            <a:r>
              <a:rPr lang="en-US" dirty="0" smtClean="0"/>
              <a:t>volume number</a:t>
            </a:r>
          </a:p>
          <a:p>
            <a:pPr lvl="1"/>
            <a:r>
              <a:rPr lang="en-US" dirty="0" err="1" smtClean="0"/>
              <a:t>vnode</a:t>
            </a:r>
            <a:r>
              <a:rPr lang="en-US" dirty="0" smtClean="0"/>
              <a:t> number – index into an array containing the </a:t>
            </a:r>
            <a:r>
              <a:rPr lang="en-US" dirty="0" err="1" smtClean="0"/>
              <a:t>inodes</a:t>
            </a:r>
            <a:r>
              <a:rPr lang="en-US" dirty="0" smtClean="0"/>
              <a:t> of files in a single volume</a:t>
            </a:r>
          </a:p>
          <a:p>
            <a:pPr lvl="1"/>
            <a:r>
              <a:rPr lang="en-US" dirty="0" err="1" smtClean="0"/>
              <a:t>uniquifier</a:t>
            </a:r>
            <a:r>
              <a:rPr lang="en-US" dirty="0" smtClean="0"/>
              <a:t> – allows reuse of </a:t>
            </a:r>
            <a:r>
              <a:rPr lang="en-US" dirty="0" err="1" smtClean="0"/>
              <a:t>vnode</a:t>
            </a:r>
            <a:r>
              <a:rPr lang="en-US" dirty="0" smtClean="0"/>
              <a:t> numbers, thereby keeping certain data structures, compact</a:t>
            </a:r>
          </a:p>
          <a:p>
            <a:r>
              <a:rPr lang="en-US" dirty="0" smtClean="0"/>
              <a:t>Fids are location transparent; therefore, file movements from server to server do not invalidate cached directory contents</a:t>
            </a:r>
          </a:p>
          <a:p>
            <a:r>
              <a:rPr lang="en-US" dirty="0" smtClean="0"/>
              <a:t>Location information is kept on a volume basis, and the information is replicated on each server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4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Andrew FS </a:t>
            </a:r>
            <a:r>
              <a:rPr lang="en-US" dirty="0" smtClean="0"/>
              <a:t>File Operations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Andrew caches entire files form servers</a:t>
            </a:r>
          </a:p>
          <a:p>
            <a:pPr lvl="1"/>
            <a:r>
              <a:rPr lang="en-US" dirty="0" smtClean="0"/>
              <a:t>A client workstation interacts with Vice servers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only during opening and closing of files</a:t>
            </a:r>
          </a:p>
          <a:p>
            <a:r>
              <a:rPr lang="en-US" dirty="0" smtClean="0"/>
              <a:t>Venus – caches files from Vice when they are opened, and stores modified copies of files back when they are closed</a:t>
            </a:r>
          </a:p>
          <a:p>
            <a:r>
              <a:rPr lang="en-US" dirty="0" smtClean="0"/>
              <a:t>Reading and writing bytes of a file are done by the kernel without Venus intervention on the cached copy</a:t>
            </a:r>
          </a:p>
          <a:p>
            <a:r>
              <a:rPr lang="en-US" dirty="0" smtClean="0"/>
              <a:t>Venus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caches</a:t>
            </a:r>
            <a:r>
              <a:rPr lang="en-US" dirty="0" smtClean="0"/>
              <a:t> contents of directories and symbolic links, for path- name translation</a:t>
            </a:r>
          </a:p>
          <a:p>
            <a:r>
              <a:rPr lang="en-US" dirty="0" smtClean="0"/>
              <a:t>Exceptions to the caching policy are modifications to directories that are made directly on the server responsibility for that directory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1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Andrew FS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Client processes are interfaced to a UNIX kernel with the usual set of system calls</a:t>
            </a:r>
          </a:p>
          <a:p>
            <a:r>
              <a:rPr lang="en-US" dirty="0" smtClean="0"/>
              <a:t>Venus carries out path-name translation component by component</a:t>
            </a:r>
          </a:p>
          <a:p>
            <a:r>
              <a:rPr lang="en-US" dirty="0" smtClean="0"/>
              <a:t>The UNIX file system is used as a low-level storage system for both servers and clients</a:t>
            </a:r>
          </a:p>
          <a:p>
            <a:pPr lvl="1"/>
            <a:r>
              <a:rPr lang="en-US" dirty="0" smtClean="0"/>
              <a:t>The client cache is a local directory on the workstation’s disk</a:t>
            </a:r>
          </a:p>
          <a:p>
            <a:r>
              <a:rPr lang="en-US" dirty="0" smtClean="0"/>
              <a:t>Both Venus and server processes access UNIX files directly by their </a:t>
            </a:r>
            <a:r>
              <a:rPr lang="en-US" dirty="0" err="1" smtClean="0"/>
              <a:t>inodes</a:t>
            </a:r>
            <a:r>
              <a:rPr lang="en-US" dirty="0" smtClean="0"/>
              <a:t> to avoid the expensive path name-to-</a:t>
            </a:r>
            <a:r>
              <a:rPr lang="en-US" dirty="0" err="1" smtClean="0"/>
              <a:t>inode</a:t>
            </a:r>
            <a:r>
              <a:rPr lang="en-US" dirty="0" smtClean="0"/>
              <a:t> translation routine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4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Andrew FS </a:t>
            </a:r>
            <a:r>
              <a:rPr lang="en-US" dirty="0" smtClean="0"/>
              <a:t>Implementation (Cont.)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Venus manages two separate caches:</a:t>
            </a:r>
          </a:p>
          <a:p>
            <a:pPr lvl="1"/>
            <a:r>
              <a:rPr lang="en-US" dirty="0" smtClean="0"/>
              <a:t>one for status</a:t>
            </a:r>
          </a:p>
          <a:p>
            <a:pPr lvl="1"/>
            <a:r>
              <a:rPr lang="en-US" dirty="0" smtClean="0"/>
              <a:t>one for data</a:t>
            </a:r>
          </a:p>
          <a:p>
            <a:r>
              <a:rPr lang="en-US" dirty="0" smtClean="0"/>
              <a:t>LRU algorithm used to keep each of them bounded in size</a:t>
            </a:r>
          </a:p>
          <a:p>
            <a:r>
              <a:rPr lang="en-US" dirty="0" smtClean="0"/>
              <a:t>The status cache is kept in virtual memory to allow rapid servicing of </a:t>
            </a:r>
            <a:r>
              <a:rPr lang="en-US" dirty="0" smtClean="0">
                <a:latin typeface="Consolas" panose="020B0609020204030204" pitchFamily="49" charset="0"/>
              </a:rPr>
              <a:t>stat()</a:t>
            </a:r>
            <a:r>
              <a:rPr lang="en-US" dirty="0" smtClean="0"/>
              <a:t> (file status returning) system calls</a:t>
            </a:r>
          </a:p>
          <a:p>
            <a:r>
              <a:rPr lang="en-US" dirty="0" smtClean="0"/>
              <a:t>The data cache is resident on the local disk, but the UNIX I/O buffering mechanism does some caching of the disk blocks in memory that are transparent to Venus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8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87" y="283417"/>
            <a:ext cx="1922639" cy="14419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997" y="1725397"/>
            <a:ext cx="1924457" cy="14433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433" y="1101140"/>
            <a:ext cx="1924456" cy="14433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12" y="1920224"/>
            <a:ext cx="1410897" cy="941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413" y="596017"/>
            <a:ext cx="1411040" cy="9281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79" y="433611"/>
            <a:ext cx="1492980" cy="324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478" y="2799653"/>
            <a:ext cx="1296950" cy="1750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Naming and Transparency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Naming</a:t>
            </a:r>
            <a:r>
              <a:rPr lang="en-US" dirty="0" smtClean="0"/>
              <a:t> – mapping between logical and physical objects</a:t>
            </a:r>
          </a:p>
          <a:p>
            <a:pPr lvl="1"/>
            <a:r>
              <a:rPr lang="en-US" dirty="0" smtClean="0"/>
              <a:t>User deals with logical data objects represented by file names, whereas the system manipulates physical blocks of data stored on disk tracks</a:t>
            </a:r>
          </a:p>
          <a:p>
            <a:pPr lvl="1"/>
            <a:r>
              <a:rPr lang="en-US" dirty="0" smtClean="0"/>
              <a:t>User refers to a file by a textual name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Multilevel mapping </a:t>
            </a:r>
            <a:r>
              <a:rPr lang="en-US" dirty="0" smtClean="0"/>
              <a:t>– abstraction of a file that hides the details of how and where on the disk the file is actually stored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transparent</a:t>
            </a:r>
            <a:r>
              <a:rPr lang="en-US" dirty="0" smtClean="0"/>
              <a:t> DFS hides the location where in the network the file is stored</a:t>
            </a:r>
          </a:p>
          <a:p>
            <a:pPr lvl="1"/>
            <a:r>
              <a:rPr lang="en-US" dirty="0" smtClean="0"/>
              <a:t>Naming mapping includes the specific machine and then an address within a disk there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File replication</a:t>
            </a:r>
            <a:r>
              <a:rPr lang="en-US" dirty="0" smtClean="0"/>
              <a:t> – a file being replicated in several sites, the mapping returns a set of the locations of this file’s replicas</a:t>
            </a:r>
          </a:p>
          <a:p>
            <a:pPr lvl="1"/>
            <a:r>
              <a:rPr lang="en-US" dirty="0" smtClean="0"/>
              <a:t>This abstraction hides both the existence of multiple copies and their location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5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Naming Structures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Two related notions regarding name mappings in a DFS: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Location transparency</a:t>
            </a:r>
            <a:r>
              <a:rPr lang="en-US" dirty="0" smtClean="0"/>
              <a:t> – file name does not reveal the file’s physical storage location</a:t>
            </a:r>
          </a:p>
          <a:p>
            <a:pPr lvl="1"/>
            <a:r>
              <a:rPr lang="en-US" dirty="0" smtClean="0"/>
              <a:t>User-level textual names versus system-level numerical identifiers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Location independence </a:t>
            </a:r>
            <a:r>
              <a:rPr lang="en-US" dirty="0" smtClean="0"/>
              <a:t>– file name does not need to be changed when the file’s physical storage location changes</a:t>
            </a:r>
          </a:p>
          <a:p>
            <a:pPr lvl="1"/>
            <a:r>
              <a:rPr lang="en-US" dirty="0" smtClean="0"/>
              <a:t>A dynamic mapping that can map the same file name to different locations at two different times</a:t>
            </a:r>
          </a:p>
          <a:p>
            <a:pPr lvl="1"/>
            <a:r>
              <a:rPr lang="en-US" dirty="0" smtClean="0"/>
              <a:t>Supports file migration</a:t>
            </a:r>
          </a:p>
          <a:p>
            <a:r>
              <a:rPr lang="en-US" dirty="0" smtClean="0"/>
              <a:t>In practice, most DFSs use a static, location-transparent mapping for user- level names</a:t>
            </a:r>
          </a:p>
          <a:p>
            <a:pPr lvl="1"/>
            <a:r>
              <a:rPr lang="en-US" dirty="0" smtClean="0"/>
              <a:t>Generally, no location independence and no file mobility</a:t>
            </a:r>
          </a:p>
          <a:p>
            <a:pPr lvl="1"/>
            <a:r>
              <a:rPr lang="en-US" dirty="0" smtClean="0"/>
              <a:t>Some support file migration, e.g., Hadoop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5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Naming Schemes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Three main approaches to naming schemes in a DFS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Simplest approach </a:t>
            </a:r>
            <a:r>
              <a:rPr lang="en-US" dirty="0" smtClean="0"/>
              <a:t>- files identified by combination of their host name and local name, e.g.,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host:local-name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 smtClean="0"/>
              <a:t>Guarantees a unique system-wide name</a:t>
            </a:r>
          </a:p>
          <a:p>
            <a:pPr lvl="1"/>
            <a:r>
              <a:rPr lang="en-US" dirty="0" smtClean="0"/>
              <a:t>Component units remain isolated, though the same file operations work for both local and remote files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File mounting approach</a:t>
            </a:r>
            <a:r>
              <a:rPr lang="en-US" dirty="0" smtClean="0"/>
              <a:t> - attach remote directories to local directories, giving the appearance of a coherent directory tree</a:t>
            </a:r>
          </a:p>
          <a:p>
            <a:pPr lvl="1"/>
            <a:r>
              <a:rPr lang="en-US" dirty="0" smtClean="0"/>
              <a:t>Integrate component units to support transparent sharing</a:t>
            </a:r>
          </a:p>
          <a:p>
            <a:pPr lvl="1"/>
            <a:r>
              <a:rPr lang="en-US" dirty="0" smtClean="0"/>
              <a:t>Provided by Sun’s network file system (NSF)</a:t>
            </a:r>
          </a:p>
          <a:p>
            <a:pPr lvl="1"/>
            <a:r>
              <a:rPr lang="en-US" dirty="0" smtClean="0"/>
              <a:t>Only previously mounted remote directories can be accessed transparently</a:t>
            </a:r>
          </a:p>
          <a:p>
            <a:pPr lvl="1"/>
            <a:r>
              <a:rPr lang="en-US" dirty="0" smtClean="0"/>
              <a:t>Auto-mounting allows mounting be done on demand</a:t>
            </a:r>
          </a:p>
          <a:p>
            <a:r>
              <a:rPr lang="en-US" dirty="0" smtClean="0"/>
              <a:t>Third approach -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total integration of the component file systems</a:t>
            </a:r>
          </a:p>
          <a:p>
            <a:pPr lvl="1"/>
            <a:r>
              <a:rPr lang="en-US" dirty="0" smtClean="0"/>
              <a:t>A single global name structure spans all the files in the system</a:t>
            </a:r>
          </a:p>
          <a:p>
            <a:pPr lvl="1"/>
            <a:r>
              <a:rPr lang="en-US" dirty="0" smtClean="0"/>
              <a:t>If a server is unavailable, some arbitrary set of directories on different machines also becomes unavailable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11/18/2025, 12/2/2025 Topic 7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CSC7103, Fall 2025, Distributed File Systems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5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1 - Welcome and Getting Started</Template>
  <TotalTime>1921</TotalTime>
  <Words>7744</Words>
  <Application>Microsoft Office PowerPoint</Application>
  <PresentationFormat>Custom</PresentationFormat>
  <Paragraphs>750</Paragraphs>
  <Slides>66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4" baseType="lpstr">
      <vt:lpstr>Arial</vt:lpstr>
      <vt:lpstr>Calibri</vt:lpstr>
      <vt:lpstr>Cambria Math</vt:lpstr>
      <vt:lpstr>Century Schoolbook</vt:lpstr>
      <vt:lpstr>Consolas</vt:lpstr>
      <vt:lpstr>Verdana</vt:lpstr>
      <vt:lpstr>Wingdings 2</vt:lpstr>
      <vt:lpstr>View</vt:lpstr>
      <vt:lpstr>Distributed File Systems</vt:lpstr>
      <vt:lpstr>File System Basics</vt:lpstr>
      <vt:lpstr>DFS Topics</vt:lpstr>
      <vt:lpstr>Background</vt:lpstr>
      <vt:lpstr>DFS Structure</vt:lpstr>
      <vt:lpstr>DFS Challenges</vt:lpstr>
      <vt:lpstr>Naming and Transparency</vt:lpstr>
      <vt:lpstr>Naming Structures</vt:lpstr>
      <vt:lpstr>Naming Schemes</vt:lpstr>
      <vt:lpstr>Schematic View of NFS Architecture</vt:lpstr>
      <vt:lpstr>Remote File Access</vt:lpstr>
      <vt:lpstr>Caching Scheme</vt:lpstr>
      <vt:lpstr>Cache Location</vt:lpstr>
      <vt:lpstr>Cache Update Policy</vt:lpstr>
      <vt:lpstr>Cachefs</vt:lpstr>
      <vt:lpstr>Consistency</vt:lpstr>
      <vt:lpstr>Caching versus Remote Service</vt:lpstr>
      <vt:lpstr>Caching versus Remote Service (Cont.)</vt:lpstr>
      <vt:lpstr>Stateful Versus Stateless Service</vt:lpstr>
      <vt:lpstr>Stateful File Service</vt:lpstr>
      <vt:lpstr>Stateless File Server</vt:lpstr>
      <vt:lpstr>Comparing Stateful and Stateless Service</vt:lpstr>
      <vt:lpstr>Transactions and Consistency Control</vt:lpstr>
      <vt:lpstr>Transactions and Concurrency Control</vt:lpstr>
      <vt:lpstr>Serial Schedule</vt:lpstr>
      <vt:lpstr>Nonserial Schedule</vt:lpstr>
      <vt:lpstr>Serializability</vt:lpstr>
      <vt:lpstr>Locking Protocol</vt:lpstr>
      <vt:lpstr>Two-phase Locking Protocol</vt:lpstr>
      <vt:lpstr>Timestamp Ordering</vt:lpstr>
      <vt:lpstr>Timestamp-based Protocol Implementation</vt:lpstr>
      <vt:lpstr>Timestamp Ordering</vt:lpstr>
      <vt:lpstr>Timestamp-based Protocol</vt:lpstr>
      <vt:lpstr>Read Operation</vt:lpstr>
      <vt:lpstr>Write Operation</vt:lpstr>
      <vt:lpstr>Abort and Commit Operations</vt:lpstr>
      <vt:lpstr>Optimistic Concurrency Control</vt:lpstr>
      <vt:lpstr>Execution Phase</vt:lpstr>
      <vt:lpstr>Validation Phase</vt:lpstr>
      <vt:lpstr>Optimistic Concurrency Control</vt:lpstr>
      <vt:lpstr>Update Phase</vt:lpstr>
      <vt:lpstr>Data and File Replication</vt:lpstr>
      <vt:lpstr>Data and File Replication</vt:lpstr>
      <vt:lpstr>Transparency and Atomicity Requirements</vt:lpstr>
      <vt:lpstr>Updating Replicas</vt:lpstr>
      <vt:lpstr>Replica Management</vt:lpstr>
      <vt:lpstr>Object Access Operations</vt:lpstr>
      <vt:lpstr>One-copy Serializability</vt:lpstr>
      <vt:lpstr>One-copy Serializability Problem</vt:lpstr>
      <vt:lpstr>Quorum Voting</vt:lpstr>
      <vt:lpstr>Quorum Voting Example</vt:lpstr>
      <vt:lpstr>Gossip Update Propagation</vt:lpstr>
      <vt:lpstr>Basic Gossip Protocol</vt:lpstr>
      <vt:lpstr>Gossip Architecture</vt:lpstr>
      <vt:lpstr>Using Vector Timestamps</vt:lpstr>
      <vt:lpstr>Causal Order Gossip Protocol</vt:lpstr>
      <vt:lpstr>Gossip Protocol Example</vt:lpstr>
      <vt:lpstr>Andrew File System</vt:lpstr>
      <vt:lpstr>An Example: AFS</vt:lpstr>
      <vt:lpstr>Andrew FS (Cont.)</vt:lpstr>
      <vt:lpstr>Andrew FS (Cont.)</vt:lpstr>
      <vt:lpstr>Andrew FS Shared Name Space</vt:lpstr>
      <vt:lpstr>Andrew FS File Operations</vt:lpstr>
      <vt:lpstr>Andrew FS Implementation</vt:lpstr>
      <vt:lpstr>Andrew FS Implementation (Cont.)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Lecture 1: Introduction and Getting started</dc:title>
  <dc:creator>Patrick Diehl [height=10pt]images/orcid</dc:creator>
  <cp:lastModifiedBy>Hartmut Kaiser</cp:lastModifiedBy>
  <cp:revision>436</cp:revision>
  <dcterms:created xsi:type="dcterms:W3CDTF">2024-11-05T14:58:37Z</dcterms:created>
  <dcterms:modified xsi:type="dcterms:W3CDTF">2025-12-02T17:10:05Z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2024-10-17T00:00:00Z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2024-11-05T00:00:00Z</vt:filetime>
  </property>
  <property fmtid="{D5CDD505-2E9C-101B-9397-08002B2CF9AE}" pid="5" name="PTEX.FullBanner">
    <vt:lpwstr>This is LuaHBTeX, Version 1.18.1 (MiKTeX 24.4)</vt:lpwstr>
  </property>
  <property fmtid="{D5CDD505-2E9C-101B-9397-08002B2CF9AE}" pid="6" name="Producer">
    <vt:lpwstr>3-Heights(TM) PDF Security Shell 4.8.25.2 (http://www.pdf-tools.com)</vt:lpwstr>
  </property>
</Properties>
</file>