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5.jpg" ContentType="image/jpg"/>
  <Override PartName="/ppt/media/image17.jpg" ContentType="image/jpg"/>
  <Override PartName="/ppt/media/image18.jpg" ContentType="image/jp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1" r:id="rId1"/>
  </p:sldMasterIdLst>
  <p:notesMasterIdLst>
    <p:notesMasterId r:id="rId61"/>
  </p:notesMasterIdLst>
  <p:sldIdLst>
    <p:sldId id="286" r:id="rId2"/>
    <p:sldId id="430" r:id="rId3"/>
    <p:sldId id="431" r:id="rId4"/>
    <p:sldId id="432" r:id="rId5"/>
    <p:sldId id="439" r:id="rId6"/>
    <p:sldId id="433" r:id="rId7"/>
    <p:sldId id="442" r:id="rId8"/>
    <p:sldId id="434" r:id="rId9"/>
    <p:sldId id="435" r:id="rId10"/>
    <p:sldId id="436" r:id="rId11"/>
    <p:sldId id="437" r:id="rId12"/>
    <p:sldId id="450" r:id="rId13"/>
    <p:sldId id="361" r:id="rId14"/>
    <p:sldId id="388" r:id="rId15"/>
    <p:sldId id="389" r:id="rId16"/>
    <p:sldId id="449" r:id="rId17"/>
    <p:sldId id="391" r:id="rId18"/>
    <p:sldId id="390" r:id="rId19"/>
    <p:sldId id="454" r:id="rId20"/>
    <p:sldId id="456" r:id="rId21"/>
    <p:sldId id="457" r:id="rId22"/>
    <p:sldId id="392" r:id="rId23"/>
    <p:sldId id="458" r:id="rId24"/>
    <p:sldId id="393" r:id="rId25"/>
    <p:sldId id="395" r:id="rId26"/>
    <p:sldId id="396" r:id="rId27"/>
    <p:sldId id="397" r:id="rId28"/>
    <p:sldId id="399" r:id="rId29"/>
    <p:sldId id="443" r:id="rId30"/>
    <p:sldId id="429" r:id="rId31"/>
    <p:sldId id="444" r:id="rId32"/>
    <p:sldId id="400" r:id="rId33"/>
    <p:sldId id="445" r:id="rId34"/>
    <p:sldId id="446" r:id="rId35"/>
    <p:sldId id="447" r:id="rId36"/>
    <p:sldId id="448" r:id="rId37"/>
    <p:sldId id="455" r:id="rId38"/>
    <p:sldId id="401" r:id="rId39"/>
    <p:sldId id="402" r:id="rId40"/>
    <p:sldId id="403" r:id="rId41"/>
    <p:sldId id="451" r:id="rId42"/>
    <p:sldId id="404" r:id="rId43"/>
    <p:sldId id="405" r:id="rId44"/>
    <p:sldId id="409" r:id="rId45"/>
    <p:sldId id="410" r:id="rId46"/>
    <p:sldId id="411" r:id="rId47"/>
    <p:sldId id="412" r:id="rId48"/>
    <p:sldId id="452" r:id="rId49"/>
    <p:sldId id="413" r:id="rId50"/>
    <p:sldId id="414" r:id="rId51"/>
    <p:sldId id="415" r:id="rId52"/>
    <p:sldId id="416" r:id="rId53"/>
    <p:sldId id="417" r:id="rId54"/>
    <p:sldId id="418" r:id="rId55"/>
    <p:sldId id="419" r:id="rId56"/>
    <p:sldId id="420" r:id="rId57"/>
    <p:sldId id="421" r:id="rId58"/>
    <p:sldId id="423" r:id="rId59"/>
    <p:sldId id="287" r:id="rId60"/>
  </p:sldIdLst>
  <p:sldSz cx="6153150" cy="3460750"/>
  <p:notesSz cx="4610100" cy="3460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04" autoAdjust="0"/>
    <p:restoredTop sz="95996" autoAdjust="0"/>
  </p:normalViewPr>
  <p:slideViewPr>
    <p:cSldViewPr>
      <p:cViewPr varScale="1">
        <p:scale>
          <a:sx n="221" d="100"/>
          <a:sy n="221" d="100"/>
        </p:scale>
        <p:origin x="222" y="162"/>
      </p:cViewPr>
      <p:guideLst>
        <p:guide orient="horz" pos="2880"/>
        <p:guide pos="289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97075" cy="1730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11438" y="0"/>
            <a:ext cx="1997075" cy="173038"/>
          </a:xfrm>
          <a:prstGeom prst="rect">
            <a:avLst/>
          </a:prstGeom>
        </p:spPr>
        <p:txBody>
          <a:bodyPr vert="horz" lIns="91440" tIns="45720" rIns="91440" bIns="45720" rtlCol="0"/>
          <a:lstStyle>
            <a:lvl1pPr algn="r">
              <a:defRPr sz="1200"/>
            </a:lvl1pPr>
          </a:lstStyle>
          <a:p>
            <a:fld id="{5ED0331D-D1A9-413D-A449-74933C4147E3}" type="datetimeFigureOut">
              <a:rPr lang="en-US" smtClean="0"/>
              <a:t>7/18/2026</a:t>
            </a:fld>
            <a:endParaRPr lang="en-US"/>
          </a:p>
        </p:txBody>
      </p:sp>
      <p:sp>
        <p:nvSpPr>
          <p:cNvPr id="4" name="Slide Image Placeholder 3"/>
          <p:cNvSpPr>
            <a:spLocks noGrp="1" noRot="1" noChangeAspect="1"/>
          </p:cNvSpPr>
          <p:nvPr>
            <p:ph type="sldImg" idx="2"/>
          </p:nvPr>
        </p:nvSpPr>
        <p:spPr>
          <a:xfrm>
            <a:off x="1268413" y="433388"/>
            <a:ext cx="2073275" cy="11668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60375" y="1665288"/>
            <a:ext cx="3689350" cy="136366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3287713"/>
            <a:ext cx="1997075" cy="1730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611438" y="3287713"/>
            <a:ext cx="1997075" cy="173037"/>
          </a:xfrm>
          <a:prstGeom prst="rect">
            <a:avLst/>
          </a:prstGeom>
        </p:spPr>
        <p:txBody>
          <a:bodyPr vert="horz" lIns="91440" tIns="45720" rIns="91440" bIns="45720" rtlCol="0" anchor="b"/>
          <a:lstStyle>
            <a:lvl1pPr algn="r">
              <a:defRPr sz="1200"/>
            </a:lvl1pPr>
          </a:lstStyle>
          <a:p>
            <a:fld id="{82AB8EC0-BCDB-4E1E-8A15-E26022F6A3C7}" type="slidenum">
              <a:rPr lang="en-US" smtClean="0"/>
              <a:t>‹#›</a:t>
            </a:fld>
            <a:endParaRPr lang="en-US"/>
          </a:p>
        </p:txBody>
      </p:sp>
    </p:spTree>
    <p:extLst>
      <p:ext uri="{BB962C8B-B14F-4D97-AF65-F5344CB8AC3E}">
        <p14:creationId xmlns:p14="http://schemas.microsoft.com/office/powerpoint/2010/main" val="126335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631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1703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530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675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5210F-3153-47D6-B786-4D5C9DCDB62B}" type="slidenum">
              <a:rPr lang="en-US" smtClean="0"/>
              <a:t>59</a:t>
            </a:fld>
            <a:endParaRPr lang="en-US"/>
          </a:p>
        </p:txBody>
      </p:sp>
    </p:spTree>
    <p:extLst>
      <p:ext uri="{BB962C8B-B14F-4D97-AF65-F5344CB8AC3E}">
        <p14:creationId xmlns:p14="http://schemas.microsoft.com/office/powerpoint/2010/main" val="58670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36851" y="382990"/>
            <a:ext cx="4753308" cy="2039535"/>
          </a:xfrm>
        </p:spPr>
        <p:txBody>
          <a:bodyPr anchor="b">
            <a:normAutofit/>
          </a:bodyPr>
          <a:lstStyle>
            <a:lvl1pPr algn="l">
              <a:lnSpc>
                <a:spcPct val="85000"/>
              </a:lnSpc>
              <a:defRPr sz="3633"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36851" y="2422525"/>
            <a:ext cx="4753308" cy="853652"/>
          </a:xfrm>
        </p:spPr>
        <p:txBody>
          <a:bodyPr>
            <a:normAutofit/>
          </a:bodyPr>
          <a:lstStyle>
            <a:lvl1pPr marL="0" indent="0" algn="l">
              <a:buNone/>
              <a:defRPr sz="1110" spc="15" baseline="0">
                <a:solidFill>
                  <a:schemeClr val="tx1">
                    <a:lumMod val="75000"/>
                  </a:schemeClr>
                </a:solidFill>
              </a:defRPr>
            </a:lvl1pPr>
            <a:lvl2pPr marL="230703" indent="0" algn="ctr">
              <a:buNone/>
              <a:defRPr sz="1110"/>
            </a:lvl2pPr>
            <a:lvl3pPr marL="461406" indent="0" algn="ctr">
              <a:buNone/>
              <a:defRPr sz="1110"/>
            </a:lvl3pPr>
            <a:lvl4pPr marL="692109" indent="0" algn="ctr">
              <a:buNone/>
              <a:defRPr sz="1009"/>
            </a:lvl4pPr>
            <a:lvl5pPr marL="922812" indent="0" algn="ctr">
              <a:buNone/>
              <a:defRPr sz="1009"/>
            </a:lvl5pPr>
            <a:lvl6pPr marL="1153516" indent="0" algn="ctr">
              <a:buNone/>
              <a:defRPr sz="1009"/>
            </a:lvl6pPr>
            <a:lvl7pPr marL="1384219" indent="0" algn="ctr">
              <a:buNone/>
              <a:defRPr sz="1009"/>
            </a:lvl7pPr>
            <a:lvl8pPr marL="1614922" indent="0" algn="ctr">
              <a:buNone/>
              <a:defRPr sz="1009"/>
            </a:lvl8pPr>
            <a:lvl9pPr marL="1845625" indent="0" algn="ctr">
              <a:buNone/>
              <a:defRPr sz="1009"/>
            </a:lvl9pPr>
          </a:lstStyle>
          <a:p>
            <a:r>
              <a:rPr lang="en-US" smtClean="0"/>
              <a:t>Click to edit Master subtitle style</a:t>
            </a:r>
            <a:endParaRPr lang="en-US" dirty="0"/>
          </a:p>
        </p:txBody>
      </p:sp>
      <p:sp>
        <p:nvSpPr>
          <p:cNvPr id="7" name="Rectangle 6"/>
          <p:cNvSpPr/>
          <p:nvPr/>
        </p:nvSpPr>
        <p:spPr>
          <a:xfrm>
            <a:off x="0" y="0"/>
            <a:ext cx="230743" cy="346075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r>
              <a:rPr lang="en-US" smtClean="0"/>
              <a:t>8/25/2026</a:t>
            </a:r>
            <a:endParaRPr lang="en-US"/>
          </a:p>
        </p:txBody>
      </p:sp>
      <p:sp>
        <p:nvSpPr>
          <p:cNvPr id="9" name="Footer Placeholder 8"/>
          <p:cNvSpPr>
            <a:spLocks noGrp="1"/>
          </p:cNvSpPr>
          <p:nvPr>
            <p:ph type="ftr" sz="quarter" idx="11"/>
          </p:nvPr>
        </p:nvSpPr>
        <p:spPr/>
        <p:txBody>
          <a:bodyPr/>
          <a:lstStyle/>
          <a:p>
            <a:r>
              <a:rPr lang="en-US" smtClean="0"/>
              <a:t>CSC7103, Fall 2026, Welcome and Introduction</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138350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847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64891" y="192264"/>
            <a:ext cx="1249859" cy="297608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4572" y="192264"/>
            <a:ext cx="3903405" cy="297608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376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501225" y="1361921"/>
            <a:ext cx="3672981" cy="279500"/>
          </a:xfrm>
          <a:prstGeom prst="rect">
            <a:avLst/>
          </a:prstGeom>
        </p:spPr>
        <p:txBody>
          <a:bodyPr wrap="square" lIns="0" tIns="0" rIns="0" bIns="0">
            <a:spAutoFit/>
          </a:bodyPr>
          <a:lstStyle>
            <a:lvl1pPr>
              <a:defRPr sz="2018" b="0" i="0">
                <a:solidFill>
                  <a:srgbClr val="D2533C"/>
                </a:solidFill>
                <a:latin typeface="Arial"/>
                <a:cs typeface="Arial"/>
              </a:defRPr>
            </a:lvl1pPr>
          </a:lstStyle>
          <a:p>
            <a:r>
              <a:rPr lang="en-US" smtClean="0"/>
              <a:t>Click to edit Master title style</a:t>
            </a:r>
            <a:endParaRPr/>
          </a:p>
        </p:txBody>
      </p:sp>
      <p:sp>
        <p:nvSpPr>
          <p:cNvPr id="3" name="Holder 3"/>
          <p:cNvSpPr>
            <a:spLocks noGrp="1"/>
          </p:cNvSpPr>
          <p:nvPr>
            <p:ph type="subTitle" idx="4"/>
          </p:nvPr>
        </p:nvSpPr>
        <p:spPr>
          <a:xfrm>
            <a:off x="501225" y="1739347"/>
            <a:ext cx="1963239" cy="354071"/>
          </a:xfrm>
          <a:prstGeom prst="rect">
            <a:avLst/>
          </a:prstGeom>
        </p:spPr>
        <p:txBody>
          <a:bodyPr wrap="square" lIns="0" tIns="0" rIns="0" bIns="0">
            <a:spAutoFit/>
          </a:bodyPr>
          <a:lstStyle>
            <a:lvl1pPr>
              <a:defRPr sz="1211" b="0" i="0">
                <a:solidFill>
                  <a:srgbClr val="292934"/>
                </a:solidFill>
                <a:latin typeface="Arial"/>
                <a:cs typeface="Arial"/>
              </a:defRPr>
            </a:lvl1pPr>
          </a:lstStyle>
          <a:p>
            <a:r>
              <a:rPr lang="en-US" smtClean="0"/>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CSC7103, Fall 2026, Welcome and Introduction</a:t>
            </a:r>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8/25/2026</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884180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13" b="1" i="0">
                <a:solidFill>
                  <a:srgbClr val="387B2C"/>
                </a:solidFill>
                <a:latin typeface="Arial"/>
                <a:cs typeface="Arial"/>
              </a:defRPr>
            </a:lvl1pPr>
          </a:lstStyle>
          <a:p>
            <a:endParaRPr/>
          </a:p>
        </p:txBody>
      </p:sp>
      <p:sp>
        <p:nvSpPr>
          <p:cNvPr id="3" name="Holder 3"/>
          <p:cNvSpPr>
            <a:spLocks noGrp="1"/>
          </p:cNvSpPr>
          <p:nvPr>
            <p:ph sz="half" idx="2"/>
          </p:nvPr>
        </p:nvSpPr>
        <p:spPr>
          <a:xfrm>
            <a:off x="307658" y="795973"/>
            <a:ext cx="2676620" cy="14754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168872" y="795973"/>
            <a:ext cx="2676620" cy="14754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CSC7103, Fall 2026, Welcome and Introduction</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8/25/2026</a:t>
            </a:r>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7702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3975" y="2895370"/>
            <a:ext cx="565380" cy="565380"/>
          </a:xfrm>
          <a:prstGeom prst="rect">
            <a:avLst/>
          </a:prstGeom>
        </p:spPr>
      </p:pic>
    </p:spTree>
    <p:extLst>
      <p:ext uri="{BB962C8B-B14F-4D97-AF65-F5344CB8AC3E}">
        <p14:creationId xmlns:p14="http://schemas.microsoft.com/office/powerpoint/2010/main" val="366459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6851" y="382990"/>
            <a:ext cx="4753308" cy="2039535"/>
          </a:xfrm>
        </p:spPr>
        <p:txBody>
          <a:bodyPr anchor="b">
            <a:normAutofit/>
          </a:bodyPr>
          <a:lstStyle>
            <a:lvl1pPr>
              <a:lnSpc>
                <a:spcPct val="85000"/>
              </a:lnSpc>
              <a:defRPr sz="3633" b="1"/>
            </a:lvl1pPr>
          </a:lstStyle>
          <a:p>
            <a:r>
              <a:rPr lang="en-US" smtClean="0"/>
              <a:t>Click to edit Master title style</a:t>
            </a:r>
            <a:endParaRPr lang="en-US" dirty="0"/>
          </a:p>
        </p:txBody>
      </p:sp>
      <p:sp>
        <p:nvSpPr>
          <p:cNvPr id="3" name="Text Placeholder 2"/>
          <p:cNvSpPr>
            <a:spLocks noGrp="1"/>
          </p:cNvSpPr>
          <p:nvPr>
            <p:ph type="body" idx="1"/>
          </p:nvPr>
        </p:nvSpPr>
        <p:spPr>
          <a:xfrm>
            <a:off x="636851" y="2422525"/>
            <a:ext cx="4753308" cy="853652"/>
          </a:xfrm>
        </p:spPr>
        <p:txBody>
          <a:bodyPr anchor="t">
            <a:normAutofit/>
          </a:bodyPr>
          <a:lstStyle>
            <a:lvl1pPr marL="0" indent="0">
              <a:buNone/>
              <a:defRPr sz="1110" spc="15" baseline="0">
                <a:solidFill>
                  <a:schemeClr val="tx1">
                    <a:lumMod val="50000"/>
                    <a:lumOff val="50000"/>
                  </a:schemeClr>
                </a:solidFill>
              </a:defRPr>
            </a:lvl1pPr>
            <a:lvl2pPr marL="230703" indent="0">
              <a:buNone/>
              <a:defRPr sz="908">
                <a:solidFill>
                  <a:schemeClr val="tx1">
                    <a:tint val="75000"/>
                  </a:schemeClr>
                </a:solidFill>
              </a:defRPr>
            </a:lvl2pPr>
            <a:lvl3pPr marL="461406" indent="0">
              <a:buNone/>
              <a:defRPr sz="807">
                <a:solidFill>
                  <a:schemeClr val="tx1">
                    <a:tint val="75000"/>
                  </a:schemeClr>
                </a:solidFill>
              </a:defRPr>
            </a:lvl3pPr>
            <a:lvl4pPr marL="692109" indent="0">
              <a:buNone/>
              <a:defRPr sz="706">
                <a:solidFill>
                  <a:schemeClr val="tx1">
                    <a:tint val="75000"/>
                  </a:schemeClr>
                </a:solidFill>
              </a:defRPr>
            </a:lvl4pPr>
            <a:lvl5pPr marL="922812" indent="0">
              <a:buNone/>
              <a:defRPr sz="706">
                <a:solidFill>
                  <a:schemeClr val="tx1">
                    <a:tint val="75000"/>
                  </a:schemeClr>
                </a:solidFill>
              </a:defRPr>
            </a:lvl5pPr>
            <a:lvl6pPr marL="1153516" indent="0">
              <a:buNone/>
              <a:defRPr sz="706">
                <a:solidFill>
                  <a:schemeClr val="tx1">
                    <a:tint val="75000"/>
                  </a:schemeClr>
                </a:solidFill>
              </a:defRPr>
            </a:lvl6pPr>
            <a:lvl7pPr marL="1384219" indent="0">
              <a:buNone/>
              <a:defRPr sz="706">
                <a:solidFill>
                  <a:schemeClr val="tx1">
                    <a:tint val="75000"/>
                  </a:schemeClr>
                </a:solidFill>
              </a:defRPr>
            </a:lvl7pPr>
            <a:lvl8pPr marL="1614922" indent="0">
              <a:buNone/>
              <a:defRPr sz="706">
                <a:solidFill>
                  <a:schemeClr val="tx1">
                    <a:tint val="75000"/>
                  </a:schemeClr>
                </a:solidFill>
              </a:defRPr>
            </a:lvl8pPr>
            <a:lvl9pPr marL="1845625" indent="0">
              <a:buNone/>
              <a:defRPr sz="706">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19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6851" y="922867"/>
            <a:ext cx="2261283" cy="2195814"/>
          </a:xfrm>
        </p:spPr>
        <p:txBody>
          <a:bodyPr/>
          <a:lstStyle>
            <a:lvl1pPr>
              <a:defRPr sz="1009"/>
            </a:lvl1pPr>
            <a:lvl2pPr>
              <a:defRPr sz="908"/>
            </a:lvl2pPr>
            <a:lvl3pPr>
              <a:defRPr sz="807"/>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91958" y="922867"/>
            <a:ext cx="2261283" cy="2195814"/>
          </a:xfrm>
        </p:spPr>
        <p:txBody>
          <a:bodyPr/>
          <a:lstStyle>
            <a:lvl1pPr>
              <a:defRPr sz="1009"/>
            </a:lvl1pPr>
            <a:lvl2pPr>
              <a:defRPr sz="908"/>
            </a:lvl2pPr>
            <a:lvl3pPr>
              <a:defRPr sz="807"/>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8/25/2026</a:t>
            </a:r>
            <a:endParaRPr lang="en-US"/>
          </a:p>
        </p:txBody>
      </p:sp>
      <p:sp>
        <p:nvSpPr>
          <p:cNvPr id="6" name="Footer Placeholder 5"/>
          <p:cNvSpPr>
            <a:spLocks noGrp="1"/>
          </p:cNvSpPr>
          <p:nvPr>
            <p:ph type="ftr" sz="quarter" idx="11"/>
          </p:nvPr>
        </p:nvSpPr>
        <p:spPr/>
        <p:txBody>
          <a:bodyPr/>
          <a:lstStyle/>
          <a:p>
            <a:r>
              <a:rPr lang="en-US" smtClean="0"/>
              <a:t>CSC7103, Fall 2026, Welcome and Introduction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3975" y="2895370"/>
            <a:ext cx="565380" cy="565380"/>
          </a:xfrm>
          <a:prstGeom prst="rect">
            <a:avLst/>
          </a:prstGeom>
        </p:spPr>
      </p:pic>
    </p:spTree>
    <p:extLst>
      <p:ext uri="{BB962C8B-B14F-4D97-AF65-F5344CB8AC3E}">
        <p14:creationId xmlns:p14="http://schemas.microsoft.com/office/powerpoint/2010/main" val="294365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36851" y="864761"/>
            <a:ext cx="2261283" cy="369147"/>
          </a:xfrm>
        </p:spPr>
        <p:txBody>
          <a:bodyPr anchor="b">
            <a:normAutofit/>
          </a:bodyPr>
          <a:lstStyle>
            <a:lvl1pPr marL="0" indent="0">
              <a:spcBef>
                <a:spcPts val="0"/>
              </a:spcBef>
              <a:buNone/>
              <a:defRPr sz="1009" b="0">
                <a:solidFill>
                  <a:schemeClr val="tx2"/>
                </a:solidFill>
              </a:defRPr>
            </a:lvl1pPr>
            <a:lvl2pPr marL="230703" indent="0">
              <a:buNone/>
              <a:defRPr sz="1009" b="1"/>
            </a:lvl2pPr>
            <a:lvl3pPr marL="461406" indent="0">
              <a:buNone/>
              <a:defRPr sz="908" b="1"/>
            </a:lvl3pPr>
            <a:lvl4pPr marL="692109" indent="0">
              <a:buNone/>
              <a:defRPr sz="807" b="1"/>
            </a:lvl4pPr>
            <a:lvl5pPr marL="922812" indent="0">
              <a:buNone/>
              <a:defRPr sz="807" b="1"/>
            </a:lvl5pPr>
            <a:lvl6pPr marL="1153516" indent="0">
              <a:buNone/>
              <a:defRPr sz="807" b="1"/>
            </a:lvl6pPr>
            <a:lvl7pPr marL="1384219" indent="0">
              <a:buNone/>
              <a:defRPr sz="807" b="1"/>
            </a:lvl7pPr>
            <a:lvl8pPr marL="1614922" indent="0">
              <a:buNone/>
              <a:defRPr sz="807" b="1"/>
            </a:lvl8pPr>
            <a:lvl9pPr marL="1845625" indent="0">
              <a:buNone/>
              <a:defRPr sz="807" b="1"/>
            </a:lvl9pPr>
          </a:lstStyle>
          <a:p>
            <a:pPr lvl="0"/>
            <a:r>
              <a:rPr lang="en-US" smtClean="0"/>
              <a:t>Edit Master text styles</a:t>
            </a:r>
          </a:p>
        </p:txBody>
      </p:sp>
      <p:sp>
        <p:nvSpPr>
          <p:cNvPr id="4" name="Content Placeholder 3"/>
          <p:cNvSpPr>
            <a:spLocks noGrp="1"/>
          </p:cNvSpPr>
          <p:nvPr>
            <p:ph sz="half" idx="2"/>
          </p:nvPr>
        </p:nvSpPr>
        <p:spPr>
          <a:xfrm>
            <a:off x="636851" y="1265384"/>
            <a:ext cx="2261283" cy="1849291"/>
          </a:xfrm>
        </p:spPr>
        <p:txBody>
          <a:bodyPr/>
          <a:lstStyle>
            <a:lvl1pPr>
              <a:defRPr sz="908"/>
            </a:lvl1pPr>
            <a:lvl2pPr>
              <a:defRPr sz="807"/>
            </a:lvl2pPr>
            <a:lvl3pPr>
              <a:defRPr sz="706"/>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091958" y="864761"/>
            <a:ext cx="2261283" cy="369147"/>
          </a:xfrm>
        </p:spPr>
        <p:txBody>
          <a:bodyPr anchor="b">
            <a:normAutofit/>
          </a:bodyPr>
          <a:lstStyle>
            <a:lvl1pPr marL="0" indent="0">
              <a:lnSpc>
                <a:spcPct val="95000"/>
              </a:lnSpc>
              <a:spcBef>
                <a:spcPts val="0"/>
              </a:spcBef>
              <a:buNone/>
              <a:defRPr lang="en-US" sz="1009" b="0" kern="1200" dirty="0">
                <a:solidFill>
                  <a:schemeClr val="tx2"/>
                </a:solidFill>
                <a:latin typeface="+mn-lt"/>
                <a:ea typeface="+mn-ea"/>
                <a:cs typeface="+mn-cs"/>
              </a:defRPr>
            </a:lvl1pPr>
            <a:lvl2pPr marL="230703" indent="0">
              <a:buNone/>
              <a:defRPr sz="1009" b="1"/>
            </a:lvl2pPr>
            <a:lvl3pPr marL="461406" indent="0">
              <a:buNone/>
              <a:defRPr sz="908" b="1"/>
            </a:lvl3pPr>
            <a:lvl4pPr marL="692109" indent="0">
              <a:buNone/>
              <a:defRPr sz="807" b="1"/>
            </a:lvl4pPr>
            <a:lvl5pPr marL="922812" indent="0">
              <a:buNone/>
              <a:defRPr sz="807" b="1"/>
            </a:lvl5pPr>
            <a:lvl6pPr marL="1153516" indent="0">
              <a:buNone/>
              <a:defRPr sz="807" b="1"/>
            </a:lvl6pPr>
            <a:lvl7pPr marL="1384219" indent="0">
              <a:buNone/>
              <a:defRPr sz="807" b="1"/>
            </a:lvl7pPr>
            <a:lvl8pPr marL="1614922" indent="0">
              <a:buNone/>
              <a:defRPr sz="807" b="1"/>
            </a:lvl8pPr>
            <a:lvl9pPr marL="1845625" indent="0">
              <a:buNone/>
              <a:defRPr sz="807" b="1"/>
            </a:lvl9pPr>
          </a:lstStyle>
          <a:p>
            <a:pPr marL="0" lvl="0" indent="0" algn="l" defTabSz="461406" rtl="0" eaLnBrk="1" latinLnBrk="0" hangingPunct="1">
              <a:lnSpc>
                <a:spcPct val="90000"/>
              </a:lnSpc>
              <a:spcBef>
                <a:spcPts val="1009"/>
              </a:spcBef>
              <a:buFontTx/>
              <a:buNone/>
            </a:pPr>
            <a:r>
              <a:rPr lang="en-US" smtClean="0"/>
              <a:t>Edit Master text styles</a:t>
            </a:r>
          </a:p>
        </p:txBody>
      </p:sp>
      <p:sp>
        <p:nvSpPr>
          <p:cNvPr id="6" name="Content Placeholder 5"/>
          <p:cNvSpPr>
            <a:spLocks noGrp="1"/>
          </p:cNvSpPr>
          <p:nvPr>
            <p:ph sz="quarter" idx="4"/>
          </p:nvPr>
        </p:nvSpPr>
        <p:spPr>
          <a:xfrm>
            <a:off x="3091958" y="1265384"/>
            <a:ext cx="2261283" cy="1849291"/>
          </a:xfrm>
        </p:spPr>
        <p:txBody>
          <a:bodyPr/>
          <a:lstStyle>
            <a:lvl1pPr>
              <a:defRPr sz="908"/>
            </a:lvl1pPr>
            <a:lvl2pPr>
              <a:defRPr sz="807"/>
            </a:lvl2pPr>
            <a:lvl3pPr>
              <a:defRPr sz="706"/>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8/25/2026</a:t>
            </a:r>
            <a:endParaRPr lang="en-US"/>
          </a:p>
        </p:txBody>
      </p:sp>
      <p:sp>
        <p:nvSpPr>
          <p:cNvPr id="8" name="Footer Placeholder 7"/>
          <p:cNvSpPr>
            <a:spLocks noGrp="1"/>
          </p:cNvSpPr>
          <p:nvPr>
            <p:ph type="ftr" sz="quarter" idx="11"/>
          </p:nvPr>
        </p:nvSpPr>
        <p:spPr/>
        <p:txBody>
          <a:bodyPr/>
          <a:lstStyle/>
          <a:p>
            <a:r>
              <a:rPr lang="en-US" smtClean="0"/>
              <a:t>CSC7103, Fall 2026, Welcome and Introduction</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
        <p:nvSpPr>
          <p:cNvPr id="11" name="Rectangle 10"/>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3975" y="2895370"/>
            <a:ext cx="565380" cy="565380"/>
          </a:xfrm>
          <a:prstGeom prst="rect">
            <a:avLst/>
          </a:prstGeom>
        </p:spPr>
      </p:pic>
    </p:spTree>
    <p:extLst>
      <p:ext uri="{BB962C8B-B14F-4D97-AF65-F5344CB8AC3E}">
        <p14:creationId xmlns:p14="http://schemas.microsoft.com/office/powerpoint/2010/main" val="231826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8/25/2026</a:t>
            </a:r>
            <a:endParaRPr lang="en-US"/>
          </a:p>
        </p:txBody>
      </p:sp>
      <p:sp>
        <p:nvSpPr>
          <p:cNvPr id="4" name="Footer Placeholder 3"/>
          <p:cNvSpPr>
            <a:spLocks noGrp="1"/>
          </p:cNvSpPr>
          <p:nvPr>
            <p:ph type="ftr" sz="quarter" idx="11"/>
          </p:nvPr>
        </p:nvSpPr>
        <p:spPr/>
        <p:txBody>
          <a:bodyPr/>
          <a:lstStyle/>
          <a:p>
            <a:r>
              <a:rPr lang="en-US" smtClean="0"/>
              <a:t>CSC7103, Fall 2026, Welcome and Introduction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3975" y="2895370"/>
            <a:ext cx="565380" cy="565380"/>
          </a:xfrm>
          <a:prstGeom prst="rect">
            <a:avLst/>
          </a:prstGeom>
        </p:spPr>
      </p:pic>
    </p:spTree>
    <p:extLst>
      <p:ext uri="{BB962C8B-B14F-4D97-AF65-F5344CB8AC3E}">
        <p14:creationId xmlns:p14="http://schemas.microsoft.com/office/powerpoint/2010/main" val="238520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8/25/2026</a:t>
            </a:r>
            <a:endParaRPr lang="en-US"/>
          </a:p>
        </p:txBody>
      </p:sp>
      <p:sp>
        <p:nvSpPr>
          <p:cNvPr id="3" name="Footer Placeholder 2"/>
          <p:cNvSpPr>
            <a:spLocks noGrp="1"/>
          </p:cNvSpPr>
          <p:nvPr>
            <p:ph type="ftr" sz="quarter" idx="11"/>
          </p:nvPr>
        </p:nvSpPr>
        <p:spPr/>
        <p:txBody>
          <a:bodyPr/>
          <a:lstStyle/>
          <a:p>
            <a:r>
              <a:rPr lang="en-US" smtClean="0"/>
              <a:t>CSC7103, Fall 2026, Welcome and Introduction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
        <p:nvSpPr>
          <p:cNvPr id="5" name="Rectangle 4"/>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319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4567" y="230717"/>
            <a:ext cx="1615202" cy="807507"/>
          </a:xfrm>
        </p:spPr>
        <p:txBody>
          <a:bodyPr anchor="b">
            <a:normAutofit/>
          </a:bodyPr>
          <a:lstStyle>
            <a:lvl1pPr>
              <a:defRPr sz="1413" b="1" baseline="0"/>
            </a:lvl1pPr>
          </a:lstStyle>
          <a:p>
            <a:r>
              <a:rPr lang="en-US" smtClean="0"/>
              <a:t>Click to edit Master title style</a:t>
            </a:r>
            <a:endParaRPr lang="en-US" dirty="0"/>
          </a:p>
        </p:txBody>
      </p:sp>
      <p:sp>
        <p:nvSpPr>
          <p:cNvPr id="3" name="Content Placeholder 2"/>
          <p:cNvSpPr>
            <a:spLocks noGrp="1"/>
          </p:cNvSpPr>
          <p:nvPr>
            <p:ph idx="1"/>
          </p:nvPr>
        </p:nvSpPr>
        <p:spPr>
          <a:xfrm>
            <a:off x="2273247" y="346075"/>
            <a:ext cx="3068029" cy="2768600"/>
          </a:xfrm>
        </p:spPr>
        <p:txBody>
          <a:bodyPr/>
          <a:lstStyle>
            <a:lvl1pPr>
              <a:defRPr sz="1009"/>
            </a:lvl1pPr>
            <a:lvl2pPr>
              <a:defRPr sz="908"/>
            </a:lvl2pPr>
            <a:lvl3pPr>
              <a:defRPr sz="807"/>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24567" y="1059588"/>
            <a:ext cx="1615202" cy="1922639"/>
          </a:xfrm>
        </p:spPr>
        <p:txBody>
          <a:bodyPr>
            <a:normAutofit/>
          </a:bodyPr>
          <a:lstStyle>
            <a:lvl1pPr marL="0" indent="0">
              <a:lnSpc>
                <a:spcPct val="114000"/>
              </a:lnSpc>
              <a:spcBef>
                <a:spcPts val="404"/>
              </a:spcBef>
              <a:buNone/>
              <a:defRPr sz="706"/>
            </a:lvl1pPr>
            <a:lvl2pPr marL="230703" indent="0">
              <a:buNone/>
              <a:defRPr sz="606"/>
            </a:lvl2pPr>
            <a:lvl3pPr marL="461406" indent="0">
              <a:buNone/>
              <a:defRPr sz="505"/>
            </a:lvl3pPr>
            <a:lvl4pPr marL="692109" indent="0">
              <a:buNone/>
              <a:defRPr sz="454"/>
            </a:lvl4pPr>
            <a:lvl5pPr marL="922812" indent="0">
              <a:buNone/>
              <a:defRPr sz="454"/>
            </a:lvl5pPr>
            <a:lvl6pPr marL="1153516" indent="0">
              <a:buNone/>
              <a:defRPr sz="454"/>
            </a:lvl6pPr>
            <a:lvl7pPr marL="1384219" indent="0">
              <a:buNone/>
              <a:defRPr sz="454"/>
            </a:lvl7pPr>
            <a:lvl8pPr marL="1614922" indent="0">
              <a:buNone/>
              <a:defRPr sz="454"/>
            </a:lvl8pPr>
            <a:lvl9pPr marL="1845625" indent="0">
              <a:buNone/>
              <a:defRPr sz="454"/>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8/25/2026</a:t>
            </a:r>
            <a:endParaRPr lang="en-US"/>
          </a:p>
        </p:txBody>
      </p:sp>
      <p:sp>
        <p:nvSpPr>
          <p:cNvPr id="6" name="Footer Placeholder 5"/>
          <p:cNvSpPr>
            <a:spLocks noGrp="1"/>
          </p:cNvSpPr>
          <p:nvPr>
            <p:ph type="ftr" sz="quarter" idx="11"/>
          </p:nvPr>
        </p:nvSpPr>
        <p:spPr/>
        <p:txBody>
          <a:bodyPr/>
          <a:lstStyle/>
          <a:p>
            <a:r>
              <a:rPr lang="en-US" smtClean="0"/>
              <a:t>CSC7103, Fall 2026, Welcome and Introduction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7210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576336"/>
            <a:ext cx="5699355" cy="884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61486" y="2653242"/>
            <a:ext cx="5037892" cy="461433"/>
          </a:xfrm>
        </p:spPr>
        <p:txBody>
          <a:bodyPr anchor="b">
            <a:normAutofit/>
          </a:bodyPr>
          <a:lstStyle>
            <a:lvl1pPr>
              <a:defRPr sz="1413"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5699355" cy="2588207"/>
          </a:xfrm>
        </p:spPr>
        <p:txBody>
          <a:bodyPr anchor="t"/>
          <a:lstStyle>
            <a:lvl1pPr marL="0" indent="0">
              <a:buNone/>
              <a:defRPr sz="1615"/>
            </a:lvl1pPr>
            <a:lvl2pPr marL="230703" indent="0">
              <a:buNone/>
              <a:defRPr sz="1413"/>
            </a:lvl2pPr>
            <a:lvl3pPr marL="461406" indent="0">
              <a:buNone/>
              <a:defRPr sz="1211"/>
            </a:lvl3pPr>
            <a:lvl4pPr marL="692109" indent="0">
              <a:buNone/>
              <a:defRPr sz="1009"/>
            </a:lvl4pPr>
            <a:lvl5pPr marL="922812" indent="0">
              <a:buNone/>
              <a:defRPr sz="1009"/>
            </a:lvl5pPr>
            <a:lvl6pPr marL="1153516" indent="0">
              <a:buNone/>
              <a:defRPr sz="1009"/>
            </a:lvl6pPr>
            <a:lvl7pPr marL="1384219" indent="0">
              <a:buNone/>
              <a:defRPr sz="1009"/>
            </a:lvl7pPr>
            <a:lvl8pPr marL="1614922" indent="0">
              <a:buNone/>
              <a:defRPr sz="1009"/>
            </a:lvl8pPr>
            <a:lvl9pPr marL="1845625" indent="0">
              <a:buNone/>
              <a:defRPr sz="1009"/>
            </a:lvl9pPr>
          </a:lstStyle>
          <a:p>
            <a:r>
              <a:rPr lang="en-US" smtClean="0"/>
              <a:t>Click icon to add picture</a:t>
            </a:r>
            <a:endParaRPr lang="en-US" dirty="0"/>
          </a:p>
        </p:txBody>
      </p:sp>
      <p:sp>
        <p:nvSpPr>
          <p:cNvPr id="4" name="Text Placeholder 3"/>
          <p:cNvSpPr>
            <a:spLocks noGrp="1"/>
          </p:cNvSpPr>
          <p:nvPr>
            <p:ph type="body" sz="half" idx="2"/>
          </p:nvPr>
        </p:nvSpPr>
        <p:spPr>
          <a:xfrm>
            <a:off x="461486" y="3082575"/>
            <a:ext cx="5037892" cy="301269"/>
          </a:xfrm>
        </p:spPr>
        <p:txBody>
          <a:bodyPr>
            <a:normAutofit/>
          </a:bodyPr>
          <a:lstStyle>
            <a:lvl1pPr marL="0" indent="0">
              <a:lnSpc>
                <a:spcPct val="100000"/>
              </a:lnSpc>
              <a:spcBef>
                <a:spcPts val="404"/>
              </a:spcBef>
              <a:buNone/>
              <a:defRPr sz="706" baseline="0">
                <a:solidFill>
                  <a:schemeClr val="bg1">
                    <a:lumMod val="75000"/>
                  </a:schemeClr>
                </a:solidFill>
              </a:defRPr>
            </a:lvl1pPr>
            <a:lvl2pPr marL="230703" indent="0">
              <a:buNone/>
              <a:defRPr sz="606"/>
            </a:lvl2pPr>
            <a:lvl3pPr marL="461406" indent="0">
              <a:buNone/>
              <a:defRPr sz="505"/>
            </a:lvl3pPr>
            <a:lvl4pPr marL="692109" indent="0">
              <a:buNone/>
              <a:defRPr sz="454"/>
            </a:lvl4pPr>
            <a:lvl5pPr marL="922812" indent="0">
              <a:buNone/>
              <a:defRPr sz="454"/>
            </a:lvl5pPr>
            <a:lvl6pPr marL="1153516" indent="0">
              <a:buNone/>
              <a:defRPr sz="454"/>
            </a:lvl6pPr>
            <a:lvl7pPr marL="1384219" indent="0">
              <a:buNone/>
              <a:defRPr sz="454"/>
            </a:lvl7pPr>
            <a:lvl8pPr marL="1614922" indent="0">
              <a:buNone/>
              <a:defRPr sz="454"/>
            </a:lvl8pPr>
            <a:lvl9pPr marL="1845625" indent="0">
              <a:buNone/>
              <a:defRPr sz="454"/>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8/25/2026</a:t>
            </a:r>
            <a:endParaRPr lang="en-US"/>
          </a:p>
        </p:txBody>
      </p:sp>
      <p:sp>
        <p:nvSpPr>
          <p:cNvPr id="6" name="Footer Placeholder 5"/>
          <p:cNvSpPr>
            <a:spLocks noGrp="1"/>
          </p:cNvSpPr>
          <p:nvPr>
            <p:ph type="ftr" sz="quarter" idx="11"/>
          </p:nvPr>
        </p:nvSpPr>
        <p:spPr/>
        <p:txBody>
          <a:bodyPr/>
          <a:lstStyle/>
          <a:p>
            <a:r>
              <a:rPr lang="en-US" smtClean="0"/>
              <a:t>CSC7103, Fall 2026, Welcome and Introduction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5652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5699355" y="0"/>
            <a:ext cx="461486" cy="3460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36851" y="148461"/>
            <a:ext cx="4891754" cy="705030"/>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6851" y="922867"/>
            <a:ext cx="4337971" cy="21958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5449440" y="503881"/>
            <a:ext cx="961319" cy="184274"/>
          </a:xfrm>
          <a:prstGeom prst="rect">
            <a:avLst/>
          </a:prstGeom>
        </p:spPr>
        <p:txBody>
          <a:bodyPr vert="horz" lIns="91440" tIns="45720" rIns="91440" bIns="45720" rtlCol="0" anchor="ctr"/>
          <a:lstStyle>
            <a:lvl1pPr algn="r">
              <a:defRPr sz="530" b="0">
                <a:solidFill>
                  <a:schemeClr val="accent1">
                    <a:lumMod val="40000"/>
                    <a:lumOff val="60000"/>
                  </a:schemeClr>
                </a:solidFill>
              </a:defRPr>
            </a:lvl1pPr>
          </a:lstStyle>
          <a:p>
            <a:r>
              <a:rPr lang="en-US" smtClean="0"/>
              <a:t>8/25/2026</a:t>
            </a:r>
            <a:endParaRPr lang="en-US"/>
          </a:p>
        </p:txBody>
      </p:sp>
      <p:sp>
        <p:nvSpPr>
          <p:cNvPr id="5" name="Footer Placeholder 4"/>
          <p:cNvSpPr>
            <a:spLocks noGrp="1"/>
          </p:cNvSpPr>
          <p:nvPr>
            <p:ph type="ftr" sz="quarter" idx="3"/>
          </p:nvPr>
        </p:nvSpPr>
        <p:spPr>
          <a:xfrm rot="16200000">
            <a:off x="5026458" y="2041992"/>
            <a:ext cx="1807281" cy="184274"/>
          </a:xfrm>
          <a:prstGeom prst="rect">
            <a:avLst/>
          </a:prstGeom>
        </p:spPr>
        <p:txBody>
          <a:bodyPr vert="horz" lIns="91440" tIns="45720" rIns="91440" bIns="45720" rtlCol="0" anchor="ctr"/>
          <a:lstStyle>
            <a:lvl1pPr algn="l">
              <a:defRPr sz="530">
                <a:solidFill>
                  <a:schemeClr val="accent1">
                    <a:lumMod val="40000"/>
                    <a:lumOff val="60000"/>
                  </a:schemeClr>
                </a:solidFill>
              </a:defRPr>
            </a:lvl1pPr>
          </a:lstStyle>
          <a:p>
            <a:r>
              <a:rPr lang="en-US" smtClean="0"/>
              <a:t>CSC7103, Fall 2026, Welcome and Introduction</a:t>
            </a:r>
            <a:endParaRPr lang="en-US"/>
          </a:p>
        </p:txBody>
      </p:sp>
      <p:sp>
        <p:nvSpPr>
          <p:cNvPr id="6" name="Slide Number Placeholder 5"/>
          <p:cNvSpPr>
            <a:spLocks noGrp="1"/>
          </p:cNvSpPr>
          <p:nvPr>
            <p:ph type="sldNum" sz="quarter" idx="4"/>
          </p:nvPr>
        </p:nvSpPr>
        <p:spPr>
          <a:xfrm>
            <a:off x="5699355" y="3114675"/>
            <a:ext cx="461486" cy="299611"/>
          </a:xfrm>
          <a:prstGeom prst="rect">
            <a:avLst/>
          </a:prstGeom>
        </p:spPr>
        <p:txBody>
          <a:bodyPr vert="horz" lIns="45720" tIns="45720" rIns="45720" bIns="45720" rtlCol="0" anchor="ctr">
            <a:normAutofit/>
          </a:bodyPr>
          <a:lstStyle>
            <a:lvl1pPr algn="ctr">
              <a:defRPr sz="1817">
                <a:solidFill>
                  <a:schemeClr val="accent1">
                    <a:lumMod val="60000"/>
                    <a:lumOff val="40000"/>
                  </a:schemeClr>
                </a:solidFill>
                <a:latin typeface="+mj-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712207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p:txStyles>
    <p:titleStyle>
      <a:lvl1pPr algn="l" defTabSz="461406" rtl="0" eaLnBrk="1" latinLnBrk="0" hangingPunct="1">
        <a:lnSpc>
          <a:spcPct val="90000"/>
        </a:lnSpc>
        <a:spcBef>
          <a:spcPct val="0"/>
        </a:spcBef>
        <a:buNone/>
        <a:defRPr sz="2220" b="1" kern="1200" spc="-25" baseline="0">
          <a:solidFill>
            <a:schemeClr val="accent1"/>
          </a:solidFill>
          <a:latin typeface="+mj-lt"/>
          <a:ea typeface="+mj-ea"/>
          <a:cs typeface="+mj-cs"/>
        </a:defRPr>
      </a:lvl1pPr>
    </p:titleStyle>
    <p:bodyStyle>
      <a:lvl1pPr marL="92281" indent="-92281" algn="l" defTabSz="461406" rtl="0" eaLnBrk="1" latinLnBrk="0" hangingPunct="1">
        <a:lnSpc>
          <a:spcPct val="95000"/>
        </a:lnSpc>
        <a:spcBef>
          <a:spcPts val="706"/>
        </a:spcBef>
        <a:spcAft>
          <a:spcPts val="101"/>
        </a:spcAft>
        <a:buClr>
          <a:schemeClr val="accent1"/>
        </a:buClr>
        <a:buSzPct val="80000"/>
        <a:buFont typeface="Arial" pitchFamily="34" charset="0"/>
        <a:buChar char="•"/>
        <a:defRPr sz="1009" kern="1200" spc="5" baseline="0">
          <a:solidFill>
            <a:schemeClr val="tx1">
              <a:lumMod val="65000"/>
              <a:lumOff val="35000"/>
            </a:schemeClr>
          </a:solidFill>
          <a:latin typeface="+mn-lt"/>
          <a:ea typeface="+mn-ea"/>
          <a:cs typeface="+mn-cs"/>
        </a:defRPr>
      </a:lvl1pPr>
      <a:lvl2pPr marL="230703" indent="-92281" algn="l" defTabSz="461406" rtl="0" eaLnBrk="1" latinLnBrk="0" hangingPunct="1">
        <a:lnSpc>
          <a:spcPct val="90000"/>
        </a:lnSpc>
        <a:spcBef>
          <a:spcPts val="151"/>
        </a:spcBef>
        <a:spcAft>
          <a:spcPts val="151"/>
        </a:spcAft>
        <a:buClr>
          <a:schemeClr val="accent1"/>
        </a:buClr>
        <a:buFont typeface="Wingdings 2" pitchFamily="18" charset="2"/>
        <a:buChar char=""/>
        <a:defRPr sz="908" kern="1200">
          <a:solidFill>
            <a:schemeClr val="tx1">
              <a:lumMod val="65000"/>
              <a:lumOff val="35000"/>
            </a:schemeClr>
          </a:solidFill>
          <a:latin typeface="+mn-lt"/>
          <a:ea typeface="+mn-ea"/>
          <a:cs typeface="+mn-cs"/>
        </a:defRPr>
      </a:lvl2pPr>
      <a:lvl3pPr marL="369125" indent="-92281" algn="l" defTabSz="461406" rtl="0" eaLnBrk="1" latinLnBrk="0" hangingPunct="1">
        <a:lnSpc>
          <a:spcPct val="90000"/>
        </a:lnSpc>
        <a:spcBef>
          <a:spcPts val="151"/>
        </a:spcBef>
        <a:spcAft>
          <a:spcPts val="151"/>
        </a:spcAft>
        <a:buClr>
          <a:schemeClr val="accent1"/>
        </a:buClr>
        <a:buFont typeface="Wingdings 2" pitchFamily="18" charset="2"/>
        <a:buChar char=""/>
        <a:defRPr sz="807" kern="1200">
          <a:solidFill>
            <a:schemeClr val="tx1">
              <a:lumMod val="65000"/>
              <a:lumOff val="35000"/>
            </a:schemeClr>
          </a:solidFill>
          <a:latin typeface="+mn-lt"/>
          <a:ea typeface="+mn-ea"/>
          <a:cs typeface="+mn-cs"/>
        </a:defRPr>
      </a:lvl3pPr>
      <a:lvl4pPr marL="507547" indent="-92281"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4pPr>
      <a:lvl5pPr marL="645969" indent="-92281"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5pPr>
      <a:lvl6pPr marL="807360" indent="-115352"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6pPr>
      <a:lvl7pPr marL="958740" indent="-115352"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7pPr>
      <a:lvl8pPr marL="1110120" indent="-115352"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8pPr>
      <a:lvl9pPr marL="1261500" indent="-115352"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9pPr>
    </p:bodyStyle>
    <p:otherStyle>
      <a:defPPr>
        <a:defRPr lang="en-US"/>
      </a:defPPr>
      <a:lvl1pPr marL="0" algn="l" defTabSz="461406" rtl="0" eaLnBrk="1" latinLnBrk="0" hangingPunct="1">
        <a:defRPr sz="908" kern="1200">
          <a:solidFill>
            <a:schemeClr val="tx1"/>
          </a:solidFill>
          <a:latin typeface="+mn-lt"/>
          <a:ea typeface="+mn-ea"/>
          <a:cs typeface="+mn-cs"/>
        </a:defRPr>
      </a:lvl1pPr>
      <a:lvl2pPr marL="230703" algn="l" defTabSz="461406" rtl="0" eaLnBrk="1" latinLnBrk="0" hangingPunct="1">
        <a:defRPr sz="908" kern="1200">
          <a:solidFill>
            <a:schemeClr val="tx1"/>
          </a:solidFill>
          <a:latin typeface="+mn-lt"/>
          <a:ea typeface="+mn-ea"/>
          <a:cs typeface="+mn-cs"/>
        </a:defRPr>
      </a:lvl2pPr>
      <a:lvl3pPr marL="461406" algn="l" defTabSz="461406" rtl="0" eaLnBrk="1" latinLnBrk="0" hangingPunct="1">
        <a:defRPr sz="908" kern="1200">
          <a:solidFill>
            <a:schemeClr val="tx1"/>
          </a:solidFill>
          <a:latin typeface="+mn-lt"/>
          <a:ea typeface="+mn-ea"/>
          <a:cs typeface="+mn-cs"/>
        </a:defRPr>
      </a:lvl3pPr>
      <a:lvl4pPr marL="692109" algn="l" defTabSz="461406" rtl="0" eaLnBrk="1" latinLnBrk="0" hangingPunct="1">
        <a:defRPr sz="908" kern="1200">
          <a:solidFill>
            <a:schemeClr val="tx1"/>
          </a:solidFill>
          <a:latin typeface="+mn-lt"/>
          <a:ea typeface="+mn-ea"/>
          <a:cs typeface="+mn-cs"/>
        </a:defRPr>
      </a:lvl4pPr>
      <a:lvl5pPr marL="922812" algn="l" defTabSz="461406" rtl="0" eaLnBrk="1" latinLnBrk="0" hangingPunct="1">
        <a:defRPr sz="908" kern="1200">
          <a:solidFill>
            <a:schemeClr val="tx1"/>
          </a:solidFill>
          <a:latin typeface="+mn-lt"/>
          <a:ea typeface="+mn-ea"/>
          <a:cs typeface="+mn-cs"/>
        </a:defRPr>
      </a:lvl5pPr>
      <a:lvl6pPr marL="1153516" algn="l" defTabSz="461406" rtl="0" eaLnBrk="1" latinLnBrk="0" hangingPunct="1">
        <a:defRPr sz="908" kern="1200">
          <a:solidFill>
            <a:schemeClr val="tx1"/>
          </a:solidFill>
          <a:latin typeface="+mn-lt"/>
          <a:ea typeface="+mn-ea"/>
          <a:cs typeface="+mn-cs"/>
        </a:defRPr>
      </a:lvl6pPr>
      <a:lvl7pPr marL="1384219" algn="l" defTabSz="461406" rtl="0" eaLnBrk="1" latinLnBrk="0" hangingPunct="1">
        <a:defRPr sz="908" kern="1200">
          <a:solidFill>
            <a:schemeClr val="tx1"/>
          </a:solidFill>
          <a:latin typeface="+mn-lt"/>
          <a:ea typeface="+mn-ea"/>
          <a:cs typeface="+mn-cs"/>
        </a:defRPr>
      </a:lvl7pPr>
      <a:lvl8pPr marL="1614922" algn="l" defTabSz="461406" rtl="0" eaLnBrk="1" latinLnBrk="0" hangingPunct="1">
        <a:defRPr sz="908" kern="1200">
          <a:solidFill>
            <a:schemeClr val="tx1"/>
          </a:solidFill>
          <a:latin typeface="+mn-lt"/>
          <a:ea typeface="+mn-ea"/>
          <a:cs typeface="+mn-cs"/>
        </a:defRPr>
      </a:lvl8pPr>
      <a:lvl9pPr marL="1845625" algn="l" defTabSz="461406" rtl="0" eaLnBrk="1" latinLnBrk="0" hangingPunct="1">
        <a:defRPr sz="9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peoplematters.in/article/culture/how-to-build-a-high-performance-organization-23189" TargetMode="External"/><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iscord.gg/yN3gGfwpfE" TargetMode="External"/><Relationship Id="rId7" Type="http://schemas.openxmlformats.org/officeDocument/2006/relationships/image" Target="../media/image6.jpg"/><Relationship Id="rId2" Type="http://schemas.openxmlformats.org/officeDocument/2006/relationships/hyperlink" Target="https://teaching.hkaiser.org/"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lsu.edu/saa/students/codeofconduct.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and Introduction</a:t>
            </a:r>
            <a:endParaRPr lang="en-US" dirty="0"/>
          </a:p>
        </p:txBody>
      </p:sp>
      <p:sp>
        <p:nvSpPr>
          <p:cNvPr id="3" name="Subtitle 2"/>
          <p:cNvSpPr>
            <a:spLocks noGrp="1"/>
          </p:cNvSpPr>
          <p:nvPr>
            <p:ph type="subTitle" idx="1"/>
          </p:nvPr>
        </p:nvSpPr>
        <p:spPr/>
        <p:txBody>
          <a:bodyPr/>
          <a:lstStyle/>
          <a:p>
            <a:r>
              <a:rPr lang="en-US" dirty="0"/>
              <a:t>Lecture </a:t>
            </a:r>
            <a:r>
              <a:rPr lang="en-US" dirty="0" smtClean="0"/>
              <a:t>1</a:t>
            </a:r>
            <a:endParaRPr lang="en-US" dirty="0"/>
          </a:p>
          <a:p>
            <a:r>
              <a:rPr lang="en-US" dirty="0"/>
              <a:t>Hartmut Kaiser</a:t>
            </a:r>
          </a:p>
          <a:p>
            <a:r>
              <a:rPr lang="en-US" dirty="0"/>
              <a:t>https://</a:t>
            </a:r>
            <a:r>
              <a:rPr lang="en-US" dirty="0" smtClean="0"/>
              <a:t>teaching.hkaiser.org/fall2026/csc7103/</a:t>
            </a:r>
            <a:endParaRPr lang="en-US" dirty="0"/>
          </a:p>
          <a:p>
            <a:endParaRPr lang="en-US" dirty="0"/>
          </a:p>
        </p:txBody>
      </p:sp>
    </p:spTree>
    <p:extLst>
      <p:ext uri="{BB962C8B-B14F-4D97-AF65-F5344CB8AC3E}">
        <p14:creationId xmlns:p14="http://schemas.microsoft.com/office/powerpoint/2010/main" val="41136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ChatGPT</a:t>
            </a:r>
            <a:r>
              <a:rPr lang="en-US" dirty="0" smtClean="0"/>
              <a:t>?</a:t>
            </a:r>
            <a:endParaRPr lang="en-US" dirty="0"/>
          </a:p>
        </p:txBody>
      </p:sp>
      <p:pic>
        <p:nvPicPr>
          <p:cNvPr id="7" name="Content Placeholder 6"/>
          <p:cNvPicPr>
            <a:picLocks noGrp="1" noChangeAspect="1"/>
          </p:cNvPicPr>
          <p:nvPr>
            <p:ph idx="1"/>
          </p:nvPr>
        </p:nvPicPr>
        <p:blipFill rotWithShape="1">
          <a:blip r:embed="rId2"/>
          <a:srcRect l="264" t="3503" r="54264" b="7188"/>
          <a:stretch/>
        </p:blipFill>
        <p:spPr>
          <a:xfrm>
            <a:off x="1000125" y="999772"/>
            <a:ext cx="1475095" cy="1961092"/>
          </a:xfrm>
          <a:prstGeom prst="rect">
            <a:avLst/>
          </a:prstGeom>
        </p:spPr>
      </p:pic>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pic>
        <p:nvPicPr>
          <p:cNvPr id="8" name="Content Placeholder 6"/>
          <p:cNvPicPr>
            <a:picLocks noChangeAspect="1"/>
          </p:cNvPicPr>
          <p:nvPr/>
        </p:nvPicPr>
        <p:blipFill rotWithShape="1">
          <a:blip r:embed="rId2"/>
          <a:srcRect l="53605" b="7187"/>
          <a:stretch/>
        </p:blipFill>
        <p:spPr>
          <a:xfrm>
            <a:off x="3263496" y="922867"/>
            <a:ext cx="1505001" cy="2037997"/>
          </a:xfrm>
          <a:prstGeom prst="rect">
            <a:avLst/>
          </a:prstGeom>
        </p:spPr>
      </p:pic>
      <p:sp>
        <p:nvSpPr>
          <p:cNvPr id="3" name="Right Arrow 2"/>
          <p:cNvSpPr/>
          <p:nvPr/>
        </p:nvSpPr>
        <p:spPr>
          <a:xfrm>
            <a:off x="2653594" y="1931205"/>
            <a:ext cx="493734" cy="244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8"/>
          </a:p>
        </p:txBody>
      </p:sp>
      <p:sp>
        <p:nvSpPr>
          <p:cNvPr id="9" name="Slide Number Placeholder 8"/>
          <p:cNvSpPr>
            <a:spLocks noGrp="1"/>
          </p:cNvSpPr>
          <p:nvPr>
            <p:ph type="sldNum" sz="quarter" idx="12"/>
          </p:nvPr>
        </p:nvSpPr>
        <p:spPr/>
        <p:txBody>
          <a:bodyPr>
            <a:normAutofit fontScale="92500" lnSpcReduction="20000"/>
          </a:bodyPr>
          <a:lstStyle/>
          <a:p>
            <a:fld id="{B6F15528-21DE-4FAA-801E-634DDDAF4B2B}" type="slidenum">
              <a:rPr lang="en-US" smtClean="0"/>
              <a:t>10</a:t>
            </a:fld>
            <a:endParaRPr lang="en-US"/>
          </a:p>
        </p:txBody>
      </p:sp>
    </p:spTree>
    <p:extLst>
      <p:ext uri="{BB962C8B-B14F-4D97-AF65-F5344CB8AC3E}">
        <p14:creationId xmlns:p14="http://schemas.microsoft.com/office/powerpoint/2010/main" val="321386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ChatGPT</a:t>
            </a:r>
            <a:endParaRPr lang="en-US" dirty="0"/>
          </a:p>
        </p:txBody>
      </p:sp>
      <p:sp>
        <p:nvSpPr>
          <p:cNvPr id="3" name="Content Placeholder 2"/>
          <p:cNvSpPr>
            <a:spLocks noGrp="1"/>
          </p:cNvSpPr>
          <p:nvPr>
            <p:ph idx="1"/>
          </p:nvPr>
        </p:nvSpPr>
        <p:spPr>
          <a:xfrm>
            <a:off x="636851" y="922867"/>
            <a:ext cx="4337971" cy="2255308"/>
          </a:xfrm>
        </p:spPr>
        <p:txBody>
          <a:bodyPr>
            <a:normAutofit fontScale="92500" lnSpcReduction="10000"/>
          </a:bodyPr>
          <a:lstStyle/>
          <a:p>
            <a:r>
              <a:rPr lang="en-US" dirty="0" smtClean="0"/>
              <a:t>The goal for this course is to train our brains, not </a:t>
            </a:r>
            <a:r>
              <a:rPr lang="en-US" dirty="0" err="1" smtClean="0"/>
              <a:t>ChatGPT</a:t>
            </a:r>
            <a:endParaRPr lang="en-US" dirty="0" smtClean="0"/>
          </a:p>
          <a:p>
            <a:pPr lvl="1"/>
            <a:r>
              <a:rPr lang="en-US" dirty="0" smtClean="0"/>
              <a:t>So, do yourself a favor and don’t use it</a:t>
            </a:r>
          </a:p>
          <a:p>
            <a:pPr lvl="1"/>
            <a:r>
              <a:rPr lang="en-US" dirty="0" smtClean="0"/>
              <a:t>There are too many software ‘developers’ out there who copy &amp; paste their way to the next paycheck</a:t>
            </a:r>
          </a:p>
          <a:p>
            <a:r>
              <a:rPr lang="en-US" dirty="0" smtClean="0"/>
              <a:t>However, if you do use it:</a:t>
            </a:r>
          </a:p>
          <a:p>
            <a:pPr lvl="1"/>
            <a:r>
              <a:rPr lang="en-US" dirty="0" smtClean="0"/>
              <a:t>Never use anything without carefully reviewing it</a:t>
            </a:r>
          </a:p>
          <a:p>
            <a:pPr lvl="2"/>
            <a:r>
              <a:rPr lang="en-US" dirty="0" smtClean="0"/>
              <a:t>Assume what you got is wrong! Prove to yourself it is correct!</a:t>
            </a:r>
          </a:p>
          <a:p>
            <a:pPr lvl="1"/>
            <a:r>
              <a:rPr lang="en-US" dirty="0" smtClean="0"/>
              <a:t>The skill of reading (and understanding) code becomes more important than ever</a:t>
            </a:r>
          </a:p>
          <a:p>
            <a:pPr lvl="1"/>
            <a:r>
              <a:rPr lang="en-US" dirty="0" smtClean="0"/>
              <a:t>Cite and annotate the copied code</a:t>
            </a:r>
          </a:p>
          <a:p>
            <a:r>
              <a:rPr lang="en-US" dirty="0" smtClean="0"/>
              <a:t>Whatever you do, remember</a:t>
            </a:r>
            <a:r>
              <a:rPr lang="en-US" dirty="0" smtClean="0"/>
              <a:t>:</a:t>
            </a:r>
          </a:p>
          <a:p>
            <a:pPr lvl="1"/>
            <a:r>
              <a:rPr lang="en-US" dirty="0" smtClean="0"/>
              <a:t>You are responsible for whatever you submit</a:t>
            </a:r>
            <a:endParaRPr lang="en-US" dirty="0" smtClean="0"/>
          </a:p>
          <a:p>
            <a:pPr lvl="1"/>
            <a:r>
              <a:rPr lang="en-US" dirty="0" smtClean="0"/>
              <a:t>It’s plagiarism if you submit the same code as your neighbor</a:t>
            </a:r>
          </a:p>
          <a:p>
            <a:pPr lvl="1"/>
            <a:r>
              <a:rPr lang="en-US" dirty="0" smtClean="0"/>
              <a:t>No matter where you got it from, be it Google, </a:t>
            </a:r>
            <a:r>
              <a:rPr lang="en-US" dirty="0" err="1" smtClean="0"/>
              <a:t>ChatGPT</a:t>
            </a:r>
            <a:r>
              <a:rPr lang="en-US" dirty="0" smtClean="0"/>
              <a:t>, or your neighbors computer</a:t>
            </a:r>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7" name="Slide Number Placeholder 6"/>
          <p:cNvSpPr>
            <a:spLocks noGrp="1"/>
          </p:cNvSpPr>
          <p:nvPr>
            <p:ph type="sldNum" sz="quarter" idx="12"/>
          </p:nvPr>
        </p:nvSpPr>
        <p:spPr/>
        <p:txBody>
          <a:bodyPr>
            <a:normAutofit fontScale="92500" lnSpcReduction="20000"/>
          </a:bodyPr>
          <a:lstStyle/>
          <a:p>
            <a:fld id="{B6F15528-21DE-4FAA-801E-634DDDAF4B2B}" type="slidenum">
              <a:rPr lang="en-US" smtClean="0"/>
              <a:t>11</a:t>
            </a:fld>
            <a:endParaRPr lang="en-US"/>
          </a:p>
        </p:txBody>
      </p:sp>
    </p:spTree>
    <p:extLst>
      <p:ext uri="{BB962C8B-B14F-4D97-AF65-F5344CB8AC3E}">
        <p14:creationId xmlns:p14="http://schemas.microsoft.com/office/powerpoint/2010/main" val="3458450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Introduction to Operating Systems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t>12</a:t>
            </a:fld>
            <a:endParaRPr lang="en-US"/>
          </a:p>
        </p:txBody>
      </p:sp>
    </p:spTree>
    <p:extLst>
      <p:ext uri="{BB962C8B-B14F-4D97-AF65-F5344CB8AC3E}">
        <p14:creationId xmlns:p14="http://schemas.microsoft.com/office/powerpoint/2010/main" val="904527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Introduction to Operating </a:t>
            </a:r>
            <a:r>
              <a:rPr lang="en-US" dirty="0" smtClean="0"/>
              <a:t>Systems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Why study Operating Systems Research?</a:t>
            </a:r>
          </a:p>
          <a:p>
            <a:pPr lvl="1"/>
            <a:r>
              <a:rPr lang="en-US" dirty="0"/>
              <a:t>Why care about OS/systems research?</a:t>
            </a:r>
          </a:p>
          <a:p>
            <a:pPr lvl="1"/>
            <a:r>
              <a:rPr lang="en-US" dirty="0"/>
              <a:t>What are the fundamental problems?</a:t>
            </a:r>
          </a:p>
          <a:p>
            <a:r>
              <a:rPr lang="en-US" dirty="0" smtClean="0"/>
              <a:t>Not </a:t>
            </a:r>
            <a:r>
              <a:rPr lang="en-US" dirty="0"/>
              <a:t>really just about building </a:t>
            </a:r>
            <a:r>
              <a:rPr lang="en-US" dirty="0" smtClean="0"/>
              <a:t>OSes</a:t>
            </a:r>
            <a:endParaRPr lang="en-US" dirty="0"/>
          </a:p>
          <a:p>
            <a:pPr lvl="1"/>
            <a:r>
              <a:rPr lang="en-US" dirty="0"/>
              <a:t>Any large code base converges on becoming an OS</a:t>
            </a:r>
          </a:p>
          <a:p>
            <a:pPr lvl="1"/>
            <a:r>
              <a:rPr lang="en-US" dirty="0"/>
              <a:t>Manages memory, programming for space/performance, hardware details</a:t>
            </a:r>
          </a:p>
          <a:p>
            <a:pPr lvl="1"/>
            <a:r>
              <a:rPr lang="en-US" dirty="0" smtClean="0"/>
              <a:t>Database</a:t>
            </a:r>
            <a:r>
              <a:rPr lang="en-US" dirty="0"/>
              <a:t>, JVM, browser, parallel/distributed systems, internet services</a:t>
            </a:r>
          </a:p>
          <a:p>
            <a:r>
              <a:rPr lang="en-US" dirty="0"/>
              <a:t>How to structure systems and deal with complexity</a:t>
            </a:r>
          </a:p>
          <a:p>
            <a:pPr lvl="1"/>
            <a:r>
              <a:rPr lang="en-US" dirty="0"/>
              <a:t>Modularize and encapsulate</a:t>
            </a:r>
          </a:p>
          <a:p>
            <a:pPr lvl="1"/>
            <a:r>
              <a:rPr lang="en-US" dirty="0"/>
              <a:t>Choose interfaces/abstractions carefully</a:t>
            </a:r>
          </a:p>
          <a:p>
            <a:r>
              <a:rPr lang="en-US" dirty="0"/>
              <a:t>Themes in this class</a:t>
            </a:r>
          </a:p>
          <a:p>
            <a:pPr lvl="1"/>
            <a:r>
              <a:rPr lang="en-US" dirty="0"/>
              <a:t>Abstractions for managing/accessing resources: storage, replication, naming</a:t>
            </a:r>
          </a:p>
          <a:p>
            <a:pPr lvl="1"/>
            <a:r>
              <a:rPr lang="en-US" dirty="0"/>
              <a:t>Correctness: concurrency and sharing</a:t>
            </a:r>
          </a:p>
          <a:p>
            <a:pPr lvl="1"/>
            <a:r>
              <a:rPr lang="en-US" dirty="0"/>
              <a:t>Guarantees in real systems: security, fault tolerance, etc.</a:t>
            </a:r>
          </a:p>
          <a:p>
            <a:endParaRPr lang="en-US" dirty="0"/>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t>13</a:t>
            </a:fld>
            <a:endParaRPr lang="en-US"/>
          </a:p>
        </p:txBody>
      </p:sp>
    </p:spTree>
    <p:extLst>
      <p:ext uri="{BB962C8B-B14F-4D97-AF65-F5344CB8AC3E}">
        <p14:creationId xmlns:p14="http://schemas.microsoft.com/office/powerpoint/2010/main" val="265020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Prerequisites &amp; Goal</a:t>
            </a:r>
            <a:endParaRPr lang="en-US" dirty="0"/>
          </a:p>
        </p:txBody>
      </p:sp>
      <p:sp>
        <p:nvSpPr>
          <p:cNvPr id="10" name="Content Placeholder 9"/>
          <p:cNvSpPr>
            <a:spLocks noGrp="1"/>
          </p:cNvSpPr>
          <p:nvPr>
            <p:ph idx="1"/>
          </p:nvPr>
        </p:nvSpPr>
        <p:spPr/>
        <p:txBody>
          <a:bodyPr>
            <a:normAutofit lnSpcReduction="10000"/>
          </a:bodyPr>
          <a:lstStyle/>
          <a:p>
            <a:r>
              <a:rPr lang="en-US" dirty="0" smtClean="0"/>
              <a:t>We assume some familiarity with C</a:t>
            </a:r>
          </a:p>
          <a:p>
            <a:pPr lvl="1"/>
            <a:r>
              <a:rPr lang="en-US" dirty="0" smtClean="0"/>
              <a:t>There will be a lecture about ‘Refreshing C’, though</a:t>
            </a:r>
          </a:p>
          <a:p>
            <a:r>
              <a:rPr lang="en-US" dirty="0" smtClean="0"/>
              <a:t>Some familiarity with Unix may help</a:t>
            </a:r>
          </a:p>
          <a:p>
            <a:r>
              <a:rPr lang="en-US" dirty="0" smtClean="0"/>
              <a:t>An undergraduate “textbook” OS class (e.g., CSC4103)</a:t>
            </a:r>
          </a:p>
          <a:p>
            <a:pPr lvl="1"/>
            <a:r>
              <a:rPr lang="en-US" dirty="0" smtClean="0"/>
              <a:t>Familiar with concepts like Virtual Memory, processes, etc.</a:t>
            </a:r>
          </a:p>
          <a:p>
            <a:pPr lvl="1"/>
            <a:r>
              <a:rPr lang="en-US" dirty="0" smtClean="0"/>
              <a:t>Enough to read papers that employ these concepts</a:t>
            </a:r>
          </a:p>
          <a:p>
            <a:pPr lvl="1"/>
            <a:r>
              <a:rPr lang="en-US" dirty="0" smtClean="0"/>
              <a:t>Assignment 0 will give you a chance to catch up</a:t>
            </a:r>
          </a:p>
          <a:p>
            <a:r>
              <a:rPr lang="en-US" dirty="0" smtClean="0"/>
              <a:t>Goals of class:</a:t>
            </a:r>
          </a:p>
          <a:p>
            <a:pPr lvl="1"/>
            <a:r>
              <a:rPr lang="en-US" dirty="0" smtClean="0"/>
              <a:t>Get to the point of being able to read and understand contemporary OS papers</a:t>
            </a:r>
          </a:p>
          <a:p>
            <a:pPr lvl="1"/>
            <a:r>
              <a:rPr lang="en-US" dirty="0" smtClean="0"/>
              <a:t>Provide background if you are interested in doing (distributed) OS research</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14</a:t>
            </a:fld>
            <a:endParaRPr lang="en-US"/>
          </a:p>
        </p:txBody>
      </p:sp>
    </p:spTree>
    <p:extLst>
      <p:ext uri="{BB962C8B-B14F-4D97-AF65-F5344CB8AC3E}">
        <p14:creationId xmlns:p14="http://schemas.microsoft.com/office/powerpoint/2010/main" val="417507836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additive="base">
                                        <p:cTn id="23"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 calcmode="lin" valueType="num">
                                      <p:cBhvr additive="base">
                                        <p:cTn id="35"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anim calcmode="lin" valueType="num">
                                      <p:cBhvr additive="base">
                                        <p:cTn id="41"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0">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
                                            <p:txEl>
                                              <p:pRg st="8" end="8"/>
                                            </p:txEl>
                                          </p:spTgt>
                                        </p:tgtEl>
                                        <p:attrNameLst>
                                          <p:attrName>style.visibility</p:attrName>
                                        </p:attrNameLst>
                                      </p:cBhvr>
                                      <p:to>
                                        <p:strVal val="visible"/>
                                      </p:to>
                                    </p:set>
                                    <p:anim calcmode="lin" valueType="num">
                                      <p:cBhvr additive="base">
                                        <p:cTn id="45"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 calcmode="lin" valueType="num">
                                      <p:cBhvr additive="base">
                                        <p:cTn id="49"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Course Topics</a:t>
            </a:r>
            <a:endParaRPr lang="en-US" dirty="0"/>
          </a:p>
        </p:txBody>
      </p:sp>
      <p:sp>
        <p:nvSpPr>
          <p:cNvPr id="10" name="Content Placeholder 9"/>
          <p:cNvSpPr>
            <a:spLocks noGrp="1"/>
          </p:cNvSpPr>
          <p:nvPr>
            <p:ph idx="1"/>
          </p:nvPr>
        </p:nvSpPr>
        <p:spPr/>
        <p:txBody>
          <a:bodyPr>
            <a:normAutofit/>
          </a:bodyPr>
          <a:lstStyle/>
          <a:p>
            <a:r>
              <a:rPr lang="en-US" dirty="0" smtClean="0"/>
              <a:t>Distributed aspects of:</a:t>
            </a:r>
          </a:p>
          <a:p>
            <a:pPr lvl="1"/>
            <a:r>
              <a:rPr lang="en-US" dirty="0" smtClean="0"/>
              <a:t>Concurrency &amp; synchronization</a:t>
            </a:r>
          </a:p>
          <a:p>
            <a:pPr lvl="1"/>
            <a:r>
              <a:rPr lang="en-US" dirty="0" smtClean="0"/>
              <a:t>Scheduling</a:t>
            </a:r>
          </a:p>
          <a:p>
            <a:pPr lvl="1"/>
            <a:r>
              <a:rPr lang="en-US" dirty="0" smtClean="0"/>
              <a:t>Virtual memory</a:t>
            </a:r>
          </a:p>
          <a:p>
            <a:pPr lvl="1"/>
            <a:r>
              <a:rPr lang="en-US" dirty="0" smtClean="0"/>
              <a:t>Virtual machines</a:t>
            </a:r>
          </a:p>
          <a:p>
            <a:pPr lvl="1"/>
            <a:r>
              <a:rPr lang="en-US" dirty="0" smtClean="0"/>
              <a:t>File systems &amp; storage</a:t>
            </a:r>
          </a:p>
          <a:p>
            <a:pPr lvl="1"/>
            <a:r>
              <a:rPr lang="en-US" dirty="0" smtClean="0"/>
              <a:t>Network stack implementation</a:t>
            </a:r>
          </a:p>
          <a:p>
            <a:pPr lvl="1"/>
            <a:r>
              <a:rPr lang="en-US" dirty="0"/>
              <a:t>S</a:t>
            </a:r>
            <a:r>
              <a:rPr lang="en-US" dirty="0" smtClean="0"/>
              <a:t>torage systems</a:t>
            </a:r>
          </a:p>
          <a:p>
            <a:pPr lvl="1"/>
            <a:r>
              <a:rPr lang="en-US" dirty="0" smtClean="0"/>
              <a:t>Kernel architectures</a:t>
            </a:r>
          </a:p>
          <a:p>
            <a:pPr lvl="1"/>
            <a:r>
              <a:rPr lang="en-US" dirty="0" smtClean="0"/>
              <a:t>OS Security and reliability</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15</a:t>
            </a:fld>
            <a:endParaRPr lang="en-US"/>
          </a:p>
        </p:txBody>
      </p:sp>
    </p:spTree>
    <p:extLst>
      <p:ext uri="{BB962C8B-B14F-4D97-AF65-F5344CB8AC3E}">
        <p14:creationId xmlns:p14="http://schemas.microsoft.com/office/powerpoint/2010/main" val="3153302569"/>
      </p:ext>
    </p:ext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Advanced Operating Systems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t>16</a:t>
            </a:fld>
            <a:endParaRPr lang="en-US"/>
          </a:p>
        </p:txBody>
      </p:sp>
    </p:spTree>
    <p:extLst>
      <p:ext uri="{BB962C8B-B14F-4D97-AF65-F5344CB8AC3E}">
        <p14:creationId xmlns:p14="http://schemas.microsoft.com/office/powerpoint/2010/main" val="3059247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Why study Operating Systems?</a:t>
            </a:r>
            <a:endParaRPr lang="en-US" dirty="0"/>
          </a:p>
        </p:txBody>
      </p:sp>
      <p:sp>
        <p:nvSpPr>
          <p:cNvPr id="10" name="Content Placeholder 9"/>
          <p:cNvSpPr>
            <a:spLocks noGrp="1"/>
          </p:cNvSpPr>
          <p:nvPr>
            <p:ph idx="1"/>
          </p:nvPr>
        </p:nvSpPr>
        <p:spPr/>
        <p:txBody>
          <a:bodyPr>
            <a:normAutofit lnSpcReduction="10000"/>
          </a:bodyPr>
          <a:lstStyle/>
          <a:p>
            <a:r>
              <a:rPr lang="en-US" dirty="0" smtClean="0"/>
              <a:t>Operating systems are a maturing field</a:t>
            </a:r>
          </a:p>
          <a:p>
            <a:pPr lvl="1"/>
            <a:r>
              <a:rPr lang="en-US" dirty="0" smtClean="0"/>
              <a:t>Most people use a handful of mature OSes</a:t>
            </a:r>
          </a:p>
          <a:p>
            <a:pPr lvl="1"/>
            <a:r>
              <a:rPr lang="en-US" dirty="0" smtClean="0"/>
              <a:t>Hard to get people to switch operating systems</a:t>
            </a:r>
          </a:p>
          <a:p>
            <a:pPr lvl="1"/>
            <a:r>
              <a:rPr lang="en-US" dirty="0" smtClean="0"/>
              <a:t>Hard to have impact with a new OS</a:t>
            </a:r>
          </a:p>
          <a:p>
            <a:r>
              <a:rPr lang="en-US" dirty="0" smtClean="0"/>
              <a:t>High-performance of servers are an OS issue</a:t>
            </a:r>
          </a:p>
          <a:p>
            <a:pPr lvl="1"/>
            <a:r>
              <a:rPr lang="en-US" dirty="0" smtClean="0"/>
              <a:t>Face many of the same issues as OSes</a:t>
            </a:r>
          </a:p>
          <a:p>
            <a:r>
              <a:rPr lang="en-US" dirty="0" smtClean="0"/>
              <a:t>Resource consumption is an OS issue</a:t>
            </a:r>
          </a:p>
          <a:p>
            <a:pPr lvl="1"/>
            <a:r>
              <a:rPr lang="en-US" dirty="0" smtClean="0"/>
              <a:t>Battery life, radio spectrum, etc.</a:t>
            </a:r>
          </a:p>
          <a:p>
            <a:r>
              <a:rPr lang="en-US" dirty="0" smtClean="0"/>
              <a:t>Security is an OS issue</a:t>
            </a:r>
          </a:p>
          <a:p>
            <a:pPr lvl="1"/>
            <a:r>
              <a:rPr lang="en-US" dirty="0" smtClean="0"/>
              <a:t>Hard to achieve security without a solid foundation</a:t>
            </a:r>
          </a:p>
          <a:p>
            <a:r>
              <a:rPr lang="en-US" dirty="0" smtClean="0"/>
              <a:t>New “smart” devices need new OSes</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17</a:t>
            </a:fld>
            <a:endParaRPr lang="en-US"/>
          </a:p>
        </p:txBody>
      </p:sp>
    </p:spTree>
    <p:extLst>
      <p:ext uri="{BB962C8B-B14F-4D97-AF65-F5344CB8AC3E}">
        <p14:creationId xmlns:p14="http://schemas.microsoft.com/office/powerpoint/2010/main" val="301394320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 calcmode="lin" valueType="num">
                                      <p:cBhvr additive="base">
                                        <p:cTn id="35"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 calcmode="lin" valueType="num">
                                      <p:cBhvr additive="base">
                                        <p:cTn id="39"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0">
                                            <p:txEl>
                                              <p:pRg st="8" end="8"/>
                                            </p:txEl>
                                          </p:spTgt>
                                        </p:tgtEl>
                                        <p:attrNameLst>
                                          <p:attrName>style.visibility</p:attrName>
                                        </p:attrNameLst>
                                      </p:cBhvr>
                                      <p:to>
                                        <p:strVal val="visible"/>
                                      </p:to>
                                    </p:set>
                                    <p:anim calcmode="lin" valueType="num">
                                      <p:cBhvr additive="base">
                                        <p:cTn id="45"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 calcmode="lin" valueType="num">
                                      <p:cBhvr additive="base">
                                        <p:cTn id="49"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xEl>
                                              <p:pRg st="10" end="10"/>
                                            </p:txEl>
                                          </p:spTgt>
                                        </p:tgtEl>
                                        <p:attrNameLst>
                                          <p:attrName>style.visibility</p:attrName>
                                        </p:attrNameLst>
                                      </p:cBhvr>
                                      <p:to>
                                        <p:strVal val="visible"/>
                                      </p:to>
                                    </p:set>
                                    <p:anim calcmode="lin" valueType="num">
                                      <p:cBhvr additive="base">
                                        <p:cTn id="55" dur="500" fill="hold"/>
                                        <p:tgtEl>
                                          <p:spTgt spid="10">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What is an </a:t>
            </a:r>
            <a:r>
              <a:rPr lang="en-US" dirty="0"/>
              <a:t>O</a:t>
            </a:r>
            <a:r>
              <a:rPr lang="en-US" dirty="0" smtClean="0"/>
              <a:t>perating </a:t>
            </a:r>
            <a:r>
              <a:rPr lang="en-US" dirty="0"/>
              <a:t>S</a:t>
            </a:r>
            <a:r>
              <a:rPr lang="en-US" dirty="0" smtClean="0"/>
              <a:t>ystem?</a:t>
            </a:r>
            <a:endParaRPr lang="en-US" dirty="0"/>
          </a:p>
        </p:txBody>
      </p:sp>
      <p:sp>
        <p:nvSpPr>
          <p:cNvPr id="3" name="object 3"/>
          <p:cNvSpPr txBox="1">
            <a:spLocks noGrp="1"/>
          </p:cNvSpPr>
          <p:nvPr>
            <p:ph type="body" idx="1"/>
          </p:nvPr>
        </p:nvSpPr>
        <p:spPr/>
        <p:txBody>
          <a:bodyPr/>
          <a:lstStyle/>
          <a:p>
            <a:r>
              <a:rPr lang="en-US" dirty="0" smtClean="0"/>
              <a:t>Makes hardware useful to the programmer</a:t>
            </a:r>
          </a:p>
          <a:p>
            <a:r>
              <a:rPr lang="en-US" dirty="0" smtClean="0"/>
              <a:t>Provides abstractions for applications</a:t>
            </a:r>
          </a:p>
          <a:p>
            <a:pPr lvl="1"/>
            <a:r>
              <a:rPr lang="en-US" dirty="0" smtClean="0"/>
              <a:t>Manages and hides details of hardware</a:t>
            </a:r>
          </a:p>
          <a:p>
            <a:pPr lvl="1"/>
            <a:r>
              <a:rPr lang="en-US" dirty="0" smtClean="0"/>
              <a:t>Accesses hardware through low/level interfaces unavailable to applications</a:t>
            </a:r>
          </a:p>
          <a:p>
            <a:r>
              <a:rPr lang="en-US" dirty="0" smtClean="0"/>
              <a:t>Provides protection</a:t>
            </a:r>
          </a:p>
          <a:p>
            <a:pPr lvl="1"/>
            <a:r>
              <a:rPr lang="en-US" dirty="0" smtClean="0"/>
              <a:t>Prevents one process/user from clobbering another</a:t>
            </a:r>
          </a:p>
        </p:txBody>
      </p:sp>
      <p:sp>
        <p:nvSpPr>
          <p:cNvPr id="11" name="Date Placeholder 10"/>
          <p:cNvSpPr>
            <a:spLocks noGrp="1"/>
          </p:cNvSpPr>
          <p:nvPr>
            <p:ph type="dt" sz="half" idx="10"/>
          </p:nvPr>
        </p:nvSpPr>
        <p:spPr/>
        <p:txBody>
          <a:bodyPr/>
          <a:lstStyle/>
          <a:p>
            <a:r>
              <a:rPr lang="en-US" smtClean="0"/>
              <a:t>8/25/2026</a:t>
            </a:r>
            <a:endParaRPr lang="en-US"/>
          </a:p>
        </p:txBody>
      </p:sp>
      <p:sp>
        <p:nvSpPr>
          <p:cNvPr id="12" name="Footer Placeholder 11"/>
          <p:cNvSpPr>
            <a:spLocks noGrp="1"/>
          </p:cNvSpPr>
          <p:nvPr>
            <p:ph type="ftr" sz="quarter" idx="11"/>
          </p:nvPr>
        </p:nvSpPr>
        <p:spPr/>
        <p:txBody>
          <a:bodyPr/>
          <a:lstStyle/>
          <a:p>
            <a:r>
              <a:rPr lang="en-US" smtClean="0"/>
              <a:t>CSC7103, Fall 2026, Welcome and Introduction</a:t>
            </a:r>
            <a:endParaRPr lang="en-US"/>
          </a:p>
        </p:txBody>
      </p:sp>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t>18</a:t>
            </a:fld>
            <a:endParaRPr lang="en-US"/>
          </a:p>
        </p:txBody>
      </p:sp>
    </p:spTree>
    <p:extLst>
      <p:ext uri="{BB962C8B-B14F-4D97-AF65-F5344CB8AC3E}">
        <p14:creationId xmlns:p14="http://schemas.microsoft.com/office/powerpoint/2010/main" val="246530512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9FDB-7E92-AF83-A699-2F4C7AD85C77}"/>
              </a:ext>
            </a:extLst>
          </p:cNvPr>
          <p:cNvSpPr>
            <a:spLocks noGrp="1"/>
          </p:cNvSpPr>
          <p:nvPr>
            <p:ph type="title"/>
          </p:nvPr>
        </p:nvSpPr>
        <p:spPr/>
        <p:txBody>
          <a:bodyPr/>
          <a:lstStyle/>
          <a:p>
            <a:r>
              <a:rPr lang="en-US" dirty="0" smtClean="0"/>
              <a:t>Three Main Hats</a:t>
            </a:r>
            <a:endParaRPr lang="en-US" dirty="0"/>
          </a:p>
        </p:txBody>
      </p:sp>
      <p:sp>
        <p:nvSpPr>
          <p:cNvPr id="3" name="Date Placeholder 2"/>
          <p:cNvSpPr>
            <a:spLocks noGrp="1"/>
          </p:cNvSpPr>
          <p:nvPr>
            <p:ph type="dt" sz="half" idx="10"/>
          </p:nvPr>
        </p:nvSpPr>
        <p:spPr/>
        <p:txBody>
          <a:bodyPr/>
          <a:lstStyle/>
          <a:p>
            <a:r>
              <a:rPr lang="en-US" smtClean="0"/>
              <a:t>8/25/2026</a:t>
            </a:r>
            <a:endParaRPr lang="en-US"/>
          </a:p>
        </p:txBody>
      </p:sp>
      <p:sp>
        <p:nvSpPr>
          <p:cNvPr id="7" name="Footer Placeholder 6"/>
          <p:cNvSpPr>
            <a:spLocks noGrp="1"/>
          </p:cNvSpPr>
          <p:nvPr>
            <p:ph type="ftr" sz="quarter" idx="11"/>
          </p:nvPr>
        </p:nvSpPr>
        <p:spPr/>
        <p:txBody>
          <a:bodyPr/>
          <a:lstStyle/>
          <a:p>
            <a:r>
              <a:rPr lang="en-US" smtClean="0"/>
              <a:t>CSC7103, Fall 2026, Welcome and Introduction</a:t>
            </a:r>
            <a:endParaRPr lang="en-US"/>
          </a:p>
        </p:txBody>
      </p:sp>
      <p:pic>
        <p:nvPicPr>
          <p:cNvPr id="4" name="Picture 3">
            <a:extLst>
              <a:ext uri="{FF2B5EF4-FFF2-40B4-BE49-F238E27FC236}">
                <a16:creationId xmlns:a16="http://schemas.microsoft.com/office/drawing/2014/main" id="{E3C6D867-64E7-CDB6-4872-88C4CEF18B7C}"/>
              </a:ext>
            </a:extLst>
          </p:cNvPr>
          <p:cNvPicPr>
            <a:picLocks noChangeAspect="1"/>
          </p:cNvPicPr>
          <p:nvPr/>
        </p:nvPicPr>
        <p:blipFill>
          <a:blip r:embed="rId3"/>
          <a:stretch>
            <a:fillRect/>
          </a:stretch>
        </p:blipFill>
        <p:spPr>
          <a:xfrm>
            <a:off x="838572" y="1035810"/>
            <a:ext cx="1026514" cy="822029"/>
          </a:xfrm>
          <a:prstGeom prst="rect">
            <a:avLst/>
          </a:prstGeom>
        </p:spPr>
      </p:pic>
      <p:pic>
        <p:nvPicPr>
          <p:cNvPr id="5" name="Picture 4">
            <a:extLst>
              <a:ext uri="{FF2B5EF4-FFF2-40B4-BE49-F238E27FC236}">
                <a16:creationId xmlns:a16="http://schemas.microsoft.com/office/drawing/2014/main" id="{FD6A9DF9-CA0E-B5D7-05BD-CD7FC74E3E0E}"/>
              </a:ext>
            </a:extLst>
          </p:cNvPr>
          <p:cNvPicPr>
            <a:picLocks noChangeAspect="1"/>
          </p:cNvPicPr>
          <p:nvPr/>
        </p:nvPicPr>
        <p:blipFill>
          <a:blip r:embed="rId4"/>
          <a:stretch>
            <a:fillRect/>
          </a:stretch>
        </p:blipFill>
        <p:spPr>
          <a:xfrm>
            <a:off x="2592821" y="1040831"/>
            <a:ext cx="979813" cy="809238"/>
          </a:xfrm>
          <a:prstGeom prst="rect">
            <a:avLst/>
          </a:prstGeom>
        </p:spPr>
      </p:pic>
      <p:pic>
        <p:nvPicPr>
          <p:cNvPr id="6" name="Picture 5">
            <a:extLst>
              <a:ext uri="{FF2B5EF4-FFF2-40B4-BE49-F238E27FC236}">
                <a16:creationId xmlns:a16="http://schemas.microsoft.com/office/drawing/2014/main" id="{514306E2-DFE9-822D-1DEC-1A6C1340A94E}"/>
              </a:ext>
            </a:extLst>
          </p:cNvPr>
          <p:cNvPicPr>
            <a:picLocks noChangeAspect="1"/>
          </p:cNvPicPr>
          <p:nvPr/>
        </p:nvPicPr>
        <p:blipFill>
          <a:blip r:embed="rId5"/>
          <a:stretch>
            <a:fillRect/>
          </a:stretch>
        </p:blipFill>
        <p:spPr>
          <a:xfrm>
            <a:off x="3970217" y="984016"/>
            <a:ext cx="1374268" cy="922867"/>
          </a:xfrm>
          <a:prstGeom prst="rect">
            <a:avLst/>
          </a:prstGeom>
        </p:spPr>
      </p:pic>
      <p:sp>
        <p:nvSpPr>
          <p:cNvPr id="8" name="TextBox 7">
            <a:extLst>
              <a:ext uri="{FF2B5EF4-FFF2-40B4-BE49-F238E27FC236}">
                <a16:creationId xmlns:a16="http://schemas.microsoft.com/office/drawing/2014/main" id="{D5D1CF8C-EDF8-4795-252A-A5E60826A02E}"/>
              </a:ext>
            </a:extLst>
          </p:cNvPr>
          <p:cNvSpPr txBox="1"/>
          <p:nvPr/>
        </p:nvSpPr>
        <p:spPr>
          <a:xfrm>
            <a:off x="443662" y="2142294"/>
            <a:ext cx="1816334" cy="837665"/>
          </a:xfrm>
          <a:prstGeom prst="rect">
            <a:avLst/>
          </a:prstGeom>
          <a:noFill/>
        </p:spPr>
        <p:txBody>
          <a:bodyPr wrap="square">
            <a:spAutoFit/>
          </a:bodyPr>
          <a:lstStyle/>
          <a:p>
            <a:pPr algn="ctr"/>
            <a:r>
              <a:rPr lang="en-US" sz="1211" u="sng" dirty="0"/>
              <a:t>Referee</a:t>
            </a:r>
          </a:p>
          <a:p>
            <a:pPr marL="0" lvl="1" algn="ctr"/>
            <a:r>
              <a:rPr lang="en-US" sz="1211" dirty="0"/>
              <a:t>Manage protection, isolation, and sharing of </a:t>
            </a:r>
            <a:r>
              <a:rPr lang="en-US" sz="1211" dirty="0" smtClean="0"/>
              <a:t>resources</a:t>
            </a:r>
            <a:endParaRPr lang="en-US" sz="1211" dirty="0"/>
          </a:p>
        </p:txBody>
      </p:sp>
      <p:sp>
        <p:nvSpPr>
          <p:cNvPr id="10" name="TextBox 9">
            <a:extLst>
              <a:ext uri="{FF2B5EF4-FFF2-40B4-BE49-F238E27FC236}">
                <a16:creationId xmlns:a16="http://schemas.microsoft.com/office/drawing/2014/main" id="{9BD41762-4615-AF96-7D9F-60F66DF05B67}"/>
              </a:ext>
            </a:extLst>
          </p:cNvPr>
          <p:cNvSpPr txBox="1"/>
          <p:nvPr/>
        </p:nvSpPr>
        <p:spPr>
          <a:xfrm>
            <a:off x="2195237" y="2142294"/>
            <a:ext cx="1774980" cy="837665"/>
          </a:xfrm>
          <a:prstGeom prst="rect">
            <a:avLst/>
          </a:prstGeom>
          <a:noFill/>
        </p:spPr>
        <p:txBody>
          <a:bodyPr wrap="square">
            <a:spAutoFit/>
          </a:bodyPr>
          <a:lstStyle/>
          <a:p>
            <a:pPr algn="ctr"/>
            <a:r>
              <a:rPr lang="en-US" sz="1211" u="sng" dirty="0"/>
              <a:t>Illusionist</a:t>
            </a:r>
          </a:p>
          <a:p>
            <a:pPr marL="0" lvl="1" algn="ctr"/>
            <a:r>
              <a:rPr lang="en-US" sz="1211" dirty="0"/>
              <a:t>Provide clean, easy-to-use abstractions of physical </a:t>
            </a:r>
            <a:r>
              <a:rPr lang="en-US" sz="1211" dirty="0" smtClean="0"/>
              <a:t>resources</a:t>
            </a:r>
            <a:endParaRPr lang="en-US" sz="1211" dirty="0"/>
          </a:p>
        </p:txBody>
      </p:sp>
      <p:sp>
        <p:nvSpPr>
          <p:cNvPr id="11" name="TextBox 10">
            <a:extLst>
              <a:ext uri="{FF2B5EF4-FFF2-40B4-BE49-F238E27FC236}">
                <a16:creationId xmlns:a16="http://schemas.microsoft.com/office/drawing/2014/main" id="{26362A56-4366-9243-C938-3315BD79B3ED}"/>
              </a:ext>
            </a:extLst>
          </p:cNvPr>
          <p:cNvSpPr txBox="1"/>
          <p:nvPr/>
        </p:nvSpPr>
        <p:spPr>
          <a:xfrm>
            <a:off x="3926800" y="2142294"/>
            <a:ext cx="1768828" cy="651332"/>
          </a:xfrm>
          <a:prstGeom prst="rect">
            <a:avLst/>
          </a:prstGeom>
          <a:noFill/>
        </p:spPr>
        <p:txBody>
          <a:bodyPr wrap="square">
            <a:spAutoFit/>
          </a:bodyPr>
          <a:lstStyle/>
          <a:p>
            <a:pPr algn="ctr"/>
            <a:r>
              <a:rPr lang="en-US" sz="1211" u="sng" dirty="0"/>
              <a:t>Glue</a:t>
            </a:r>
          </a:p>
          <a:p>
            <a:pPr algn="ctr"/>
            <a:r>
              <a:rPr lang="en-US" sz="1211" dirty="0"/>
              <a:t>Provides a set of common services</a:t>
            </a:r>
          </a:p>
        </p:txBody>
      </p:sp>
      <p:sp>
        <p:nvSpPr>
          <p:cNvPr id="17" name="Slide Number Placeholder 16"/>
          <p:cNvSpPr>
            <a:spLocks noGrp="1"/>
          </p:cNvSpPr>
          <p:nvPr>
            <p:ph type="sldNum" sz="quarter" idx="12"/>
          </p:nvPr>
        </p:nvSpPr>
        <p:spPr/>
        <p:txBody>
          <a:bodyPr>
            <a:normAutofit fontScale="92500" lnSpcReduction="20000"/>
          </a:bodyPr>
          <a:lstStyle/>
          <a:p>
            <a:fld id="{B6F15528-21DE-4FAA-801E-634DDDAF4B2B}" type="slidenum">
              <a:rPr lang="en-US" smtClean="0"/>
              <a:t>19</a:t>
            </a:fld>
            <a:endParaRPr lang="en-US"/>
          </a:p>
        </p:txBody>
      </p:sp>
    </p:spTree>
    <p:extLst>
      <p:ext uri="{BB962C8B-B14F-4D97-AF65-F5344CB8AC3E}">
        <p14:creationId xmlns:p14="http://schemas.microsoft.com/office/powerpoint/2010/main" val="1451063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Administrativia</a:t>
            </a:r>
            <a:r>
              <a:rPr lang="en-US" dirty="0"/>
              <a:t/>
            </a:r>
            <a:br>
              <a:rPr lang="en-US" dirty="0"/>
            </a:br>
            <a:r>
              <a:rPr lang="en-US" dirty="0" smtClean="0"/>
              <a:t/>
            </a:r>
            <a:br>
              <a:rPr lang="en-US" dirty="0" smtClean="0"/>
            </a:b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pic>
        <p:nvPicPr>
          <p:cNvPr id="9" name="Picture 8" descr="A picture containing text, gear&#10;&#10;Description automatically generated">
            <a:extLst>
              <a:ext uri="{FF2B5EF4-FFF2-40B4-BE49-F238E27FC236}">
                <a16:creationId xmlns:a16="http://schemas.microsoft.com/office/drawing/2014/main" id="{D5382A27-E637-EEB5-079B-E2E9DC1557CC}"/>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236140" y="1153584"/>
            <a:ext cx="3554745" cy="1999544"/>
          </a:xfrm>
          <a:prstGeom prst="rect">
            <a:avLst/>
          </a:prstGeom>
        </p:spPr>
      </p:pic>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t>2</a:t>
            </a:fld>
            <a:endParaRPr lang="en-US"/>
          </a:p>
        </p:txBody>
      </p:sp>
    </p:spTree>
    <p:extLst>
      <p:ext uri="{BB962C8B-B14F-4D97-AF65-F5344CB8AC3E}">
        <p14:creationId xmlns:p14="http://schemas.microsoft.com/office/powerpoint/2010/main" val="4036576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C24-B5EF-C768-98F1-B28A31EC5F41}"/>
              </a:ext>
            </a:extLst>
          </p:cNvPr>
          <p:cNvSpPr>
            <a:spLocks noGrp="1"/>
          </p:cNvSpPr>
          <p:nvPr>
            <p:ph type="title"/>
          </p:nvPr>
        </p:nvSpPr>
        <p:spPr/>
        <p:txBody>
          <a:bodyPr/>
          <a:lstStyle/>
          <a:p>
            <a:r>
              <a:rPr lang="en-US" dirty="0" smtClean="0">
                <a:latin typeface="+mj-lt"/>
              </a:rPr>
              <a:t>Referee: </a:t>
            </a:r>
            <a:br>
              <a:rPr lang="en-US" dirty="0" smtClean="0">
                <a:latin typeface="+mj-lt"/>
              </a:rPr>
            </a:br>
            <a:r>
              <a:rPr lang="en-US" dirty="0" smtClean="0">
                <a:latin typeface="+mj-lt"/>
              </a:rPr>
              <a:t>What </a:t>
            </a:r>
            <a:r>
              <a:rPr lang="en-US" dirty="0">
                <a:latin typeface="+mj-lt"/>
              </a:rPr>
              <a:t>does this </a:t>
            </a:r>
            <a:r>
              <a:rPr lang="en-US" dirty="0" smtClean="0">
                <a:latin typeface="+mj-lt"/>
              </a:rPr>
              <a:t>Program </a:t>
            </a:r>
            <a:r>
              <a:rPr lang="en-US" dirty="0">
                <a:latin typeface="+mj-lt"/>
              </a:rPr>
              <a:t>do</a:t>
            </a:r>
            <a:r>
              <a:rPr lang="en-US" dirty="0" smtClean="0">
                <a:latin typeface="+mj-lt"/>
              </a:rPr>
              <a:t>?</a:t>
            </a:r>
            <a:endParaRPr lang="en-US" dirty="0">
              <a:latin typeface="+mj-lt"/>
            </a:endParaRPr>
          </a:p>
        </p:txBody>
      </p:sp>
      <p:sp>
        <p:nvSpPr>
          <p:cNvPr id="3" name="TextBox 2">
            <a:extLst>
              <a:ext uri="{FF2B5EF4-FFF2-40B4-BE49-F238E27FC236}">
                <a16:creationId xmlns:a16="http://schemas.microsoft.com/office/drawing/2014/main" id="{4BD7E425-1F34-A5BB-2A64-F85C0BAAADED}"/>
              </a:ext>
            </a:extLst>
          </p:cNvPr>
          <p:cNvSpPr txBox="1"/>
          <p:nvPr/>
        </p:nvSpPr>
        <p:spPr>
          <a:xfrm>
            <a:off x="2864866" y="956727"/>
            <a:ext cx="2711140" cy="20095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706" dirty="0">
                <a:latin typeface="Courier New" panose="02070309020205020404" pitchFamily="49" charset="0"/>
                <a:cs typeface="Courier New" panose="02070309020205020404" pitchFamily="49" charset="0"/>
              </a:rPr>
              <a:t>laptop&gt; </a:t>
            </a:r>
            <a:r>
              <a:rPr lang="en-US" sz="706" dirty="0" err="1">
                <a:latin typeface="Courier New" panose="02070309020205020404" pitchFamily="49" charset="0"/>
                <a:cs typeface="Courier New" panose="02070309020205020404" pitchFamily="49" charset="0"/>
              </a:rPr>
              <a:t>gcc</a:t>
            </a:r>
            <a:r>
              <a:rPr lang="en-US" sz="706" dirty="0">
                <a:latin typeface="Courier New" panose="02070309020205020404" pitchFamily="49" charset="0"/>
                <a:cs typeface="Courier New" panose="02070309020205020404" pitchFamily="49" charset="0"/>
              </a:rPr>
              <a:t> –o </a:t>
            </a:r>
            <a:r>
              <a:rPr lang="en-US" sz="706" dirty="0" err="1">
                <a:latin typeface="Courier New" panose="02070309020205020404" pitchFamily="49" charset="0"/>
                <a:cs typeface="Courier New" panose="02070309020205020404" pitchFamily="49" charset="0"/>
              </a:rPr>
              <a:t>cpu</a:t>
            </a:r>
            <a:r>
              <a:rPr lang="en-US" sz="706" dirty="0">
                <a:latin typeface="Courier New" panose="02070309020205020404" pitchFamily="49" charset="0"/>
                <a:cs typeface="Courier New" panose="02070309020205020404" pitchFamily="49" charset="0"/>
              </a:rPr>
              <a:t> </a:t>
            </a:r>
            <a:r>
              <a:rPr lang="en-US" sz="706" dirty="0" err="1">
                <a:latin typeface="Courier New" panose="02070309020205020404" pitchFamily="49" charset="0"/>
                <a:cs typeface="Courier New" panose="02070309020205020404" pitchFamily="49" charset="0"/>
              </a:rPr>
              <a:t>cpu.c</a:t>
            </a:r>
            <a:r>
              <a:rPr lang="en-US" sz="706" dirty="0">
                <a:latin typeface="Courier New" panose="02070309020205020404" pitchFamily="49" charset="0"/>
                <a:cs typeface="Courier New" panose="02070309020205020404" pitchFamily="49" charset="0"/>
              </a:rPr>
              <a:t> -Wall</a:t>
            </a:r>
          </a:p>
        </p:txBody>
      </p:sp>
      <p:sp>
        <p:nvSpPr>
          <p:cNvPr id="4" name="TextBox 3">
            <a:extLst>
              <a:ext uri="{FF2B5EF4-FFF2-40B4-BE49-F238E27FC236}">
                <a16:creationId xmlns:a16="http://schemas.microsoft.com/office/drawing/2014/main" id="{643D90B0-1CD2-A52A-36DF-7B2E51260F36}"/>
              </a:ext>
            </a:extLst>
          </p:cNvPr>
          <p:cNvSpPr txBox="1"/>
          <p:nvPr/>
        </p:nvSpPr>
        <p:spPr>
          <a:xfrm>
            <a:off x="389423" y="1304159"/>
            <a:ext cx="2305597" cy="1178528"/>
          </a:xfrm>
          <a:prstGeom prst="rect">
            <a:avLst/>
          </a:prstGeom>
          <a:solidFill>
            <a:schemeClr val="bg2">
              <a:alpha val="20000"/>
            </a:schemeClr>
          </a:solidFill>
          <a:effectLst>
            <a:softEdge rad="76200"/>
          </a:effectLst>
        </p:spPr>
        <p:txBody>
          <a:bodyPr wrap="square">
            <a:spAutoFit/>
          </a:bodyPr>
          <a:lstStyle/>
          <a:p>
            <a:pPr algn="l"/>
            <a:r>
              <a:rPr lang="en-US" sz="706" dirty="0">
                <a:latin typeface="Courier New" panose="02070309020205020404" pitchFamily="49" charset="0"/>
                <a:cs typeface="Courier New" panose="02070309020205020404" pitchFamily="49" charset="0"/>
              </a:rPr>
              <a:t>#include &lt;</a:t>
            </a:r>
            <a:r>
              <a:rPr lang="en-US" sz="706" dirty="0" err="1">
                <a:latin typeface="Courier New" panose="02070309020205020404" pitchFamily="49" charset="0"/>
                <a:cs typeface="Courier New" panose="02070309020205020404" pitchFamily="49" charset="0"/>
              </a:rPr>
              <a:t>stdio.h</a:t>
            </a:r>
            <a:r>
              <a:rPr lang="en-US" sz="706" dirty="0">
                <a:latin typeface="Courier New" panose="02070309020205020404" pitchFamily="49" charset="0"/>
                <a:cs typeface="Courier New" panose="02070309020205020404" pitchFamily="49" charset="0"/>
              </a:rPr>
              <a:t>&gt;</a:t>
            </a:r>
          </a:p>
          <a:p>
            <a:pPr algn="l"/>
            <a:endParaRPr lang="en-US" sz="706" dirty="0">
              <a:latin typeface="Courier New" panose="02070309020205020404" pitchFamily="49" charset="0"/>
              <a:cs typeface="Courier New" panose="02070309020205020404" pitchFamily="49" charset="0"/>
            </a:endParaRPr>
          </a:p>
          <a:p>
            <a:pPr algn="l"/>
            <a:r>
              <a:rPr lang="en-US" sz="706" dirty="0">
                <a:latin typeface="Courier New" panose="02070309020205020404" pitchFamily="49" charset="0"/>
                <a:cs typeface="Courier New" panose="02070309020205020404" pitchFamily="49" charset="0"/>
              </a:rPr>
              <a:t>int main(int </a:t>
            </a:r>
            <a:r>
              <a:rPr lang="en-US" sz="706" dirty="0" err="1">
                <a:latin typeface="Courier New" panose="02070309020205020404" pitchFamily="49" charset="0"/>
                <a:cs typeface="Courier New" panose="02070309020205020404" pitchFamily="49" charset="0"/>
              </a:rPr>
              <a:t>argc</a:t>
            </a:r>
            <a:r>
              <a:rPr lang="en-US" sz="706" dirty="0">
                <a:latin typeface="Courier New" panose="02070309020205020404" pitchFamily="49" charset="0"/>
                <a:cs typeface="Courier New" panose="02070309020205020404" pitchFamily="49" charset="0"/>
              </a:rPr>
              <a:t>, char *</a:t>
            </a:r>
            <a:r>
              <a:rPr lang="en-US" sz="706" dirty="0" err="1">
                <a:latin typeface="Courier New" panose="02070309020205020404" pitchFamily="49" charset="0"/>
                <a:cs typeface="Courier New" panose="02070309020205020404" pitchFamily="49" charset="0"/>
              </a:rPr>
              <a:t>argv</a:t>
            </a:r>
            <a:r>
              <a:rPr lang="en-US" sz="706" dirty="0">
                <a:latin typeface="Courier New" panose="02070309020205020404" pitchFamily="49" charset="0"/>
                <a:cs typeface="Courier New" panose="02070309020205020404" pitchFamily="49" charset="0"/>
              </a:rPr>
              <a:t>[])</a:t>
            </a:r>
          </a:p>
          <a:p>
            <a:pPr algn="l"/>
            <a:r>
              <a:rPr lang="en-US" sz="706" dirty="0">
                <a:latin typeface="Courier New" panose="02070309020205020404" pitchFamily="49" charset="0"/>
                <a:cs typeface="Courier New" panose="02070309020205020404" pitchFamily="49" charset="0"/>
              </a:rPr>
              <a:t>{</a:t>
            </a:r>
          </a:p>
          <a:p>
            <a:pPr algn="l"/>
            <a:r>
              <a:rPr lang="sv-SE" sz="706" dirty="0">
                <a:latin typeface="Courier New" panose="02070309020205020404" pitchFamily="49" charset="0"/>
                <a:cs typeface="Courier New" panose="02070309020205020404" pitchFamily="49" charset="0"/>
              </a:rPr>
              <a:t>  char *str = argv[1];</a:t>
            </a:r>
          </a:p>
          <a:p>
            <a:pPr algn="l"/>
            <a:r>
              <a:rPr lang="en-US" sz="706" dirty="0">
                <a:latin typeface="Courier New" panose="02070309020205020404" pitchFamily="49" charset="0"/>
                <a:cs typeface="Courier New" panose="02070309020205020404" pitchFamily="49" charset="0"/>
              </a:rPr>
              <a:t>  while (1) {</a:t>
            </a:r>
          </a:p>
          <a:p>
            <a:pPr algn="l"/>
            <a:r>
              <a:rPr lang="pt-BR" sz="706" dirty="0">
                <a:latin typeface="Courier New" panose="02070309020205020404" pitchFamily="49" charset="0"/>
                <a:cs typeface="Courier New" panose="02070309020205020404" pitchFamily="49" charset="0"/>
              </a:rPr>
              <a:t>     printf("%s\n", str);</a:t>
            </a:r>
          </a:p>
          <a:p>
            <a:pPr algn="l"/>
            <a:r>
              <a:rPr lang="en-US" sz="706" dirty="0">
                <a:latin typeface="Courier New" panose="02070309020205020404" pitchFamily="49" charset="0"/>
                <a:cs typeface="Courier New" panose="02070309020205020404" pitchFamily="49" charset="0"/>
              </a:rPr>
              <a:t>  }</a:t>
            </a:r>
          </a:p>
          <a:p>
            <a:pPr algn="l"/>
            <a:r>
              <a:rPr lang="en-US" sz="706" dirty="0">
                <a:latin typeface="Courier New" panose="02070309020205020404" pitchFamily="49" charset="0"/>
                <a:cs typeface="Courier New" panose="02070309020205020404" pitchFamily="49" charset="0"/>
              </a:rPr>
              <a:t>  return 0;</a:t>
            </a:r>
          </a:p>
          <a:p>
            <a:pPr algn="l"/>
            <a:r>
              <a:rPr lang="en-US" sz="706"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A2718BBC-E520-C439-97F1-C31D245A8116}"/>
              </a:ext>
            </a:extLst>
          </p:cNvPr>
          <p:cNvSpPr txBox="1"/>
          <p:nvPr/>
        </p:nvSpPr>
        <p:spPr>
          <a:xfrm>
            <a:off x="2870360" y="1159472"/>
            <a:ext cx="2705646" cy="20095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706" dirty="0">
                <a:latin typeface="Courier New" panose="02070309020205020404" pitchFamily="49" charset="0"/>
                <a:cs typeface="Courier New" panose="02070309020205020404" pitchFamily="49" charset="0"/>
              </a:rPr>
              <a:t>laptop&gt; ./</a:t>
            </a:r>
            <a:r>
              <a:rPr lang="en-US" sz="706" dirty="0" err="1">
                <a:latin typeface="Courier New" panose="02070309020205020404" pitchFamily="49" charset="0"/>
                <a:cs typeface="Courier New" panose="02070309020205020404" pitchFamily="49" charset="0"/>
              </a:rPr>
              <a:t>cpu</a:t>
            </a:r>
            <a:r>
              <a:rPr lang="en-US" sz="706" dirty="0">
                <a:latin typeface="Courier New" panose="02070309020205020404" pitchFamily="49" charset="0"/>
                <a:cs typeface="Courier New" panose="02070309020205020404" pitchFamily="49" charset="0"/>
              </a:rPr>
              <a:t> A</a:t>
            </a:r>
          </a:p>
        </p:txBody>
      </p:sp>
      <p:sp>
        <p:nvSpPr>
          <p:cNvPr id="6" name="TextBox 5">
            <a:extLst>
              <a:ext uri="{FF2B5EF4-FFF2-40B4-BE49-F238E27FC236}">
                <a16:creationId xmlns:a16="http://schemas.microsoft.com/office/drawing/2014/main" id="{574EE130-AD6A-9EE1-2803-CA2304F7A27C}"/>
              </a:ext>
            </a:extLst>
          </p:cNvPr>
          <p:cNvSpPr txBox="1"/>
          <p:nvPr/>
        </p:nvSpPr>
        <p:spPr>
          <a:xfrm>
            <a:off x="2868790" y="1882775"/>
            <a:ext cx="2707216" cy="20095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706" dirty="0">
                <a:latin typeface="Courier New" panose="02070309020205020404" pitchFamily="49" charset="0"/>
                <a:cs typeface="Courier New" panose="02070309020205020404" pitchFamily="49" charset="0"/>
              </a:rPr>
              <a:t>laptop&gt; </a:t>
            </a:r>
            <a:r>
              <a:rPr lang="pt-BR" sz="706" dirty="0">
                <a:latin typeface="Courier New" panose="02070309020205020404" pitchFamily="49" charset="0"/>
                <a:cs typeface="Courier New" panose="02070309020205020404" pitchFamily="49" charset="0"/>
              </a:rPr>
              <a:t>./cpu A &amp; ./cpu B &amp; ./cpu C</a:t>
            </a:r>
            <a:endParaRPr lang="en-US" sz="706"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E4128FE9-36BA-B77B-8776-59813D1EF6CC}"/>
              </a:ext>
            </a:extLst>
          </p:cNvPr>
          <p:cNvSpPr txBox="1"/>
          <p:nvPr/>
        </p:nvSpPr>
        <p:spPr>
          <a:xfrm>
            <a:off x="2868790" y="1307394"/>
            <a:ext cx="2707216" cy="635430"/>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706" dirty="0">
                <a:latin typeface="Courier New" panose="02070309020205020404" pitchFamily="49" charset="0"/>
                <a:cs typeface="Courier New" panose="02070309020205020404" pitchFamily="49" charset="0"/>
              </a:rPr>
              <a:t>A</a:t>
            </a:r>
          </a:p>
          <a:p>
            <a:pPr algn="l"/>
            <a:r>
              <a:rPr lang="en-US" sz="706" dirty="0">
                <a:latin typeface="Courier New" panose="02070309020205020404" pitchFamily="49" charset="0"/>
                <a:cs typeface="Courier New" panose="02070309020205020404" pitchFamily="49" charset="0"/>
              </a:rPr>
              <a:t>A</a:t>
            </a:r>
          </a:p>
          <a:p>
            <a:pPr algn="l"/>
            <a:r>
              <a:rPr lang="en-US" sz="706" dirty="0">
                <a:latin typeface="Courier New" panose="02070309020205020404" pitchFamily="49" charset="0"/>
                <a:cs typeface="Courier New" panose="02070309020205020404" pitchFamily="49" charset="0"/>
              </a:rPr>
              <a:t>A</a:t>
            </a:r>
          </a:p>
          <a:p>
            <a:pPr algn="l"/>
            <a:r>
              <a:rPr lang="en-US" sz="706" dirty="0">
                <a:latin typeface="Courier New" panose="02070309020205020404" pitchFamily="49" charset="0"/>
                <a:cs typeface="Courier New" panose="02070309020205020404" pitchFamily="49" charset="0"/>
              </a:rPr>
              <a:t>A</a:t>
            </a:r>
            <a:br>
              <a:rPr lang="en-US" sz="706" dirty="0">
                <a:latin typeface="Courier New" panose="02070309020205020404" pitchFamily="49" charset="0"/>
                <a:cs typeface="Courier New" panose="02070309020205020404" pitchFamily="49" charset="0"/>
              </a:rPr>
            </a:br>
            <a:r>
              <a:rPr lang="en-US" sz="706" dirty="0">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626F9C7F-2482-813C-6937-A5380DD8F0E6}"/>
              </a:ext>
            </a:extLst>
          </p:cNvPr>
          <p:cNvSpPr txBox="1"/>
          <p:nvPr/>
        </p:nvSpPr>
        <p:spPr>
          <a:xfrm>
            <a:off x="2995689" y="2063051"/>
            <a:ext cx="223122" cy="635430"/>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706" dirty="0">
                <a:latin typeface="Courier New" panose="02070309020205020404" pitchFamily="49" charset="0"/>
                <a:cs typeface="Courier New" panose="02070309020205020404" pitchFamily="49" charset="0"/>
              </a:rPr>
              <a:t>A</a:t>
            </a:r>
          </a:p>
          <a:p>
            <a:pPr algn="l"/>
            <a:r>
              <a:rPr lang="en-US" sz="706" dirty="0">
                <a:latin typeface="Courier New" panose="02070309020205020404" pitchFamily="49" charset="0"/>
                <a:cs typeface="Courier New" panose="02070309020205020404" pitchFamily="49" charset="0"/>
              </a:rPr>
              <a:t>A</a:t>
            </a:r>
          </a:p>
          <a:p>
            <a:pPr algn="l"/>
            <a:r>
              <a:rPr lang="en-US" sz="706" dirty="0">
                <a:latin typeface="Courier New" panose="02070309020205020404" pitchFamily="49" charset="0"/>
                <a:cs typeface="Courier New" panose="02070309020205020404" pitchFamily="49" charset="0"/>
              </a:rPr>
              <a:t>A</a:t>
            </a:r>
          </a:p>
          <a:p>
            <a:pPr algn="l"/>
            <a:r>
              <a:rPr lang="en-US" sz="706" dirty="0">
                <a:latin typeface="Courier New" panose="02070309020205020404" pitchFamily="49" charset="0"/>
                <a:cs typeface="Courier New" panose="02070309020205020404" pitchFamily="49" charset="0"/>
              </a:rPr>
              <a:t>A</a:t>
            </a:r>
            <a:br>
              <a:rPr lang="en-US" sz="706" dirty="0">
                <a:latin typeface="Courier New" panose="02070309020205020404" pitchFamily="49" charset="0"/>
                <a:cs typeface="Courier New" panose="02070309020205020404" pitchFamily="49" charset="0"/>
              </a:rPr>
            </a:br>
            <a:r>
              <a:rPr lang="en-US" sz="706" dirty="0">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888A2420-1D45-DB07-EF42-4EC8D4AF9D67}"/>
              </a:ext>
            </a:extLst>
          </p:cNvPr>
          <p:cNvSpPr txBox="1"/>
          <p:nvPr/>
        </p:nvSpPr>
        <p:spPr>
          <a:xfrm>
            <a:off x="4000963" y="2037877"/>
            <a:ext cx="223122" cy="852669"/>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706" dirty="0">
                <a:latin typeface="Courier New" panose="02070309020205020404" pitchFamily="49" charset="0"/>
                <a:cs typeface="Courier New" panose="02070309020205020404" pitchFamily="49" charset="0"/>
              </a:rPr>
              <a:t>A</a:t>
            </a:r>
          </a:p>
          <a:p>
            <a:pPr algn="l"/>
            <a:r>
              <a:rPr lang="en-US" sz="706" dirty="0">
                <a:latin typeface="Courier New" panose="02070309020205020404" pitchFamily="49" charset="0"/>
                <a:cs typeface="Courier New" panose="02070309020205020404" pitchFamily="49" charset="0"/>
              </a:rPr>
              <a:t>B</a:t>
            </a:r>
          </a:p>
          <a:p>
            <a:pPr algn="l"/>
            <a:r>
              <a:rPr lang="en-US" sz="706" dirty="0">
                <a:latin typeface="Courier New" panose="02070309020205020404" pitchFamily="49" charset="0"/>
                <a:cs typeface="Courier New" panose="02070309020205020404" pitchFamily="49" charset="0"/>
              </a:rPr>
              <a:t>C</a:t>
            </a:r>
          </a:p>
          <a:p>
            <a:pPr algn="l"/>
            <a:r>
              <a:rPr lang="en-US" sz="706" dirty="0">
                <a:latin typeface="Courier New" panose="02070309020205020404" pitchFamily="49" charset="0"/>
                <a:cs typeface="Courier New" panose="02070309020205020404" pitchFamily="49" charset="0"/>
              </a:rPr>
              <a:t>A</a:t>
            </a:r>
            <a:br>
              <a:rPr lang="en-US" sz="706" dirty="0">
                <a:latin typeface="Courier New" panose="02070309020205020404" pitchFamily="49" charset="0"/>
                <a:cs typeface="Courier New" panose="02070309020205020404" pitchFamily="49" charset="0"/>
              </a:rPr>
            </a:br>
            <a:r>
              <a:rPr lang="en-US" sz="706" dirty="0">
                <a:latin typeface="Courier New" panose="02070309020205020404" pitchFamily="49" charset="0"/>
                <a:cs typeface="Courier New" panose="02070309020205020404" pitchFamily="49" charset="0"/>
              </a:rPr>
              <a:t>B</a:t>
            </a:r>
          </a:p>
          <a:p>
            <a:pPr algn="l"/>
            <a:r>
              <a:rPr lang="en-US" sz="706" dirty="0">
                <a:latin typeface="Courier New" panose="02070309020205020404" pitchFamily="49" charset="0"/>
                <a:cs typeface="Courier New" panose="02070309020205020404" pitchFamily="49" charset="0"/>
              </a:rPr>
              <a:t>C</a:t>
            </a:r>
          </a:p>
          <a:p>
            <a:pPr algn="l"/>
            <a:r>
              <a:rPr lang="en-US" sz="706" dirty="0">
                <a:latin typeface="Courier New" panose="02070309020205020404" pitchFamily="49" charset="0"/>
                <a:cs typeface="Courier New" panose="02070309020205020404" pitchFamily="49" charset="0"/>
              </a:rPr>
              <a:t>…</a:t>
            </a:r>
          </a:p>
        </p:txBody>
      </p:sp>
      <p:sp>
        <p:nvSpPr>
          <p:cNvPr id="11" name="TextBox 10">
            <a:extLst>
              <a:ext uri="{FF2B5EF4-FFF2-40B4-BE49-F238E27FC236}">
                <a16:creationId xmlns:a16="http://schemas.microsoft.com/office/drawing/2014/main" id="{3797570F-8003-5AD9-C013-F0AAB6292ACF}"/>
              </a:ext>
            </a:extLst>
          </p:cNvPr>
          <p:cNvSpPr txBox="1"/>
          <p:nvPr/>
        </p:nvSpPr>
        <p:spPr>
          <a:xfrm>
            <a:off x="5006236" y="2006063"/>
            <a:ext cx="223122" cy="961289"/>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706" dirty="0">
                <a:latin typeface="Courier New" panose="02070309020205020404" pitchFamily="49" charset="0"/>
                <a:cs typeface="Courier New" panose="02070309020205020404" pitchFamily="49" charset="0"/>
              </a:rPr>
              <a:t>A</a:t>
            </a:r>
          </a:p>
          <a:p>
            <a:pPr algn="l"/>
            <a:r>
              <a:rPr lang="en-US" sz="706" dirty="0">
                <a:latin typeface="Courier New" panose="02070309020205020404" pitchFamily="49" charset="0"/>
                <a:cs typeface="Courier New" panose="02070309020205020404" pitchFamily="49" charset="0"/>
              </a:rPr>
              <a:t>B</a:t>
            </a:r>
          </a:p>
          <a:p>
            <a:pPr algn="l"/>
            <a:r>
              <a:rPr lang="en-US" sz="706" dirty="0">
                <a:latin typeface="Courier New" panose="02070309020205020404" pitchFamily="49" charset="0"/>
                <a:cs typeface="Courier New" panose="02070309020205020404" pitchFamily="49" charset="0"/>
              </a:rPr>
              <a:t>B</a:t>
            </a:r>
          </a:p>
          <a:p>
            <a:pPr algn="l"/>
            <a:r>
              <a:rPr lang="en-US" sz="706" dirty="0">
                <a:latin typeface="Courier New" panose="02070309020205020404" pitchFamily="49" charset="0"/>
                <a:cs typeface="Courier New" panose="02070309020205020404" pitchFamily="49" charset="0"/>
              </a:rPr>
              <a:t>A</a:t>
            </a:r>
          </a:p>
          <a:p>
            <a:pPr algn="l"/>
            <a:r>
              <a:rPr lang="en-US" sz="706" dirty="0">
                <a:latin typeface="Courier New" panose="02070309020205020404" pitchFamily="49" charset="0"/>
                <a:cs typeface="Courier New" panose="02070309020205020404" pitchFamily="49" charset="0"/>
              </a:rPr>
              <a:t>C</a:t>
            </a:r>
            <a:br>
              <a:rPr lang="en-US" sz="706" dirty="0">
                <a:latin typeface="Courier New" panose="02070309020205020404" pitchFamily="49" charset="0"/>
                <a:cs typeface="Courier New" panose="02070309020205020404" pitchFamily="49" charset="0"/>
              </a:rPr>
            </a:br>
            <a:r>
              <a:rPr lang="en-US" sz="706" dirty="0">
                <a:latin typeface="Courier New" panose="02070309020205020404" pitchFamily="49" charset="0"/>
                <a:cs typeface="Courier New" panose="02070309020205020404" pitchFamily="49" charset="0"/>
              </a:rPr>
              <a:t>B</a:t>
            </a:r>
          </a:p>
          <a:p>
            <a:pPr algn="l"/>
            <a:r>
              <a:rPr lang="en-US" sz="706" dirty="0">
                <a:latin typeface="Courier New" panose="02070309020205020404" pitchFamily="49" charset="0"/>
                <a:cs typeface="Courier New" panose="02070309020205020404" pitchFamily="49" charset="0"/>
              </a:rPr>
              <a:t>C</a:t>
            </a:r>
          </a:p>
          <a:p>
            <a:pPr algn="l"/>
            <a:r>
              <a:rPr lang="en-US" sz="706" dirty="0">
                <a:latin typeface="Courier New" panose="02070309020205020404" pitchFamily="49" charset="0"/>
                <a:cs typeface="Courier New" panose="02070309020205020404" pitchFamily="49" charset="0"/>
              </a:rPr>
              <a:t>…</a:t>
            </a:r>
          </a:p>
        </p:txBody>
      </p:sp>
      <p:sp>
        <p:nvSpPr>
          <p:cNvPr id="12" name="TextBox 11">
            <a:extLst>
              <a:ext uri="{FF2B5EF4-FFF2-40B4-BE49-F238E27FC236}">
                <a16:creationId xmlns:a16="http://schemas.microsoft.com/office/drawing/2014/main" id="{D58B6F51-0ACB-3742-234E-BB96888CB4CB}"/>
              </a:ext>
            </a:extLst>
          </p:cNvPr>
          <p:cNvSpPr txBox="1"/>
          <p:nvPr/>
        </p:nvSpPr>
        <p:spPr>
          <a:xfrm>
            <a:off x="2680276" y="1988676"/>
            <a:ext cx="346075" cy="200952"/>
          </a:xfrm>
          <a:prstGeom prst="rect">
            <a:avLst/>
          </a:prstGeom>
          <a:noFill/>
        </p:spPr>
        <p:txBody>
          <a:bodyPr wrap="square">
            <a:spAutoFit/>
          </a:bodyPr>
          <a:lstStyle/>
          <a:p>
            <a:pPr algn="ctr"/>
            <a:r>
              <a:rPr lang="en-US" sz="706" dirty="0"/>
              <a:t>a) </a:t>
            </a:r>
          </a:p>
        </p:txBody>
      </p:sp>
      <p:sp>
        <p:nvSpPr>
          <p:cNvPr id="13" name="TextBox 12">
            <a:extLst>
              <a:ext uri="{FF2B5EF4-FFF2-40B4-BE49-F238E27FC236}">
                <a16:creationId xmlns:a16="http://schemas.microsoft.com/office/drawing/2014/main" id="{5703B54D-A046-A85E-4D52-62D3355868CB}"/>
              </a:ext>
            </a:extLst>
          </p:cNvPr>
          <p:cNvSpPr txBox="1"/>
          <p:nvPr/>
        </p:nvSpPr>
        <p:spPr>
          <a:xfrm>
            <a:off x="3633955" y="1997826"/>
            <a:ext cx="346075" cy="200952"/>
          </a:xfrm>
          <a:prstGeom prst="rect">
            <a:avLst/>
          </a:prstGeom>
          <a:noFill/>
        </p:spPr>
        <p:txBody>
          <a:bodyPr wrap="square">
            <a:spAutoFit/>
          </a:bodyPr>
          <a:lstStyle/>
          <a:p>
            <a:pPr algn="ctr"/>
            <a:r>
              <a:rPr lang="en-US" sz="706" dirty="0"/>
              <a:t>b) </a:t>
            </a:r>
          </a:p>
        </p:txBody>
      </p:sp>
      <p:sp>
        <p:nvSpPr>
          <p:cNvPr id="14" name="TextBox 13">
            <a:extLst>
              <a:ext uri="{FF2B5EF4-FFF2-40B4-BE49-F238E27FC236}">
                <a16:creationId xmlns:a16="http://schemas.microsoft.com/office/drawing/2014/main" id="{31BE5D1C-C4EC-FB89-CBA8-9F20E089F264}"/>
              </a:ext>
            </a:extLst>
          </p:cNvPr>
          <p:cNvSpPr txBox="1"/>
          <p:nvPr/>
        </p:nvSpPr>
        <p:spPr>
          <a:xfrm>
            <a:off x="4654708" y="1997826"/>
            <a:ext cx="346075" cy="200952"/>
          </a:xfrm>
          <a:prstGeom prst="rect">
            <a:avLst/>
          </a:prstGeom>
          <a:noFill/>
        </p:spPr>
        <p:txBody>
          <a:bodyPr wrap="square">
            <a:spAutoFit/>
          </a:bodyPr>
          <a:lstStyle/>
          <a:p>
            <a:pPr algn="ctr"/>
            <a:r>
              <a:rPr lang="en-US" sz="706" dirty="0"/>
              <a:t>c) </a:t>
            </a:r>
          </a:p>
        </p:txBody>
      </p:sp>
      <p:sp>
        <p:nvSpPr>
          <p:cNvPr id="15" name="TextBox 14">
            <a:extLst>
              <a:ext uri="{FF2B5EF4-FFF2-40B4-BE49-F238E27FC236}">
                <a16:creationId xmlns:a16="http://schemas.microsoft.com/office/drawing/2014/main" id="{B2CFFE3A-54D2-09F0-EADA-50FA641B971E}"/>
              </a:ext>
            </a:extLst>
          </p:cNvPr>
          <p:cNvSpPr txBox="1"/>
          <p:nvPr/>
        </p:nvSpPr>
        <p:spPr>
          <a:xfrm>
            <a:off x="2868790" y="2920909"/>
            <a:ext cx="2979339" cy="20095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706" dirty="0">
                <a:latin typeface="Courier New" panose="02070309020205020404" pitchFamily="49" charset="0"/>
                <a:cs typeface="Courier New" panose="02070309020205020404" pitchFamily="49" charset="0"/>
              </a:rPr>
              <a:t>laptop&gt; </a:t>
            </a:r>
            <a:r>
              <a:rPr lang="pt-BR" sz="706" dirty="0">
                <a:latin typeface="Courier New" panose="02070309020205020404" pitchFamily="49" charset="0"/>
                <a:cs typeface="Courier New" panose="02070309020205020404" pitchFamily="49" charset="0"/>
              </a:rPr>
              <a:t>./cpu ; ./cpu B</a:t>
            </a:r>
            <a:endParaRPr lang="en-US" sz="706"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E502647C-353A-C729-9D2C-1C4AD3E9E16C}"/>
              </a:ext>
            </a:extLst>
          </p:cNvPr>
          <p:cNvSpPr txBox="1"/>
          <p:nvPr/>
        </p:nvSpPr>
        <p:spPr>
          <a:xfrm>
            <a:off x="2864866" y="3049546"/>
            <a:ext cx="2979339" cy="418191"/>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706" dirty="0">
                <a:latin typeface="Courier New" panose="02070309020205020404" pitchFamily="49" charset="0"/>
                <a:cs typeface="Courier New" panose="02070309020205020404" pitchFamily="49" charset="0"/>
              </a:rPr>
              <a:t>Segmentation Fault</a:t>
            </a:r>
          </a:p>
          <a:p>
            <a:r>
              <a:rPr lang="en-US" sz="706" dirty="0">
                <a:latin typeface="Courier New" panose="02070309020205020404" pitchFamily="49" charset="0"/>
                <a:cs typeface="Courier New" panose="02070309020205020404" pitchFamily="49" charset="0"/>
              </a:rPr>
              <a:t>B</a:t>
            </a:r>
          </a:p>
          <a:p>
            <a:r>
              <a:rPr lang="en-US" sz="706" dirty="0">
                <a:latin typeface="Courier New" panose="02070309020205020404" pitchFamily="49" charset="0"/>
                <a:cs typeface="Courier New" panose="02070309020205020404" pitchFamily="49" charset="0"/>
              </a:rPr>
              <a:t>…</a:t>
            </a:r>
          </a:p>
        </p:txBody>
      </p:sp>
      <p:sp>
        <p:nvSpPr>
          <p:cNvPr id="9" name="Date Placeholder 8"/>
          <p:cNvSpPr>
            <a:spLocks noGrp="1"/>
          </p:cNvSpPr>
          <p:nvPr>
            <p:ph type="dt" sz="half" idx="10"/>
          </p:nvPr>
        </p:nvSpPr>
        <p:spPr/>
        <p:txBody>
          <a:bodyPr/>
          <a:lstStyle/>
          <a:p>
            <a:r>
              <a:rPr lang="en-US" smtClean="0"/>
              <a:t>8/25/2026</a:t>
            </a:r>
            <a:endParaRPr lang="en-US"/>
          </a:p>
        </p:txBody>
      </p:sp>
      <p:sp>
        <p:nvSpPr>
          <p:cNvPr id="16" name="Footer Placeholder 15"/>
          <p:cNvSpPr>
            <a:spLocks noGrp="1"/>
          </p:cNvSpPr>
          <p:nvPr>
            <p:ph type="ftr" sz="quarter" idx="11"/>
          </p:nvPr>
        </p:nvSpPr>
        <p:spPr/>
        <p:txBody>
          <a:bodyPr/>
          <a:lstStyle/>
          <a:p>
            <a:r>
              <a:rPr lang="en-US" smtClean="0"/>
              <a:t>CSC7103, Fall 2026, Welcome and Introduction</a:t>
            </a:r>
            <a:endParaRPr lang="en-US"/>
          </a:p>
        </p:txBody>
      </p:sp>
      <p:sp>
        <p:nvSpPr>
          <p:cNvPr id="19" name="Slide Number Placeholder 18"/>
          <p:cNvSpPr>
            <a:spLocks noGrp="1"/>
          </p:cNvSpPr>
          <p:nvPr>
            <p:ph type="sldNum" sz="quarter" idx="12"/>
          </p:nvPr>
        </p:nvSpPr>
        <p:spPr/>
        <p:txBody>
          <a:bodyPr>
            <a:normAutofit fontScale="92500" lnSpcReduction="20000"/>
          </a:bodyPr>
          <a:lstStyle/>
          <a:p>
            <a:fld id="{B6F15528-21DE-4FAA-801E-634DDDAF4B2B}" type="slidenum">
              <a:rPr lang="en-US" smtClean="0"/>
              <a:t>20</a:t>
            </a:fld>
            <a:endParaRPr lang="en-US"/>
          </a:p>
        </p:txBody>
      </p:sp>
    </p:spTree>
    <p:extLst>
      <p:ext uri="{BB962C8B-B14F-4D97-AF65-F5344CB8AC3E}">
        <p14:creationId xmlns:p14="http://schemas.microsoft.com/office/powerpoint/2010/main" val="420214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1" grpId="0" animBg="1"/>
      <p:bldP spid="12" grpId="0"/>
      <p:bldP spid="13" grpId="0"/>
      <p:bldP spid="14" grpId="0"/>
      <p:bldP spid="15"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C24-B5EF-C768-98F1-B28A31EC5F41}"/>
              </a:ext>
            </a:extLst>
          </p:cNvPr>
          <p:cNvSpPr>
            <a:spLocks noGrp="1"/>
          </p:cNvSpPr>
          <p:nvPr>
            <p:ph type="title"/>
          </p:nvPr>
        </p:nvSpPr>
        <p:spPr/>
        <p:txBody>
          <a:bodyPr/>
          <a:lstStyle/>
          <a:p>
            <a:r>
              <a:rPr lang="en-US" dirty="0" smtClean="0">
                <a:latin typeface="+mj-lt"/>
              </a:rPr>
              <a:t>Illusionist:</a:t>
            </a:r>
            <a:br>
              <a:rPr lang="en-US" dirty="0" smtClean="0">
                <a:latin typeface="+mj-lt"/>
              </a:rPr>
            </a:br>
            <a:r>
              <a:rPr lang="en-US" dirty="0" smtClean="0">
                <a:latin typeface="+mj-lt"/>
              </a:rPr>
              <a:t>What </a:t>
            </a:r>
            <a:r>
              <a:rPr lang="en-US" dirty="0">
                <a:latin typeface="+mj-lt"/>
              </a:rPr>
              <a:t>does this </a:t>
            </a:r>
            <a:r>
              <a:rPr lang="en-US" dirty="0" smtClean="0">
                <a:latin typeface="+mj-lt"/>
              </a:rPr>
              <a:t>Program do?</a:t>
            </a:r>
            <a:endParaRPr lang="en-US" dirty="0">
              <a:latin typeface="+mj-lt"/>
            </a:endParaRPr>
          </a:p>
        </p:txBody>
      </p:sp>
      <p:sp>
        <p:nvSpPr>
          <p:cNvPr id="3" name="TextBox 2">
            <a:extLst>
              <a:ext uri="{FF2B5EF4-FFF2-40B4-BE49-F238E27FC236}">
                <a16:creationId xmlns:a16="http://schemas.microsoft.com/office/drawing/2014/main" id="{4BD7E425-1F34-A5BB-2A64-F85C0BAAADED}"/>
              </a:ext>
            </a:extLst>
          </p:cNvPr>
          <p:cNvSpPr txBox="1"/>
          <p:nvPr/>
        </p:nvSpPr>
        <p:spPr>
          <a:xfrm>
            <a:off x="2845858" y="1027960"/>
            <a:ext cx="2768600" cy="20095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706" dirty="0">
                <a:latin typeface="Courier New" panose="02070309020205020404" pitchFamily="49" charset="0"/>
                <a:cs typeface="Courier New" panose="02070309020205020404" pitchFamily="49" charset="0"/>
              </a:rPr>
              <a:t>laptop&gt; </a:t>
            </a:r>
            <a:r>
              <a:rPr lang="en-US" sz="706" dirty="0" err="1">
                <a:latin typeface="Courier New" panose="02070309020205020404" pitchFamily="49" charset="0"/>
                <a:cs typeface="Courier New" panose="02070309020205020404" pitchFamily="49" charset="0"/>
              </a:rPr>
              <a:t>gcc</a:t>
            </a:r>
            <a:r>
              <a:rPr lang="en-US" sz="706" dirty="0">
                <a:latin typeface="Courier New" panose="02070309020205020404" pitchFamily="49" charset="0"/>
                <a:cs typeface="Courier New" panose="02070309020205020404" pitchFamily="49" charset="0"/>
              </a:rPr>
              <a:t> –o memory </a:t>
            </a:r>
            <a:r>
              <a:rPr lang="en-US" sz="706" dirty="0" err="1">
                <a:latin typeface="Courier New" panose="02070309020205020404" pitchFamily="49" charset="0"/>
                <a:cs typeface="Courier New" panose="02070309020205020404" pitchFamily="49" charset="0"/>
              </a:rPr>
              <a:t>memory.c</a:t>
            </a:r>
            <a:r>
              <a:rPr lang="en-US" sz="706" dirty="0">
                <a:latin typeface="Courier New" panose="02070309020205020404" pitchFamily="49" charset="0"/>
                <a:cs typeface="Courier New" panose="02070309020205020404" pitchFamily="49" charset="0"/>
              </a:rPr>
              <a:t> -Wall</a:t>
            </a:r>
          </a:p>
        </p:txBody>
      </p:sp>
      <p:sp>
        <p:nvSpPr>
          <p:cNvPr id="4" name="TextBox 3">
            <a:extLst>
              <a:ext uri="{FF2B5EF4-FFF2-40B4-BE49-F238E27FC236}">
                <a16:creationId xmlns:a16="http://schemas.microsoft.com/office/drawing/2014/main" id="{643D90B0-1CD2-A52A-36DF-7B2E51260F36}"/>
              </a:ext>
            </a:extLst>
          </p:cNvPr>
          <p:cNvSpPr txBox="1"/>
          <p:nvPr/>
        </p:nvSpPr>
        <p:spPr>
          <a:xfrm>
            <a:off x="346428" y="1099855"/>
            <a:ext cx="2687771" cy="1721625"/>
          </a:xfrm>
          <a:prstGeom prst="rect">
            <a:avLst/>
          </a:prstGeom>
          <a:solidFill>
            <a:schemeClr val="bg2">
              <a:alpha val="20000"/>
            </a:schemeClr>
          </a:solidFill>
          <a:effectLst>
            <a:softEdge rad="76200"/>
          </a:effectLst>
        </p:spPr>
        <p:txBody>
          <a:bodyPr wrap="square">
            <a:spAutoFit/>
          </a:bodyPr>
          <a:lstStyle/>
          <a:p>
            <a:pPr algn="l"/>
            <a:r>
              <a:rPr lang="en-US" sz="706" dirty="0">
                <a:latin typeface="Courier New" panose="02070309020205020404" pitchFamily="49" charset="0"/>
                <a:cs typeface="Courier New" panose="02070309020205020404" pitchFamily="49" charset="0"/>
              </a:rPr>
              <a:t>#include &lt;</a:t>
            </a:r>
            <a:r>
              <a:rPr lang="en-US" sz="706" dirty="0" err="1">
                <a:latin typeface="Courier New" panose="02070309020205020404" pitchFamily="49" charset="0"/>
                <a:cs typeface="Courier New" panose="02070309020205020404" pitchFamily="49" charset="0"/>
              </a:rPr>
              <a:t>stdio.h</a:t>
            </a:r>
            <a:r>
              <a:rPr lang="en-US" sz="706" dirty="0">
                <a:latin typeface="Courier New" panose="02070309020205020404" pitchFamily="49" charset="0"/>
                <a:cs typeface="Courier New" panose="02070309020205020404" pitchFamily="49" charset="0"/>
              </a:rPr>
              <a:t>&gt;</a:t>
            </a:r>
          </a:p>
          <a:p>
            <a:pPr algn="l"/>
            <a:r>
              <a:rPr lang="en-US" sz="706" dirty="0">
                <a:latin typeface="Courier New" panose="02070309020205020404" pitchFamily="49" charset="0"/>
                <a:cs typeface="Courier New" panose="02070309020205020404" pitchFamily="49" charset="0"/>
              </a:rPr>
              <a:t>#include &lt;</a:t>
            </a:r>
            <a:r>
              <a:rPr lang="en-US" sz="706" dirty="0" err="1">
                <a:latin typeface="Courier New" panose="02070309020205020404" pitchFamily="49" charset="0"/>
                <a:cs typeface="Courier New" panose="02070309020205020404" pitchFamily="49" charset="0"/>
              </a:rPr>
              <a:t>stdlib.h</a:t>
            </a:r>
            <a:r>
              <a:rPr lang="en-US" sz="706" dirty="0">
                <a:latin typeface="Courier New" panose="02070309020205020404" pitchFamily="49" charset="0"/>
                <a:cs typeface="Courier New" panose="02070309020205020404" pitchFamily="49" charset="0"/>
              </a:rPr>
              <a:t>&gt;</a:t>
            </a:r>
          </a:p>
          <a:p>
            <a:pPr algn="l"/>
            <a:r>
              <a:rPr lang="en-US" sz="706" dirty="0">
                <a:latin typeface="Courier New" panose="02070309020205020404" pitchFamily="49" charset="0"/>
                <a:cs typeface="Courier New" panose="02070309020205020404" pitchFamily="49" charset="0"/>
              </a:rPr>
              <a:t>#include &lt;</a:t>
            </a:r>
            <a:r>
              <a:rPr lang="en-US" sz="706" dirty="0" err="1">
                <a:latin typeface="Courier New" panose="02070309020205020404" pitchFamily="49" charset="0"/>
                <a:cs typeface="Courier New" panose="02070309020205020404" pitchFamily="49" charset="0"/>
              </a:rPr>
              <a:t>unistd.h</a:t>
            </a:r>
            <a:r>
              <a:rPr lang="en-US" sz="706" dirty="0">
                <a:latin typeface="Courier New" panose="02070309020205020404" pitchFamily="49" charset="0"/>
                <a:cs typeface="Courier New" panose="02070309020205020404" pitchFamily="49" charset="0"/>
              </a:rPr>
              <a:t>&gt;</a:t>
            </a:r>
          </a:p>
          <a:p>
            <a:pPr algn="l"/>
            <a:endParaRPr lang="en-US" sz="706" dirty="0">
              <a:latin typeface="Courier New" panose="02070309020205020404" pitchFamily="49" charset="0"/>
              <a:cs typeface="Courier New" panose="02070309020205020404" pitchFamily="49" charset="0"/>
            </a:endParaRPr>
          </a:p>
          <a:p>
            <a:pPr algn="l"/>
            <a:r>
              <a:rPr lang="en-US" sz="706" dirty="0">
                <a:latin typeface="Courier New" panose="02070309020205020404" pitchFamily="49" charset="0"/>
                <a:cs typeface="Courier New" panose="02070309020205020404" pitchFamily="49" charset="0"/>
              </a:rPr>
              <a:t>int main(int </a:t>
            </a:r>
            <a:r>
              <a:rPr lang="en-US" sz="706" dirty="0" err="1">
                <a:latin typeface="Courier New" panose="02070309020205020404" pitchFamily="49" charset="0"/>
                <a:cs typeface="Courier New" panose="02070309020205020404" pitchFamily="49" charset="0"/>
              </a:rPr>
              <a:t>argc</a:t>
            </a:r>
            <a:r>
              <a:rPr lang="en-US" sz="706" dirty="0">
                <a:latin typeface="Courier New" panose="02070309020205020404" pitchFamily="49" charset="0"/>
                <a:cs typeface="Courier New" panose="02070309020205020404" pitchFamily="49" charset="0"/>
              </a:rPr>
              <a:t>, char *</a:t>
            </a:r>
            <a:r>
              <a:rPr lang="en-US" sz="706" dirty="0" err="1">
                <a:latin typeface="Courier New" panose="02070309020205020404" pitchFamily="49" charset="0"/>
                <a:cs typeface="Courier New" panose="02070309020205020404" pitchFamily="49" charset="0"/>
              </a:rPr>
              <a:t>argv</a:t>
            </a:r>
            <a:r>
              <a:rPr lang="en-US" sz="706" dirty="0">
                <a:latin typeface="Courier New" panose="02070309020205020404" pitchFamily="49" charset="0"/>
                <a:cs typeface="Courier New" panose="02070309020205020404" pitchFamily="49" charset="0"/>
              </a:rPr>
              <a:t>[])</a:t>
            </a:r>
          </a:p>
          <a:p>
            <a:pPr algn="l"/>
            <a:r>
              <a:rPr lang="en-US" sz="706" dirty="0">
                <a:latin typeface="Courier New" panose="02070309020205020404" pitchFamily="49" charset="0"/>
                <a:cs typeface="Courier New" panose="02070309020205020404" pitchFamily="49" charset="0"/>
              </a:rPr>
              <a:t>{</a:t>
            </a:r>
          </a:p>
          <a:p>
            <a:pPr algn="l"/>
            <a:r>
              <a:rPr lang="en-US" sz="706" dirty="0">
                <a:latin typeface="Courier New" panose="02070309020205020404" pitchFamily="49" charset="0"/>
                <a:cs typeface="Courier New" panose="02070309020205020404" pitchFamily="49" charset="0"/>
              </a:rPr>
              <a:t>  int *p = malloc(</a:t>
            </a:r>
            <a:r>
              <a:rPr lang="en-US" sz="706" dirty="0" err="1">
                <a:latin typeface="Courier New" panose="02070309020205020404" pitchFamily="49" charset="0"/>
                <a:cs typeface="Courier New" panose="02070309020205020404" pitchFamily="49" charset="0"/>
              </a:rPr>
              <a:t>sizeof</a:t>
            </a:r>
            <a:r>
              <a:rPr lang="en-US" sz="706" dirty="0">
                <a:latin typeface="Courier New" panose="02070309020205020404" pitchFamily="49" charset="0"/>
                <a:cs typeface="Courier New" panose="02070309020205020404" pitchFamily="49" charset="0"/>
              </a:rPr>
              <a:t>(int));  </a:t>
            </a:r>
          </a:p>
          <a:p>
            <a:pPr algn="l"/>
            <a:r>
              <a:rPr lang="en-US" sz="706" dirty="0">
                <a:latin typeface="Courier New" panose="02070309020205020404" pitchFamily="49" charset="0"/>
                <a:cs typeface="Courier New" panose="02070309020205020404" pitchFamily="49" charset="0"/>
              </a:rPr>
              <a:t>  </a:t>
            </a:r>
            <a:r>
              <a:rPr lang="en-US" sz="706" dirty="0" err="1">
                <a:latin typeface="Courier New" panose="02070309020205020404" pitchFamily="49" charset="0"/>
                <a:cs typeface="Courier New" panose="02070309020205020404" pitchFamily="49" charset="0"/>
              </a:rPr>
              <a:t>printf</a:t>
            </a:r>
            <a:r>
              <a:rPr lang="en-US" sz="706" dirty="0">
                <a:latin typeface="Courier New" panose="02070309020205020404" pitchFamily="49" charset="0"/>
                <a:cs typeface="Courier New" panose="02070309020205020404" pitchFamily="49" charset="0"/>
              </a:rPr>
              <a:t>("(%d) p: %p\n", </a:t>
            </a:r>
            <a:r>
              <a:rPr lang="en-US" sz="706" dirty="0" err="1">
                <a:latin typeface="Courier New" panose="02070309020205020404" pitchFamily="49" charset="0"/>
                <a:cs typeface="Courier New" panose="02070309020205020404" pitchFamily="49" charset="0"/>
              </a:rPr>
              <a:t>getpid</a:t>
            </a:r>
            <a:r>
              <a:rPr lang="en-US" sz="706" dirty="0">
                <a:latin typeface="Courier New" panose="02070309020205020404" pitchFamily="49" charset="0"/>
                <a:cs typeface="Courier New" panose="02070309020205020404" pitchFamily="49" charset="0"/>
              </a:rPr>
              <a:t>(), p); </a:t>
            </a:r>
          </a:p>
          <a:p>
            <a:pPr algn="l"/>
            <a:r>
              <a:rPr lang="en-US" sz="706" dirty="0">
                <a:latin typeface="Courier New" panose="02070309020205020404" pitchFamily="49" charset="0"/>
                <a:cs typeface="Courier New" panose="02070309020205020404" pitchFamily="49" charset="0"/>
              </a:rPr>
              <a:t>  *p = 0; </a:t>
            </a:r>
          </a:p>
          <a:p>
            <a:pPr algn="l"/>
            <a:r>
              <a:rPr lang="en-US" sz="706" dirty="0">
                <a:latin typeface="Courier New" panose="02070309020205020404" pitchFamily="49" charset="0"/>
                <a:cs typeface="Courier New" panose="02070309020205020404" pitchFamily="49" charset="0"/>
              </a:rPr>
              <a:t>  while (1) {</a:t>
            </a:r>
          </a:p>
          <a:p>
            <a:pPr algn="l"/>
            <a:r>
              <a:rPr lang="en-US" sz="706" dirty="0">
                <a:latin typeface="Courier New" panose="02070309020205020404" pitchFamily="49" charset="0"/>
                <a:cs typeface="Courier New" panose="02070309020205020404" pitchFamily="49" charset="0"/>
              </a:rPr>
              <a:t>    *p = *p + 1;</a:t>
            </a:r>
          </a:p>
          <a:p>
            <a:pPr algn="l"/>
            <a:r>
              <a:rPr lang="pt-BR" sz="706" dirty="0">
                <a:latin typeface="Courier New" panose="02070309020205020404" pitchFamily="49" charset="0"/>
                <a:cs typeface="Courier New" panose="02070309020205020404" pitchFamily="49" charset="0"/>
              </a:rPr>
              <a:t>    printf("(%d) p: %d\n", getpid(), *p); </a:t>
            </a:r>
          </a:p>
          <a:p>
            <a:pPr algn="l"/>
            <a:r>
              <a:rPr lang="en-US" sz="706" dirty="0">
                <a:latin typeface="Courier New" panose="02070309020205020404" pitchFamily="49" charset="0"/>
                <a:cs typeface="Courier New" panose="02070309020205020404" pitchFamily="49" charset="0"/>
              </a:rPr>
              <a:t>  }</a:t>
            </a:r>
          </a:p>
          <a:p>
            <a:pPr algn="l"/>
            <a:r>
              <a:rPr lang="en-US" sz="706" dirty="0">
                <a:latin typeface="Courier New" panose="02070309020205020404" pitchFamily="49" charset="0"/>
                <a:cs typeface="Courier New" panose="02070309020205020404" pitchFamily="49" charset="0"/>
              </a:rPr>
              <a:t>  return 0;</a:t>
            </a:r>
          </a:p>
          <a:p>
            <a:pPr algn="l"/>
            <a:r>
              <a:rPr lang="en-US" sz="706"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A2718BBC-E520-C439-97F1-C31D245A8116}"/>
              </a:ext>
            </a:extLst>
          </p:cNvPr>
          <p:cNvSpPr txBox="1"/>
          <p:nvPr/>
        </p:nvSpPr>
        <p:spPr>
          <a:xfrm>
            <a:off x="2845859" y="1153916"/>
            <a:ext cx="2687771" cy="20095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706" dirty="0">
                <a:latin typeface="Courier New" panose="02070309020205020404" pitchFamily="49" charset="0"/>
                <a:cs typeface="Courier New" panose="02070309020205020404" pitchFamily="49" charset="0"/>
              </a:rPr>
              <a:t>laptop&gt; ./memory</a:t>
            </a:r>
          </a:p>
        </p:txBody>
      </p:sp>
      <p:sp>
        <p:nvSpPr>
          <p:cNvPr id="6" name="TextBox 5">
            <a:extLst>
              <a:ext uri="{FF2B5EF4-FFF2-40B4-BE49-F238E27FC236}">
                <a16:creationId xmlns:a16="http://schemas.microsoft.com/office/drawing/2014/main" id="{574EE130-AD6A-9EE1-2803-CA2304F7A27C}"/>
              </a:ext>
            </a:extLst>
          </p:cNvPr>
          <p:cNvSpPr txBox="1"/>
          <p:nvPr/>
        </p:nvSpPr>
        <p:spPr>
          <a:xfrm>
            <a:off x="2857924" y="1909301"/>
            <a:ext cx="2756535" cy="418191"/>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706" dirty="0">
                <a:latin typeface="Courier New" panose="02070309020205020404" pitchFamily="49" charset="0"/>
                <a:cs typeface="Courier New" panose="02070309020205020404" pitchFamily="49" charset="0"/>
              </a:rPr>
              <a:t>laptop&gt; </a:t>
            </a:r>
            <a:r>
              <a:rPr lang="pt-BR" sz="706" dirty="0">
                <a:latin typeface="Courier New" panose="02070309020205020404" pitchFamily="49" charset="0"/>
                <a:cs typeface="Courier New" panose="02070309020205020404" pitchFamily="49" charset="0"/>
              </a:rPr>
              <a:t>./memory &amp; ./memory</a:t>
            </a:r>
          </a:p>
          <a:p>
            <a:r>
              <a:rPr lang="en-US" sz="706" dirty="0">
                <a:latin typeface="Courier New" panose="02070309020205020404" pitchFamily="49" charset="0"/>
                <a:cs typeface="Courier New" panose="02070309020205020404" pitchFamily="49" charset="0"/>
              </a:rPr>
              <a:t>(120) p: 0x200000</a:t>
            </a:r>
          </a:p>
          <a:p>
            <a:r>
              <a:rPr lang="en-US" sz="706" dirty="0">
                <a:latin typeface="Courier New" panose="02070309020205020404" pitchFamily="49" charset="0"/>
                <a:cs typeface="Courier New" panose="02070309020205020404" pitchFamily="49" charset="0"/>
              </a:rPr>
              <a:t>(254) p: 0x200000</a:t>
            </a:r>
          </a:p>
        </p:txBody>
      </p:sp>
      <p:sp>
        <p:nvSpPr>
          <p:cNvPr id="7" name="TextBox 6">
            <a:extLst>
              <a:ext uri="{FF2B5EF4-FFF2-40B4-BE49-F238E27FC236}">
                <a16:creationId xmlns:a16="http://schemas.microsoft.com/office/drawing/2014/main" id="{E4128FE9-36BA-B77B-8776-59813D1EF6CC}"/>
              </a:ext>
            </a:extLst>
          </p:cNvPr>
          <p:cNvSpPr txBox="1"/>
          <p:nvPr/>
        </p:nvSpPr>
        <p:spPr>
          <a:xfrm>
            <a:off x="2845858" y="1293996"/>
            <a:ext cx="2768600" cy="635430"/>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706" dirty="0">
                <a:latin typeface="Courier New" panose="02070309020205020404" pitchFamily="49" charset="0"/>
                <a:cs typeface="Courier New" panose="02070309020205020404" pitchFamily="49" charset="0"/>
              </a:rPr>
              <a:t>(120) p: 0x200000</a:t>
            </a:r>
          </a:p>
          <a:p>
            <a:r>
              <a:rPr lang="en-US" sz="706" dirty="0">
                <a:latin typeface="Courier New" panose="02070309020205020404" pitchFamily="49" charset="0"/>
                <a:cs typeface="Courier New" panose="02070309020205020404" pitchFamily="49" charset="0"/>
              </a:rPr>
              <a:t>(120) p: 1</a:t>
            </a:r>
          </a:p>
          <a:p>
            <a:r>
              <a:rPr lang="en-US" sz="706" dirty="0">
                <a:latin typeface="Courier New" panose="02070309020205020404" pitchFamily="49" charset="0"/>
                <a:cs typeface="Courier New" panose="02070309020205020404" pitchFamily="49" charset="0"/>
              </a:rPr>
              <a:t>(120) p: 2</a:t>
            </a:r>
          </a:p>
          <a:p>
            <a:r>
              <a:rPr lang="en-US" sz="706" dirty="0">
                <a:latin typeface="Courier New" panose="02070309020205020404" pitchFamily="49" charset="0"/>
                <a:cs typeface="Courier New" panose="02070309020205020404" pitchFamily="49" charset="0"/>
              </a:rPr>
              <a:t>(120) p: 3</a:t>
            </a:r>
          </a:p>
          <a:p>
            <a:r>
              <a:rPr lang="en-US" sz="706" dirty="0">
                <a:latin typeface="Courier New" panose="02070309020205020404" pitchFamily="49" charset="0"/>
                <a:cs typeface="Courier New" panose="02070309020205020404" pitchFamily="49" charset="0"/>
              </a:rPr>
              <a:t>(120) p: 4</a:t>
            </a:r>
          </a:p>
        </p:txBody>
      </p:sp>
      <p:sp>
        <p:nvSpPr>
          <p:cNvPr id="12" name="TextBox 11">
            <a:extLst>
              <a:ext uri="{FF2B5EF4-FFF2-40B4-BE49-F238E27FC236}">
                <a16:creationId xmlns:a16="http://schemas.microsoft.com/office/drawing/2014/main" id="{D58B6F51-0ACB-3742-234E-BB96888CB4CB}"/>
              </a:ext>
            </a:extLst>
          </p:cNvPr>
          <p:cNvSpPr txBox="1"/>
          <p:nvPr/>
        </p:nvSpPr>
        <p:spPr>
          <a:xfrm>
            <a:off x="2593179" y="2429044"/>
            <a:ext cx="346075" cy="200952"/>
          </a:xfrm>
          <a:prstGeom prst="rect">
            <a:avLst/>
          </a:prstGeom>
          <a:noFill/>
        </p:spPr>
        <p:txBody>
          <a:bodyPr wrap="square">
            <a:spAutoFit/>
          </a:bodyPr>
          <a:lstStyle/>
          <a:p>
            <a:pPr algn="ctr"/>
            <a:r>
              <a:rPr lang="en-US" sz="706" dirty="0"/>
              <a:t>a) </a:t>
            </a:r>
          </a:p>
        </p:txBody>
      </p:sp>
      <p:sp>
        <p:nvSpPr>
          <p:cNvPr id="13" name="TextBox 12">
            <a:extLst>
              <a:ext uri="{FF2B5EF4-FFF2-40B4-BE49-F238E27FC236}">
                <a16:creationId xmlns:a16="http://schemas.microsoft.com/office/drawing/2014/main" id="{5703B54D-A046-A85E-4D52-62D3355868CB}"/>
              </a:ext>
            </a:extLst>
          </p:cNvPr>
          <p:cNvSpPr txBox="1"/>
          <p:nvPr/>
        </p:nvSpPr>
        <p:spPr>
          <a:xfrm>
            <a:off x="3810754" y="2443288"/>
            <a:ext cx="346075" cy="200952"/>
          </a:xfrm>
          <a:prstGeom prst="rect">
            <a:avLst/>
          </a:prstGeom>
          <a:noFill/>
        </p:spPr>
        <p:txBody>
          <a:bodyPr wrap="square">
            <a:spAutoFit/>
          </a:bodyPr>
          <a:lstStyle/>
          <a:p>
            <a:pPr algn="ctr"/>
            <a:r>
              <a:rPr lang="en-US" sz="706" dirty="0"/>
              <a:t>b) </a:t>
            </a:r>
          </a:p>
        </p:txBody>
      </p:sp>
      <p:sp>
        <p:nvSpPr>
          <p:cNvPr id="9" name="TextBox 8">
            <a:extLst>
              <a:ext uri="{FF2B5EF4-FFF2-40B4-BE49-F238E27FC236}">
                <a16:creationId xmlns:a16="http://schemas.microsoft.com/office/drawing/2014/main" id="{546789D1-E1BD-51E6-47B4-9373F0183378}"/>
              </a:ext>
            </a:extLst>
          </p:cNvPr>
          <p:cNvSpPr txBox="1"/>
          <p:nvPr/>
        </p:nvSpPr>
        <p:spPr>
          <a:xfrm>
            <a:off x="2874120" y="2429044"/>
            <a:ext cx="1026452" cy="961289"/>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706" dirty="0">
                <a:latin typeface="Courier New" panose="02070309020205020404" pitchFamily="49" charset="0"/>
                <a:cs typeface="Courier New" panose="02070309020205020404" pitchFamily="49" charset="0"/>
              </a:rPr>
              <a:t>(120) p: 1</a:t>
            </a:r>
          </a:p>
          <a:p>
            <a:r>
              <a:rPr lang="en-US" sz="706" dirty="0">
                <a:latin typeface="Courier New" panose="02070309020205020404" pitchFamily="49" charset="0"/>
                <a:cs typeface="Courier New" panose="02070309020205020404" pitchFamily="49" charset="0"/>
              </a:rPr>
              <a:t>(120) p: 2</a:t>
            </a:r>
          </a:p>
          <a:p>
            <a:r>
              <a:rPr lang="en-US" sz="706" dirty="0">
                <a:latin typeface="Courier New" panose="02070309020205020404" pitchFamily="49" charset="0"/>
                <a:cs typeface="Courier New" panose="02070309020205020404" pitchFamily="49" charset="0"/>
              </a:rPr>
              <a:t>(254) p: 1</a:t>
            </a:r>
          </a:p>
          <a:p>
            <a:r>
              <a:rPr lang="en-US" sz="706" dirty="0">
                <a:latin typeface="Courier New" panose="02070309020205020404" pitchFamily="49" charset="0"/>
                <a:cs typeface="Courier New" panose="02070309020205020404" pitchFamily="49" charset="0"/>
              </a:rPr>
              <a:t>(254) p: 2</a:t>
            </a:r>
          </a:p>
          <a:p>
            <a:r>
              <a:rPr lang="en-US" sz="706" dirty="0">
                <a:latin typeface="Courier New" panose="02070309020205020404" pitchFamily="49" charset="0"/>
                <a:cs typeface="Courier New" panose="02070309020205020404" pitchFamily="49" charset="0"/>
              </a:rPr>
              <a:t>(254) p: 3</a:t>
            </a:r>
          </a:p>
          <a:p>
            <a:r>
              <a:rPr lang="en-US" sz="706" dirty="0">
                <a:latin typeface="Courier New" panose="02070309020205020404" pitchFamily="49" charset="0"/>
                <a:cs typeface="Courier New" panose="02070309020205020404" pitchFamily="49" charset="0"/>
              </a:rPr>
              <a:t>(120) p: 3</a:t>
            </a:r>
          </a:p>
          <a:p>
            <a:r>
              <a:rPr lang="en-US" sz="706" dirty="0">
                <a:latin typeface="Courier New" panose="02070309020205020404" pitchFamily="49" charset="0"/>
                <a:cs typeface="Courier New" panose="02070309020205020404" pitchFamily="49" charset="0"/>
              </a:rPr>
              <a:t>…</a:t>
            </a:r>
          </a:p>
          <a:p>
            <a:pPr algn="l"/>
            <a:r>
              <a:rPr lang="en-US" sz="706" dirty="0">
                <a:latin typeface="Courier New" panose="02070309020205020404" pitchFamily="49" charset="0"/>
                <a:cs typeface="Courier New" panose="02070309020205020404" pitchFamily="49" charset="0"/>
              </a:rPr>
              <a:t> </a:t>
            </a:r>
          </a:p>
        </p:txBody>
      </p:sp>
      <p:sp>
        <p:nvSpPr>
          <p:cNvPr id="16" name="TextBox 15">
            <a:extLst>
              <a:ext uri="{FF2B5EF4-FFF2-40B4-BE49-F238E27FC236}">
                <a16:creationId xmlns:a16="http://schemas.microsoft.com/office/drawing/2014/main" id="{559A3795-6E0C-149F-6DA0-2258DD123564}"/>
              </a:ext>
            </a:extLst>
          </p:cNvPr>
          <p:cNvSpPr txBox="1"/>
          <p:nvPr/>
        </p:nvSpPr>
        <p:spPr>
          <a:xfrm>
            <a:off x="4181514" y="2429044"/>
            <a:ext cx="1026452" cy="961289"/>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706" dirty="0">
                <a:latin typeface="Courier New" panose="02070309020205020404" pitchFamily="49" charset="0"/>
                <a:cs typeface="Courier New" panose="02070309020205020404" pitchFamily="49" charset="0"/>
              </a:rPr>
              <a:t>(120) p: 1</a:t>
            </a:r>
          </a:p>
          <a:p>
            <a:r>
              <a:rPr lang="en-US" sz="706" dirty="0">
                <a:latin typeface="Courier New" panose="02070309020205020404" pitchFamily="49" charset="0"/>
                <a:cs typeface="Courier New" panose="02070309020205020404" pitchFamily="49" charset="0"/>
              </a:rPr>
              <a:t>(254) p: 1</a:t>
            </a:r>
          </a:p>
          <a:p>
            <a:r>
              <a:rPr lang="en-US" sz="706" dirty="0">
                <a:latin typeface="Courier New" panose="02070309020205020404" pitchFamily="49" charset="0"/>
                <a:cs typeface="Courier New" panose="02070309020205020404" pitchFamily="49" charset="0"/>
              </a:rPr>
              <a:t>(120) p: 2</a:t>
            </a:r>
          </a:p>
          <a:p>
            <a:r>
              <a:rPr lang="en-US" sz="706" dirty="0">
                <a:latin typeface="Courier New" panose="02070309020205020404" pitchFamily="49" charset="0"/>
                <a:cs typeface="Courier New" panose="02070309020205020404" pitchFamily="49" charset="0"/>
              </a:rPr>
              <a:t>(254) p: 2</a:t>
            </a:r>
          </a:p>
          <a:p>
            <a:r>
              <a:rPr lang="en-US" sz="706" dirty="0">
                <a:latin typeface="Courier New" panose="02070309020205020404" pitchFamily="49" charset="0"/>
                <a:cs typeface="Courier New" panose="02070309020205020404" pitchFamily="49" charset="0"/>
              </a:rPr>
              <a:t>(120) p: 3</a:t>
            </a:r>
          </a:p>
          <a:p>
            <a:r>
              <a:rPr lang="en-US" sz="706" dirty="0">
                <a:latin typeface="Courier New" panose="02070309020205020404" pitchFamily="49" charset="0"/>
                <a:cs typeface="Courier New" panose="02070309020205020404" pitchFamily="49" charset="0"/>
              </a:rPr>
              <a:t>(254) p: 3</a:t>
            </a:r>
          </a:p>
          <a:p>
            <a:r>
              <a:rPr lang="en-US" sz="706" dirty="0">
                <a:latin typeface="Courier New" panose="02070309020205020404" pitchFamily="49" charset="0"/>
                <a:cs typeface="Courier New" panose="02070309020205020404" pitchFamily="49" charset="0"/>
              </a:rPr>
              <a:t>…</a:t>
            </a:r>
          </a:p>
          <a:p>
            <a:pPr algn="l"/>
            <a:r>
              <a:rPr lang="en-US" sz="706" dirty="0">
                <a:latin typeface="Courier New" panose="02070309020205020404" pitchFamily="49" charset="0"/>
                <a:cs typeface="Courier New" panose="02070309020205020404" pitchFamily="49" charset="0"/>
              </a:rPr>
              <a:t> </a:t>
            </a:r>
          </a:p>
        </p:txBody>
      </p:sp>
      <p:sp>
        <p:nvSpPr>
          <p:cNvPr id="8" name="Date Placeholder 7"/>
          <p:cNvSpPr>
            <a:spLocks noGrp="1"/>
          </p:cNvSpPr>
          <p:nvPr>
            <p:ph type="dt" sz="half" idx="10"/>
          </p:nvPr>
        </p:nvSpPr>
        <p:spPr/>
        <p:txBody>
          <a:bodyPr/>
          <a:lstStyle/>
          <a:p>
            <a:r>
              <a:rPr lang="en-US" smtClean="0"/>
              <a:t>8/25/2026</a:t>
            </a:r>
            <a:endParaRPr lang="en-US"/>
          </a:p>
        </p:txBody>
      </p:sp>
      <p:sp>
        <p:nvSpPr>
          <p:cNvPr id="10" name="Footer Placeholder 9"/>
          <p:cNvSpPr>
            <a:spLocks noGrp="1"/>
          </p:cNvSpPr>
          <p:nvPr>
            <p:ph type="ftr" sz="quarter" idx="11"/>
          </p:nvPr>
        </p:nvSpPr>
        <p:spPr/>
        <p:txBody>
          <a:bodyPr/>
          <a:lstStyle/>
          <a:p>
            <a:r>
              <a:rPr lang="en-US" smtClean="0"/>
              <a:t>CSC7103, Fall 2026, Welcome and Introduction</a:t>
            </a:r>
            <a:endParaRPr lang="en-US" dirty="0"/>
          </a:p>
        </p:txBody>
      </p:sp>
      <p:sp>
        <p:nvSpPr>
          <p:cNvPr id="14" name="Slide Number Placeholder 13"/>
          <p:cNvSpPr>
            <a:spLocks noGrp="1"/>
          </p:cNvSpPr>
          <p:nvPr>
            <p:ph type="sldNum" sz="quarter" idx="12"/>
          </p:nvPr>
        </p:nvSpPr>
        <p:spPr/>
        <p:txBody>
          <a:bodyPr>
            <a:normAutofit fontScale="92500" lnSpcReduction="20000"/>
          </a:bodyPr>
          <a:lstStyle/>
          <a:p>
            <a:fld id="{B6F15528-21DE-4FAA-801E-634DDDAF4B2B}" type="slidenum">
              <a:rPr lang="en-US" smtClean="0"/>
              <a:t>21</a:t>
            </a:fld>
            <a:endParaRPr lang="en-US"/>
          </a:p>
        </p:txBody>
      </p:sp>
    </p:spTree>
    <p:extLst>
      <p:ext uri="{BB962C8B-B14F-4D97-AF65-F5344CB8AC3E}">
        <p14:creationId xmlns:p14="http://schemas.microsoft.com/office/powerpoint/2010/main" val="281463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2" grpId="0"/>
      <p:bldP spid="13" grpId="0"/>
      <p:bldP spid="9"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Glue:</a:t>
            </a:r>
            <a:br>
              <a:rPr lang="en-US" dirty="0" smtClean="0"/>
            </a:br>
            <a:r>
              <a:rPr lang="en-US" dirty="0" smtClean="0"/>
              <a:t>Typical OS structure</a:t>
            </a:r>
            <a:endParaRPr lang="en-US" dirty="0"/>
          </a:p>
        </p:txBody>
      </p:sp>
      <p:sp>
        <p:nvSpPr>
          <p:cNvPr id="27" name="Content Placeholder 26"/>
          <p:cNvSpPr>
            <a:spLocks noGrp="1"/>
          </p:cNvSpPr>
          <p:nvPr>
            <p:ph idx="1"/>
          </p:nvPr>
        </p:nvSpPr>
        <p:spPr/>
        <p:txBody>
          <a:bodyPr/>
          <a:lstStyle/>
          <a:p>
            <a:r>
              <a:rPr lang="en-US" dirty="0" smtClean="0"/>
              <a:t>Most software runs as user-level processes</a:t>
            </a:r>
          </a:p>
          <a:p>
            <a:r>
              <a:rPr lang="en-US" dirty="0" smtClean="0"/>
              <a:t>OS kernel handles “privileged” operations</a:t>
            </a:r>
          </a:p>
          <a:p>
            <a:pPr lvl="1"/>
            <a:r>
              <a:rPr lang="en-US" dirty="0" smtClean="0"/>
              <a:t>Creating/deleting  processes</a:t>
            </a:r>
          </a:p>
          <a:p>
            <a:pPr lvl="1"/>
            <a:r>
              <a:rPr lang="en-US" dirty="0" smtClean="0"/>
              <a:t>Access to hardware</a:t>
            </a:r>
          </a:p>
          <a:p>
            <a:endParaRPr lang="en-US" dirty="0"/>
          </a:p>
        </p:txBody>
      </p:sp>
      <p:grpSp>
        <p:nvGrpSpPr>
          <p:cNvPr id="28" name="Group 27"/>
          <p:cNvGrpSpPr/>
          <p:nvPr/>
        </p:nvGrpSpPr>
        <p:grpSpPr>
          <a:xfrm>
            <a:off x="1933575" y="1501775"/>
            <a:ext cx="3142823" cy="1846162"/>
            <a:chOff x="2490750" y="739775"/>
            <a:chExt cx="3142823" cy="1846162"/>
          </a:xfrm>
        </p:grpSpPr>
        <p:grpSp>
          <p:nvGrpSpPr>
            <p:cNvPr id="26" name="Group 25"/>
            <p:cNvGrpSpPr/>
            <p:nvPr/>
          </p:nvGrpSpPr>
          <p:grpSpPr>
            <a:xfrm>
              <a:off x="3228975" y="739775"/>
              <a:ext cx="2218080" cy="1664893"/>
              <a:chOff x="1929107" y="632478"/>
              <a:chExt cx="2218080" cy="1664893"/>
            </a:xfrm>
          </p:grpSpPr>
          <p:grpSp>
            <p:nvGrpSpPr>
              <p:cNvPr id="3" name="object 3"/>
              <p:cNvGrpSpPr/>
              <p:nvPr/>
            </p:nvGrpSpPr>
            <p:grpSpPr>
              <a:xfrm>
                <a:off x="1929107" y="632478"/>
                <a:ext cx="2218080" cy="1664893"/>
                <a:chOff x="2316040" y="1355475"/>
                <a:chExt cx="4753610" cy="3568065"/>
              </a:xfrm>
            </p:grpSpPr>
            <p:sp>
              <p:nvSpPr>
                <p:cNvPr id="4" name="object 4"/>
                <p:cNvSpPr/>
                <p:nvPr/>
              </p:nvSpPr>
              <p:spPr>
                <a:xfrm>
                  <a:off x="2321966" y="2783751"/>
                  <a:ext cx="4741545" cy="0"/>
                </a:xfrm>
                <a:custGeom>
                  <a:avLst/>
                  <a:gdLst/>
                  <a:ahLst/>
                  <a:cxnLst/>
                  <a:rect l="l" t="t" r="r" b="b"/>
                  <a:pathLst>
                    <a:path w="4741545">
                      <a:moveTo>
                        <a:pt x="0" y="0"/>
                      </a:moveTo>
                      <a:lnTo>
                        <a:pt x="4741164" y="0"/>
                      </a:lnTo>
                    </a:path>
                  </a:pathLst>
                </a:custGeom>
                <a:ln w="11852">
                  <a:solidFill>
                    <a:srgbClr val="000000"/>
                  </a:solidFill>
                  <a:prstDash val="lgDash"/>
                </a:ln>
              </p:spPr>
              <p:txBody>
                <a:bodyPr wrap="square" lIns="0" tIns="0" rIns="0" bIns="0" rtlCol="0"/>
                <a:lstStyle/>
                <a:p>
                  <a:endParaRPr sz="840"/>
                </a:p>
              </p:txBody>
            </p:sp>
            <p:sp>
              <p:nvSpPr>
                <p:cNvPr id="5" name="object 5"/>
                <p:cNvSpPr/>
                <p:nvPr/>
              </p:nvSpPr>
              <p:spPr>
                <a:xfrm>
                  <a:off x="2321966" y="1361401"/>
                  <a:ext cx="4741545" cy="3556000"/>
                </a:xfrm>
                <a:custGeom>
                  <a:avLst/>
                  <a:gdLst/>
                  <a:ahLst/>
                  <a:cxnLst/>
                  <a:rect l="l" t="t" r="r" b="b"/>
                  <a:pathLst>
                    <a:path w="4741545" h="3556000">
                      <a:moveTo>
                        <a:pt x="1469758" y="2252052"/>
                      </a:moveTo>
                      <a:lnTo>
                        <a:pt x="1425646" y="2257980"/>
                      </a:lnTo>
                      <a:lnTo>
                        <a:pt x="1386006" y="2274708"/>
                      </a:lnTo>
                      <a:lnTo>
                        <a:pt x="1352423" y="2300655"/>
                      </a:lnTo>
                      <a:lnTo>
                        <a:pt x="1326475" y="2334239"/>
                      </a:lnTo>
                      <a:lnTo>
                        <a:pt x="1309747" y="2373878"/>
                      </a:lnTo>
                      <a:lnTo>
                        <a:pt x="1303820" y="2417991"/>
                      </a:lnTo>
                      <a:lnTo>
                        <a:pt x="1303820" y="2599740"/>
                      </a:lnTo>
                      <a:lnTo>
                        <a:pt x="1309747" y="2643853"/>
                      </a:lnTo>
                      <a:lnTo>
                        <a:pt x="1326475" y="2683492"/>
                      </a:lnTo>
                      <a:lnTo>
                        <a:pt x="1352423" y="2717076"/>
                      </a:lnTo>
                      <a:lnTo>
                        <a:pt x="1386006" y="2743023"/>
                      </a:lnTo>
                      <a:lnTo>
                        <a:pt x="1425646" y="2759751"/>
                      </a:lnTo>
                      <a:lnTo>
                        <a:pt x="1469758" y="2765679"/>
                      </a:lnTo>
                      <a:lnTo>
                        <a:pt x="2086114" y="2765679"/>
                      </a:lnTo>
                      <a:lnTo>
                        <a:pt x="2130227" y="2759751"/>
                      </a:lnTo>
                      <a:lnTo>
                        <a:pt x="2169866" y="2743023"/>
                      </a:lnTo>
                      <a:lnTo>
                        <a:pt x="2203450" y="2717076"/>
                      </a:lnTo>
                      <a:lnTo>
                        <a:pt x="2229397" y="2683492"/>
                      </a:lnTo>
                      <a:lnTo>
                        <a:pt x="2246125" y="2643853"/>
                      </a:lnTo>
                      <a:lnTo>
                        <a:pt x="2252052" y="2599740"/>
                      </a:lnTo>
                      <a:lnTo>
                        <a:pt x="2252052" y="2418003"/>
                      </a:lnTo>
                      <a:lnTo>
                        <a:pt x="2246124" y="2373890"/>
                      </a:lnTo>
                      <a:lnTo>
                        <a:pt x="2229393" y="2334249"/>
                      </a:lnTo>
                      <a:lnTo>
                        <a:pt x="2203443" y="2300662"/>
                      </a:lnTo>
                      <a:lnTo>
                        <a:pt x="2169856" y="2274712"/>
                      </a:lnTo>
                      <a:lnTo>
                        <a:pt x="2130215" y="2257981"/>
                      </a:lnTo>
                      <a:lnTo>
                        <a:pt x="2086102" y="2252052"/>
                      </a:lnTo>
                      <a:lnTo>
                        <a:pt x="1469758" y="2252052"/>
                      </a:lnTo>
                      <a:close/>
                    </a:path>
                    <a:path w="4741545" h="3556000">
                      <a:moveTo>
                        <a:pt x="1777936" y="2726169"/>
                      </a:moveTo>
                      <a:lnTo>
                        <a:pt x="1422349" y="3555873"/>
                      </a:lnTo>
                    </a:path>
                    <a:path w="4741545" h="3556000">
                      <a:moveTo>
                        <a:pt x="1060437" y="2607640"/>
                      </a:moveTo>
                      <a:lnTo>
                        <a:pt x="1073086" y="2607640"/>
                      </a:lnTo>
                    </a:path>
                    <a:path w="4741545" h="3556000">
                      <a:moveTo>
                        <a:pt x="1066761" y="2370582"/>
                      </a:moveTo>
                      <a:lnTo>
                        <a:pt x="1303820" y="2489111"/>
                      </a:lnTo>
                    </a:path>
                    <a:path w="4741545" h="3556000">
                      <a:moveTo>
                        <a:pt x="165938" y="0"/>
                      </a:moveTo>
                      <a:lnTo>
                        <a:pt x="121825" y="5927"/>
                      </a:lnTo>
                      <a:lnTo>
                        <a:pt x="82186" y="22655"/>
                      </a:lnTo>
                      <a:lnTo>
                        <a:pt x="48602" y="48602"/>
                      </a:lnTo>
                      <a:lnTo>
                        <a:pt x="22655" y="82186"/>
                      </a:lnTo>
                      <a:lnTo>
                        <a:pt x="5927" y="121825"/>
                      </a:lnTo>
                      <a:lnTo>
                        <a:pt x="0" y="165938"/>
                      </a:lnTo>
                      <a:lnTo>
                        <a:pt x="0" y="2678760"/>
                      </a:lnTo>
                      <a:lnTo>
                        <a:pt x="5927" y="2722872"/>
                      </a:lnTo>
                      <a:lnTo>
                        <a:pt x="22655" y="2762511"/>
                      </a:lnTo>
                      <a:lnTo>
                        <a:pt x="48602" y="2796095"/>
                      </a:lnTo>
                      <a:lnTo>
                        <a:pt x="82186" y="2822042"/>
                      </a:lnTo>
                      <a:lnTo>
                        <a:pt x="121825" y="2838770"/>
                      </a:lnTo>
                      <a:lnTo>
                        <a:pt x="165938" y="2844698"/>
                      </a:lnTo>
                      <a:lnTo>
                        <a:pt x="4575225" y="2844698"/>
                      </a:lnTo>
                      <a:lnTo>
                        <a:pt x="4619338" y="2838770"/>
                      </a:lnTo>
                      <a:lnTo>
                        <a:pt x="4658977" y="2822042"/>
                      </a:lnTo>
                      <a:lnTo>
                        <a:pt x="4692561" y="2796095"/>
                      </a:lnTo>
                      <a:lnTo>
                        <a:pt x="4718508" y="2762511"/>
                      </a:lnTo>
                      <a:lnTo>
                        <a:pt x="4735236" y="2722872"/>
                      </a:lnTo>
                      <a:lnTo>
                        <a:pt x="4741164" y="2678760"/>
                      </a:lnTo>
                      <a:lnTo>
                        <a:pt x="4741164" y="165950"/>
                      </a:lnTo>
                      <a:lnTo>
                        <a:pt x="4735236" y="121837"/>
                      </a:lnTo>
                      <a:lnTo>
                        <a:pt x="4718508" y="82196"/>
                      </a:lnTo>
                      <a:lnTo>
                        <a:pt x="4692561" y="48609"/>
                      </a:lnTo>
                      <a:lnTo>
                        <a:pt x="4658977" y="22659"/>
                      </a:lnTo>
                      <a:lnTo>
                        <a:pt x="4619338" y="5928"/>
                      </a:lnTo>
                      <a:lnTo>
                        <a:pt x="4575225" y="0"/>
                      </a:lnTo>
                      <a:lnTo>
                        <a:pt x="165938" y="0"/>
                      </a:lnTo>
                      <a:close/>
                    </a:path>
                    <a:path w="4741545" h="3556000">
                      <a:moveTo>
                        <a:pt x="2536520" y="2252052"/>
                      </a:moveTo>
                      <a:lnTo>
                        <a:pt x="2492400" y="2257980"/>
                      </a:lnTo>
                      <a:lnTo>
                        <a:pt x="2452765" y="2274708"/>
                      </a:lnTo>
                      <a:lnTo>
                        <a:pt x="2419183" y="2300655"/>
                      </a:lnTo>
                      <a:lnTo>
                        <a:pt x="2393237" y="2334239"/>
                      </a:lnTo>
                      <a:lnTo>
                        <a:pt x="2376509" y="2373878"/>
                      </a:lnTo>
                      <a:lnTo>
                        <a:pt x="2370582" y="2417991"/>
                      </a:lnTo>
                      <a:lnTo>
                        <a:pt x="2370582" y="2599740"/>
                      </a:lnTo>
                      <a:lnTo>
                        <a:pt x="2376509" y="2643853"/>
                      </a:lnTo>
                      <a:lnTo>
                        <a:pt x="2393237" y="2683492"/>
                      </a:lnTo>
                      <a:lnTo>
                        <a:pt x="2419184" y="2717076"/>
                      </a:lnTo>
                      <a:lnTo>
                        <a:pt x="2452768" y="2743023"/>
                      </a:lnTo>
                      <a:lnTo>
                        <a:pt x="2492407" y="2759751"/>
                      </a:lnTo>
                      <a:lnTo>
                        <a:pt x="2536520" y="2765679"/>
                      </a:lnTo>
                      <a:lnTo>
                        <a:pt x="3152863" y="2765679"/>
                      </a:lnTo>
                      <a:lnTo>
                        <a:pt x="3196976" y="2759751"/>
                      </a:lnTo>
                      <a:lnTo>
                        <a:pt x="3236615" y="2743023"/>
                      </a:lnTo>
                      <a:lnTo>
                        <a:pt x="3270199" y="2717076"/>
                      </a:lnTo>
                      <a:lnTo>
                        <a:pt x="3296146" y="2683492"/>
                      </a:lnTo>
                      <a:lnTo>
                        <a:pt x="3312874" y="2643853"/>
                      </a:lnTo>
                      <a:lnTo>
                        <a:pt x="3318802" y="2599740"/>
                      </a:lnTo>
                      <a:lnTo>
                        <a:pt x="3318802" y="2418003"/>
                      </a:lnTo>
                      <a:lnTo>
                        <a:pt x="3312874" y="2373890"/>
                      </a:lnTo>
                      <a:lnTo>
                        <a:pt x="3296146" y="2334249"/>
                      </a:lnTo>
                      <a:lnTo>
                        <a:pt x="3270199" y="2300662"/>
                      </a:lnTo>
                      <a:lnTo>
                        <a:pt x="3236615" y="2274712"/>
                      </a:lnTo>
                      <a:lnTo>
                        <a:pt x="3196976" y="2257981"/>
                      </a:lnTo>
                      <a:lnTo>
                        <a:pt x="3152863" y="2252052"/>
                      </a:lnTo>
                      <a:lnTo>
                        <a:pt x="2536520" y="2252052"/>
                      </a:lnTo>
                      <a:close/>
                    </a:path>
                    <a:path w="4741545" h="3556000">
                      <a:moveTo>
                        <a:pt x="3674402" y="2014994"/>
                      </a:moveTo>
                      <a:lnTo>
                        <a:pt x="3911460" y="2252052"/>
                      </a:lnTo>
                    </a:path>
                    <a:path w="4741545" h="3556000">
                      <a:moveTo>
                        <a:pt x="2844698" y="2726169"/>
                      </a:moveTo>
                      <a:lnTo>
                        <a:pt x="2844698" y="3555873"/>
                      </a:lnTo>
                    </a:path>
                    <a:path w="4741545" h="3556000">
                      <a:moveTo>
                        <a:pt x="4267047" y="2726169"/>
                      </a:moveTo>
                      <a:lnTo>
                        <a:pt x="4741164" y="3555873"/>
                      </a:lnTo>
                    </a:path>
                    <a:path w="4741545" h="3556000">
                      <a:moveTo>
                        <a:pt x="3840340" y="2252052"/>
                      </a:moveTo>
                      <a:lnTo>
                        <a:pt x="3796228" y="2257980"/>
                      </a:lnTo>
                      <a:lnTo>
                        <a:pt x="3756589" y="2274708"/>
                      </a:lnTo>
                      <a:lnTo>
                        <a:pt x="3723005" y="2300655"/>
                      </a:lnTo>
                      <a:lnTo>
                        <a:pt x="3697058" y="2334239"/>
                      </a:lnTo>
                      <a:lnTo>
                        <a:pt x="3680329" y="2373878"/>
                      </a:lnTo>
                      <a:lnTo>
                        <a:pt x="3674402" y="2417991"/>
                      </a:lnTo>
                      <a:lnTo>
                        <a:pt x="3674402" y="2599740"/>
                      </a:lnTo>
                      <a:lnTo>
                        <a:pt x="3680329" y="2643853"/>
                      </a:lnTo>
                      <a:lnTo>
                        <a:pt x="3697058" y="2683492"/>
                      </a:lnTo>
                      <a:lnTo>
                        <a:pt x="3723005" y="2717076"/>
                      </a:lnTo>
                      <a:lnTo>
                        <a:pt x="3756589" y="2743023"/>
                      </a:lnTo>
                      <a:lnTo>
                        <a:pt x="3796228" y="2759751"/>
                      </a:lnTo>
                      <a:lnTo>
                        <a:pt x="3840340" y="2765679"/>
                      </a:lnTo>
                      <a:lnTo>
                        <a:pt x="4456684" y="2765679"/>
                      </a:lnTo>
                      <a:lnTo>
                        <a:pt x="4500797" y="2759751"/>
                      </a:lnTo>
                      <a:lnTo>
                        <a:pt x="4540438" y="2743023"/>
                      </a:lnTo>
                      <a:lnTo>
                        <a:pt x="4574025" y="2717076"/>
                      </a:lnTo>
                      <a:lnTo>
                        <a:pt x="4599975" y="2683492"/>
                      </a:lnTo>
                      <a:lnTo>
                        <a:pt x="4616706" y="2643853"/>
                      </a:lnTo>
                      <a:lnTo>
                        <a:pt x="4622634" y="2599740"/>
                      </a:lnTo>
                      <a:lnTo>
                        <a:pt x="4622634" y="2418003"/>
                      </a:lnTo>
                      <a:lnTo>
                        <a:pt x="4616706" y="2373890"/>
                      </a:lnTo>
                      <a:lnTo>
                        <a:pt x="4599975" y="2334249"/>
                      </a:lnTo>
                      <a:lnTo>
                        <a:pt x="4574025" y="2300662"/>
                      </a:lnTo>
                      <a:lnTo>
                        <a:pt x="4540438" y="2274712"/>
                      </a:lnTo>
                      <a:lnTo>
                        <a:pt x="4500797" y="2257981"/>
                      </a:lnTo>
                      <a:lnTo>
                        <a:pt x="4456684" y="2252052"/>
                      </a:lnTo>
                      <a:lnTo>
                        <a:pt x="3840340" y="2252052"/>
                      </a:lnTo>
                      <a:close/>
                    </a:path>
                  </a:pathLst>
                </a:custGeom>
                <a:ln w="11852">
                  <a:solidFill>
                    <a:srgbClr val="000000"/>
                  </a:solidFill>
                </a:ln>
              </p:spPr>
              <p:txBody>
                <a:bodyPr wrap="square" lIns="0" tIns="0" rIns="0" bIns="0" rtlCol="0"/>
                <a:lstStyle/>
                <a:p>
                  <a:endParaRPr sz="840"/>
                </a:p>
              </p:txBody>
            </p:sp>
          </p:grpSp>
          <p:sp>
            <p:nvSpPr>
              <p:cNvPr id="6" name="object 6"/>
              <p:cNvSpPr txBox="1"/>
              <p:nvPr/>
            </p:nvSpPr>
            <p:spPr>
              <a:xfrm>
                <a:off x="1982054" y="1115839"/>
                <a:ext cx="244445" cy="154165"/>
              </a:xfrm>
              <a:prstGeom prst="rect">
                <a:avLst/>
              </a:prstGeom>
            </p:spPr>
            <p:txBody>
              <a:bodyPr vert="horz" wrap="square" lIns="0" tIns="6814" rIns="0" bIns="0" rtlCol="0">
                <a:spAutoFit/>
              </a:bodyPr>
              <a:lstStyle/>
              <a:p>
                <a:pPr marL="5926">
                  <a:spcBef>
                    <a:spcPts val="53"/>
                  </a:spcBef>
                </a:pPr>
                <a:r>
                  <a:rPr sz="957" spc="-9" dirty="0">
                    <a:latin typeface="Palatino Linotype"/>
                    <a:cs typeface="Palatino Linotype"/>
                  </a:rPr>
                  <a:t>user</a:t>
                </a:r>
                <a:endParaRPr sz="957">
                  <a:latin typeface="Palatino Linotype"/>
                  <a:cs typeface="Palatino Linotype"/>
                </a:endParaRPr>
              </a:p>
            </p:txBody>
          </p:sp>
          <p:sp>
            <p:nvSpPr>
              <p:cNvPr id="7" name="object 7"/>
              <p:cNvSpPr txBox="1"/>
              <p:nvPr/>
            </p:nvSpPr>
            <p:spPr>
              <a:xfrm>
                <a:off x="2563034" y="1656129"/>
                <a:ext cx="398520" cy="279856"/>
              </a:xfrm>
              <a:prstGeom prst="rect">
                <a:avLst/>
              </a:prstGeom>
            </p:spPr>
            <p:txBody>
              <a:bodyPr vert="horz" wrap="square" lIns="0" tIns="56296" rIns="0" bIns="0" rtlCol="0">
                <a:spAutoFit/>
              </a:bodyPr>
              <a:lstStyle/>
              <a:p>
                <a:pPr marL="14222" marR="2370" indent="-8592">
                  <a:lnSpc>
                    <a:spcPct val="69300"/>
                  </a:lnSpc>
                  <a:spcBef>
                    <a:spcPts val="443"/>
                  </a:spcBef>
                </a:pPr>
                <a:r>
                  <a:rPr sz="1050" spc="-5" dirty="0">
                    <a:latin typeface="Palatino Linotype"/>
                    <a:cs typeface="Palatino Linotype"/>
                  </a:rPr>
                  <a:t>device driver</a:t>
                </a:r>
                <a:endParaRPr sz="1050">
                  <a:latin typeface="Palatino Linotype"/>
                  <a:cs typeface="Palatino Linotype"/>
                </a:endParaRPr>
              </a:p>
            </p:txBody>
          </p:sp>
          <p:sp>
            <p:nvSpPr>
              <p:cNvPr id="8" name="object 8"/>
              <p:cNvSpPr txBox="1"/>
              <p:nvPr/>
            </p:nvSpPr>
            <p:spPr>
              <a:xfrm>
                <a:off x="2263713" y="856471"/>
                <a:ext cx="331853" cy="252774"/>
              </a:xfrm>
              <a:prstGeom prst="rect">
                <a:avLst/>
              </a:prstGeom>
              <a:ln w="11852">
                <a:solidFill>
                  <a:srgbClr val="000000"/>
                </a:solidFill>
              </a:ln>
            </p:spPr>
            <p:txBody>
              <a:bodyPr vert="horz" wrap="square" lIns="0" tIns="76148" rIns="0" bIns="0" rtlCol="0">
                <a:spAutoFit/>
              </a:bodyPr>
              <a:lstStyle/>
              <a:p>
                <a:pPr marL="85332">
                  <a:spcBef>
                    <a:spcPts val="600"/>
                  </a:spcBef>
                </a:pPr>
                <a:r>
                  <a:rPr sz="1143" spc="-12" dirty="0">
                    <a:latin typeface="Palatino Linotype"/>
                    <a:cs typeface="Palatino Linotype"/>
                  </a:rPr>
                  <a:t>P1</a:t>
                </a:r>
                <a:endParaRPr sz="1143">
                  <a:latin typeface="Palatino Linotype"/>
                  <a:cs typeface="Palatino Linotype"/>
                </a:endParaRPr>
              </a:p>
            </p:txBody>
          </p:sp>
          <p:sp>
            <p:nvSpPr>
              <p:cNvPr id="9" name="object 9"/>
              <p:cNvSpPr txBox="1"/>
              <p:nvPr/>
            </p:nvSpPr>
            <p:spPr>
              <a:xfrm>
                <a:off x="2706168" y="856471"/>
                <a:ext cx="331853" cy="252774"/>
              </a:xfrm>
              <a:prstGeom prst="rect">
                <a:avLst/>
              </a:prstGeom>
              <a:ln w="11852">
                <a:solidFill>
                  <a:srgbClr val="000000"/>
                </a:solidFill>
              </a:ln>
            </p:spPr>
            <p:txBody>
              <a:bodyPr vert="horz" wrap="square" lIns="0" tIns="76148" rIns="0" bIns="0" rtlCol="0">
                <a:spAutoFit/>
              </a:bodyPr>
              <a:lstStyle/>
              <a:p>
                <a:pPr marL="85332">
                  <a:spcBef>
                    <a:spcPts val="600"/>
                  </a:spcBef>
                </a:pPr>
                <a:r>
                  <a:rPr sz="1143" spc="-12" dirty="0">
                    <a:latin typeface="Palatino Linotype"/>
                    <a:cs typeface="Palatino Linotype"/>
                  </a:rPr>
                  <a:t>P2</a:t>
                </a:r>
                <a:endParaRPr sz="1143">
                  <a:latin typeface="Palatino Linotype"/>
                  <a:cs typeface="Palatino Linotype"/>
                </a:endParaRPr>
              </a:p>
            </p:txBody>
          </p:sp>
          <p:sp>
            <p:nvSpPr>
              <p:cNvPr id="10" name="object 10"/>
              <p:cNvSpPr txBox="1"/>
              <p:nvPr/>
            </p:nvSpPr>
            <p:spPr>
              <a:xfrm>
                <a:off x="3148622" y="856471"/>
                <a:ext cx="331853" cy="252774"/>
              </a:xfrm>
              <a:prstGeom prst="rect">
                <a:avLst/>
              </a:prstGeom>
              <a:ln w="11852">
                <a:solidFill>
                  <a:srgbClr val="000000"/>
                </a:solidFill>
              </a:ln>
            </p:spPr>
            <p:txBody>
              <a:bodyPr vert="horz" wrap="square" lIns="0" tIns="76148" rIns="0" bIns="0" rtlCol="0">
                <a:spAutoFit/>
              </a:bodyPr>
              <a:lstStyle/>
              <a:p>
                <a:pPr marL="85036">
                  <a:spcBef>
                    <a:spcPts val="600"/>
                  </a:spcBef>
                </a:pPr>
                <a:r>
                  <a:rPr sz="1143" spc="-12" dirty="0">
                    <a:latin typeface="Palatino Linotype"/>
                    <a:cs typeface="Palatino Linotype"/>
                  </a:rPr>
                  <a:t>P3</a:t>
                </a:r>
                <a:endParaRPr sz="1143">
                  <a:latin typeface="Palatino Linotype"/>
                  <a:cs typeface="Palatino Linotype"/>
                </a:endParaRPr>
              </a:p>
            </p:txBody>
          </p:sp>
          <p:sp>
            <p:nvSpPr>
              <p:cNvPr id="11" name="object 11"/>
              <p:cNvSpPr txBox="1"/>
              <p:nvPr/>
            </p:nvSpPr>
            <p:spPr>
              <a:xfrm>
                <a:off x="3591071" y="856471"/>
                <a:ext cx="331853" cy="252774"/>
              </a:xfrm>
              <a:prstGeom prst="rect">
                <a:avLst/>
              </a:prstGeom>
              <a:ln w="11852">
                <a:solidFill>
                  <a:srgbClr val="000000"/>
                </a:solidFill>
              </a:ln>
            </p:spPr>
            <p:txBody>
              <a:bodyPr vert="horz" wrap="square" lIns="0" tIns="76148" rIns="0" bIns="0" rtlCol="0">
                <a:spAutoFit/>
              </a:bodyPr>
              <a:lstStyle/>
              <a:p>
                <a:pPr marL="85036">
                  <a:spcBef>
                    <a:spcPts val="600"/>
                  </a:spcBef>
                </a:pPr>
                <a:r>
                  <a:rPr sz="1143" spc="-12" dirty="0">
                    <a:latin typeface="Palatino Linotype"/>
                    <a:cs typeface="Palatino Linotype"/>
                  </a:rPr>
                  <a:t>P4</a:t>
                </a:r>
                <a:endParaRPr sz="1143">
                  <a:latin typeface="Palatino Linotype"/>
                  <a:cs typeface="Palatino Linotype"/>
                </a:endParaRPr>
              </a:p>
            </p:txBody>
          </p:sp>
          <p:sp>
            <p:nvSpPr>
              <p:cNvPr id="12" name="object 12"/>
              <p:cNvSpPr txBox="1"/>
              <p:nvPr/>
            </p:nvSpPr>
            <p:spPr>
              <a:xfrm>
                <a:off x="1947921" y="1643885"/>
                <a:ext cx="522372" cy="183661"/>
              </a:xfrm>
              <a:prstGeom prst="rect">
                <a:avLst/>
              </a:prstGeom>
            </p:spPr>
            <p:txBody>
              <a:bodyPr vert="horz" wrap="square" lIns="0" tIns="7704" rIns="0" bIns="0" rtlCol="0">
                <a:spAutoFit/>
              </a:bodyPr>
              <a:lstStyle/>
              <a:p>
                <a:pPr marL="5926">
                  <a:spcBef>
                    <a:spcPts val="61"/>
                  </a:spcBef>
                </a:pPr>
                <a:r>
                  <a:rPr sz="1143" spc="53" dirty="0">
                    <a:latin typeface="Palatino Linotype"/>
                    <a:cs typeface="Palatino Linotype"/>
                  </a:rPr>
                  <a:t>TCP/IP</a:t>
                </a:r>
                <a:endParaRPr sz="1143">
                  <a:latin typeface="Palatino Linotype"/>
                  <a:cs typeface="Palatino Linotype"/>
                </a:endParaRPr>
              </a:p>
            </p:txBody>
          </p:sp>
          <p:sp>
            <p:nvSpPr>
              <p:cNvPr id="13" name="object 13"/>
              <p:cNvSpPr txBox="1"/>
              <p:nvPr/>
            </p:nvSpPr>
            <p:spPr>
              <a:xfrm>
                <a:off x="3414236" y="1312507"/>
                <a:ext cx="466668" cy="293704"/>
              </a:xfrm>
              <a:prstGeom prst="rect">
                <a:avLst/>
              </a:prstGeom>
            </p:spPr>
            <p:txBody>
              <a:bodyPr vert="horz" wrap="square" lIns="0" tIns="71408" rIns="0" bIns="0" rtlCol="0">
                <a:spAutoFit/>
              </a:bodyPr>
              <a:lstStyle/>
              <a:p>
                <a:pPr marL="5926" marR="2370" indent="125627">
                  <a:lnSpc>
                    <a:spcPct val="63300"/>
                  </a:lnSpc>
                  <a:spcBef>
                    <a:spcPts val="562"/>
                  </a:spcBef>
                </a:pPr>
                <a:r>
                  <a:rPr sz="1143" spc="-9" dirty="0">
                    <a:latin typeface="Palatino Linotype"/>
                    <a:cs typeface="Palatino Linotype"/>
                  </a:rPr>
                  <a:t>file </a:t>
                </a:r>
                <a:r>
                  <a:rPr sz="1143" spc="-5" dirty="0">
                    <a:latin typeface="Palatino Linotype"/>
                    <a:cs typeface="Palatino Linotype"/>
                  </a:rPr>
                  <a:t>system</a:t>
                </a:r>
                <a:endParaRPr sz="1143">
                  <a:latin typeface="Palatino Linotype"/>
                  <a:cs typeface="Palatino Linotype"/>
                </a:endParaRPr>
              </a:p>
            </p:txBody>
          </p:sp>
          <p:sp>
            <p:nvSpPr>
              <p:cNvPr id="14" name="object 14"/>
              <p:cNvSpPr txBox="1"/>
              <p:nvPr/>
            </p:nvSpPr>
            <p:spPr>
              <a:xfrm>
                <a:off x="3060814" y="1656130"/>
                <a:ext cx="398520" cy="279856"/>
              </a:xfrm>
              <a:prstGeom prst="rect">
                <a:avLst/>
              </a:prstGeom>
            </p:spPr>
            <p:txBody>
              <a:bodyPr vert="horz" wrap="square" lIns="0" tIns="56296" rIns="0" bIns="0" rtlCol="0">
                <a:spAutoFit/>
              </a:bodyPr>
              <a:lstStyle/>
              <a:p>
                <a:pPr marL="14222" marR="2370" indent="-8592">
                  <a:lnSpc>
                    <a:spcPct val="69300"/>
                  </a:lnSpc>
                  <a:spcBef>
                    <a:spcPts val="443"/>
                  </a:spcBef>
                </a:pPr>
                <a:r>
                  <a:rPr sz="1050" spc="-5" dirty="0">
                    <a:latin typeface="Palatino Linotype"/>
                    <a:cs typeface="Palatino Linotype"/>
                  </a:rPr>
                  <a:t>device driver</a:t>
                </a:r>
                <a:endParaRPr sz="1050">
                  <a:latin typeface="Palatino Linotype"/>
                  <a:cs typeface="Palatino Linotype"/>
                </a:endParaRPr>
              </a:p>
            </p:txBody>
          </p:sp>
          <p:sp>
            <p:nvSpPr>
              <p:cNvPr id="15" name="object 15"/>
              <p:cNvSpPr txBox="1"/>
              <p:nvPr/>
            </p:nvSpPr>
            <p:spPr>
              <a:xfrm>
                <a:off x="3668814" y="1656130"/>
                <a:ext cx="398520" cy="279856"/>
              </a:xfrm>
              <a:prstGeom prst="rect">
                <a:avLst/>
              </a:prstGeom>
            </p:spPr>
            <p:txBody>
              <a:bodyPr vert="horz" wrap="square" lIns="0" tIns="56296" rIns="0" bIns="0" rtlCol="0">
                <a:spAutoFit/>
              </a:bodyPr>
              <a:lstStyle/>
              <a:p>
                <a:pPr marL="15110" marR="2370" indent="-9481">
                  <a:lnSpc>
                    <a:spcPct val="69300"/>
                  </a:lnSpc>
                  <a:spcBef>
                    <a:spcPts val="443"/>
                  </a:spcBef>
                </a:pPr>
                <a:r>
                  <a:rPr sz="1050" spc="-5" dirty="0">
                    <a:latin typeface="Palatino Linotype"/>
                    <a:cs typeface="Palatino Linotype"/>
                  </a:rPr>
                  <a:t>device driver</a:t>
                </a:r>
                <a:endParaRPr sz="1050">
                  <a:latin typeface="Palatino Linotype"/>
                  <a:cs typeface="Palatino Linotype"/>
                </a:endParaRPr>
              </a:p>
            </p:txBody>
          </p:sp>
          <p:sp>
            <p:nvSpPr>
              <p:cNvPr id="16" name="object 16"/>
              <p:cNvSpPr txBox="1"/>
              <p:nvPr/>
            </p:nvSpPr>
            <p:spPr>
              <a:xfrm>
                <a:off x="1955979" y="1168113"/>
                <a:ext cx="1195855" cy="491045"/>
              </a:xfrm>
              <a:prstGeom prst="rect">
                <a:avLst/>
              </a:prstGeom>
            </p:spPr>
            <p:txBody>
              <a:bodyPr vert="horz" wrap="square" lIns="0" tIns="74371" rIns="0" bIns="0" rtlCol="0">
                <a:spAutoFit/>
              </a:bodyPr>
              <a:lstStyle/>
              <a:p>
                <a:pPr marL="31999">
                  <a:spcBef>
                    <a:spcPts val="586"/>
                  </a:spcBef>
                </a:pPr>
                <a:r>
                  <a:rPr sz="957" dirty="0">
                    <a:latin typeface="Palatino Linotype"/>
                    <a:cs typeface="Palatino Linotype"/>
                  </a:rPr>
                  <a:t>kernel</a:t>
                </a:r>
                <a:r>
                  <a:rPr sz="957" spc="23" dirty="0">
                    <a:latin typeface="Palatino Linotype"/>
                    <a:cs typeface="Palatino Linotype"/>
                  </a:rPr>
                  <a:t> </a:t>
                </a:r>
                <a:r>
                  <a:rPr sz="1715" spc="-17" baseline="-29478" dirty="0">
                    <a:latin typeface="Palatino Linotype"/>
                    <a:cs typeface="Palatino Linotype"/>
                  </a:rPr>
                  <a:t>VM</a:t>
                </a:r>
                <a:endParaRPr sz="1715" baseline="-29478">
                  <a:latin typeface="Palatino Linotype"/>
                  <a:cs typeface="Palatino Linotype"/>
                </a:endParaRPr>
              </a:p>
              <a:p>
                <a:pPr marL="17777">
                  <a:spcBef>
                    <a:spcPts val="544"/>
                  </a:spcBef>
                </a:pPr>
                <a:r>
                  <a:rPr sz="1143" dirty="0">
                    <a:latin typeface="Palatino Linotype"/>
                    <a:cs typeface="Palatino Linotype"/>
                  </a:rPr>
                  <a:t>sockets</a:t>
                </a:r>
                <a:r>
                  <a:rPr sz="1143" spc="187" dirty="0">
                    <a:latin typeface="Palatino Linotype"/>
                    <a:cs typeface="Palatino Linotype"/>
                  </a:rPr>
                  <a:t> </a:t>
                </a:r>
                <a:r>
                  <a:rPr sz="1143" spc="-5" dirty="0">
                    <a:latin typeface="Palatino Linotype"/>
                    <a:cs typeface="Palatino Linotype"/>
                  </a:rPr>
                  <a:t>scheduler</a:t>
                </a:r>
                <a:endParaRPr sz="1143">
                  <a:latin typeface="Palatino Linotype"/>
                  <a:cs typeface="Palatino Linotype"/>
                </a:endParaRPr>
              </a:p>
            </p:txBody>
          </p:sp>
          <p:sp>
            <p:nvSpPr>
              <p:cNvPr id="17" name="object 17"/>
              <p:cNvSpPr txBox="1"/>
              <p:nvPr/>
            </p:nvSpPr>
            <p:spPr>
              <a:xfrm>
                <a:off x="3132637" y="1367264"/>
                <a:ext cx="254815" cy="183661"/>
              </a:xfrm>
              <a:prstGeom prst="rect">
                <a:avLst/>
              </a:prstGeom>
            </p:spPr>
            <p:txBody>
              <a:bodyPr vert="horz" wrap="square" lIns="0" tIns="7704" rIns="0" bIns="0" rtlCol="0">
                <a:spAutoFit/>
              </a:bodyPr>
              <a:lstStyle/>
              <a:p>
                <a:pPr marL="5926">
                  <a:spcBef>
                    <a:spcPts val="61"/>
                  </a:spcBef>
                </a:pPr>
                <a:r>
                  <a:rPr sz="1143" spc="-12" dirty="0">
                    <a:latin typeface="Palatino Linotype"/>
                    <a:cs typeface="Palatino Linotype"/>
                  </a:rPr>
                  <a:t>IPC</a:t>
                </a:r>
                <a:endParaRPr sz="1143">
                  <a:latin typeface="Palatino Linotype"/>
                  <a:cs typeface="Palatino Linotype"/>
                </a:endParaRPr>
              </a:p>
            </p:txBody>
          </p:sp>
        </p:grpSp>
        <p:sp>
          <p:nvSpPr>
            <p:cNvPr id="18" name="object 18"/>
            <p:cNvSpPr txBox="1"/>
            <p:nvPr/>
          </p:nvSpPr>
          <p:spPr>
            <a:xfrm>
              <a:off x="2490750" y="2386058"/>
              <a:ext cx="3142823" cy="199879"/>
            </a:xfrm>
            <a:prstGeom prst="rect">
              <a:avLst/>
            </a:prstGeom>
          </p:spPr>
          <p:txBody>
            <a:bodyPr vert="horz" wrap="square" lIns="0" tIns="37926" rIns="0" bIns="0" rtlCol="0">
              <a:spAutoFit/>
            </a:bodyPr>
            <a:lstStyle/>
            <a:p>
              <a:pPr marL="1111388">
                <a:spcBef>
                  <a:spcPts val="299"/>
                </a:spcBef>
                <a:tabLst>
                  <a:tab pos="1802634" algn="l"/>
                  <a:tab pos="2783950" algn="l"/>
                </a:tabLst>
              </a:pPr>
              <a:r>
                <a:rPr sz="1050" spc="-5" dirty="0">
                  <a:latin typeface="Palatino Linotype"/>
                  <a:cs typeface="Palatino Linotype"/>
                </a:rPr>
                <a:t>network</a:t>
              </a:r>
              <a:r>
                <a:rPr sz="1050" dirty="0">
                  <a:latin typeface="Palatino Linotype"/>
                  <a:cs typeface="Palatino Linotype"/>
                </a:rPr>
                <a:t>	</a:t>
              </a:r>
              <a:r>
                <a:rPr sz="1050" spc="-5" dirty="0">
                  <a:latin typeface="Palatino Linotype"/>
                  <a:cs typeface="Palatino Linotype"/>
                </a:rPr>
                <a:t>console</a:t>
              </a:r>
              <a:r>
                <a:rPr sz="1050" dirty="0">
                  <a:latin typeface="Palatino Linotype"/>
                  <a:cs typeface="Palatino Linotype"/>
                </a:rPr>
                <a:t>	</a:t>
              </a:r>
              <a:r>
                <a:rPr sz="1050" spc="-9" dirty="0" smtClean="0">
                  <a:latin typeface="Palatino Linotype"/>
                  <a:cs typeface="Palatino Linotype"/>
                </a:rPr>
                <a:t>disk</a:t>
              </a:r>
              <a:endParaRPr sz="1050" dirty="0">
                <a:latin typeface="Palatino Linotype"/>
                <a:cs typeface="Palatino Linotype"/>
              </a:endParaRPr>
            </a:p>
          </p:txBody>
        </p:sp>
      </p:grpSp>
      <p:sp>
        <p:nvSpPr>
          <p:cNvPr id="32" name="Date Placeholder 31"/>
          <p:cNvSpPr>
            <a:spLocks noGrp="1"/>
          </p:cNvSpPr>
          <p:nvPr>
            <p:ph type="dt" sz="half" idx="10"/>
          </p:nvPr>
        </p:nvSpPr>
        <p:spPr/>
        <p:txBody>
          <a:bodyPr/>
          <a:lstStyle/>
          <a:p>
            <a:r>
              <a:rPr lang="en-US" smtClean="0"/>
              <a:t>8/25/2026</a:t>
            </a:r>
            <a:endParaRPr lang="en-US"/>
          </a:p>
        </p:txBody>
      </p:sp>
      <p:sp>
        <p:nvSpPr>
          <p:cNvPr id="33" name="Footer Placeholder 32"/>
          <p:cNvSpPr>
            <a:spLocks noGrp="1"/>
          </p:cNvSpPr>
          <p:nvPr>
            <p:ph type="ftr" sz="quarter" idx="11"/>
          </p:nvPr>
        </p:nvSpPr>
        <p:spPr/>
        <p:txBody>
          <a:bodyPr/>
          <a:lstStyle/>
          <a:p>
            <a:r>
              <a:rPr lang="en-US" smtClean="0"/>
              <a:t>CSC7103, Fall 2026, Welcome and Introduction</a:t>
            </a:r>
            <a:endParaRPr lang="en-US"/>
          </a:p>
        </p:txBody>
      </p:sp>
      <p:sp>
        <p:nvSpPr>
          <p:cNvPr id="20" name="Slide Number Placeholder 19"/>
          <p:cNvSpPr>
            <a:spLocks noGrp="1"/>
          </p:cNvSpPr>
          <p:nvPr>
            <p:ph type="sldNum" sz="quarter" idx="12"/>
          </p:nvPr>
        </p:nvSpPr>
        <p:spPr/>
        <p:txBody>
          <a:bodyPr>
            <a:normAutofit fontScale="92500" lnSpcReduction="20000"/>
          </a:bodyPr>
          <a:lstStyle/>
          <a:p>
            <a:fld id="{B6F15528-21DE-4FAA-801E-634DDDAF4B2B}" type="slidenum">
              <a:rPr lang="en-US" smtClean="0"/>
              <a:t>22</a:t>
            </a:fld>
            <a:endParaRPr lang="en-US"/>
          </a:p>
        </p:txBody>
      </p:sp>
    </p:spTree>
    <p:extLst>
      <p:ext uri="{BB962C8B-B14F-4D97-AF65-F5344CB8AC3E}">
        <p14:creationId xmlns:p14="http://schemas.microsoft.com/office/powerpoint/2010/main" val="2156724213"/>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7761B8-9ADB-4A79-17E7-203B395EB6CA}"/>
              </a:ext>
            </a:extLst>
          </p:cNvPr>
          <p:cNvSpPr>
            <a:spLocks noGrp="1"/>
          </p:cNvSpPr>
          <p:nvPr>
            <p:ph type="title"/>
          </p:nvPr>
        </p:nvSpPr>
        <p:spPr/>
        <p:txBody>
          <a:bodyPr/>
          <a:lstStyle/>
          <a:p>
            <a:r>
              <a:rPr lang="en-US" dirty="0" smtClean="0"/>
              <a:t>Putting it all together</a:t>
            </a:r>
            <a:endParaRPr lang="en-US" dirty="0"/>
          </a:p>
        </p:txBody>
      </p:sp>
      <p:sp>
        <p:nvSpPr>
          <p:cNvPr id="3" name="Content Placeholder 2">
            <a:extLst>
              <a:ext uri="{FF2B5EF4-FFF2-40B4-BE49-F238E27FC236}">
                <a16:creationId xmlns:a16="http://schemas.microsoft.com/office/drawing/2014/main" id="{064BDBDE-EAD6-6B84-B51A-1F37AC724B9E}"/>
              </a:ext>
            </a:extLst>
          </p:cNvPr>
          <p:cNvSpPr>
            <a:spLocks noGrp="1"/>
          </p:cNvSpPr>
          <p:nvPr>
            <p:ph idx="1"/>
          </p:nvPr>
        </p:nvSpPr>
        <p:spPr/>
        <p:txBody>
          <a:bodyPr/>
          <a:lstStyle/>
          <a:p>
            <a:r>
              <a:rPr lang="en-US" dirty="0" smtClean="0"/>
              <a:t>Referee + Illusionist + Glue =&gt; Easy to use virtual machine </a:t>
            </a:r>
            <a:endParaRPr lang="en-US" dirty="0"/>
          </a:p>
        </p:txBody>
      </p:sp>
      <p:sp>
        <p:nvSpPr>
          <p:cNvPr id="2" name="Date Placeholder 1"/>
          <p:cNvSpPr>
            <a:spLocks noGrp="1"/>
          </p:cNvSpPr>
          <p:nvPr>
            <p:ph type="dt" sz="half" idx="10"/>
          </p:nvPr>
        </p:nvSpPr>
        <p:spPr/>
        <p:txBody>
          <a:bodyPr/>
          <a:lstStyle/>
          <a:p>
            <a:r>
              <a:rPr lang="en-US" smtClean="0"/>
              <a:t>8/25/2026</a:t>
            </a:r>
            <a:endParaRPr lang="en-US"/>
          </a:p>
        </p:txBody>
      </p:sp>
      <p:sp>
        <p:nvSpPr>
          <p:cNvPr id="4" name="Footer Placeholder 3"/>
          <p:cNvSpPr>
            <a:spLocks noGrp="1"/>
          </p:cNvSpPr>
          <p:nvPr>
            <p:ph type="ftr" sz="quarter" idx="11"/>
          </p:nvPr>
        </p:nvSpPr>
        <p:spPr/>
        <p:txBody>
          <a:bodyPr/>
          <a:lstStyle/>
          <a:p>
            <a:r>
              <a:rPr lang="en-US" smtClean="0"/>
              <a:t>CSC7103, Fall 2026, Welcome and Introduction</a:t>
            </a:r>
            <a:endParaRPr lang="en-US"/>
          </a:p>
        </p:txBody>
      </p:sp>
      <p:grpSp>
        <p:nvGrpSpPr>
          <p:cNvPr id="27" name="Group 26"/>
          <p:cNvGrpSpPr/>
          <p:nvPr/>
        </p:nvGrpSpPr>
        <p:grpSpPr>
          <a:xfrm>
            <a:off x="50257" y="1204093"/>
            <a:ext cx="3449299" cy="2218204"/>
            <a:chOff x="98893" y="2157493"/>
            <a:chExt cx="6835309" cy="4395707"/>
          </a:xfrm>
        </p:grpSpPr>
        <p:grpSp>
          <p:nvGrpSpPr>
            <p:cNvPr id="6" name="Group 5"/>
            <p:cNvGrpSpPr/>
            <p:nvPr/>
          </p:nvGrpSpPr>
          <p:grpSpPr>
            <a:xfrm>
              <a:off x="98893" y="2157493"/>
              <a:ext cx="5997107" cy="4395707"/>
              <a:chOff x="98893" y="2157493"/>
              <a:chExt cx="5997107" cy="4395707"/>
            </a:xfrm>
          </p:grpSpPr>
          <p:sp>
            <p:nvSpPr>
              <p:cNvPr id="8" name="Rectangle 7">
                <a:extLst>
                  <a:ext uri="{FF2B5EF4-FFF2-40B4-BE49-F238E27FC236}">
                    <a16:creationId xmlns:a16="http://schemas.microsoft.com/office/drawing/2014/main" id="{CB898E5A-772B-4BD4-EA26-A35E7C11B7DA}"/>
                  </a:ext>
                </a:extLst>
              </p:cNvPr>
              <p:cNvSpPr/>
              <p:nvPr/>
            </p:nvSpPr>
            <p:spPr bwMode="auto">
              <a:xfrm>
                <a:off x="152400" y="2971799"/>
                <a:ext cx="5943600" cy="3581401"/>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t" anchorCtr="0" compatLnSpc="1">
                <a:prstTxWarp prst="textNoShape">
                  <a:avLst/>
                </a:prstTxWarp>
              </a:bodyPr>
              <a:lstStyle/>
              <a:p>
                <a:pPr defTabSz="461406" eaLnBrk="0" fontAlgn="base" hangingPunct="0">
                  <a:spcBef>
                    <a:spcPct val="0"/>
                  </a:spcBef>
                  <a:spcAft>
                    <a:spcPct val="0"/>
                  </a:spcAft>
                </a:pPr>
                <a:endParaRPr lang="en-US" sz="807" dirty="0">
                  <a:latin typeface="Gill Sans Light"/>
                </a:endParaRPr>
              </a:p>
            </p:txBody>
          </p:sp>
          <p:cxnSp>
            <p:nvCxnSpPr>
              <p:cNvPr id="9" name="Straight Arrow Connector 8">
                <a:extLst>
                  <a:ext uri="{FF2B5EF4-FFF2-40B4-BE49-F238E27FC236}">
                    <a16:creationId xmlns:a16="http://schemas.microsoft.com/office/drawing/2014/main" id="{A6870DF9-8759-371C-DDE7-AB50C44B1F86}"/>
                  </a:ext>
                </a:extLst>
              </p:cNvPr>
              <p:cNvCxnSpPr>
                <a:stCxn id="12" idx="3"/>
              </p:cNvCxnSpPr>
              <p:nvPr/>
            </p:nvCxnSpPr>
            <p:spPr bwMode="auto">
              <a:xfrm flipV="1">
                <a:off x="2438400" y="4217949"/>
                <a:ext cx="914400" cy="11151"/>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10" name="Straight Arrow Connector 9">
                <a:extLst>
                  <a:ext uri="{FF2B5EF4-FFF2-40B4-BE49-F238E27FC236}">
                    <a16:creationId xmlns:a16="http://schemas.microsoft.com/office/drawing/2014/main" id="{45624A47-F23F-D644-7B34-A59351B061AF}"/>
                  </a:ext>
                </a:extLst>
              </p:cNvPr>
              <p:cNvCxnSpPr>
                <a:cxnSpLocks/>
              </p:cNvCxnSpPr>
              <p:nvPr/>
            </p:nvCxnSpPr>
            <p:spPr bwMode="auto">
              <a:xfrm flipH="1">
                <a:off x="2819400" y="4217949"/>
                <a:ext cx="6838" cy="354051"/>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11" name="Can 38">
                <a:extLst>
                  <a:ext uri="{FF2B5EF4-FFF2-40B4-BE49-F238E27FC236}">
                    <a16:creationId xmlns:a16="http://schemas.microsoft.com/office/drawing/2014/main" id="{38781064-7B99-B619-CB6E-0DE2DEFE24D8}"/>
                  </a:ext>
                </a:extLst>
              </p:cNvPr>
              <p:cNvSpPr/>
              <p:nvPr/>
            </p:nvSpPr>
            <p:spPr bwMode="auto">
              <a:xfrm>
                <a:off x="990600" y="4876800"/>
                <a:ext cx="1143000" cy="1295400"/>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algn="ctr" defTabSz="461406" eaLnBrk="0" fontAlgn="base" hangingPunct="0">
                  <a:spcBef>
                    <a:spcPct val="0"/>
                  </a:spcBef>
                  <a:spcAft>
                    <a:spcPct val="0"/>
                  </a:spcAft>
                </a:pPr>
                <a:r>
                  <a:rPr lang="en-US" sz="807" dirty="0">
                    <a:latin typeface="Gill Sans Light"/>
                  </a:rPr>
                  <a:t>Storage</a:t>
                </a:r>
              </a:p>
            </p:txBody>
          </p:sp>
          <p:sp>
            <p:nvSpPr>
              <p:cNvPr id="12" name="Rounded Rectangle 6">
                <a:extLst>
                  <a:ext uri="{FF2B5EF4-FFF2-40B4-BE49-F238E27FC236}">
                    <a16:creationId xmlns:a16="http://schemas.microsoft.com/office/drawing/2014/main" id="{7991813B-3F20-7EC5-8C77-3E423F33FD87}"/>
                  </a:ext>
                </a:extLst>
              </p:cNvPr>
              <p:cNvSpPr/>
              <p:nvPr/>
            </p:nvSpPr>
            <p:spPr bwMode="auto">
              <a:xfrm>
                <a:off x="838200" y="38100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t" anchorCtr="0" compatLnSpc="1">
                <a:prstTxWarp prst="textNoShape">
                  <a:avLst/>
                </a:prstTxWarp>
              </a:bodyPr>
              <a:lstStyle/>
              <a:p>
                <a:pPr algn="ctr" defTabSz="461406" eaLnBrk="0" fontAlgn="base" hangingPunct="0">
                  <a:spcBef>
                    <a:spcPct val="0"/>
                  </a:spcBef>
                  <a:spcAft>
                    <a:spcPct val="0"/>
                  </a:spcAft>
                </a:pPr>
                <a:r>
                  <a:rPr lang="en-US" sz="807" dirty="0">
                    <a:latin typeface="Gill Sans Light"/>
                  </a:rPr>
                  <a:t>Processor</a:t>
                </a:r>
              </a:p>
            </p:txBody>
          </p:sp>
          <p:sp>
            <p:nvSpPr>
              <p:cNvPr id="13" name="Rectangle 12">
                <a:extLst>
                  <a:ext uri="{FF2B5EF4-FFF2-40B4-BE49-F238E27FC236}">
                    <a16:creationId xmlns:a16="http://schemas.microsoft.com/office/drawing/2014/main" id="{60152648-6B82-F8B2-ABD2-60D4D6E1F6E7}"/>
                  </a:ext>
                </a:extLst>
              </p:cNvPr>
              <p:cNvSpPr/>
              <p:nvPr/>
            </p:nvSpPr>
            <p:spPr bwMode="auto">
              <a:xfrm>
                <a:off x="1066553" y="2914808"/>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t" anchorCtr="0" compatLnSpc="1">
                <a:prstTxWarp prst="textNoShape">
                  <a:avLst/>
                </a:prstTxWarp>
              </a:bodyPr>
              <a:lstStyle/>
              <a:p>
                <a:pPr defTabSz="461406" eaLnBrk="0" fontAlgn="base" hangingPunct="0">
                  <a:spcBef>
                    <a:spcPct val="0"/>
                  </a:spcBef>
                  <a:spcAft>
                    <a:spcPct val="0"/>
                  </a:spcAft>
                </a:pPr>
                <a:endParaRPr lang="en-US" sz="807">
                  <a:latin typeface="Gill Sans Light"/>
                </a:endParaRPr>
              </a:p>
            </p:txBody>
          </p:sp>
          <p:sp>
            <p:nvSpPr>
              <p:cNvPr id="14" name="TextBox 13">
                <a:extLst>
                  <a:ext uri="{FF2B5EF4-FFF2-40B4-BE49-F238E27FC236}">
                    <a16:creationId xmlns:a16="http://schemas.microsoft.com/office/drawing/2014/main" id="{E5456E0D-B01A-30C2-3AA5-70D5D335D3EE}"/>
                  </a:ext>
                </a:extLst>
              </p:cNvPr>
              <p:cNvSpPr txBox="1"/>
              <p:nvPr/>
            </p:nvSpPr>
            <p:spPr>
              <a:xfrm>
                <a:off x="2726210" y="2565777"/>
                <a:ext cx="2817886" cy="429095"/>
              </a:xfrm>
              <a:prstGeom prst="rect">
                <a:avLst/>
              </a:prstGeom>
              <a:noFill/>
            </p:spPr>
            <p:txBody>
              <a:bodyPr wrap="square" rtlCol="0">
                <a:spAutoFit/>
              </a:bodyPr>
              <a:lstStyle/>
              <a:p>
                <a:r>
                  <a:rPr lang="en-US" sz="807" dirty="0">
                    <a:latin typeface="Gill Sans Light"/>
                  </a:rPr>
                  <a:t>OS Hardware Virtualization</a:t>
                </a:r>
              </a:p>
            </p:txBody>
          </p:sp>
          <p:sp>
            <p:nvSpPr>
              <p:cNvPr id="15" name="Rectangle 14">
                <a:extLst>
                  <a:ext uri="{FF2B5EF4-FFF2-40B4-BE49-F238E27FC236}">
                    <a16:creationId xmlns:a16="http://schemas.microsoft.com/office/drawing/2014/main" id="{29B0D9A6-E9EF-6620-6F7D-0900E493A126}"/>
                  </a:ext>
                </a:extLst>
              </p:cNvPr>
              <p:cNvSpPr/>
              <p:nvPr/>
            </p:nvSpPr>
            <p:spPr>
              <a:xfrm>
                <a:off x="107598" y="3202432"/>
                <a:ext cx="1534512" cy="429095"/>
              </a:xfrm>
              <a:prstGeom prst="rect">
                <a:avLst/>
              </a:prstGeom>
            </p:spPr>
            <p:txBody>
              <a:bodyPr wrap="square">
                <a:spAutoFit/>
              </a:bodyPr>
              <a:lstStyle/>
              <a:p>
                <a:r>
                  <a:rPr lang="en-US" sz="807" dirty="0">
                    <a:latin typeface="Gill Sans Light"/>
                  </a:rPr>
                  <a:t>Hardware</a:t>
                </a:r>
              </a:p>
            </p:txBody>
          </p:sp>
          <p:sp>
            <p:nvSpPr>
              <p:cNvPr id="16" name="Rectangle 15">
                <a:extLst>
                  <a:ext uri="{FF2B5EF4-FFF2-40B4-BE49-F238E27FC236}">
                    <a16:creationId xmlns:a16="http://schemas.microsoft.com/office/drawing/2014/main" id="{169FAAAF-498F-E4B8-E8B2-75305AFBB41F}"/>
                  </a:ext>
                </a:extLst>
              </p:cNvPr>
              <p:cNvSpPr/>
              <p:nvPr/>
            </p:nvSpPr>
            <p:spPr>
              <a:xfrm>
                <a:off x="98893" y="2444394"/>
                <a:ext cx="1265863" cy="429095"/>
              </a:xfrm>
              <a:prstGeom prst="rect">
                <a:avLst/>
              </a:prstGeom>
            </p:spPr>
            <p:txBody>
              <a:bodyPr wrap="square">
                <a:spAutoFit/>
              </a:bodyPr>
              <a:lstStyle/>
              <a:p>
                <a:r>
                  <a:rPr lang="en-US" sz="807" dirty="0">
                    <a:latin typeface="Gill Sans Light"/>
                  </a:rPr>
                  <a:t>Software</a:t>
                </a:r>
              </a:p>
            </p:txBody>
          </p:sp>
          <p:sp>
            <p:nvSpPr>
              <p:cNvPr id="17" name="Rectangle 16">
                <a:extLst>
                  <a:ext uri="{FF2B5EF4-FFF2-40B4-BE49-F238E27FC236}">
                    <a16:creationId xmlns:a16="http://schemas.microsoft.com/office/drawing/2014/main" id="{FAD84FFD-7B9A-67B8-C3EE-9453EC32EC2F}"/>
                  </a:ext>
                </a:extLst>
              </p:cNvPr>
              <p:cNvSpPr/>
              <p:nvPr/>
            </p:nvSpPr>
            <p:spPr bwMode="auto">
              <a:xfrm>
                <a:off x="3352553" y="3136631"/>
                <a:ext cx="1752600" cy="167640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t" anchorCtr="0" compatLnSpc="1">
                <a:prstTxWarp prst="textNoShape">
                  <a:avLst/>
                </a:prstTxWarp>
              </a:bodyPr>
              <a:lstStyle/>
              <a:p>
                <a:pPr algn="ctr" defTabSz="461406" eaLnBrk="0" fontAlgn="base" hangingPunct="0">
                  <a:spcBef>
                    <a:spcPct val="0"/>
                  </a:spcBef>
                  <a:spcAft>
                    <a:spcPct val="0"/>
                  </a:spcAft>
                </a:pPr>
                <a:r>
                  <a:rPr lang="en-US" sz="807" dirty="0">
                    <a:latin typeface="Gill Sans Light"/>
                  </a:rPr>
                  <a:t>Memory</a:t>
                </a:r>
              </a:p>
            </p:txBody>
          </p:sp>
          <p:sp>
            <p:nvSpPr>
              <p:cNvPr id="18" name="TextBox 17">
                <a:extLst>
                  <a:ext uri="{FF2B5EF4-FFF2-40B4-BE49-F238E27FC236}">
                    <a16:creationId xmlns:a16="http://schemas.microsoft.com/office/drawing/2014/main" id="{91A3D8C8-6909-22F3-4F93-ADD2E5635564}"/>
                  </a:ext>
                </a:extLst>
              </p:cNvPr>
              <p:cNvSpPr txBox="1"/>
              <p:nvPr/>
            </p:nvSpPr>
            <p:spPr>
              <a:xfrm>
                <a:off x="2438399" y="2159463"/>
                <a:ext cx="1422558" cy="429095"/>
              </a:xfrm>
              <a:prstGeom prst="rect">
                <a:avLst/>
              </a:prstGeom>
              <a:solidFill>
                <a:srgbClr val="9E7800"/>
              </a:solidFill>
              <a:ln>
                <a:solidFill>
                  <a:schemeClr val="tx1"/>
                </a:solidFill>
              </a:ln>
            </p:spPr>
            <p:txBody>
              <a:bodyPr wrap="square" rtlCol="0">
                <a:spAutoFit/>
              </a:bodyPr>
              <a:lstStyle/>
              <a:p>
                <a:r>
                  <a:rPr lang="en-US" sz="807" i="1" dirty="0">
                    <a:latin typeface="Gill Sans Light"/>
                  </a:rPr>
                  <a:t>Program 1</a:t>
                </a:r>
              </a:p>
            </p:txBody>
          </p:sp>
          <p:sp>
            <p:nvSpPr>
              <p:cNvPr id="19" name="TextBox 18">
                <a:extLst>
                  <a:ext uri="{FF2B5EF4-FFF2-40B4-BE49-F238E27FC236}">
                    <a16:creationId xmlns:a16="http://schemas.microsoft.com/office/drawing/2014/main" id="{B5EF969C-3820-641D-C088-A15E68152607}"/>
                  </a:ext>
                </a:extLst>
              </p:cNvPr>
              <p:cNvSpPr txBox="1"/>
              <p:nvPr/>
            </p:nvSpPr>
            <p:spPr>
              <a:xfrm>
                <a:off x="276374" y="2844046"/>
                <a:ext cx="890487" cy="367723"/>
              </a:xfrm>
              <a:prstGeom prst="rect">
                <a:avLst/>
              </a:prstGeom>
              <a:solidFill>
                <a:srgbClr val="EFE683"/>
              </a:solidFill>
              <a:ln>
                <a:solidFill>
                  <a:schemeClr val="accent1">
                    <a:lumMod val="60000"/>
                    <a:lumOff val="40000"/>
                  </a:schemeClr>
                </a:solidFill>
              </a:ln>
            </p:spPr>
            <p:txBody>
              <a:bodyPr wrap="square" rtlCol="0">
                <a:spAutoFit/>
              </a:bodyPr>
              <a:lstStyle/>
              <a:p>
                <a:r>
                  <a:rPr lang="en-US" sz="606" i="1" dirty="0">
                    <a:latin typeface="Gill Sans Light"/>
                  </a:rPr>
                  <a:t>ISA</a:t>
                </a:r>
              </a:p>
            </p:txBody>
          </p:sp>
          <p:grpSp>
            <p:nvGrpSpPr>
              <p:cNvPr id="20" name="Group 19">
                <a:extLst>
                  <a:ext uri="{FF2B5EF4-FFF2-40B4-BE49-F238E27FC236}">
                    <a16:creationId xmlns:a16="http://schemas.microsoft.com/office/drawing/2014/main" id="{915AAF84-4690-5E25-B77B-7FA3FC4646C0}"/>
                  </a:ext>
                </a:extLst>
              </p:cNvPr>
              <p:cNvGrpSpPr/>
              <p:nvPr/>
            </p:nvGrpSpPr>
            <p:grpSpPr>
              <a:xfrm>
                <a:off x="1408487" y="4243969"/>
                <a:ext cx="533400" cy="304800"/>
                <a:chOff x="3124200" y="3657600"/>
                <a:chExt cx="533400" cy="304800"/>
              </a:xfrm>
              <a:solidFill>
                <a:schemeClr val="accent6"/>
              </a:solidFill>
            </p:grpSpPr>
            <p:sp>
              <p:nvSpPr>
                <p:cNvPr id="21" name="Rectangle 20">
                  <a:extLst>
                    <a:ext uri="{FF2B5EF4-FFF2-40B4-BE49-F238E27FC236}">
                      <a16:creationId xmlns:a16="http://schemas.microsoft.com/office/drawing/2014/main" id="{5128BD4F-A6B1-B117-FB6D-122F85A4519C}"/>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t" anchorCtr="0" compatLnSpc="1">
                  <a:prstTxWarp prst="textNoShape">
                    <a:avLst/>
                  </a:prstTxWarp>
                </a:bodyPr>
                <a:lstStyle/>
                <a:p>
                  <a:pPr defTabSz="461406" eaLnBrk="0" fontAlgn="base" hangingPunct="0">
                    <a:spcBef>
                      <a:spcPct val="0"/>
                    </a:spcBef>
                    <a:spcAft>
                      <a:spcPct val="0"/>
                    </a:spcAft>
                  </a:pPr>
                  <a:endParaRPr lang="en-US" sz="807">
                    <a:latin typeface="Gill Sans Light"/>
                  </a:endParaRPr>
                </a:p>
              </p:txBody>
            </p:sp>
            <p:sp>
              <p:nvSpPr>
                <p:cNvPr id="22" name="Rectangle 21">
                  <a:extLst>
                    <a:ext uri="{FF2B5EF4-FFF2-40B4-BE49-F238E27FC236}">
                      <a16:creationId xmlns:a16="http://schemas.microsoft.com/office/drawing/2014/main" id="{E8A65031-AA44-C9BB-0F94-0EAD1A741544}"/>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t" anchorCtr="0" compatLnSpc="1">
                  <a:prstTxWarp prst="textNoShape">
                    <a:avLst/>
                  </a:prstTxWarp>
                </a:bodyPr>
                <a:lstStyle/>
                <a:p>
                  <a:pPr defTabSz="461406" eaLnBrk="0" fontAlgn="base" hangingPunct="0">
                    <a:spcBef>
                      <a:spcPct val="0"/>
                    </a:spcBef>
                    <a:spcAft>
                      <a:spcPct val="0"/>
                    </a:spcAft>
                  </a:pPr>
                  <a:endParaRPr lang="en-US" sz="807" dirty="0">
                    <a:latin typeface="Gill Sans Light"/>
                  </a:endParaRPr>
                </a:p>
              </p:txBody>
            </p:sp>
          </p:grpSp>
          <p:sp>
            <p:nvSpPr>
              <p:cNvPr id="23" name="Rectangle 22">
                <a:extLst>
                  <a:ext uri="{FF2B5EF4-FFF2-40B4-BE49-F238E27FC236}">
                    <a16:creationId xmlns:a16="http://schemas.microsoft.com/office/drawing/2014/main" id="{39988D00-2C90-7848-8126-1E6C4B94F8B9}"/>
                  </a:ext>
                </a:extLst>
              </p:cNvPr>
              <p:cNvSpPr/>
              <p:nvPr/>
            </p:nvSpPr>
            <p:spPr bwMode="auto">
              <a:xfrm>
                <a:off x="3446797" y="3619500"/>
                <a:ext cx="838200" cy="685800"/>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t" anchorCtr="0" compatLnSpc="1">
                <a:prstTxWarp prst="textNoShape">
                  <a:avLst/>
                </a:prstTxWarp>
              </a:bodyPr>
              <a:lstStyle/>
              <a:p>
                <a:pPr defTabSz="461406" eaLnBrk="0" fontAlgn="base" hangingPunct="0">
                  <a:spcBef>
                    <a:spcPct val="0"/>
                  </a:spcBef>
                  <a:spcAft>
                    <a:spcPct val="0"/>
                  </a:spcAft>
                </a:pPr>
                <a:endParaRPr lang="en-US" sz="807">
                  <a:latin typeface="Gill Sans Light"/>
                </a:endParaRPr>
              </a:p>
            </p:txBody>
          </p:sp>
          <p:sp>
            <p:nvSpPr>
              <p:cNvPr id="25" name="Rectangle 24">
                <a:extLst>
                  <a:ext uri="{FF2B5EF4-FFF2-40B4-BE49-F238E27FC236}">
                    <a16:creationId xmlns:a16="http://schemas.microsoft.com/office/drawing/2014/main" id="{66977C60-AE24-161B-3830-36DA877BC1C7}"/>
                  </a:ext>
                </a:extLst>
              </p:cNvPr>
              <p:cNvSpPr/>
              <p:nvPr/>
            </p:nvSpPr>
            <p:spPr bwMode="auto">
              <a:xfrm>
                <a:off x="4437397" y="3619500"/>
                <a:ext cx="609600" cy="381000"/>
              </a:xfrm>
              <a:prstGeom prst="rect">
                <a:avLst/>
              </a:prstGeom>
              <a:solidFill>
                <a:srgbClr val="C00000"/>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t" anchorCtr="0" compatLnSpc="1">
                <a:prstTxWarp prst="textNoShape">
                  <a:avLst/>
                </a:prstTxWarp>
              </a:bodyPr>
              <a:lstStyle/>
              <a:p>
                <a:pPr defTabSz="461406" eaLnBrk="0" fontAlgn="base" hangingPunct="0">
                  <a:spcBef>
                    <a:spcPct val="0"/>
                  </a:spcBef>
                  <a:spcAft>
                    <a:spcPct val="0"/>
                  </a:spcAft>
                </a:pPr>
                <a:endParaRPr lang="en-US" sz="807">
                  <a:latin typeface="Gill Sans Light"/>
                </a:endParaRPr>
              </a:p>
            </p:txBody>
          </p:sp>
          <p:sp>
            <p:nvSpPr>
              <p:cNvPr id="26" name="Rectangle 25">
                <a:extLst>
                  <a:ext uri="{FF2B5EF4-FFF2-40B4-BE49-F238E27FC236}">
                    <a16:creationId xmlns:a16="http://schemas.microsoft.com/office/drawing/2014/main" id="{A5A39502-1FF6-F65A-0837-D6567273F841}"/>
                  </a:ext>
                </a:extLst>
              </p:cNvPr>
              <p:cNvSpPr/>
              <p:nvPr/>
            </p:nvSpPr>
            <p:spPr bwMode="auto">
              <a:xfrm>
                <a:off x="4361197" y="3848100"/>
                <a:ext cx="609600" cy="381000"/>
              </a:xfrm>
              <a:prstGeom prst="rect">
                <a:avLst/>
              </a:prstGeom>
              <a:solidFill>
                <a:schemeClr val="accent4"/>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t" anchorCtr="0" compatLnSpc="1">
                <a:prstTxWarp prst="textNoShape">
                  <a:avLst/>
                </a:prstTxWarp>
              </a:bodyPr>
              <a:lstStyle/>
              <a:p>
                <a:pPr defTabSz="461406" eaLnBrk="0" fontAlgn="base" hangingPunct="0">
                  <a:spcBef>
                    <a:spcPct val="0"/>
                  </a:spcBef>
                  <a:spcAft>
                    <a:spcPct val="0"/>
                  </a:spcAft>
                </a:pPr>
                <a:endParaRPr lang="en-US" sz="807">
                  <a:latin typeface="Gill Sans Light"/>
                </a:endParaRPr>
              </a:p>
            </p:txBody>
          </p:sp>
          <p:pic>
            <p:nvPicPr>
              <p:cNvPr id="31" name="Picture 30">
                <a:extLst>
                  <a:ext uri="{FF2B5EF4-FFF2-40B4-BE49-F238E27FC236}">
                    <a16:creationId xmlns:a16="http://schemas.microsoft.com/office/drawing/2014/main" id="{9EB68392-736E-EFAB-EF4E-F4B87BAAD358}"/>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604214" y="4899614"/>
                <a:ext cx="967786" cy="967786"/>
              </a:xfrm>
              <a:prstGeom prst="rect">
                <a:avLst/>
              </a:prstGeom>
            </p:spPr>
          </p:pic>
          <p:pic>
            <p:nvPicPr>
              <p:cNvPr id="32" name="Picture 31">
                <a:extLst>
                  <a:ext uri="{FF2B5EF4-FFF2-40B4-BE49-F238E27FC236}">
                    <a16:creationId xmlns:a16="http://schemas.microsoft.com/office/drawing/2014/main" id="{D479DCBE-426F-9EE6-514E-849576DDF3A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619776" y="5075700"/>
                <a:ext cx="1237948" cy="876300"/>
              </a:xfrm>
              <a:prstGeom prst="rect">
                <a:avLst/>
              </a:prstGeom>
            </p:spPr>
          </p:pic>
          <p:pic>
            <p:nvPicPr>
              <p:cNvPr id="33" name="Picture 32">
                <a:extLst>
                  <a:ext uri="{FF2B5EF4-FFF2-40B4-BE49-F238E27FC236}">
                    <a16:creationId xmlns:a16="http://schemas.microsoft.com/office/drawing/2014/main" id="{B18DF310-04B4-7D93-5C31-385C5F74AF8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657600" y="5905500"/>
                <a:ext cx="723900" cy="455315"/>
              </a:xfrm>
              <a:prstGeom prst="rect">
                <a:avLst/>
              </a:prstGeom>
            </p:spPr>
          </p:pic>
          <p:sp>
            <p:nvSpPr>
              <p:cNvPr id="34" name="TextBox 33">
                <a:extLst>
                  <a:ext uri="{FF2B5EF4-FFF2-40B4-BE49-F238E27FC236}">
                    <a16:creationId xmlns:a16="http://schemas.microsoft.com/office/drawing/2014/main" id="{2B6518BB-5E3D-BD46-F77E-86E8DB0A8923}"/>
                  </a:ext>
                </a:extLst>
              </p:cNvPr>
              <p:cNvSpPr txBox="1"/>
              <p:nvPr/>
            </p:nvSpPr>
            <p:spPr>
              <a:xfrm>
                <a:off x="3604211" y="4857267"/>
                <a:ext cx="1318431" cy="429095"/>
              </a:xfrm>
              <a:prstGeom prst="rect">
                <a:avLst/>
              </a:prstGeom>
              <a:noFill/>
            </p:spPr>
            <p:txBody>
              <a:bodyPr wrap="square" rtlCol="0">
                <a:spAutoFit/>
              </a:bodyPr>
              <a:lstStyle/>
              <a:p>
                <a:r>
                  <a:rPr lang="en-US" sz="807" dirty="0">
                    <a:latin typeface="Gill Sans Light"/>
                  </a:rPr>
                  <a:t>Networks</a:t>
                </a:r>
              </a:p>
            </p:txBody>
          </p:sp>
          <p:sp>
            <p:nvSpPr>
              <p:cNvPr id="36" name="TextBox 35">
                <a:extLst>
                  <a:ext uri="{FF2B5EF4-FFF2-40B4-BE49-F238E27FC236}">
                    <a16:creationId xmlns:a16="http://schemas.microsoft.com/office/drawing/2014/main" id="{1FC67E49-A6D8-D93C-F13B-3D9599E2C08C}"/>
                  </a:ext>
                </a:extLst>
              </p:cNvPr>
              <p:cNvSpPr txBox="1"/>
              <p:nvPr/>
            </p:nvSpPr>
            <p:spPr>
              <a:xfrm>
                <a:off x="4494776" y="5917167"/>
                <a:ext cx="995639" cy="429095"/>
              </a:xfrm>
              <a:prstGeom prst="rect">
                <a:avLst/>
              </a:prstGeom>
              <a:noFill/>
            </p:spPr>
            <p:txBody>
              <a:bodyPr wrap="square" rtlCol="0">
                <a:spAutoFit/>
              </a:bodyPr>
              <a:lstStyle/>
              <a:p>
                <a:r>
                  <a:rPr lang="en-US" sz="807" dirty="0">
                    <a:latin typeface="Gill Sans Light"/>
                  </a:rPr>
                  <a:t>Inputs</a:t>
                </a:r>
              </a:p>
            </p:txBody>
          </p:sp>
          <p:sp>
            <p:nvSpPr>
              <p:cNvPr id="37" name="TextBox 36">
                <a:extLst>
                  <a:ext uri="{FF2B5EF4-FFF2-40B4-BE49-F238E27FC236}">
                    <a16:creationId xmlns:a16="http://schemas.microsoft.com/office/drawing/2014/main" id="{966DAF4B-FE6D-C9E8-951E-BCD7DB235B5D}"/>
                  </a:ext>
                </a:extLst>
              </p:cNvPr>
              <p:cNvSpPr txBox="1"/>
              <p:nvPr/>
            </p:nvSpPr>
            <p:spPr>
              <a:xfrm>
                <a:off x="3860957" y="2157493"/>
                <a:ext cx="1361454" cy="429095"/>
              </a:xfrm>
              <a:prstGeom prst="rect">
                <a:avLst/>
              </a:prstGeom>
              <a:solidFill>
                <a:schemeClr val="accent6"/>
              </a:solidFill>
              <a:ln>
                <a:solidFill>
                  <a:schemeClr val="tx1"/>
                </a:solidFill>
              </a:ln>
            </p:spPr>
            <p:txBody>
              <a:bodyPr wrap="square" rtlCol="0">
                <a:spAutoFit/>
              </a:bodyPr>
              <a:lstStyle/>
              <a:p>
                <a:r>
                  <a:rPr lang="en-US" sz="807" i="1" dirty="0">
                    <a:latin typeface="Gill Sans Light"/>
                  </a:rPr>
                  <a:t>Program 2</a:t>
                </a:r>
              </a:p>
            </p:txBody>
          </p:sp>
          <p:grpSp>
            <p:nvGrpSpPr>
              <p:cNvPr id="39" name="Group 38">
                <a:extLst>
                  <a:ext uri="{FF2B5EF4-FFF2-40B4-BE49-F238E27FC236}">
                    <a16:creationId xmlns:a16="http://schemas.microsoft.com/office/drawing/2014/main" id="{27781FF4-8384-CB7F-3AF4-6C964275C3DC}"/>
                  </a:ext>
                </a:extLst>
              </p:cNvPr>
              <p:cNvGrpSpPr/>
              <p:nvPr/>
            </p:nvGrpSpPr>
            <p:grpSpPr>
              <a:xfrm>
                <a:off x="2140438" y="4554214"/>
                <a:ext cx="1371600" cy="1848422"/>
                <a:chOff x="3505200" y="4267200"/>
                <a:chExt cx="1371600" cy="2286000"/>
              </a:xfrm>
            </p:grpSpPr>
            <p:sp>
              <p:nvSpPr>
                <p:cNvPr id="40" name="Rectangle 39">
                  <a:extLst>
                    <a:ext uri="{FF2B5EF4-FFF2-40B4-BE49-F238E27FC236}">
                      <a16:creationId xmlns:a16="http://schemas.microsoft.com/office/drawing/2014/main" id="{589125D1-7CC0-40A3-50B2-5809E58171BD}"/>
                    </a:ext>
                  </a:extLst>
                </p:cNvPr>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algn="ctr" defTabSz="461406" eaLnBrk="0" fontAlgn="base" hangingPunct="0">
                    <a:spcBef>
                      <a:spcPct val="0"/>
                    </a:spcBef>
                    <a:spcAft>
                      <a:spcPct val="0"/>
                    </a:spcAft>
                  </a:pPr>
                  <a:r>
                    <a:rPr lang="en-US" sz="807" dirty="0" err="1">
                      <a:latin typeface="Gill Sans Light"/>
                    </a:rPr>
                    <a:t>Ctrlr</a:t>
                  </a:r>
                  <a:endParaRPr lang="en-US" sz="807" dirty="0">
                    <a:latin typeface="Gill Sans Light"/>
                  </a:endParaRPr>
                </a:p>
              </p:txBody>
            </p:sp>
            <p:cxnSp>
              <p:nvCxnSpPr>
                <p:cNvPr id="41" name="Straight Arrow Connector 40">
                  <a:extLst>
                    <a:ext uri="{FF2B5EF4-FFF2-40B4-BE49-F238E27FC236}">
                      <a16:creationId xmlns:a16="http://schemas.microsoft.com/office/drawing/2014/main" id="{1E8AD26C-293C-AF25-F1C2-3B66E88E3BBD}"/>
                    </a:ext>
                  </a:extLst>
                </p:cNvPr>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42" name="Straight Arrow Connector 41">
                  <a:extLst>
                    <a:ext uri="{FF2B5EF4-FFF2-40B4-BE49-F238E27FC236}">
                      <a16:creationId xmlns:a16="http://schemas.microsoft.com/office/drawing/2014/main" id="{CA5031CB-7C5A-F766-C89E-1B33702FCAD9}"/>
                    </a:ext>
                  </a:extLst>
                </p:cNvPr>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43" name="Straight Arrow Connector 42">
                  <a:extLst>
                    <a:ext uri="{FF2B5EF4-FFF2-40B4-BE49-F238E27FC236}">
                      <a16:creationId xmlns:a16="http://schemas.microsoft.com/office/drawing/2014/main" id="{5C268202-AB65-12E6-1249-72CC2839E5CD}"/>
                    </a:ext>
                  </a:extLst>
                </p:cNvPr>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44" name="Straight Arrow Connector 43">
                  <a:extLst>
                    <a:ext uri="{FF2B5EF4-FFF2-40B4-BE49-F238E27FC236}">
                      <a16:creationId xmlns:a16="http://schemas.microsoft.com/office/drawing/2014/main" id="{003F2B53-D920-A7BA-0506-9F279A609B6B}"/>
                    </a:ext>
                  </a:extLst>
                </p:cNvPr>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45" name="Rectangle 44">
                  <a:extLst>
                    <a:ext uri="{FF2B5EF4-FFF2-40B4-BE49-F238E27FC236}">
                      <a16:creationId xmlns:a16="http://schemas.microsoft.com/office/drawing/2014/main" id="{A3810EEC-F5EE-3A22-D89B-B42841B659D4}"/>
                    </a:ext>
                  </a:extLst>
                </p:cNvPr>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t" anchorCtr="0" compatLnSpc="1">
                  <a:prstTxWarp prst="textNoShape">
                    <a:avLst/>
                  </a:prstTxWarp>
                </a:bodyPr>
                <a:lstStyle/>
                <a:p>
                  <a:pPr algn="ctr" defTabSz="461406" eaLnBrk="0" fontAlgn="base" hangingPunct="0">
                    <a:spcBef>
                      <a:spcPct val="0"/>
                    </a:spcBef>
                    <a:spcAft>
                      <a:spcPct val="0"/>
                    </a:spcAft>
                  </a:pPr>
                  <a:endParaRPr lang="en-US" sz="807" dirty="0">
                    <a:latin typeface="Gill Sans Light"/>
                  </a:endParaRPr>
                </a:p>
              </p:txBody>
            </p:sp>
            <p:cxnSp>
              <p:nvCxnSpPr>
                <p:cNvPr id="46" name="Straight Arrow Connector 45">
                  <a:extLst>
                    <a:ext uri="{FF2B5EF4-FFF2-40B4-BE49-F238E27FC236}">
                      <a16:creationId xmlns:a16="http://schemas.microsoft.com/office/drawing/2014/main" id="{A37EB64A-0EC1-C254-73DC-79126B94D4D4}"/>
                    </a:ext>
                  </a:extLst>
                </p:cNvPr>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47" name="Straight Arrow Connector 46">
                  <a:extLst>
                    <a:ext uri="{FF2B5EF4-FFF2-40B4-BE49-F238E27FC236}">
                      <a16:creationId xmlns:a16="http://schemas.microsoft.com/office/drawing/2014/main" id="{320101F5-F6F3-FA8C-5D17-B196C91DADAD}"/>
                    </a:ext>
                  </a:extLst>
                </p:cNvPr>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48" name="Straight Arrow Connector 47">
                  <a:extLst>
                    <a:ext uri="{FF2B5EF4-FFF2-40B4-BE49-F238E27FC236}">
                      <a16:creationId xmlns:a16="http://schemas.microsoft.com/office/drawing/2014/main" id="{D2A724A3-7B6D-BA88-36CD-6F7260E320F8}"/>
                    </a:ext>
                  </a:extLst>
                </p:cNvPr>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grpSp>
        </p:grpSp>
        <p:sp>
          <p:nvSpPr>
            <p:cNvPr id="35" name="TextBox 34">
              <a:extLst>
                <a:ext uri="{FF2B5EF4-FFF2-40B4-BE49-F238E27FC236}">
                  <a16:creationId xmlns:a16="http://schemas.microsoft.com/office/drawing/2014/main" id="{2552B64B-87F8-8E96-0E72-E42BB4983706}"/>
                </a:ext>
              </a:extLst>
            </p:cNvPr>
            <p:cNvSpPr txBox="1"/>
            <p:nvPr/>
          </p:nvSpPr>
          <p:spPr>
            <a:xfrm>
              <a:off x="5638800" y="4851962"/>
              <a:ext cx="1295402" cy="429095"/>
            </a:xfrm>
            <a:prstGeom prst="rect">
              <a:avLst/>
            </a:prstGeom>
            <a:solidFill>
              <a:schemeClr val="bg1"/>
            </a:solidFill>
          </p:spPr>
          <p:txBody>
            <a:bodyPr wrap="square" rtlCol="0">
              <a:spAutoFit/>
            </a:bodyPr>
            <a:lstStyle/>
            <a:p>
              <a:r>
                <a:rPr lang="en-US" sz="807" dirty="0">
                  <a:latin typeface="Gill Sans Light"/>
                </a:rPr>
                <a:t>Displays</a:t>
              </a:r>
            </a:p>
          </p:txBody>
        </p:sp>
      </p:grpSp>
      <p:sp>
        <p:nvSpPr>
          <p:cNvPr id="70" name="Arrow: Right 69">
            <a:extLst>
              <a:ext uri="{FF2B5EF4-FFF2-40B4-BE49-F238E27FC236}">
                <a16:creationId xmlns:a16="http://schemas.microsoft.com/office/drawing/2014/main" id="{8523FEE0-1CC2-7650-2F38-4324E4AA1B8B}"/>
              </a:ext>
            </a:extLst>
          </p:cNvPr>
          <p:cNvSpPr/>
          <p:nvPr/>
        </p:nvSpPr>
        <p:spPr bwMode="auto">
          <a:xfrm>
            <a:off x="3115028" y="2300214"/>
            <a:ext cx="566499" cy="237670"/>
          </a:xfrm>
          <a:prstGeom prst="rightArrow">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6143" tIns="23072" rIns="46143" bIns="23072" numCol="1" rtlCol="0" anchor="t" anchorCtr="0" compatLnSpc="1">
            <a:prstTxWarp prst="textNoShape">
              <a:avLst/>
            </a:prstTxWarp>
          </a:bodyPr>
          <a:lstStyle/>
          <a:p>
            <a:pPr defTabSz="461406" eaLnBrk="0" fontAlgn="base" hangingPunct="0">
              <a:spcBef>
                <a:spcPct val="0"/>
              </a:spcBef>
              <a:spcAft>
                <a:spcPct val="0"/>
              </a:spcAft>
            </a:pPr>
            <a:endParaRPr lang="en-US" sz="908" b="1">
              <a:latin typeface="Comic Sans MS" pitchFamily="66" charset="0"/>
            </a:endParaRPr>
          </a:p>
        </p:txBody>
      </p:sp>
      <p:grpSp>
        <p:nvGrpSpPr>
          <p:cNvPr id="51" name="Group 50"/>
          <p:cNvGrpSpPr/>
          <p:nvPr/>
        </p:nvGrpSpPr>
        <p:grpSpPr>
          <a:xfrm>
            <a:off x="3730272" y="2366195"/>
            <a:ext cx="1931580" cy="1056104"/>
            <a:chOff x="7418142" y="4688971"/>
            <a:chExt cx="3827718" cy="2092829"/>
          </a:xfrm>
        </p:grpSpPr>
        <p:sp>
          <p:nvSpPr>
            <p:cNvPr id="62" name="Rectangle 61">
              <a:extLst>
                <a:ext uri="{FF2B5EF4-FFF2-40B4-BE49-F238E27FC236}">
                  <a16:creationId xmlns:a16="http://schemas.microsoft.com/office/drawing/2014/main" id="{06E4047E-451D-3D91-7B5A-1F02C681AAD4}"/>
                </a:ext>
              </a:extLst>
            </p:cNvPr>
            <p:cNvSpPr/>
            <p:nvPr/>
          </p:nvSpPr>
          <p:spPr bwMode="auto">
            <a:xfrm>
              <a:off x="7418142" y="5060850"/>
              <a:ext cx="3827718" cy="172095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defTabSz="461406" eaLnBrk="0" fontAlgn="base" hangingPunct="0">
                <a:spcBef>
                  <a:spcPct val="0"/>
                </a:spcBef>
                <a:spcAft>
                  <a:spcPct val="0"/>
                </a:spcAft>
              </a:pPr>
              <a:endParaRPr lang="en-US" sz="807" dirty="0">
                <a:latin typeface="Gill Sans Light"/>
              </a:endParaRPr>
            </a:p>
          </p:txBody>
        </p:sp>
        <p:sp>
          <p:nvSpPr>
            <p:cNvPr id="64" name="Rectangle 63">
              <a:extLst>
                <a:ext uri="{FF2B5EF4-FFF2-40B4-BE49-F238E27FC236}">
                  <a16:creationId xmlns:a16="http://schemas.microsoft.com/office/drawing/2014/main" id="{AD45279E-4783-0A78-066F-B1317AF73EB3}"/>
                </a:ext>
              </a:extLst>
            </p:cNvPr>
            <p:cNvSpPr/>
            <p:nvPr/>
          </p:nvSpPr>
          <p:spPr bwMode="auto">
            <a:xfrm>
              <a:off x="9246345" y="5209174"/>
              <a:ext cx="1675805" cy="43292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algn="ctr" defTabSz="461406" eaLnBrk="0" fontAlgn="base" hangingPunct="0">
                <a:spcBef>
                  <a:spcPct val="0"/>
                </a:spcBef>
                <a:spcAft>
                  <a:spcPct val="0"/>
                </a:spcAft>
              </a:pPr>
              <a:r>
                <a:rPr lang="en-US" sz="807" dirty="0" err="1">
                  <a:latin typeface="Gill Sans Light"/>
                </a:rPr>
                <a:t>Infite</a:t>
              </a:r>
              <a:r>
                <a:rPr lang="en-US" sz="807" dirty="0">
                  <a:latin typeface="Gill Sans Light"/>
                </a:rPr>
                <a:t> Memory</a:t>
              </a:r>
            </a:p>
          </p:txBody>
        </p:sp>
        <p:sp>
          <p:nvSpPr>
            <p:cNvPr id="65" name="Rounded Rectangle 6">
              <a:extLst>
                <a:ext uri="{FF2B5EF4-FFF2-40B4-BE49-F238E27FC236}">
                  <a16:creationId xmlns:a16="http://schemas.microsoft.com/office/drawing/2014/main" id="{40B6AD33-D582-09D0-0F19-199C9A519330}"/>
                </a:ext>
              </a:extLst>
            </p:cNvPr>
            <p:cNvSpPr/>
            <p:nvPr/>
          </p:nvSpPr>
          <p:spPr bwMode="auto">
            <a:xfrm>
              <a:off x="7704930" y="5182944"/>
              <a:ext cx="1362870" cy="584518"/>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algn="ctr" defTabSz="461406" eaLnBrk="0" fontAlgn="base" hangingPunct="0">
                <a:spcBef>
                  <a:spcPct val="0"/>
                </a:spcBef>
                <a:spcAft>
                  <a:spcPct val="0"/>
                </a:spcAft>
              </a:pPr>
              <a:r>
                <a:rPr lang="en-US" sz="807" dirty="0">
                  <a:latin typeface="Gill Sans Light"/>
                </a:rPr>
                <a:t>Infinite Processors</a:t>
              </a:r>
            </a:p>
          </p:txBody>
        </p:sp>
        <p:sp>
          <p:nvSpPr>
            <p:cNvPr id="66" name="Rounded Rectangle 6">
              <a:extLst>
                <a:ext uri="{FF2B5EF4-FFF2-40B4-BE49-F238E27FC236}">
                  <a16:creationId xmlns:a16="http://schemas.microsoft.com/office/drawing/2014/main" id="{E6A833FF-8495-7C20-3864-3D428BF39919}"/>
                </a:ext>
              </a:extLst>
            </p:cNvPr>
            <p:cNvSpPr/>
            <p:nvPr/>
          </p:nvSpPr>
          <p:spPr bwMode="auto">
            <a:xfrm>
              <a:off x="7522012" y="5854837"/>
              <a:ext cx="1696228" cy="393563"/>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algn="ctr" defTabSz="461406" eaLnBrk="0" fontAlgn="base" hangingPunct="0">
                <a:spcBef>
                  <a:spcPct val="0"/>
                </a:spcBef>
                <a:spcAft>
                  <a:spcPct val="0"/>
                </a:spcAft>
              </a:pPr>
              <a:r>
                <a:rPr lang="en-US" sz="807" dirty="0">
                  <a:latin typeface="Gill Sans Light"/>
                </a:rPr>
                <a:t>Storage </a:t>
              </a:r>
              <a:r>
                <a:rPr lang="en-US" sz="807" dirty="0" err="1">
                  <a:latin typeface="Gill Sans Light"/>
                </a:rPr>
                <a:t>Mger</a:t>
              </a:r>
              <a:endParaRPr lang="en-US" sz="807" dirty="0">
                <a:latin typeface="Gill Sans Light"/>
              </a:endParaRPr>
            </a:p>
          </p:txBody>
        </p:sp>
        <p:sp>
          <p:nvSpPr>
            <p:cNvPr id="67" name="Rounded Rectangle 6">
              <a:extLst>
                <a:ext uri="{FF2B5EF4-FFF2-40B4-BE49-F238E27FC236}">
                  <a16:creationId xmlns:a16="http://schemas.microsoft.com/office/drawing/2014/main" id="{5402591B-59FC-0BFB-3FCF-4B9912332A2D}"/>
                </a:ext>
              </a:extLst>
            </p:cNvPr>
            <p:cNvSpPr/>
            <p:nvPr/>
          </p:nvSpPr>
          <p:spPr bwMode="auto">
            <a:xfrm>
              <a:off x="9366217" y="5854837"/>
              <a:ext cx="1696228" cy="393563"/>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algn="ctr" defTabSz="461406" eaLnBrk="0" fontAlgn="base" hangingPunct="0">
                <a:spcBef>
                  <a:spcPct val="0"/>
                </a:spcBef>
                <a:spcAft>
                  <a:spcPct val="0"/>
                </a:spcAft>
              </a:pPr>
              <a:r>
                <a:rPr lang="en-US" sz="807" dirty="0">
                  <a:latin typeface="Gill Sans Light"/>
                </a:rPr>
                <a:t>Network </a:t>
              </a:r>
              <a:r>
                <a:rPr lang="en-US" sz="807" dirty="0" err="1">
                  <a:latin typeface="Gill Sans Light"/>
                </a:rPr>
                <a:t>Mger</a:t>
              </a:r>
              <a:endParaRPr lang="en-US" sz="807" dirty="0">
                <a:latin typeface="Gill Sans Light"/>
              </a:endParaRPr>
            </a:p>
          </p:txBody>
        </p:sp>
        <p:sp>
          <p:nvSpPr>
            <p:cNvPr id="68" name="Rounded Rectangle 6">
              <a:extLst>
                <a:ext uri="{FF2B5EF4-FFF2-40B4-BE49-F238E27FC236}">
                  <a16:creationId xmlns:a16="http://schemas.microsoft.com/office/drawing/2014/main" id="{4627BDA8-0DFB-292D-535C-FE61DF8792DC}"/>
                </a:ext>
              </a:extLst>
            </p:cNvPr>
            <p:cNvSpPr/>
            <p:nvPr/>
          </p:nvSpPr>
          <p:spPr bwMode="auto">
            <a:xfrm>
              <a:off x="8541077" y="6324161"/>
              <a:ext cx="1696228" cy="337328"/>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algn="ctr" defTabSz="461406" eaLnBrk="0" fontAlgn="base" hangingPunct="0">
                <a:spcBef>
                  <a:spcPct val="0"/>
                </a:spcBef>
                <a:spcAft>
                  <a:spcPct val="0"/>
                </a:spcAft>
              </a:pPr>
              <a:r>
                <a:rPr lang="en-US" sz="807" dirty="0">
                  <a:latin typeface="Gill Sans Light"/>
                </a:rPr>
                <a:t>GUI</a:t>
              </a:r>
            </a:p>
          </p:txBody>
        </p:sp>
        <p:sp>
          <p:nvSpPr>
            <p:cNvPr id="69" name="TextBox 68">
              <a:extLst>
                <a:ext uri="{FF2B5EF4-FFF2-40B4-BE49-F238E27FC236}">
                  <a16:creationId xmlns:a16="http://schemas.microsoft.com/office/drawing/2014/main" id="{976AD641-504A-0351-1162-2BDAA35D3B62}"/>
                </a:ext>
              </a:extLst>
            </p:cNvPr>
            <p:cNvSpPr txBox="1"/>
            <p:nvPr/>
          </p:nvSpPr>
          <p:spPr>
            <a:xfrm>
              <a:off x="8630506" y="4688971"/>
              <a:ext cx="1335126" cy="429095"/>
            </a:xfrm>
            <a:prstGeom prst="rect">
              <a:avLst/>
            </a:prstGeom>
            <a:solidFill>
              <a:schemeClr val="accent6"/>
            </a:solidFill>
            <a:ln>
              <a:solidFill>
                <a:schemeClr val="tx1"/>
              </a:solidFill>
            </a:ln>
          </p:spPr>
          <p:txBody>
            <a:bodyPr wrap="square" rtlCol="0" anchor="ctr">
              <a:spAutoFit/>
            </a:bodyPr>
            <a:lstStyle/>
            <a:p>
              <a:r>
                <a:rPr lang="en-US" sz="807" i="1" dirty="0">
                  <a:latin typeface="Gill Sans Light"/>
                </a:rPr>
                <a:t>Program 2</a:t>
              </a:r>
            </a:p>
          </p:txBody>
        </p:sp>
      </p:grpSp>
      <p:grpSp>
        <p:nvGrpSpPr>
          <p:cNvPr id="50" name="Group 49"/>
          <p:cNvGrpSpPr/>
          <p:nvPr/>
        </p:nvGrpSpPr>
        <p:grpSpPr>
          <a:xfrm>
            <a:off x="3730272" y="1254634"/>
            <a:ext cx="1931580" cy="1062131"/>
            <a:chOff x="7391400" y="2486246"/>
            <a:chExt cx="3827718" cy="2104774"/>
          </a:xfrm>
        </p:grpSpPr>
        <p:sp>
          <p:nvSpPr>
            <p:cNvPr id="55" name="Rectangle 54">
              <a:extLst>
                <a:ext uri="{FF2B5EF4-FFF2-40B4-BE49-F238E27FC236}">
                  <a16:creationId xmlns:a16="http://schemas.microsoft.com/office/drawing/2014/main" id="{90D09671-A3DC-9A55-E5C5-A0FD5C156956}"/>
                </a:ext>
              </a:extLst>
            </p:cNvPr>
            <p:cNvSpPr/>
            <p:nvPr/>
          </p:nvSpPr>
          <p:spPr bwMode="auto">
            <a:xfrm>
              <a:off x="7391400" y="2870070"/>
              <a:ext cx="3827718" cy="172095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defTabSz="461406" eaLnBrk="0" fontAlgn="base" hangingPunct="0">
                <a:spcBef>
                  <a:spcPct val="0"/>
                </a:spcBef>
                <a:spcAft>
                  <a:spcPct val="0"/>
                </a:spcAft>
              </a:pPr>
              <a:endParaRPr lang="en-US" sz="807" dirty="0">
                <a:latin typeface="Gill Sans Light"/>
              </a:endParaRPr>
            </a:p>
          </p:txBody>
        </p:sp>
        <p:sp>
          <p:nvSpPr>
            <p:cNvPr id="56" name="TextBox 55">
              <a:extLst>
                <a:ext uri="{FF2B5EF4-FFF2-40B4-BE49-F238E27FC236}">
                  <a16:creationId xmlns:a16="http://schemas.microsoft.com/office/drawing/2014/main" id="{A6226858-92B3-D84A-964C-443F07FCDD53}"/>
                </a:ext>
              </a:extLst>
            </p:cNvPr>
            <p:cNvSpPr txBox="1"/>
            <p:nvPr/>
          </p:nvSpPr>
          <p:spPr>
            <a:xfrm>
              <a:off x="8514336" y="2486246"/>
              <a:ext cx="1361973" cy="429095"/>
            </a:xfrm>
            <a:prstGeom prst="rect">
              <a:avLst/>
            </a:prstGeom>
            <a:solidFill>
              <a:srgbClr val="9E7800"/>
            </a:solidFill>
            <a:ln>
              <a:solidFill>
                <a:schemeClr val="tx1"/>
              </a:solidFill>
            </a:ln>
          </p:spPr>
          <p:txBody>
            <a:bodyPr wrap="square" rtlCol="0" anchor="ctr">
              <a:spAutoFit/>
            </a:bodyPr>
            <a:lstStyle/>
            <a:p>
              <a:r>
                <a:rPr lang="en-US" sz="807" i="1" dirty="0">
                  <a:latin typeface="Gill Sans Light"/>
                </a:rPr>
                <a:t>Program 1</a:t>
              </a:r>
            </a:p>
          </p:txBody>
        </p:sp>
        <p:sp>
          <p:nvSpPr>
            <p:cNvPr id="57" name="Rectangle 56">
              <a:extLst>
                <a:ext uri="{FF2B5EF4-FFF2-40B4-BE49-F238E27FC236}">
                  <a16:creationId xmlns:a16="http://schemas.microsoft.com/office/drawing/2014/main" id="{7F6B19AC-66C2-610C-BBF1-173570B8468C}"/>
                </a:ext>
              </a:extLst>
            </p:cNvPr>
            <p:cNvSpPr/>
            <p:nvPr/>
          </p:nvSpPr>
          <p:spPr bwMode="auto">
            <a:xfrm>
              <a:off x="9219603" y="3018394"/>
              <a:ext cx="1675805" cy="43292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algn="ctr" defTabSz="461406" eaLnBrk="0" fontAlgn="base" hangingPunct="0">
                <a:spcBef>
                  <a:spcPct val="0"/>
                </a:spcBef>
                <a:spcAft>
                  <a:spcPct val="0"/>
                </a:spcAft>
              </a:pPr>
              <a:r>
                <a:rPr lang="en-US" sz="807" dirty="0">
                  <a:latin typeface="Gill Sans Light"/>
                </a:rPr>
                <a:t>Infinite Memory</a:t>
              </a:r>
            </a:p>
          </p:txBody>
        </p:sp>
        <p:sp>
          <p:nvSpPr>
            <p:cNvPr id="58" name="Rounded Rectangle 6">
              <a:extLst>
                <a:ext uri="{FF2B5EF4-FFF2-40B4-BE49-F238E27FC236}">
                  <a16:creationId xmlns:a16="http://schemas.microsoft.com/office/drawing/2014/main" id="{49560568-C6D2-948F-EE81-3D89F1D3A3ED}"/>
                </a:ext>
              </a:extLst>
            </p:cNvPr>
            <p:cNvSpPr/>
            <p:nvPr/>
          </p:nvSpPr>
          <p:spPr bwMode="auto">
            <a:xfrm>
              <a:off x="7704930" y="2992164"/>
              <a:ext cx="1302491" cy="596143"/>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algn="ctr" defTabSz="461406" eaLnBrk="0" fontAlgn="base" hangingPunct="0">
                <a:spcBef>
                  <a:spcPct val="0"/>
                </a:spcBef>
                <a:spcAft>
                  <a:spcPct val="0"/>
                </a:spcAft>
              </a:pPr>
              <a:r>
                <a:rPr lang="en-US" sz="807" dirty="0">
                  <a:latin typeface="Gill Sans Light"/>
                </a:rPr>
                <a:t>Infinite Processors</a:t>
              </a:r>
            </a:p>
          </p:txBody>
        </p:sp>
        <p:sp>
          <p:nvSpPr>
            <p:cNvPr id="59" name="Rounded Rectangle 6">
              <a:extLst>
                <a:ext uri="{FF2B5EF4-FFF2-40B4-BE49-F238E27FC236}">
                  <a16:creationId xmlns:a16="http://schemas.microsoft.com/office/drawing/2014/main" id="{C21DD748-2B37-7906-29F8-CA09ADB291C2}"/>
                </a:ext>
              </a:extLst>
            </p:cNvPr>
            <p:cNvSpPr/>
            <p:nvPr/>
          </p:nvSpPr>
          <p:spPr bwMode="auto">
            <a:xfrm>
              <a:off x="7495270" y="3621817"/>
              <a:ext cx="1696228" cy="432919"/>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algn="ctr" defTabSz="461406" eaLnBrk="0" fontAlgn="base" hangingPunct="0">
                <a:spcBef>
                  <a:spcPct val="0"/>
                </a:spcBef>
                <a:spcAft>
                  <a:spcPct val="0"/>
                </a:spcAft>
              </a:pPr>
              <a:r>
                <a:rPr lang="en-US" sz="807" dirty="0">
                  <a:latin typeface="Gill Sans Light"/>
                </a:rPr>
                <a:t>Storage </a:t>
              </a:r>
              <a:r>
                <a:rPr lang="en-US" sz="807" dirty="0" err="1">
                  <a:latin typeface="Gill Sans Light"/>
                </a:rPr>
                <a:t>Mger</a:t>
              </a:r>
              <a:endParaRPr lang="en-US" sz="807" dirty="0">
                <a:latin typeface="Gill Sans Light"/>
              </a:endParaRPr>
            </a:p>
          </p:txBody>
        </p:sp>
        <p:sp>
          <p:nvSpPr>
            <p:cNvPr id="60" name="Rounded Rectangle 6">
              <a:extLst>
                <a:ext uri="{FF2B5EF4-FFF2-40B4-BE49-F238E27FC236}">
                  <a16:creationId xmlns:a16="http://schemas.microsoft.com/office/drawing/2014/main" id="{0E01B87B-BB48-1085-8B39-CFB08F44E834}"/>
                </a:ext>
              </a:extLst>
            </p:cNvPr>
            <p:cNvSpPr/>
            <p:nvPr/>
          </p:nvSpPr>
          <p:spPr bwMode="auto">
            <a:xfrm>
              <a:off x="9339475" y="3621817"/>
              <a:ext cx="1696228" cy="432919"/>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algn="ctr" defTabSz="461406" eaLnBrk="0" fontAlgn="base" hangingPunct="0">
                <a:spcBef>
                  <a:spcPct val="0"/>
                </a:spcBef>
                <a:spcAft>
                  <a:spcPct val="0"/>
                </a:spcAft>
              </a:pPr>
              <a:r>
                <a:rPr lang="en-US" sz="807" dirty="0">
                  <a:latin typeface="Gill Sans Light"/>
                </a:rPr>
                <a:t>Network </a:t>
              </a:r>
              <a:r>
                <a:rPr lang="en-US" sz="807" dirty="0" err="1">
                  <a:latin typeface="Gill Sans Light"/>
                </a:rPr>
                <a:t>Mger</a:t>
              </a:r>
              <a:endParaRPr lang="en-US" sz="807" dirty="0">
                <a:latin typeface="Gill Sans Light"/>
              </a:endParaRPr>
            </a:p>
          </p:txBody>
        </p:sp>
        <p:sp>
          <p:nvSpPr>
            <p:cNvPr id="61" name="Rounded Rectangle 6">
              <a:extLst>
                <a:ext uri="{FF2B5EF4-FFF2-40B4-BE49-F238E27FC236}">
                  <a16:creationId xmlns:a16="http://schemas.microsoft.com/office/drawing/2014/main" id="{10C99B27-7C55-7F6F-B14F-5AEE8B3AEA72}"/>
                </a:ext>
              </a:extLst>
            </p:cNvPr>
            <p:cNvSpPr/>
            <p:nvPr/>
          </p:nvSpPr>
          <p:spPr bwMode="auto">
            <a:xfrm>
              <a:off x="8514335" y="4133381"/>
              <a:ext cx="1696228" cy="337328"/>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6143" tIns="23072" rIns="46143" bIns="23072" numCol="1" rtlCol="0" anchor="ctr" anchorCtr="0" compatLnSpc="1">
              <a:prstTxWarp prst="textNoShape">
                <a:avLst/>
              </a:prstTxWarp>
            </a:bodyPr>
            <a:lstStyle/>
            <a:p>
              <a:pPr algn="ctr" defTabSz="461406" eaLnBrk="0" fontAlgn="base" hangingPunct="0">
                <a:spcBef>
                  <a:spcPct val="0"/>
                </a:spcBef>
                <a:spcAft>
                  <a:spcPct val="0"/>
                </a:spcAft>
              </a:pPr>
              <a:r>
                <a:rPr lang="en-US" sz="807" dirty="0">
                  <a:latin typeface="Gill Sans Light"/>
                </a:rPr>
                <a:t>GUI</a:t>
              </a:r>
            </a:p>
          </p:txBody>
        </p:sp>
      </p:grpSp>
      <p:sp>
        <p:nvSpPr>
          <p:cNvPr id="24" name="Slide Number Placeholder 23"/>
          <p:cNvSpPr>
            <a:spLocks noGrp="1"/>
          </p:cNvSpPr>
          <p:nvPr>
            <p:ph type="sldNum" sz="quarter" idx="12"/>
          </p:nvPr>
        </p:nvSpPr>
        <p:spPr/>
        <p:txBody>
          <a:bodyPr>
            <a:normAutofit fontScale="92500" lnSpcReduction="20000"/>
          </a:bodyPr>
          <a:lstStyle/>
          <a:p>
            <a:fld id="{B6F15528-21DE-4FAA-801E-634DDDAF4B2B}" type="slidenum">
              <a:rPr lang="en-US" smtClean="0"/>
              <a:t>23</a:t>
            </a:fld>
            <a:endParaRPr lang="en-US"/>
          </a:p>
        </p:txBody>
      </p:sp>
    </p:spTree>
    <p:extLst>
      <p:ext uri="{BB962C8B-B14F-4D97-AF65-F5344CB8AC3E}">
        <p14:creationId xmlns:p14="http://schemas.microsoft.com/office/powerpoint/2010/main" val="351372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0-#ppt_w/2"/>
                                          </p:val>
                                        </p:tav>
                                        <p:tav tm="100000">
                                          <p:val>
                                            <p:strVal val="#ppt_x"/>
                                          </p:val>
                                        </p:tav>
                                      </p:tavLst>
                                    </p:anim>
                                    <p:anim calcmode="lin" valueType="num">
                                      <p:cBhvr additive="base">
                                        <p:cTn id="14"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a:t>
            </a:r>
            <a:r>
              <a:rPr lang="en-US" dirty="0" smtClean="0"/>
              <a:t>nix Architecture</a:t>
            </a:r>
            <a:endParaRPr lang="en-US" dirty="0"/>
          </a:p>
        </p:txBody>
      </p:sp>
      <p:sp>
        <p:nvSpPr>
          <p:cNvPr id="10" name="Content Placeholder 9"/>
          <p:cNvSpPr>
            <a:spLocks noGrp="1"/>
          </p:cNvSpPr>
          <p:nvPr>
            <p:ph idx="1"/>
          </p:nvPr>
        </p:nvSpPr>
        <p:spPr/>
        <p:txBody>
          <a:bodyPr/>
          <a:lstStyle/>
          <a:p>
            <a:r>
              <a:rPr lang="en-US" dirty="0" smtClean="0"/>
              <a:t>User-level</a:t>
            </a:r>
          </a:p>
          <a:p>
            <a:r>
              <a:rPr lang="en-US" dirty="0" smtClean="0"/>
              <a:t>Kernel “top half”</a:t>
            </a:r>
          </a:p>
          <a:p>
            <a:pPr lvl="1"/>
            <a:r>
              <a:rPr lang="en-US" dirty="0" smtClean="0"/>
              <a:t>System call, page fault handler, kernel-only process, etc.</a:t>
            </a:r>
          </a:p>
          <a:p>
            <a:r>
              <a:rPr lang="en-US" dirty="0" smtClean="0"/>
              <a:t>Interrupts</a:t>
            </a:r>
          </a:p>
          <a:p>
            <a:pPr lvl="1"/>
            <a:r>
              <a:rPr lang="en-US" dirty="0" smtClean="0"/>
              <a:t>Software interrupt</a:t>
            </a:r>
          </a:p>
          <a:p>
            <a:pPr lvl="1"/>
            <a:r>
              <a:rPr lang="en-US" dirty="0" smtClean="0"/>
              <a:t>Device interrupt</a:t>
            </a:r>
          </a:p>
          <a:p>
            <a:pPr lvl="1"/>
            <a:r>
              <a:rPr lang="en-US" dirty="0" smtClean="0"/>
              <a:t>Timer interrupt </a:t>
            </a:r>
          </a:p>
          <a:p>
            <a:r>
              <a:rPr lang="en-US" dirty="0" smtClean="0"/>
              <a:t>Context switch code</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24</a:t>
            </a:fld>
            <a:endParaRPr lang="en-US"/>
          </a:p>
        </p:txBody>
      </p:sp>
    </p:spTree>
    <p:extLst>
      <p:ext uri="{BB962C8B-B14F-4D97-AF65-F5344CB8AC3E}">
        <p14:creationId xmlns:p14="http://schemas.microsoft.com/office/powerpoint/2010/main" val="635477875"/>
      </p:ext>
    </p:ext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065451" y="3408134"/>
            <a:ext cx="253927" cy="64120"/>
          </a:xfrm>
          <a:prstGeom prst="rect">
            <a:avLst/>
          </a:prstGeom>
        </p:spPr>
        <p:txBody>
          <a:bodyPr vert="horz" wrap="square" lIns="0" tIns="0" rIns="0" bIns="0" rtlCol="0">
            <a:spAutoFit/>
          </a:bodyPr>
          <a:lstStyle/>
          <a:p>
            <a:pPr marL="5926">
              <a:lnSpc>
                <a:spcPts val="490"/>
              </a:lnSpc>
            </a:pPr>
            <a:r>
              <a:rPr sz="467" dirty="0">
                <a:latin typeface="Palatino Linotype"/>
                <a:cs typeface="Palatino Linotype"/>
              </a:rPr>
              <a:t>–</a:t>
            </a:r>
            <a:r>
              <a:rPr sz="467" spc="14" dirty="0">
                <a:latin typeface="Palatino Linotype"/>
                <a:cs typeface="Palatino Linotype"/>
              </a:rPr>
              <a:t> </a:t>
            </a:r>
            <a:r>
              <a:rPr sz="467" dirty="0">
                <a:latin typeface="Palatino Linotype"/>
                <a:cs typeface="Palatino Linotype"/>
              </a:rPr>
              <a:t>p.</a:t>
            </a:r>
            <a:r>
              <a:rPr sz="467" spc="7" dirty="0">
                <a:latin typeface="Palatino Linotype"/>
                <a:cs typeface="Palatino Linotype"/>
              </a:rPr>
              <a:t> </a:t>
            </a:r>
            <a:r>
              <a:rPr sz="467" spc="28" dirty="0">
                <a:latin typeface="Palatino Linotype"/>
                <a:cs typeface="Palatino Linotype"/>
              </a:rPr>
              <a:t>13/3</a:t>
            </a:r>
            <a:endParaRPr sz="467">
              <a:latin typeface="Palatino Linotype"/>
              <a:cs typeface="Palatino Linotype"/>
            </a:endParaRPr>
          </a:p>
        </p:txBody>
      </p:sp>
      <p:sp>
        <p:nvSpPr>
          <p:cNvPr id="2" name="object 2"/>
          <p:cNvSpPr txBox="1">
            <a:spLocks noGrp="1"/>
          </p:cNvSpPr>
          <p:nvPr>
            <p:ph type="title"/>
          </p:nvPr>
        </p:nvSpPr>
        <p:spPr/>
        <p:txBody>
          <a:bodyPr/>
          <a:lstStyle/>
          <a:p>
            <a:r>
              <a:rPr lang="en-US" dirty="0" smtClean="0"/>
              <a:t>Transitions between Contexts</a:t>
            </a:r>
            <a:endParaRPr lang="en-US" dirty="0"/>
          </a:p>
        </p:txBody>
      </p:sp>
      <p:sp>
        <p:nvSpPr>
          <p:cNvPr id="8" name="Content Placeholder 7"/>
          <p:cNvSpPr>
            <a:spLocks noGrp="1"/>
          </p:cNvSpPr>
          <p:nvPr>
            <p:ph idx="1"/>
          </p:nvPr>
        </p:nvSpPr>
        <p:spPr/>
        <p:txBody>
          <a:bodyPr/>
          <a:lstStyle/>
          <a:p>
            <a:r>
              <a:rPr lang="en-US" dirty="0" smtClean="0"/>
              <a:t>User → kernel: </a:t>
            </a:r>
            <a:r>
              <a:rPr lang="en-US" dirty="0" err="1" smtClean="0"/>
              <a:t>syscall</a:t>
            </a:r>
            <a:r>
              <a:rPr lang="en-US" dirty="0" smtClean="0"/>
              <a:t>, page fault</a:t>
            </a:r>
          </a:p>
          <a:p>
            <a:r>
              <a:rPr lang="en-US" dirty="0" smtClean="0"/>
              <a:t>User/kernel → device/timer interrupt: hardware</a:t>
            </a:r>
          </a:p>
          <a:p>
            <a:r>
              <a:rPr lang="en-US" dirty="0" smtClean="0"/>
              <a:t>Kernel → user/context switch: return</a:t>
            </a:r>
          </a:p>
          <a:p>
            <a:r>
              <a:rPr lang="en-US" dirty="0" smtClean="0"/>
              <a:t>Kernel → context switch: sleep</a:t>
            </a:r>
          </a:p>
          <a:p>
            <a:r>
              <a:rPr lang="en-US" dirty="0" smtClean="0"/>
              <a:t>Context switch → user/kernel</a:t>
            </a:r>
          </a:p>
          <a:p>
            <a:endParaRPr lang="en-US" dirty="0"/>
          </a:p>
        </p:txBody>
      </p:sp>
      <p:sp>
        <p:nvSpPr>
          <p:cNvPr id="11" name="Date Placeholder 10"/>
          <p:cNvSpPr>
            <a:spLocks noGrp="1"/>
          </p:cNvSpPr>
          <p:nvPr>
            <p:ph type="dt" sz="half" idx="10"/>
          </p:nvPr>
        </p:nvSpPr>
        <p:spPr/>
        <p:txBody>
          <a:bodyPr/>
          <a:lstStyle/>
          <a:p>
            <a:r>
              <a:rPr lang="en-US" smtClean="0"/>
              <a:t>8/25/2026</a:t>
            </a:r>
            <a:endParaRPr lang="en-US"/>
          </a:p>
        </p:txBody>
      </p:sp>
      <p:sp>
        <p:nvSpPr>
          <p:cNvPr id="12" name="Footer Placeholder 11"/>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25</a:t>
            </a:fld>
            <a:endParaRPr lang="en-US"/>
          </a:p>
        </p:txBody>
      </p:sp>
    </p:spTree>
    <p:extLst>
      <p:ext uri="{BB962C8B-B14F-4D97-AF65-F5344CB8AC3E}">
        <p14:creationId xmlns:p14="http://schemas.microsoft.com/office/powerpoint/2010/main" val="194178679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System Calls</a:t>
            </a:r>
            <a:endParaRPr lang="en-US" dirty="0"/>
          </a:p>
        </p:txBody>
      </p:sp>
      <p:sp>
        <p:nvSpPr>
          <p:cNvPr id="10" name="Content Placeholder 9"/>
          <p:cNvSpPr>
            <a:spLocks noGrp="1"/>
          </p:cNvSpPr>
          <p:nvPr>
            <p:ph idx="1"/>
          </p:nvPr>
        </p:nvSpPr>
        <p:spPr/>
        <p:txBody>
          <a:bodyPr/>
          <a:lstStyle/>
          <a:p>
            <a:r>
              <a:rPr lang="en-US" dirty="0" smtClean="0"/>
              <a:t>Goal: invoke kernel from user-level code</a:t>
            </a:r>
          </a:p>
          <a:p>
            <a:pPr lvl="1"/>
            <a:r>
              <a:rPr lang="en-US" dirty="0" smtClean="0"/>
              <a:t>Like a library call, but into more privileged OS code</a:t>
            </a:r>
          </a:p>
          <a:p>
            <a:r>
              <a:rPr lang="en-US" dirty="0" smtClean="0"/>
              <a:t>Applications request operations from kernel</a:t>
            </a:r>
          </a:p>
          <a:p>
            <a:r>
              <a:rPr lang="en-US" dirty="0" smtClean="0"/>
              <a:t>Kernel supplies well-defined system call interface</a:t>
            </a:r>
          </a:p>
          <a:p>
            <a:pPr lvl="1"/>
            <a:r>
              <a:rPr lang="en-US" dirty="0" smtClean="0"/>
              <a:t>Applications set up </a:t>
            </a:r>
            <a:r>
              <a:rPr lang="en-US" dirty="0" err="1" smtClean="0"/>
              <a:t>syscall</a:t>
            </a:r>
            <a:r>
              <a:rPr lang="en-US" dirty="0" smtClean="0"/>
              <a:t> arguments and trap to kernel</a:t>
            </a:r>
          </a:p>
          <a:p>
            <a:pPr lvl="1"/>
            <a:r>
              <a:rPr lang="en-US" dirty="0" smtClean="0"/>
              <a:t>Kernel performs operation and returns result</a:t>
            </a:r>
          </a:p>
          <a:p>
            <a:r>
              <a:rPr lang="en-US" dirty="0" smtClean="0"/>
              <a:t>Higher-level functions built on </a:t>
            </a:r>
            <a:r>
              <a:rPr lang="en-US" dirty="0" err="1" smtClean="0"/>
              <a:t>syscall</a:t>
            </a:r>
            <a:r>
              <a:rPr lang="en-US" dirty="0" smtClean="0"/>
              <a:t> interface</a:t>
            </a:r>
          </a:p>
          <a:p>
            <a:pPr lvl="1"/>
            <a:r>
              <a:rPr lang="en-US" dirty="0" err="1">
                <a:latin typeface="Consolas" panose="020B0609020204030204" pitchFamily="49" charset="0"/>
              </a:rPr>
              <a:t>printf</a:t>
            </a:r>
            <a:r>
              <a:rPr lang="en-US" dirty="0" smtClean="0"/>
              <a:t>, </a:t>
            </a:r>
            <a:r>
              <a:rPr lang="en-US" dirty="0" err="1">
                <a:latin typeface="Consolas" panose="020B0609020204030204" pitchFamily="49" charset="0"/>
              </a:rPr>
              <a:t>scanf</a:t>
            </a:r>
            <a:r>
              <a:rPr lang="en-US" dirty="0" smtClean="0"/>
              <a:t>, </a:t>
            </a:r>
            <a:r>
              <a:rPr lang="en-US" dirty="0" smtClean="0">
                <a:latin typeface="Consolas" panose="020B0609020204030204" pitchFamily="49" charset="0"/>
              </a:rPr>
              <a:t>gets</a:t>
            </a:r>
            <a:r>
              <a:rPr lang="en-US" dirty="0" smtClean="0"/>
              <a:t>, etc. all user-level code</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26</a:t>
            </a:fld>
            <a:endParaRPr lang="en-US"/>
          </a:p>
        </p:txBody>
      </p:sp>
    </p:spTree>
    <p:extLst>
      <p:ext uri="{BB962C8B-B14F-4D97-AF65-F5344CB8AC3E}">
        <p14:creationId xmlns:p14="http://schemas.microsoft.com/office/powerpoint/2010/main" val="2353341219"/>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Example: POSIX/Unix interface</a:t>
            </a:r>
            <a:endParaRPr lang="en-US" dirty="0"/>
          </a:p>
        </p:txBody>
      </p:sp>
      <p:sp>
        <p:nvSpPr>
          <p:cNvPr id="10" name="Content Placeholder 9"/>
          <p:cNvSpPr>
            <a:spLocks noGrp="1"/>
          </p:cNvSpPr>
          <p:nvPr>
            <p:ph idx="1"/>
          </p:nvPr>
        </p:nvSpPr>
        <p:spPr/>
        <p:txBody>
          <a:bodyPr/>
          <a:lstStyle/>
          <a:p>
            <a:r>
              <a:rPr lang="en-US" dirty="0" smtClean="0"/>
              <a:t>Applications “open” files/devices by name</a:t>
            </a:r>
          </a:p>
          <a:p>
            <a:pPr lvl="1"/>
            <a:r>
              <a:rPr lang="en-US" dirty="0" smtClean="0"/>
              <a:t>I/O happens through open files</a:t>
            </a:r>
          </a:p>
          <a:p>
            <a:pPr lvl="1"/>
            <a:endParaRPr lang="en-US" dirty="0" smtClean="0"/>
          </a:p>
          <a:p>
            <a:endParaRPr lang="en-US" dirty="0"/>
          </a:p>
        </p:txBody>
      </p:sp>
      <p:pic>
        <p:nvPicPr>
          <p:cNvPr id="14" name="Picture 13"/>
          <p:cNvPicPr>
            <a:picLocks noChangeAspect="1"/>
          </p:cNvPicPr>
          <p:nvPr/>
        </p:nvPicPr>
        <p:blipFill>
          <a:blip r:embed="rId2"/>
          <a:stretch>
            <a:fillRect/>
          </a:stretch>
        </p:blipFill>
        <p:spPr>
          <a:xfrm>
            <a:off x="942975" y="1475054"/>
            <a:ext cx="3448648" cy="1318150"/>
          </a:xfrm>
          <a:prstGeom prst="rect">
            <a:avLst/>
          </a:prstGeom>
        </p:spPr>
      </p:pic>
      <p:sp>
        <p:nvSpPr>
          <p:cNvPr id="15" name="Date Placeholder 14"/>
          <p:cNvSpPr>
            <a:spLocks noGrp="1"/>
          </p:cNvSpPr>
          <p:nvPr>
            <p:ph type="dt" sz="half" idx="10"/>
          </p:nvPr>
        </p:nvSpPr>
        <p:spPr/>
        <p:txBody>
          <a:bodyPr/>
          <a:lstStyle/>
          <a:p>
            <a:r>
              <a:rPr lang="en-US" smtClean="0"/>
              <a:t>8/25/2026</a:t>
            </a:r>
            <a:endParaRPr lang="en-US"/>
          </a:p>
        </p:txBody>
      </p:sp>
      <p:sp>
        <p:nvSpPr>
          <p:cNvPr id="16" name="Footer Placeholder 15"/>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27</a:t>
            </a:fld>
            <a:endParaRPr lang="en-US"/>
          </a:p>
        </p:txBody>
      </p:sp>
    </p:spTree>
    <p:extLst>
      <p:ext uri="{BB962C8B-B14F-4D97-AF65-F5344CB8AC3E}">
        <p14:creationId xmlns:p14="http://schemas.microsoft.com/office/powerpoint/2010/main" val="2899018603"/>
      </p:ext>
    </p:ext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System Interfaces</a:t>
            </a:r>
            <a:endParaRPr lang="en-US" dirty="0"/>
          </a:p>
        </p:txBody>
      </p:sp>
      <p:sp>
        <p:nvSpPr>
          <p:cNvPr id="3" name="object 3"/>
          <p:cNvSpPr txBox="1">
            <a:spLocks noGrp="1"/>
          </p:cNvSpPr>
          <p:nvPr>
            <p:ph type="body" idx="1"/>
          </p:nvPr>
        </p:nvSpPr>
        <p:spPr/>
        <p:txBody>
          <a:bodyPr/>
          <a:lstStyle/>
          <a:p>
            <a:r>
              <a:rPr lang="en-US" smtClean="0"/>
              <a:t>System call interface is interface to kernel</a:t>
            </a:r>
          </a:p>
          <a:p>
            <a:r>
              <a:rPr lang="en-US" smtClean="0"/>
              <a:t>Historically also interface “most programmers” need</a:t>
            </a:r>
          </a:p>
          <a:p>
            <a:pPr lvl="1"/>
            <a:r>
              <a:rPr lang="en-US" smtClean="0"/>
              <a:t>But most programmers != all programmers</a:t>
            </a:r>
          </a:p>
          <a:p>
            <a:pPr lvl="1"/>
            <a:r>
              <a:rPr lang="en-US" smtClean="0"/>
              <a:t>Standard OSes support many types of application</a:t>
            </a:r>
          </a:p>
          <a:p>
            <a:r>
              <a:rPr lang="en-US" smtClean="0"/>
              <a:t>No inherent reason for two interfaces to be the same</a:t>
            </a:r>
          </a:p>
          <a:p>
            <a:pPr lvl="1"/>
            <a:r>
              <a:rPr lang="en-US" smtClean="0"/>
              <a:t>Exokernel possibly most extreme example</a:t>
            </a:r>
          </a:p>
          <a:p>
            <a:r>
              <a:rPr lang="en-US" smtClean="0"/>
              <a:t>Philosophy: provide protection in kernel, but abstraction only in user-level libraries</a:t>
            </a:r>
            <a:endParaRPr lang="en-US" dirty="0"/>
          </a:p>
        </p:txBody>
      </p:sp>
      <p:sp>
        <p:nvSpPr>
          <p:cNvPr id="11" name="Date Placeholder 10"/>
          <p:cNvSpPr>
            <a:spLocks noGrp="1"/>
          </p:cNvSpPr>
          <p:nvPr>
            <p:ph type="dt" sz="half" idx="10"/>
          </p:nvPr>
        </p:nvSpPr>
        <p:spPr/>
        <p:txBody>
          <a:bodyPr/>
          <a:lstStyle/>
          <a:p>
            <a:r>
              <a:rPr lang="en-US" smtClean="0"/>
              <a:t>8/25/2026</a:t>
            </a:r>
            <a:endParaRPr lang="en-US"/>
          </a:p>
        </p:txBody>
      </p:sp>
      <p:sp>
        <p:nvSpPr>
          <p:cNvPr id="12" name="Footer Placeholder 11"/>
          <p:cNvSpPr>
            <a:spLocks noGrp="1"/>
          </p:cNvSpPr>
          <p:nvPr>
            <p:ph type="ftr" sz="quarter" idx="11"/>
          </p:nvPr>
        </p:nvSpPr>
        <p:spPr/>
        <p:txBody>
          <a:bodyPr/>
          <a:lstStyle/>
          <a:p>
            <a:r>
              <a:rPr lang="en-US" smtClean="0"/>
              <a:t>CSC7103, Fall 2026, Welcome and Introduction</a:t>
            </a:r>
            <a:endParaRPr lang="en-US"/>
          </a:p>
        </p:txBody>
      </p:sp>
      <p:sp>
        <p:nvSpPr>
          <p:cNvPr id="10" name="Slide Number Placeholder 9"/>
          <p:cNvSpPr>
            <a:spLocks noGrp="1"/>
          </p:cNvSpPr>
          <p:nvPr>
            <p:ph type="sldNum" sz="quarter" idx="12"/>
          </p:nvPr>
        </p:nvSpPr>
        <p:spPr/>
        <p:txBody>
          <a:bodyPr>
            <a:normAutofit fontScale="92500" lnSpcReduction="20000"/>
          </a:bodyPr>
          <a:lstStyle/>
          <a:p>
            <a:fld id="{B6F15528-21DE-4FAA-801E-634DDDAF4B2B}" type="slidenum">
              <a:rPr lang="en-US" smtClean="0"/>
              <a:t>28</a:t>
            </a:fld>
            <a:endParaRPr lang="en-US"/>
          </a:p>
        </p:txBody>
      </p:sp>
    </p:spTree>
    <p:extLst>
      <p:ext uri="{BB962C8B-B14F-4D97-AF65-F5344CB8AC3E}">
        <p14:creationId xmlns:p14="http://schemas.microsoft.com/office/powerpoint/2010/main" val="7630958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 Research as a fundamental Discipline of Computer Science</a:t>
            </a:r>
            <a:endParaRPr lang="en-US" dirty="0"/>
          </a:p>
        </p:txBody>
      </p:sp>
      <p:sp>
        <p:nvSpPr>
          <p:cNvPr id="3" name="Content Placeholder 2"/>
          <p:cNvSpPr>
            <a:spLocks noGrp="1"/>
          </p:cNvSpPr>
          <p:nvPr>
            <p:ph idx="1"/>
          </p:nvPr>
        </p:nvSpPr>
        <p:spPr/>
        <p:txBody>
          <a:bodyPr/>
          <a:lstStyle/>
          <a:p>
            <a:r>
              <a:rPr lang="en-US" dirty="0" smtClean="0"/>
              <a:t>What is Computer Science?</a:t>
            </a:r>
          </a:p>
          <a:p>
            <a:pPr lvl="1"/>
            <a:r>
              <a:rPr lang="en-US" dirty="0" smtClean="0"/>
              <a:t>Computer Science is the science of managing complexity</a:t>
            </a:r>
          </a:p>
          <a:p>
            <a:pPr lvl="1"/>
            <a:r>
              <a:rPr lang="en-US" dirty="0" smtClean="0"/>
              <a:t>Modularization and Encapsulation</a:t>
            </a:r>
          </a:p>
          <a:p>
            <a:pPr lvl="1"/>
            <a:r>
              <a:rPr lang="en-US" dirty="0" smtClean="0"/>
              <a:t>Building abstractions</a:t>
            </a:r>
          </a:p>
          <a:p>
            <a:r>
              <a:rPr lang="en-US" dirty="0" smtClean="0"/>
              <a:t>What is OS Research?</a:t>
            </a:r>
            <a:endParaRPr lang="en-US" dirty="0"/>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7" name="Slide Number Placeholder 6"/>
          <p:cNvSpPr>
            <a:spLocks noGrp="1"/>
          </p:cNvSpPr>
          <p:nvPr>
            <p:ph type="sldNum" sz="quarter" idx="12"/>
          </p:nvPr>
        </p:nvSpPr>
        <p:spPr/>
        <p:txBody>
          <a:bodyPr>
            <a:normAutofit fontScale="92500" lnSpcReduction="20000"/>
          </a:bodyPr>
          <a:lstStyle/>
          <a:p>
            <a:fld id="{B6F15528-21DE-4FAA-801E-634DDDAF4B2B}" type="slidenum">
              <a:rPr lang="en-US" smtClean="0"/>
              <a:t>29</a:t>
            </a:fld>
            <a:endParaRPr lang="en-US"/>
          </a:p>
        </p:txBody>
      </p:sp>
    </p:spTree>
    <p:extLst>
      <p:ext uri="{BB962C8B-B14F-4D97-AF65-F5344CB8AC3E}">
        <p14:creationId xmlns:p14="http://schemas.microsoft.com/office/powerpoint/2010/main" val="6373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CSC7103, Fall 2026, Welcome and Introduction</a:t>
            </a:r>
            <a:endParaRPr lang="en-US" dirty="0"/>
          </a:p>
        </p:txBody>
      </p:sp>
      <p:sp>
        <p:nvSpPr>
          <p:cNvPr id="33794" name="Title 1"/>
          <p:cNvSpPr>
            <a:spLocks noGrp="1"/>
          </p:cNvSpPr>
          <p:nvPr>
            <p:ph type="title"/>
          </p:nvPr>
        </p:nvSpPr>
        <p:spPr/>
        <p:txBody>
          <a:bodyPr/>
          <a:lstStyle/>
          <a:p>
            <a:r>
              <a:rPr lang="en-US" altLang="en-US" smtClean="0"/>
              <a:t>Infrastructure, Textbook &amp; Readings</a:t>
            </a:r>
            <a:endParaRPr lang="en-US" altLang="en-US"/>
          </a:p>
        </p:txBody>
      </p:sp>
      <p:sp>
        <p:nvSpPr>
          <p:cNvPr id="37890" name="Content Placeholder 2"/>
          <p:cNvSpPr>
            <a:spLocks noGrp="1"/>
          </p:cNvSpPr>
          <p:nvPr>
            <p:ph idx="1"/>
          </p:nvPr>
        </p:nvSpPr>
        <p:spPr>
          <a:xfrm>
            <a:off x="636852" y="922867"/>
            <a:ext cx="3833794" cy="2195814"/>
          </a:xfrm>
        </p:spPr>
        <p:txBody>
          <a:bodyPr>
            <a:normAutofit fontScale="77500" lnSpcReduction="20000"/>
          </a:bodyPr>
          <a:lstStyle/>
          <a:p>
            <a:r>
              <a:rPr lang="en-US" dirty="0" smtClean="0"/>
              <a:t>Infrastructure</a:t>
            </a:r>
          </a:p>
          <a:p>
            <a:pPr lvl="1"/>
            <a:r>
              <a:rPr lang="en-US" dirty="0" smtClean="0"/>
              <a:t>Website: 	</a:t>
            </a:r>
            <a:r>
              <a:rPr lang="en-US" dirty="0" smtClean="0">
                <a:hlinkClick r:id="rId2"/>
              </a:rPr>
              <a:t>https://teaching.hkaiser.org</a:t>
            </a:r>
            <a:endParaRPr lang="en-US" dirty="0" smtClean="0"/>
          </a:p>
          <a:p>
            <a:pPr lvl="1"/>
            <a:r>
              <a:rPr lang="en-US" dirty="0"/>
              <a:t>Discord:	</a:t>
            </a:r>
            <a:r>
              <a:rPr lang="en-US" u="sng" dirty="0" smtClean="0">
                <a:hlinkClick r:id="rId3"/>
              </a:rPr>
              <a:t>https://discord.gg/yN3gGfwpfE</a:t>
            </a:r>
            <a:endParaRPr lang="en-US" dirty="0" smtClean="0"/>
          </a:p>
          <a:p>
            <a:r>
              <a:rPr lang="en-US" dirty="0" smtClean="0"/>
              <a:t>Textbooks: </a:t>
            </a:r>
          </a:p>
          <a:p>
            <a:pPr lvl="1"/>
            <a:r>
              <a:rPr lang="en-US" dirty="0" smtClean="0"/>
              <a:t>Distributed </a:t>
            </a:r>
            <a:r>
              <a:rPr lang="en-US" dirty="0" smtClean="0"/>
              <a:t>Operating Systems &amp; Algorithms, Chow and Johnson</a:t>
            </a:r>
          </a:p>
          <a:p>
            <a:pPr lvl="2"/>
            <a:r>
              <a:rPr lang="en-US" dirty="0" smtClean="0"/>
              <a:t>Not required, get a copy if you feel that lectures are not sufficient</a:t>
            </a:r>
          </a:p>
          <a:p>
            <a:pPr lvl="2"/>
            <a:r>
              <a:rPr lang="en-US" dirty="0" smtClean="0"/>
              <a:t>Suggested readings posted along with lectures</a:t>
            </a:r>
          </a:p>
          <a:p>
            <a:pPr lvl="2"/>
            <a:r>
              <a:rPr lang="en-US" dirty="0" smtClean="0"/>
              <a:t>Try to keep up with material in book as well as lectures</a:t>
            </a:r>
          </a:p>
          <a:p>
            <a:r>
              <a:rPr lang="en-US" dirty="0" smtClean="0"/>
              <a:t>Supplementary Material</a:t>
            </a:r>
          </a:p>
          <a:p>
            <a:pPr lvl="1"/>
            <a:r>
              <a:rPr lang="en-US" dirty="0" smtClean="0"/>
              <a:t>Operating Systems: Principles and Practice (2nd Edition) Anderson and </a:t>
            </a:r>
            <a:r>
              <a:rPr lang="en-US" dirty="0" err="1" smtClean="0"/>
              <a:t>Dahlin</a:t>
            </a:r>
            <a:endParaRPr lang="en-US" dirty="0" smtClean="0"/>
          </a:p>
          <a:p>
            <a:pPr lvl="1"/>
            <a:r>
              <a:rPr lang="en-US" dirty="0" smtClean="0"/>
              <a:t>Operating Systems: Three Easy Pieces, by </a:t>
            </a:r>
            <a:r>
              <a:rPr lang="en-US" dirty="0" err="1" smtClean="0"/>
              <a:t>Remzi</a:t>
            </a:r>
            <a:r>
              <a:rPr lang="en-US" dirty="0" smtClean="0"/>
              <a:t> and Andrea </a:t>
            </a:r>
            <a:r>
              <a:rPr lang="en-US" dirty="0" err="1" smtClean="0"/>
              <a:t>Arpaci-Dusseau</a:t>
            </a:r>
            <a:r>
              <a:rPr lang="en-US" dirty="0" smtClean="0"/>
              <a:t>, available for free online</a:t>
            </a:r>
          </a:p>
          <a:p>
            <a:pPr lvl="1"/>
            <a:r>
              <a:rPr lang="en-US" dirty="0" smtClean="0"/>
              <a:t>Linux Kernel Development, 3rd edition, by Robert Love </a:t>
            </a:r>
          </a:p>
          <a:p>
            <a:r>
              <a:rPr lang="en-US" dirty="0"/>
              <a:t>Homework, project, quizzes, grading, honesty</a:t>
            </a:r>
          </a:p>
          <a:p>
            <a:pPr lvl="1"/>
            <a:r>
              <a:rPr lang="en-US" dirty="0"/>
              <a:t>Use </a:t>
            </a:r>
            <a:r>
              <a:rPr lang="en-US" dirty="0" err="1"/>
              <a:t>Github</a:t>
            </a:r>
            <a:r>
              <a:rPr lang="en-US" dirty="0"/>
              <a:t>/</a:t>
            </a:r>
            <a:r>
              <a:rPr lang="en-US" dirty="0" err="1"/>
              <a:t>GradeScope</a:t>
            </a:r>
            <a:r>
              <a:rPr lang="en-US" dirty="0"/>
              <a:t>/Moodle </a:t>
            </a:r>
            <a:r>
              <a:rPr lang="en-US" dirty="0" smtClean="0"/>
              <a:t>for </a:t>
            </a:r>
            <a:r>
              <a:rPr lang="en-US" dirty="0"/>
              <a:t>assignments</a:t>
            </a:r>
          </a:p>
          <a:p>
            <a:pPr lvl="1"/>
            <a:r>
              <a:rPr lang="en-US" dirty="0"/>
              <a:t>Use </a:t>
            </a:r>
            <a:r>
              <a:rPr lang="en-US" dirty="0" err="1"/>
              <a:t>VSCode</a:t>
            </a:r>
            <a:r>
              <a:rPr lang="en-US" dirty="0"/>
              <a:t> as a </a:t>
            </a:r>
            <a:r>
              <a:rPr lang="en-US" dirty="0" smtClean="0"/>
              <a:t>tool</a:t>
            </a:r>
            <a:endParaRPr lang="en-US" dirty="0"/>
          </a:p>
        </p:txBody>
      </p:sp>
      <p:pic>
        <p:nvPicPr>
          <p:cNvPr id="6" name="Picture 5">
            <a:extLst>
              <a:ext uri="{FF2B5EF4-FFF2-40B4-BE49-F238E27FC236}">
                <a16:creationId xmlns:a16="http://schemas.microsoft.com/office/drawing/2014/main" id="{8AB33325-2E22-49B0-AAE0-2B4BDB3D11D7}"/>
              </a:ext>
            </a:extLst>
          </p:cNvPr>
          <p:cNvPicPr>
            <a:picLocks noChangeAspect="1"/>
          </p:cNvPicPr>
          <p:nvPr/>
        </p:nvPicPr>
        <p:blipFill>
          <a:blip r:embed="rId4"/>
          <a:stretch>
            <a:fillRect/>
          </a:stretch>
        </p:blipFill>
        <p:spPr>
          <a:xfrm>
            <a:off x="5067171" y="864306"/>
            <a:ext cx="922867" cy="1225073"/>
          </a:xfrm>
          <a:prstGeom prst="rect">
            <a:avLst/>
          </a:prstGeom>
          <a:ln>
            <a:solidFill>
              <a:schemeClr val="tx1"/>
            </a:solidFill>
          </a:ln>
        </p:spPr>
      </p:pic>
      <p:pic>
        <p:nvPicPr>
          <p:cNvPr id="7" name="Picture 6">
            <a:extLst>
              <a:ext uri="{FF2B5EF4-FFF2-40B4-BE49-F238E27FC236}">
                <a16:creationId xmlns:a16="http://schemas.microsoft.com/office/drawing/2014/main" id="{17C11C20-D592-47F7-91C2-3DE51CF6CA01}"/>
              </a:ext>
            </a:extLst>
          </p:cNvPr>
          <p:cNvPicPr>
            <a:picLocks noChangeAspect="1"/>
          </p:cNvPicPr>
          <p:nvPr/>
        </p:nvPicPr>
        <p:blipFill>
          <a:blip r:embed="rId5"/>
          <a:stretch>
            <a:fillRect/>
          </a:stretch>
        </p:blipFill>
        <p:spPr>
          <a:xfrm>
            <a:off x="4728143" y="2384072"/>
            <a:ext cx="563457" cy="881933"/>
          </a:xfrm>
          <a:prstGeom prst="rect">
            <a:avLst/>
          </a:prstGeom>
        </p:spPr>
      </p:pic>
      <p:sp>
        <p:nvSpPr>
          <p:cNvPr id="4" name="Date Placeholder 3"/>
          <p:cNvSpPr>
            <a:spLocks noGrp="1"/>
          </p:cNvSpPr>
          <p:nvPr>
            <p:ph type="dt" sz="half" idx="10"/>
          </p:nvPr>
        </p:nvSpPr>
        <p:spPr/>
        <p:txBody>
          <a:bodyPr/>
          <a:lstStyle/>
          <a:p>
            <a:r>
              <a:rPr lang="en-US" smtClean="0"/>
              <a:t>8/25/2026</a:t>
            </a:r>
            <a:endParaRPr lang="en-US"/>
          </a:p>
        </p:txBody>
      </p:sp>
      <p:pic>
        <p:nvPicPr>
          <p:cNvPr id="1026" name="Picture 2" descr="Distributed Operating Systems &amp; Algorithms by Randy Chow | Goodrea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5890" y="1253656"/>
            <a:ext cx="1016000" cy="129426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t>3</a:t>
            </a:fld>
            <a:endParaRPr lang="en-US"/>
          </a:p>
        </p:txBody>
      </p:sp>
      <p:pic>
        <p:nvPicPr>
          <p:cNvPr id="8" name="Picture 7">
            <a:extLst>
              <a:ext uri="{FF2B5EF4-FFF2-40B4-BE49-F238E27FC236}">
                <a16:creationId xmlns:a16="http://schemas.microsoft.com/office/drawing/2014/main" id="{76E4C651-554B-4DF4-8239-B55DD36478FC}"/>
              </a:ext>
            </a:extLst>
          </p:cNvPr>
          <p:cNvPicPr>
            <a:picLocks noChangeAspect="1"/>
          </p:cNvPicPr>
          <p:nvPr/>
        </p:nvPicPr>
        <p:blipFill>
          <a:blip r:embed="rId7"/>
          <a:stretch>
            <a:fillRect/>
          </a:stretch>
        </p:blipFill>
        <p:spPr>
          <a:xfrm>
            <a:off x="5383742" y="2384072"/>
            <a:ext cx="680454" cy="876121"/>
          </a:xfrm>
          <a:prstGeom prst="rect">
            <a:avLst/>
          </a:prstGeom>
        </p:spPr>
      </p:pic>
    </p:spTree>
    <p:extLst>
      <p:ext uri="{BB962C8B-B14F-4D97-AF65-F5344CB8AC3E}">
        <p14:creationId xmlns:p14="http://schemas.microsoft.com/office/powerpoint/2010/main" val="410858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General Perception of OS Research</a:t>
            </a:r>
            <a:endParaRPr lang="en-US" dirty="0"/>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pic>
        <p:nvPicPr>
          <p:cNvPr id="9" name="object 3"/>
          <p:cNvPicPr/>
          <p:nvPr/>
        </p:nvPicPr>
        <p:blipFill>
          <a:blip r:embed="rId2" cstate="print"/>
          <a:stretch>
            <a:fillRect/>
          </a:stretch>
        </p:blipFill>
        <p:spPr>
          <a:xfrm>
            <a:off x="636851" y="1007251"/>
            <a:ext cx="1324125" cy="1913606"/>
          </a:xfrm>
          <a:prstGeom prst="rect">
            <a:avLst/>
          </a:prstGeom>
        </p:spPr>
      </p:pic>
      <p:pic>
        <p:nvPicPr>
          <p:cNvPr id="10" name="object 4"/>
          <p:cNvPicPr/>
          <p:nvPr/>
        </p:nvPicPr>
        <p:blipFill>
          <a:blip r:embed="rId3" cstate="print"/>
          <a:stretch>
            <a:fillRect/>
          </a:stretch>
        </p:blipFill>
        <p:spPr>
          <a:xfrm>
            <a:off x="1704975" y="1196975"/>
            <a:ext cx="2319977" cy="1282700"/>
          </a:xfrm>
          <a:prstGeom prst="rect">
            <a:avLst/>
          </a:prstGeom>
        </p:spPr>
      </p:pic>
      <p:pic>
        <p:nvPicPr>
          <p:cNvPr id="11" name="object 5"/>
          <p:cNvPicPr/>
          <p:nvPr/>
        </p:nvPicPr>
        <p:blipFill>
          <a:blip r:embed="rId4" cstate="print"/>
          <a:stretch>
            <a:fillRect/>
          </a:stretch>
        </p:blipFill>
        <p:spPr>
          <a:xfrm>
            <a:off x="3305175" y="1501775"/>
            <a:ext cx="2045740" cy="1654867"/>
          </a:xfrm>
          <a:prstGeom prst="rect">
            <a:avLst/>
          </a:prstGeom>
        </p:spPr>
      </p:pic>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t>30</a:t>
            </a:fld>
            <a:endParaRPr lang="en-US"/>
          </a:p>
        </p:txBody>
      </p:sp>
    </p:spTree>
    <p:extLst>
      <p:ext uri="{BB962C8B-B14F-4D97-AF65-F5344CB8AC3E}">
        <p14:creationId xmlns:p14="http://schemas.microsoft.com/office/powerpoint/2010/main" val="15581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OS Research Actually</a:t>
            </a:r>
            <a:endParaRPr lang="en-US" dirty="0"/>
          </a:p>
        </p:txBody>
      </p:sp>
      <p:sp>
        <p:nvSpPr>
          <p:cNvPr id="7" name="Content Placeholder 6"/>
          <p:cNvSpPr>
            <a:spLocks noGrp="1"/>
          </p:cNvSpPr>
          <p:nvPr>
            <p:ph idx="1"/>
          </p:nvPr>
        </p:nvSpPr>
        <p:spPr/>
        <p:txBody>
          <a:bodyPr>
            <a:normAutofit lnSpcReduction="10000"/>
          </a:bodyPr>
          <a:lstStyle/>
          <a:p>
            <a:r>
              <a:rPr lang="en-US" dirty="0" smtClean="0"/>
              <a:t>Not really just about building OSes</a:t>
            </a:r>
          </a:p>
          <a:p>
            <a:r>
              <a:rPr lang="en-US" dirty="0" smtClean="0"/>
              <a:t>Any large code base converges on becoming an OS</a:t>
            </a:r>
          </a:p>
          <a:p>
            <a:pPr lvl="1"/>
            <a:r>
              <a:rPr lang="en-US" dirty="0" smtClean="0"/>
              <a:t>Manages memory, programming for space/performance, hardware details</a:t>
            </a:r>
          </a:p>
          <a:p>
            <a:pPr lvl="1"/>
            <a:r>
              <a:rPr lang="en-US" dirty="0" smtClean="0"/>
              <a:t>database, JVM, browser, parallel/distributed systems, internet services</a:t>
            </a:r>
          </a:p>
          <a:p>
            <a:r>
              <a:rPr lang="en-US" dirty="0" smtClean="0"/>
              <a:t>How to structure systems and deal with complexity</a:t>
            </a:r>
          </a:p>
          <a:p>
            <a:pPr lvl="1"/>
            <a:r>
              <a:rPr lang="en-US" dirty="0" smtClean="0"/>
              <a:t>Modularize and encapsulate</a:t>
            </a:r>
          </a:p>
          <a:p>
            <a:pPr lvl="1"/>
            <a:r>
              <a:rPr lang="en-US" dirty="0" smtClean="0"/>
              <a:t>Choose interfaces/abstractions carefully</a:t>
            </a:r>
          </a:p>
          <a:p>
            <a:r>
              <a:rPr lang="en-US" dirty="0" smtClean="0"/>
              <a:t>Themes in this class</a:t>
            </a:r>
          </a:p>
          <a:p>
            <a:pPr lvl="1"/>
            <a:r>
              <a:rPr lang="en-US" dirty="0" smtClean="0"/>
              <a:t>Abstractions for managing/accessing resources: storage, replication, naming</a:t>
            </a:r>
          </a:p>
          <a:p>
            <a:pPr lvl="1"/>
            <a:r>
              <a:rPr lang="en-US" dirty="0" smtClean="0"/>
              <a:t>Correctness: concurrency and sharing</a:t>
            </a:r>
          </a:p>
          <a:p>
            <a:pPr lvl="1"/>
            <a:r>
              <a:rPr lang="en-US" dirty="0" smtClean="0"/>
              <a:t>Guarantees in real systems: security, fault tolerance, etc.</a:t>
            </a:r>
          </a:p>
          <a:p>
            <a:endParaRPr lang="en-US" dirty="0"/>
          </a:p>
        </p:txBody>
      </p:sp>
      <p:sp>
        <p:nvSpPr>
          <p:cNvPr id="10" name="Date Placeholder 9"/>
          <p:cNvSpPr>
            <a:spLocks noGrp="1"/>
          </p:cNvSpPr>
          <p:nvPr>
            <p:ph type="dt" sz="half" idx="10"/>
          </p:nvPr>
        </p:nvSpPr>
        <p:spPr/>
        <p:txBody>
          <a:bodyPr/>
          <a:lstStyle/>
          <a:p>
            <a:r>
              <a:rPr lang="en-US" smtClean="0"/>
              <a:t>8/25/2026</a:t>
            </a:r>
            <a:endParaRPr lang="en-US"/>
          </a:p>
        </p:txBody>
      </p:sp>
      <p:sp>
        <p:nvSpPr>
          <p:cNvPr id="11" name="Footer Placeholder 10"/>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31</a:t>
            </a:fld>
            <a:endParaRPr lang="en-US"/>
          </a:p>
        </p:txBody>
      </p:sp>
    </p:spTree>
    <p:extLst>
      <p:ext uri="{BB962C8B-B14F-4D97-AF65-F5344CB8AC3E}">
        <p14:creationId xmlns:p14="http://schemas.microsoft.com/office/powerpoint/2010/main" val="1236255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What is OS Research?</a:t>
            </a:r>
            <a:endParaRPr lang="en-US" dirty="0"/>
          </a:p>
        </p:txBody>
      </p:sp>
      <p:sp>
        <p:nvSpPr>
          <p:cNvPr id="10" name="Content Placeholder 9"/>
          <p:cNvSpPr>
            <a:spLocks noGrp="1"/>
          </p:cNvSpPr>
          <p:nvPr>
            <p:ph idx="1"/>
          </p:nvPr>
        </p:nvSpPr>
        <p:spPr/>
        <p:txBody>
          <a:bodyPr/>
          <a:lstStyle/>
          <a:p>
            <a:r>
              <a:rPr lang="en-US" dirty="0" smtClean="0"/>
              <a:t>New kernel architectures</a:t>
            </a:r>
          </a:p>
          <a:p>
            <a:pPr lvl="1"/>
            <a:r>
              <a:rPr lang="en-US" dirty="0" smtClean="0"/>
              <a:t>Typically &lt;10% of papers in top OS conferences!</a:t>
            </a:r>
          </a:p>
          <a:p>
            <a:r>
              <a:rPr lang="en-US" dirty="0" smtClean="0"/>
              <a:t>New kernel components</a:t>
            </a:r>
          </a:p>
          <a:p>
            <a:pPr lvl="1"/>
            <a:r>
              <a:rPr lang="en-US" dirty="0" smtClean="0"/>
              <a:t>E.g., new VM or network stack implementation, process or disk scheduling algorithm, buffer cache, file system, etc.</a:t>
            </a:r>
          </a:p>
          <a:p>
            <a:pPr lvl="1"/>
            <a:r>
              <a:rPr lang="en-US" dirty="0" smtClean="0"/>
              <a:t>Also only a small fraction of papers</a:t>
            </a:r>
          </a:p>
          <a:p>
            <a:r>
              <a:rPr lang="en-US" dirty="0" smtClean="0"/>
              <a:t>User-level code running on an existing kernel</a:t>
            </a:r>
          </a:p>
          <a:p>
            <a:pPr lvl="1"/>
            <a:r>
              <a:rPr lang="en-US" dirty="0" smtClean="0"/>
              <a:t>Challenging applications often face OS issues</a:t>
            </a:r>
          </a:p>
          <a:p>
            <a:pPr lvl="1"/>
            <a:r>
              <a:rPr lang="en-US" dirty="0" smtClean="0"/>
              <a:t>Either hit your head against OS because it does the wrong thing</a:t>
            </a:r>
          </a:p>
          <a:p>
            <a:pPr lvl="1"/>
            <a:r>
              <a:rPr lang="en-US" dirty="0" smtClean="0"/>
              <a:t>Or have to re-implement OS-like abstractions (for better performance, distributed operation, etc.)</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32</a:t>
            </a:fld>
            <a:endParaRPr lang="en-US"/>
          </a:p>
        </p:txBody>
      </p:sp>
    </p:spTree>
    <p:extLst>
      <p:ext uri="{BB962C8B-B14F-4D97-AF65-F5344CB8AC3E}">
        <p14:creationId xmlns:p14="http://schemas.microsoft.com/office/powerpoint/2010/main" val="3323162397"/>
      </p:ext>
    </p:ext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Today’s Readings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t>33</a:t>
            </a:fld>
            <a:endParaRPr lang="en-US"/>
          </a:p>
        </p:txBody>
      </p:sp>
    </p:spTree>
    <p:extLst>
      <p:ext uri="{BB962C8B-B14F-4D97-AF65-F5344CB8AC3E}">
        <p14:creationId xmlns:p14="http://schemas.microsoft.com/office/powerpoint/2010/main" val="3477387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Today’s Readings: Motivation &amp; Professional Development</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Levin &amp; </a:t>
            </a:r>
            <a:r>
              <a:rPr lang="en-US" dirty="0" err="1" smtClean="0"/>
              <a:t>Redell</a:t>
            </a:r>
            <a:r>
              <a:rPr lang="en-US" dirty="0" smtClean="0"/>
              <a:t>: “How (and How Not) to write a Good Systems Paper”</a:t>
            </a:r>
          </a:p>
          <a:p>
            <a:pPr lvl="1"/>
            <a:r>
              <a:rPr lang="en-US" dirty="0" smtClean="0"/>
              <a:t>Summary:</a:t>
            </a:r>
          </a:p>
          <a:p>
            <a:pPr lvl="2"/>
            <a:r>
              <a:rPr lang="en-US" dirty="0" smtClean="0"/>
              <a:t>Rules of thumb for writing good systems papers</a:t>
            </a:r>
          </a:p>
          <a:p>
            <a:pPr lvl="2"/>
            <a:r>
              <a:rPr lang="en-US" dirty="0" smtClean="0"/>
              <a:t>Most papers are limited</a:t>
            </a:r>
          </a:p>
          <a:p>
            <a:pPr lvl="2"/>
            <a:r>
              <a:rPr lang="en-US" dirty="0" smtClean="0"/>
              <a:t>A few researchers consistently publish at top conferences</a:t>
            </a:r>
          </a:p>
          <a:p>
            <a:pPr lvl="2"/>
            <a:r>
              <a:rPr lang="en-US" dirty="0" smtClean="0"/>
              <a:t>Learn from them or risk a second-rate career</a:t>
            </a:r>
          </a:p>
          <a:p>
            <a:pPr lvl="2"/>
            <a:r>
              <a:rPr lang="en-US" dirty="0" smtClean="0"/>
              <a:t>A good framework to use for thinking about the papers we read in this class</a:t>
            </a:r>
          </a:p>
          <a:p>
            <a:r>
              <a:rPr lang="en-US" dirty="0" smtClean="0"/>
              <a:t>Haldane ’28: On being the right size</a:t>
            </a:r>
          </a:p>
          <a:p>
            <a:pPr lvl="1"/>
            <a:r>
              <a:rPr lang="en-US" dirty="0" smtClean="0"/>
              <a:t>Summary: scale and use case are determinants for the fitness of a system</a:t>
            </a:r>
          </a:p>
          <a:p>
            <a:r>
              <a:rPr lang="en-US" dirty="0" smtClean="0"/>
              <a:t>Hamming: “You and Your Research”</a:t>
            </a:r>
          </a:p>
          <a:p>
            <a:pPr lvl="1"/>
            <a:r>
              <a:rPr lang="en-US" dirty="0" smtClean="0"/>
              <a:t>Summary:</a:t>
            </a:r>
          </a:p>
          <a:p>
            <a:pPr lvl="2"/>
            <a:r>
              <a:rPr lang="en-US" dirty="0" smtClean="0"/>
              <a:t>Stay open to people and ideas</a:t>
            </a:r>
          </a:p>
          <a:p>
            <a:pPr lvl="2"/>
            <a:r>
              <a:rPr lang="en-US" dirty="0" smtClean="0"/>
              <a:t>Research is both time-consuming and exciting</a:t>
            </a:r>
          </a:p>
          <a:p>
            <a:pPr lvl="2"/>
            <a:r>
              <a:rPr lang="en-US" dirty="0" smtClean="0"/>
              <a:t>Research inspiration comes from unexpected directions</a:t>
            </a:r>
          </a:p>
          <a:p>
            <a:endParaRPr lang="en-US" dirty="0"/>
          </a:p>
        </p:txBody>
      </p:sp>
      <p:sp>
        <p:nvSpPr>
          <p:cNvPr id="8" name="Date Placeholder 7"/>
          <p:cNvSpPr>
            <a:spLocks noGrp="1"/>
          </p:cNvSpPr>
          <p:nvPr>
            <p:ph type="dt" sz="half" idx="10"/>
          </p:nvPr>
        </p:nvSpPr>
        <p:spPr/>
        <p:txBody>
          <a:bodyPr/>
          <a:lstStyle/>
          <a:p>
            <a:r>
              <a:rPr lang="en-US" smtClean="0"/>
              <a:t>8/25/2026</a:t>
            </a:r>
            <a:endParaRPr lang="en-US"/>
          </a:p>
        </p:txBody>
      </p:sp>
      <p:sp>
        <p:nvSpPr>
          <p:cNvPr id="9" name="Footer Placeholder 8"/>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34</a:t>
            </a:fld>
            <a:endParaRPr lang="en-US"/>
          </a:p>
        </p:txBody>
      </p:sp>
    </p:spTree>
    <p:extLst>
      <p:ext uri="{BB962C8B-B14F-4D97-AF65-F5344CB8AC3E}">
        <p14:creationId xmlns:p14="http://schemas.microsoft.com/office/powerpoint/2010/main" val="146418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 calcmode="lin" valueType="num">
                                      <p:cBhvr additive="base">
                                        <p:cTn id="41"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calcmode="lin" valueType="num">
                                      <p:cBhvr additive="base">
                                        <p:cTn id="47"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anim calcmode="lin" valueType="num">
                                      <p:cBhvr additive="base">
                                        <p:cTn id="51" dur="5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7">
                                            <p:txEl>
                                              <p:pRg st="11" end="11"/>
                                            </p:txEl>
                                          </p:spTgt>
                                        </p:tgtEl>
                                        <p:attrNameLst>
                                          <p:attrName>style.visibility</p:attrName>
                                        </p:attrNameLst>
                                      </p:cBhvr>
                                      <p:to>
                                        <p:strVal val="visible"/>
                                      </p:to>
                                    </p:set>
                                    <p:anim calcmode="lin" valueType="num">
                                      <p:cBhvr additive="base">
                                        <p:cTn id="55" dur="500" fill="hold"/>
                                        <p:tgtEl>
                                          <p:spTgt spid="7">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7">
                                            <p:txEl>
                                              <p:pRg st="12" end="12"/>
                                            </p:txEl>
                                          </p:spTgt>
                                        </p:tgtEl>
                                        <p:attrNameLst>
                                          <p:attrName>style.visibility</p:attrName>
                                        </p:attrNameLst>
                                      </p:cBhvr>
                                      <p:to>
                                        <p:strVal val="visible"/>
                                      </p:to>
                                    </p:set>
                                    <p:anim calcmode="lin" valueType="num">
                                      <p:cBhvr additive="base">
                                        <p:cTn id="59" dur="500" fill="hold"/>
                                        <p:tgtEl>
                                          <p:spTgt spid="7">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7">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7">
                                            <p:txEl>
                                              <p:pRg st="13" end="13"/>
                                            </p:txEl>
                                          </p:spTgt>
                                        </p:tgtEl>
                                        <p:attrNameLst>
                                          <p:attrName>style.visibility</p:attrName>
                                        </p:attrNameLst>
                                      </p:cBhvr>
                                      <p:to>
                                        <p:strVal val="visible"/>
                                      </p:to>
                                    </p:set>
                                    <p:anim calcmode="lin" valueType="num">
                                      <p:cBhvr additive="base">
                                        <p:cTn id="63" dur="500" fill="hold"/>
                                        <p:tgtEl>
                                          <p:spTgt spid="7">
                                            <p:txEl>
                                              <p:pRg st="13" end="1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85775" y="2492375"/>
            <a:ext cx="496008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p:txBody>
          <a:bodyPr/>
          <a:lstStyle/>
          <a:p>
            <a:r>
              <a:rPr lang="en-US" dirty="0"/>
              <a:t>How (and How Not) to write a Good Systems </a:t>
            </a:r>
            <a:r>
              <a:rPr lang="en-US" dirty="0" smtClean="0"/>
              <a:t>Paper (Levin &amp; </a:t>
            </a:r>
            <a:r>
              <a:rPr lang="en-US" dirty="0" err="1" smtClean="0"/>
              <a:t>Redell</a:t>
            </a:r>
            <a:r>
              <a:rPr lang="en-US" dirty="0" smtClean="0"/>
              <a:t>)</a:t>
            </a:r>
            <a:endParaRPr lang="en-US" dirty="0"/>
          </a:p>
        </p:txBody>
      </p:sp>
      <p:sp>
        <p:nvSpPr>
          <p:cNvPr id="16" name="Content Placeholder 15"/>
          <p:cNvSpPr>
            <a:spLocks noGrp="1"/>
          </p:cNvSpPr>
          <p:nvPr>
            <p:ph sz="half" idx="1"/>
          </p:nvPr>
        </p:nvSpPr>
        <p:spPr>
          <a:xfrm>
            <a:off x="636851" y="922867"/>
            <a:ext cx="2515924" cy="2195814"/>
          </a:xfrm>
        </p:spPr>
        <p:txBody>
          <a:bodyPr>
            <a:normAutofit/>
          </a:bodyPr>
          <a:lstStyle/>
          <a:p>
            <a:r>
              <a:rPr lang="en-US" sz="1000" dirty="0" smtClean="0"/>
              <a:t>Categories</a:t>
            </a:r>
          </a:p>
          <a:p>
            <a:pPr lvl="1"/>
            <a:r>
              <a:rPr lang="en-US" sz="900" dirty="0" smtClean="0"/>
              <a:t>Real system</a:t>
            </a:r>
          </a:p>
          <a:p>
            <a:pPr lvl="1"/>
            <a:r>
              <a:rPr lang="en-US" sz="900" dirty="0" smtClean="0"/>
              <a:t>Unimplemented system</a:t>
            </a:r>
          </a:p>
          <a:p>
            <a:pPr lvl="1"/>
            <a:r>
              <a:rPr lang="en-US" sz="900" dirty="0" smtClean="0"/>
              <a:t>Theoretical topic</a:t>
            </a:r>
          </a:p>
          <a:p>
            <a:r>
              <a:rPr lang="en-US" sz="1000" dirty="0" smtClean="0"/>
              <a:t>Most SOSP papers are about prototypes</a:t>
            </a:r>
          </a:p>
          <a:p>
            <a:pPr lvl="1"/>
            <a:r>
              <a:rPr lang="en-US" sz="900" dirty="0" smtClean="0"/>
              <a:t>Some differences by field</a:t>
            </a:r>
          </a:p>
          <a:p>
            <a:pPr lvl="2"/>
            <a:r>
              <a:rPr lang="en-US" sz="800" dirty="0" smtClean="0"/>
              <a:t>E.g. architecture: more simulation (why?)</a:t>
            </a:r>
          </a:p>
          <a:p>
            <a:endParaRPr lang="en-US" sz="1000" dirty="0"/>
          </a:p>
        </p:txBody>
      </p:sp>
      <p:sp>
        <p:nvSpPr>
          <p:cNvPr id="17" name="Content Placeholder 16"/>
          <p:cNvSpPr>
            <a:spLocks noGrp="1"/>
          </p:cNvSpPr>
          <p:nvPr>
            <p:ph sz="half" idx="2"/>
          </p:nvPr>
        </p:nvSpPr>
        <p:spPr>
          <a:xfrm>
            <a:off x="3091958" y="922867"/>
            <a:ext cx="2575417" cy="2195814"/>
          </a:xfrm>
        </p:spPr>
        <p:txBody>
          <a:bodyPr/>
          <a:lstStyle/>
          <a:p>
            <a:r>
              <a:rPr lang="en-US" dirty="0" smtClean="0"/>
              <a:t>Prototype is not enough</a:t>
            </a:r>
          </a:p>
          <a:p>
            <a:r>
              <a:rPr lang="en-US" dirty="0" smtClean="0"/>
              <a:t>Why build a system?</a:t>
            </a:r>
          </a:p>
          <a:p>
            <a:pPr lvl="1"/>
            <a:r>
              <a:rPr lang="en-US" dirty="0" smtClean="0"/>
              <a:t>“The purpose of (scientific) computing is…</a:t>
            </a:r>
          </a:p>
          <a:p>
            <a:pPr lvl="1"/>
            <a:r>
              <a:rPr lang="en-US" dirty="0" smtClean="0"/>
              <a:t>insight, not numbers.” – Richard Hamming</a:t>
            </a:r>
          </a:p>
          <a:p>
            <a:r>
              <a:rPr lang="en-US" dirty="0" smtClean="0"/>
              <a:t>Adapt old techniques to new technology</a:t>
            </a:r>
          </a:p>
          <a:p>
            <a:endParaRPr lang="en-US" dirty="0"/>
          </a:p>
        </p:txBody>
      </p:sp>
      <p:graphicFrame>
        <p:nvGraphicFramePr>
          <p:cNvPr id="4" name="object 4"/>
          <p:cNvGraphicFramePr>
            <a:graphicFrameLocks noGrp="1"/>
          </p:cNvGraphicFramePr>
          <p:nvPr>
            <p:extLst/>
          </p:nvPr>
        </p:nvGraphicFramePr>
        <p:xfrm>
          <a:off x="485775" y="2492375"/>
          <a:ext cx="4960088" cy="914400"/>
        </p:xfrm>
        <a:graphic>
          <a:graphicData uri="http://schemas.openxmlformats.org/drawingml/2006/table">
            <a:tbl>
              <a:tblPr firstRow="1" bandRow="1">
                <a:tableStyleId>{2D5ABB26-0587-4C30-8999-92F81FD0307C}</a:tableStyleId>
              </a:tblPr>
              <a:tblGrid>
                <a:gridCol w="881530">
                  <a:extLst>
                    <a:ext uri="{9D8B030D-6E8A-4147-A177-3AD203B41FA5}">
                      <a16:colId xmlns:a16="http://schemas.microsoft.com/office/drawing/2014/main" val="20000"/>
                    </a:ext>
                  </a:extLst>
                </a:gridCol>
                <a:gridCol w="1072512">
                  <a:extLst>
                    <a:ext uri="{9D8B030D-6E8A-4147-A177-3AD203B41FA5}">
                      <a16:colId xmlns:a16="http://schemas.microsoft.com/office/drawing/2014/main" val="20001"/>
                    </a:ext>
                  </a:extLst>
                </a:gridCol>
                <a:gridCol w="847563">
                  <a:extLst>
                    <a:ext uri="{9D8B030D-6E8A-4147-A177-3AD203B41FA5}">
                      <a16:colId xmlns:a16="http://schemas.microsoft.com/office/drawing/2014/main" val="20002"/>
                    </a:ext>
                  </a:extLst>
                </a:gridCol>
                <a:gridCol w="1080203">
                  <a:extLst>
                    <a:ext uri="{9D8B030D-6E8A-4147-A177-3AD203B41FA5}">
                      <a16:colId xmlns:a16="http://schemas.microsoft.com/office/drawing/2014/main" val="20003"/>
                    </a:ext>
                  </a:extLst>
                </a:gridCol>
                <a:gridCol w="1078280">
                  <a:extLst>
                    <a:ext uri="{9D8B030D-6E8A-4147-A177-3AD203B41FA5}">
                      <a16:colId xmlns:a16="http://schemas.microsoft.com/office/drawing/2014/main" val="20004"/>
                    </a:ext>
                  </a:extLst>
                </a:gridCol>
              </a:tblGrid>
              <a:tr h="152400">
                <a:tc>
                  <a:txBody>
                    <a:bodyPr/>
                    <a:lstStyle/>
                    <a:p>
                      <a:pPr>
                        <a:lnSpc>
                          <a:spcPct val="100000"/>
                        </a:lnSpc>
                      </a:pPr>
                      <a:endParaRPr sz="700" dirty="0">
                        <a:latin typeface="Times New Roman"/>
                        <a:cs typeface="Times New Roman"/>
                      </a:endParaRPr>
                    </a:p>
                  </a:txBody>
                  <a:tcPr marL="0" marR="0" marT="0" marB="0">
                    <a:lnT w="28575">
                      <a:solidFill>
                        <a:srgbClr val="706F74"/>
                      </a:solidFill>
                      <a:prstDash val="solid"/>
                    </a:lnT>
                    <a:lnB w="28575">
                      <a:solidFill>
                        <a:srgbClr val="706F74"/>
                      </a:solidFill>
                      <a:prstDash val="solid"/>
                    </a:lnB>
                    <a:solidFill>
                      <a:srgbClr val="6CB33E"/>
                    </a:solidFill>
                  </a:tcPr>
                </a:tc>
                <a:tc>
                  <a:txBody>
                    <a:bodyPr/>
                    <a:lstStyle/>
                    <a:p>
                      <a:pPr>
                        <a:lnSpc>
                          <a:spcPct val="100000"/>
                        </a:lnSpc>
                      </a:pPr>
                      <a:endParaRPr sz="700" dirty="0">
                        <a:latin typeface="Times New Roman"/>
                        <a:cs typeface="Times New Roman"/>
                      </a:endParaRPr>
                    </a:p>
                  </a:txBody>
                  <a:tcPr marL="0" marR="0" marT="0" marB="0">
                    <a:lnT w="28575">
                      <a:solidFill>
                        <a:srgbClr val="706F74"/>
                      </a:solidFill>
                      <a:prstDash val="solid"/>
                    </a:lnT>
                    <a:lnB w="28575">
                      <a:solidFill>
                        <a:srgbClr val="706F74"/>
                      </a:solidFill>
                      <a:prstDash val="solid"/>
                    </a:lnB>
                    <a:solidFill>
                      <a:srgbClr val="6CB33E"/>
                    </a:solidFill>
                  </a:tcPr>
                </a:tc>
                <a:tc>
                  <a:txBody>
                    <a:bodyPr/>
                    <a:lstStyle/>
                    <a:p>
                      <a:pPr marL="151130">
                        <a:lnSpc>
                          <a:spcPct val="100000"/>
                        </a:lnSpc>
                        <a:spcBef>
                          <a:spcPts val="320"/>
                        </a:spcBef>
                      </a:pPr>
                      <a:r>
                        <a:rPr sz="700" b="1" spc="-10" dirty="0">
                          <a:solidFill>
                            <a:srgbClr val="FFFFFF"/>
                          </a:solidFill>
                          <a:latin typeface="Arial"/>
                          <a:cs typeface="Arial"/>
                        </a:rPr>
                        <a:t>Effort</a:t>
                      </a:r>
                      <a:endParaRPr sz="700" dirty="0">
                        <a:latin typeface="Arial"/>
                        <a:cs typeface="Arial"/>
                      </a:endParaRPr>
                    </a:p>
                  </a:txBody>
                  <a:tcPr marL="0" marR="0" marT="20508" marB="0">
                    <a:lnT w="28575">
                      <a:solidFill>
                        <a:srgbClr val="706F74"/>
                      </a:solidFill>
                      <a:prstDash val="solid"/>
                    </a:lnT>
                    <a:lnB w="28575">
                      <a:solidFill>
                        <a:srgbClr val="706F74"/>
                      </a:solidFill>
                      <a:prstDash val="solid"/>
                    </a:lnB>
                    <a:solidFill>
                      <a:srgbClr val="6CB33E"/>
                    </a:solidFill>
                  </a:tcPr>
                </a:tc>
                <a:tc>
                  <a:txBody>
                    <a:bodyPr/>
                    <a:lstStyle/>
                    <a:p>
                      <a:pPr marL="436880">
                        <a:lnSpc>
                          <a:spcPct val="100000"/>
                        </a:lnSpc>
                        <a:spcBef>
                          <a:spcPts val="320"/>
                        </a:spcBef>
                      </a:pPr>
                      <a:r>
                        <a:rPr sz="700" b="1" dirty="0">
                          <a:solidFill>
                            <a:srgbClr val="FFFFFF"/>
                          </a:solidFill>
                          <a:latin typeface="Arial"/>
                          <a:cs typeface="Arial"/>
                        </a:rPr>
                        <a:t>SOSP</a:t>
                      </a:r>
                      <a:r>
                        <a:rPr sz="700" b="1" spc="-105" dirty="0">
                          <a:solidFill>
                            <a:srgbClr val="FFFFFF"/>
                          </a:solidFill>
                          <a:latin typeface="Arial"/>
                          <a:cs typeface="Arial"/>
                        </a:rPr>
                        <a:t> </a:t>
                      </a:r>
                      <a:r>
                        <a:rPr sz="700" b="1" spc="-10" dirty="0">
                          <a:solidFill>
                            <a:srgbClr val="FFFFFF"/>
                          </a:solidFill>
                          <a:latin typeface="Arial"/>
                          <a:cs typeface="Arial"/>
                        </a:rPr>
                        <a:t>Accept</a:t>
                      </a:r>
                      <a:endParaRPr sz="700">
                        <a:latin typeface="Arial"/>
                        <a:cs typeface="Arial"/>
                      </a:endParaRPr>
                    </a:p>
                  </a:txBody>
                  <a:tcPr marL="0" marR="0" marT="20508" marB="0">
                    <a:lnT w="28575">
                      <a:solidFill>
                        <a:srgbClr val="706F74"/>
                      </a:solidFill>
                      <a:prstDash val="solid"/>
                    </a:lnT>
                    <a:lnB w="28575">
                      <a:solidFill>
                        <a:srgbClr val="706F74"/>
                      </a:solidFill>
                      <a:prstDash val="solid"/>
                    </a:lnB>
                    <a:solidFill>
                      <a:srgbClr val="6CB33E"/>
                    </a:solidFill>
                  </a:tcPr>
                </a:tc>
                <a:tc>
                  <a:txBody>
                    <a:bodyPr/>
                    <a:lstStyle/>
                    <a:p>
                      <a:pPr marL="262890">
                        <a:lnSpc>
                          <a:spcPct val="100000"/>
                        </a:lnSpc>
                        <a:spcBef>
                          <a:spcPts val="320"/>
                        </a:spcBef>
                      </a:pPr>
                      <a:r>
                        <a:rPr sz="700" b="1" dirty="0">
                          <a:solidFill>
                            <a:srgbClr val="FFFFFF"/>
                          </a:solidFill>
                          <a:latin typeface="Arial"/>
                          <a:cs typeface="Arial"/>
                        </a:rPr>
                        <a:t>SOSP</a:t>
                      </a:r>
                      <a:r>
                        <a:rPr sz="700" b="1" spc="-35" dirty="0">
                          <a:solidFill>
                            <a:srgbClr val="FFFFFF"/>
                          </a:solidFill>
                          <a:latin typeface="Arial"/>
                          <a:cs typeface="Arial"/>
                        </a:rPr>
                        <a:t> </a:t>
                      </a:r>
                      <a:r>
                        <a:rPr sz="700" b="1" spc="-10" dirty="0">
                          <a:solidFill>
                            <a:srgbClr val="FFFFFF"/>
                          </a:solidFill>
                          <a:latin typeface="Arial"/>
                          <a:cs typeface="Arial"/>
                        </a:rPr>
                        <a:t>Reject</a:t>
                      </a:r>
                      <a:endParaRPr sz="700">
                        <a:latin typeface="Arial"/>
                        <a:cs typeface="Arial"/>
                      </a:endParaRPr>
                    </a:p>
                  </a:txBody>
                  <a:tcPr marL="0" marR="0" marT="20508" marB="0">
                    <a:lnT w="28575">
                      <a:solidFill>
                        <a:srgbClr val="706F74"/>
                      </a:solidFill>
                      <a:prstDash val="solid"/>
                    </a:lnT>
                    <a:lnB w="28575">
                      <a:solidFill>
                        <a:srgbClr val="706F74"/>
                      </a:solidFill>
                      <a:prstDash val="solid"/>
                    </a:lnB>
                    <a:solidFill>
                      <a:srgbClr val="6CB33E"/>
                    </a:solidFill>
                  </a:tcPr>
                </a:tc>
                <a:extLst>
                  <a:ext uri="{0D108BD9-81ED-4DB2-BD59-A6C34878D82A}">
                    <a16:rowId xmlns:a16="http://schemas.microsoft.com/office/drawing/2014/main" val="10000"/>
                  </a:ext>
                </a:extLst>
              </a:tr>
              <a:tr h="187137">
                <a:tc>
                  <a:txBody>
                    <a:bodyPr/>
                    <a:lstStyle/>
                    <a:p>
                      <a:pPr marL="91440">
                        <a:lnSpc>
                          <a:spcPct val="100000"/>
                        </a:lnSpc>
                        <a:spcBef>
                          <a:spcPts val="320"/>
                        </a:spcBef>
                      </a:pPr>
                      <a:r>
                        <a:rPr sz="700" dirty="0">
                          <a:solidFill>
                            <a:srgbClr val="706F74"/>
                          </a:solidFill>
                          <a:latin typeface="Arial"/>
                          <a:cs typeface="Arial"/>
                        </a:rPr>
                        <a:t>Real</a:t>
                      </a:r>
                      <a:r>
                        <a:rPr sz="700" spc="-15" dirty="0">
                          <a:solidFill>
                            <a:srgbClr val="706F74"/>
                          </a:solidFill>
                          <a:latin typeface="Arial"/>
                          <a:cs typeface="Arial"/>
                        </a:rPr>
                        <a:t> </a:t>
                      </a:r>
                      <a:r>
                        <a:rPr sz="700" spc="-10" dirty="0">
                          <a:solidFill>
                            <a:srgbClr val="706F74"/>
                          </a:solidFill>
                          <a:latin typeface="Arial"/>
                          <a:cs typeface="Arial"/>
                        </a:rPr>
                        <a:t>system</a:t>
                      </a:r>
                      <a:endParaRPr sz="700" dirty="0">
                        <a:latin typeface="Arial"/>
                        <a:cs typeface="Arial"/>
                      </a:endParaRPr>
                    </a:p>
                  </a:txBody>
                  <a:tcPr marL="0" marR="0" marT="20508" marB="0">
                    <a:lnT w="28575">
                      <a:solidFill>
                        <a:srgbClr val="706F74"/>
                      </a:solidFill>
                      <a:prstDash val="solid"/>
                    </a:lnT>
                    <a:solidFill>
                      <a:srgbClr val="EBEBEB"/>
                    </a:solidFill>
                  </a:tcPr>
                </a:tc>
                <a:tc>
                  <a:txBody>
                    <a:bodyPr/>
                    <a:lstStyle/>
                    <a:p>
                      <a:pPr marL="310515">
                        <a:lnSpc>
                          <a:spcPct val="100000"/>
                        </a:lnSpc>
                        <a:spcBef>
                          <a:spcPts val="320"/>
                        </a:spcBef>
                      </a:pPr>
                      <a:r>
                        <a:rPr sz="700" dirty="0">
                          <a:solidFill>
                            <a:srgbClr val="706F74"/>
                          </a:solidFill>
                          <a:latin typeface="Arial"/>
                          <a:cs typeface="Arial"/>
                        </a:rPr>
                        <a:t>Used</a:t>
                      </a:r>
                      <a:r>
                        <a:rPr sz="700" spc="-15" dirty="0">
                          <a:solidFill>
                            <a:srgbClr val="706F74"/>
                          </a:solidFill>
                          <a:latin typeface="Arial"/>
                          <a:cs typeface="Arial"/>
                        </a:rPr>
                        <a:t> </a:t>
                      </a:r>
                      <a:r>
                        <a:rPr sz="700" dirty="0">
                          <a:solidFill>
                            <a:srgbClr val="706F74"/>
                          </a:solidFill>
                          <a:latin typeface="Arial"/>
                          <a:cs typeface="Arial"/>
                        </a:rPr>
                        <a:t>by</a:t>
                      </a:r>
                      <a:r>
                        <a:rPr sz="700" spc="-10" dirty="0">
                          <a:solidFill>
                            <a:srgbClr val="706F74"/>
                          </a:solidFill>
                          <a:latin typeface="Arial"/>
                          <a:cs typeface="Arial"/>
                        </a:rPr>
                        <a:t> others</a:t>
                      </a:r>
                      <a:endParaRPr sz="700" dirty="0">
                        <a:latin typeface="Arial"/>
                        <a:cs typeface="Arial"/>
                      </a:endParaRPr>
                    </a:p>
                  </a:txBody>
                  <a:tcPr marL="0" marR="0" marT="20508" marB="0">
                    <a:lnT w="28575">
                      <a:solidFill>
                        <a:srgbClr val="706F74"/>
                      </a:solidFill>
                      <a:prstDash val="solid"/>
                    </a:lnT>
                    <a:solidFill>
                      <a:srgbClr val="EBEBEB"/>
                    </a:solidFill>
                  </a:tcPr>
                </a:tc>
                <a:tc>
                  <a:txBody>
                    <a:bodyPr/>
                    <a:lstStyle/>
                    <a:p>
                      <a:pPr marL="151130">
                        <a:lnSpc>
                          <a:spcPct val="100000"/>
                        </a:lnSpc>
                        <a:spcBef>
                          <a:spcPts val="320"/>
                        </a:spcBef>
                      </a:pPr>
                      <a:r>
                        <a:rPr sz="700" spc="-20" dirty="0">
                          <a:solidFill>
                            <a:srgbClr val="706F74"/>
                          </a:solidFill>
                          <a:latin typeface="Arial"/>
                          <a:cs typeface="Arial"/>
                        </a:rPr>
                        <a:t>Huge</a:t>
                      </a:r>
                      <a:endParaRPr sz="700" dirty="0">
                        <a:latin typeface="Arial"/>
                        <a:cs typeface="Arial"/>
                      </a:endParaRPr>
                    </a:p>
                  </a:txBody>
                  <a:tcPr marL="0" marR="0" marT="20508" marB="0">
                    <a:lnT w="28575">
                      <a:solidFill>
                        <a:srgbClr val="706F74"/>
                      </a:solidFill>
                      <a:prstDash val="solid"/>
                    </a:lnT>
                    <a:solidFill>
                      <a:srgbClr val="EBEBEB"/>
                    </a:solidFill>
                  </a:tcPr>
                </a:tc>
                <a:tc>
                  <a:txBody>
                    <a:bodyPr/>
                    <a:lstStyle/>
                    <a:p>
                      <a:pPr marL="436880">
                        <a:lnSpc>
                          <a:spcPct val="100000"/>
                        </a:lnSpc>
                        <a:spcBef>
                          <a:spcPts val="320"/>
                        </a:spcBef>
                      </a:pPr>
                      <a:r>
                        <a:rPr sz="700" spc="-10" dirty="0">
                          <a:solidFill>
                            <a:srgbClr val="706F74"/>
                          </a:solidFill>
                          <a:latin typeface="Arial"/>
                          <a:cs typeface="Arial"/>
                        </a:rPr>
                        <a:t>Occasional</a:t>
                      </a:r>
                      <a:endParaRPr sz="700">
                        <a:latin typeface="Arial"/>
                        <a:cs typeface="Arial"/>
                      </a:endParaRPr>
                    </a:p>
                  </a:txBody>
                  <a:tcPr marL="0" marR="0" marT="20508" marB="0">
                    <a:lnT w="28575">
                      <a:solidFill>
                        <a:srgbClr val="706F74"/>
                      </a:solidFill>
                      <a:prstDash val="solid"/>
                    </a:lnT>
                    <a:solidFill>
                      <a:srgbClr val="EBEBEB"/>
                    </a:solidFill>
                  </a:tcPr>
                </a:tc>
                <a:tc>
                  <a:txBody>
                    <a:bodyPr/>
                    <a:lstStyle/>
                    <a:p>
                      <a:pPr marL="262890">
                        <a:lnSpc>
                          <a:spcPct val="100000"/>
                        </a:lnSpc>
                        <a:spcBef>
                          <a:spcPts val="320"/>
                        </a:spcBef>
                      </a:pPr>
                      <a:r>
                        <a:rPr sz="700" spc="-10" dirty="0">
                          <a:solidFill>
                            <a:srgbClr val="706F74"/>
                          </a:solidFill>
                          <a:latin typeface="Arial"/>
                          <a:cs typeface="Arial"/>
                        </a:rPr>
                        <a:t>Occasional</a:t>
                      </a:r>
                      <a:endParaRPr sz="700" dirty="0">
                        <a:latin typeface="Arial"/>
                        <a:cs typeface="Arial"/>
                      </a:endParaRPr>
                    </a:p>
                  </a:txBody>
                  <a:tcPr marL="0" marR="0" marT="20508" marB="0">
                    <a:lnT w="28575">
                      <a:solidFill>
                        <a:srgbClr val="706F74"/>
                      </a:solidFill>
                      <a:prstDash val="solid"/>
                    </a:lnT>
                    <a:solidFill>
                      <a:srgbClr val="EBEBEB"/>
                    </a:solidFill>
                  </a:tcPr>
                </a:tc>
                <a:extLst>
                  <a:ext uri="{0D108BD9-81ED-4DB2-BD59-A6C34878D82A}">
                    <a16:rowId xmlns:a16="http://schemas.microsoft.com/office/drawing/2014/main" val="10001"/>
                  </a:ext>
                </a:extLst>
              </a:tr>
              <a:tr h="235647">
                <a:tc>
                  <a:txBody>
                    <a:bodyPr/>
                    <a:lstStyle/>
                    <a:p>
                      <a:pPr marL="91440">
                        <a:lnSpc>
                          <a:spcPct val="100000"/>
                        </a:lnSpc>
                        <a:spcBef>
                          <a:spcPts val="320"/>
                        </a:spcBef>
                      </a:pPr>
                      <a:r>
                        <a:rPr sz="700" dirty="0">
                          <a:solidFill>
                            <a:srgbClr val="706F74"/>
                          </a:solidFill>
                          <a:latin typeface="Arial"/>
                          <a:cs typeface="Arial"/>
                        </a:rPr>
                        <a:t>Worked</a:t>
                      </a:r>
                      <a:r>
                        <a:rPr sz="700" spc="-75" dirty="0">
                          <a:solidFill>
                            <a:srgbClr val="706F74"/>
                          </a:solidFill>
                          <a:latin typeface="Arial"/>
                          <a:cs typeface="Arial"/>
                        </a:rPr>
                        <a:t> </a:t>
                      </a:r>
                      <a:r>
                        <a:rPr sz="700" spc="-20" dirty="0">
                          <a:solidFill>
                            <a:srgbClr val="706F74"/>
                          </a:solidFill>
                          <a:latin typeface="Arial"/>
                          <a:cs typeface="Arial"/>
                        </a:rPr>
                        <a:t>once</a:t>
                      </a:r>
                      <a:endParaRPr sz="700">
                        <a:latin typeface="Arial"/>
                        <a:cs typeface="Arial"/>
                      </a:endParaRPr>
                    </a:p>
                  </a:txBody>
                  <a:tcPr marL="0" marR="0" marT="20508" marB="0"/>
                </a:tc>
                <a:tc>
                  <a:txBody>
                    <a:bodyPr/>
                    <a:lstStyle/>
                    <a:p>
                      <a:pPr marL="310515" marR="143510">
                        <a:lnSpc>
                          <a:spcPct val="100000"/>
                        </a:lnSpc>
                        <a:spcBef>
                          <a:spcPts val="320"/>
                        </a:spcBef>
                      </a:pPr>
                      <a:r>
                        <a:rPr sz="700" dirty="0">
                          <a:solidFill>
                            <a:srgbClr val="706F74"/>
                          </a:solidFill>
                          <a:latin typeface="Arial"/>
                          <a:cs typeface="Arial"/>
                        </a:rPr>
                        <a:t>Benchmarks</a:t>
                      </a:r>
                      <a:r>
                        <a:rPr sz="700" spc="-80" dirty="0">
                          <a:solidFill>
                            <a:srgbClr val="706F74"/>
                          </a:solidFill>
                          <a:latin typeface="Arial"/>
                          <a:cs typeface="Arial"/>
                        </a:rPr>
                        <a:t> </a:t>
                      </a:r>
                      <a:r>
                        <a:rPr sz="700" spc="-25" dirty="0">
                          <a:solidFill>
                            <a:srgbClr val="706F74"/>
                          </a:solidFill>
                          <a:latin typeface="Arial"/>
                          <a:cs typeface="Arial"/>
                        </a:rPr>
                        <a:t>ran </a:t>
                      </a:r>
                      <a:r>
                        <a:rPr sz="700" dirty="0">
                          <a:solidFill>
                            <a:srgbClr val="706F74"/>
                          </a:solidFill>
                          <a:latin typeface="Arial"/>
                          <a:cs typeface="Arial"/>
                        </a:rPr>
                        <a:t>by</a:t>
                      </a:r>
                      <a:r>
                        <a:rPr sz="700" spc="-5" dirty="0">
                          <a:solidFill>
                            <a:srgbClr val="706F74"/>
                          </a:solidFill>
                          <a:latin typeface="Arial"/>
                          <a:cs typeface="Arial"/>
                        </a:rPr>
                        <a:t> </a:t>
                      </a:r>
                      <a:r>
                        <a:rPr sz="700" spc="-10" dirty="0">
                          <a:solidFill>
                            <a:srgbClr val="706F74"/>
                          </a:solidFill>
                          <a:latin typeface="Arial"/>
                          <a:cs typeface="Arial"/>
                        </a:rPr>
                        <a:t>deadline</a:t>
                      </a:r>
                      <a:endParaRPr sz="700" dirty="0">
                        <a:latin typeface="Arial"/>
                        <a:cs typeface="Arial"/>
                      </a:endParaRPr>
                    </a:p>
                  </a:txBody>
                  <a:tcPr marL="0" marR="0" marT="20508" marB="0"/>
                </a:tc>
                <a:tc>
                  <a:txBody>
                    <a:bodyPr/>
                    <a:lstStyle/>
                    <a:p>
                      <a:pPr marL="151130">
                        <a:lnSpc>
                          <a:spcPct val="100000"/>
                        </a:lnSpc>
                        <a:spcBef>
                          <a:spcPts val="320"/>
                        </a:spcBef>
                      </a:pPr>
                      <a:r>
                        <a:rPr sz="700" spc="-10" dirty="0">
                          <a:solidFill>
                            <a:srgbClr val="706F74"/>
                          </a:solidFill>
                          <a:latin typeface="Arial"/>
                          <a:cs typeface="Arial"/>
                        </a:rPr>
                        <a:t>Large</a:t>
                      </a:r>
                      <a:endParaRPr sz="700" dirty="0">
                        <a:latin typeface="Arial"/>
                        <a:cs typeface="Arial"/>
                      </a:endParaRPr>
                    </a:p>
                  </a:txBody>
                  <a:tcPr marL="0" marR="0" marT="20508" marB="0"/>
                </a:tc>
                <a:tc>
                  <a:txBody>
                    <a:bodyPr/>
                    <a:lstStyle/>
                    <a:p>
                      <a:pPr marL="436880">
                        <a:lnSpc>
                          <a:spcPct val="100000"/>
                        </a:lnSpc>
                        <a:spcBef>
                          <a:spcPts val="320"/>
                        </a:spcBef>
                      </a:pPr>
                      <a:r>
                        <a:rPr sz="700" spc="-10" dirty="0">
                          <a:solidFill>
                            <a:srgbClr val="706F74"/>
                          </a:solidFill>
                          <a:latin typeface="Arial"/>
                          <a:cs typeface="Arial"/>
                        </a:rPr>
                        <a:t>Common</a:t>
                      </a:r>
                      <a:endParaRPr sz="700" dirty="0">
                        <a:latin typeface="Arial"/>
                        <a:cs typeface="Arial"/>
                      </a:endParaRPr>
                    </a:p>
                  </a:txBody>
                  <a:tcPr marL="0" marR="0" marT="20508" marB="0"/>
                </a:tc>
                <a:tc>
                  <a:txBody>
                    <a:bodyPr/>
                    <a:lstStyle/>
                    <a:p>
                      <a:pPr marL="262890">
                        <a:lnSpc>
                          <a:spcPct val="100000"/>
                        </a:lnSpc>
                        <a:spcBef>
                          <a:spcPts val="320"/>
                        </a:spcBef>
                      </a:pPr>
                      <a:r>
                        <a:rPr sz="700" spc="-10" dirty="0">
                          <a:solidFill>
                            <a:srgbClr val="706F74"/>
                          </a:solidFill>
                          <a:latin typeface="Arial"/>
                          <a:cs typeface="Arial"/>
                        </a:rPr>
                        <a:t>Occasional</a:t>
                      </a:r>
                      <a:endParaRPr sz="700" dirty="0">
                        <a:latin typeface="Arial"/>
                        <a:cs typeface="Arial"/>
                      </a:endParaRPr>
                    </a:p>
                  </a:txBody>
                  <a:tcPr marL="0" marR="0" marT="20508" marB="0"/>
                </a:tc>
                <a:extLst>
                  <a:ext uri="{0D108BD9-81ED-4DB2-BD59-A6C34878D82A}">
                    <a16:rowId xmlns:a16="http://schemas.microsoft.com/office/drawing/2014/main" val="10002"/>
                  </a:ext>
                </a:extLst>
              </a:tr>
              <a:tr h="152400">
                <a:tc>
                  <a:txBody>
                    <a:bodyPr/>
                    <a:lstStyle/>
                    <a:p>
                      <a:pPr marL="91440">
                        <a:lnSpc>
                          <a:spcPct val="100000"/>
                        </a:lnSpc>
                        <a:spcBef>
                          <a:spcPts val="320"/>
                        </a:spcBef>
                      </a:pPr>
                      <a:r>
                        <a:rPr sz="700" spc="-10" dirty="0">
                          <a:solidFill>
                            <a:srgbClr val="706F74"/>
                          </a:solidFill>
                          <a:latin typeface="Arial"/>
                          <a:cs typeface="Arial"/>
                        </a:rPr>
                        <a:t>Simulated</a:t>
                      </a:r>
                      <a:endParaRPr sz="700">
                        <a:latin typeface="Arial"/>
                        <a:cs typeface="Arial"/>
                      </a:endParaRPr>
                    </a:p>
                  </a:txBody>
                  <a:tcPr marL="0" marR="0" marT="20508" marB="0">
                    <a:solidFill>
                      <a:srgbClr val="EBEBEB"/>
                    </a:solidFill>
                  </a:tcPr>
                </a:tc>
                <a:tc>
                  <a:txBody>
                    <a:bodyPr/>
                    <a:lstStyle/>
                    <a:p>
                      <a:pPr marL="310515">
                        <a:lnSpc>
                          <a:spcPct val="100000"/>
                        </a:lnSpc>
                        <a:spcBef>
                          <a:spcPts val="320"/>
                        </a:spcBef>
                      </a:pPr>
                      <a:r>
                        <a:rPr sz="700" dirty="0">
                          <a:solidFill>
                            <a:srgbClr val="706F74"/>
                          </a:solidFill>
                          <a:latin typeface="Arial"/>
                          <a:cs typeface="Arial"/>
                        </a:rPr>
                        <a:t>Simulations</a:t>
                      </a:r>
                      <a:r>
                        <a:rPr sz="700" spc="-55" dirty="0">
                          <a:solidFill>
                            <a:srgbClr val="706F74"/>
                          </a:solidFill>
                          <a:latin typeface="Arial"/>
                          <a:cs typeface="Arial"/>
                        </a:rPr>
                        <a:t> </a:t>
                      </a:r>
                      <a:r>
                        <a:rPr sz="700" spc="-25" dirty="0">
                          <a:solidFill>
                            <a:srgbClr val="706F74"/>
                          </a:solidFill>
                          <a:latin typeface="Arial"/>
                          <a:cs typeface="Arial"/>
                        </a:rPr>
                        <a:t>run</a:t>
                      </a:r>
                      <a:endParaRPr sz="700">
                        <a:latin typeface="Arial"/>
                        <a:cs typeface="Arial"/>
                      </a:endParaRPr>
                    </a:p>
                  </a:txBody>
                  <a:tcPr marL="0" marR="0" marT="20508" marB="0">
                    <a:solidFill>
                      <a:srgbClr val="EBEBEB"/>
                    </a:solidFill>
                  </a:tcPr>
                </a:tc>
                <a:tc>
                  <a:txBody>
                    <a:bodyPr/>
                    <a:lstStyle/>
                    <a:p>
                      <a:pPr marL="151130">
                        <a:lnSpc>
                          <a:spcPct val="100000"/>
                        </a:lnSpc>
                        <a:spcBef>
                          <a:spcPts val="320"/>
                        </a:spcBef>
                      </a:pPr>
                      <a:r>
                        <a:rPr sz="700" spc="-10" dirty="0">
                          <a:solidFill>
                            <a:srgbClr val="706F74"/>
                          </a:solidFill>
                          <a:latin typeface="Arial"/>
                          <a:cs typeface="Arial"/>
                        </a:rPr>
                        <a:t>Large/med</a:t>
                      </a:r>
                      <a:endParaRPr sz="700">
                        <a:latin typeface="Arial"/>
                        <a:cs typeface="Arial"/>
                      </a:endParaRPr>
                    </a:p>
                  </a:txBody>
                  <a:tcPr marL="0" marR="0" marT="20508" marB="0">
                    <a:solidFill>
                      <a:srgbClr val="EBEBEB"/>
                    </a:solidFill>
                  </a:tcPr>
                </a:tc>
                <a:tc>
                  <a:txBody>
                    <a:bodyPr/>
                    <a:lstStyle/>
                    <a:p>
                      <a:pPr marL="436880">
                        <a:lnSpc>
                          <a:spcPct val="100000"/>
                        </a:lnSpc>
                        <a:spcBef>
                          <a:spcPts val="320"/>
                        </a:spcBef>
                      </a:pPr>
                      <a:r>
                        <a:rPr sz="700" spc="-10" dirty="0">
                          <a:solidFill>
                            <a:srgbClr val="706F74"/>
                          </a:solidFill>
                          <a:latin typeface="Arial"/>
                          <a:cs typeface="Arial"/>
                        </a:rPr>
                        <a:t>Occasional</a:t>
                      </a:r>
                      <a:endParaRPr sz="700">
                        <a:latin typeface="Arial"/>
                        <a:cs typeface="Arial"/>
                      </a:endParaRPr>
                    </a:p>
                  </a:txBody>
                  <a:tcPr marL="0" marR="0" marT="20508" marB="0">
                    <a:solidFill>
                      <a:srgbClr val="EBEBEB"/>
                    </a:solidFill>
                  </a:tcPr>
                </a:tc>
                <a:tc>
                  <a:txBody>
                    <a:bodyPr/>
                    <a:lstStyle/>
                    <a:p>
                      <a:pPr marL="262890">
                        <a:lnSpc>
                          <a:spcPct val="100000"/>
                        </a:lnSpc>
                        <a:spcBef>
                          <a:spcPts val="320"/>
                        </a:spcBef>
                      </a:pPr>
                      <a:r>
                        <a:rPr sz="700" spc="-10" dirty="0">
                          <a:solidFill>
                            <a:srgbClr val="706F74"/>
                          </a:solidFill>
                          <a:latin typeface="Arial"/>
                          <a:cs typeface="Arial"/>
                        </a:rPr>
                        <a:t>Common</a:t>
                      </a:r>
                      <a:endParaRPr sz="700" dirty="0">
                        <a:latin typeface="Arial"/>
                        <a:cs typeface="Arial"/>
                      </a:endParaRPr>
                    </a:p>
                  </a:txBody>
                  <a:tcPr marL="0" marR="0" marT="20508" marB="0">
                    <a:solidFill>
                      <a:srgbClr val="EBEBEB"/>
                    </a:solidFill>
                  </a:tcPr>
                </a:tc>
                <a:extLst>
                  <a:ext uri="{0D108BD9-81ED-4DB2-BD59-A6C34878D82A}">
                    <a16:rowId xmlns:a16="http://schemas.microsoft.com/office/drawing/2014/main" val="10003"/>
                  </a:ext>
                </a:extLst>
              </a:tr>
              <a:tr h="186816">
                <a:tc>
                  <a:txBody>
                    <a:bodyPr/>
                    <a:lstStyle/>
                    <a:p>
                      <a:pPr marL="91440">
                        <a:lnSpc>
                          <a:spcPct val="100000"/>
                        </a:lnSpc>
                        <a:spcBef>
                          <a:spcPts val="320"/>
                        </a:spcBef>
                      </a:pPr>
                      <a:r>
                        <a:rPr sz="700" dirty="0">
                          <a:solidFill>
                            <a:srgbClr val="706F74"/>
                          </a:solidFill>
                          <a:latin typeface="Arial"/>
                          <a:cs typeface="Arial"/>
                        </a:rPr>
                        <a:t>Paper</a:t>
                      </a:r>
                      <a:r>
                        <a:rPr sz="700" spc="-25" dirty="0">
                          <a:solidFill>
                            <a:srgbClr val="706F74"/>
                          </a:solidFill>
                          <a:latin typeface="Arial"/>
                          <a:cs typeface="Arial"/>
                        </a:rPr>
                        <a:t> </a:t>
                      </a:r>
                      <a:r>
                        <a:rPr sz="700" spc="-10" dirty="0">
                          <a:solidFill>
                            <a:srgbClr val="706F74"/>
                          </a:solidFill>
                          <a:latin typeface="Arial"/>
                          <a:cs typeface="Arial"/>
                        </a:rPr>
                        <a:t>design</a:t>
                      </a:r>
                      <a:endParaRPr sz="700">
                        <a:latin typeface="Arial"/>
                        <a:cs typeface="Arial"/>
                      </a:endParaRPr>
                    </a:p>
                  </a:txBody>
                  <a:tcPr marL="0" marR="0" marT="20508" marB="0">
                    <a:lnB w="28575">
                      <a:solidFill>
                        <a:srgbClr val="706F74"/>
                      </a:solidFill>
                      <a:prstDash val="solid"/>
                    </a:lnB>
                  </a:tcPr>
                </a:tc>
                <a:tc>
                  <a:txBody>
                    <a:bodyPr/>
                    <a:lstStyle/>
                    <a:p>
                      <a:pPr marL="310515">
                        <a:lnSpc>
                          <a:spcPct val="100000"/>
                        </a:lnSpc>
                        <a:spcBef>
                          <a:spcPts val="320"/>
                        </a:spcBef>
                      </a:pPr>
                      <a:r>
                        <a:rPr sz="700" i="1" dirty="0">
                          <a:solidFill>
                            <a:srgbClr val="706F74"/>
                          </a:solidFill>
                          <a:latin typeface="Arial"/>
                          <a:cs typeface="Arial"/>
                        </a:rPr>
                        <a:t>Sounds</a:t>
                      </a:r>
                      <a:r>
                        <a:rPr sz="700" i="1" spc="-35" dirty="0">
                          <a:solidFill>
                            <a:srgbClr val="706F74"/>
                          </a:solidFill>
                          <a:latin typeface="Arial"/>
                          <a:cs typeface="Arial"/>
                        </a:rPr>
                        <a:t> </a:t>
                      </a:r>
                      <a:r>
                        <a:rPr sz="700" spc="-20" dirty="0">
                          <a:solidFill>
                            <a:srgbClr val="706F74"/>
                          </a:solidFill>
                          <a:latin typeface="Arial"/>
                          <a:cs typeface="Arial"/>
                        </a:rPr>
                        <a:t>good</a:t>
                      </a:r>
                      <a:endParaRPr sz="700">
                        <a:latin typeface="Arial"/>
                        <a:cs typeface="Arial"/>
                      </a:endParaRPr>
                    </a:p>
                  </a:txBody>
                  <a:tcPr marL="0" marR="0" marT="20508" marB="0">
                    <a:lnB w="28575">
                      <a:solidFill>
                        <a:srgbClr val="706F74"/>
                      </a:solidFill>
                      <a:prstDash val="solid"/>
                    </a:lnB>
                  </a:tcPr>
                </a:tc>
                <a:tc>
                  <a:txBody>
                    <a:bodyPr/>
                    <a:lstStyle/>
                    <a:p>
                      <a:pPr marL="151130">
                        <a:lnSpc>
                          <a:spcPct val="100000"/>
                        </a:lnSpc>
                        <a:spcBef>
                          <a:spcPts val="320"/>
                        </a:spcBef>
                      </a:pPr>
                      <a:r>
                        <a:rPr sz="700" spc="-10" dirty="0">
                          <a:solidFill>
                            <a:srgbClr val="706F74"/>
                          </a:solidFill>
                          <a:latin typeface="Arial"/>
                          <a:cs typeface="Arial"/>
                        </a:rPr>
                        <a:t>minimal</a:t>
                      </a:r>
                      <a:endParaRPr sz="700">
                        <a:latin typeface="Arial"/>
                        <a:cs typeface="Arial"/>
                      </a:endParaRPr>
                    </a:p>
                  </a:txBody>
                  <a:tcPr marL="0" marR="0" marT="20508" marB="0">
                    <a:lnB w="28575">
                      <a:solidFill>
                        <a:srgbClr val="706F74"/>
                      </a:solidFill>
                      <a:prstDash val="solid"/>
                    </a:lnB>
                  </a:tcPr>
                </a:tc>
                <a:tc>
                  <a:txBody>
                    <a:bodyPr/>
                    <a:lstStyle/>
                    <a:p>
                      <a:pPr marL="436880">
                        <a:lnSpc>
                          <a:spcPct val="100000"/>
                        </a:lnSpc>
                        <a:spcBef>
                          <a:spcPts val="320"/>
                        </a:spcBef>
                      </a:pPr>
                      <a:r>
                        <a:rPr sz="700" spc="-20" dirty="0">
                          <a:solidFill>
                            <a:srgbClr val="706F74"/>
                          </a:solidFill>
                          <a:latin typeface="Arial"/>
                          <a:cs typeface="Arial"/>
                        </a:rPr>
                        <a:t>Rare</a:t>
                      </a:r>
                      <a:endParaRPr sz="700">
                        <a:latin typeface="Arial"/>
                        <a:cs typeface="Arial"/>
                      </a:endParaRPr>
                    </a:p>
                  </a:txBody>
                  <a:tcPr marL="0" marR="0" marT="20508" marB="0">
                    <a:lnB w="28575">
                      <a:solidFill>
                        <a:srgbClr val="706F74"/>
                      </a:solidFill>
                      <a:prstDash val="solid"/>
                    </a:lnB>
                  </a:tcPr>
                </a:tc>
                <a:tc>
                  <a:txBody>
                    <a:bodyPr/>
                    <a:lstStyle/>
                    <a:p>
                      <a:pPr marL="262890">
                        <a:lnSpc>
                          <a:spcPct val="100000"/>
                        </a:lnSpc>
                        <a:spcBef>
                          <a:spcPts val="320"/>
                        </a:spcBef>
                      </a:pPr>
                      <a:r>
                        <a:rPr sz="700" spc="-10" dirty="0">
                          <a:solidFill>
                            <a:srgbClr val="706F74"/>
                          </a:solidFill>
                          <a:latin typeface="Arial"/>
                          <a:cs typeface="Arial"/>
                        </a:rPr>
                        <a:t>Common</a:t>
                      </a:r>
                      <a:endParaRPr sz="700" dirty="0">
                        <a:latin typeface="Arial"/>
                        <a:cs typeface="Arial"/>
                      </a:endParaRPr>
                    </a:p>
                  </a:txBody>
                  <a:tcPr marL="0" marR="0" marT="20508" marB="0">
                    <a:lnB w="28575">
                      <a:solidFill>
                        <a:srgbClr val="706F74"/>
                      </a:solidFill>
                      <a:prstDash val="solid"/>
                    </a:lnB>
                  </a:tcPr>
                </a:tc>
                <a:extLst>
                  <a:ext uri="{0D108BD9-81ED-4DB2-BD59-A6C34878D82A}">
                    <a16:rowId xmlns:a16="http://schemas.microsoft.com/office/drawing/2014/main" val="10004"/>
                  </a:ext>
                </a:extLst>
              </a:tr>
            </a:tbl>
          </a:graphicData>
        </a:graphic>
      </p:graphicFrame>
      <p:sp>
        <p:nvSpPr>
          <p:cNvPr id="22" name="Date Placeholder 21"/>
          <p:cNvSpPr>
            <a:spLocks noGrp="1"/>
          </p:cNvSpPr>
          <p:nvPr>
            <p:ph type="dt" sz="half" idx="10"/>
          </p:nvPr>
        </p:nvSpPr>
        <p:spPr/>
        <p:txBody>
          <a:bodyPr/>
          <a:lstStyle/>
          <a:p>
            <a:r>
              <a:rPr lang="en-US" smtClean="0"/>
              <a:t>8/25/2026</a:t>
            </a:r>
            <a:endParaRPr lang="en-US"/>
          </a:p>
        </p:txBody>
      </p:sp>
      <p:sp>
        <p:nvSpPr>
          <p:cNvPr id="23" name="Footer Placeholder 22"/>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35</a:t>
            </a:fld>
            <a:endParaRPr lang="en-US"/>
          </a:p>
        </p:txBody>
      </p:sp>
    </p:spTree>
    <p:extLst>
      <p:ext uri="{BB962C8B-B14F-4D97-AF65-F5344CB8AC3E}">
        <p14:creationId xmlns:p14="http://schemas.microsoft.com/office/powerpoint/2010/main" val="229205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600" fill="hold"/>
                                        <p:tgtEl>
                                          <p:spTgt spid="4"/>
                                        </p:tgtEl>
                                        <p:attrNameLst>
                                          <p:attrName>ppt_x</p:attrName>
                                        </p:attrNameLst>
                                      </p:cBhvr>
                                      <p:tavLst>
                                        <p:tav tm="0">
                                          <p:val>
                                            <p:strVal val="0-#ppt_w/2"/>
                                          </p:val>
                                        </p:tav>
                                        <p:tav tm="100000">
                                          <p:val>
                                            <p:strVal val="#ppt_x"/>
                                          </p:val>
                                        </p:tav>
                                      </p:tavLst>
                                    </p:anim>
                                    <p:anim calcmode="lin" valueType="num">
                                      <p:cBhvr additive="base">
                                        <p:cTn id="12" dur="6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On being the Right </a:t>
            </a:r>
            <a:r>
              <a:rPr lang="en-US" dirty="0"/>
              <a:t>Size (</a:t>
            </a:r>
            <a:r>
              <a:rPr lang="en-US" dirty="0" smtClean="0"/>
              <a:t>Haldane)</a:t>
            </a:r>
            <a:endParaRPr lang="en-US" dirty="0"/>
          </a:p>
        </p:txBody>
      </p:sp>
      <p:sp>
        <p:nvSpPr>
          <p:cNvPr id="8" name="Content Placeholder 7"/>
          <p:cNvSpPr>
            <a:spLocks noGrp="1"/>
          </p:cNvSpPr>
          <p:nvPr>
            <p:ph idx="1"/>
          </p:nvPr>
        </p:nvSpPr>
        <p:spPr/>
        <p:txBody>
          <a:bodyPr>
            <a:normAutofit fontScale="92500"/>
          </a:bodyPr>
          <a:lstStyle/>
          <a:p>
            <a:r>
              <a:rPr lang="en-US" dirty="0"/>
              <a:t>Why </a:t>
            </a:r>
            <a:r>
              <a:rPr lang="en-US" dirty="0" smtClean="0"/>
              <a:t>should </a:t>
            </a:r>
            <a:r>
              <a:rPr lang="en-US" dirty="0"/>
              <a:t>we read this paper?</a:t>
            </a:r>
          </a:p>
          <a:p>
            <a:pPr lvl="1"/>
            <a:r>
              <a:rPr lang="en-US" dirty="0"/>
              <a:t>Bold statements that are unusual in scientific literature</a:t>
            </a:r>
          </a:p>
          <a:p>
            <a:pPr lvl="1"/>
            <a:r>
              <a:rPr lang="en-US" dirty="0"/>
              <a:t>Intellectual pursuits require breadth and depth</a:t>
            </a:r>
          </a:p>
          <a:p>
            <a:r>
              <a:rPr lang="en-US" dirty="0" smtClean="0"/>
              <a:t>Incommensurate </a:t>
            </a:r>
            <a:r>
              <a:rPr lang="en-US" dirty="0"/>
              <a:t>scaling: eye size, jumping height</a:t>
            </a:r>
          </a:p>
          <a:p>
            <a:pPr lvl="1"/>
            <a:r>
              <a:rPr lang="en-US" dirty="0"/>
              <a:t>Hardware constraints influence system design: strength of femur limits height</a:t>
            </a:r>
          </a:p>
          <a:p>
            <a:r>
              <a:rPr lang="en-US" dirty="0"/>
              <a:t>Distribution of complexity and even basic assumptions change as a function of scale</a:t>
            </a:r>
          </a:p>
          <a:p>
            <a:pPr lvl="1"/>
            <a:r>
              <a:rPr lang="en-US" dirty="0"/>
              <a:t>E.g. </a:t>
            </a:r>
            <a:r>
              <a:rPr lang="en-US" dirty="0" err="1"/>
              <a:t>MapReduce</a:t>
            </a:r>
            <a:r>
              <a:rPr lang="en-US" dirty="0"/>
              <a:t> algorithm is a handful of lines of code</a:t>
            </a:r>
          </a:p>
          <a:p>
            <a:pPr lvl="1"/>
            <a:r>
              <a:rPr lang="en-US" dirty="0"/>
              <a:t>Apache Hadoop: 2,422,127 </a:t>
            </a:r>
            <a:r>
              <a:rPr lang="en-US" dirty="0" err="1"/>
              <a:t>SLoC</a:t>
            </a:r>
            <a:r>
              <a:rPr lang="en-US" dirty="0"/>
              <a:t> (as of 9/5/17</a:t>
            </a:r>
            <a:r>
              <a:rPr lang="en-US" dirty="0" smtClean="0"/>
              <a:t>)</a:t>
            </a:r>
          </a:p>
          <a:p>
            <a:r>
              <a:rPr lang="en-US" dirty="0" smtClean="0"/>
              <a:t>What lessons relevant to computer systems?</a:t>
            </a:r>
          </a:p>
          <a:p>
            <a:pPr lvl="1"/>
            <a:r>
              <a:rPr lang="en-US" dirty="0" smtClean="0"/>
              <a:t>Systems are not becoming larger because they are more complicated but</a:t>
            </a:r>
          </a:p>
          <a:p>
            <a:pPr lvl="1"/>
            <a:r>
              <a:rPr lang="en-US" dirty="0" smtClean="0">
                <a:solidFill>
                  <a:schemeClr val="tx2">
                    <a:lumMod val="60000"/>
                    <a:lumOff val="40000"/>
                  </a:schemeClr>
                </a:solidFill>
              </a:rPr>
              <a:t>Systems become more complicated when becoming larger</a:t>
            </a:r>
          </a:p>
          <a:p>
            <a:endParaRPr lang="en-US" dirty="0"/>
          </a:p>
        </p:txBody>
      </p:sp>
      <p:sp>
        <p:nvSpPr>
          <p:cNvPr id="9" name="Date Placeholder 8"/>
          <p:cNvSpPr>
            <a:spLocks noGrp="1"/>
          </p:cNvSpPr>
          <p:nvPr>
            <p:ph type="dt" sz="half" idx="10"/>
          </p:nvPr>
        </p:nvSpPr>
        <p:spPr/>
        <p:txBody>
          <a:bodyPr/>
          <a:lstStyle/>
          <a:p>
            <a:r>
              <a:rPr lang="en-US" smtClean="0"/>
              <a:t>8/25/2026</a:t>
            </a:r>
            <a:endParaRPr lang="en-US"/>
          </a:p>
        </p:txBody>
      </p:sp>
      <p:sp>
        <p:nvSpPr>
          <p:cNvPr id="10" name="Footer Placeholder 9"/>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36</a:t>
            </a:fld>
            <a:endParaRPr lang="en-US"/>
          </a:p>
        </p:txBody>
      </p:sp>
    </p:spTree>
    <p:extLst>
      <p:ext uri="{BB962C8B-B14F-4D97-AF65-F5344CB8AC3E}">
        <p14:creationId xmlns:p14="http://schemas.microsoft.com/office/powerpoint/2010/main" val="6404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 calcmode="lin" valueType="num">
                                      <p:cBhvr additive="base">
                                        <p:cTn id="49" dur="500" fill="hold"/>
                                        <p:tgtEl>
                                          <p:spTgt spid="8">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8">
                                            <p:txEl>
                                              <p:pRg st="10" end="10"/>
                                            </p:txEl>
                                          </p:spTgt>
                                        </p:tgtEl>
                                        <p:attrNameLst>
                                          <p:attrName>style.visibility</p:attrName>
                                        </p:attrNameLst>
                                      </p:cBhvr>
                                      <p:to>
                                        <p:strVal val="visible"/>
                                      </p:to>
                                    </p:set>
                                    <p:anim calcmode="lin" valueType="num">
                                      <p:cBhvr additive="base">
                                        <p:cTn id="53" dur="5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Video Server</a:t>
            </a:r>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t>37</a:t>
            </a:fld>
            <a:endParaRPr lang="en-US"/>
          </a:p>
        </p:txBody>
      </p:sp>
    </p:spTree>
    <p:extLst>
      <p:ext uri="{BB962C8B-B14F-4D97-AF65-F5344CB8AC3E}">
        <p14:creationId xmlns:p14="http://schemas.microsoft.com/office/powerpoint/2010/main" val="1772944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Example: Video Server</a:t>
            </a:r>
            <a:endParaRPr lang="en-US" dirty="0"/>
          </a:p>
        </p:txBody>
      </p:sp>
      <p:sp>
        <p:nvSpPr>
          <p:cNvPr id="10" name="Content Placeholder 9"/>
          <p:cNvSpPr>
            <a:spLocks noGrp="1"/>
          </p:cNvSpPr>
          <p:nvPr>
            <p:ph idx="1"/>
          </p:nvPr>
        </p:nvSpPr>
        <p:spPr/>
        <p:txBody>
          <a:bodyPr/>
          <a:lstStyle/>
          <a:p>
            <a:r>
              <a:rPr lang="en-US" dirty="0" smtClean="0"/>
              <a:t>Buy hardware with the following capabilities:</a:t>
            </a:r>
          </a:p>
          <a:p>
            <a:pPr lvl="1"/>
            <a:r>
              <a:rPr lang="en-US" dirty="0" smtClean="0"/>
              <a:t>40 </a:t>
            </a:r>
            <a:r>
              <a:rPr lang="en-US" dirty="0" err="1" smtClean="0"/>
              <a:t>MByte</a:t>
            </a:r>
            <a:r>
              <a:rPr lang="en-US" dirty="0" smtClean="0"/>
              <a:t>/sec SCSI disk (more for NVM, solid state disks)</a:t>
            </a:r>
          </a:p>
          <a:p>
            <a:pPr lvl="1"/>
            <a:r>
              <a:rPr lang="en-US" dirty="0" smtClean="0"/>
              <a:t>1 </a:t>
            </a:r>
            <a:r>
              <a:rPr lang="en-US" dirty="0" err="1"/>
              <a:t>G</a:t>
            </a:r>
            <a:r>
              <a:rPr lang="en-US" dirty="0" err="1" smtClean="0"/>
              <a:t>bit</a:t>
            </a:r>
            <a:r>
              <a:rPr lang="en-US" dirty="0" smtClean="0"/>
              <a:t>/sec Ethernet (could be more in modern data centers)</a:t>
            </a:r>
          </a:p>
          <a:p>
            <a:r>
              <a:rPr lang="en-US" dirty="0" smtClean="0"/>
              <a:t>Application requirements:</a:t>
            </a:r>
          </a:p>
          <a:p>
            <a:pPr lvl="1"/>
            <a:r>
              <a:rPr lang="en-US" dirty="0" smtClean="0"/>
              <a:t>Serve 200 Kbit/sec video streams</a:t>
            </a:r>
          </a:p>
          <a:p>
            <a:pPr lvl="1"/>
            <a:r>
              <a:rPr lang="en-US" dirty="0" smtClean="0"/>
              <a:t>Many users spread around the Internet</a:t>
            </a:r>
          </a:p>
          <a:p>
            <a:pPr lvl="1"/>
            <a:r>
              <a:rPr lang="en-US" dirty="0" smtClean="0"/>
              <a:t>Access control</a:t>
            </a:r>
          </a:p>
          <a:p>
            <a:r>
              <a:rPr lang="en-US" dirty="0" smtClean="0"/>
              <a:t>Maximum capacity: 500 clients???</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38</a:t>
            </a:fld>
            <a:endParaRPr lang="en-US"/>
          </a:p>
        </p:txBody>
      </p:sp>
    </p:spTree>
    <p:extLst>
      <p:ext uri="{BB962C8B-B14F-4D97-AF65-F5344CB8AC3E}">
        <p14:creationId xmlns:p14="http://schemas.microsoft.com/office/powerpoint/2010/main" val="3572542681"/>
      </p:ext>
    </p:extLst>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Reality: Much lower Capacity</a:t>
            </a:r>
            <a:endParaRPr lang="en-US" dirty="0"/>
          </a:p>
        </p:txBody>
      </p:sp>
      <p:sp>
        <p:nvSpPr>
          <p:cNvPr id="10" name="Content Placeholder 9"/>
          <p:cNvSpPr>
            <a:spLocks noGrp="1"/>
          </p:cNvSpPr>
          <p:nvPr>
            <p:ph idx="1"/>
          </p:nvPr>
        </p:nvSpPr>
        <p:spPr/>
        <p:txBody>
          <a:bodyPr/>
          <a:lstStyle/>
          <a:p>
            <a:r>
              <a:rPr lang="en-US" dirty="0" smtClean="0"/>
              <a:t>CPU bottleneck</a:t>
            </a:r>
          </a:p>
          <a:p>
            <a:pPr lvl="1"/>
            <a:r>
              <a:rPr lang="en-US" dirty="0" smtClean="0"/>
              <a:t>Software structure may impose many context switches</a:t>
            </a:r>
          </a:p>
          <a:p>
            <a:pPr lvl="1"/>
            <a:r>
              <a:rPr lang="en-US" dirty="0" smtClean="0"/>
              <a:t>Concurrency may introduce lock contention</a:t>
            </a:r>
          </a:p>
          <a:p>
            <a:r>
              <a:rPr lang="en-US" dirty="0" smtClean="0"/>
              <a:t>Disk I/O limitations</a:t>
            </a:r>
          </a:p>
          <a:p>
            <a:pPr lvl="1"/>
            <a:r>
              <a:rPr lang="en-US" dirty="0" smtClean="0"/>
              <a:t>Multiple streams introduce disk seeks: E.g., 5ms/8K read = 1.6 </a:t>
            </a:r>
            <a:r>
              <a:rPr lang="en-US" dirty="0" err="1" smtClean="0"/>
              <a:t>MByte</a:t>
            </a:r>
            <a:r>
              <a:rPr lang="en-US" dirty="0" smtClean="0"/>
              <a:t>/sec</a:t>
            </a:r>
          </a:p>
          <a:p>
            <a:pPr lvl="1"/>
            <a:r>
              <a:rPr lang="en-US" dirty="0" smtClean="0"/>
              <a:t>Must pipeline disk requests—requires prefetching</a:t>
            </a:r>
          </a:p>
          <a:p>
            <a:pPr lvl="1"/>
            <a:r>
              <a:rPr lang="en-US" dirty="0" smtClean="0"/>
              <a:t>But then OS buffer cache may fill memory and induce paging</a:t>
            </a:r>
          </a:p>
          <a:p>
            <a:r>
              <a:rPr lang="en-US" dirty="0" smtClean="0"/>
              <a:t>Network stack limitations</a:t>
            </a:r>
          </a:p>
          <a:p>
            <a:pPr lvl="1"/>
            <a:r>
              <a:rPr lang="en-US" dirty="0" smtClean="0"/>
              <a:t>OS may buffer stale data (dropped frames)</a:t>
            </a:r>
          </a:p>
          <a:p>
            <a:pPr lvl="1"/>
            <a:r>
              <a:rPr lang="en-US" dirty="0" smtClean="0"/>
              <a:t>Congestion control improperly prioritizes packets</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39</a:t>
            </a:fld>
            <a:endParaRPr lang="en-US"/>
          </a:p>
        </p:txBody>
      </p:sp>
    </p:spTree>
    <p:extLst>
      <p:ext uri="{BB962C8B-B14F-4D97-AF65-F5344CB8AC3E}">
        <p14:creationId xmlns:p14="http://schemas.microsoft.com/office/powerpoint/2010/main" val="30650303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 calcmode="lin" valueType="num">
                                      <p:cBhvr additive="base">
                                        <p:cTn id="33"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 calcmode="lin" valueType="num">
                                      <p:cBhvr additive="base">
                                        <p:cTn id="39"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 calcmode="lin" valueType="num">
                                      <p:cBhvr additive="base">
                                        <p:cTn id="47"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153C-4F78-C846-6782-237576751FAE}"/>
              </a:ext>
            </a:extLst>
          </p:cNvPr>
          <p:cNvSpPr>
            <a:spLocks noGrp="1"/>
          </p:cNvSpPr>
          <p:nvPr>
            <p:ph type="title"/>
          </p:nvPr>
        </p:nvSpPr>
        <p:spPr/>
        <p:txBody>
          <a:bodyPr/>
          <a:lstStyle/>
          <a:p>
            <a:r>
              <a:rPr lang="en-US" smtClean="0"/>
              <a:t>Class Expectations</a:t>
            </a:r>
            <a:endParaRPr lang="en-US" dirty="0"/>
          </a:p>
        </p:txBody>
      </p:sp>
      <p:sp>
        <p:nvSpPr>
          <p:cNvPr id="3" name="Content Placeholder 2">
            <a:extLst>
              <a:ext uri="{FF2B5EF4-FFF2-40B4-BE49-F238E27FC236}">
                <a16:creationId xmlns:a16="http://schemas.microsoft.com/office/drawing/2014/main" id="{F413B211-448E-0640-1021-2F8950965D25}"/>
              </a:ext>
            </a:extLst>
          </p:cNvPr>
          <p:cNvSpPr>
            <a:spLocks noGrp="1"/>
          </p:cNvSpPr>
          <p:nvPr>
            <p:ph idx="1"/>
          </p:nvPr>
        </p:nvSpPr>
        <p:spPr/>
        <p:txBody>
          <a:bodyPr>
            <a:normAutofit lnSpcReduction="10000"/>
          </a:bodyPr>
          <a:lstStyle/>
          <a:p>
            <a:r>
              <a:rPr lang="en-US" dirty="0" smtClean="0"/>
              <a:t>Lectures</a:t>
            </a:r>
          </a:p>
          <a:p>
            <a:pPr lvl="1"/>
            <a:r>
              <a:rPr lang="en-US" dirty="0" smtClean="0"/>
              <a:t>Come! Cannot guarantee content will be identical to previous years</a:t>
            </a:r>
          </a:p>
          <a:p>
            <a:pPr lvl="1"/>
            <a:r>
              <a:rPr lang="en-US" dirty="0" smtClean="0"/>
              <a:t>Will explain many things related to assignments not otherwise explained</a:t>
            </a:r>
          </a:p>
          <a:p>
            <a:pPr lvl="1"/>
            <a:r>
              <a:rPr lang="en-US" dirty="0" smtClean="0"/>
              <a:t>If you decide to come, please be on time</a:t>
            </a:r>
          </a:p>
          <a:p>
            <a:pPr lvl="1"/>
            <a:r>
              <a:rPr lang="en-US" dirty="0" smtClean="0"/>
              <a:t>Meet your fellow students, they are your future colleagues!</a:t>
            </a:r>
          </a:p>
          <a:p>
            <a:pPr lvl="1"/>
            <a:r>
              <a:rPr lang="en-US" dirty="0" smtClean="0"/>
              <a:t>Electronic devices used only for note taking</a:t>
            </a:r>
          </a:p>
          <a:p>
            <a:pPr lvl="1"/>
            <a:r>
              <a:rPr lang="en-US" dirty="0" smtClean="0"/>
              <a:t>Attendance not mandatory but highly advised</a:t>
            </a:r>
          </a:p>
          <a:p>
            <a:pPr lvl="2"/>
            <a:r>
              <a:rPr lang="en-US" dirty="0" smtClean="0"/>
              <a:t>I may take attendance</a:t>
            </a:r>
          </a:p>
          <a:p>
            <a:r>
              <a:rPr lang="en-US" dirty="0" smtClean="0"/>
              <a:t>Office Hours</a:t>
            </a:r>
          </a:p>
          <a:p>
            <a:pPr lvl="1"/>
            <a:r>
              <a:rPr lang="en-US" dirty="0" smtClean="0"/>
              <a:t>Come and ask for help early. There are no stupid questions! </a:t>
            </a:r>
          </a:p>
          <a:p>
            <a:pPr lvl="1"/>
            <a:r>
              <a:rPr lang="en-US" dirty="0" smtClean="0"/>
              <a:t>We like teaching and want to meet you!</a:t>
            </a:r>
          </a:p>
          <a:p>
            <a:r>
              <a:rPr lang="en-US" dirty="0" smtClean="0"/>
              <a:t>Communicate </a:t>
            </a:r>
            <a:r>
              <a:rPr lang="en-US" dirty="0"/>
              <a:t>with course staff through Discord and Email. </a:t>
            </a:r>
          </a:p>
          <a:p>
            <a:pPr marL="0" indent="0">
              <a:buNone/>
            </a:pPr>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a:p>
            <a:pPr lvl="1"/>
            <a:endParaRPr lang="en-US" dirty="0"/>
          </a:p>
        </p:txBody>
      </p:sp>
      <p:sp>
        <p:nvSpPr>
          <p:cNvPr id="6" name="Date Placeholder 5"/>
          <p:cNvSpPr>
            <a:spLocks noGrp="1"/>
          </p:cNvSpPr>
          <p:nvPr>
            <p:ph type="dt" sz="half" idx="10"/>
          </p:nvPr>
        </p:nvSpPr>
        <p:spPr/>
        <p:txBody>
          <a:bodyPr/>
          <a:lstStyle/>
          <a:p>
            <a:r>
              <a:rPr lang="en-US" smtClean="0"/>
              <a:t>8/25/2026</a:t>
            </a:r>
            <a:endParaRPr lang="en-US"/>
          </a:p>
        </p:txBody>
      </p:sp>
      <p:sp>
        <p:nvSpPr>
          <p:cNvPr id="7" name="Footer Placeholder 6"/>
          <p:cNvSpPr>
            <a:spLocks noGrp="1"/>
          </p:cNvSpPr>
          <p:nvPr>
            <p:ph type="ftr" sz="quarter" idx="11"/>
          </p:nvPr>
        </p:nvSpPr>
        <p:spPr/>
        <p:txBody>
          <a:bodyPr/>
          <a:lstStyle/>
          <a:p>
            <a:r>
              <a:rPr lang="en-US" smtClean="0"/>
              <a:t>CSC7103, Fall 2026, Welcome and Introduction</a:t>
            </a:r>
            <a:endParaRPr lang="en-US"/>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t>4</a:t>
            </a:fld>
            <a:endParaRPr lang="en-US"/>
          </a:p>
        </p:txBody>
      </p:sp>
    </p:spTree>
    <p:extLst>
      <p:ext uri="{BB962C8B-B14F-4D97-AF65-F5344CB8AC3E}">
        <p14:creationId xmlns:p14="http://schemas.microsoft.com/office/powerpoint/2010/main" val="194205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Maximizing Throughput</a:t>
            </a:r>
            <a:endParaRPr lang="en-US" dirty="0"/>
          </a:p>
        </p:txBody>
      </p:sp>
      <p:sp>
        <p:nvSpPr>
          <p:cNvPr id="10" name="Content Placeholder 9"/>
          <p:cNvSpPr>
            <a:spLocks noGrp="1"/>
          </p:cNvSpPr>
          <p:nvPr>
            <p:ph idx="1"/>
          </p:nvPr>
        </p:nvSpPr>
        <p:spPr/>
        <p:txBody>
          <a:bodyPr/>
          <a:lstStyle/>
          <a:p>
            <a:r>
              <a:rPr lang="en-US" dirty="0" smtClean="0"/>
              <a:t>Goal: Service maximum number of clients over time</a:t>
            </a:r>
          </a:p>
          <a:p>
            <a:r>
              <a:rPr lang="en-US" dirty="0" smtClean="0"/>
              <a:t>Avoid letting resources stay idle</a:t>
            </a:r>
          </a:p>
          <a:p>
            <a:pPr lvl="1"/>
            <a:r>
              <a:rPr lang="en-US" dirty="0" smtClean="0"/>
              <a:t>Different resources: CPU, disk, network</a:t>
            </a:r>
          </a:p>
          <a:p>
            <a:pPr lvl="1"/>
            <a:r>
              <a:rPr lang="en-US" dirty="0" smtClean="0"/>
              <a:t>E.g., don’t leave disk idle while waiting for network</a:t>
            </a:r>
          </a:p>
          <a:p>
            <a:r>
              <a:rPr lang="en-US" dirty="0" smtClean="0"/>
              <a:t>Key technique: </a:t>
            </a:r>
            <a:r>
              <a:rPr lang="en-US" dirty="0" smtClean="0">
                <a:solidFill>
                  <a:schemeClr val="tx2">
                    <a:lumMod val="60000"/>
                    <a:lumOff val="40000"/>
                  </a:schemeClr>
                </a:solidFill>
              </a:rPr>
              <a:t>Concurrency</a:t>
            </a:r>
          </a:p>
          <a:p>
            <a:pPr lvl="1"/>
            <a:r>
              <a:rPr lang="en-US" dirty="0" smtClean="0"/>
              <a:t>Concurrency ensures each resource can be utilized</a:t>
            </a:r>
          </a:p>
          <a:p>
            <a:r>
              <a:rPr lang="en-US" dirty="0" smtClean="0"/>
              <a:t>Example: while waiting for a disk read for one client</a:t>
            </a:r>
          </a:p>
          <a:p>
            <a:pPr lvl="1"/>
            <a:r>
              <a:rPr lang="en-US" dirty="0" smtClean="0"/>
              <a:t>. . . can use CPU to compute data for another client</a:t>
            </a:r>
          </a:p>
          <a:p>
            <a:pPr lvl="1"/>
            <a:r>
              <a:rPr lang="en-US" dirty="0" smtClean="0"/>
              <a:t>. . . can transmit data to a third client over network</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40</a:t>
            </a:fld>
            <a:endParaRPr lang="en-US"/>
          </a:p>
        </p:txBody>
      </p:sp>
    </p:spTree>
    <p:extLst>
      <p:ext uri="{BB962C8B-B14F-4D97-AF65-F5344CB8AC3E}">
        <p14:creationId xmlns:p14="http://schemas.microsoft.com/office/powerpoint/2010/main" val="349939830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anim calcmode="lin" valueType="num">
                                      <p:cBhvr additive="base">
                                        <p:cTn id="4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
                                            <p:txEl>
                                              <p:pRg st="8" end="8"/>
                                            </p:txEl>
                                          </p:spTgt>
                                        </p:tgtEl>
                                        <p:attrNameLst>
                                          <p:attrName>style.visibility</p:attrName>
                                        </p:attrNameLst>
                                      </p:cBhvr>
                                      <p:to>
                                        <p:strVal val="visible"/>
                                      </p:to>
                                    </p:set>
                                    <p:anim calcmode="lin" valueType="num">
                                      <p:cBhvr additive="base">
                                        <p:cTn id="45"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Impact of Disks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t>41</a:t>
            </a:fld>
            <a:endParaRPr lang="en-US"/>
          </a:p>
        </p:txBody>
      </p:sp>
    </p:spTree>
    <p:extLst>
      <p:ext uri="{BB962C8B-B14F-4D97-AF65-F5344CB8AC3E}">
        <p14:creationId xmlns:p14="http://schemas.microsoft.com/office/powerpoint/2010/main" val="1965599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Disks</a:t>
            </a:r>
            <a:endParaRPr lang="en-US" dirty="0"/>
          </a:p>
        </p:txBody>
      </p:sp>
      <p:sp>
        <p:nvSpPr>
          <p:cNvPr id="10" name="Content Placeholder 9"/>
          <p:cNvSpPr>
            <a:spLocks noGrp="1"/>
          </p:cNvSpPr>
          <p:nvPr>
            <p:ph idx="1"/>
          </p:nvPr>
        </p:nvSpPr>
        <p:spPr/>
        <p:txBody>
          <a:bodyPr/>
          <a:lstStyle/>
          <a:p>
            <a:r>
              <a:rPr lang="en-US" dirty="0" smtClean="0"/>
              <a:t>For many systems, disks are the limiting factor</a:t>
            </a:r>
          </a:p>
          <a:p>
            <a:r>
              <a:rPr lang="en-US" dirty="0" smtClean="0"/>
              <a:t>Can limit throughput far below network capacity</a:t>
            </a:r>
          </a:p>
          <a:p>
            <a:pPr lvl="1"/>
            <a:r>
              <a:rPr lang="en-US" dirty="0" smtClean="0"/>
              <a:t>E.g., cut naïve video server throughput by factor of 7–8</a:t>
            </a:r>
          </a:p>
          <a:p>
            <a:r>
              <a:rPr lang="en-US" dirty="0" smtClean="0"/>
              <a:t>Can also limit capacity of a system</a:t>
            </a:r>
          </a:p>
          <a:p>
            <a:r>
              <a:rPr lang="en-US" dirty="0" smtClean="0"/>
              <a:t>Example: build a system to index CSC7103 lecture notes</a:t>
            </a:r>
          </a:p>
          <a:p>
            <a:pPr lvl="1"/>
            <a:r>
              <a:rPr lang="en-US" dirty="0" smtClean="0"/>
              <a:t>Scan all files, create index file</a:t>
            </a:r>
          </a:p>
          <a:p>
            <a:pPr lvl="1"/>
            <a:r>
              <a:rPr lang="en-US" dirty="0" smtClean="0"/>
              <a:t>Rely on kernel for low-level details of storage management</a:t>
            </a:r>
          </a:p>
          <a:p>
            <a:r>
              <a:rPr lang="en-US" dirty="0" smtClean="0"/>
              <a:t>Example: build a system to index the web</a:t>
            </a:r>
          </a:p>
          <a:p>
            <a:pPr lvl="1"/>
            <a:r>
              <a:rPr lang="en-US" dirty="0" smtClean="0"/>
              <a:t>Can’t stuff enough disks in one computer to hold index</a:t>
            </a:r>
          </a:p>
          <a:p>
            <a:pPr lvl="1"/>
            <a:r>
              <a:rPr lang="en-US" dirty="0" smtClean="0"/>
              <a:t>Need a user-level distributed storage system</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42</a:t>
            </a:fld>
            <a:endParaRPr lang="en-US"/>
          </a:p>
        </p:txBody>
      </p:sp>
    </p:spTree>
    <p:extLst>
      <p:ext uri="{BB962C8B-B14F-4D97-AF65-F5344CB8AC3E}">
        <p14:creationId xmlns:p14="http://schemas.microsoft.com/office/powerpoint/2010/main" val="172347139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additive="base">
                                        <p:cTn id="23"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 calcmode="lin" valueType="num">
                                      <p:cBhvr additive="base">
                                        <p:cTn id="29"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 calcmode="lin" valueType="num">
                                      <p:cBhvr additive="base">
                                        <p:cTn id="33"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anim calcmode="lin" valueType="num">
                                      <p:cBhvr additive="base">
                                        <p:cTn id="43"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 calcmode="lin" valueType="num">
                                      <p:cBhvr additive="base">
                                        <p:cTn id="47"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0">
                                            <p:txEl>
                                              <p:pRg st="9" end="9"/>
                                            </p:txEl>
                                          </p:spTgt>
                                        </p:tgtEl>
                                        <p:attrNameLst>
                                          <p:attrName>style.visibility</p:attrName>
                                        </p:attrNameLst>
                                      </p:cBhvr>
                                      <p:to>
                                        <p:strVal val="visible"/>
                                      </p:to>
                                    </p:set>
                                    <p:anim calcmode="lin" valueType="num">
                                      <p:cBhvr additive="base">
                                        <p:cTn id="51"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Anatomy of a Disk</a:t>
            </a:r>
            <a:endParaRPr lang="en-US" dirty="0"/>
          </a:p>
        </p:txBody>
      </p:sp>
      <p:sp>
        <p:nvSpPr>
          <p:cNvPr id="10" name="Content Placeholder 9"/>
          <p:cNvSpPr>
            <a:spLocks noGrp="1"/>
          </p:cNvSpPr>
          <p:nvPr>
            <p:ph idx="1"/>
          </p:nvPr>
        </p:nvSpPr>
        <p:spPr/>
        <p:txBody>
          <a:bodyPr/>
          <a:lstStyle/>
          <a:p>
            <a:r>
              <a:rPr lang="en-US" dirty="0" smtClean="0"/>
              <a:t>Stack of magnetic platters</a:t>
            </a:r>
          </a:p>
          <a:p>
            <a:pPr lvl="1"/>
            <a:r>
              <a:rPr lang="en-US" dirty="0" smtClean="0"/>
              <a:t>Rotate together on a central spindle @3,600-15,000 RPM</a:t>
            </a:r>
          </a:p>
          <a:p>
            <a:pPr lvl="1"/>
            <a:r>
              <a:rPr lang="en-US" dirty="0" smtClean="0"/>
              <a:t>Drive speed drifts slowly over time</a:t>
            </a:r>
          </a:p>
          <a:p>
            <a:pPr lvl="1"/>
            <a:r>
              <a:rPr lang="en-US" dirty="0" smtClean="0"/>
              <a:t>Can’t predict rotational position after 100-200 revolutions</a:t>
            </a:r>
          </a:p>
          <a:p>
            <a:r>
              <a:rPr lang="en-US" dirty="0" smtClean="0"/>
              <a:t>Disk arm assembly</a:t>
            </a:r>
          </a:p>
          <a:p>
            <a:pPr lvl="1"/>
            <a:r>
              <a:rPr lang="en-US" dirty="0" smtClean="0"/>
              <a:t>Arms rotate around pivot, all move together</a:t>
            </a:r>
          </a:p>
          <a:p>
            <a:pPr lvl="1"/>
            <a:r>
              <a:rPr lang="en-US" dirty="0" smtClean="0"/>
              <a:t>Pivot offers some resistance to linear shocks</a:t>
            </a:r>
          </a:p>
          <a:p>
            <a:pPr lvl="1"/>
            <a:r>
              <a:rPr lang="en-US" dirty="0" smtClean="0"/>
              <a:t>Arms contain disk heads–one for each recording surface</a:t>
            </a:r>
          </a:p>
          <a:p>
            <a:pPr lvl="1"/>
            <a:r>
              <a:rPr lang="en-US" dirty="0" smtClean="0"/>
              <a:t>Heads read and write data to platters</a:t>
            </a:r>
          </a:p>
          <a:p>
            <a:endParaRPr lang="en-US" dirty="0"/>
          </a:p>
        </p:txBody>
      </p:sp>
      <p:pic>
        <p:nvPicPr>
          <p:cNvPr id="14" name="object 2"/>
          <p:cNvPicPr/>
          <p:nvPr/>
        </p:nvPicPr>
        <p:blipFill>
          <a:blip r:embed="rId2" cstate="print"/>
          <a:stretch>
            <a:fillRect/>
          </a:stretch>
        </p:blipFill>
        <p:spPr>
          <a:xfrm>
            <a:off x="4219575" y="1401547"/>
            <a:ext cx="1403580" cy="1238453"/>
          </a:xfrm>
          <a:prstGeom prst="rect">
            <a:avLst/>
          </a:prstGeom>
        </p:spPr>
      </p:pic>
      <p:sp>
        <p:nvSpPr>
          <p:cNvPr id="15" name="Date Placeholder 14"/>
          <p:cNvSpPr>
            <a:spLocks noGrp="1"/>
          </p:cNvSpPr>
          <p:nvPr>
            <p:ph type="dt" sz="half" idx="10"/>
          </p:nvPr>
        </p:nvSpPr>
        <p:spPr/>
        <p:txBody>
          <a:bodyPr/>
          <a:lstStyle/>
          <a:p>
            <a:r>
              <a:rPr lang="en-US" smtClean="0"/>
              <a:t>8/25/2026</a:t>
            </a:r>
            <a:endParaRPr lang="en-US"/>
          </a:p>
        </p:txBody>
      </p:sp>
      <p:sp>
        <p:nvSpPr>
          <p:cNvPr id="16" name="Footer Placeholder 15"/>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43</a:t>
            </a:fld>
            <a:endParaRPr lang="en-US"/>
          </a:p>
        </p:txBody>
      </p:sp>
    </p:spTree>
    <p:extLst>
      <p:ext uri="{BB962C8B-B14F-4D97-AF65-F5344CB8AC3E}">
        <p14:creationId xmlns:p14="http://schemas.microsoft.com/office/powerpoint/2010/main" val="265120008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 calcmode="lin" valueType="num">
                                      <p:cBhvr additive="base">
                                        <p:cTn id="29"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 calcmode="lin" valueType="num">
                                      <p:cBhvr additive="base">
                                        <p:cTn id="33"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anim calcmode="lin" valueType="num">
                                      <p:cBhvr additive="base">
                                        <p:cTn id="41"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0">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0">
                                            <p:txEl>
                                              <p:pRg st="8" end="8"/>
                                            </p:txEl>
                                          </p:spTgt>
                                        </p:tgtEl>
                                        <p:attrNameLst>
                                          <p:attrName>style.visibility</p:attrName>
                                        </p:attrNameLst>
                                      </p:cBhvr>
                                      <p:to>
                                        <p:strVal val="visible"/>
                                      </p:to>
                                    </p:set>
                                    <p:anim calcmode="lin" valueType="num">
                                      <p:cBhvr additive="base">
                                        <p:cTn id="45"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065442" y="3408122"/>
            <a:ext cx="253927" cy="64120"/>
          </a:xfrm>
          <a:prstGeom prst="rect">
            <a:avLst/>
          </a:prstGeom>
        </p:spPr>
        <p:txBody>
          <a:bodyPr vert="horz" wrap="square" lIns="0" tIns="0" rIns="0" bIns="0" rtlCol="0">
            <a:spAutoFit/>
          </a:bodyPr>
          <a:lstStyle/>
          <a:p>
            <a:pPr marL="5926">
              <a:lnSpc>
                <a:spcPts val="490"/>
              </a:lnSpc>
            </a:pPr>
            <a:r>
              <a:rPr sz="467" dirty="0">
                <a:latin typeface="Palatino Linotype"/>
                <a:cs typeface="Palatino Linotype"/>
              </a:rPr>
              <a:t>–</a:t>
            </a:r>
            <a:r>
              <a:rPr sz="467" spc="14" dirty="0">
                <a:latin typeface="Palatino Linotype"/>
                <a:cs typeface="Palatino Linotype"/>
              </a:rPr>
              <a:t> </a:t>
            </a:r>
            <a:r>
              <a:rPr sz="467" dirty="0">
                <a:latin typeface="Palatino Linotype"/>
                <a:cs typeface="Palatino Linotype"/>
              </a:rPr>
              <a:t>p.</a:t>
            </a:r>
            <a:r>
              <a:rPr sz="467" spc="7" dirty="0">
                <a:latin typeface="Palatino Linotype"/>
                <a:cs typeface="Palatino Linotype"/>
              </a:rPr>
              <a:t> </a:t>
            </a:r>
            <a:r>
              <a:rPr sz="467" spc="28" dirty="0">
                <a:latin typeface="Palatino Linotype"/>
                <a:cs typeface="Palatino Linotype"/>
              </a:rPr>
              <a:t>25/3</a:t>
            </a:r>
            <a:endParaRPr sz="467">
              <a:latin typeface="Palatino Linotype"/>
              <a:cs typeface="Palatino Linotype"/>
            </a:endParaRPr>
          </a:p>
        </p:txBody>
      </p:sp>
      <p:sp>
        <p:nvSpPr>
          <p:cNvPr id="2" name="object 2"/>
          <p:cNvSpPr txBox="1">
            <a:spLocks noGrp="1"/>
          </p:cNvSpPr>
          <p:nvPr>
            <p:ph type="title"/>
          </p:nvPr>
        </p:nvSpPr>
        <p:spPr/>
        <p:txBody>
          <a:bodyPr/>
          <a:lstStyle/>
          <a:p>
            <a:r>
              <a:rPr lang="en-US" dirty="0" smtClean="0"/>
              <a:t>Disk </a:t>
            </a:r>
            <a:r>
              <a:rPr lang="en-US" dirty="0"/>
              <a:t>P</a:t>
            </a:r>
            <a:r>
              <a:rPr lang="en-US" dirty="0" smtClean="0"/>
              <a:t>ositioning </a:t>
            </a:r>
            <a:r>
              <a:rPr lang="en-US" dirty="0"/>
              <a:t>S</a:t>
            </a:r>
            <a:r>
              <a:rPr lang="en-US" dirty="0" smtClean="0"/>
              <a:t>ystem</a:t>
            </a:r>
            <a:endParaRPr lang="en-US" dirty="0"/>
          </a:p>
        </p:txBody>
      </p:sp>
      <p:sp>
        <p:nvSpPr>
          <p:cNvPr id="8" name="Content Placeholder 7"/>
          <p:cNvSpPr>
            <a:spLocks noGrp="1"/>
          </p:cNvSpPr>
          <p:nvPr>
            <p:ph idx="1"/>
          </p:nvPr>
        </p:nvSpPr>
        <p:spPr/>
        <p:txBody>
          <a:bodyPr/>
          <a:lstStyle/>
          <a:p>
            <a:r>
              <a:rPr lang="en-US" dirty="0" smtClean="0"/>
              <a:t>Move head to specific track and keep it there</a:t>
            </a:r>
          </a:p>
          <a:p>
            <a:pPr lvl="1"/>
            <a:r>
              <a:rPr lang="en-US" dirty="0" smtClean="0"/>
              <a:t>Resist physical socks, imperfect tracks, etc.</a:t>
            </a:r>
          </a:p>
          <a:p>
            <a:r>
              <a:rPr lang="en-US" dirty="0" smtClean="0"/>
              <a:t>A seek consists of up to four phases:</a:t>
            </a:r>
          </a:p>
          <a:p>
            <a:pPr lvl="1"/>
            <a:r>
              <a:rPr lang="en-US" dirty="0" smtClean="0"/>
              <a:t>speedup–accelerate arm to max speed or half way point</a:t>
            </a:r>
          </a:p>
          <a:p>
            <a:pPr lvl="1"/>
            <a:r>
              <a:rPr lang="en-US" dirty="0" smtClean="0"/>
              <a:t>coast–at max speed (for long seeks)</a:t>
            </a:r>
          </a:p>
          <a:p>
            <a:pPr lvl="1"/>
            <a:r>
              <a:rPr lang="en-US" dirty="0" smtClean="0"/>
              <a:t>slowdown–stops arm near destination</a:t>
            </a:r>
          </a:p>
          <a:p>
            <a:pPr lvl="1"/>
            <a:r>
              <a:rPr lang="en-US" dirty="0" smtClean="0"/>
              <a:t>settle–adjusts head to actual desired track</a:t>
            </a:r>
          </a:p>
          <a:p>
            <a:r>
              <a:rPr lang="en-US" dirty="0" smtClean="0"/>
              <a:t>Very short seeks dominated by settle time (∼1 </a:t>
            </a:r>
            <a:r>
              <a:rPr lang="en-US" dirty="0" err="1" smtClean="0"/>
              <a:t>ms</a:t>
            </a:r>
            <a:r>
              <a:rPr lang="en-US" dirty="0" smtClean="0"/>
              <a:t>)</a:t>
            </a:r>
          </a:p>
          <a:p>
            <a:r>
              <a:rPr lang="en-US" dirty="0" smtClean="0"/>
              <a:t>Short (200-400 </a:t>
            </a:r>
            <a:r>
              <a:rPr lang="en-US" dirty="0" err="1" smtClean="0"/>
              <a:t>cyl</a:t>
            </a:r>
            <a:r>
              <a:rPr lang="en-US" dirty="0" smtClean="0"/>
              <a:t>.) seeks dominated by speedup of arm</a:t>
            </a:r>
          </a:p>
          <a:p>
            <a:pPr lvl="1"/>
            <a:r>
              <a:rPr lang="en-US" dirty="0" smtClean="0"/>
              <a:t>Accelerations of 40g</a:t>
            </a:r>
          </a:p>
          <a:p>
            <a:endParaRPr lang="en-US" dirty="0"/>
          </a:p>
        </p:txBody>
      </p:sp>
      <p:sp>
        <p:nvSpPr>
          <p:cNvPr id="11" name="Date Placeholder 10"/>
          <p:cNvSpPr>
            <a:spLocks noGrp="1"/>
          </p:cNvSpPr>
          <p:nvPr>
            <p:ph type="dt" sz="half" idx="10"/>
          </p:nvPr>
        </p:nvSpPr>
        <p:spPr/>
        <p:txBody>
          <a:bodyPr/>
          <a:lstStyle/>
          <a:p>
            <a:r>
              <a:rPr lang="en-US" smtClean="0"/>
              <a:t>8/25/2026</a:t>
            </a:r>
            <a:endParaRPr lang="en-US"/>
          </a:p>
        </p:txBody>
      </p:sp>
      <p:sp>
        <p:nvSpPr>
          <p:cNvPr id="12" name="Footer Placeholder 11"/>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44</a:t>
            </a:fld>
            <a:endParaRPr lang="en-US"/>
          </a:p>
        </p:txBody>
      </p:sp>
    </p:spTree>
    <p:extLst>
      <p:ext uri="{BB962C8B-B14F-4D97-AF65-F5344CB8AC3E}">
        <p14:creationId xmlns:p14="http://schemas.microsoft.com/office/powerpoint/2010/main" val="335331052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 calcmode="lin" valueType="num">
                                      <p:cBhvr additive="base">
                                        <p:cTn id="45"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 calcmode="lin" valueType="num">
                                      <p:cBhvr additive="base">
                                        <p:cTn id="49" dur="500" fill="hold"/>
                                        <p:tgtEl>
                                          <p:spTgt spid="8">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Seek Details</a:t>
            </a:r>
            <a:endParaRPr lang="en-US" dirty="0"/>
          </a:p>
        </p:txBody>
      </p:sp>
      <p:sp>
        <p:nvSpPr>
          <p:cNvPr id="10" name="Content Placeholder 9"/>
          <p:cNvSpPr>
            <a:spLocks noGrp="1"/>
          </p:cNvSpPr>
          <p:nvPr>
            <p:ph idx="1"/>
          </p:nvPr>
        </p:nvSpPr>
        <p:spPr/>
        <p:txBody>
          <a:bodyPr/>
          <a:lstStyle/>
          <a:p>
            <a:r>
              <a:rPr lang="en-US" dirty="0" smtClean="0"/>
              <a:t>Head switches comparable to short seeks</a:t>
            </a:r>
          </a:p>
          <a:p>
            <a:pPr lvl="1"/>
            <a:r>
              <a:rPr lang="en-US" dirty="0" smtClean="0"/>
              <a:t>May also require head adjustment</a:t>
            </a:r>
          </a:p>
          <a:p>
            <a:pPr lvl="1"/>
            <a:r>
              <a:rPr lang="en-US" dirty="0" smtClean="0"/>
              <a:t>Settles take longer for writes than reads</a:t>
            </a:r>
          </a:p>
          <a:p>
            <a:r>
              <a:rPr lang="en-US" dirty="0" smtClean="0"/>
              <a:t>Disk keeps table of pivot motor power</a:t>
            </a:r>
          </a:p>
          <a:p>
            <a:pPr lvl="1"/>
            <a:r>
              <a:rPr lang="en-US" dirty="0" smtClean="0"/>
              <a:t>Maps seek distance to power and time</a:t>
            </a:r>
          </a:p>
          <a:p>
            <a:pPr lvl="1"/>
            <a:r>
              <a:rPr lang="en-US" dirty="0" smtClean="0"/>
              <a:t>Disk interpolates over entries in table</a:t>
            </a:r>
          </a:p>
          <a:p>
            <a:pPr lvl="1"/>
            <a:r>
              <a:rPr lang="en-US" dirty="0" smtClean="0"/>
              <a:t>Table set by periodic “thermal recalibration”</a:t>
            </a:r>
          </a:p>
          <a:p>
            <a:pPr lvl="1"/>
            <a:r>
              <a:rPr lang="en-US" dirty="0" smtClean="0"/>
              <a:t>500 </a:t>
            </a:r>
            <a:r>
              <a:rPr lang="en-US" dirty="0" err="1" smtClean="0"/>
              <a:t>ms</a:t>
            </a:r>
            <a:r>
              <a:rPr lang="en-US" dirty="0" smtClean="0"/>
              <a:t> recalibration every 25 min, bad for throughput</a:t>
            </a:r>
          </a:p>
          <a:p>
            <a:r>
              <a:rPr lang="en-US" dirty="0" smtClean="0"/>
              <a:t>“Average seek time” quoted can be many things</a:t>
            </a:r>
          </a:p>
          <a:p>
            <a:pPr lvl="1"/>
            <a:r>
              <a:rPr lang="en-US" dirty="0" smtClean="0"/>
              <a:t>Time to seek 1/3 disk, 1/3 of time to seek whole disk,</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45</a:t>
            </a:fld>
            <a:endParaRPr lang="en-US"/>
          </a:p>
        </p:txBody>
      </p:sp>
    </p:spTree>
    <p:extLst>
      <p:ext uri="{BB962C8B-B14F-4D97-AF65-F5344CB8AC3E}">
        <p14:creationId xmlns:p14="http://schemas.microsoft.com/office/powerpoint/2010/main" val="362479648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 calcmode="lin" valueType="num">
                                      <p:cBhvr additive="base">
                                        <p:cTn id="33"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 calcmode="lin" valueType="num">
                                      <p:cBhvr additive="base">
                                        <p:cTn id="37"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 calcmode="lin" valueType="num">
                                      <p:cBhvr additive="base">
                                        <p:cTn id="47"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What does this mean for Systems?</a:t>
            </a:r>
            <a:endParaRPr lang="en-US" dirty="0"/>
          </a:p>
        </p:txBody>
      </p:sp>
      <p:sp>
        <p:nvSpPr>
          <p:cNvPr id="10" name="Content Placeholder 9"/>
          <p:cNvSpPr>
            <a:spLocks noGrp="1"/>
          </p:cNvSpPr>
          <p:nvPr>
            <p:ph idx="1"/>
          </p:nvPr>
        </p:nvSpPr>
        <p:spPr/>
        <p:txBody>
          <a:bodyPr>
            <a:normAutofit lnSpcReduction="10000"/>
          </a:bodyPr>
          <a:lstStyle/>
          <a:p>
            <a:r>
              <a:rPr lang="en-US" dirty="0" smtClean="0"/>
              <a:t>More concurrency can mean higher throughput</a:t>
            </a:r>
          </a:p>
          <a:p>
            <a:pPr lvl="1"/>
            <a:r>
              <a:rPr lang="en-US" dirty="0" smtClean="0"/>
              <a:t>If you have N requests, you can sort them</a:t>
            </a:r>
          </a:p>
          <a:p>
            <a:pPr lvl="1"/>
            <a:r>
              <a:rPr lang="en-US" dirty="0" smtClean="0"/>
              <a:t>Ask disk/controller to perform them in optimal order</a:t>
            </a:r>
          </a:p>
          <a:p>
            <a:pPr lvl="1"/>
            <a:r>
              <a:rPr lang="en-US" dirty="0" smtClean="0"/>
              <a:t>Can vastly reduce seek times, increase throughput</a:t>
            </a:r>
          </a:p>
          <a:p>
            <a:r>
              <a:rPr lang="en-US" dirty="0" smtClean="0"/>
              <a:t>Cache data you will use again in faster memory</a:t>
            </a:r>
          </a:p>
          <a:p>
            <a:r>
              <a:rPr lang="en-US" dirty="0" smtClean="0"/>
              <a:t>More efficient to access nearby data than far away data</a:t>
            </a:r>
          </a:p>
          <a:p>
            <a:pPr lvl="1"/>
            <a:r>
              <a:rPr lang="en-US" dirty="0" smtClean="0"/>
              <a:t>E.g., good idea to put related data close together (e.g., put file near metadata)</a:t>
            </a:r>
          </a:p>
          <a:p>
            <a:r>
              <a:rPr lang="en-US" dirty="0" smtClean="0"/>
              <a:t>Larger requests mean higher throughput</a:t>
            </a:r>
          </a:p>
          <a:p>
            <a:pPr lvl="1"/>
            <a:r>
              <a:rPr lang="en-US" dirty="0" smtClean="0"/>
              <a:t>Sequential throughput much higher than random</a:t>
            </a:r>
          </a:p>
          <a:p>
            <a:r>
              <a:rPr lang="en-US" dirty="0" smtClean="0"/>
              <a:t>Note: Last three may require bypassing the OS</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46</a:t>
            </a:fld>
            <a:endParaRPr lang="en-US"/>
          </a:p>
        </p:txBody>
      </p:sp>
    </p:spTree>
    <p:extLst>
      <p:ext uri="{BB962C8B-B14F-4D97-AF65-F5344CB8AC3E}">
        <p14:creationId xmlns:p14="http://schemas.microsoft.com/office/powerpoint/2010/main" val="121958603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 calcmode="lin" valueType="num">
                                      <p:cBhvr additive="base">
                                        <p:cTn id="33"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 calcmode="lin" valueType="num">
                                      <p:cBhvr additive="base">
                                        <p:cTn id="39"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 calcmode="lin" valueType="num">
                                      <p:cBhvr additive="base">
                                        <p:cTn id="49"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Preview of </a:t>
            </a:r>
            <a:r>
              <a:rPr lang="en-US" dirty="0"/>
              <a:t>D</a:t>
            </a:r>
            <a:r>
              <a:rPr lang="en-US" dirty="0" smtClean="0"/>
              <a:t>isk </a:t>
            </a:r>
            <a:r>
              <a:rPr lang="en-US" dirty="0"/>
              <a:t>T</a:t>
            </a:r>
            <a:r>
              <a:rPr lang="en-US" dirty="0" smtClean="0"/>
              <a:t>echniques</a:t>
            </a:r>
            <a:endParaRPr lang="en-US" dirty="0"/>
          </a:p>
        </p:txBody>
      </p:sp>
      <p:sp>
        <p:nvSpPr>
          <p:cNvPr id="10" name="Content Placeholder 9"/>
          <p:cNvSpPr>
            <a:spLocks noGrp="1"/>
          </p:cNvSpPr>
          <p:nvPr>
            <p:ph idx="1"/>
          </p:nvPr>
        </p:nvSpPr>
        <p:spPr/>
        <p:txBody>
          <a:bodyPr/>
          <a:lstStyle/>
          <a:p>
            <a:r>
              <a:rPr lang="en-US" dirty="0" smtClean="0"/>
              <a:t>Make many disks seem like one large disk (RAID)</a:t>
            </a:r>
          </a:p>
          <a:p>
            <a:r>
              <a:rPr lang="en-US" dirty="0" smtClean="0"/>
              <a:t>Structure storage for large writes (Logs)</a:t>
            </a:r>
          </a:p>
          <a:p>
            <a:r>
              <a:rPr lang="en-US" dirty="0" smtClean="0"/>
              <a:t>Expose information/control to applications</a:t>
            </a:r>
          </a:p>
          <a:p>
            <a:pPr lvl="1"/>
            <a:r>
              <a:rPr lang="en-US" dirty="0" smtClean="0"/>
              <a:t>What pages are in virtual memory</a:t>
            </a:r>
          </a:p>
          <a:p>
            <a:pPr lvl="1"/>
            <a:r>
              <a:rPr lang="en-US" dirty="0" smtClean="0"/>
              <a:t>What pages have been accessed</a:t>
            </a:r>
          </a:p>
          <a:p>
            <a:pPr lvl="1"/>
            <a:r>
              <a:rPr lang="en-US" dirty="0" smtClean="0"/>
              <a:t>How should OS manage cache</a:t>
            </a:r>
          </a:p>
          <a:p>
            <a:pPr lvl="1"/>
            <a:r>
              <a:rPr lang="en-US" dirty="0" smtClean="0"/>
              <a:t>What threads are blocked waiting for disk I/O</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47</a:t>
            </a:fld>
            <a:endParaRPr lang="en-US"/>
          </a:p>
        </p:txBody>
      </p:sp>
    </p:spTree>
    <p:extLst>
      <p:ext uri="{BB962C8B-B14F-4D97-AF65-F5344CB8AC3E}">
        <p14:creationId xmlns:p14="http://schemas.microsoft.com/office/powerpoint/2010/main" val="451578064"/>
      </p:ext>
    </p:extLst>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Impact of Network</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t>48</a:t>
            </a:fld>
            <a:endParaRPr lang="en-US"/>
          </a:p>
        </p:txBody>
      </p:sp>
    </p:spTree>
    <p:extLst>
      <p:ext uri="{BB962C8B-B14F-4D97-AF65-F5344CB8AC3E}">
        <p14:creationId xmlns:p14="http://schemas.microsoft.com/office/powerpoint/2010/main" val="19605472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Network</a:t>
            </a:r>
            <a:endParaRPr lang="en-US" dirty="0"/>
          </a:p>
        </p:txBody>
      </p:sp>
      <p:sp>
        <p:nvSpPr>
          <p:cNvPr id="10" name="Content Placeholder 9"/>
          <p:cNvSpPr>
            <a:spLocks noGrp="1"/>
          </p:cNvSpPr>
          <p:nvPr>
            <p:ph idx="1"/>
          </p:nvPr>
        </p:nvSpPr>
        <p:spPr/>
        <p:txBody>
          <a:bodyPr>
            <a:normAutofit fontScale="92500" lnSpcReduction="10000"/>
          </a:bodyPr>
          <a:lstStyle/>
          <a:p>
            <a:r>
              <a:rPr lang="en-US" dirty="0" smtClean="0"/>
              <a:t>Many machines serve clients over the Internet</a:t>
            </a:r>
          </a:p>
          <a:p>
            <a:pPr lvl="1"/>
            <a:r>
              <a:rPr lang="en-US" dirty="0" smtClean="0"/>
              <a:t>Speed of light means typical round trip time (RTT) in 10’s of milliseconds</a:t>
            </a:r>
          </a:p>
          <a:p>
            <a:r>
              <a:rPr lang="en-US" dirty="0" smtClean="0"/>
              <a:t>Often have to wait for client</a:t>
            </a:r>
          </a:p>
          <a:p>
            <a:pPr lvl="1"/>
            <a:r>
              <a:rPr lang="en-US" dirty="0" smtClean="0"/>
              <a:t>E.g., send back HTML page, wait for image requests</a:t>
            </a:r>
          </a:p>
          <a:p>
            <a:pPr lvl="1"/>
            <a:r>
              <a:rPr lang="en-US" dirty="0" smtClean="0"/>
              <a:t>Congestion control may require limiting send rate</a:t>
            </a:r>
          </a:p>
          <a:p>
            <a:r>
              <a:rPr lang="en-US" dirty="0" smtClean="0"/>
              <a:t>Again, concurrency achieves good throughput</a:t>
            </a:r>
          </a:p>
          <a:p>
            <a:r>
              <a:rPr lang="en-US" dirty="0" smtClean="0"/>
              <a:t>Also may care about space</a:t>
            </a:r>
          </a:p>
          <a:p>
            <a:pPr lvl="1"/>
            <a:r>
              <a:rPr lang="en-US" dirty="0" smtClean="0"/>
              <a:t>E.g., if it takes one second to service and requires 10 </a:t>
            </a:r>
            <a:r>
              <a:rPr lang="en-US" dirty="0" err="1" smtClean="0"/>
              <a:t>MByte</a:t>
            </a:r>
            <a:r>
              <a:rPr lang="en-US" dirty="0" smtClean="0"/>
              <a:t> of memory, memory will be limiting factor</a:t>
            </a:r>
          </a:p>
          <a:p>
            <a:r>
              <a:rPr lang="en-US" dirty="0" smtClean="0"/>
              <a:t>Many kernels impose other limitations:</a:t>
            </a:r>
          </a:p>
          <a:p>
            <a:pPr lvl="1"/>
            <a:r>
              <a:rPr lang="en-US" dirty="0" smtClean="0"/>
              <a:t>Number of file descriptors or processes</a:t>
            </a:r>
          </a:p>
          <a:p>
            <a:pPr lvl="1"/>
            <a:r>
              <a:rPr lang="en-US" dirty="0" smtClean="0"/>
              <a:t>Size of hash table for TCP connections (mostly fixed today)</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49</a:t>
            </a:fld>
            <a:endParaRPr lang="en-US"/>
          </a:p>
        </p:txBody>
      </p:sp>
    </p:spTree>
    <p:extLst>
      <p:ext uri="{BB962C8B-B14F-4D97-AF65-F5344CB8AC3E}">
        <p14:creationId xmlns:p14="http://schemas.microsoft.com/office/powerpoint/2010/main" val="116917792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anim calcmode="lin" valueType="num">
                                      <p:cBhvr additive="base">
                                        <p:cTn id="41"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 calcmode="lin" valueType="num">
                                      <p:cBhvr additive="base">
                                        <p:cTn id="47"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xEl>
                                              <p:pRg st="9" end="9"/>
                                            </p:txEl>
                                          </p:spTgt>
                                        </p:tgtEl>
                                        <p:attrNameLst>
                                          <p:attrName>style.visibility</p:attrName>
                                        </p:attrNameLst>
                                      </p:cBhvr>
                                      <p:to>
                                        <p:strVal val="visible"/>
                                      </p:to>
                                    </p:set>
                                    <p:anim calcmode="lin" valueType="num">
                                      <p:cBhvr additive="base">
                                        <p:cTn id="51"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0">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0">
                                            <p:txEl>
                                              <p:pRg st="10" end="10"/>
                                            </p:txEl>
                                          </p:spTgt>
                                        </p:tgtEl>
                                        <p:attrNameLst>
                                          <p:attrName>style.visibility</p:attrName>
                                        </p:attrNameLst>
                                      </p:cBhvr>
                                      <p:to>
                                        <p:strVal val="visible"/>
                                      </p:to>
                                    </p:set>
                                    <p:anim calcmode="lin" valueType="num">
                                      <p:cBhvr additive="base">
                                        <p:cTn id="55" dur="500" fill="hold"/>
                                        <p:tgtEl>
                                          <p:spTgt spid="10">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Course</a:t>
            </a:r>
          </a:p>
        </p:txBody>
      </p:sp>
      <p:sp>
        <p:nvSpPr>
          <p:cNvPr id="3" name="Content Placeholder 2"/>
          <p:cNvSpPr>
            <a:spLocks noGrp="1"/>
          </p:cNvSpPr>
          <p:nvPr>
            <p:ph idx="1"/>
          </p:nvPr>
        </p:nvSpPr>
        <p:spPr/>
        <p:txBody>
          <a:bodyPr>
            <a:normAutofit/>
          </a:bodyPr>
          <a:lstStyle/>
          <a:p>
            <a:r>
              <a:rPr lang="en-US" dirty="0" smtClean="0"/>
              <a:t>This </a:t>
            </a:r>
            <a:r>
              <a:rPr lang="en-US" dirty="0"/>
              <a:t>is a revised curriculum with new goals:</a:t>
            </a:r>
          </a:p>
          <a:p>
            <a:pPr lvl="1"/>
            <a:r>
              <a:rPr lang="en-US" dirty="0" smtClean="0"/>
              <a:t>Understanding </a:t>
            </a:r>
            <a:r>
              <a:rPr lang="en-US" dirty="0"/>
              <a:t>and exploiting </a:t>
            </a:r>
            <a:r>
              <a:rPr lang="en-US" dirty="0" smtClean="0"/>
              <a:t>Distributed OS and services</a:t>
            </a:r>
            <a:endParaRPr lang="en-US" dirty="0"/>
          </a:p>
          <a:p>
            <a:pPr lvl="1"/>
            <a:r>
              <a:rPr lang="en-US" dirty="0" smtClean="0"/>
              <a:t>Foundation </a:t>
            </a:r>
            <a:r>
              <a:rPr lang="en-US" dirty="0"/>
              <a:t>concepts and principles</a:t>
            </a:r>
          </a:p>
          <a:p>
            <a:pPr lvl="1"/>
            <a:r>
              <a:rPr lang="en-US" dirty="0" smtClean="0"/>
              <a:t>Common </a:t>
            </a:r>
            <a:r>
              <a:rPr lang="en-US" dirty="0"/>
              <a:t>problems that have been solved in </a:t>
            </a:r>
            <a:r>
              <a:rPr lang="en-US" dirty="0" smtClean="0"/>
              <a:t>distributed OS</a:t>
            </a:r>
            <a:endParaRPr lang="en-US" dirty="0"/>
          </a:p>
          <a:p>
            <a:pPr lvl="1"/>
            <a:r>
              <a:rPr lang="en-US" dirty="0" smtClean="0"/>
              <a:t>Evolving </a:t>
            </a:r>
            <a:r>
              <a:rPr lang="en-US" dirty="0"/>
              <a:t>directions in system architecture</a:t>
            </a:r>
          </a:p>
          <a:p>
            <a:endParaRPr lang="en-US" dirty="0"/>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7" name="Slide Number Placeholder 6"/>
          <p:cNvSpPr>
            <a:spLocks noGrp="1"/>
          </p:cNvSpPr>
          <p:nvPr>
            <p:ph type="sldNum" sz="quarter" idx="12"/>
          </p:nvPr>
        </p:nvSpPr>
        <p:spPr/>
        <p:txBody>
          <a:bodyPr>
            <a:normAutofit fontScale="92500" lnSpcReduction="20000"/>
          </a:bodyPr>
          <a:lstStyle/>
          <a:p>
            <a:fld id="{B6F15528-21DE-4FAA-801E-634DDDAF4B2B}" type="slidenum">
              <a:rPr lang="en-US" smtClean="0"/>
              <a:t>5</a:t>
            </a:fld>
            <a:endParaRPr lang="en-US"/>
          </a:p>
        </p:txBody>
      </p:sp>
    </p:spTree>
    <p:extLst>
      <p:ext uri="{BB962C8B-B14F-4D97-AF65-F5344CB8AC3E}">
        <p14:creationId xmlns:p14="http://schemas.microsoft.com/office/powerpoint/2010/main" val="1518041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Achieving Concurrency</a:t>
            </a:r>
            <a:endParaRPr lang="en-US" dirty="0"/>
          </a:p>
        </p:txBody>
      </p:sp>
      <p:sp>
        <p:nvSpPr>
          <p:cNvPr id="10" name="Content Placeholder 9"/>
          <p:cNvSpPr>
            <a:spLocks noGrp="1"/>
          </p:cNvSpPr>
          <p:nvPr>
            <p:ph idx="1"/>
          </p:nvPr>
        </p:nvSpPr>
        <p:spPr/>
        <p:txBody>
          <a:bodyPr>
            <a:normAutofit lnSpcReduction="10000"/>
          </a:bodyPr>
          <a:lstStyle/>
          <a:p>
            <a:r>
              <a:rPr lang="en-US" dirty="0" smtClean="0"/>
              <a:t>Can use OS processes</a:t>
            </a:r>
          </a:p>
          <a:p>
            <a:pPr lvl="1"/>
            <a:r>
              <a:rPr lang="en-US" dirty="0" smtClean="0"/>
              <a:t>Heavy weight (expensive to create) and memory intensive</a:t>
            </a:r>
          </a:p>
          <a:p>
            <a:r>
              <a:rPr lang="en-US" dirty="0" smtClean="0"/>
              <a:t>Can use non-blocking I/O operations</a:t>
            </a:r>
          </a:p>
          <a:p>
            <a:pPr lvl="1"/>
            <a:r>
              <a:rPr lang="en-US" dirty="0" smtClean="0"/>
              <a:t>read/write, but return immediately if not possible</a:t>
            </a:r>
          </a:p>
          <a:p>
            <a:pPr lvl="1"/>
            <a:r>
              <a:rPr lang="en-US" dirty="0" smtClean="0"/>
              <a:t>Single process handles many clients</a:t>
            </a:r>
          </a:p>
          <a:p>
            <a:pPr lvl="1"/>
            <a:r>
              <a:rPr lang="en-US" dirty="0" smtClean="0"/>
              <a:t>Not good for disk concurrency</a:t>
            </a:r>
          </a:p>
          <a:p>
            <a:r>
              <a:rPr lang="en-US" dirty="0" smtClean="0"/>
              <a:t>Can use threads implemented at user level</a:t>
            </a:r>
          </a:p>
          <a:p>
            <a:pPr lvl="1"/>
            <a:r>
              <a:rPr lang="en-US" dirty="0" smtClean="0"/>
              <a:t>Build on non-blocking I/O primitives</a:t>
            </a:r>
          </a:p>
          <a:p>
            <a:r>
              <a:rPr lang="en-US" dirty="0" smtClean="0"/>
              <a:t>Can use kernel-level threads</a:t>
            </a:r>
          </a:p>
          <a:p>
            <a:pPr lvl="1"/>
            <a:r>
              <a:rPr lang="en-US" dirty="0" smtClean="0"/>
              <a:t>But more heavy weight than user-level threads</a:t>
            </a:r>
          </a:p>
          <a:p>
            <a:r>
              <a:rPr lang="en-US" dirty="0" smtClean="0"/>
              <a:t>More on this later in the course. . .</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50</a:t>
            </a:fld>
            <a:endParaRPr lang="en-US"/>
          </a:p>
        </p:txBody>
      </p:sp>
    </p:spTree>
    <p:extLst>
      <p:ext uri="{BB962C8B-B14F-4D97-AF65-F5344CB8AC3E}">
        <p14:creationId xmlns:p14="http://schemas.microsoft.com/office/powerpoint/2010/main" val="191663630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 calcmode="lin" valueType="num">
                                      <p:cBhvr additive="base">
                                        <p:cTn id="35"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 calcmode="lin" valueType="num">
                                      <p:cBhvr additive="base">
                                        <p:cTn id="39"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0">
                                            <p:txEl>
                                              <p:pRg st="8" end="8"/>
                                            </p:txEl>
                                          </p:spTgt>
                                        </p:tgtEl>
                                        <p:attrNameLst>
                                          <p:attrName>style.visibility</p:attrName>
                                        </p:attrNameLst>
                                      </p:cBhvr>
                                      <p:to>
                                        <p:strVal val="visible"/>
                                      </p:to>
                                    </p:set>
                                    <p:anim calcmode="lin" valueType="num">
                                      <p:cBhvr additive="base">
                                        <p:cTn id="45"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 calcmode="lin" valueType="num">
                                      <p:cBhvr additive="base">
                                        <p:cTn id="49"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xEl>
                                              <p:pRg st="10" end="10"/>
                                            </p:txEl>
                                          </p:spTgt>
                                        </p:tgtEl>
                                        <p:attrNameLst>
                                          <p:attrName>style.visibility</p:attrName>
                                        </p:attrNameLst>
                                      </p:cBhvr>
                                      <p:to>
                                        <p:strVal val="visible"/>
                                      </p:to>
                                    </p:set>
                                    <p:anim calcmode="lin" valueType="num">
                                      <p:cBhvr additive="base">
                                        <p:cTn id="55" dur="500" fill="hold"/>
                                        <p:tgtEl>
                                          <p:spTgt spid="10">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System calls for using TCP</a:t>
            </a:r>
            <a:endParaRPr lang="en-US" dirty="0"/>
          </a:p>
        </p:txBody>
      </p:sp>
      <p:sp>
        <p:nvSpPr>
          <p:cNvPr id="15" name="Content Placeholder 14"/>
          <p:cNvSpPr>
            <a:spLocks noGrp="1"/>
          </p:cNvSpPr>
          <p:nvPr>
            <p:ph idx="1"/>
          </p:nvPr>
        </p:nvSpPr>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Anything </a:t>
            </a:r>
            <a:r>
              <a:rPr lang="en-US" dirty="0" smtClean="0">
                <a:solidFill>
                  <a:srgbClr val="FF0000"/>
                </a:solidFill>
              </a:rPr>
              <a:t>red</a:t>
            </a:r>
            <a:r>
              <a:rPr lang="en-US" dirty="0" smtClean="0"/>
              <a:t> might block, waiting for network</a:t>
            </a:r>
          </a:p>
          <a:p>
            <a:pPr lvl="1"/>
            <a:r>
              <a:rPr lang="en-US" dirty="0" smtClean="0"/>
              <a:t>Obviously bad for applications that need concurrency</a:t>
            </a:r>
          </a:p>
          <a:p>
            <a:endParaRPr lang="en-US" dirty="0"/>
          </a:p>
        </p:txBody>
      </p:sp>
      <p:pic>
        <p:nvPicPr>
          <p:cNvPr id="16" name="Picture 15"/>
          <p:cNvPicPr>
            <a:picLocks noChangeAspect="1"/>
          </p:cNvPicPr>
          <p:nvPr/>
        </p:nvPicPr>
        <p:blipFill>
          <a:blip r:embed="rId2"/>
          <a:stretch>
            <a:fillRect/>
          </a:stretch>
        </p:blipFill>
        <p:spPr>
          <a:xfrm>
            <a:off x="1323975" y="853491"/>
            <a:ext cx="2845685" cy="1791284"/>
          </a:xfrm>
          <a:prstGeom prst="rect">
            <a:avLst/>
          </a:prstGeom>
        </p:spPr>
      </p:pic>
      <p:sp>
        <p:nvSpPr>
          <p:cNvPr id="20" name="Date Placeholder 19"/>
          <p:cNvSpPr>
            <a:spLocks noGrp="1"/>
          </p:cNvSpPr>
          <p:nvPr>
            <p:ph type="dt" sz="half" idx="10"/>
          </p:nvPr>
        </p:nvSpPr>
        <p:spPr/>
        <p:txBody>
          <a:bodyPr/>
          <a:lstStyle/>
          <a:p>
            <a:r>
              <a:rPr lang="en-US" smtClean="0"/>
              <a:t>8/25/2026</a:t>
            </a:r>
            <a:endParaRPr lang="en-US"/>
          </a:p>
        </p:txBody>
      </p:sp>
      <p:sp>
        <p:nvSpPr>
          <p:cNvPr id="21" name="Footer Placeholder 20"/>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51</a:t>
            </a:fld>
            <a:endParaRPr lang="en-US"/>
          </a:p>
        </p:txBody>
      </p:sp>
    </p:spTree>
    <p:extLst>
      <p:ext uri="{BB962C8B-B14F-4D97-AF65-F5344CB8AC3E}">
        <p14:creationId xmlns:p14="http://schemas.microsoft.com/office/powerpoint/2010/main" val="3547319125"/>
      </p:ext>
    </p:extLst>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Non-blocking I/O</a:t>
            </a:r>
            <a:endParaRPr lang="en-US" dirty="0"/>
          </a:p>
        </p:txBody>
      </p:sp>
      <p:sp>
        <p:nvSpPr>
          <p:cNvPr id="3" name="object 3"/>
          <p:cNvSpPr txBox="1">
            <a:spLocks noGrp="1"/>
          </p:cNvSpPr>
          <p:nvPr>
            <p:ph type="body" idx="1"/>
          </p:nvPr>
        </p:nvSpPr>
        <p:spPr/>
        <p:txBody>
          <a:bodyPr/>
          <a:lstStyle/>
          <a:p>
            <a:r>
              <a:rPr lang="en-US" dirty="0" smtClean="0"/>
              <a:t>Use </a:t>
            </a:r>
            <a:r>
              <a:rPr lang="en-US" dirty="0" err="1" smtClean="0">
                <a:latin typeface="Consolas" panose="020B0609020204030204" pitchFamily="49" charset="0"/>
              </a:rPr>
              <a:t>fctnl</a:t>
            </a:r>
            <a:r>
              <a:rPr lang="en-US" dirty="0" smtClean="0"/>
              <a:t> to set </a:t>
            </a:r>
            <a:r>
              <a:rPr lang="en-US" dirty="0">
                <a:latin typeface="Consolas" panose="020B0609020204030204" pitchFamily="49" charset="0"/>
              </a:rPr>
              <a:t>O_NONBLOCK</a:t>
            </a:r>
            <a:r>
              <a:rPr lang="en-US" dirty="0" smtClean="0"/>
              <a:t> flag on descriptor</a:t>
            </a:r>
          </a:p>
          <a:p>
            <a:r>
              <a:rPr lang="en-US" dirty="0" smtClean="0"/>
              <a:t>Non-blocking semantics of system calls:</a:t>
            </a:r>
          </a:p>
          <a:p>
            <a:pPr lvl="1"/>
            <a:r>
              <a:rPr lang="en-US" dirty="0" smtClean="0">
                <a:latin typeface="Consolas" panose="020B0609020204030204" pitchFamily="49" charset="0"/>
              </a:rPr>
              <a:t>read</a:t>
            </a:r>
            <a:r>
              <a:rPr lang="en-US" dirty="0" smtClean="0"/>
              <a:t> immediately returns </a:t>
            </a:r>
            <a:r>
              <a:rPr lang="en-US" dirty="0">
                <a:latin typeface="Consolas" panose="020B0609020204030204" pitchFamily="49" charset="0"/>
              </a:rPr>
              <a:t>-1</a:t>
            </a:r>
            <a:r>
              <a:rPr lang="en-US" dirty="0" smtClean="0"/>
              <a:t> with </a:t>
            </a:r>
            <a:r>
              <a:rPr lang="en-US" dirty="0" err="1">
                <a:latin typeface="Consolas" panose="020B0609020204030204" pitchFamily="49" charset="0"/>
              </a:rPr>
              <a:t>errno</a:t>
            </a:r>
            <a:r>
              <a:rPr lang="en-US" dirty="0" smtClean="0"/>
              <a:t> </a:t>
            </a:r>
            <a:r>
              <a:rPr lang="en-US" dirty="0">
                <a:latin typeface="Consolas" panose="020B0609020204030204" pitchFamily="49" charset="0"/>
              </a:rPr>
              <a:t>EAGAIN</a:t>
            </a:r>
            <a:r>
              <a:rPr lang="en-US" dirty="0" smtClean="0"/>
              <a:t> if no data</a:t>
            </a:r>
          </a:p>
          <a:p>
            <a:pPr lvl="1"/>
            <a:r>
              <a:rPr lang="en-US" dirty="0">
                <a:latin typeface="Consolas" panose="020B0609020204030204" pitchFamily="49" charset="0"/>
              </a:rPr>
              <a:t>write</a:t>
            </a:r>
            <a:r>
              <a:rPr lang="en-US" dirty="0" smtClean="0"/>
              <a:t> may not write all data, or may return </a:t>
            </a:r>
            <a:r>
              <a:rPr lang="en-US" dirty="0">
                <a:latin typeface="Consolas" panose="020B0609020204030204" pitchFamily="49" charset="0"/>
              </a:rPr>
              <a:t>EAGAIN</a:t>
            </a:r>
            <a:endParaRPr lang="en-US" dirty="0" smtClean="0"/>
          </a:p>
          <a:p>
            <a:pPr lvl="1"/>
            <a:r>
              <a:rPr lang="en-US" dirty="0">
                <a:latin typeface="Consolas" panose="020B0609020204030204" pitchFamily="49" charset="0"/>
              </a:rPr>
              <a:t>connect</a:t>
            </a:r>
            <a:r>
              <a:rPr lang="en-US" dirty="0" smtClean="0"/>
              <a:t> may “fail” with </a:t>
            </a:r>
            <a:r>
              <a:rPr lang="en-US" dirty="0">
                <a:latin typeface="Consolas" panose="020B0609020204030204" pitchFamily="49" charset="0"/>
              </a:rPr>
              <a:t>EINPROGRESS</a:t>
            </a:r>
            <a:r>
              <a:rPr lang="en-US" dirty="0" smtClean="0"/>
              <a:t>  (or may succeed, or may fail with real error such as a </a:t>
            </a:r>
            <a:r>
              <a:rPr lang="en-US" dirty="0">
                <a:latin typeface="Consolas" panose="020B0609020204030204" pitchFamily="49" charset="0"/>
              </a:rPr>
              <a:t>ECONNREFUSED</a:t>
            </a:r>
            <a:r>
              <a:rPr lang="en-US" dirty="0" smtClean="0"/>
              <a:t>)</a:t>
            </a:r>
          </a:p>
          <a:p>
            <a:pPr lvl="1"/>
            <a:r>
              <a:rPr lang="en-US" dirty="0">
                <a:latin typeface="Consolas" panose="020B0609020204030204" pitchFamily="49" charset="0"/>
              </a:rPr>
              <a:t>accept</a:t>
            </a:r>
            <a:r>
              <a:rPr lang="en-US" dirty="0" smtClean="0"/>
              <a:t> may fail with </a:t>
            </a:r>
            <a:r>
              <a:rPr lang="en-US" dirty="0">
                <a:latin typeface="Consolas" panose="020B0609020204030204" pitchFamily="49" charset="0"/>
              </a:rPr>
              <a:t>EAGAIN</a:t>
            </a:r>
            <a:r>
              <a:rPr lang="en-US" dirty="0" smtClean="0"/>
              <a:t> if no pending connections</a:t>
            </a:r>
            <a:endParaRPr lang="en-US" dirty="0"/>
          </a:p>
        </p:txBody>
      </p:sp>
      <p:sp>
        <p:nvSpPr>
          <p:cNvPr id="11" name="Date Placeholder 10"/>
          <p:cNvSpPr>
            <a:spLocks noGrp="1"/>
          </p:cNvSpPr>
          <p:nvPr>
            <p:ph type="dt" sz="half" idx="10"/>
          </p:nvPr>
        </p:nvSpPr>
        <p:spPr/>
        <p:txBody>
          <a:bodyPr/>
          <a:lstStyle/>
          <a:p>
            <a:r>
              <a:rPr lang="en-US" smtClean="0"/>
              <a:t>8/25/2026</a:t>
            </a:r>
            <a:endParaRPr lang="en-US"/>
          </a:p>
        </p:txBody>
      </p:sp>
      <p:sp>
        <p:nvSpPr>
          <p:cNvPr id="12" name="Footer Placeholder 11"/>
          <p:cNvSpPr>
            <a:spLocks noGrp="1"/>
          </p:cNvSpPr>
          <p:nvPr>
            <p:ph type="ftr" sz="quarter" idx="11"/>
          </p:nvPr>
        </p:nvSpPr>
        <p:spPr/>
        <p:txBody>
          <a:bodyPr/>
          <a:lstStyle/>
          <a:p>
            <a:r>
              <a:rPr lang="en-US" smtClean="0"/>
              <a:t>CSC7103, Fall 2026, Welcome and Introduction</a:t>
            </a:r>
            <a:endParaRPr lang="en-US"/>
          </a:p>
        </p:txBody>
      </p:sp>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t>52</a:t>
            </a:fld>
            <a:endParaRPr lang="en-US"/>
          </a:p>
        </p:txBody>
      </p:sp>
    </p:spTree>
    <p:extLst>
      <p:ext uri="{BB962C8B-B14F-4D97-AF65-F5344CB8AC3E}">
        <p14:creationId xmlns:p14="http://schemas.microsoft.com/office/powerpoint/2010/main" val="1295683611"/>
      </p:ext>
    </p:extLst>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How to know when to read/write?</a:t>
            </a:r>
            <a:endParaRPr lang="en-US" dirty="0"/>
          </a:p>
        </p:txBody>
      </p:sp>
      <p:sp>
        <p:nvSpPr>
          <p:cNvPr id="16" name="Content Placeholder 15"/>
          <p:cNvSpPr>
            <a:spLocks noGrp="1"/>
          </p:cNvSpPr>
          <p:nvPr>
            <p:ph idx="1"/>
          </p:nvPr>
        </p:nvSpPr>
        <p:spPr>
          <a:xfrm>
            <a:off x="636851" y="922867"/>
            <a:ext cx="4337971" cy="2407708"/>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Note: BSD used </a:t>
            </a:r>
            <a:r>
              <a:rPr lang="en-US" dirty="0" smtClean="0">
                <a:latin typeface="Consolas" panose="020B0609020204030204" pitchFamily="49" charset="0"/>
              </a:rPr>
              <a:t>select</a:t>
            </a:r>
            <a:r>
              <a:rPr lang="en-US" dirty="0" smtClean="0"/>
              <a:t> to achieve same thing</a:t>
            </a:r>
          </a:p>
          <a:p>
            <a:pPr lvl="1"/>
            <a:r>
              <a:rPr lang="en-US" dirty="0" smtClean="0"/>
              <a:t>Most OSes support both </a:t>
            </a:r>
            <a:r>
              <a:rPr lang="en-US" dirty="0" smtClean="0">
                <a:latin typeface="Consolas" panose="020B0609020204030204" pitchFamily="49" charset="0"/>
              </a:rPr>
              <a:t>select</a:t>
            </a:r>
            <a:r>
              <a:rPr lang="en-US" dirty="0" smtClean="0"/>
              <a:t> and </a:t>
            </a:r>
            <a:r>
              <a:rPr lang="en-US" dirty="0">
                <a:latin typeface="Consolas" panose="020B0609020204030204" pitchFamily="49" charset="0"/>
              </a:rPr>
              <a:t>poll</a:t>
            </a:r>
            <a:r>
              <a:rPr lang="en-US" dirty="0" smtClean="0"/>
              <a:t> today</a:t>
            </a:r>
          </a:p>
          <a:p>
            <a:endParaRPr lang="en-US" dirty="0"/>
          </a:p>
        </p:txBody>
      </p:sp>
      <p:pic>
        <p:nvPicPr>
          <p:cNvPr id="17" name="Picture 16"/>
          <p:cNvPicPr>
            <a:picLocks noChangeAspect="1"/>
          </p:cNvPicPr>
          <p:nvPr/>
        </p:nvPicPr>
        <p:blipFill>
          <a:blip r:embed="rId2"/>
          <a:stretch>
            <a:fillRect/>
          </a:stretch>
        </p:blipFill>
        <p:spPr>
          <a:xfrm>
            <a:off x="866775" y="920693"/>
            <a:ext cx="3630268" cy="1851468"/>
          </a:xfrm>
          <a:prstGeom prst="rect">
            <a:avLst/>
          </a:prstGeom>
        </p:spPr>
      </p:pic>
      <p:sp>
        <p:nvSpPr>
          <p:cNvPr id="21" name="Date Placeholder 20"/>
          <p:cNvSpPr>
            <a:spLocks noGrp="1"/>
          </p:cNvSpPr>
          <p:nvPr>
            <p:ph type="dt" sz="half" idx="10"/>
          </p:nvPr>
        </p:nvSpPr>
        <p:spPr/>
        <p:txBody>
          <a:bodyPr/>
          <a:lstStyle/>
          <a:p>
            <a:r>
              <a:rPr lang="en-US" smtClean="0"/>
              <a:t>8/25/2026</a:t>
            </a:r>
            <a:endParaRPr lang="en-US"/>
          </a:p>
        </p:txBody>
      </p:sp>
      <p:sp>
        <p:nvSpPr>
          <p:cNvPr id="22" name="Footer Placeholder 21"/>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53</a:t>
            </a:fld>
            <a:endParaRPr lang="en-US"/>
          </a:p>
        </p:txBody>
      </p:sp>
    </p:spTree>
    <p:extLst>
      <p:ext uri="{BB962C8B-B14F-4D97-AF65-F5344CB8AC3E}">
        <p14:creationId xmlns:p14="http://schemas.microsoft.com/office/powerpoint/2010/main" val="912020892"/>
      </p:ext>
    </p:extLst>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err="1" smtClean="0">
                <a:latin typeface="Consolas" panose="020B0609020204030204" pitchFamily="49" charset="0"/>
              </a:rPr>
              <a:t>epoll</a:t>
            </a:r>
            <a:r>
              <a:rPr lang="en-US" dirty="0" smtClean="0"/>
              <a:t> </a:t>
            </a:r>
            <a:endParaRPr lang="en-US" dirty="0"/>
          </a:p>
        </p:txBody>
      </p:sp>
      <p:sp>
        <p:nvSpPr>
          <p:cNvPr id="10" name="Content Placeholder 9"/>
          <p:cNvSpPr>
            <a:spLocks noGrp="1"/>
          </p:cNvSpPr>
          <p:nvPr>
            <p:ph idx="1"/>
          </p:nvPr>
        </p:nvSpPr>
        <p:spPr/>
        <p:txBody>
          <a:bodyPr/>
          <a:lstStyle/>
          <a:p>
            <a:r>
              <a:rPr lang="en-US" dirty="0" smtClean="0"/>
              <a:t>Newer Linux provides </a:t>
            </a:r>
            <a:r>
              <a:rPr lang="en-US" dirty="0" err="1" smtClean="0">
                <a:latin typeface="Consolas" panose="020B0609020204030204" pitchFamily="49" charset="0"/>
              </a:rPr>
              <a:t>epoll</a:t>
            </a:r>
            <a:endParaRPr lang="en-US" dirty="0" smtClean="0">
              <a:latin typeface="Consolas" panose="020B0609020204030204" pitchFamily="49" charset="0"/>
            </a:endParaRPr>
          </a:p>
          <a:p>
            <a:r>
              <a:rPr lang="en-US" dirty="0" smtClean="0"/>
              <a:t>Interface allows more efficient implementation</a:t>
            </a:r>
          </a:p>
          <a:p>
            <a:pPr lvl="1"/>
            <a:r>
              <a:rPr lang="en-US" dirty="0" smtClean="0"/>
              <a:t>Register interest with </a:t>
            </a:r>
            <a:r>
              <a:rPr lang="en-US" dirty="0" err="1" smtClean="0">
                <a:latin typeface="Consolas" panose="020B0609020204030204" pitchFamily="49" charset="0"/>
              </a:rPr>
              <a:t>epoll_create</a:t>
            </a:r>
            <a:r>
              <a:rPr lang="en-US" dirty="0" smtClean="0"/>
              <a:t>, </a:t>
            </a:r>
            <a:r>
              <a:rPr lang="en-US" dirty="0" err="1">
                <a:latin typeface="Consolas" panose="020B0609020204030204" pitchFamily="49" charset="0"/>
              </a:rPr>
              <a:t>epoll_ctl</a:t>
            </a:r>
            <a:endParaRPr lang="en-US" dirty="0">
              <a:latin typeface="Consolas" panose="020B0609020204030204" pitchFamily="49" charset="0"/>
            </a:endParaRPr>
          </a:p>
          <a:p>
            <a:pPr lvl="1"/>
            <a:r>
              <a:rPr lang="en-US" dirty="0" smtClean="0"/>
              <a:t>Wait with </a:t>
            </a:r>
            <a:r>
              <a:rPr lang="en-US" dirty="0" err="1">
                <a:latin typeface="Consolas" panose="020B0609020204030204" pitchFamily="49" charset="0"/>
              </a:rPr>
              <a:t>epoll_wait</a:t>
            </a:r>
            <a:r>
              <a:rPr lang="en-US" dirty="0" smtClean="0"/>
              <a:t> </a:t>
            </a:r>
            <a:r>
              <a:rPr lang="en-US" dirty="0" err="1" smtClean="0"/>
              <a:t>syscall</a:t>
            </a:r>
            <a:endParaRPr lang="en-US" dirty="0" smtClean="0"/>
          </a:p>
          <a:p>
            <a:pPr lvl="1"/>
            <a:r>
              <a:rPr lang="en-US" dirty="0" smtClean="0"/>
              <a:t>Kernel doesn’t have to re-scan </a:t>
            </a:r>
            <a:r>
              <a:rPr lang="en-US" dirty="0" err="1" smtClean="0"/>
              <a:t>pollfd</a:t>
            </a:r>
            <a:r>
              <a:rPr lang="en-US" dirty="0" smtClean="0"/>
              <a:t> array on each wait</a:t>
            </a:r>
          </a:p>
          <a:p>
            <a:r>
              <a:rPr lang="en-US" dirty="0" smtClean="0"/>
              <a:t>New option bits reduce calls to </a:t>
            </a:r>
            <a:r>
              <a:rPr lang="en-US" dirty="0" err="1">
                <a:latin typeface="Consolas" panose="020B0609020204030204" pitchFamily="49" charset="0"/>
              </a:rPr>
              <a:t>epoll_ctl</a:t>
            </a:r>
            <a:endParaRPr lang="en-US" dirty="0">
              <a:latin typeface="Consolas" panose="020B0609020204030204" pitchFamily="49" charset="0"/>
            </a:endParaRPr>
          </a:p>
          <a:p>
            <a:pPr lvl="1"/>
            <a:r>
              <a:rPr lang="en-US" dirty="0">
                <a:latin typeface="Consolas" panose="020B0609020204030204" pitchFamily="49" charset="0"/>
              </a:rPr>
              <a:t>EPOLLONESHOT</a:t>
            </a:r>
            <a:r>
              <a:rPr lang="en-US" dirty="0" smtClean="0"/>
              <a:t> – only wait for event once</a:t>
            </a:r>
          </a:p>
          <a:p>
            <a:pPr lvl="1"/>
            <a:r>
              <a:rPr lang="en-US" dirty="0">
                <a:latin typeface="Consolas" panose="020B0609020204030204" pitchFamily="49" charset="0"/>
              </a:rPr>
              <a:t>EPOLLET</a:t>
            </a:r>
            <a:r>
              <a:rPr lang="en-US" dirty="0" smtClean="0"/>
              <a:t> </a:t>
            </a:r>
            <a:r>
              <a:rPr lang="en-US" dirty="0"/>
              <a:t>-</a:t>
            </a:r>
            <a:r>
              <a:rPr lang="en-US" dirty="0" smtClean="0"/>
              <a:t> “edge triggered” (as opposed to level triggered)</a:t>
            </a:r>
          </a:p>
          <a:p>
            <a:r>
              <a:rPr lang="en-US" dirty="0" smtClean="0"/>
              <a:t> </a:t>
            </a:r>
            <a:r>
              <a:rPr lang="en-US" dirty="0" err="1">
                <a:latin typeface="Consolas" panose="020B0609020204030204" pitchFamily="49" charset="0"/>
              </a:rPr>
              <a:t>epoll</a:t>
            </a:r>
            <a:r>
              <a:rPr lang="en-US" dirty="0" smtClean="0"/>
              <a:t> is Linux specific</a:t>
            </a:r>
          </a:p>
          <a:p>
            <a:pPr lvl="1"/>
            <a:r>
              <a:rPr lang="en-US" dirty="0" smtClean="0"/>
              <a:t>But BSD has </a:t>
            </a:r>
            <a:r>
              <a:rPr lang="en-US" dirty="0" err="1">
                <a:latin typeface="Consolas" panose="020B0609020204030204" pitchFamily="49" charset="0"/>
              </a:rPr>
              <a:t>kqueue</a:t>
            </a:r>
            <a:r>
              <a:rPr lang="en-US" dirty="0">
                <a:latin typeface="Consolas" panose="020B0609020204030204" pitchFamily="49" charset="0"/>
              </a:rPr>
              <a:t>/</a:t>
            </a:r>
            <a:r>
              <a:rPr lang="en-US" dirty="0" err="1">
                <a:latin typeface="Consolas" panose="020B0609020204030204" pitchFamily="49" charset="0"/>
              </a:rPr>
              <a:t>kevent</a:t>
            </a:r>
            <a:r>
              <a:rPr lang="en-US" dirty="0" smtClean="0"/>
              <a:t> which is similar idea</a:t>
            </a:r>
          </a:p>
          <a:p>
            <a:endParaRPr lang="en-US" dirty="0"/>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54</a:t>
            </a:fld>
            <a:endParaRPr lang="en-US"/>
          </a:p>
        </p:txBody>
      </p:sp>
    </p:spTree>
    <p:extLst>
      <p:ext uri="{BB962C8B-B14F-4D97-AF65-F5344CB8AC3E}">
        <p14:creationId xmlns:p14="http://schemas.microsoft.com/office/powerpoint/2010/main" val="2201545692"/>
      </p:ext>
    </p:extLst>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err="1" smtClean="0">
                <a:latin typeface="Consolas" panose="020B0609020204030204" pitchFamily="49" charset="0"/>
              </a:rPr>
              <a:t>epoll</a:t>
            </a:r>
            <a:r>
              <a:rPr lang="en-US" dirty="0" smtClean="0"/>
              <a:t> </a:t>
            </a:r>
            <a:r>
              <a:rPr lang="en-US" dirty="0"/>
              <a:t>I</a:t>
            </a:r>
            <a:r>
              <a:rPr lang="en-US" dirty="0" smtClean="0"/>
              <a:t>nterface</a:t>
            </a:r>
            <a:endParaRPr lang="en-US" dirty="0"/>
          </a:p>
        </p:txBody>
      </p:sp>
      <p:sp>
        <p:nvSpPr>
          <p:cNvPr id="3" name="object 3"/>
          <p:cNvSpPr txBox="1"/>
          <p:nvPr/>
        </p:nvSpPr>
        <p:spPr>
          <a:xfrm>
            <a:off x="1078229" y="1044575"/>
            <a:ext cx="1683264" cy="570880"/>
          </a:xfrm>
          <a:prstGeom prst="rect">
            <a:avLst/>
          </a:prstGeom>
        </p:spPr>
        <p:txBody>
          <a:bodyPr vert="horz" wrap="square" lIns="0" tIns="19259" rIns="0" bIns="0" rtlCol="0">
            <a:spAutoFit/>
          </a:bodyPr>
          <a:lstStyle/>
          <a:p>
            <a:pPr marL="263106" marR="2370" indent="-256884">
              <a:lnSpc>
                <a:spcPts val="1073"/>
              </a:lnSpc>
              <a:spcBef>
                <a:spcPts val="152"/>
              </a:spcBef>
              <a:tabLst>
                <a:tab pos="520583" algn="l"/>
                <a:tab pos="906058" algn="l"/>
                <a:tab pos="1612711" algn="l"/>
              </a:tabLst>
            </a:pPr>
            <a:r>
              <a:rPr sz="957" spc="53" dirty="0">
                <a:latin typeface="Cambria"/>
                <a:cs typeface="Cambria"/>
              </a:rPr>
              <a:t>typedef</a:t>
            </a:r>
            <a:r>
              <a:rPr sz="957" dirty="0">
                <a:latin typeface="Cambria"/>
                <a:cs typeface="Cambria"/>
              </a:rPr>
              <a:t>	</a:t>
            </a:r>
            <a:r>
              <a:rPr sz="957" spc="21" dirty="0">
                <a:latin typeface="Cambria"/>
                <a:cs typeface="Cambria"/>
              </a:rPr>
              <a:t>union</a:t>
            </a:r>
            <a:r>
              <a:rPr sz="957" dirty="0">
                <a:latin typeface="Cambria"/>
                <a:cs typeface="Cambria"/>
              </a:rPr>
              <a:t>	</a:t>
            </a:r>
            <a:r>
              <a:rPr sz="957" spc="79" dirty="0">
                <a:latin typeface="Cambria"/>
                <a:cs typeface="Cambria"/>
              </a:rPr>
              <a:t>epoll_data</a:t>
            </a:r>
            <a:r>
              <a:rPr sz="957" dirty="0">
                <a:latin typeface="Cambria"/>
                <a:cs typeface="Cambria"/>
              </a:rPr>
              <a:t>	</a:t>
            </a:r>
            <a:r>
              <a:rPr sz="957" spc="107" dirty="0">
                <a:latin typeface="Cambria"/>
                <a:cs typeface="Cambria"/>
              </a:rPr>
              <a:t>{ </a:t>
            </a:r>
            <a:r>
              <a:rPr sz="957" spc="114" dirty="0">
                <a:latin typeface="Cambria"/>
                <a:cs typeface="Cambria"/>
              </a:rPr>
              <a:t>int</a:t>
            </a:r>
            <a:r>
              <a:rPr sz="957" dirty="0">
                <a:latin typeface="Cambria"/>
                <a:cs typeface="Cambria"/>
              </a:rPr>
              <a:t>	</a:t>
            </a:r>
            <a:r>
              <a:rPr sz="957" spc="133" dirty="0">
                <a:latin typeface="Cambria"/>
                <a:cs typeface="Cambria"/>
              </a:rPr>
              <a:t>fd;</a:t>
            </a:r>
            <a:endParaRPr sz="957" dirty="0">
              <a:latin typeface="Cambria"/>
              <a:cs typeface="Cambria"/>
            </a:endParaRPr>
          </a:p>
          <a:p>
            <a:pPr marL="263106">
              <a:lnSpc>
                <a:spcPts val="1017"/>
              </a:lnSpc>
              <a:tabLst>
                <a:tab pos="455992" algn="l"/>
                <a:tab pos="713172" algn="l"/>
              </a:tabLst>
            </a:pPr>
            <a:r>
              <a:rPr sz="957" spc="51" dirty="0">
                <a:latin typeface="Cambria"/>
                <a:cs typeface="Cambria"/>
              </a:rPr>
              <a:t>/*</a:t>
            </a:r>
            <a:r>
              <a:rPr sz="957" dirty="0">
                <a:latin typeface="Cambria"/>
                <a:cs typeface="Cambria"/>
              </a:rPr>
              <a:t>	</a:t>
            </a:r>
            <a:r>
              <a:rPr sz="957" spc="294" dirty="0">
                <a:latin typeface="Cambria"/>
                <a:cs typeface="Cambria"/>
              </a:rPr>
              <a:t>...</a:t>
            </a:r>
            <a:r>
              <a:rPr sz="957" dirty="0">
                <a:latin typeface="Cambria"/>
                <a:cs typeface="Cambria"/>
              </a:rPr>
              <a:t>	</a:t>
            </a:r>
            <a:r>
              <a:rPr sz="957" spc="51" dirty="0">
                <a:latin typeface="Cambria"/>
                <a:cs typeface="Cambria"/>
              </a:rPr>
              <a:t>*/</a:t>
            </a:r>
            <a:endParaRPr sz="957" dirty="0">
              <a:latin typeface="Cambria"/>
              <a:cs typeface="Cambria"/>
            </a:endParaRPr>
          </a:p>
          <a:p>
            <a:pPr marL="5926">
              <a:lnSpc>
                <a:spcPts val="1111"/>
              </a:lnSpc>
              <a:tabLst>
                <a:tab pos="134516" algn="l"/>
              </a:tabLst>
            </a:pPr>
            <a:r>
              <a:rPr sz="957" spc="107" dirty="0">
                <a:latin typeface="Cambria"/>
                <a:cs typeface="Cambria"/>
              </a:rPr>
              <a:t>}</a:t>
            </a:r>
            <a:r>
              <a:rPr sz="957" dirty="0">
                <a:latin typeface="Cambria"/>
                <a:cs typeface="Cambria"/>
              </a:rPr>
              <a:t>	</a:t>
            </a:r>
            <a:r>
              <a:rPr sz="957" spc="105" dirty="0">
                <a:latin typeface="Cambria"/>
                <a:cs typeface="Cambria"/>
              </a:rPr>
              <a:t>epoll_data_t;</a:t>
            </a:r>
            <a:endParaRPr sz="957" dirty="0">
              <a:latin typeface="Cambria"/>
              <a:cs typeface="Cambria"/>
            </a:endParaRPr>
          </a:p>
        </p:txBody>
      </p:sp>
      <p:sp>
        <p:nvSpPr>
          <p:cNvPr id="4" name="object 4"/>
          <p:cNvSpPr txBox="1"/>
          <p:nvPr/>
        </p:nvSpPr>
        <p:spPr>
          <a:xfrm>
            <a:off x="1078229" y="1727953"/>
            <a:ext cx="1425189" cy="583962"/>
          </a:xfrm>
          <a:prstGeom prst="rect">
            <a:avLst/>
          </a:prstGeom>
        </p:spPr>
        <p:txBody>
          <a:bodyPr vert="horz" wrap="square" lIns="0" tIns="6814" rIns="0" bIns="0" rtlCol="0">
            <a:spAutoFit/>
          </a:bodyPr>
          <a:lstStyle/>
          <a:p>
            <a:pPr marL="5926">
              <a:lnSpc>
                <a:spcPts val="1111"/>
              </a:lnSpc>
              <a:spcBef>
                <a:spcPts val="53"/>
              </a:spcBef>
              <a:tabLst>
                <a:tab pos="455992" algn="l"/>
                <a:tab pos="1227534" algn="l"/>
              </a:tabLst>
            </a:pPr>
            <a:r>
              <a:rPr sz="957" spc="95" dirty="0">
                <a:latin typeface="Cambria"/>
                <a:cs typeface="Cambria"/>
              </a:rPr>
              <a:t>struct</a:t>
            </a:r>
            <a:r>
              <a:rPr sz="957" dirty="0">
                <a:latin typeface="Cambria"/>
                <a:cs typeface="Cambria"/>
              </a:rPr>
              <a:t>	</a:t>
            </a:r>
            <a:r>
              <a:rPr sz="957" spc="72" dirty="0">
                <a:latin typeface="Cambria"/>
                <a:cs typeface="Cambria"/>
              </a:rPr>
              <a:t>epoll_event</a:t>
            </a:r>
            <a:r>
              <a:rPr sz="957" dirty="0">
                <a:latin typeface="Cambria"/>
                <a:cs typeface="Cambria"/>
              </a:rPr>
              <a:t>	</a:t>
            </a:r>
            <a:r>
              <a:rPr sz="957" spc="107" dirty="0">
                <a:latin typeface="Cambria"/>
                <a:cs typeface="Cambria"/>
              </a:rPr>
              <a:t>{</a:t>
            </a:r>
            <a:endParaRPr sz="957" dirty="0">
              <a:latin typeface="Cambria"/>
              <a:cs typeface="Cambria"/>
            </a:endParaRPr>
          </a:p>
          <a:p>
            <a:pPr marL="263106" marR="2370">
              <a:lnSpc>
                <a:spcPts val="1073"/>
              </a:lnSpc>
              <a:spcBef>
                <a:spcPts val="61"/>
              </a:spcBef>
              <a:tabLst>
                <a:tab pos="391104" algn="l"/>
                <a:tab pos="970056" algn="l"/>
                <a:tab pos="1098647" algn="l"/>
              </a:tabLst>
            </a:pPr>
            <a:r>
              <a:rPr sz="957" u="heavy" dirty="0">
                <a:uFill>
                  <a:solidFill>
                    <a:srgbClr val="000000"/>
                  </a:solidFill>
                </a:uFill>
                <a:latin typeface="Times New Roman"/>
                <a:cs typeface="Times New Roman"/>
              </a:rPr>
              <a:t>	</a:t>
            </a:r>
            <a:r>
              <a:rPr sz="957" spc="72" dirty="0">
                <a:latin typeface="Cambria"/>
                <a:cs typeface="Cambria"/>
              </a:rPr>
              <a:t>uint32_t</a:t>
            </a:r>
            <a:r>
              <a:rPr sz="957" dirty="0">
                <a:latin typeface="Cambria"/>
                <a:cs typeface="Cambria"/>
              </a:rPr>
              <a:t>	</a:t>
            </a:r>
            <a:r>
              <a:rPr sz="957" spc="77" dirty="0">
                <a:latin typeface="Cambria"/>
                <a:cs typeface="Cambria"/>
              </a:rPr>
              <a:t>events; </a:t>
            </a:r>
            <a:r>
              <a:rPr sz="957" spc="93" dirty="0">
                <a:latin typeface="Cambria"/>
                <a:cs typeface="Cambria"/>
              </a:rPr>
              <a:t>epoll_data_t</a:t>
            </a:r>
            <a:r>
              <a:rPr sz="957" dirty="0">
                <a:latin typeface="Cambria"/>
                <a:cs typeface="Cambria"/>
              </a:rPr>
              <a:t>	</a:t>
            </a:r>
            <a:r>
              <a:rPr sz="957" spc="84" dirty="0">
                <a:latin typeface="Cambria"/>
                <a:cs typeface="Cambria"/>
              </a:rPr>
              <a:t>data;</a:t>
            </a:r>
            <a:endParaRPr sz="957" dirty="0">
              <a:latin typeface="Cambria"/>
              <a:cs typeface="Cambria"/>
            </a:endParaRPr>
          </a:p>
          <a:p>
            <a:pPr marL="5926">
              <a:lnSpc>
                <a:spcPts val="1055"/>
              </a:lnSpc>
            </a:pPr>
            <a:r>
              <a:rPr sz="957" spc="177" dirty="0">
                <a:latin typeface="Cambria"/>
                <a:cs typeface="Cambria"/>
              </a:rPr>
              <a:t>};</a:t>
            </a:r>
            <a:endParaRPr sz="957" dirty="0">
              <a:latin typeface="Cambria"/>
              <a:cs typeface="Cambria"/>
            </a:endParaRPr>
          </a:p>
        </p:txBody>
      </p:sp>
      <p:sp>
        <p:nvSpPr>
          <p:cNvPr id="5" name="object 5"/>
          <p:cNvSpPr txBox="1"/>
          <p:nvPr/>
        </p:nvSpPr>
        <p:spPr>
          <a:xfrm>
            <a:off x="2878051" y="1864488"/>
            <a:ext cx="1554671" cy="289009"/>
          </a:xfrm>
          <a:prstGeom prst="rect">
            <a:avLst/>
          </a:prstGeom>
        </p:spPr>
        <p:txBody>
          <a:bodyPr vert="horz" wrap="square" lIns="0" tIns="6814" rIns="0" bIns="0" rtlCol="0">
            <a:spAutoFit/>
          </a:bodyPr>
          <a:lstStyle/>
          <a:p>
            <a:pPr marL="5926">
              <a:lnSpc>
                <a:spcPts val="1111"/>
              </a:lnSpc>
              <a:spcBef>
                <a:spcPts val="53"/>
              </a:spcBef>
              <a:tabLst>
                <a:tab pos="199108" algn="l"/>
                <a:tab pos="584582" algn="l"/>
                <a:tab pos="1034648" algn="l"/>
              </a:tabLst>
            </a:pPr>
            <a:r>
              <a:rPr sz="957" spc="51" dirty="0">
                <a:latin typeface="Cambria"/>
                <a:cs typeface="Cambria"/>
              </a:rPr>
              <a:t>/*</a:t>
            </a:r>
            <a:r>
              <a:rPr sz="957" dirty="0">
                <a:latin typeface="Cambria"/>
                <a:cs typeface="Cambria"/>
              </a:rPr>
              <a:t>	</a:t>
            </a:r>
            <a:r>
              <a:rPr sz="957" spc="75" dirty="0">
                <a:latin typeface="Cambria"/>
                <a:cs typeface="Cambria"/>
              </a:rPr>
              <a:t>Epoll</a:t>
            </a:r>
            <a:r>
              <a:rPr sz="957" dirty="0">
                <a:latin typeface="Cambria"/>
                <a:cs typeface="Cambria"/>
              </a:rPr>
              <a:t>	</a:t>
            </a:r>
            <a:r>
              <a:rPr sz="957" spc="49" dirty="0">
                <a:latin typeface="Cambria"/>
                <a:cs typeface="Cambria"/>
              </a:rPr>
              <a:t>events</a:t>
            </a:r>
            <a:r>
              <a:rPr sz="957" dirty="0">
                <a:latin typeface="Cambria"/>
                <a:cs typeface="Cambria"/>
              </a:rPr>
              <a:t>	</a:t>
            </a:r>
            <a:r>
              <a:rPr sz="957" spc="51" dirty="0">
                <a:latin typeface="Cambria"/>
                <a:cs typeface="Cambria"/>
              </a:rPr>
              <a:t>*/</a:t>
            </a:r>
            <a:endParaRPr sz="957">
              <a:latin typeface="Cambria"/>
              <a:cs typeface="Cambria"/>
            </a:endParaRPr>
          </a:p>
          <a:p>
            <a:pPr marL="5926">
              <a:lnSpc>
                <a:spcPts val="1111"/>
              </a:lnSpc>
              <a:tabLst>
                <a:tab pos="199108" algn="l"/>
                <a:tab pos="520583" algn="l"/>
                <a:tab pos="842059" algn="l"/>
                <a:tab pos="1420123" algn="l"/>
              </a:tabLst>
            </a:pPr>
            <a:r>
              <a:rPr sz="957" spc="51" dirty="0">
                <a:latin typeface="Cambria"/>
                <a:cs typeface="Cambria"/>
              </a:rPr>
              <a:t>/*</a:t>
            </a:r>
            <a:r>
              <a:rPr sz="957" dirty="0">
                <a:latin typeface="Cambria"/>
                <a:cs typeface="Cambria"/>
              </a:rPr>
              <a:t>	</a:t>
            </a:r>
            <a:r>
              <a:rPr sz="957" spc="19" dirty="0">
                <a:latin typeface="Cambria"/>
                <a:cs typeface="Cambria"/>
              </a:rPr>
              <a:t>User</a:t>
            </a:r>
            <a:r>
              <a:rPr sz="957" dirty="0">
                <a:latin typeface="Cambria"/>
                <a:cs typeface="Cambria"/>
              </a:rPr>
              <a:t>	</a:t>
            </a:r>
            <a:r>
              <a:rPr sz="957" spc="47" dirty="0">
                <a:latin typeface="Cambria"/>
                <a:cs typeface="Cambria"/>
              </a:rPr>
              <a:t>data</a:t>
            </a:r>
            <a:r>
              <a:rPr sz="957" dirty="0">
                <a:latin typeface="Cambria"/>
                <a:cs typeface="Cambria"/>
              </a:rPr>
              <a:t>	</a:t>
            </a:r>
            <a:r>
              <a:rPr sz="957" spc="79" dirty="0">
                <a:latin typeface="Cambria"/>
                <a:cs typeface="Cambria"/>
              </a:rPr>
              <a:t>variable</a:t>
            </a:r>
            <a:r>
              <a:rPr sz="957" dirty="0">
                <a:latin typeface="Cambria"/>
                <a:cs typeface="Cambria"/>
              </a:rPr>
              <a:t>	</a:t>
            </a:r>
            <a:r>
              <a:rPr sz="957" spc="51" dirty="0">
                <a:latin typeface="Cambria"/>
                <a:cs typeface="Cambria"/>
              </a:rPr>
              <a:t>*/</a:t>
            </a:r>
            <a:endParaRPr sz="957">
              <a:latin typeface="Cambria"/>
              <a:cs typeface="Cambria"/>
            </a:endParaRPr>
          </a:p>
        </p:txBody>
      </p:sp>
      <p:sp>
        <p:nvSpPr>
          <p:cNvPr id="6" name="object 6"/>
          <p:cNvSpPr txBox="1"/>
          <p:nvPr/>
        </p:nvSpPr>
        <p:spPr>
          <a:xfrm>
            <a:off x="1078230" y="2410621"/>
            <a:ext cx="3353194" cy="725026"/>
          </a:xfrm>
          <a:prstGeom prst="rect">
            <a:avLst/>
          </a:prstGeom>
        </p:spPr>
        <p:txBody>
          <a:bodyPr vert="horz" wrap="square" lIns="0" tIns="6814" rIns="0" bIns="0" rtlCol="0">
            <a:spAutoFit/>
          </a:bodyPr>
          <a:lstStyle/>
          <a:p>
            <a:pPr marL="5926">
              <a:lnSpc>
                <a:spcPts val="1111"/>
              </a:lnSpc>
              <a:spcBef>
                <a:spcPts val="53"/>
              </a:spcBef>
              <a:tabLst>
                <a:tab pos="263106" algn="l"/>
                <a:tab pos="1356124" algn="l"/>
              </a:tabLst>
            </a:pPr>
            <a:r>
              <a:rPr sz="957" spc="114" dirty="0">
                <a:latin typeface="Cambria"/>
                <a:cs typeface="Cambria"/>
              </a:rPr>
              <a:t>int</a:t>
            </a:r>
            <a:r>
              <a:rPr sz="957" dirty="0">
                <a:latin typeface="Cambria"/>
                <a:cs typeface="Cambria"/>
              </a:rPr>
              <a:t>	</a:t>
            </a:r>
            <a:r>
              <a:rPr sz="957" spc="95" dirty="0">
                <a:latin typeface="Cambria"/>
                <a:cs typeface="Cambria"/>
              </a:rPr>
              <a:t>epoll_create(int</a:t>
            </a:r>
            <a:r>
              <a:rPr sz="957" dirty="0">
                <a:latin typeface="Cambria"/>
                <a:cs typeface="Cambria"/>
              </a:rPr>
              <a:t>	</a:t>
            </a:r>
            <a:r>
              <a:rPr sz="957" spc="128" dirty="0">
                <a:latin typeface="Cambria"/>
                <a:cs typeface="Cambria"/>
              </a:rPr>
              <a:t>size);</a:t>
            </a:r>
            <a:endParaRPr sz="957">
              <a:latin typeface="Cambria"/>
              <a:cs typeface="Cambria"/>
            </a:endParaRPr>
          </a:p>
          <a:p>
            <a:pPr marL="5926">
              <a:lnSpc>
                <a:spcPts val="1078"/>
              </a:lnSpc>
              <a:tabLst>
                <a:tab pos="263106" algn="l"/>
                <a:tab pos="1163535" algn="l"/>
                <a:tab pos="1548713" algn="l"/>
                <a:tab pos="1805597" algn="l"/>
                <a:tab pos="2063074" algn="l"/>
                <a:tab pos="2320255" algn="l"/>
              </a:tabLst>
            </a:pPr>
            <a:r>
              <a:rPr sz="957" spc="114" dirty="0">
                <a:latin typeface="Cambria"/>
                <a:cs typeface="Cambria"/>
              </a:rPr>
              <a:t>int</a:t>
            </a:r>
            <a:r>
              <a:rPr sz="957" dirty="0">
                <a:latin typeface="Cambria"/>
                <a:cs typeface="Cambria"/>
              </a:rPr>
              <a:t>	</a:t>
            </a:r>
            <a:r>
              <a:rPr sz="957" spc="121" dirty="0">
                <a:latin typeface="Cambria"/>
                <a:cs typeface="Cambria"/>
              </a:rPr>
              <a:t>epoll_ctl(int</a:t>
            </a:r>
            <a:r>
              <a:rPr sz="957" dirty="0">
                <a:latin typeface="Cambria"/>
                <a:cs typeface="Cambria"/>
              </a:rPr>
              <a:t>	</a:t>
            </a:r>
            <a:r>
              <a:rPr sz="957" spc="89" dirty="0">
                <a:latin typeface="Cambria"/>
                <a:cs typeface="Cambria"/>
              </a:rPr>
              <a:t>epfd,</a:t>
            </a:r>
            <a:r>
              <a:rPr sz="957" dirty="0">
                <a:latin typeface="Cambria"/>
                <a:cs typeface="Cambria"/>
              </a:rPr>
              <a:t>	</a:t>
            </a:r>
            <a:r>
              <a:rPr sz="957" spc="114" dirty="0">
                <a:latin typeface="Cambria"/>
                <a:cs typeface="Cambria"/>
              </a:rPr>
              <a:t>int</a:t>
            </a:r>
            <a:r>
              <a:rPr sz="957" dirty="0">
                <a:latin typeface="Cambria"/>
                <a:cs typeface="Cambria"/>
              </a:rPr>
              <a:t>	</a:t>
            </a:r>
            <a:r>
              <a:rPr sz="957" spc="77" dirty="0">
                <a:latin typeface="Cambria"/>
                <a:cs typeface="Cambria"/>
              </a:rPr>
              <a:t>op,</a:t>
            </a:r>
            <a:r>
              <a:rPr sz="957" dirty="0">
                <a:latin typeface="Cambria"/>
                <a:cs typeface="Cambria"/>
              </a:rPr>
              <a:t>	</a:t>
            </a:r>
            <a:r>
              <a:rPr sz="957" spc="114" dirty="0">
                <a:latin typeface="Cambria"/>
                <a:cs typeface="Cambria"/>
              </a:rPr>
              <a:t>int</a:t>
            </a:r>
            <a:r>
              <a:rPr sz="957" dirty="0">
                <a:latin typeface="Cambria"/>
                <a:cs typeface="Cambria"/>
              </a:rPr>
              <a:t>	</a:t>
            </a:r>
            <a:r>
              <a:rPr sz="957" spc="149" dirty="0">
                <a:latin typeface="Cambria"/>
                <a:cs typeface="Cambria"/>
              </a:rPr>
              <a:t>fd,</a:t>
            </a:r>
            <a:endParaRPr sz="957">
              <a:latin typeface="Cambria"/>
              <a:cs typeface="Cambria"/>
            </a:endParaRPr>
          </a:p>
          <a:p>
            <a:pPr marL="906058">
              <a:lnSpc>
                <a:spcPts val="1078"/>
              </a:lnSpc>
              <a:tabLst>
                <a:tab pos="1356124" algn="l"/>
                <a:tab pos="2127073" algn="l"/>
              </a:tabLst>
            </a:pPr>
            <a:r>
              <a:rPr sz="957" spc="95" dirty="0">
                <a:latin typeface="Cambria"/>
                <a:cs typeface="Cambria"/>
              </a:rPr>
              <a:t>struct</a:t>
            </a:r>
            <a:r>
              <a:rPr sz="957" dirty="0">
                <a:latin typeface="Cambria"/>
                <a:cs typeface="Cambria"/>
              </a:rPr>
              <a:t>	</a:t>
            </a:r>
            <a:r>
              <a:rPr sz="957" spc="72" dirty="0">
                <a:latin typeface="Cambria"/>
                <a:cs typeface="Cambria"/>
              </a:rPr>
              <a:t>epoll_event</a:t>
            </a:r>
            <a:r>
              <a:rPr sz="957" dirty="0">
                <a:latin typeface="Cambria"/>
                <a:cs typeface="Cambria"/>
              </a:rPr>
              <a:t>	</a:t>
            </a:r>
            <a:r>
              <a:rPr sz="957" spc="84" dirty="0">
                <a:latin typeface="Cambria"/>
                <a:cs typeface="Cambria"/>
              </a:rPr>
              <a:t>*event);</a:t>
            </a:r>
            <a:endParaRPr sz="957">
              <a:latin typeface="Cambria"/>
              <a:cs typeface="Cambria"/>
            </a:endParaRPr>
          </a:p>
          <a:p>
            <a:pPr marL="970056" marR="2370" indent="-964427">
              <a:lnSpc>
                <a:spcPts val="1073"/>
              </a:lnSpc>
              <a:spcBef>
                <a:spcPts val="61"/>
              </a:spcBef>
              <a:tabLst>
                <a:tab pos="263106" algn="l"/>
                <a:tab pos="1227534" algn="l"/>
                <a:tab pos="1612711" algn="l"/>
                <a:tab pos="1934187" algn="l"/>
                <a:tab pos="2063074" algn="l"/>
                <a:tab pos="2191665" algn="l"/>
                <a:tab pos="2834616" algn="l"/>
              </a:tabLst>
            </a:pPr>
            <a:r>
              <a:rPr sz="957" spc="114" dirty="0">
                <a:latin typeface="Cambria"/>
                <a:cs typeface="Cambria"/>
              </a:rPr>
              <a:t>int</a:t>
            </a:r>
            <a:r>
              <a:rPr sz="957" dirty="0">
                <a:latin typeface="Cambria"/>
                <a:cs typeface="Cambria"/>
              </a:rPr>
              <a:t>	</a:t>
            </a:r>
            <a:r>
              <a:rPr sz="957" spc="91" dirty="0">
                <a:latin typeface="Cambria"/>
                <a:cs typeface="Cambria"/>
              </a:rPr>
              <a:t>epoll_wait(int</a:t>
            </a:r>
            <a:r>
              <a:rPr sz="957" dirty="0">
                <a:latin typeface="Cambria"/>
                <a:cs typeface="Cambria"/>
              </a:rPr>
              <a:t>	</a:t>
            </a:r>
            <a:r>
              <a:rPr sz="957" spc="89" dirty="0">
                <a:latin typeface="Cambria"/>
                <a:cs typeface="Cambria"/>
              </a:rPr>
              <a:t>epfd,</a:t>
            </a:r>
            <a:r>
              <a:rPr sz="957" dirty="0">
                <a:latin typeface="Cambria"/>
                <a:cs typeface="Cambria"/>
              </a:rPr>
              <a:t>	</a:t>
            </a:r>
            <a:r>
              <a:rPr sz="957" spc="95" dirty="0">
                <a:latin typeface="Cambria"/>
                <a:cs typeface="Cambria"/>
              </a:rPr>
              <a:t>struct</a:t>
            </a:r>
            <a:r>
              <a:rPr sz="957" dirty="0">
                <a:latin typeface="Cambria"/>
                <a:cs typeface="Cambria"/>
              </a:rPr>
              <a:t>	</a:t>
            </a:r>
            <a:r>
              <a:rPr sz="957" spc="72" dirty="0">
                <a:latin typeface="Cambria"/>
                <a:cs typeface="Cambria"/>
              </a:rPr>
              <a:t>epoll_event</a:t>
            </a:r>
            <a:r>
              <a:rPr sz="957" dirty="0">
                <a:latin typeface="Cambria"/>
                <a:cs typeface="Cambria"/>
              </a:rPr>
              <a:t>	</a:t>
            </a:r>
            <a:r>
              <a:rPr sz="957" spc="84" dirty="0">
                <a:latin typeface="Cambria"/>
                <a:cs typeface="Cambria"/>
              </a:rPr>
              <a:t>*events, </a:t>
            </a:r>
            <a:r>
              <a:rPr sz="957" spc="114" dirty="0">
                <a:latin typeface="Cambria"/>
                <a:cs typeface="Cambria"/>
              </a:rPr>
              <a:t>int</a:t>
            </a:r>
            <a:r>
              <a:rPr sz="957" dirty="0">
                <a:latin typeface="Cambria"/>
                <a:cs typeface="Cambria"/>
              </a:rPr>
              <a:t>	</a:t>
            </a:r>
            <a:r>
              <a:rPr sz="957" spc="35" dirty="0">
                <a:latin typeface="Cambria"/>
                <a:cs typeface="Cambria"/>
              </a:rPr>
              <a:t>maxevents,</a:t>
            </a:r>
            <a:r>
              <a:rPr sz="957" dirty="0">
                <a:latin typeface="Cambria"/>
                <a:cs typeface="Cambria"/>
              </a:rPr>
              <a:t>	</a:t>
            </a:r>
            <a:r>
              <a:rPr sz="957" spc="114" dirty="0">
                <a:latin typeface="Cambria"/>
                <a:cs typeface="Cambria"/>
              </a:rPr>
              <a:t>int</a:t>
            </a:r>
            <a:r>
              <a:rPr sz="957" dirty="0">
                <a:latin typeface="Cambria"/>
                <a:cs typeface="Cambria"/>
              </a:rPr>
              <a:t>	</a:t>
            </a:r>
            <a:r>
              <a:rPr sz="957" spc="70" dirty="0">
                <a:latin typeface="Cambria"/>
                <a:cs typeface="Cambria"/>
              </a:rPr>
              <a:t>timeout);</a:t>
            </a:r>
            <a:endParaRPr sz="957">
              <a:latin typeface="Cambria"/>
              <a:cs typeface="Cambria"/>
            </a:endParaRPr>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8" name="Slide Number Placeholder 7"/>
          <p:cNvSpPr>
            <a:spLocks noGrp="1"/>
          </p:cNvSpPr>
          <p:nvPr>
            <p:ph type="sldNum" sz="quarter" idx="12"/>
          </p:nvPr>
        </p:nvSpPr>
        <p:spPr/>
        <p:txBody>
          <a:bodyPr>
            <a:normAutofit fontScale="92500" lnSpcReduction="20000"/>
          </a:bodyPr>
          <a:lstStyle/>
          <a:p>
            <a:fld id="{B6F15528-21DE-4FAA-801E-634DDDAF4B2B}" type="slidenum">
              <a:rPr lang="en-US" smtClean="0"/>
              <a:t>55</a:t>
            </a:fld>
            <a:endParaRPr lang="en-US"/>
          </a:p>
        </p:txBody>
      </p:sp>
    </p:spTree>
    <p:extLst>
      <p:ext uri="{BB962C8B-B14F-4D97-AF65-F5344CB8AC3E}">
        <p14:creationId xmlns:p14="http://schemas.microsoft.com/office/powerpoint/2010/main" val="1594042465"/>
      </p:ext>
    </p:extLst>
  </p:cSld>
  <p:clrMapOvr>
    <a:masterClrMapping/>
  </p:clrMapOvr>
  <p:transition>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Asynchronous </a:t>
            </a:r>
            <a:r>
              <a:rPr lang="en-US" dirty="0"/>
              <a:t>P</a:t>
            </a:r>
            <a:r>
              <a:rPr lang="en-US" dirty="0" smtClean="0"/>
              <a:t>rogramming </a:t>
            </a:r>
            <a:r>
              <a:rPr lang="en-US" dirty="0"/>
              <a:t>M</a:t>
            </a:r>
            <a:r>
              <a:rPr lang="en-US" dirty="0" smtClean="0"/>
              <a:t>odel</a:t>
            </a:r>
            <a:endParaRPr lang="en-US" dirty="0"/>
          </a:p>
        </p:txBody>
      </p:sp>
      <p:sp>
        <p:nvSpPr>
          <p:cNvPr id="11" name="Date Placeholder 10"/>
          <p:cNvSpPr>
            <a:spLocks noGrp="1"/>
          </p:cNvSpPr>
          <p:nvPr>
            <p:ph type="dt" sz="half" idx="10"/>
          </p:nvPr>
        </p:nvSpPr>
        <p:spPr/>
        <p:txBody>
          <a:bodyPr/>
          <a:lstStyle/>
          <a:p>
            <a:r>
              <a:rPr lang="en-US" smtClean="0"/>
              <a:t>8/25/2026</a:t>
            </a:r>
            <a:endParaRPr lang="en-US"/>
          </a:p>
        </p:txBody>
      </p:sp>
      <p:sp>
        <p:nvSpPr>
          <p:cNvPr id="12" name="Footer Placeholder 11"/>
          <p:cNvSpPr>
            <a:spLocks noGrp="1"/>
          </p:cNvSpPr>
          <p:nvPr>
            <p:ph type="ftr" sz="quarter" idx="11"/>
          </p:nvPr>
        </p:nvSpPr>
        <p:spPr/>
        <p:txBody>
          <a:bodyPr/>
          <a:lstStyle/>
          <a:p>
            <a:r>
              <a:rPr lang="en-US" smtClean="0"/>
              <a:t>CSC7103, Fall 2026, Welcome and Introduction</a:t>
            </a:r>
            <a:endParaRPr lang="en-US"/>
          </a:p>
        </p:txBody>
      </p:sp>
      <p:pic>
        <p:nvPicPr>
          <p:cNvPr id="13" name="Picture 12"/>
          <p:cNvPicPr>
            <a:picLocks noChangeAspect="1"/>
          </p:cNvPicPr>
          <p:nvPr/>
        </p:nvPicPr>
        <p:blipFill>
          <a:blip r:embed="rId2"/>
          <a:stretch>
            <a:fillRect/>
          </a:stretch>
        </p:blipFill>
        <p:spPr>
          <a:xfrm>
            <a:off x="714375" y="853491"/>
            <a:ext cx="3959562" cy="2363230"/>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56</a:t>
            </a:fld>
            <a:endParaRPr lang="en-US"/>
          </a:p>
        </p:txBody>
      </p:sp>
    </p:spTree>
    <p:extLst>
      <p:ext uri="{BB962C8B-B14F-4D97-AF65-F5344CB8AC3E}">
        <p14:creationId xmlns:p14="http://schemas.microsoft.com/office/powerpoint/2010/main" val="4006133303"/>
      </p:ext>
    </p:extLst>
  </p:cSld>
  <p:clrMapOvr>
    <a:masterClrMapping/>
  </p:clrMapOvr>
  <p:transition>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Simplified example</a:t>
            </a:r>
            <a:endParaRPr lang="en-US" dirty="0"/>
          </a:p>
        </p:txBody>
      </p:sp>
      <p:sp>
        <p:nvSpPr>
          <p:cNvPr id="11" name="Date Placeholder 10"/>
          <p:cNvSpPr>
            <a:spLocks noGrp="1"/>
          </p:cNvSpPr>
          <p:nvPr>
            <p:ph type="dt" sz="half" idx="10"/>
          </p:nvPr>
        </p:nvSpPr>
        <p:spPr/>
        <p:txBody>
          <a:bodyPr/>
          <a:lstStyle/>
          <a:p>
            <a:r>
              <a:rPr lang="en-US" smtClean="0"/>
              <a:t>8/25/2026</a:t>
            </a:r>
            <a:endParaRPr lang="en-US"/>
          </a:p>
        </p:txBody>
      </p:sp>
      <p:sp>
        <p:nvSpPr>
          <p:cNvPr id="12" name="Footer Placeholder 11"/>
          <p:cNvSpPr>
            <a:spLocks noGrp="1"/>
          </p:cNvSpPr>
          <p:nvPr>
            <p:ph type="ftr" sz="quarter" idx="11"/>
          </p:nvPr>
        </p:nvSpPr>
        <p:spPr/>
        <p:txBody>
          <a:bodyPr/>
          <a:lstStyle/>
          <a:p>
            <a:r>
              <a:rPr lang="en-US" smtClean="0"/>
              <a:t>CSC7103, Fall 2026, Welcome and Introduction</a:t>
            </a:r>
            <a:endParaRPr lang="en-US"/>
          </a:p>
        </p:txBody>
      </p:sp>
      <p:pic>
        <p:nvPicPr>
          <p:cNvPr id="13" name="Picture 12"/>
          <p:cNvPicPr>
            <a:picLocks noChangeAspect="1"/>
          </p:cNvPicPr>
          <p:nvPr/>
        </p:nvPicPr>
        <p:blipFill>
          <a:blip r:embed="rId2"/>
          <a:stretch>
            <a:fillRect/>
          </a:stretch>
        </p:blipFill>
        <p:spPr>
          <a:xfrm>
            <a:off x="866775" y="883653"/>
            <a:ext cx="3155585" cy="2405244"/>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57</a:t>
            </a:fld>
            <a:endParaRPr lang="en-US"/>
          </a:p>
        </p:txBody>
      </p:sp>
    </p:spTree>
    <p:extLst>
      <p:ext uri="{BB962C8B-B14F-4D97-AF65-F5344CB8AC3E}">
        <p14:creationId xmlns:p14="http://schemas.microsoft.com/office/powerpoint/2010/main" val="189102201"/>
      </p:ext>
    </p:extLst>
  </p:cSld>
  <p:clrMapOvr>
    <a:masterClrMapping/>
  </p:clrMapOvr>
  <p:transition>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Pros &amp; </a:t>
            </a:r>
            <a:r>
              <a:rPr lang="en-US" dirty="0"/>
              <a:t>C</a:t>
            </a:r>
            <a:r>
              <a:rPr lang="en-US" dirty="0" smtClean="0"/>
              <a:t>ons of </a:t>
            </a:r>
            <a:r>
              <a:rPr lang="en-US" dirty="0"/>
              <a:t>E</a:t>
            </a:r>
            <a:r>
              <a:rPr lang="en-US" dirty="0" smtClean="0"/>
              <a:t>vent-based code</a:t>
            </a:r>
            <a:endParaRPr lang="en-US" dirty="0"/>
          </a:p>
        </p:txBody>
      </p:sp>
      <p:sp>
        <p:nvSpPr>
          <p:cNvPr id="3" name="object 3"/>
          <p:cNvSpPr txBox="1">
            <a:spLocks noGrp="1"/>
          </p:cNvSpPr>
          <p:nvPr>
            <p:ph type="body" idx="1"/>
          </p:nvPr>
        </p:nvSpPr>
        <p:spPr/>
        <p:txBody>
          <a:bodyPr/>
          <a:lstStyle/>
          <a:p>
            <a:r>
              <a:rPr lang="en-US" dirty="0" smtClean="0"/>
              <a:t>Advantages</a:t>
            </a:r>
          </a:p>
          <a:p>
            <a:pPr lvl="1"/>
            <a:r>
              <a:rPr lang="en-US" dirty="0" smtClean="0"/>
              <a:t>Fewer nasty bugs than threads (will discuss later)</a:t>
            </a:r>
          </a:p>
          <a:p>
            <a:pPr lvl="1"/>
            <a:r>
              <a:rPr lang="en-US" dirty="0" smtClean="0"/>
              <a:t>No locking, so no coarse- vs. fine-grained locking issues</a:t>
            </a:r>
          </a:p>
          <a:p>
            <a:pPr lvl="1"/>
            <a:r>
              <a:rPr lang="en-US" dirty="0" smtClean="0"/>
              <a:t>Works with legacy, non-reentrant code (e.g., </a:t>
            </a:r>
            <a:r>
              <a:rPr lang="en-US" dirty="0" err="1" smtClean="0">
                <a:latin typeface="Consolas" panose="020B0609020204030204" pitchFamily="49" charset="0"/>
              </a:rPr>
              <a:t>strtok</a:t>
            </a:r>
            <a:r>
              <a:rPr lang="en-US" dirty="0" smtClean="0"/>
              <a:t>, </a:t>
            </a:r>
            <a:r>
              <a:rPr lang="en-US" dirty="0" err="1">
                <a:latin typeface="Consolas" panose="020B0609020204030204" pitchFamily="49" charset="0"/>
              </a:rPr>
              <a:t>getpwnam</a:t>
            </a:r>
            <a:r>
              <a:rPr lang="en-US" dirty="0" smtClean="0"/>
              <a:t>)</a:t>
            </a:r>
          </a:p>
          <a:p>
            <a:pPr lvl="1"/>
            <a:r>
              <a:rPr lang="en-US" dirty="0" smtClean="0"/>
              <a:t>Very efficient in terms of memory per client</a:t>
            </a:r>
          </a:p>
          <a:p>
            <a:pPr lvl="1"/>
            <a:r>
              <a:rPr lang="en-US" dirty="0" smtClean="0"/>
              <a:t>Callbacks usually more efficient than thread switches</a:t>
            </a:r>
          </a:p>
          <a:p>
            <a:r>
              <a:rPr lang="en-US" dirty="0" smtClean="0"/>
              <a:t>Disadvantages</a:t>
            </a:r>
          </a:p>
          <a:p>
            <a:pPr lvl="1"/>
            <a:r>
              <a:rPr lang="en-US" dirty="0" smtClean="0"/>
              <a:t>“Stack ripping” makes code ugly </a:t>
            </a:r>
          </a:p>
          <a:p>
            <a:pPr lvl="1"/>
            <a:r>
              <a:rPr lang="en-US" dirty="0" smtClean="0"/>
              <a:t>Long running events make program unresponsive</a:t>
            </a:r>
          </a:p>
          <a:p>
            <a:pPr lvl="1"/>
            <a:r>
              <a:rPr lang="en-US" dirty="0" smtClean="0"/>
              <a:t>Harder to take advantage of </a:t>
            </a:r>
            <a:r>
              <a:rPr lang="en-US" smtClean="0"/>
              <a:t>multiprocessors </a:t>
            </a:r>
          </a:p>
          <a:p>
            <a:pPr lvl="1"/>
            <a:r>
              <a:rPr lang="en-US" smtClean="0"/>
              <a:t>Harder </a:t>
            </a:r>
            <a:r>
              <a:rPr lang="en-US" dirty="0" smtClean="0"/>
              <a:t>to do non-blocking disk I/O with existing OSes</a:t>
            </a:r>
            <a:endParaRPr lang="en-US" dirty="0"/>
          </a:p>
        </p:txBody>
      </p:sp>
      <p:sp>
        <p:nvSpPr>
          <p:cNvPr id="11" name="Date Placeholder 10"/>
          <p:cNvSpPr>
            <a:spLocks noGrp="1"/>
          </p:cNvSpPr>
          <p:nvPr>
            <p:ph type="dt" sz="half" idx="10"/>
          </p:nvPr>
        </p:nvSpPr>
        <p:spPr/>
        <p:txBody>
          <a:bodyPr/>
          <a:lstStyle/>
          <a:p>
            <a:r>
              <a:rPr lang="en-US" smtClean="0"/>
              <a:t>8/25/2026</a:t>
            </a:r>
            <a:endParaRPr lang="en-US"/>
          </a:p>
        </p:txBody>
      </p:sp>
      <p:sp>
        <p:nvSpPr>
          <p:cNvPr id="12" name="Footer Placeholder 11"/>
          <p:cNvSpPr>
            <a:spLocks noGrp="1"/>
          </p:cNvSpPr>
          <p:nvPr>
            <p:ph type="ftr" sz="quarter" idx="11"/>
          </p:nvPr>
        </p:nvSpPr>
        <p:spPr/>
        <p:txBody>
          <a:bodyPr/>
          <a:lstStyle/>
          <a:p>
            <a:r>
              <a:rPr lang="en-US" smtClean="0"/>
              <a:t>CSC7103, Fall 2026, Welcome and Introduction</a:t>
            </a:r>
            <a:endParaRPr lang="en-US"/>
          </a:p>
        </p:txBody>
      </p:sp>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t>58</a:t>
            </a:fld>
            <a:endParaRPr lang="en-US"/>
          </a:p>
        </p:txBody>
      </p:sp>
    </p:spTree>
    <p:extLst>
      <p:ext uri="{BB962C8B-B14F-4D97-AF65-F5344CB8AC3E}">
        <p14:creationId xmlns:p14="http://schemas.microsoft.com/office/powerpoint/2010/main" val="1064323290"/>
      </p:ext>
    </p:extLst>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87" y="283417"/>
            <a:ext cx="1922639" cy="14419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2997" y="1725397"/>
            <a:ext cx="1924457" cy="14433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6433" y="1101140"/>
            <a:ext cx="1924456" cy="144334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012" y="1920224"/>
            <a:ext cx="1410897" cy="94177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6413" y="596017"/>
            <a:ext cx="1411040" cy="92812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8879" y="433611"/>
            <a:ext cx="1492980" cy="324814"/>
          </a:xfrm>
          <a:prstGeom prst="rect">
            <a:avLst/>
          </a:prstGeom>
          <a:noFill/>
          <a:ln>
            <a:noFill/>
          </a:ln>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3478" y="2799653"/>
            <a:ext cx="1296950" cy="175088"/>
          </a:xfrm>
          <a:prstGeom prst="rect">
            <a:avLst/>
          </a:prstGeom>
        </p:spPr>
      </p:pic>
      <p:sp>
        <p:nvSpPr>
          <p:cNvPr id="2" name="Date Placeholder 1"/>
          <p:cNvSpPr>
            <a:spLocks noGrp="1"/>
          </p:cNvSpPr>
          <p:nvPr>
            <p:ph type="dt" sz="half" idx="10"/>
          </p:nvPr>
        </p:nvSpPr>
        <p:spPr/>
        <p:txBody>
          <a:bodyPr/>
          <a:lstStyle/>
          <a:p>
            <a:r>
              <a:rPr lang="en-US" smtClean="0"/>
              <a:t>8/25/2026</a:t>
            </a:r>
            <a:endParaRPr lang="en-US" dirty="0"/>
          </a:p>
        </p:txBody>
      </p:sp>
      <p:sp>
        <p:nvSpPr>
          <p:cNvPr id="3" name="Footer Placeholder 2"/>
          <p:cNvSpPr>
            <a:spLocks noGrp="1"/>
          </p:cNvSpPr>
          <p:nvPr>
            <p:ph type="ftr" sz="quarter" idx="11"/>
          </p:nvPr>
        </p:nvSpPr>
        <p:spPr/>
        <p:txBody>
          <a:bodyPr/>
          <a:lstStyle/>
          <a:p>
            <a:r>
              <a:rPr lang="en-US" smtClean="0"/>
              <a:t>CSC7103, Fall 2026, Welcome and Introduction</a:t>
            </a:r>
            <a:endParaRPr lang="en-US"/>
          </a:p>
        </p:txBody>
      </p:sp>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t>59</a:t>
            </a:fld>
            <a:endParaRPr lang="en-US"/>
          </a:p>
        </p:txBody>
      </p:sp>
    </p:spTree>
    <p:extLst>
      <p:ext uri="{BB962C8B-B14F-4D97-AF65-F5344CB8AC3E}">
        <p14:creationId xmlns:p14="http://schemas.microsoft.com/office/powerpoint/2010/main" val="1447488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Important Dates and Details</a:t>
            </a:r>
            <a:endParaRPr lang="en-US" dirty="0"/>
          </a:p>
        </p:txBody>
      </p:sp>
      <p:sp>
        <p:nvSpPr>
          <p:cNvPr id="5" name="Content Placeholder 4"/>
          <p:cNvSpPr>
            <a:spLocks noGrp="1"/>
          </p:cNvSpPr>
          <p:nvPr>
            <p:ph idx="1"/>
          </p:nvPr>
        </p:nvSpPr>
        <p:spPr/>
        <p:txBody>
          <a:bodyPr>
            <a:normAutofit/>
          </a:bodyPr>
          <a:lstStyle/>
          <a:p>
            <a:r>
              <a:rPr lang="en-US" dirty="0" smtClean="0"/>
              <a:t>Lectures</a:t>
            </a:r>
          </a:p>
          <a:p>
            <a:pPr lvl="1"/>
            <a:r>
              <a:rPr lang="en-US" dirty="0" smtClean="0"/>
              <a:t>Tuesday and Thursday, 1:30pm to 2:50pm, 1236 PFT</a:t>
            </a:r>
          </a:p>
          <a:p>
            <a:r>
              <a:rPr lang="en-US" dirty="0" smtClean="0"/>
              <a:t>Grading</a:t>
            </a:r>
          </a:p>
          <a:p>
            <a:pPr lvl="1"/>
            <a:r>
              <a:rPr lang="en-US" dirty="0" smtClean="0"/>
              <a:t>Assignments 20%</a:t>
            </a:r>
          </a:p>
          <a:p>
            <a:pPr lvl="1"/>
            <a:r>
              <a:rPr lang="en-US" dirty="0" smtClean="0"/>
              <a:t>Projects 50%</a:t>
            </a:r>
          </a:p>
          <a:p>
            <a:pPr lvl="1"/>
            <a:r>
              <a:rPr lang="en-US" dirty="0" smtClean="0"/>
              <a:t>Reading assignments 20%, presentations 10%</a:t>
            </a:r>
          </a:p>
          <a:p>
            <a:r>
              <a:rPr lang="en-US" dirty="0" smtClean="0"/>
              <a:t>Exams</a:t>
            </a:r>
          </a:p>
          <a:p>
            <a:pPr lvl="1"/>
            <a:r>
              <a:rPr lang="en-US" dirty="0" smtClean="0"/>
              <a:t>There might be take-home examinations</a:t>
            </a:r>
          </a:p>
        </p:txBody>
      </p:sp>
      <p:sp>
        <p:nvSpPr>
          <p:cNvPr id="7" name="Date Placeholder 6"/>
          <p:cNvSpPr>
            <a:spLocks noGrp="1"/>
          </p:cNvSpPr>
          <p:nvPr>
            <p:ph type="dt" sz="half" idx="10"/>
          </p:nvPr>
        </p:nvSpPr>
        <p:spPr/>
        <p:txBody>
          <a:bodyPr/>
          <a:lstStyle/>
          <a:p>
            <a:r>
              <a:rPr lang="en-US" smtClean="0"/>
              <a:t>8/25/2026</a:t>
            </a:r>
            <a:endParaRPr lang="en-US"/>
          </a:p>
        </p:txBody>
      </p:sp>
      <p:sp>
        <p:nvSpPr>
          <p:cNvPr id="8" name="Footer Placeholder 7"/>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6</a:t>
            </a:fld>
            <a:endParaRPr lang="en-US"/>
          </a:p>
        </p:txBody>
      </p:sp>
    </p:spTree>
    <p:extLst>
      <p:ext uri="{BB962C8B-B14F-4D97-AF65-F5344CB8AC3E}">
        <p14:creationId xmlns:p14="http://schemas.microsoft.com/office/powerpoint/2010/main" val="4270186997"/>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Class Structure</a:t>
            </a:r>
            <a:endParaRPr lang="en-US" dirty="0"/>
          </a:p>
        </p:txBody>
      </p:sp>
      <p:sp>
        <p:nvSpPr>
          <p:cNvPr id="10" name="Content Placeholder 9"/>
          <p:cNvSpPr>
            <a:spLocks noGrp="1"/>
          </p:cNvSpPr>
          <p:nvPr>
            <p:ph idx="1"/>
          </p:nvPr>
        </p:nvSpPr>
        <p:spPr/>
        <p:txBody>
          <a:bodyPr>
            <a:normAutofit fontScale="92500"/>
          </a:bodyPr>
          <a:lstStyle/>
          <a:p>
            <a:r>
              <a:rPr lang="en-US" dirty="0" smtClean="0"/>
              <a:t>Tuesdays will be lecture days</a:t>
            </a:r>
          </a:p>
          <a:p>
            <a:pPr lvl="1"/>
            <a:r>
              <a:rPr lang="en-US" dirty="0" smtClean="0"/>
              <a:t>Slides will be posted on web site</a:t>
            </a:r>
          </a:p>
          <a:p>
            <a:r>
              <a:rPr lang="en-US" dirty="0" smtClean="0"/>
              <a:t>On Thursdays you present the papers you have read</a:t>
            </a:r>
          </a:p>
          <a:p>
            <a:pPr lvl="1"/>
            <a:r>
              <a:rPr lang="en-US" dirty="0" smtClean="0"/>
              <a:t>Weekly reading assignments are due at that lecture</a:t>
            </a:r>
          </a:p>
          <a:p>
            <a:pPr lvl="1"/>
            <a:r>
              <a:rPr lang="en-US" dirty="0" smtClean="0"/>
              <a:t>Will take attendance for these</a:t>
            </a:r>
          </a:p>
          <a:p>
            <a:r>
              <a:rPr lang="en-US" dirty="0" smtClean="0"/>
              <a:t>Discussion notes may also be posted</a:t>
            </a:r>
          </a:p>
          <a:p>
            <a:r>
              <a:rPr lang="en-US" dirty="0" smtClean="0"/>
              <a:t>Will sometimes cite papers </a:t>
            </a:r>
          </a:p>
          <a:p>
            <a:pPr lvl="1"/>
            <a:r>
              <a:rPr lang="en-US" dirty="0" smtClean="0"/>
              <a:t>Look up with search engine or ask us for more info</a:t>
            </a:r>
          </a:p>
          <a:p>
            <a:r>
              <a:rPr lang="en-US" dirty="0" smtClean="0"/>
              <a:t>If you have questions on papers you read, email us by 9</a:t>
            </a:r>
            <a:r>
              <a:rPr lang="en-US" dirty="0"/>
              <a:t>a</a:t>
            </a:r>
            <a:r>
              <a:rPr lang="en-US" dirty="0" smtClean="0"/>
              <a:t>m on day of lecture</a:t>
            </a:r>
          </a:p>
          <a:p>
            <a:pPr lvl="1"/>
            <a:r>
              <a:rPr lang="en-US" dirty="0" smtClean="0"/>
              <a:t>I will try to address your questions in discussion</a:t>
            </a:r>
          </a:p>
          <a:p>
            <a:pPr lvl="1"/>
            <a:r>
              <a:rPr lang="en-US" dirty="0" smtClean="0"/>
              <a:t>Good questions may earn participation points</a:t>
            </a:r>
          </a:p>
        </p:txBody>
      </p:sp>
      <p:sp>
        <p:nvSpPr>
          <p:cNvPr id="14" name="Date Placeholder 13"/>
          <p:cNvSpPr>
            <a:spLocks noGrp="1"/>
          </p:cNvSpPr>
          <p:nvPr>
            <p:ph type="dt" sz="half" idx="10"/>
          </p:nvPr>
        </p:nvSpPr>
        <p:spPr/>
        <p:txBody>
          <a:bodyPr/>
          <a:lstStyle/>
          <a:p>
            <a:r>
              <a:rPr lang="en-US" smtClean="0"/>
              <a:t>8/25/2026</a:t>
            </a:r>
            <a:endParaRPr lang="en-US"/>
          </a:p>
        </p:txBody>
      </p:sp>
      <p:sp>
        <p:nvSpPr>
          <p:cNvPr id="15" name="Footer Placeholder 14"/>
          <p:cNvSpPr>
            <a:spLocks noGrp="1"/>
          </p:cNvSpPr>
          <p:nvPr>
            <p:ph type="ftr" sz="quarter" idx="11"/>
          </p:nvPr>
        </p:nvSpPr>
        <p:spPr/>
        <p:txBody>
          <a:bodyPr/>
          <a:lstStyle/>
          <a:p>
            <a:r>
              <a:rPr lang="en-US" smtClean="0"/>
              <a:t>CSC7103, Fall 2026, Welcome and Introduction</a:t>
            </a:r>
            <a:endParaRPr lang="en-US"/>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7</a:t>
            </a:fld>
            <a:endParaRPr lang="en-US"/>
          </a:p>
        </p:txBody>
      </p:sp>
    </p:spTree>
    <p:extLst>
      <p:ext uri="{BB962C8B-B14F-4D97-AF65-F5344CB8AC3E}">
        <p14:creationId xmlns:p14="http://schemas.microsoft.com/office/powerpoint/2010/main" val="2429800800"/>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Structure</a:t>
            </a:r>
            <a:endParaRPr lang="en-US" dirty="0"/>
          </a:p>
        </p:txBody>
      </p:sp>
      <p:sp>
        <p:nvSpPr>
          <p:cNvPr id="3" name="Content Placeholder 2"/>
          <p:cNvSpPr>
            <a:spLocks noGrp="1"/>
          </p:cNvSpPr>
          <p:nvPr>
            <p:ph idx="1"/>
          </p:nvPr>
        </p:nvSpPr>
        <p:spPr>
          <a:xfrm>
            <a:off x="636851" y="922867"/>
            <a:ext cx="4801924" cy="2331508"/>
          </a:xfrm>
        </p:spPr>
        <p:txBody>
          <a:bodyPr>
            <a:normAutofit fontScale="77500" lnSpcReduction="20000"/>
          </a:bodyPr>
          <a:lstStyle/>
          <a:p>
            <a:r>
              <a:rPr lang="en-US" dirty="0" smtClean="0"/>
              <a:t>Lectures</a:t>
            </a:r>
          </a:p>
          <a:p>
            <a:pPr lvl="1"/>
            <a:r>
              <a:rPr lang="en-US" dirty="0" smtClean="0"/>
              <a:t>Discuss advanced topics</a:t>
            </a:r>
          </a:p>
          <a:p>
            <a:pPr lvl="1"/>
            <a:r>
              <a:rPr lang="en-US" dirty="0" smtClean="0"/>
              <a:t>Every week will have mandatory readings due on Thursday</a:t>
            </a:r>
          </a:p>
          <a:p>
            <a:pPr lvl="2"/>
            <a:r>
              <a:rPr lang="en-US" dirty="0" smtClean="0"/>
              <a:t>You are expected to have read those, submit written review for two of the papers</a:t>
            </a:r>
          </a:p>
          <a:p>
            <a:pPr lvl="2"/>
            <a:r>
              <a:rPr lang="en-US" dirty="0" smtClean="0"/>
              <a:t>Discuss readings, ask questions</a:t>
            </a:r>
          </a:p>
          <a:p>
            <a:r>
              <a:rPr lang="en-US" dirty="0" smtClean="0"/>
              <a:t>Reading assignments</a:t>
            </a:r>
          </a:p>
          <a:p>
            <a:pPr lvl="1"/>
            <a:r>
              <a:rPr lang="en-US" dirty="0" smtClean="0"/>
              <a:t>Everyone reads the papers and submits (hardcopy) review for two of the papers every week</a:t>
            </a:r>
          </a:p>
          <a:p>
            <a:pPr lvl="1"/>
            <a:r>
              <a:rPr lang="en-US" dirty="0" smtClean="0"/>
              <a:t>Up to four students will present one of the papers each during lecture time</a:t>
            </a:r>
          </a:p>
          <a:p>
            <a:pPr lvl="1"/>
            <a:r>
              <a:rPr lang="en-US" dirty="0" smtClean="0"/>
              <a:t>Discussions will earn extra points</a:t>
            </a:r>
          </a:p>
          <a:p>
            <a:r>
              <a:rPr lang="en-US" dirty="0" smtClean="0"/>
              <a:t>Assignments</a:t>
            </a:r>
          </a:p>
          <a:p>
            <a:pPr lvl="1"/>
            <a:r>
              <a:rPr lang="en-US" dirty="0" smtClean="0"/>
              <a:t>Programming against OS APIs</a:t>
            </a:r>
          </a:p>
          <a:p>
            <a:pPr lvl="1"/>
            <a:r>
              <a:rPr lang="en-US" dirty="0" smtClean="0"/>
              <a:t>Assignment0 is simple ‘readiness test’ for you, no submission, one question quiz on Sep 2</a:t>
            </a:r>
          </a:p>
          <a:p>
            <a:pPr lvl="1"/>
            <a:r>
              <a:rPr lang="en-US" dirty="0" smtClean="0"/>
              <a:t>Assignment1 is asking you to write a simple Linux command line tool</a:t>
            </a:r>
          </a:p>
          <a:p>
            <a:r>
              <a:rPr lang="en-US" dirty="0" smtClean="0"/>
              <a:t>Projects</a:t>
            </a:r>
          </a:p>
          <a:p>
            <a:pPr lvl="1"/>
            <a:r>
              <a:rPr lang="en-US" dirty="0" err="1" smtClean="0"/>
              <a:t>PintOS</a:t>
            </a:r>
            <a:r>
              <a:rPr lang="en-US" dirty="0" smtClean="0"/>
              <a:t>, a toy OS</a:t>
            </a:r>
          </a:p>
          <a:p>
            <a:pPr lvl="1"/>
            <a:r>
              <a:rPr lang="en-US" dirty="0" smtClean="0"/>
              <a:t>Implement new features: threading, scheduling, memory management</a:t>
            </a:r>
            <a:endParaRPr lang="en-US" dirty="0"/>
          </a:p>
        </p:txBody>
      </p:sp>
      <p:sp>
        <p:nvSpPr>
          <p:cNvPr id="4" name="Date Placeholder 3"/>
          <p:cNvSpPr>
            <a:spLocks noGrp="1"/>
          </p:cNvSpPr>
          <p:nvPr>
            <p:ph type="dt" sz="half" idx="10"/>
          </p:nvPr>
        </p:nvSpPr>
        <p:spPr/>
        <p:txBody>
          <a:bodyPr/>
          <a:lstStyle/>
          <a:p>
            <a:r>
              <a:rPr lang="en-US" smtClean="0"/>
              <a:t>8/25/2026</a:t>
            </a:r>
            <a:endParaRPr lang="en-US"/>
          </a:p>
        </p:txBody>
      </p:sp>
      <p:sp>
        <p:nvSpPr>
          <p:cNvPr id="5" name="Footer Placeholder 4"/>
          <p:cNvSpPr>
            <a:spLocks noGrp="1"/>
          </p:cNvSpPr>
          <p:nvPr>
            <p:ph type="ftr" sz="quarter" idx="11"/>
          </p:nvPr>
        </p:nvSpPr>
        <p:spPr/>
        <p:txBody>
          <a:bodyPr/>
          <a:lstStyle/>
          <a:p>
            <a:r>
              <a:rPr lang="en-US" smtClean="0"/>
              <a:t>CSC7103, Fall 2026, Welcome and Introduction</a:t>
            </a:r>
            <a:endParaRPr lang="en-US"/>
          </a:p>
        </p:txBody>
      </p:sp>
      <p:sp>
        <p:nvSpPr>
          <p:cNvPr id="7" name="Slide Number Placeholder 6"/>
          <p:cNvSpPr>
            <a:spLocks noGrp="1"/>
          </p:cNvSpPr>
          <p:nvPr>
            <p:ph type="sldNum" sz="quarter" idx="12"/>
          </p:nvPr>
        </p:nvSpPr>
        <p:spPr/>
        <p:txBody>
          <a:bodyPr>
            <a:normAutofit fontScale="92500" lnSpcReduction="20000"/>
          </a:bodyPr>
          <a:lstStyle/>
          <a:p>
            <a:fld id="{B6F15528-21DE-4FAA-801E-634DDDAF4B2B}" type="slidenum">
              <a:rPr lang="en-US" smtClean="0"/>
              <a:t>8</a:t>
            </a:fld>
            <a:endParaRPr lang="en-US"/>
          </a:p>
        </p:txBody>
      </p:sp>
    </p:spTree>
    <p:extLst>
      <p:ext uri="{BB962C8B-B14F-4D97-AF65-F5344CB8AC3E}">
        <p14:creationId xmlns:p14="http://schemas.microsoft.com/office/powerpoint/2010/main" val="2983064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Honesty</a:t>
            </a:r>
            <a:endParaRPr lang="en-US" dirty="0"/>
          </a:p>
        </p:txBody>
      </p:sp>
      <p:sp>
        <p:nvSpPr>
          <p:cNvPr id="3" name="Content Placeholder 2"/>
          <p:cNvSpPr>
            <a:spLocks noGrp="1"/>
          </p:cNvSpPr>
          <p:nvPr>
            <p:ph idx="1"/>
          </p:nvPr>
        </p:nvSpPr>
        <p:spPr/>
        <p:txBody>
          <a:bodyPr>
            <a:normAutofit/>
          </a:bodyPr>
          <a:lstStyle/>
          <a:p>
            <a:r>
              <a:rPr lang="en-US" dirty="0"/>
              <a:t>The LSU </a:t>
            </a:r>
            <a:r>
              <a:rPr lang="en-US" i="1" dirty="0"/>
              <a:t>Code of Student Conduct</a:t>
            </a:r>
            <a:r>
              <a:rPr lang="en-US" dirty="0"/>
              <a:t> defines plagiarism in Section 5.1.16:</a:t>
            </a:r>
          </a:p>
          <a:p>
            <a:endParaRPr lang="en-US" dirty="0">
              <a:latin typeface="Arial" charset="0"/>
            </a:endParaRPr>
          </a:p>
          <a:p>
            <a:pPr lvl="1"/>
            <a:r>
              <a:rPr lang="en-US" sz="706" dirty="0"/>
              <a:t>"Plagiarism is defined as the unacknowledged inclusion of someone else's words, structure, ideas, or data. When a student submits work as his/her own that includes the words, structure, ideas, or data of others, the source of this information must be acknowledged through complete, accurate, and specific references, and, if verbatim statements are included, through quotation marks as well. Failure to identify any source (including interviews, surveys, etc.), published in any medium (including on the internet) or unpublished, from which words, structure, ideas, or data have been taken, constitutes plagiarism;“</a:t>
            </a:r>
          </a:p>
          <a:p>
            <a:endParaRPr lang="en-US" dirty="0">
              <a:latin typeface="Arial" charset="0"/>
            </a:endParaRPr>
          </a:p>
          <a:p>
            <a:r>
              <a:rPr lang="en-US" dirty="0"/>
              <a:t>Plagiarism will not be tolerated and will be dealt with in accordance with and as outlined by the LSU Code of Student </a:t>
            </a:r>
            <a:r>
              <a:rPr lang="en-US" dirty="0" smtClean="0"/>
              <a:t>Conduct: </a:t>
            </a:r>
            <a:r>
              <a:rPr lang="en-US" sz="807" dirty="0">
                <a:hlinkClick r:id="rId2"/>
              </a:rPr>
              <a:t>https://www.lsu.edu/saa/students/codeofconduct.php</a:t>
            </a:r>
            <a:endParaRPr lang="en-US" sz="606" dirty="0"/>
          </a:p>
          <a:p>
            <a:endParaRPr lang="en-US" dirty="0"/>
          </a:p>
        </p:txBody>
      </p:sp>
      <p:sp>
        <p:nvSpPr>
          <p:cNvPr id="5" name="Date Placeholder 4"/>
          <p:cNvSpPr>
            <a:spLocks noGrp="1"/>
          </p:cNvSpPr>
          <p:nvPr>
            <p:ph type="dt" sz="half" idx="10"/>
          </p:nvPr>
        </p:nvSpPr>
        <p:spPr>
          <a:prstGeom prst="rect">
            <a:avLst/>
          </a:prstGeom>
        </p:spPr>
        <p:txBody>
          <a:bodyPr/>
          <a:lstStyle/>
          <a:p>
            <a:pPr>
              <a:defRPr/>
            </a:pPr>
            <a:r>
              <a:rPr lang="en-US" smtClean="0"/>
              <a:t>8/25/2026</a:t>
            </a:r>
            <a:endParaRPr lang="en-US"/>
          </a:p>
        </p:txBody>
      </p:sp>
      <p:sp>
        <p:nvSpPr>
          <p:cNvPr id="6" name="Footer Placeholder 5"/>
          <p:cNvSpPr>
            <a:spLocks noGrp="1"/>
          </p:cNvSpPr>
          <p:nvPr>
            <p:ph type="ftr" sz="quarter" idx="11"/>
          </p:nvPr>
        </p:nvSpPr>
        <p:spPr>
          <a:prstGeom prst="rect">
            <a:avLst/>
          </a:prstGeom>
        </p:spPr>
        <p:txBody>
          <a:bodyPr/>
          <a:lstStyle/>
          <a:p>
            <a:pPr>
              <a:defRPr/>
            </a:pPr>
            <a:r>
              <a:rPr lang="en-US" smtClean="0"/>
              <a:t>CSC7103, Fall 2026, Welcome and Introduction</a:t>
            </a:r>
            <a:endParaRPr lang="en-US" dirty="0"/>
          </a:p>
        </p:txBody>
      </p:sp>
      <p:sp>
        <p:nvSpPr>
          <p:cNvPr id="7" name="Slide Number Placeholder 6"/>
          <p:cNvSpPr>
            <a:spLocks noGrp="1"/>
          </p:cNvSpPr>
          <p:nvPr>
            <p:ph type="sldNum" sz="quarter" idx="12"/>
          </p:nvPr>
        </p:nvSpPr>
        <p:spPr/>
        <p:txBody>
          <a:bodyPr>
            <a:normAutofit fontScale="92500" lnSpcReduction="20000"/>
          </a:bodyPr>
          <a:lstStyle/>
          <a:p>
            <a:fld id="{B6F15528-21DE-4FAA-801E-634DDDAF4B2B}" type="slidenum">
              <a:rPr lang="en-US" smtClean="0"/>
              <a:t>9</a:t>
            </a:fld>
            <a:endParaRPr lang="en-US"/>
          </a:p>
        </p:txBody>
      </p:sp>
    </p:spTree>
    <p:extLst>
      <p:ext uri="{BB962C8B-B14F-4D97-AF65-F5344CB8AC3E}">
        <p14:creationId xmlns:p14="http://schemas.microsoft.com/office/powerpoint/2010/main" val="3523717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1 - Welcome and Getting Started</Template>
  <TotalTime>1413</TotalTime>
  <Words>4237</Words>
  <Application>Microsoft Office PowerPoint</Application>
  <PresentationFormat>Custom</PresentationFormat>
  <Paragraphs>791</Paragraphs>
  <Slides>59</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Arial</vt:lpstr>
      <vt:lpstr>Calibri</vt:lpstr>
      <vt:lpstr>Cambria</vt:lpstr>
      <vt:lpstr>Century Schoolbook</vt:lpstr>
      <vt:lpstr>Comic Sans MS</vt:lpstr>
      <vt:lpstr>Consolas</vt:lpstr>
      <vt:lpstr>Courier New</vt:lpstr>
      <vt:lpstr>Gill Sans Light</vt:lpstr>
      <vt:lpstr>Palatino Linotype</vt:lpstr>
      <vt:lpstr>Times New Roman</vt:lpstr>
      <vt:lpstr>Wingdings 2</vt:lpstr>
      <vt:lpstr>View</vt:lpstr>
      <vt:lpstr>Welcome and Introduction</vt:lpstr>
      <vt:lpstr>Administrativia   </vt:lpstr>
      <vt:lpstr>Infrastructure, Textbook &amp; Readings</vt:lpstr>
      <vt:lpstr>Class Expectations</vt:lpstr>
      <vt:lpstr>This Course</vt:lpstr>
      <vt:lpstr>Important Dates and Details</vt:lpstr>
      <vt:lpstr>Class Structure</vt:lpstr>
      <vt:lpstr>Class Structure</vt:lpstr>
      <vt:lpstr>Honesty</vt:lpstr>
      <vt:lpstr>ChatGPT?</vt:lpstr>
      <vt:lpstr>ChatGPT</vt:lpstr>
      <vt:lpstr>Introduction to Operating Systems</vt:lpstr>
      <vt:lpstr>Introduction to Operating Systems</vt:lpstr>
      <vt:lpstr>Prerequisites &amp; Goal</vt:lpstr>
      <vt:lpstr>Course Topics</vt:lpstr>
      <vt:lpstr>Advanced Operating Systems</vt:lpstr>
      <vt:lpstr>Why study Operating Systems?</vt:lpstr>
      <vt:lpstr>What is an Operating System?</vt:lpstr>
      <vt:lpstr>Three Main Hats</vt:lpstr>
      <vt:lpstr>Referee:  What does this Program do?</vt:lpstr>
      <vt:lpstr>Illusionist: What does this Program do?</vt:lpstr>
      <vt:lpstr>Glue: Typical OS structure</vt:lpstr>
      <vt:lpstr>Putting it all together</vt:lpstr>
      <vt:lpstr>*nix Architecture</vt:lpstr>
      <vt:lpstr>Transitions between Contexts</vt:lpstr>
      <vt:lpstr>System Calls</vt:lpstr>
      <vt:lpstr>Example: POSIX/Unix interface</vt:lpstr>
      <vt:lpstr>System Interfaces</vt:lpstr>
      <vt:lpstr>OS Research as a fundamental Discipline of Computer Science</vt:lpstr>
      <vt:lpstr>General Perception of OS Research</vt:lpstr>
      <vt:lpstr>OS Research Actually</vt:lpstr>
      <vt:lpstr>What is OS Research?</vt:lpstr>
      <vt:lpstr>Today’s Readings</vt:lpstr>
      <vt:lpstr>Today’s Readings: Motivation &amp; Professional Development</vt:lpstr>
      <vt:lpstr>How (and How Not) to write a Good Systems Paper (Levin &amp; Redell)</vt:lpstr>
      <vt:lpstr>On being the Right Size (Haldane)</vt:lpstr>
      <vt:lpstr>Example: Video Server</vt:lpstr>
      <vt:lpstr>Example: Video Server</vt:lpstr>
      <vt:lpstr>Reality: Much lower Capacity</vt:lpstr>
      <vt:lpstr>Maximizing Throughput</vt:lpstr>
      <vt:lpstr>Impact of Disks</vt:lpstr>
      <vt:lpstr>Disks</vt:lpstr>
      <vt:lpstr>Anatomy of a Disk</vt:lpstr>
      <vt:lpstr>Disk Positioning System</vt:lpstr>
      <vt:lpstr>Seek Details</vt:lpstr>
      <vt:lpstr>What does this mean for Systems?</vt:lpstr>
      <vt:lpstr>Preview of Disk Techniques</vt:lpstr>
      <vt:lpstr>Impact of Network</vt:lpstr>
      <vt:lpstr>Network</vt:lpstr>
      <vt:lpstr>Achieving Concurrency</vt:lpstr>
      <vt:lpstr>System calls for using TCP</vt:lpstr>
      <vt:lpstr>Non-blocking I/O</vt:lpstr>
      <vt:lpstr>How to know when to read/write?</vt:lpstr>
      <vt:lpstr>epoll </vt:lpstr>
      <vt:lpstr>epoll Interface</vt:lpstr>
      <vt:lpstr>Asynchronous Programming Model</vt:lpstr>
      <vt:lpstr>Simplified example</vt:lpstr>
      <vt:lpstr>Pros &amp; Cons of Event-based code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Lecture 1: Introduction and Getting started</dc:title>
  <dc:creator>Patrick Diehl [height=10pt]images/orcid</dc:creator>
  <cp:lastModifiedBy>Hartmut Kaiser</cp:lastModifiedBy>
  <cp:revision>221</cp:revision>
  <dcterms:created xsi:type="dcterms:W3CDTF">2024-11-05T14:58:37Z</dcterms:created>
  <dcterms:modified xsi:type="dcterms:W3CDTF">2026-07-18T20:10:14Z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2024-10-17T00:00:00Z</vt:filetime>
  </property>
  <property fmtid="{D5CDD505-2E9C-101B-9397-08002B2CF9AE}" pid="3" name="Creator">
    <vt:lpwstr>LaTeX with Beamer class</vt:lpwstr>
  </property>
  <property fmtid="{D5CDD505-2E9C-101B-9397-08002B2CF9AE}" pid="4" name="LastSaved">
    <vt:filetime>2024-11-05T00:00:00Z</vt:filetime>
  </property>
  <property fmtid="{D5CDD505-2E9C-101B-9397-08002B2CF9AE}" pid="5" name="PTEX.FullBanner">
    <vt:lpwstr>This is LuaHBTeX, Version 1.18.1 (MiKTeX 24.4)</vt:lpwstr>
  </property>
  <property fmtid="{D5CDD505-2E9C-101B-9397-08002B2CF9AE}" pid="6" name="Producer">
    <vt:lpwstr>3-Heights(TM) PDF Security Shell 4.8.25.2 (http://www.pdf-tools.com)</vt:lpwstr>
  </property>
</Properties>
</file>