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38.jpg" ContentType="image/jpeg"/>
  <Override PartName="/ppt/media/image40.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91" r:id="rId1"/>
  </p:sldMasterIdLst>
  <p:notesMasterIdLst>
    <p:notesMasterId r:id="rId56"/>
  </p:notesMasterIdLst>
  <p:sldIdLst>
    <p:sldId id="286" r:id="rId2"/>
    <p:sldId id="288" r:id="rId3"/>
    <p:sldId id="289" r:id="rId4"/>
    <p:sldId id="290" r:id="rId5"/>
    <p:sldId id="291" r:id="rId6"/>
    <p:sldId id="292" r:id="rId7"/>
    <p:sldId id="293" r:id="rId8"/>
    <p:sldId id="294" r:id="rId9"/>
    <p:sldId id="296" r:id="rId10"/>
    <p:sldId id="295" r:id="rId11"/>
    <p:sldId id="297" r:id="rId12"/>
    <p:sldId id="298" r:id="rId13"/>
    <p:sldId id="299" r:id="rId14"/>
    <p:sldId id="300"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39" r:id="rId33"/>
    <p:sldId id="321" r:id="rId34"/>
    <p:sldId id="322" r:id="rId35"/>
    <p:sldId id="323" r:id="rId36"/>
    <p:sldId id="340" r:id="rId37"/>
    <p:sldId id="341" r:id="rId38"/>
    <p:sldId id="342" r:id="rId39"/>
    <p:sldId id="343" r:id="rId40"/>
    <p:sldId id="328" r:id="rId41"/>
    <p:sldId id="329" r:id="rId42"/>
    <p:sldId id="346" r:id="rId43"/>
    <p:sldId id="344" r:id="rId44"/>
    <p:sldId id="345" r:id="rId45"/>
    <p:sldId id="347" r:id="rId46"/>
    <p:sldId id="334" r:id="rId47"/>
    <p:sldId id="335" r:id="rId48"/>
    <p:sldId id="355" r:id="rId49"/>
    <p:sldId id="350" r:id="rId50"/>
    <p:sldId id="351" r:id="rId51"/>
    <p:sldId id="352" r:id="rId52"/>
    <p:sldId id="353" r:id="rId53"/>
    <p:sldId id="354" r:id="rId54"/>
    <p:sldId id="287" r:id="rId55"/>
  </p:sldIdLst>
  <p:sldSz cx="6153150" cy="3460750"/>
  <p:notesSz cx="4610100" cy="3460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8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04" autoAdjust="0"/>
    <p:restoredTop sz="95996" autoAdjust="0"/>
  </p:normalViewPr>
  <p:slideViewPr>
    <p:cSldViewPr>
      <p:cViewPr varScale="1">
        <p:scale>
          <a:sx n="221" d="100"/>
          <a:sy n="221" d="100"/>
        </p:scale>
        <p:origin x="216" y="162"/>
      </p:cViewPr>
      <p:guideLst>
        <p:guide orient="horz" pos="2880"/>
        <p:guide pos="289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1997075" cy="1730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2611438" y="0"/>
            <a:ext cx="1997075" cy="173038"/>
          </a:xfrm>
          <a:prstGeom prst="rect">
            <a:avLst/>
          </a:prstGeom>
        </p:spPr>
        <p:txBody>
          <a:bodyPr vert="horz" lIns="91440" tIns="45720" rIns="91440" bIns="45720" rtlCol="0"/>
          <a:lstStyle>
            <a:lvl1pPr algn="r">
              <a:defRPr sz="1200"/>
            </a:lvl1pPr>
          </a:lstStyle>
          <a:p>
            <a:fld id="{5ED0331D-D1A9-413D-A449-74933C4147E3}" type="datetimeFigureOut">
              <a:rPr lang="en-US" smtClean="0"/>
              <a:t>9/17/2026</a:t>
            </a:fld>
            <a:endParaRPr lang="en-US"/>
          </a:p>
        </p:txBody>
      </p:sp>
      <p:sp>
        <p:nvSpPr>
          <p:cNvPr id="4" name="Slide Image Placeholder 3"/>
          <p:cNvSpPr>
            <a:spLocks noGrp="1" noRot="1" noChangeAspect="1"/>
          </p:cNvSpPr>
          <p:nvPr>
            <p:ph type="sldImg" idx="2"/>
          </p:nvPr>
        </p:nvSpPr>
        <p:spPr>
          <a:xfrm>
            <a:off x="1268413" y="433388"/>
            <a:ext cx="2073275" cy="11668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60375" y="1665288"/>
            <a:ext cx="3689350" cy="1363662"/>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3287713"/>
            <a:ext cx="1997075" cy="1730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2611438" y="3287713"/>
            <a:ext cx="1997075" cy="173037"/>
          </a:xfrm>
          <a:prstGeom prst="rect">
            <a:avLst/>
          </a:prstGeom>
        </p:spPr>
        <p:txBody>
          <a:bodyPr vert="horz" lIns="91440" tIns="45720" rIns="91440" bIns="45720" rtlCol="0" anchor="b"/>
          <a:lstStyle>
            <a:lvl1pPr algn="r">
              <a:defRPr sz="1200"/>
            </a:lvl1pPr>
          </a:lstStyle>
          <a:p>
            <a:fld id="{82AB8EC0-BCDB-4E1E-8A15-E26022F6A3C7}" type="slidenum">
              <a:rPr lang="en-US" smtClean="0"/>
              <a:t>‹#›</a:t>
            </a:fld>
            <a:endParaRPr lang="en-US"/>
          </a:p>
        </p:txBody>
      </p:sp>
    </p:spTree>
    <p:extLst>
      <p:ext uri="{BB962C8B-B14F-4D97-AF65-F5344CB8AC3E}">
        <p14:creationId xmlns:p14="http://schemas.microsoft.com/office/powerpoint/2010/main" val="1263350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098A8E-1454-40AB-85F7-3AFE14F61128}" type="slidenum">
              <a:rPr lang="en-US" smtClean="0"/>
              <a:pPr>
                <a:defRPr/>
              </a:pPr>
              <a:t>52</a:t>
            </a:fld>
            <a:endParaRPr lang="en-US"/>
          </a:p>
        </p:txBody>
      </p:sp>
    </p:spTree>
    <p:extLst>
      <p:ext uri="{BB962C8B-B14F-4D97-AF65-F5344CB8AC3E}">
        <p14:creationId xmlns:p14="http://schemas.microsoft.com/office/powerpoint/2010/main" val="574479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098A8E-1454-40AB-85F7-3AFE14F61128}" type="slidenum">
              <a:rPr lang="en-US" smtClean="0"/>
              <a:pPr>
                <a:defRPr/>
              </a:pPr>
              <a:t>53</a:t>
            </a:fld>
            <a:endParaRPr lang="en-US"/>
          </a:p>
        </p:txBody>
      </p:sp>
    </p:spTree>
    <p:extLst>
      <p:ext uri="{BB962C8B-B14F-4D97-AF65-F5344CB8AC3E}">
        <p14:creationId xmlns:p14="http://schemas.microsoft.com/office/powerpoint/2010/main" val="1123166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95210F-3153-47D6-B786-4D5C9DCDB62B}" type="slidenum">
              <a:rPr lang="en-US" smtClean="0"/>
              <a:t>54</a:t>
            </a:fld>
            <a:endParaRPr lang="en-US"/>
          </a:p>
        </p:txBody>
      </p:sp>
    </p:spTree>
    <p:extLst>
      <p:ext uri="{BB962C8B-B14F-4D97-AF65-F5344CB8AC3E}">
        <p14:creationId xmlns:p14="http://schemas.microsoft.com/office/powerpoint/2010/main" val="586707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36851" y="382990"/>
            <a:ext cx="4753308" cy="2039535"/>
          </a:xfrm>
        </p:spPr>
        <p:txBody>
          <a:bodyPr anchor="b">
            <a:normAutofit/>
          </a:bodyPr>
          <a:lstStyle>
            <a:lvl1pPr algn="l">
              <a:lnSpc>
                <a:spcPct val="85000"/>
              </a:lnSpc>
              <a:defRPr sz="3633"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36851" y="2422525"/>
            <a:ext cx="4753308" cy="853652"/>
          </a:xfrm>
        </p:spPr>
        <p:txBody>
          <a:bodyPr>
            <a:normAutofit/>
          </a:bodyPr>
          <a:lstStyle>
            <a:lvl1pPr marL="0" indent="0" algn="l">
              <a:buNone/>
              <a:defRPr sz="1110" spc="15" baseline="0">
                <a:solidFill>
                  <a:schemeClr val="tx1">
                    <a:lumMod val="75000"/>
                  </a:schemeClr>
                </a:solidFill>
              </a:defRPr>
            </a:lvl1pPr>
            <a:lvl2pPr marL="230703" indent="0" algn="ctr">
              <a:buNone/>
              <a:defRPr sz="1110"/>
            </a:lvl2pPr>
            <a:lvl3pPr marL="461406" indent="0" algn="ctr">
              <a:buNone/>
              <a:defRPr sz="1110"/>
            </a:lvl3pPr>
            <a:lvl4pPr marL="692109" indent="0" algn="ctr">
              <a:buNone/>
              <a:defRPr sz="1009"/>
            </a:lvl4pPr>
            <a:lvl5pPr marL="922812" indent="0" algn="ctr">
              <a:buNone/>
              <a:defRPr sz="1009"/>
            </a:lvl5pPr>
            <a:lvl6pPr marL="1153516" indent="0" algn="ctr">
              <a:buNone/>
              <a:defRPr sz="1009"/>
            </a:lvl6pPr>
            <a:lvl7pPr marL="1384219" indent="0" algn="ctr">
              <a:buNone/>
              <a:defRPr sz="1009"/>
            </a:lvl7pPr>
            <a:lvl8pPr marL="1614922" indent="0" algn="ctr">
              <a:buNone/>
              <a:defRPr sz="1009"/>
            </a:lvl8pPr>
            <a:lvl9pPr marL="1845625" indent="0" algn="ctr">
              <a:buNone/>
              <a:defRPr sz="1009"/>
            </a:lvl9pPr>
          </a:lstStyle>
          <a:p>
            <a:r>
              <a:rPr lang="en-US" smtClean="0"/>
              <a:t>Click to edit Master subtitle style</a:t>
            </a:r>
            <a:endParaRPr lang="en-US" dirty="0"/>
          </a:p>
        </p:txBody>
      </p:sp>
      <p:sp>
        <p:nvSpPr>
          <p:cNvPr id="7" name="Rectangle 6"/>
          <p:cNvSpPr/>
          <p:nvPr/>
        </p:nvSpPr>
        <p:spPr>
          <a:xfrm>
            <a:off x="0" y="0"/>
            <a:ext cx="230743" cy="346075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r>
              <a:rPr lang="en-US" smtClean="0"/>
              <a:t>9/24/2026, Topic 2</a:t>
            </a:r>
            <a:endParaRPr lang="en-US"/>
          </a:p>
        </p:txBody>
      </p:sp>
      <p:sp>
        <p:nvSpPr>
          <p:cNvPr id="9" name="Footer Placeholder 8"/>
          <p:cNvSpPr>
            <a:spLocks noGrp="1"/>
          </p:cNvSpPr>
          <p:nvPr>
            <p:ph type="ftr" sz="quarter" idx="11"/>
          </p:nvPr>
        </p:nvSpPr>
        <p:spPr/>
        <p:txBody>
          <a:bodyPr/>
          <a:lstStyle/>
          <a:p>
            <a:r>
              <a:rPr lang="en-US" smtClean="0"/>
              <a:t>CSC7103, Fall 2026, Concurrent Processes and Programming</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61383506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9/24/2026, Topic 2</a:t>
            </a:r>
            <a:endParaRPr lang="en-US"/>
          </a:p>
        </p:txBody>
      </p:sp>
      <p:sp>
        <p:nvSpPr>
          <p:cNvPr id="5" name="Footer Placeholder 4"/>
          <p:cNvSpPr>
            <a:spLocks noGrp="1"/>
          </p:cNvSpPr>
          <p:nvPr>
            <p:ph type="ftr" sz="quarter" idx="11"/>
          </p:nvPr>
        </p:nvSpPr>
        <p:spPr/>
        <p:txBody>
          <a:bodyPr/>
          <a:lstStyle/>
          <a:p>
            <a:r>
              <a:rPr lang="en-US" smtClean="0"/>
              <a:t>CSC7103, Fall 2026, Concurrent Processes and Programming</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8" name="Rectangle 7"/>
          <p:cNvSpPr/>
          <p:nvPr/>
        </p:nvSpPr>
        <p:spPr>
          <a:xfrm>
            <a:off x="0" y="0"/>
            <a:ext cx="230743" cy="34607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33975" y="2895370"/>
            <a:ext cx="565380" cy="565380"/>
          </a:xfrm>
          <a:prstGeom prst="rect">
            <a:avLst/>
          </a:prstGeom>
        </p:spPr>
      </p:pic>
    </p:spTree>
    <p:extLst>
      <p:ext uri="{BB962C8B-B14F-4D97-AF65-F5344CB8AC3E}">
        <p14:creationId xmlns:p14="http://schemas.microsoft.com/office/powerpoint/2010/main" val="3664592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36851" y="382990"/>
            <a:ext cx="4753308" cy="2039535"/>
          </a:xfrm>
        </p:spPr>
        <p:txBody>
          <a:bodyPr anchor="b">
            <a:normAutofit/>
          </a:bodyPr>
          <a:lstStyle>
            <a:lvl1pPr>
              <a:lnSpc>
                <a:spcPct val="85000"/>
              </a:lnSpc>
              <a:defRPr sz="3633" b="1"/>
            </a:lvl1pPr>
          </a:lstStyle>
          <a:p>
            <a:r>
              <a:rPr lang="en-US" smtClean="0"/>
              <a:t>Click to edit Master title style</a:t>
            </a:r>
            <a:endParaRPr lang="en-US" dirty="0"/>
          </a:p>
        </p:txBody>
      </p:sp>
      <p:sp>
        <p:nvSpPr>
          <p:cNvPr id="3" name="Text Placeholder 2"/>
          <p:cNvSpPr>
            <a:spLocks noGrp="1"/>
          </p:cNvSpPr>
          <p:nvPr>
            <p:ph type="body" idx="1"/>
          </p:nvPr>
        </p:nvSpPr>
        <p:spPr>
          <a:xfrm>
            <a:off x="636851" y="2422525"/>
            <a:ext cx="4753308" cy="853652"/>
          </a:xfrm>
        </p:spPr>
        <p:txBody>
          <a:bodyPr anchor="t">
            <a:normAutofit/>
          </a:bodyPr>
          <a:lstStyle>
            <a:lvl1pPr marL="0" indent="0">
              <a:buNone/>
              <a:defRPr sz="1110" spc="15" baseline="0">
                <a:solidFill>
                  <a:schemeClr val="tx1">
                    <a:lumMod val="50000"/>
                    <a:lumOff val="50000"/>
                  </a:schemeClr>
                </a:solidFill>
              </a:defRPr>
            </a:lvl1pPr>
            <a:lvl2pPr marL="230703" indent="0">
              <a:buNone/>
              <a:defRPr sz="908">
                <a:solidFill>
                  <a:schemeClr val="tx1">
                    <a:tint val="75000"/>
                  </a:schemeClr>
                </a:solidFill>
              </a:defRPr>
            </a:lvl2pPr>
            <a:lvl3pPr marL="461406" indent="0">
              <a:buNone/>
              <a:defRPr sz="807">
                <a:solidFill>
                  <a:schemeClr val="tx1">
                    <a:tint val="75000"/>
                  </a:schemeClr>
                </a:solidFill>
              </a:defRPr>
            </a:lvl3pPr>
            <a:lvl4pPr marL="692109" indent="0">
              <a:buNone/>
              <a:defRPr sz="706">
                <a:solidFill>
                  <a:schemeClr val="tx1">
                    <a:tint val="75000"/>
                  </a:schemeClr>
                </a:solidFill>
              </a:defRPr>
            </a:lvl4pPr>
            <a:lvl5pPr marL="922812" indent="0">
              <a:buNone/>
              <a:defRPr sz="706">
                <a:solidFill>
                  <a:schemeClr val="tx1">
                    <a:tint val="75000"/>
                  </a:schemeClr>
                </a:solidFill>
              </a:defRPr>
            </a:lvl5pPr>
            <a:lvl6pPr marL="1153516" indent="0">
              <a:buNone/>
              <a:defRPr sz="706">
                <a:solidFill>
                  <a:schemeClr val="tx1">
                    <a:tint val="75000"/>
                  </a:schemeClr>
                </a:solidFill>
              </a:defRPr>
            </a:lvl6pPr>
            <a:lvl7pPr marL="1384219" indent="0">
              <a:buNone/>
              <a:defRPr sz="706">
                <a:solidFill>
                  <a:schemeClr val="tx1">
                    <a:tint val="75000"/>
                  </a:schemeClr>
                </a:solidFill>
              </a:defRPr>
            </a:lvl7pPr>
            <a:lvl8pPr marL="1614922" indent="0">
              <a:buNone/>
              <a:defRPr sz="706">
                <a:solidFill>
                  <a:schemeClr val="tx1">
                    <a:tint val="75000"/>
                  </a:schemeClr>
                </a:solidFill>
              </a:defRPr>
            </a:lvl8pPr>
            <a:lvl9pPr marL="1845625" indent="0">
              <a:buNone/>
              <a:defRPr sz="706">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r>
              <a:rPr lang="en-US" smtClean="0"/>
              <a:t>9/24/2026, Topic 2</a:t>
            </a:r>
            <a:endParaRPr lang="en-US"/>
          </a:p>
        </p:txBody>
      </p:sp>
      <p:sp>
        <p:nvSpPr>
          <p:cNvPr id="5" name="Footer Placeholder 4"/>
          <p:cNvSpPr>
            <a:spLocks noGrp="1"/>
          </p:cNvSpPr>
          <p:nvPr>
            <p:ph type="ftr" sz="quarter" idx="11"/>
          </p:nvPr>
        </p:nvSpPr>
        <p:spPr/>
        <p:txBody>
          <a:bodyPr/>
          <a:lstStyle/>
          <a:p>
            <a:r>
              <a:rPr lang="en-US" smtClean="0"/>
              <a:t>CSC7103, Fall 2026, Concurrent Processes and Programming</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8" name="Rectangle 7"/>
          <p:cNvSpPr/>
          <p:nvPr/>
        </p:nvSpPr>
        <p:spPr>
          <a:xfrm>
            <a:off x="0" y="0"/>
            <a:ext cx="230743" cy="34607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11928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36851" y="922867"/>
            <a:ext cx="2261283" cy="2195814"/>
          </a:xfrm>
        </p:spPr>
        <p:txBody>
          <a:bodyPr/>
          <a:lstStyle>
            <a:lvl1pPr>
              <a:defRPr sz="1009"/>
            </a:lvl1pPr>
            <a:lvl2pPr>
              <a:defRPr sz="908"/>
            </a:lvl2pPr>
            <a:lvl3pPr>
              <a:defRPr sz="807"/>
            </a:lvl3pPr>
            <a:lvl4pPr>
              <a:defRPr sz="706"/>
            </a:lvl4pPr>
            <a:lvl5pPr>
              <a:defRPr sz="706"/>
            </a:lvl5pPr>
            <a:lvl6pPr>
              <a:defRPr sz="706"/>
            </a:lvl6pPr>
            <a:lvl7pPr>
              <a:defRPr sz="706"/>
            </a:lvl7pPr>
            <a:lvl8pPr>
              <a:defRPr sz="706"/>
            </a:lvl8pPr>
            <a:lvl9pPr>
              <a:defRPr sz="7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091958" y="922867"/>
            <a:ext cx="2261283" cy="2195814"/>
          </a:xfrm>
        </p:spPr>
        <p:txBody>
          <a:bodyPr/>
          <a:lstStyle>
            <a:lvl1pPr>
              <a:defRPr sz="1009"/>
            </a:lvl1pPr>
            <a:lvl2pPr>
              <a:defRPr sz="908"/>
            </a:lvl2pPr>
            <a:lvl3pPr>
              <a:defRPr sz="807"/>
            </a:lvl3pPr>
            <a:lvl4pPr>
              <a:defRPr sz="706"/>
            </a:lvl4pPr>
            <a:lvl5pPr>
              <a:defRPr sz="706"/>
            </a:lvl5pPr>
            <a:lvl6pPr>
              <a:defRPr sz="706"/>
            </a:lvl6pPr>
            <a:lvl7pPr>
              <a:defRPr sz="706"/>
            </a:lvl7pPr>
            <a:lvl8pPr>
              <a:defRPr sz="706"/>
            </a:lvl8pPr>
            <a:lvl9pPr>
              <a:defRPr sz="7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9/24/2026, Topic 2</a:t>
            </a:r>
            <a:endParaRPr lang="en-US"/>
          </a:p>
        </p:txBody>
      </p:sp>
      <p:sp>
        <p:nvSpPr>
          <p:cNvPr id="6" name="Footer Placeholder 5"/>
          <p:cNvSpPr>
            <a:spLocks noGrp="1"/>
          </p:cNvSpPr>
          <p:nvPr>
            <p:ph type="ftr" sz="quarter" idx="11"/>
          </p:nvPr>
        </p:nvSpPr>
        <p:spPr/>
        <p:txBody>
          <a:bodyPr/>
          <a:lstStyle/>
          <a:p>
            <a:r>
              <a:rPr lang="en-US" smtClean="0"/>
              <a:t>CSC7103, Fall 2026, Concurrent Processes and Programming</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
        <p:nvSpPr>
          <p:cNvPr id="8" name="Rectangle 7"/>
          <p:cNvSpPr/>
          <p:nvPr/>
        </p:nvSpPr>
        <p:spPr>
          <a:xfrm>
            <a:off x="0" y="0"/>
            <a:ext cx="230743" cy="34607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33975" y="2895370"/>
            <a:ext cx="565380" cy="565380"/>
          </a:xfrm>
          <a:prstGeom prst="rect">
            <a:avLst/>
          </a:prstGeom>
        </p:spPr>
      </p:pic>
    </p:spTree>
    <p:extLst>
      <p:ext uri="{BB962C8B-B14F-4D97-AF65-F5344CB8AC3E}">
        <p14:creationId xmlns:p14="http://schemas.microsoft.com/office/powerpoint/2010/main" val="2943652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36851" y="864761"/>
            <a:ext cx="2261283" cy="369147"/>
          </a:xfrm>
        </p:spPr>
        <p:txBody>
          <a:bodyPr anchor="b">
            <a:normAutofit/>
          </a:bodyPr>
          <a:lstStyle>
            <a:lvl1pPr marL="0" indent="0">
              <a:spcBef>
                <a:spcPts val="0"/>
              </a:spcBef>
              <a:buNone/>
              <a:defRPr sz="1009" b="0">
                <a:solidFill>
                  <a:schemeClr val="tx2"/>
                </a:solidFill>
              </a:defRPr>
            </a:lvl1pPr>
            <a:lvl2pPr marL="230703" indent="0">
              <a:buNone/>
              <a:defRPr sz="1009" b="1"/>
            </a:lvl2pPr>
            <a:lvl3pPr marL="461406" indent="0">
              <a:buNone/>
              <a:defRPr sz="908" b="1"/>
            </a:lvl3pPr>
            <a:lvl4pPr marL="692109" indent="0">
              <a:buNone/>
              <a:defRPr sz="807" b="1"/>
            </a:lvl4pPr>
            <a:lvl5pPr marL="922812" indent="0">
              <a:buNone/>
              <a:defRPr sz="807" b="1"/>
            </a:lvl5pPr>
            <a:lvl6pPr marL="1153516" indent="0">
              <a:buNone/>
              <a:defRPr sz="807" b="1"/>
            </a:lvl6pPr>
            <a:lvl7pPr marL="1384219" indent="0">
              <a:buNone/>
              <a:defRPr sz="807" b="1"/>
            </a:lvl7pPr>
            <a:lvl8pPr marL="1614922" indent="0">
              <a:buNone/>
              <a:defRPr sz="807" b="1"/>
            </a:lvl8pPr>
            <a:lvl9pPr marL="1845625" indent="0">
              <a:buNone/>
              <a:defRPr sz="807" b="1"/>
            </a:lvl9pPr>
          </a:lstStyle>
          <a:p>
            <a:pPr lvl="0"/>
            <a:r>
              <a:rPr lang="en-US" smtClean="0"/>
              <a:t>Edit Master text styles</a:t>
            </a:r>
          </a:p>
        </p:txBody>
      </p:sp>
      <p:sp>
        <p:nvSpPr>
          <p:cNvPr id="4" name="Content Placeholder 3"/>
          <p:cNvSpPr>
            <a:spLocks noGrp="1"/>
          </p:cNvSpPr>
          <p:nvPr>
            <p:ph sz="half" idx="2"/>
          </p:nvPr>
        </p:nvSpPr>
        <p:spPr>
          <a:xfrm>
            <a:off x="636851" y="1265384"/>
            <a:ext cx="2261283" cy="1849291"/>
          </a:xfrm>
        </p:spPr>
        <p:txBody>
          <a:bodyPr/>
          <a:lstStyle>
            <a:lvl1pPr>
              <a:defRPr sz="908"/>
            </a:lvl1pPr>
            <a:lvl2pPr>
              <a:defRPr sz="807"/>
            </a:lvl2pPr>
            <a:lvl3pPr>
              <a:defRPr sz="706"/>
            </a:lvl3pPr>
            <a:lvl4pPr>
              <a:defRPr sz="706"/>
            </a:lvl4pPr>
            <a:lvl5pPr>
              <a:defRPr sz="706"/>
            </a:lvl5pPr>
            <a:lvl6pPr>
              <a:defRPr sz="706"/>
            </a:lvl6pPr>
            <a:lvl7pPr>
              <a:defRPr sz="706"/>
            </a:lvl7pPr>
            <a:lvl8pPr>
              <a:defRPr sz="706"/>
            </a:lvl8pPr>
            <a:lvl9pPr>
              <a:defRPr sz="7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091958" y="864761"/>
            <a:ext cx="2261283" cy="369147"/>
          </a:xfrm>
        </p:spPr>
        <p:txBody>
          <a:bodyPr anchor="b">
            <a:normAutofit/>
          </a:bodyPr>
          <a:lstStyle>
            <a:lvl1pPr marL="0" indent="0">
              <a:lnSpc>
                <a:spcPct val="95000"/>
              </a:lnSpc>
              <a:spcBef>
                <a:spcPts val="0"/>
              </a:spcBef>
              <a:buNone/>
              <a:defRPr lang="en-US" sz="1009" b="0" kern="1200" dirty="0">
                <a:solidFill>
                  <a:schemeClr val="tx2"/>
                </a:solidFill>
                <a:latin typeface="+mn-lt"/>
                <a:ea typeface="+mn-ea"/>
                <a:cs typeface="+mn-cs"/>
              </a:defRPr>
            </a:lvl1pPr>
            <a:lvl2pPr marL="230703" indent="0">
              <a:buNone/>
              <a:defRPr sz="1009" b="1"/>
            </a:lvl2pPr>
            <a:lvl3pPr marL="461406" indent="0">
              <a:buNone/>
              <a:defRPr sz="908" b="1"/>
            </a:lvl3pPr>
            <a:lvl4pPr marL="692109" indent="0">
              <a:buNone/>
              <a:defRPr sz="807" b="1"/>
            </a:lvl4pPr>
            <a:lvl5pPr marL="922812" indent="0">
              <a:buNone/>
              <a:defRPr sz="807" b="1"/>
            </a:lvl5pPr>
            <a:lvl6pPr marL="1153516" indent="0">
              <a:buNone/>
              <a:defRPr sz="807" b="1"/>
            </a:lvl6pPr>
            <a:lvl7pPr marL="1384219" indent="0">
              <a:buNone/>
              <a:defRPr sz="807" b="1"/>
            </a:lvl7pPr>
            <a:lvl8pPr marL="1614922" indent="0">
              <a:buNone/>
              <a:defRPr sz="807" b="1"/>
            </a:lvl8pPr>
            <a:lvl9pPr marL="1845625" indent="0">
              <a:buNone/>
              <a:defRPr sz="807" b="1"/>
            </a:lvl9pPr>
          </a:lstStyle>
          <a:p>
            <a:pPr marL="0" lvl="0" indent="0" algn="l" defTabSz="461406" rtl="0" eaLnBrk="1" latinLnBrk="0" hangingPunct="1">
              <a:lnSpc>
                <a:spcPct val="90000"/>
              </a:lnSpc>
              <a:spcBef>
                <a:spcPts val="1009"/>
              </a:spcBef>
              <a:buFontTx/>
              <a:buNone/>
            </a:pPr>
            <a:r>
              <a:rPr lang="en-US" smtClean="0"/>
              <a:t>Edit Master text styles</a:t>
            </a:r>
          </a:p>
        </p:txBody>
      </p:sp>
      <p:sp>
        <p:nvSpPr>
          <p:cNvPr id="6" name="Content Placeholder 5"/>
          <p:cNvSpPr>
            <a:spLocks noGrp="1"/>
          </p:cNvSpPr>
          <p:nvPr>
            <p:ph sz="quarter" idx="4"/>
          </p:nvPr>
        </p:nvSpPr>
        <p:spPr>
          <a:xfrm>
            <a:off x="3091958" y="1265384"/>
            <a:ext cx="2261283" cy="1849291"/>
          </a:xfrm>
        </p:spPr>
        <p:txBody>
          <a:bodyPr/>
          <a:lstStyle>
            <a:lvl1pPr>
              <a:defRPr sz="908"/>
            </a:lvl1pPr>
            <a:lvl2pPr>
              <a:defRPr sz="807"/>
            </a:lvl2pPr>
            <a:lvl3pPr>
              <a:defRPr sz="706"/>
            </a:lvl3pPr>
            <a:lvl4pPr>
              <a:defRPr sz="706"/>
            </a:lvl4pPr>
            <a:lvl5pPr>
              <a:defRPr sz="706"/>
            </a:lvl5pPr>
            <a:lvl6pPr>
              <a:defRPr sz="706"/>
            </a:lvl6pPr>
            <a:lvl7pPr>
              <a:defRPr sz="706"/>
            </a:lvl7pPr>
            <a:lvl8pPr>
              <a:defRPr sz="706"/>
            </a:lvl8pPr>
            <a:lvl9pPr>
              <a:defRPr sz="7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9/24/2026, Topic 2</a:t>
            </a:r>
            <a:endParaRPr lang="en-US"/>
          </a:p>
        </p:txBody>
      </p:sp>
      <p:sp>
        <p:nvSpPr>
          <p:cNvPr id="8" name="Footer Placeholder 7"/>
          <p:cNvSpPr>
            <a:spLocks noGrp="1"/>
          </p:cNvSpPr>
          <p:nvPr>
            <p:ph type="ftr" sz="quarter" idx="11"/>
          </p:nvPr>
        </p:nvSpPr>
        <p:spPr/>
        <p:txBody>
          <a:bodyPr/>
          <a:lstStyle/>
          <a:p>
            <a:r>
              <a:rPr lang="en-US" smtClean="0"/>
              <a:t>CSC7103, Fall 2026, Concurrent Processes and Programming</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
        <p:nvSpPr>
          <p:cNvPr id="11" name="Rectangle 10"/>
          <p:cNvSpPr/>
          <p:nvPr/>
        </p:nvSpPr>
        <p:spPr>
          <a:xfrm>
            <a:off x="0" y="0"/>
            <a:ext cx="230743" cy="34607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33975" y="2895370"/>
            <a:ext cx="565380" cy="565380"/>
          </a:xfrm>
          <a:prstGeom prst="rect">
            <a:avLst/>
          </a:prstGeom>
        </p:spPr>
      </p:pic>
    </p:spTree>
    <p:extLst>
      <p:ext uri="{BB962C8B-B14F-4D97-AF65-F5344CB8AC3E}">
        <p14:creationId xmlns:p14="http://schemas.microsoft.com/office/powerpoint/2010/main" val="2318269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9/24/2026, Topic 2</a:t>
            </a:r>
            <a:endParaRPr lang="en-US"/>
          </a:p>
        </p:txBody>
      </p:sp>
      <p:sp>
        <p:nvSpPr>
          <p:cNvPr id="4" name="Footer Placeholder 3"/>
          <p:cNvSpPr>
            <a:spLocks noGrp="1"/>
          </p:cNvSpPr>
          <p:nvPr>
            <p:ph type="ftr" sz="quarter" idx="11"/>
          </p:nvPr>
        </p:nvSpPr>
        <p:spPr/>
        <p:txBody>
          <a:bodyPr/>
          <a:lstStyle/>
          <a:p>
            <a:r>
              <a:rPr lang="en-US" smtClean="0"/>
              <a:t>CSC7103, Fall 2026, Concurrent Processes and Programming</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
        <p:nvSpPr>
          <p:cNvPr id="7" name="Rectangle 6"/>
          <p:cNvSpPr/>
          <p:nvPr/>
        </p:nvSpPr>
        <p:spPr>
          <a:xfrm>
            <a:off x="0" y="0"/>
            <a:ext cx="230743" cy="34607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33975" y="2895370"/>
            <a:ext cx="565380" cy="565380"/>
          </a:xfrm>
          <a:prstGeom prst="rect">
            <a:avLst/>
          </a:prstGeom>
        </p:spPr>
      </p:pic>
    </p:spTree>
    <p:extLst>
      <p:ext uri="{BB962C8B-B14F-4D97-AF65-F5344CB8AC3E}">
        <p14:creationId xmlns:p14="http://schemas.microsoft.com/office/powerpoint/2010/main" val="2385202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9/24/2026, Topic 2</a:t>
            </a:r>
            <a:endParaRPr lang="en-US"/>
          </a:p>
        </p:txBody>
      </p:sp>
      <p:sp>
        <p:nvSpPr>
          <p:cNvPr id="3" name="Footer Placeholder 2"/>
          <p:cNvSpPr>
            <a:spLocks noGrp="1"/>
          </p:cNvSpPr>
          <p:nvPr>
            <p:ph type="ftr" sz="quarter" idx="11"/>
          </p:nvPr>
        </p:nvSpPr>
        <p:spPr/>
        <p:txBody>
          <a:bodyPr/>
          <a:lstStyle/>
          <a:p>
            <a:r>
              <a:rPr lang="en-US" smtClean="0"/>
              <a:t>CSC7103, Fall 2026, Concurrent Processes and Programming</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
        <p:nvSpPr>
          <p:cNvPr id="5" name="Rectangle 4"/>
          <p:cNvSpPr/>
          <p:nvPr/>
        </p:nvSpPr>
        <p:spPr>
          <a:xfrm>
            <a:off x="0" y="0"/>
            <a:ext cx="230743" cy="34607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3197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4567" y="230717"/>
            <a:ext cx="1615202" cy="807507"/>
          </a:xfrm>
        </p:spPr>
        <p:txBody>
          <a:bodyPr anchor="b">
            <a:normAutofit/>
          </a:bodyPr>
          <a:lstStyle>
            <a:lvl1pPr>
              <a:defRPr sz="1413" b="1" baseline="0"/>
            </a:lvl1pPr>
          </a:lstStyle>
          <a:p>
            <a:r>
              <a:rPr lang="en-US" smtClean="0"/>
              <a:t>Click to edit Master title style</a:t>
            </a:r>
            <a:endParaRPr lang="en-US" dirty="0"/>
          </a:p>
        </p:txBody>
      </p:sp>
      <p:sp>
        <p:nvSpPr>
          <p:cNvPr id="3" name="Content Placeholder 2"/>
          <p:cNvSpPr>
            <a:spLocks noGrp="1"/>
          </p:cNvSpPr>
          <p:nvPr>
            <p:ph idx="1"/>
          </p:nvPr>
        </p:nvSpPr>
        <p:spPr>
          <a:xfrm>
            <a:off x="2273247" y="346075"/>
            <a:ext cx="3068029" cy="2768600"/>
          </a:xfrm>
        </p:spPr>
        <p:txBody>
          <a:bodyPr/>
          <a:lstStyle>
            <a:lvl1pPr>
              <a:defRPr sz="1009"/>
            </a:lvl1pPr>
            <a:lvl2pPr>
              <a:defRPr sz="908"/>
            </a:lvl2pPr>
            <a:lvl3pPr>
              <a:defRPr sz="807"/>
            </a:lvl3pPr>
            <a:lvl4pPr>
              <a:defRPr sz="706"/>
            </a:lvl4pPr>
            <a:lvl5pPr>
              <a:defRPr sz="706"/>
            </a:lvl5pPr>
            <a:lvl6pPr>
              <a:defRPr sz="706"/>
            </a:lvl6pPr>
            <a:lvl7pPr>
              <a:defRPr sz="706"/>
            </a:lvl7pPr>
            <a:lvl8pPr>
              <a:defRPr sz="706"/>
            </a:lvl8pPr>
            <a:lvl9pPr>
              <a:defRPr sz="7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24567" y="1059588"/>
            <a:ext cx="1615202" cy="1922639"/>
          </a:xfrm>
        </p:spPr>
        <p:txBody>
          <a:bodyPr>
            <a:normAutofit/>
          </a:bodyPr>
          <a:lstStyle>
            <a:lvl1pPr marL="0" indent="0">
              <a:lnSpc>
                <a:spcPct val="114000"/>
              </a:lnSpc>
              <a:spcBef>
                <a:spcPts val="404"/>
              </a:spcBef>
              <a:buNone/>
              <a:defRPr sz="706"/>
            </a:lvl1pPr>
            <a:lvl2pPr marL="230703" indent="0">
              <a:buNone/>
              <a:defRPr sz="606"/>
            </a:lvl2pPr>
            <a:lvl3pPr marL="461406" indent="0">
              <a:buNone/>
              <a:defRPr sz="505"/>
            </a:lvl3pPr>
            <a:lvl4pPr marL="692109" indent="0">
              <a:buNone/>
              <a:defRPr sz="454"/>
            </a:lvl4pPr>
            <a:lvl5pPr marL="922812" indent="0">
              <a:buNone/>
              <a:defRPr sz="454"/>
            </a:lvl5pPr>
            <a:lvl6pPr marL="1153516" indent="0">
              <a:buNone/>
              <a:defRPr sz="454"/>
            </a:lvl6pPr>
            <a:lvl7pPr marL="1384219" indent="0">
              <a:buNone/>
              <a:defRPr sz="454"/>
            </a:lvl7pPr>
            <a:lvl8pPr marL="1614922" indent="0">
              <a:buNone/>
              <a:defRPr sz="454"/>
            </a:lvl8pPr>
            <a:lvl9pPr marL="1845625" indent="0">
              <a:buNone/>
              <a:defRPr sz="454"/>
            </a:lvl9pPr>
          </a:lstStyle>
          <a:p>
            <a:pPr lvl="0"/>
            <a:r>
              <a:rPr lang="en-US" smtClean="0"/>
              <a:t>Edit Master text styles</a:t>
            </a:r>
          </a:p>
        </p:txBody>
      </p:sp>
      <p:sp>
        <p:nvSpPr>
          <p:cNvPr id="5" name="Date Placeholder 4"/>
          <p:cNvSpPr>
            <a:spLocks noGrp="1"/>
          </p:cNvSpPr>
          <p:nvPr>
            <p:ph type="dt" sz="half" idx="10"/>
          </p:nvPr>
        </p:nvSpPr>
        <p:spPr/>
        <p:txBody>
          <a:bodyPr/>
          <a:lstStyle/>
          <a:p>
            <a:r>
              <a:rPr lang="en-US" smtClean="0"/>
              <a:t>9/24/2026, Topic 2</a:t>
            </a:r>
            <a:endParaRPr lang="en-US"/>
          </a:p>
        </p:txBody>
      </p:sp>
      <p:sp>
        <p:nvSpPr>
          <p:cNvPr id="6" name="Footer Placeholder 5"/>
          <p:cNvSpPr>
            <a:spLocks noGrp="1"/>
          </p:cNvSpPr>
          <p:nvPr>
            <p:ph type="ftr" sz="quarter" idx="11"/>
          </p:nvPr>
        </p:nvSpPr>
        <p:spPr/>
        <p:txBody>
          <a:bodyPr/>
          <a:lstStyle/>
          <a:p>
            <a:r>
              <a:rPr lang="en-US" smtClean="0"/>
              <a:t>CSC7103, Fall 2026, Concurrent Processes and Programming</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672104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2576336"/>
            <a:ext cx="5699355" cy="8844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61486" y="2653242"/>
            <a:ext cx="5037892" cy="461433"/>
          </a:xfrm>
        </p:spPr>
        <p:txBody>
          <a:bodyPr anchor="b">
            <a:normAutofit/>
          </a:bodyPr>
          <a:lstStyle>
            <a:lvl1pPr>
              <a:defRPr sz="1413" b="1">
                <a:solidFill>
                  <a:schemeClr val="bg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5699355" cy="2588207"/>
          </a:xfrm>
        </p:spPr>
        <p:txBody>
          <a:bodyPr anchor="t"/>
          <a:lstStyle>
            <a:lvl1pPr marL="0" indent="0">
              <a:buNone/>
              <a:defRPr sz="1615"/>
            </a:lvl1pPr>
            <a:lvl2pPr marL="230703" indent="0">
              <a:buNone/>
              <a:defRPr sz="1413"/>
            </a:lvl2pPr>
            <a:lvl3pPr marL="461406" indent="0">
              <a:buNone/>
              <a:defRPr sz="1211"/>
            </a:lvl3pPr>
            <a:lvl4pPr marL="692109" indent="0">
              <a:buNone/>
              <a:defRPr sz="1009"/>
            </a:lvl4pPr>
            <a:lvl5pPr marL="922812" indent="0">
              <a:buNone/>
              <a:defRPr sz="1009"/>
            </a:lvl5pPr>
            <a:lvl6pPr marL="1153516" indent="0">
              <a:buNone/>
              <a:defRPr sz="1009"/>
            </a:lvl6pPr>
            <a:lvl7pPr marL="1384219" indent="0">
              <a:buNone/>
              <a:defRPr sz="1009"/>
            </a:lvl7pPr>
            <a:lvl8pPr marL="1614922" indent="0">
              <a:buNone/>
              <a:defRPr sz="1009"/>
            </a:lvl8pPr>
            <a:lvl9pPr marL="1845625" indent="0">
              <a:buNone/>
              <a:defRPr sz="1009"/>
            </a:lvl9pPr>
          </a:lstStyle>
          <a:p>
            <a:r>
              <a:rPr lang="en-US" smtClean="0"/>
              <a:t>Click icon to add picture</a:t>
            </a:r>
            <a:endParaRPr lang="en-US" dirty="0"/>
          </a:p>
        </p:txBody>
      </p:sp>
      <p:sp>
        <p:nvSpPr>
          <p:cNvPr id="4" name="Text Placeholder 3"/>
          <p:cNvSpPr>
            <a:spLocks noGrp="1"/>
          </p:cNvSpPr>
          <p:nvPr>
            <p:ph type="body" sz="half" idx="2"/>
          </p:nvPr>
        </p:nvSpPr>
        <p:spPr>
          <a:xfrm>
            <a:off x="461486" y="3082575"/>
            <a:ext cx="5037892" cy="301269"/>
          </a:xfrm>
        </p:spPr>
        <p:txBody>
          <a:bodyPr>
            <a:normAutofit/>
          </a:bodyPr>
          <a:lstStyle>
            <a:lvl1pPr marL="0" indent="0">
              <a:lnSpc>
                <a:spcPct val="100000"/>
              </a:lnSpc>
              <a:spcBef>
                <a:spcPts val="404"/>
              </a:spcBef>
              <a:buNone/>
              <a:defRPr sz="706" baseline="0">
                <a:solidFill>
                  <a:schemeClr val="bg1">
                    <a:lumMod val="75000"/>
                  </a:schemeClr>
                </a:solidFill>
              </a:defRPr>
            </a:lvl1pPr>
            <a:lvl2pPr marL="230703" indent="0">
              <a:buNone/>
              <a:defRPr sz="606"/>
            </a:lvl2pPr>
            <a:lvl3pPr marL="461406" indent="0">
              <a:buNone/>
              <a:defRPr sz="505"/>
            </a:lvl3pPr>
            <a:lvl4pPr marL="692109" indent="0">
              <a:buNone/>
              <a:defRPr sz="454"/>
            </a:lvl4pPr>
            <a:lvl5pPr marL="922812" indent="0">
              <a:buNone/>
              <a:defRPr sz="454"/>
            </a:lvl5pPr>
            <a:lvl6pPr marL="1153516" indent="0">
              <a:buNone/>
              <a:defRPr sz="454"/>
            </a:lvl6pPr>
            <a:lvl7pPr marL="1384219" indent="0">
              <a:buNone/>
              <a:defRPr sz="454"/>
            </a:lvl7pPr>
            <a:lvl8pPr marL="1614922" indent="0">
              <a:buNone/>
              <a:defRPr sz="454"/>
            </a:lvl8pPr>
            <a:lvl9pPr marL="1845625" indent="0">
              <a:buNone/>
              <a:defRPr sz="454"/>
            </a:lvl9pPr>
          </a:lstStyle>
          <a:p>
            <a:pPr lvl="0"/>
            <a:r>
              <a:rPr lang="en-US" smtClean="0"/>
              <a:t>Edit Master text styles</a:t>
            </a:r>
          </a:p>
        </p:txBody>
      </p:sp>
      <p:sp>
        <p:nvSpPr>
          <p:cNvPr id="5" name="Date Placeholder 4"/>
          <p:cNvSpPr>
            <a:spLocks noGrp="1"/>
          </p:cNvSpPr>
          <p:nvPr>
            <p:ph type="dt" sz="half" idx="10"/>
          </p:nvPr>
        </p:nvSpPr>
        <p:spPr/>
        <p:txBody>
          <a:bodyPr/>
          <a:lstStyle/>
          <a:p>
            <a:r>
              <a:rPr lang="en-US" smtClean="0"/>
              <a:t>9/24/2026, Topic 2</a:t>
            </a:r>
            <a:endParaRPr lang="en-US"/>
          </a:p>
        </p:txBody>
      </p:sp>
      <p:sp>
        <p:nvSpPr>
          <p:cNvPr id="6" name="Footer Placeholder 5"/>
          <p:cNvSpPr>
            <a:spLocks noGrp="1"/>
          </p:cNvSpPr>
          <p:nvPr>
            <p:ph type="ftr" sz="quarter" idx="11"/>
          </p:nvPr>
        </p:nvSpPr>
        <p:spPr/>
        <p:txBody>
          <a:bodyPr/>
          <a:lstStyle/>
          <a:p>
            <a:r>
              <a:rPr lang="en-US" smtClean="0"/>
              <a:t>CSC7103, Fall 2026, Concurrent Processes and Programming</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75652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9/24/2026, Topic 2</a:t>
            </a:r>
            <a:endParaRPr lang="en-US"/>
          </a:p>
        </p:txBody>
      </p:sp>
      <p:sp>
        <p:nvSpPr>
          <p:cNvPr id="5" name="Footer Placeholder 4"/>
          <p:cNvSpPr>
            <a:spLocks noGrp="1"/>
          </p:cNvSpPr>
          <p:nvPr>
            <p:ph type="ftr" sz="quarter" idx="11"/>
          </p:nvPr>
        </p:nvSpPr>
        <p:spPr/>
        <p:txBody>
          <a:bodyPr/>
          <a:lstStyle/>
          <a:p>
            <a:r>
              <a:rPr lang="en-US" smtClean="0"/>
              <a:t>CSC7103, Fall 2026, Concurrent Processes and Programming</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7" name="Rectangle 6"/>
          <p:cNvSpPr/>
          <p:nvPr/>
        </p:nvSpPr>
        <p:spPr>
          <a:xfrm>
            <a:off x="0" y="0"/>
            <a:ext cx="230743" cy="34607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48474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64891" y="192264"/>
            <a:ext cx="1249859" cy="297608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4572" y="192264"/>
            <a:ext cx="3903405" cy="297608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9/24/2026, Topic 2</a:t>
            </a:r>
            <a:endParaRPr lang="en-US"/>
          </a:p>
        </p:txBody>
      </p:sp>
      <p:sp>
        <p:nvSpPr>
          <p:cNvPr id="5" name="Footer Placeholder 4"/>
          <p:cNvSpPr>
            <a:spLocks noGrp="1"/>
          </p:cNvSpPr>
          <p:nvPr>
            <p:ph type="ftr" sz="quarter" idx="11"/>
          </p:nvPr>
        </p:nvSpPr>
        <p:spPr/>
        <p:txBody>
          <a:bodyPr/>
          <a:lstStyle/>
          <a:p>
            <a:r>
              <a:rPr lang="en-US" smtClean="0"/>
              <a:t>CSC7103, Fall 2026, Concurrent Processes and Programming</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7" name="Rectangle 6"/>
          <p:cNvSpPr/>
          <p:nvPr/>
        </p:nvSpPr>
        <p:spPr>
          <a:xfrm>
            <a:off x="0" y="0"/>
            <a:ext cx="230743" cy="34607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43768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501225" y="1361921"/>
            <a:ext cx="3672981" cy="279500"/>
          </a:xfrm>
          <a:prstGeom prst="rect">
            <a:avLst/>
          </a:prstGeom>
        </p:spPr>
        <p:txBody>
          <a:bodyPr wrap="square" lIns="0" tIns="0" rIns="0" bIns="0">
            <a:spAutoFit/>
          </a:bodyPr>
          <a:lstStyle>
            <a:lvl1pPr>
              <a:defRPr sz="2018" b="0" i="0">
                <a:solidFill>
                  <a:srgbClr val="D2533C"/>
                </a:solidFill>
                <a:latin typeface="Arial"/>
                <a:cs typeface="Arial"/>
              </a:defRPr>
            </a:lvl1pPr>
          </a:lstStyle>
          <a:p>
            <a:r>
              <a:rPr lang="en-US" smtClean="0"/>
              <a:t>Click to edit Master title style</a:t>
            </a:r>
            <a:endParaRPr/>
          </a:p>
        </p:txBody>
      </p:sp>
      <p:sp>
        <p:nvSpPr>
          <p:cNvPr id="3" name="Holder 3"/>
          <p:cNvSpPr>
            <a:spLocks noGrp="1"/>
          </p:cNvSpPr>
          <p:nvPr>
            <p:ph type="subTitle" idx="4"/>
          </p:nvPr>
        </p:nvSpPr>
        <p:spPr>
          <a:xfrm>
            <a:off x="501225" y="1739347"/>
            <a:ext cx="1963239" cy="354071"/>
          </a:xfrm>
          <a:prstGeom prst="rect">
            <a:avLst/>
          </a:prstGeom>
        </p:spPr>
        <p:txBody>
          <a:bodyPr wrap="square" lIns="0" tIns="0" rIns="0" bIns="0">
            <a:spAutoFit/>
          </a:bodyPr>
          <a:lstStyle>
            <a:lvl1pPr>
              <a:defRPr sz="1211" b="0" i="0">
                <a:solidFill>
                  <a:srgbClr val="292934"/>
                </a:solidFill>
                <a:latin typeface="Arial"/>
                <a:cs typeface="Arial"/>
              </a:defRPr>
            </a:lvl1pPr>
          </a:lstStyle>
          <a:p>
            <a:r>
              <a:rPr lang="en-US" smtClean="0"/>
              <a:t>Click to edit Master subtitle style</a:t>
            </a:r>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smtClean="0"/>
              <a:t>CSC7103, Fall 2026, Concurrent Processes and Programming</a:t>
            </a:r>
            <a:endParaRPr lang="en-US"/>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r>
              <a:rPr lang="en-US" smtClean="0"/>
              <a:t>9/24/2026, Topic 2</a:t>
            </a:r>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2884180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5699355" y="0"/>
            <a:ext cx="461486" cy="3460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36851" y="148461"/>
            <a:ext cx="4891754" cy="705030"/>
          </a:xfrm>
          <a:prstGeom prst="rect">
            <a:avLst/>
          </a:prstGeom>
        </p:spPr>
        <p:txBody>
          <a:bodyPr vert="horz" lIns="91440" tIns="27432"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36851" y="922867"/>
            <a:ext cx="4337971" cy="21958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5449440" y="503881"/>
            <a:ext cx="961319" cy="184274"/>
          </a:xfrm>
          <a:prstGeom prst="rect">
            <a:avLst/>
          </a:prstGeom>
        </p:spPr>
        <p:txBody>
          <a:bodyPr vert="horz" lIns="91440" tIns="45720" rIns="91440" bIns="45720" rtlCol="0" anchor="ctr"/>
          <a:lstStyle>
            <a:lvl1pPr algn="r">
              <a:defRPr sz="530" b="0">
                <a:solidFill>
                  <a:schemeClr val="accent1">
                    <a:lumMod val="40000"/>
                    <a:lumOff val="60000"/>
                  </a:schemeClr>
                </a:solidFill>
              </a:defRPr>
            </a:lvl1pPr>
          </a:lstStyle>
          <a:p>
            <a:r>
              <a:rPr lang="en-US" smtClean="0"/>
              <a:t>9/24/2026, Topic 2</a:t>
            </a:r>
            <a:endParaRPr lang="en-US"/>
          </a:p>
        </p:txBody>
      </p:sp>
      <p:sp>
        <p:nvSpPr>
          <p:cNvPr id="5" name="Footer Placeholder 4"/>
          <p:cNvSpPr>
            <a:spLocks noGrp="1"/>
          </p:cNvSpPr>
          <p:nvPr>
            <p:ph type="ftr" sz="quarter" idx="3"/>
          </p:nvPr>
        </p:nvSpPr>
        <p:spPr>
          <a:xfrm rot="16200000">
            <a:off x="5026458" y="2041992"/>
            <a:ext cx="1807281" cy="184274"/>
          </a:xfrm>
          <a:prstGeom prst="rect">
            <a:avLst/>
          </a:prstGeom>
        </p:spPr>
        <p:txBody>
          <a:bodyPr vert="horz" lIns="91440" tIns="45720" rIns="91440" bIns="45720" rtlCol="0" anchor="ctr"/>
          <a:lstStyle>
            <a:lvl1pPr algn="l">
              <a:defRPr sz="530">
                <a:solidFill>
                  <a:schemeClr val="accent1">
                    <a:lumMod val="40000"/>
                    <a:lumOff val="60000"/>
                  </a:schemeClr>
                </a:solidFill>
              </a:defRPr>
            </a:lvl1pPr>
          </a:lstStyle>
          <a:p>
            <a:r>
              <a:rPr lang="en-US" smtClean="0"/>
              <a:t>CSC7103, Fall 2026, Concurrent Processes and Programming</a:t>
            </a:r>
            <a:endParaRPr lang="en-US"/>
          </a:p>
        </p:txBody>
      </p:sp>
      <p:sp>
        <p:nvSpPr>
          <p:cNvPr id="6" name="Slide Number Placeholder 5"/>
          <p:cNvSpPr>
            <a:spLocks noGrp="1"/>
          </p:cNvSpPr>
          <p:nvPr>
            <p:ph type="sldNum" sz="quarter" idx="4"/>
          </p:nvPr>
        </p:nvSpPr>
        <p:spPr>
          <a:xfrm>
            <a:off x="5699355" y="3114675"/>
            <a:ext cx="461486" cy="299611"/>
          </a:xfrm>
          <a:prstGeom prst="rect">
            <a:avLst/>
          </a:prstGeom>
        </p:spPr>
        <p:txBody>
          <a:bodyPr vert="horz" lIns="45720" tIns="45720" rIns="45720" bIns="45720" rtlCol="0" anchor="ctr">
            <a:normAutofit/>
          </a:bodyPr>
          <a:lstStyle>
            <a:lvl1pPr algn="ctr">
              <a:defRPr sz="1817">
                <a:solidFill>
                  <a:schemeClr val="accent1">
                    <a:lumMod val="60000"/>
                    <a:lumOff val="40000"/>
                  </a:schemeClr>
                </a:solidFill>
                <a:latin typeface="+mj-lt"/>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57122077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hf hdr="0"/>
  <p:txStyles>
    <p:titleStyle>
      <a:lvl1pPr algn="l" defTabSz="461406" rtl="0" eaLnBrk="1" latinLnBrk="0" hangingPunct="1">
        <a:lnSpc>
          <a:spcPct val="90000"/>
        </a:lnSpc>
        <a:spcBef>
          <a:spcPct val="0"/>
        </a:spcBef>
        <a:buNone/>
        <a:defRPr sz="2220" b="1" kern="1200" spc="-25" baseline="0">
          <a:solidFill>
            <a:schemeClr val="accent1"/>
          </a:solidFill>
          <a:latin typeface="+mj-lt"/>
          <a:ea typeface="+mj-ea"/>
          <a:cs typeface="+mj-cs"/>
        </a:defRPr>
      </a:lvl1pPr>
    </p:titleStyle>
    <p:bodyStyle>
      <a:lvl1pPr marL="92281" indent="-92281" algn="l" defTabSz="461406" rtl="0" eaLnBrk="1" latinLnBrk="0" hangingPunct="1">
        <a:lnSpc>
          <a:spcPct val="95000"/>
        </a:lnSpc>
        <a:spcBef>
          <a:spcPts val="706"/>
        </a:spcBef>
        <a:spcAft>
          <a:spcPts val="101"/>
        </a:spcAft>
        <a:buClr>
          <a:schemeClr val="accent1"/>
        </a:buClr>
        <a:buSzPct val="80000"/>
        <a:buFont typeface="Arial" pitchFamily="34" charset="0"/>
        <a:buChar char="•"/>
        <a:defRPr sz="1009" kern="1200" spc="5" baseline="0">
          <a:solidFill>
            <a:schemeClr val="tx1">
              <a:lumMod val="65000"/>
              <a:lumOff val="35000"/>
            </a:schemeClr>
          </a:solidFill>
          <a:latin typeface="+mn-lt"/>
          <a:ea typeface="+mn-ea"/>
          <a:cs typeface="+mn-cs"/>
        </a:defRPr>
      </a:lvl1pPr>
      <a:lvl2pPr marL="230703" indent="-92281" algn="l" defTabSz="461406" rtl="0" eaLnBrk="1" latinLnBrk="0" hangingPunct="1">
        <a:lnSpc>
          <a:spcPct val="90000"/>
        </a:lnSpc>
        <a:spcBef>
          <a:spcPts val="151"/>
        </a:spcBef>
        <a:spcAft>
          <a:spcPts val="151"/>
        </a:spcAft>
        <a:buClr>
          <a:schemeClr val="accent1"/>
        </a:buClr>
        <a:buFont typeface="Wingdings 2" pitchFamily="18" charset="2"/>
        <a:buChar char=""/>
        <a:defRPr sz="908" kern="1200">
          <a:solidFill>
            <a:schemeClr val="tx1">
              <a:lumMod val="65000"/>
              <a:lumOff val="35000"/>
            </a:schemeClr>
          </a:solidFill>
          <a:latin typeface="+mn-lt"/>
          <a:ea typeface="+mn-ea"/>
          <a:cs typeface="+mn-cs"/>
        </a:defRPr>
      </a:lvl2pPr>
      <a:lvl3pPr marL="369125" indent="-92281" algn="l" defTabSz="461406" rtl="0" eaLnBrk="1" latinLnBrk="0" hangingPunct="1">
        <a:lnSpc>
          <a:spcPct val="90000"/>
        </a:lnSpc>
        <a:spcBef>
          <a:spcPts val="151"/>
        </a:spcBef>
        <a:spcAft>
          <a:spcPts val="151"/>
        </a:spcAft>
        <a:buClr>
          <a:schemeClr val="accent1"/>
        </a:buClr>
        <a:buFont typeface="Wingdings 2" pitchFamily="18" charset="2"/>
        <a:buChar char=""/>
        <a:defRPr sz="807" kern="1200">
          <a:solidFill>
            <a:schemeClr val="tx1">
              <a:lumMod val="65000"/>
              <a:lumOff val="35000"/>
            </a:schemeClr>
          </a:solidFill>
          <a:latin typeface="+mn-lt"/>
          <a:ea typeface="+mn-ea"/>
          <a:cs typeface="+mn-cs"/>
        </a:defRPr>
      </a:lvl3pPr>
      <a:lvl4pPr marL="507547" indent="-92281" algn="l" defTabSz="461406" rtl="0" eaLnBrk="1" latinLnBrk="0" hangingPunct="1">
        <a:lnSpc>
          <a:spcPct val="90000"/>
        </a:lnSpc>
        <a:spcBef>
          <a:spcPts val="151"/>
        </a:spcBef>
        <a:spcAft>
          <a:spcPts val="151"/>
        </a:spcAft>
        <a:buClr>
          <a:schemeClr val="accent1"/>
        </a:buClr>
        <a:buFont typeface="Wingdings 2" pitchFamily="18" charset="2"/>
        <a:buChar char=""/>
        <a:defRPr sz="706" kern="1200">
          <a:solidFill>
            <a:schemeClr val="tx1">
              <a:lumMod val="65000"/>
              <a:lumOff val="35000"/>
            </a:schemeClr>
          </a:solidFill>
          <a:latin typeface="+mn-lt"/>
          <a:ea typeface="+mn-ea"/>
          <a:cs typeface="+mn-cs"/>
        </a:defRPr>
      </a:lvl4pPr>
      <a:lvl5pPr marL="645969" indent="-92281" algn="l" defTabSz="461406" rtl="0" eaLnBrk="1" latinLnBrk="0" hangingPunct="1">
        <a:lnSpc>
          <a:spcPct val="90000"/>
        </a:lnSpc>
        <a:spcBef>
          <a:spcPts val="151"/>
        </a:spcBef>
        <a:spcAft>
          <a:spcPts val="151"/>
        </a:spcAft>
        <a:buClr>
          <a:schemeClr val="accent1"/>
        </a:buClr>
        <a:buFont typeface="Wingdings 2" pitchFamily="18" charset="2"/>
        <a:buChar char=""/>
        <a:defRPr sz="706" kern="1200">
          <a:solidFill>
            <a:schemeClr val="tx1">
              <a:lumMod val="65000"/>
              <a:lumOff val="35000"/>
            </a:schemeClr>
          </a:solidFill>
          <a:latin typeface="+mn-lt"/>
          <a:ea typeface="+mn-ea"/>
          <a:cs typeface="+mn-cs"/>
        </a:defRPr>
      </a:lvl5pPr>
      <a:lvl6pPr marL="807360" indent="-115352" algn="l" defTabSz="461406" rtl="0" eaLnBrk="1" latinLnBrk="0" hangingPunct="1">
        <a:lnSpc>
          <a:spcPct val="90000"/>
        </a:lnSpc>
        <a:spcBef>
          <a:spcPts val="151"/>
        </a:spcBef>
        <a:spcAft>
          <a:spcPts val="151"/>
        </a:spcAft>
        <a:buClr>
          <a:schemeClr val="accent1"/>
        </a:buClr>
        <a:buFont typeface="Wingdings 2" pitchFamily="18" charset="2"/>
        <a:buChar char=""/>
        <a:defRPr sz="706" kern="1200">
          <a:solidFill>
            <a:schemeClr val="tx1">
              <a:lumMod val="65000"/>
              <a:lumOff val="35000"/>
            </a:schemeClr>
          </a:solidFill>
          <a:latin typeface="+mn-lt"/>
          <a:ea typeface="+mn-ea"/>
          <a:cs typeface="+mn-cs"/>
        </a:defRPr>
      </a:lvl6pPr>
      <a:lvl7pPr marL="958740" indent="-115352" algn="l" defTabSz="461406" rtl="0" eaLnBrk="1" latinLnBrk="0" hangingPunct="1">
        <a:lnSpc>
          <a:spcPct val="90000"/>
        </a:lnSpc>
        <a:spcBef>
          <a:spcPts val="151"/>
        </a:spcBef>
        <a:spcAft>
          <a:spcPts val="151"/>
        </a:spcAft>
        <a:buClr>
          <a:schemeClr val="accent1"/>
        </a:buClr>
        <a:buFont typeface="Wingdings 2" pitchFamily="18" charset="2"/>
        <a:buChar char=""/>
        <a:defRPr sz="706" kern="1200">
          <a:solidFill>
            <a:schemeClr val="tx1">
              <a:lumMod val="65000"/>
              <a:lumOff val="35000"/>
            </a:schemeClr>
          </a:solidFill>
          <a:latin typeface="+mn-lt"/>
          <a:ea typeface="+mn-ea"/>
          <a:cs typeface="+mn-cs"/>
        </a:defRPr>
      </a:lvl7pPr>
      <a:lvl8pPr marL="1110120" indent="-115352" algn="l" defTabSz="461406" rtl="0" eaLnBrk="1" latinLnBrk="0" hangingPunct="1">
        <a:lnSpc>
          <a:spcPct val="90000"/>
        </a:lnSpc>
        <a:spcBef>
          <a:spcPts val="151"/>
        </a:spcBef>
        <a:spcAft>
          <a:spcPts val="151"/>
        </a:spcAft>
        <a:buClr>
          <a:schemeClr val="accent1"/>
        </a:buClr>
        <a:buFont typeface="Wingdings 2" pitchFamily="18" charset="2"/>
        <a:buChar char=""/>
        <a:defRPr sz="706" kern="1200">
          <a:solidFill>
            <a:schemeClr val="tx1">
              <a:lumMod val="65000"/>
              <a:lumOff val="35000"/>
            </a:schemeClr>
          </a:solidFill>
          <a:latin typeface="+mn-lt"/>
          <a:ea typeface="+mn-ea"/>
          <a:cs typeface="+mn-cs"/>
        </a:defRPr>
      </a:lvl8pPr>
      <a:lvl9pPr marL="1261500" indent="-115352" algn="l" defTabSz="461406" rtl="0" eaLnBrk="1" latinLnBrk="0" hangingPunct="1">
        <a:lnSpc>
          <a:spcPct val="90000"/>
        </a:lnSpc>
        <a:spcBef>
          <a:spcPts val="151"/>
        </a:spcBef>
        <a:spcAft>
          <a:spcPts val="151"/>
        </a:spcAft>
        <a:buClr>
          <a:schemeClr val="accent1"/>
        </a:buClr>
        <a:buFont typeface="Wingdings 2" pitchFamily="18" charset="2"/>
        <a:buChar char=""/>
        <a:defRPr sz="706" kern="1200">
          <a:solidFill>
            <a:schemeClr val="tx1">
              <a:lumMod val="65000"/>
              <a:lumOff val="35000"/>
            </a:schemeClr>
          </a:solidFill>
          <a:latin typeface="+mn-lt"/>
          <a:ea typeface="+mn-ea"/>
          <a:cs typeface="+mn-cs"/>
        </a:defRPr>
      </a:lvl9pPr>
    </p:bodyStyle>
    <p:otherStyle>
      <a:defPPr>
        <a:defRPr lang="en-US"/>
      </a:defPPr>
      <a:lvl1pPr marL="0" algn="l" defTabSz="461406" rtl="0" eaLnBrk="1" latinLnBrk="0" hangingPunct="1">
        <a:defRPr sz="908" kern="1200">
          <a:solidFill>
            <a:schemeClr val="tx1"/>
          </a:solidFill>
          <a:latin typeface="+mn-lt"/>
          <a:ea typeface="+mn-ea"/>
          <a:cs typeface="+mn-cs"/>
        </a:defRPr>
      </a:lvl1pPr>
      <a:lvl2pPr marL="230703" algn="l" defTabSz="461406" rtl="0" eaLnBrk="1" latinLnBrk="0" hangingPunct="1">
        <a:defRPr sz="908" kern="1200">
          <a:solidFill>
            <a:schemeClr val="tx1"/>
          </a:solidFill>
          <a:latin typeface="+mn-lt"/>
          <a:ea typeface="+mn-ea"/>
          <a:cs typeface="+mn-cs"/>
        </a:defRPr>
      </a:lvl2pPr>
      <a:lvl3pPr marL="461406" algn="l" defTabSz="461406" rtl="0" eaLnBrk="1" latinLnBrk="0" hangingPunct="1">
        <a:defRPr sz="908" kern="1200">
          <a:solidFill>
            <a:schemeClr val="tx1"/>
          </a:solidFill>
          <a:latin typeface="+mn-lt"/>
          <a:ea typeface="+mn-ea"/>
          <a:cs typeface="+mn-cs"/>
        </a:defRPr>
      </a:lvl3pPr>
      <a:lvl4pPr marL="692109" algn="l" defTabSz="461406" rtl="0" eaLnBrk="1" latinLnBrk="0" hangingPunct="1">
        <a:defRPr sz="908" kern="1200">
          <a:solidFill>
            <a:schemeClr val="tx1"/>
          </a:solidFill>
          <a:latin typeface="+mn-lt"/>
          <a:ea typeface="+mn-ea"/>
          <a:cs typeface="+mn-cs"/>
        </a:defRPr>
      </a:lvl4pPr>
      <a:lvl5pPr marL="922812" algn="l" defTabSz="461406" rtl="0" eaLnBrk="1" latinLnBrk="0" hangingPunct="1">
        <a:defRPr sz="908" kern="1200">
          <a:solidFill>
            <a:schemeClr val="tx1"/>
          </a:solidFill>
          <a:latin typeface="+mn-lt"/>
          <a:ea typeface="+mn-ea"/>
          <a:cs typeface="+mn-cs"/>
        </a:defRPr>
      </a:lvl5pPr>
      <a:lvl6pPr marL="1153516" algn="l" defTabSz="461406" rtl="0" eaLnBrk="1" latinLnBrk="0" hangingPunct="1">
        <a:defRPr sz="908" kern="1200">
          <a:solidFill>
            <a:schemeClr val="tx1"/>
          </a:solidFill>
          <a:latin typeface="+mn-lt"/>
          <a:ea typeface="+mn-ea"/>
          <a:cs typeface="+mn-cs"/>
        </a:defRPr>
      </a:lvl6pPr>
      <a:lvl7pPr marL="1384219" algn="l" defTabSz="461406" rtl="0" eaLnBrk="1" latinLnBrk="0" hangingPunct="1">
        <a:defRPr sz="908" kern="1200">
          <a:solidFill>
            <a:schemeClr val="tx1"/>
          </a:solidFill>
          <a:latin typeface="+mn-lt"/>
          <a:ea typeface="+mn-ea"/>
          <a:cs typeface="+mn-cs"/>
        </a:defRPr>
      </a:lvl7pPr>
      <a:lvl8pPr marL="1614922" algn="l" defTabSz="461406" rtl="0" eaLnBrk="1" latinLnBrk="0" hangingPunct="1">
        <a:defRPr sz="908" kern="1200">
          <a:solidFill>
            <a:schemeClr val="tx1"/>
          </a:solidFill>
          <a:latin typeface="+mn-lt"/>
          <a:ea typeface="+mn-ea"/>
          <a:cs typeface="+mn-cs"/>
        </a:defRPr>
      </a:lvl8pPr>
      <a:lvl9pPr marL="1845625" algn="l" defTabSz="461406" rtl="0" eaLnBrk="1" latinLnBrk="0" hangingPunct="1">
        <a:defRPr sz="9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g"/><Relationship Id="rId7" Type="http://schemas.openxmlformats.org/officeDocument/2006/relationships/image" Target="../media/image4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9.jpeg"/><Relationship Id="rId9"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a:t>Concurrent</a:t>
            </a:r>
            <a:r>
              <a:rPr lang="en-US" sz="3600" spc="-114" dirty="0"/>
              <a:t> </a:t>
            </a:r>
            <a:r>
              <a:rPr lang="en-US" sz="3600" spc="-10" dirty="0" smtClean="0"/>
              <a:t>Processes</a:t>
            </a:r>
            <a:r>
              <a:rPr lang="en-US" sz="3600" dirty="0" smtClean="0"/>
              <a:t> and </a:t>
            </a:r>
            <a:r>
              <a:rPr lang="en-US" sz="3600" spc="-10" dirty="0"/>
              <a:t>Programming</a:t>
            </a:r>
            <a:endParaRPr lang="en-US" dirty="0"/>
          </a:p>
        </p:txBody>
      </p:sp>
      <p:sp>
        <p:nvSpPr>
          <p:cNvPr id="3" name="Subtitle 2"/>
          <p:cNvSpPr>
            <a:spLocks noGrp="1"/>
          </p:cNvSpPr>
          <p:nvPr>
            <p:ph type="subTitle" idx="1"/>
          </p:nvPr>
        </p:nvSpPr>
        <p:spPr/>
        <p:txBody>
          <a:bodyPr/>
          <a:lstStyle/>
          <a:p>
            <a:r>
              <a:rPr lang="en-US" dirty="0" smtClean="0"/>
              <a:t>Topic 2</a:t>
            </a:r>
            <a:endParaRPr lang="en-US" dirty="0"/>
          </a:p>
          <a:p>
            <a:r>
              <a:rPr lang="en-US" dirty="0"/>
              <a:t>Hartmut Kaiser</a:t>
            </a:r>
          </a:p>
          <a:p>
            <a:r>
              <a:rPr lang="en-US" dirty="0"/>
              <a:t>https://</a:t>
            </a:r>
            <a:r>
              <a:rPr lang="en-US" dirty="0" smtClean="0"/>
              <a:t>teaching.hkaiser.org/fall2026/csc7103</a:t>
            </a:r>
            <a:r>
              <a:rPr lang="en-US" dirty="0" smtClean="0"/>
              <a:t>/</a:t>
            </a:r>
            <a:endParaRPr lang="en-US" dirty="0"/>
          </a:p>
          <a:p>
            <a:endParaRPr lang="en-US" dirty="0"/>
          </a:p>
        </p:txBody>
      </p:sp>
    </p:spTree>
    <p:extLst>
      <p:ext uri="{BB962C8B-B14F-4D97-AF65-F5344CB8AC3E}">
        <p14:creationId xmlns:p14="http://schemas.microsoft.com/office/powerpoint/2010/main" val="41136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Processes</a:t>
            </a:r>
            <a:endParaRPr lang="en-US"/>
          </a:p>
        </p:txBody>
      </p:sp>
      <p:sp>
        <p:nvSpPr>
          <p:cNvPr id="7" name="Content Placeholder 6"/>
          <p:cNvSpPr>
            <a:spLocks noGrp="1"/>
          </p:cNvSpPr>
          <p:nvPr>
            <p:ph sz="half" idx="1"/>
          </p:nvPr>
        </p:nvSpPr>
        <p:spPr>
          <a:xfrm>
            <a:off x="636851" y="922867"/>
            <a:ext cx="3201724" cy="2195814"/>
          </a:xfrm>
        </p:spPr>
        <p:txBody>
          <a:bodyPr>
            <a:normAutofit fontScale="85000" lnSpcReduction="20000"/>
          </a:bodyPr>
          <a:lstStyle/>
          <a:p>
            <a:r>
              <a:rPr lang="en-US" dirty="0" smtClean="0"/>
              <a:t>Process (or task) – a program in execution:</a:t>
            </a:r>
          </a:p>
          <a:p>
            <a:pPr lvl="1"/>
            <a:r>
              <a:rPr lang="en-US" dirty="0"/>
              <a:t>I</a:t>
            </a:r>
            <a:r>
              <a:rPr lang="en-US" dirty="0" smtClean="0"/>
              <a:t>s an active entity – a program is passive entity until it is in execution</a:t>
            </a:r>
          </a:p>
          <a:p>
            <a:pPr lvl="1"/>
            <a:r>
              <a:rPr lang="en-US" dirty="0"/>
              <a:t>I</a:t>
            </a:r>
            <a:r>
              <a:rPr lang="en-US" dirty="0" smtClean="0"/>
              <a:t>s a unit of CPU work (all CPU activities are processes)</a:t>
            </a:r>
          </a:p>
          <a:p>
            <a:pPr lvl="1"/>
            <a:r>
              <a:rPr lang="en-US" dirty="0"/>
              <a:t>E</a:t>
            </a:r>
            <a:r>
              <a:rPr lang="en-US" dirty="0" smtClean="0"/>
              <a:t>xecutes OS and user codes</a:t>
            </a:r>
          </a:p>
          <a:p>
            <a:r>
              <a:rPr lang="en-US" dirty="0" smtClean="0"/>
              <a:t>A process consists of execution environment and one or more threads:</a:t>
            </a:r>
          </a:p>
          <a:p>
            <a:pPr lvl="1"/>
            <a:r>
              <a:rPr lang="en-US" dirty="0" smtClean="0"/>
              <a:t>Address space</a:t>
            </a:r>
          </a:p>
          <a:p>
            <a:pPr lvl="1"/>
            <a:r>
              <a:rPr lang="en-US" dirty="0" smtClean="0"/>
              <a:t>Synchronization, communication and scheduling information</a:t>
            </a:r>
          </a:p>
          <a:p>
            <a:pPr lvl="1"/>
            <a:r>
              <a:rPr lang="en-US" dirty="0" smtClean="0"/>
              <a:t>Higher level resources like files</a:t>
            </a:r>
          </a:p>
          <a:p>
            <a:r>
              <a:rPr lang="en-US" dirty="0" smtClean="0"/>
              <a:t>A process includes:</a:t>
            </a:r>
          </a:p>
          <a:p>
            <a:pPr lvl="1"/>
            <a:r>
              <a:rPr lang="en-US" dirty="0" smtClean="0"/>
              <a:t>Program counter and processor's registers defining current activity</a:t>
            </a:r>
          </a:p>
          <a:p>
            <a:pPr lvl="1"/>
            <a:r>
              <a:rPr lang="en-US" dirty="0" smtClean="0"/>
              <a:t>Stack, heap, data and text</a:t>
            </a:r>
          </a:p>
          <a:p>
            <a:pPr lvl="1"/>
            <a:r>
              <a:rPr lang="en-US" dirty="0" smtClean="0"/>
              <a:t>Process control block (PCB)</a:t>
            </a:r>
          </a:p>
        </p:txBody>
      </p:sp>
      <p:sp>
        <p:nvSpPr>
          <p:cNvPr id="9" name="object 9"/>
          <p:cNvSpPr txBox="1">
            <a:spLocks noGrp="1"/>
          </p:cNvSpPr>
          <p:nvPr>
            <p:ph type="dt" sz="half" idx="10"/>
          </p:nvPr>
        </p:nvSpPr>
        <p:spPr/>
        <p:txBody>
          <a:bodyPr/>
          <a:lstStyle/>
          <a:p>
            <a:r>
              <a:rPr lang="en-US" smtClean="0"/>
              <a:t>9/24/2026, Topic 2</a:t>
            </a:r>
            <a:endParaRPr lang="en-US" dirty="0"/>
          </a:p>
        </p:txBody>
      </p:sp>
      <p:sp>
        <p:nvSpPr>
          <p:cNvPr id="8" name="object 8"/>
          <p:cNvSpPr txBox="1">
            <a:spLocks noGrp="1"/>
          </p:cNvSpPr>
          <p:nvPr>
            <p:ph type="ftr" sz="quarter" idx="11"/>
          </p:nvPr>
        </p:nvSpPr>
        <p:spPr/>
        <p:txBody>
          <a:bodyPr/>
          <a:lstStyle/>
          <a:p>
            <a:r>
              <a:rPr lang="en-US" smtClean="0"/>
              <a:t>CSC7103, Fall 2026, Concurrent Processes and Programming</a:t>
            </a:r>
            <a:endParaRPr lang="en-US" dirty="0"/>
          </a:p>
        </p:txBody>
      </p:sp>
      <p:grpSp>
        <p:nvGrpSpPr>
          <p:cNvPr id="4" name="object 4"/>
          <p:cNvGrpSpPr/>
          <p:nvPr/>
        </p:nvGrpSpPr>
        <p:grpSpPr>
          <a:xfrm>
            <a:off x="3919332" y="853491"/>
            <a:ext cx="1306754" cy="2066195"/>
            <a:chOff x="5777751" y="1935080"/>
            <a:chExt cx="2589530" cy="4094479"/>
          </a:xfrm>
        </p:grpSpPr>
        <p:pic>
          <p:nvPicPr>
            <p:cNvPr id="5" name="object 5"/>
            <p:cNvPicPr/>
            <p:nvPr/>
          </p:nvPicPr>
          <p:blipFill>
            <a:blip r:embed="rId2" cstate="print"/>
            <a:stretch>
              <a:fillRect/>
            </a:stretch>
          </p:blipFill>
          <p:spPr>
            <a:xfrm>
              <a:off x="5826545" y="2026685"/>
              <a:ext cx="2502303" cy="3937977"/>
            </a:xfrm>
            <a:prstGeom prst="rect">
              <a:avLst/>
            </a:prstGeom>
          </p:spPr>
        </p:pic>
        <p:sp>
          <p:nvSpPr>
            <p:cNvPr id="6" name="object 6"/>
            <p:cNvSpPr/>
            <p:nvPr/>
          </p:nvSpPr>
          <p:spPr>
            <a:xfrm>
              <a:off x="5784101" y="1941430"/>
              <a:ext cx="2576830" cy="4081779"/>
            </a:xfrm>
            <a:custGeom>
              <a:avLst/>
              <a:gdLst/>
              <a:ahLst/>
              <a:cxnLst/>
              <a:rect l="l" t="t" r="r" b="b"/>
              <a:pathLst>
                <a:path w="2576829" h="4081779">
                  <a:moveTo>
                    <a:pt x="0" y="0"/>
                  </a:moveTo>
                  <a:lnTo>
                    <a:pt x="2576512" y="0"/>
                  </a:lnTo>
                  <a:lnTo>
                    <a:pt x="2576512" y="4081461"/>
                  </a:lnTo>
                  <a:lnTo>
                    <a:pt x="0" y="4081461"/>
                  </a:lnTo>
                  <a:lnTo>
                    <a:pt x="0" y="0"/>
                  </a:lnTo>
                  <a:close/>
                </a:path>
                <a:path w="2576829" h="4081779">
                  <a:moveTo>
                    <a:pt x="25399" y="25400"/>
                  </a:moveTo>
                  <a:lnTo>
                    <a:pt x="2551112" y="25400"/>
                  </a:lnTo>
                  <a:lnTo>
                    <a:pt x="2551112" y="4056061"/>
                  </a:lnTo>
                  <a:lnTo>
                    <a:pt x="25399" y="4056061"/>
                  </a:lnTo>
                  <a:lnTo>
                    <a:pt x="25399" y="25400"/>
                  </a:lnTo>
                  <a:close/>
                </a:path>
              </a:pathLst>
            </a:custGeom>
            <a:ln w="12699">
              <a:solidFill>
                <a:srgbClr val="D77A00"/>
              </a:solidFill>
            </a:ln>
          </p:spPr>
          <p:txBody>
            <a:bodyPr wrap="square" lIns="0" tIns="0" rIns="0" bIns="0" rtlCol="0"/>
            <a:lstStyle/>
            <a:p>
              <a:endParaRPr sz="908"/>
            </a:p>
          </p:txBody>
        </p:sp>
      </p:gr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2</a:t>
            </a:fld>
            <a:endParaRPr lang="en-US"/>
          </a:p>
        </p:txBody>
      </p:sp>
    </p:spTree>
    <p:extLst>
      <p:ext uri="{BB962C8B-B14F-4D97-AF65-F5344CB8AC3E}">
        <p14:creationId xmlns:p14="http://schemas.microsoft.com/office/powerpoint/2010/main" val="268829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 calcmode="lin" valueType="num">
                                      <p:cBhvr additive="base">
                                        <p:cTn id="29" dur="500" fill="hold"/>
                                        <p:tgtEl>
                                          <p:spTgt spid="7">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7">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 calcmode="lin" valueType="num">
                                      <p:cBhvr additive="base">
                                        <p:cTn id="33" dur="500" fill="hold"/>
                                        <p:tgtEl>
                                          <p:spTgt spid="7">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 calcmode="lin" valueType="num">
                                      <p:cBhvr additive="base">
                                        <p:cTn id="37" dur="500" fill="hold"/>
                                        <p:tgtEl>
                                          <p:spTgt spid="7">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
                                            <p:txEl>
                                              <p:pRg st="8" end="8"/>
                                            </p:txEl>
                                          </p:spTgt>
                                        </p:tgtEl>
                                        <p:attrNameLst>
                                          <p:attrName>style.visibility</p:attrName>
                                        </p:attrNameLst>
                                      </p:cBhvr>
                                      <p:to>
                                        <p:strVal val="visible"/>
                                      </p:to>
                                    </p:set>
                                    <p:anim calcmode="lin" valueType="num">
                                      <p:cBhvr additive="base">
                                        <p:cTn id="43" dur="500" fill="hold"/>
                                        <p:tgtEl>
                                          <p:spTgt spid="7">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
                                            <p:txEl>
                                              <p:pRg st="8" end="8"/>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anim calcmode="lin" valueType="num">
                                      <p:cBhvr additive="base">
                                        <p:cTn id="47" dur="500" fill="hold"/>
                                        <p:tgtEl>
                                          <p:spTgt spid="7">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7">
                                            <p:txEl>
                                              <p:pRg st="9" end="9"/>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
                                            <p:txEl>
                                              <p:pRg st="10" end="10"/>
                                            </p:txEl>
                                          </p:spTgt>
                                        </p:tgtEl>
                                        <p:attrNameLst>
                                          <p:attrName>style.visibility</p:attrName>
                                        </p:attrNameLst>
                                      </p:cBhvr>
                                      <p:to>
                                        <p:strVal val="visible"/>
                                      </p:to>
                                    </p:set>
                                    <p:anim calcmode="lin" valueType="num">
                                      <p:cBhvr additive="base">
                                        <p:cTn id="51" dur="500" fill="hold"/>
                                        <p:tgtEl>
                                          <p:spTgt spid="7">
                                            <p:txEl>
                                              <p:pRg st="10" end="1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7">
                                            <p:txEl>
                                              <p:pRg st="10" end="10"/>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
                                            <p:txEl>
                                              <p:pRg st="11" end="11"/>
                                            </p:txEl>
                                          </p:spTgt>
                                        </p:tgtEl>
                                        <p:attrNameLst>
                                          <p:attrName>style.visibility</p:attrName>
                                        </p:attrNameLst>
                                      </p:cBhvr>
                                      <p:to>
                                        <p:strVal val="visible"/>
                                      </p:to>
                                    </p:set>
                                    <p:anim calcmode="lin" valueType="num">
                                      <p:cBhvr additive="base">
                                        <p:cTn id="55" dur="500" fill="hold"/>
                                        <p:tgtEl>
                                          <p:spTgt spid="7">
                                            <p:txEl>
                                              <p:pRg st="11" end="11"/>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7">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dirty="0" smtClean="0"/>
              <a:t>Process Control Block (PCB)</a:t>
            </a:r>
            <a:endParaRPr lang="en-US" dirty="0"/>
          </a:p>
        </p:txBody>
      </p:sp>
      <p:sp>
        <p:nvSpPr>
          <p:cNvPr id="7" name="Content Placeholder 6"/>
          <p:cNvSpPr>
            <a:spLocks noGrp="1"/>
          </p:cNvSpPr>
          <p:nvPr>
            <p:ph sz="half" idx="1"/>
          </p:nvPr>
        </p:nvSpPr>
        <p:spPr>
          <a:xfrm>
            <a:off x="636851" y="922867"/>
            <a:ext cx="3201724" cy="2195814"/>
          </a:xfrm>
        </p:spPr>
        <p:txBody>
          <a:bodyPr>
            <a:normAutofit fontScale="92500"/>
          </a:bodyPr>
          <a:lstStyle/>
          <a:p>
            <a:r>
              <a:rPr lang="en-US" dirty="0" smtClean="0"/>
              <a:t>Information associated with each process is represented by PCB</a:t>
            </a:r>
          </a:p>
          <a:p>
            <a:pPr lvl="1"/>
            <a:r>
              <a:rPr lang="en-US" dirty="0" smtClean="0"/>
              <a:t>Process state: New, ready, running, waiting, and terminated</a:t>
            </a:r>
          </a:p>
          <a:p>
            <a:pPr lvl="1"/>
            <a:r>
              <a:rPr lang="en-US" dirty="0" smtClean="0"/>
              <a:t>Process number: </a:t>
            </a:r>
            <a:r>
              <a:rPr lang="en-US" dirty="0" err="1" smtClean="0"/>
              <a:t>pid</a:t>
            </a:r>
            <a:endParaRPr lang="en-US" dirty="0" smtClean="0"/>
          </a:p>
          <a:p>
            <a:pPr lvl="1"/>
            <a:r>
              <a:rPr lang="en-US" dirty="0" smtClean="0"/>
              <a:t>Program counter: Indicates the address of next instruction to be executed for this process</a:t>
            </a:r>
          </a:p>
          <a:p>
            <a:pPr lvl="1"/>
            <a:r>
              <a:rPr lang="en-US" dirty="0" smtClean="0"/>
              <a:t>CPU registers: Accumulators, registers, stack pointers</a:t>
            </a:r>
          </a:p>
          <a:p>
            <a:pPr lvl="1"/>
            <a:r>
              <a:rPr lang="en-US" dirty="0" smtClean="0"/>
              <a:t>CPU scheduling/synchronization information: Process priority, scheduling queue pointers, semaphores, etc.</a:t>
            </a:r>
          </a:p>
          <a:p>
            <a:pPr lvl="1"/>
            <a:r>
              <a:rPr lang="en-US" dirty="0" smtClean="0"/>
              <a:t>Memory-management information: Base and limit registers, page tables, etc.</a:t>
            </a:r>
          </a:p>
          <a:p>
            <a:pPr lvl="1"/>
            <a:r>
              <a:rPr lang="en-US" dirty="0" smtClean="0"/>
              <a:t>Accounting information: CPU or real time used, time limits, account numbers, process numbers</a:t>
            </a:r>
          </a:p>
          <a:p>
            <a:pPr lvl="1"/>
            <a:r>
              <a:rPr lang="en-US" dirty="0" smtClean="0"/>
              <a:t>I/O status information: I/O devices, files</a:t>
            </a:r>
          </a:p>
        </p:txBody>
      </p:sp>
      <p:sp>
        <p:nvSpPr>
          <p:cNvPr id="9" name="object 9"/>
          <p:cNvSpPr txBox="1">
            <a:spLocks noGrp="1"/>
          </p:cNvSpPr>
          <p:nvPr>
            <p:ph type="dt" sz="half" idx="10"/>
          </p:nvPr>
        </p:nvSpPr>
        <p:spPr/>
        <p:txBody>
          <a:bodyPr/>
          <a:lstStyle/>
          <a:p>
            <a:r>
              <a:rPr lang="en-US" smtClean="0"/>
              <a:t>9/24/2026, Topic 2</a:t>
            </a:r>
            <a:endParaRPr lang="en-US" dirty="0"/>
          </a:p>
        </p:txBody>
      </p:sp>
      <p:sp>
        <p:nvSpPr>
          <p:cNvPr id="8" name="object 8"/>
          <p:cNvSpPr txBox="1">
            <a:spLocks noGrp="1"/>
          </p:cNvSpPr>
          <p:nvPr>
            <p:ph type="ftr" sz="quarter" idx="11"/>
          </p:nvPr>
        </p:nvSpPr>
        <p:spPr/>
        <p:txBody>
          <a:bodyPr/>
          <a:lstStyle/>
          <a:p>
            <a:r>
              <a:rPr lang="en-US" smtClean="0"/>
              <a:t>CSC7103, Fall 2026, Concurrent Processes and Programming</a:t>
            </a:r>
            <a:endParaRPr lang="en-US" dirty="0"/>
          </a:p>
        </p:txBody>
      </p:sp>
      <p:grpSp>
        <p:nvGrpSpPr>
          <p:cNvPr id="4" name="object 4"/>
          <p:cNvGrpSpPr/>
          <p:nvPr/>
        </p:nvGrpSpPr>
        <p:grpSpPr>
          <a:xfrm>
            <a:off x="3914775" y="921863"/>
            <a:ext cx="1333671" cy="2142781"/>
            <a:chOff x="6099021" y="1603671"/>
            <a:chExt cx="2642870" cy="4246245"/>
          </a:xfrm>
        </p:grpSpPr>
        <p:pic>
          <p:nvPicPr>
            <p:cNvPr id="5" name="object 5"/>
            <p:cNvPicPr/>
            <p:nvPr/>
          </p:nvPicPr>
          <p:blipFill>
            <a:blip r:embed="rId2" cstate="print"/>
            <a:stretch>
              <a:fillRect/>
            </a:stretch>
          </p:blipFill>
          <p:spPr>
            <a:xfrm>
              <a:off x="6137121" y="1641770"/>
              <a:ext cx="2566228" cy="4169481"/>
            </a:xfrm>
            <a:prstGeom prst="rect">
              <a:avLst/>
            </a:prstGeom>
          </p:spPr>
        </p:pic>
        <p:sp>
          <p:nvSpPr>
            <p:cNvPr id="6" name="object 6"/>
            <p:cNvSpPr/>
            <p:nvPr/>
          </p:nvSpPr>
          <p:spPr>
            <a:xfrm>
              <a:off x="6105371" y="1610021"/>
              <a:ext cx="2630170" cy="4233545"/>
            </a:xfrm>
            <a:custGeom>
              <a:avLst/>
              <a:gdLst/>
              <a:ahLst/>
              <a:cxnLst/>
              <a:rect l="l" t="t" r="r" b="b"/>
              <a:pathLst>
                <a:path w="2630170" h="4233545">
                  <a:moveTo>
                    <a:pt x="0" y="0"/>
                  </a:moveTo>
                  <a:lnTo>
                    <a:pt x="2629693" y="0"/>
                  </a:lnTo>
                  <a:lnTo>
                    <a:pt x="2629693" y="4233068"/>
                  </a:lnTo>
                  <a:lnTo>
                    <a:pt x="0" y="4233068"/>
                  </a:lnTo>
                  <a:lnTo>
                    <a:pt x="0" y="0"/>
                  </a:lnTo>
                  <a:close/>
                </a:path>
                <a:path w="2630170" h="4233545">
                  <a:moveTo>
                    <a:pt x="25399" y="25399"/>
                  </a:moveTo>
                  <a:lnTo>
                    <a:pt x="2604293" y="25399"/>
                  </a:lnTo>
                  <a:lnTo>
                    <a:pt x="2604293" y="4207668"/>
                  </a:lnTo>
                  <a:lnTo>
                    <a:pt x="25399" y="4207668"/>
                  </a:lnTo>
                  <a:lnTo>
                    <a:pt x="25399" y="25399"/>
                  </a:lnTo>
                  <a:close/>
                </a:path>
              </a:pathLst>
            </a:custGeom>
            <a:ln w="12699">
              <a:solidFill>
                <a:srgbClr val="D77A00"/>
              </a:solidFill>
            </a:ln>
          </p:spPr>
          <p:txBody>
            <a:bodyPr wrap="square" lIns="0" tIns="0" rIns="0" bIns="0" rtlCol="0"/>
            <a:lstStyle/>
            <a:p>
              <a:endParaRPr sz="908"/>
            </a:p>
          </p:txBody>
        </p:sp>
      </p:gr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a:t>
            </a:fld>
            <a:endParaRPr lang="en-US"/>
          </a:p>
        </p:txBody>
      </p:sp>
    </p:spTree>
    <p:extLst>
      <p:ext uri="{BB962C8B-B14F-4D97-AF65-F5344CB8AC3E}">
        <p14:creationId xmlns:p14="http://schemas.microsoft.com/office/powerpoint/2010/main" val="268794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additive="base">
                                        <p:cTn id="37" dur="500" fill="hold"/>
                                        <p:tgtEl>
                                          <p:spTgt spid="7">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
                                            <p:txEl>
                                              <p:pRg st="7" end="7"/>
                                            </p:txEl>
                                          </p:spTgt>
                                        </p:tgtEl>
                                        <p:attrNameLst>
                                          <p:attrName>style.visibility</p:attrName>
                                        </p:attrNameLst>
                                      </p:cBhvr>
                                      <p:to>
                                        <p:strVal val="visible"/>
                                      </p:to>
                                    </p:set>
                                    <p:anim calcmode="lin" valueType="num">
                                      <p:cBhvr additive="base">
                                        <p:cTn id="43" dur="500" fill="hold"/>
                                        <p:tgtEl>
                                          <p:spTgt spid="7">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
                                            <p:txEl>
                                              <p:pRg st="8" end="8"/>
                                            </p:txEl>
                                          </p:spTgt>
                                        </p:tgtEl>
                                        <p:attrNameLst>
                                          <p:attrName>style.visibility</p:attrName>
                                        </p:attrNameLst>
                                      </p:cBhvr>
                                      <p:to>
                                        <p:strVal val="visible"/>
                                      </p:to>
                                    </p:set>
                                    <p:anim calcmode="lin" valueType="num">
                                      <p:cBhvr additive="base">
                                        <p:cTn id="49" dur="500" fill="hold"/>
                                        <p:tgtEl>
                                          <p:spTgt spid="7">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Operations on Processes</a:t>
            </a:r>
            <a:endParaRPr lang="en-US"/>
          </a:p>
        </p:txBody>
      </p:sp>
      <p:sp>
        <p:nvSpPr>
          <p:cNvPr id="5" name="Content Placeholder 4"/>
          <p:cNvSpPr>
            <a:spLocks noGrp="1"/>
          </p:cNvSpPr>
          <p:nvPr>
            <p:ph sz="half" idx="1"/>
          </p:nvPr>
        </p:nvSpPr>
        <p:spPr>
          <a:xfrm>
            <a:off x="485775" y="932972"/>
            <a:ext cx="3277924" cy="2397603"/>
          </a:xfrm>
        </p:spPr>
        <p:txBody>
          <a:bodyPr>
            <a:noAutofit/>
          </a:bodyPr>
          <a:lstStyle/>
          <a:p>
            <a:pPr lvl="0"/>
            <a:r>
              <a:rPr lang="en-US" sz="800" dirty="0" smtClean="0"/>
              <a:t>Processes can execute concurrently, may be created and deleted dynamically</a:t>
            </a:r>
          </a:p>
          <a:p>
            <a:pPr lvl="0"/>
            <a:r>
              <a:rPr lang="en-US" sz="800" dirty="0" smtClean="0"/>
              <a:t>Mechanisms for process creation and termination</a:t>
            </a:r>
          </a:p>
          <a:p>
            <a:pPr lvl="1"/>
            <a:r>
              <a:rPr lang="en-US" sz="700" dirty="0" smtClean="0"/>
              <a:t>Parent process can create child processes, which, in turn create other processes, forming a tree of processes</a:t>
            </a:r>
          </a:p>
          <a:p>
            <a:pPr lvl="1"/>
            <a:r>
              <a:rPr lang="en-US" sz="700" dirty="0" smtClean="0"/>
              <a:t>Creation of a new process:</a:t>
            </a:r>
          </a:p>
          <a:p>
            <a:pPr lvl="2"/>
            <a:r>
              <a:rPr lang="en-US" sz="600" dirty="0" smtClean="0">
                <a:latin typeface="Consolas" panose="020B0609020204030204" pitchFamily="49" charset="0"/>
              </a:rPr>
              <a:t>fork() </a:t>
            </a:r>
            <a:r>
              <a:rPr lang="en-US" sz="600" dirty="0" smtClean="0"/>
              <a:t>copies execution environment</a:t>
            </a:r>
          </a:p>
          <a:p>
            <a:pPr lvl="2"/>
            <a:r>
              <a:rPr lang="en-US" sz="600" dirty="0" smtClean="0">
                <a:latin typeface="Consolas" panose="020B0609020204030204" pitchFamily="49" charset="0"/>
              </a:rPr>
              <a:t>exec()</a:t>
            </a:r>
            <a:r>
              <a:rPr lang="en-US" sz="600" dirty="0" smtClean="0"/>
              <a:t> loads an executing program</a:t>
            </a:r>
          </a:p>
          <a:p>
            <a:r>
              <a:rPr lang="en-US" sz="800" dirty="0" smtClean="0"/>
              <a:t>Process termination:</a:t>
            </a:r>
          </a:p>
          <a:p>
            <a:pPr lvl="1"/>
            <a:r>
              <a:rPr lang="en-US" sz="700" dirty="0" smtClean="0"/>
              <a:t>Normal (</a:t>
            </a:r>
            <a:r>
              <a:rPr lang="en-US" sz="700" dirty="0" smtClean="0">
                <a:latin typeface="Consolas" panose="020B0609020204030204" pitchFamily="49" charset="0"/>
              </a:rPr>
              <a:t>exit</a:t>
            </a:r>
            <a:r>
              <a:rPr lang="en-US" sz="700" dirty="0" smtClean="0"/>
              <a:t>) or abnormal (</a:t>
            </a:r>
            <a:r>
              <a:rPr lang="en-US" sz="700" dirty="0" smtClean="0">
                <a:latin typeface="Consolas" panose="020B0609020204030204" pitchFamily="49" charset="0"/>
              </a:rPr>
              <a:t>abort</a:t>
            </a:r>
            <a:r>
              <a:rPr lang="en-US" sz="700" dirty="0" smtClean="0"/>
              <a:t>), </a:t>
            </a:r>
            <a:r>
              <a:rPr lang="en-US" sz="700" dirty="0"/>
              <a:t>c</a:t>
            </a:r>
            <a:r>
              <a:rPr lang="en-US" sz="700" dirty="0" smtClean="0"/>
              <a:t>ascading termination</a:t>
            </a:r>
          </a:p>
          <a:p>
            <a:pPr lvl="0"/>
            <a:r>
              <a:rPr lang="en-US" sz="800" dirty="0" smtClean="0"/>
              <a:t>Cooperating processes can share regions in their address space</a:t>
            </a:r>
          </a:p>
          <a:p>
            <a:pPr lvl="1"/>
            <a:r>
              <a:rPr lang="en-US" sz="699" dirty="0" smtClean="0"/>
              <a:t>Shared memory: Libraries, kernel code, share data in address space rather than communication by message passing</a:t>
            </a:r>
          </a:p>
          <a:p>
            <a:pPr lvl="1"/>
            <a:r>
              <a:rPr lang="en-US" sz="699" dirty="0" smtClean="0"/>
              <a:t>Inter Process Communication (IPC) can be done through shared memory</a:t>
            </a:r>
          </a:p>
        </p:txBody>
      </p:sp>
      <p:sp>
        <p:nvSpPr>
          <p:cNvPr id="7" name="object 7"/>
          <p:cNvSpPr txBox="1">
            <a:spLocks noGrp="1"/>
          </p:cNvSpPr>
          <p:nvPr>
            <p:ph type="dt" sz="half" idx="10"/>
          </p:nvPr>
        </p:nvSpPr>
        <p:spPr/>
        <p:txBody>
          <a:bodyPr/>
          <a:lstStyle/>
          <a:p>
            <a:r>
              <a:rPr lang="en-US" smtClean="0"/>
              <a:t>9/24/2026, Topic 2</a:t>
            </a:r>
            <a:endParaRPr lang="en-US" dirty="0"/>
          </a:p>
        </p:txBody>
      </p:sp>
      <p:sp>
        <p:nvSpPr>
          <p:cNvPr id="6" name="object 6"/>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4" name="object 4"/>
          <p:cNvPicPr/>
          <p:nvPr/>
        </p:nvPicPr>
        <p:blipFill>
          <a:blip r:embed="rId2" cstate="print"/>
          <a:stretch>
            <a:fillRect/>
          </a:stretch>
        </p:blipFill>
        <p:spPr>
          <a:xfrm>
            <a:off x="3806067" y="853491"/>
            <a:ext cx="1738610" cy="2356550"/>
          </a:xfrm>
          <a:prstGeom prst="rect">
            <a:avLst/>
          </a:prstGeom>
        </p:spPr>
      </p:pic>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4</a:t>
            </a:fld>
            <a:endParaRPr lang="en-US"/>
          </a:p>
        </p:txBody>
      </p:sp>
    </p:spTree>
    <p:extLst>
      <p:ext uri="{BB962C8B-B14F-4D97-AF65-F5344CB8AC3E}">
        <p14:creationId xmlns:p14="http://schemas.microsoft.com/office/powerpoint/2010/main" val="28903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additive="base">
                                        <p:cTn id="21"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5">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 calcmode="lin" valueType="num">
                                      <p:cBhvr additive="base">
                                        <p:cTn id="35" dur="5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5">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anim calcmode="lin" valueType="num">
                                      <p:cBhvr additive="base">
                                        <p:cTn id="39" dur="5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5">
                                            <p:txEl>
                                              <p:pRg st="8" end="8"/>
                                            </p:txEl>
                                          </p:spTgt>
                                        </p:tgtEl>
                                        <p:attrNameLst>
                                          <p:attrName>style.visibility</p:attrName>
                                        </p:attrNameLst>
                                      </p:cBhvr>
                                      <p:to>
                                        <p:strVal val="visible"/>
                                      </p:to>
                                    </p:set>
                                    <p:anim calcmode="lin" valueType="num">
                                      <p:cBhvr additive="base">
                                        <p:cTn id="45" dur="500" fill="hold"/>
                                        <p:tgtEl>
                                          <p:spTgt spid="5">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5">
                                            <p:txEl>
                                              <p:pRg st="8" end="8"/>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 calcmode="lin" valueType="num">
                                      <p:cBhvr additive="base">
                                        <p:cTn id="49" dur="500" fill="hold"/>
                                        <p:tgtEl>
                                          <p:spTgt spid="5">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5">
                                            <p:txEl>
                                              <p:pRg st="9" end="9"/>
                                            </p:txEl>
                                          </p:spTgt>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5">
                                            <p:txEl>
                                              <p:pRg st="10" end="10"/>
                                            </p:txEl>
                                          </p:spTgt>
                                        </p:tgtEl>
                                        <p:attrNameLst>
                                          <p:attrName>style.visibility</p:attrName>
                                        </p:attrNameLst>
                                      </p:cBhvr>
                                      <p:to>
                                        <p:strVal val="visible"/>
                                      </p:to>
                                    </p:set>
                                    <p:anim calcmode="lin" valueType="num">
                                      <p:cBhvr additive="base">
                                        <p:cTn id="53" dur="500" fill="hold"/>
                                        <p:tgtEl>
                                          <p:spTgt spid="5">
                                            <p:txEl>
                                              <p:pRg st="10" end="10"/>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5">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Threads</a:t>
            </a:r>
            <a:endParaRPr lang="en-US"/>
          </a:p>
        </p:txBody>
      </p:sp>
      <p:sp>
        <p:nvSpPr>
          <p:cNvPr id="16" name="Content Placeholder 15"/>
          <p:cNvSpPr>
            <a:spLocks noGrp="1"/>
          </p:cNvSpPr>
          <p:nvPr>
            <p:ph idx="1"/>
          </p:nvPr>
        </p:nvSpPr>
        <p:spPr>
          <a:xfrm>
            <a:off x="636851" y="922867"/>
            <a:ext cx="4337971" cy="2255308"/>
          </a:xfrm>
        </p:spPr>
        <p:txBody>
          <a:bodyPr>
            <a:normAutofit fontScale="85000" lnSpcReduction="20000"/>
          </a:bodyPr>
          <a:lstStyle/>
          <a:p>
            <a:r>
              <a:rPr lang="en-US" dirty="0" smtClean="0"/>
              <a:t>Process can have</a:t>
            </a:r>
          </a:p>
          <a:p>
            <a:pPr lvl="1"/>
            <a:r>
              <a:rPr lang="en-US" dirty="0"/>
              <a:t>S</a:t>
            </a:r>
            <a:r>
              <a:rPr lang="en-US" dirty="0" smtClean="0"/>
              <a:t>ingle or multiple thread(s) of control or activity (strand of execution)</a:t>
            </a:r>
          </a:p>
          <a:p>
            <a:r>
              <a:rPr lang="en-US" dirty="0" smtClean="0"/>
              <a:t>A thread is a flow of control within a process</a:t>
            </a:r>
          </a:p>
          <a:p>
            <a:pPr lvl="1"/>
            <a:r>
              <a:rPr lang="en-US" dirty="0"/>
              <a:t>B</a:t>
            </a:r>
            <a:r>
              <a:rPr lang="en-US" dirty="0" smtClean="0"/>
              <a:t>asic computational unit – originally called a LWP (lightweight process)</a:t>
            </a:r>
          </a:p>
          <a:p>
            <a:pPr lvl="1"/>
            <a:r>
              <a:rPr lang="en-US" dirty="0" smtClean="0"/>
              <a:t>Thread control block (TCB) consisting of thread ID, program counter, register set and stack</a:t>
            </a:r>
          </a:p>
          <a:p>
            <a:pPr lvl="1"/>
            <a:r>
              <a:rPr lang="en-US" dirty="0"/>
              <a:t>A</a:t>
            </a:r>
            <a:r>
              <a:rPr lang="en-US" dirty="0" smtClean="0"/>
              <a:t>ll threads share the same address space of their process</a:t>
            </a:r>
          </a:p>
          <a:p>
            <a:pPr lvl="1"/>
            <a:r>
              <a:rPr lang="en-US" dirty="0" smtClean="0"/>
              <a:t>Thread support has become an integral part of any modern OS</a:t>
            </a:r>
          </a:p>
          <a:p>
            <a:r>
              <a:rPr lang="en-US" dirty="0" smtClean="0"/>
              <a:t>Multithreaded computer systems are common (e.g., desktop PCs)</a:t>
            </a:r>
          </a:p>
          <a:p>
            <a:pPr lvl="1"/>
            <a:r>
              <a:rPr lang="en-US" dirty="0" smtClean="0"/>
              <a:t>Web browser: one thread for display and the other for data retrieving</a:t>
            </a:r>
          </a:p>
          <a:p>
            <a:r>
              <a:rPr lang="en-US" dirty="0" smtClean="0"/>
              <a:t>Benefits:</a:t>
            </a:r>
          </a:p>
          <a:p>
            <a:pPr lvl="1"/>
            <a:r>
              <a:rPr lang="en-US" dirty="0"/>
              <a:t>E</a:t>
            </a:r>
            <a:r>
              <a:rPr lang="en-US" dirty="0" smtClean="0"/>
              <a:t>conomical (ease of creation, cheaper/quicker context switching)</a:t>
            </a:r>
          </a:p>
          <a:p>
            <a:pPr lvl="1"/>
            <a:r>
              <a:rPr lang="en-US" dirty="0"/>
              <a:t>I</a:t>
            </a:r>
            <a:r>
              <a:rPr lang="en-US" dirty="0" smtClean="0"/>
              <a:t>ncreased responsiveness</a:t>
            </a:r>
          </a:p>
          <a:p>
            <a:pPr lvl="1"/>
            <a:r>
              <a:rPr lang="en-US" dirty="0"/>
              <a:t>S</a:t>
            </a:r>
            <a:r>
              <a:rPr lang="en-US" dirty="0" smtClean="0"/>
              <a:t>imple and efficient resource sharing</a:t>
            </a:r>
          </a:p>
          <a:p>
            <a:pPr lvl="1"/>
            <a:r>
              <a:rPr lang="en-US" dirty="0"/>
              <a:t>C</a:t>
            </a:r>
            <a:r>
              <a:rPr lang="en-US" dirty="0" smtClean="0"/>
              <a:t>oncurrency (multiprocessor architecture)</a:t>
            </a:r>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5</a:t>
            </a:fld>
            <a:endParaRPr lang="en-US"/>
          </a:p>
        </p:txBody>
      </p:sp>
    </p:spTree>
    <p:extLst>
      <p:ext uri="{BB962C8B-B14F-4D97-AF65-F5344CB8AC3E}">
        <p14:creationId xmlns:p14="http://schemas.microsoft.com/office/powerpoint/2010/main" val="182029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 calcmode="lin" valueType="num">
                                      <p:cBhvr additive="base">
                                        <p:cTn id="1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 calcmode="lin" valueType="num">
                                      <p:cBhvr additive="base">
                                        <p:cTn id="21"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
                                            <p:txEl>
                                              <p:pRg st="4" end="4"/>
                                            </p:txEl>
                                          </p:spTgt>
                                        </p:tgtEl>
                                        <p:attrNameLst>
                                          <p:attrName>style.visibility</p:attrName>
                                        </p:attrNameLst>
                                      </p:cBhvr>
                                      <p:to>
                                        <p:strVal val="visible"/>
                                      </p:to>
                                    </p:set>
                                    <p:anim calcmode="lin" valueType="num">
                                      <p:cBhvr additive="base">
                                        <p:cTn id="25"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
                                            <p:txEl>
                                              <p:pRg st="5" end="5"/>
                                            </p:txEl>
                                          </p:spTgt>
                                        </p:tgtEl>
                                        <p:attrNameLst>
                                          <p:attrName>style.visibility</p:attrName>
                                        </p:attrNameLst>
                                      </p:cBhvr>
                                      <p:to>
                                        <p:strVal val="visible"/>
                                      </p:to>
                                    </p:set>
                                    <p:anim calcmode="lin" valueType="num">
                                      <p:cBhvr additive="base">
                                        <p:cTn id="29"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6">
                                            <p:txEl>
                                              <p:pRg st="6" end="6"/>
                                            </p:txEl>
                                          </p:spTgt>
                                        </p:tgtEl>
                                        <p:attrNameLst>
                                          <p:attrName>style.visibility</p:attrName>
                                        </p:attrNameLst>
                                      </p:cBhvr>
                                      <p:to>
                                        <p:strVal val="visible"/>
                                      </p:to>
                                    </p:set>
                                    <p:anim calcmode="lin" valueType="num">
                                      <p:cBhvr additive="base">
                                        <p:cTn id="33"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6">
                                            <p:txEl>
                                              <p:pRg st="7" end="7"/>
                                            </p:txEl>
                                          </p:spTgt>
                                        </p:tgtEl>
                                        <p:attrNameLst>
                                          <p:attrName>style.visibility</p:attrName>
                                        </p:attrNameLst>
                                      </p:cBhvr>
                                      <p:to>
                                        <p:strVal val="visible"/>
                                      </p:to>
                                    </p:set>
                                    <p:anim calcmode="lin" valueType="num">
                                      <p:cBhvr additive="base">
                                        <p:cTn id="39"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6">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6">
                                            <p:txEl>
                                              <p:pRg st="8" end="8"/>
                                            </p:txEl>
                                          </p:spTgt>
                                        </p:tgtEl>
                                        <p:attrNameLst>
                                          <p:attrName>style.visibility</p:attrName>
                                        </p:attrNameLst>
                                      </p:cBhvr>
                                      <p:to>
                                        <p:strVal val="visible"/>
                                      </p:to>
                                    </p:set>
                                    <p:anim calcmode="lin" valueType="num">
                                      <p:cBhvr additive="base">
                                        <p:cTn id="43" dur="500" fill="hold"/>
                                        <p:tgtEl>
                                          <p:spTgt spid="16">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
                                            <p:txEl>
                                              <p:pRg st="9" end="9"/>
                                            </p:txEl>
                                          </p:spTgt>
                                        </p:tgtEl>
                                        <p:attrNameLst>
                                          <p:attrName>style.visibility</p:attrName>
                                        </p:attrNameLst>
                                      </p:cBhvr>
                                      <p:to>
                                        <p:strVal val="visible"/>
                                      </p:to>
                                    </p:set>
                                    <p:anim calcmode="lin" valueType="num">
                                      <p:cBhvr additive="base">
                                        <p:cTn id="49" dur="500" fill="hold"/>
                                        <p:tgtEl>
                                          <p:spTgt spid="16">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6">
                                            <p:txEl>
                                              <p:pRg st="9" end="9"/>
                                            </p:txEl>
                                          </p:spTgt>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6">
                                            <p:txEl>
                                              <p:pRg st="10" end="10"/>
                                            </p:txEl>
                                          </p:spTgt>
                                        </p:tgtEl>
                                        <p:attrNameLst>
                                          <p:attrName>style.visibility</p:attrName>
                                        </p:attrNameLst>
                                      </p:cBhvr>
                                      <p:to>
                                        <p:strVal val="visible"/>
                                      </p:to>
                                    </p:set>
                                    <p:anim calcmode="lin" valueType="num">
                                      <p:cBhvr additive="base">
                                        <p:cTn id="53" dur="500" fill="hold"/>
                                        <p:tgtEl>
                                          <p:spTgt spid="16">
                                            <p:txEl>
                                              <p:pRg st="10" end="10"/>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16">
                                            <p:txEl>
                                              <p:pRg st="10" end="10"/>
                                            </p:txEl>
                                          </p:spTgt>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6">
                                            <p:txEl>
                                              <p:pRg st="11" end="11"/>
                                            </p:txEl>
                                          </p:spTgt>
                                        </p:tgtEl>
                                        <p:attrNameLst>
                                          <p:attrName>style.visibility</p:attrName>
                                        </p:attrNameLst>
                                      </p:cBhvr>
                                      <p:to>
                                        <p:strVal val="visible"/>
                                      </p:to>
                                    </p:set>
                                    <p:anim calcmode="lin" valueType="num">
                                      <p:cBhvr additive="base">
                                        <p:cTn id="57" dur="500" fill="hold"/>
                                        <p:tgtEl>
                                          <p:spTgt spid="16">
                                            <p:txEl>
                                              <p:pRg st="11" end="11"/>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16">
                                            <p:txEl>
                                              <p:pRg st="11" end="11"/>
                                            </p:txEl>
                                          </p:spTgt>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6">
                                            <p:txEl>
                                              <p:pRg st="12" end="12"/>
                                            </p:txEl>
                                          </p:spTgt>
                                        </p:tgtEl>
                                        <p:attrNameLst>
                                          <p:attrName>style.visibility</p:attrName>
                                        </p:attrNameLst>
                                      </p:cBhvr>
                                      <p:to>
                                        <p:strVal val="visible"/>
                                      </p:to>
                                    </p:set>
                                    <p:anim calcmode="lin" valueType="num">
                                      <p:cBhvr additive="base">
                                        <p:cTn id="61" dur="500" fill="hold"/>
                                        <p:tgtEl>
                                          <p:spTgt spid="16">
                                            <p:txEl>
                                              <p:pRg st="12" end="12"/>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16">
                                            <p:txEl>
                                              <p:pRg st="12" end="12"/>
                                            </p:txEl>
                                          </p:spTgt>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6">
                                            <p:txEl>
                                              <p:pRg st="13" end="13"/>
                                            </p:txEl>
                                          </p:spTgt>
                                        </p:tgtEl>
                                        <p:attrNameLst>
                                          <p:attrName>style.visibility</p:attrName>
                                        </p:attrNameLst>
                                      </p:cBhvr>
                                      <p:to>
                                        <p:strVal val="visible"/>
                                      </p:to>
                                    </p:set>
                                    <p:anim calcmode="lin" valueType="num">
                                      <p:cBhvr additive="base">
                                        <p:cTn id="65" dur="500" fill="hold"/>
                                        <p:tgtEl>
                                          <p:spTgt spid="16">
                                            <p:txEl>
                                              <p:pRg st="13" end="13"/>
                                            </p:txEl>
                                          </p:spTgt>
                                        </p:tgtEl>
                                        <p:attrNameLst>
                                          <p:attrName>ppt_x</p:attrName>
                                        </p:attrNameLst>
                                      </p:cBhvr>
                                      <p:tavLst>
                                        <p:tav tm="0">
                                          <p:val>
                                            <p:strVal val="0-#ppt_w/2"/>
                                          </p:val>
                                        </p:tav>
                                        <p:tav tm="100000">
                                          <p:val>
                                            <p:strVal val="#ppt_x"/>
                                          </p:val>
                                        </p:tav>
                                      </p:tavLst>
                                    </p:anim>
                                    <p:anim calcmode="lin" valueType="num">
                                      <p:cBhvr additive="base">
                                        <p:cTn id="66" dur="500" fill="hold"/>
                                        <p:tgtEl>
                                          <p:spTgt spid="16">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Single and Multithreaded Processes</a:t>
            </a:r>
            <a:endParaRPr lang="en-US"/>
          </a:p>
        </p:txBody>
      </p:sp>
      <p:sp>
        <p:nvSpPr>
          <p:cNvPr id="19" name="Content Placeholder 18"/>
          <p:cNvSpPr>
            <a:spLocks noGrp="1"/>
          </p:cNvSpPr>
          <p:nvPr>
            <p:ph idx="1"/>
          </p:nvPr>
        </p:nvSpPr>
        <p:spPr/>
        <p:txBody>
          <a:bodyPr/>
          <a:lstStyle/>
          <a:p>
            <a:r>
              <a:rPr lang="en-US" dirty="0" smtClean="0"/>
              <a:t>Threads belonging to a given process share with each other code section, data section and other resources, e.g., open files</a:t>
            </a:r>
          </a:p>
          <a:p>
            <a:endParaRPr lang="en-US" dirty="0"/>
          </a:p>
        </p:txBody>
      </p:sp>
      <p:sp>
        <p:nvSpPr>
          <p:cNvPr id="9" name="object 9"/>
          <p:cNvSpPr txBox="1">
            <a:spLocks noGrp="1"/>
          </p:cNvSpPr>
          <p:nvPr>
            <p:ph type="dt" sz="half" idx="10"/>
          </p:nvPr>
        </p:nvSpPr>
        <p:spPr/>
        <p:txBody>
          <a:bodyPr/>
          <a:lstStyle/>
          <a:p>
            <a:r>
              <a:rPr lang="en-US" smtClean="0"/>
              <a:t>9/24/2026, Topic 2</a:t>
            </a:r>
            <a:endParaRPr lang="en-US" dirty="0"/>
          </a:p>
        </p:txBody>
      </p:sp>
      <p:sp>
        <p:nvSpPr>
          <p:cNvPr id="8" name="object 8"/>
          <p:cNvSpPr txBox="1">
            <a:spLocks noGrp="1"/>
          </p:cNvSpPr>
          <p:nvPr>
            <p:ph type="ftr" sz="quarter" idx="11"/>
          </p:nvPr>
        </p:nvSpPr>
        <p:spPr/>
        <p:txBody>
          <a:bodyPr/>
          <a:lstStyle/>
          <a:p>
            <a:r>
              <a:rPr lang="en-US" smtClean="0"/>
              <a:t>CSC7103, Fall 2026, Concurrent Processes and Programming</a:t>
            </a:r>
            <a:endParaRPr lang="en-US" dirty="0"/>
          </a:p>
        </p:txBody>
      </p:sp>
      <p:grpSp>
        <p:nvGrpSpPr>
          <p:cNvPr id="4" name="object 4"/>
          <p:cNvGrpSpPr/>
          <p:nvPr/>
        </p:nvGrpSpPr>
        <p:grpSpPr>
          <a:xfrm>
            <a:off x="1323975" y="1401604"/>
            <a:ext cx="3048000" cy="1777507"/>
            <a:chOff x="1060218" y="1206948"/>
            <a:chExt cx="6867525" cy="4004945"/>
          </a:xfrm>
        </p:grpSpPr>
        <p:pic>
          <p:nvPicPr>
            <p:cNvPr id="5" name="object 5"/>
            <p:cNvPicPr/>
            <p:nvPr/>
          </p:nvPicPr>
          <p:blipFill>
            <a:blip r:embed="rId2" cstate="print"/>
            <a:stretch>
              <a:fillRect/>
            </a:stretch>
          </p:blipFill>
          <p:spPr>
            <a:xfrm>
              <a:off x="1098318" y="1245048"/>
              <a:ext cx="6791416" cy="3928531"/>
            </a:xfrm>
            <a:prstGeom prst="rect">
              <a:avLst/>
            </a:prstGeom>
          </p:spPr>
        </p:pic>
        <p:sp>
          <p:nvSpPr>
            <p:cNvPr id="6" name="object 6"/>
            <p:cNvSpPr/>
            <p:nvPr/>
          </p:nvSpPr>
          <p:spPr>
            <a:xfrm>
              <a:off x="1066568" y="1213298"/>
              <a:ext cx="6854825" cy="3992245"/>
            </a:xfrm>
            <a:custGeom>
              <a:avLst/>
              <a:gdLst/>
              <a:ahLst/>
              <a:cxnLst/>
              <a:rect l="l" t="t" r="r" b="b"/>
              <a:pathLst>
                <a:path w="6854825" h="3992245">
                  <a:moveTo>
                    <a:pt x="0" y="0"/>
                  </a:moveTo>
                  <a:lnTo>
                    <a:pt x="6854824" y="0"/>
                  </a:lnTo>
                  <a:lnTo>
                    <a:pt x="6854824" y="3991768"/>
                  </a:lnTo>
                  <a:lnTo>
                    <a:pt x="0" y="3991768"/>
                  </a:lnTo>
                  <a:lnTo>
                    <a:pt x="0" y="0"/>
                  </a:lnTo>
                  <a:close/>
                </a:path>
                <a:path w="6854825" h="3992245">
                  <a:moveTo>
                    <a:pt x="25399" y="25399"/>
                  </a:moveTo>
                  <a:lnTo>
                    <a:pt x="6829424" y="25399"/>
                  </a:lnTo>
                  <a:lnTo>
                    <a:pt x="6829424" y="3966368"/>
                  </a:lnTo>
                  <a:lnTo>
                    <a:pt x="25399" y="3966368"/>
                  </a:lnTo>
                  <a:lnTo>
                    <a:pt x="25399" y="25399"/>
                  </a:lnTo>
                  <a:close/>
                </a:path>
              </a:pathLst>
            </a:custGeom>
            <a:ln w="12699">
              <a:solidFill>
                <a:srgbClr val="D77A00"/>
              </a:solidFill>
            </a:ln>
          </p:spPr>
          <p:txBody>
            <a:bodyPr wrap="square" lIns="0" tIns="0" rIns="0" bIns="0" rtlCol="0"/>
            <a:lstStyle/>
            <a:p>
              <a:endParaRPr sz="908"/>
            </a:p>
          </p:txBody>
        </p:sp>
      </p:gr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6</a:t>
            </a:fld>
            <a:endParaRPr lang="en-US"/>
          </a:p>
        </p:txBody>
      </p:sp>
    </p:spTree>
    <p:extLst>
      <p:ext uri="{BB962C8B-B14F-4D97-AF65-F5344CB8AC3E}">
        <p14:creationId xmlns:p14="http://schemas.microsoft.com/office/powerpoint/2010/main" val="20597537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89116" y="2040475"/>
            <a:ext cx="3276600" cy="1232499"/>
          </a:xfrm>
          <a:prstGeom prst="rect">
            <a:avLst/>
          </a:prstGeom>
        </p:spPr>
      </p:pic>
      <p:sp>
        <p:nvSpPr>
          <p:cNvPr id="3" name="object 3"/>
          <p:cNvSpPr txBox="1">
            <a:spLocks noGrp="1"/>
          </p:cNvSpPr>
          <p:nvPr>
            <p:ph type="title"/>
          </p:nvPr>
        </p:nvSpPr>
        <p:spPr/>
        <p:txBody>
          <a:bodyPr/>
          <a:lstStyle/>
          <a:p>
            <a:r>
              <a:rPr lang="en-US" smtClean="0"/>
              <a:t>Multithreaded Server Architecture</a:t>
            </a:r>
            <a:endParaRPr lang="en-US"/>
          </a:p>
        </p:txBody>
      </p:sp>
      <p:sp>
        <p:nvSpPr>
          <p:cNvPr id="11" name="Content Placeholder 10"/>
          <p:cNvSpPr>
            <a:spLocks noGrp="1"/>
          </p:cNvSpPr>
          <p:nvPr>
            <p:ph idx="1"/>
          </p:nvPr>
        </p:nvSpPr>
        <p:spPr/>
        <p:txBody>
          <a:bodyPr/>
          <a:lstStyle/>
          <a:p>
            <a:r>
              <a:rPr lang="en-US" dirty="0" smtClean="0"/>
              <a:t>For multi-threaded web server process, the server will create a separate thread that listens for client requests</a:t>
            </a:r>
          </a:p>
          <a:p>
            <a:r>
              <a:rPr lang="en-US" dirty="0" smtClean="0"/>
              <a:t>Using one process that contains multiple threads</a:t>
            </a:r>
          </a:p>
          <a:p>
            <a:r>
              <a:rPr lang="en-US" dirty="0" smtClean="0"/>
              <a:t>When a request is made, the server will create a new thread to service the request and resume listening for additional requests</a:t>
            </a:r>
          </a:p>
          <a:p>
            <a:endParaRPr lang="en-US" dirty="0"/>
          </a:p>
        </p:txBody>
      </p:sp>
      <p:sp>
        <p:nvSpPr>
          <p:cNvPr id="7" name="object 7"/>
          <p:cNvSpPr txBox="1">
            <a:spLocks noGrp="1"/>
          </p:cNvSpPr>
          <p:nvPr>
            <p:ph type="dt" sz="half" idx="10"/>
          </p:nvPr>
        </p:nvSpPr>
        <p:spPr/>
        <p:txBody>
          <a:bodyPr/>
          <a:lstStyle/>
          <a:p>
            <a:r>
              <a:rPr lang="en-US" smtClean="0"/>
              <a:t>9/24/2026, Topic 2</a:t>
            </a:r>
            <a:endParaRPr lang="en-US" dirty="0"/>
          </a:p>
        </p:txBody>
      </p:sp>
      <p:sp>
        <p:nvSpPr>
          <p:cNvPr id="6" name="object 6"/>
          <p:cNvSpPr txBox="1">
            <a:spLocks noGrp="1"/>
          </p:cNvSpPr>
          <p:nvPr>
            <p:ph type="ftr" sz="quarter" idx="11"/>
          </p:nvPr>
        </p:nvSpPr>
        <p:spPr/>
        <p:txBody>
          <a:bodyPr/>
          <a:lstStyle/>
          <a:p>
            <a:r>
              <a:rPr lang="en-US" smtClean="0"/>
              <a:t>CSC7103, Fall 2026, Concurrent Processes and Programming</a:t>
            </a:r>
            <a:endParaRPr lang="en-US" dirty="0"/>
          </a:p>
        </p:txBody>
      </p:sp>
      <p:sp>
        <p:nvSpPr>
          <p:cNvPr id="4" name="Slide Number Placeholder 3"/>
          <p:cNvSpPr>
            <a:spLocks noGrp="1"/>
          </p:cNvSpPr>
          <p:nvPr>
            <p:ph type="sldNum" sz="quarter" idx="12"/>
          </p:nvPr>
        </p:nvSpPr>
        <p:spPr/>
        <p:txBody>
          <a:bodyPr>
            <a:normAutofit fontScale="92500" lnSpcReduction="20000"/>
          </a:bodyPr>
          <a:lstStyle/>
          <a:p>
            <a:fld id="{B6F15528-21DE-4FAA-801E-634DDDAF4B2B}" type="slidenum">
              <a:rPr lang="en-US" smtClean="0"/>
              <a:t>7</a:t>
            </a:fld>
            <a:endParaRPr lang="en-US"/>
          </a:p>
        </p:txBody>
      </p:sp>
    </p:spTree>
    <p:extLst>
      <p:ext uri="{BB962C8B-B14F-4D97-AF65-F5344CB8AC3E}">
        <p14:creationId xmlns:p14="http://schemas.microsoft.com/office/powerpoint/2010/main" val="33538993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Multicore Programming</a:t>
            </a:r>
            <a:endParaRPr lang="en-US"/>
          </a:p>
        </p:txBody>
      </p:sp>
      <p:sp>
        <p:nvSpPr>
          <p:cNvPr id="19" name="Content Placeholder 18"/>
          <p:cNvSpPr>
            <a:spLocks noGrp="1"/>
          </p:cNvSpPr>
          <p:nvPr>
            <p:ph idx="1"/>
          </p:nvPr>
        </p:nvSpPr>
        <p:spPr/>
        <p:txBody>
          <a:bodyPr/>
          <a:lstStyle/>
          <a:p>
            <a:r>
              <a:rPr lang="en-US" dirty="0" smtClean="0"/>
              <a:t>A multi-threaded application running on a single-core system has to interleave the threads over time</a:t>
            </a:r>
          </a:p>
          <a:p>
            <a:pPr lvl="1"/>
            <a:r>
              <a:rPr lang="en-US" dirty="0" smtClean="0"/>
              <a:t>Four threads T1 to T4 are time-interleaved</a:t>
            </a:r>
          </a:p>
          <a:p>
            <a:endParaRPr lang="en-US" dirty="0" smtClean="0"/>
          </a:p>
          <a:p>
            <a:endParaRPr lang="en-US" dirty="0"/>
          </a:p>
          <a:p>
            <a:r>
              <a:rPr lang="en-US" dirty="0" smtClean="0"/>
              <a:t>Multiple cores (CPUs) on a single chip are common</a:t>
            </a:r>
          </a:p>
          <a:p>
            <a:r>
              <a:rPr lang="en-US" dirty="0" smtClean="0"/>
              <a:t>On a multi-core chip, we can spread </a:t>
            </a:r>
            <a:br>
              <a:rPr lang="en-US" dirty="0" smtClean="0"/>
            </a:br>
            <a:r>
              <a:rPr lang="en-US" dirty="0" smtClean="0"/>
              <a:t>the threads across the available cores </a:t>
            </a:r>
            <a:br>
              <a:rPr lang="en-US" dirty="0" smtClean="0"/>
            </a:br>
            <a:r>
              <a:rPr lang="en-US" dirty="0" smtClean="0"/>
              <a:t>to run them concurrently</a:t>
            </a:r>
          </a:p>
          <a:p>
            <a:pPr lvl="1"/>
            <a:r>
              <a:rPr lang="en-US" dirty="0" smtClean="0"/>
              <a:t>Improved concurrency – threads can run </a:t>
            </a:r>
            <a:br>
              <a:rPr lang="en-US" dirty="0" smtClean="0"/>
            </a:br>
            <a:r>
              <a:rPr lang="en-US" dirty="0" smtClean="0"/>
              <a:t>in parallel</a:t>
            </a:r>
          </a:p>
          <a:p>
            <a:endParaRPr lang="en-US" dirty="0"/>
          </a:p>
        </p:txBody>
      </p:sp>
      <p:sp>
        <p:nvSpPr>
          <p:cNvPr id="9" name="object 9"/>
          <p:cNvSpPr txBox="1">
            <a:spLocks noGrp="1"/>
          </p:cNvSpPr>
          <p:nvPr>
            <p:ph type="dt" sz="half" idx="10"/>
          </p:nvPr>
        </p:nvSpPr>
        <p:spPr/>
        <p:txBody>
          <a:bodyPr/>
          <a:lstStyle/>
          <a:p>
            <a:r>
              <a:rPr lang="en-US" smtClean="0"/>
              <a:t>9/24/2026, Topic 2</a:t>
            </a:r>
            <a:endParaRPr lang="en-US" dirty="0"/>
          </a:p>
        </p:txBody>
      </p:sp>
      <p:sp>
        <p:nvSpPr>
          <p:cNvPr id="8" name="object 8"/>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4" name="object 4"/>
          <p:cNvPicPr/>
          <p:nvPr/>
        </p:nvPicPr>
        <p:blipFill>
          <a:blip r:embed="rId2" cstate="print"/>
          <a:stretch>
            <a:fillRect/>
          </a:stretch>
        </p:blipFill>
        <p:spPr>
          <a:xfrm>
            <a:off x="2466975" y="1501775"/>
            <a:ext cx="2904519" cy="482623"/>
          </a:xfrm>
          <a:prstGeom prst="rect">
            <a:avLst/>
          </a:prstGeom>
        </p:spPr>
      </p:pic>
      <p:pic>
        <p:nvPicPr>
          <p:cNvPr id="5" name="object 5"/>
          <p:cNvPicPr/>
          <p:nvPr/>
        </p:nvPicPr>
        <p:blipFill>
          <a:blip r:embed="rId3" cstate="print"/>
          <a:stretch>
            <a:fillRect/>
          </a:stretch>
        </p:blipFill>
        <p:spPr>
          <a:xfrm>
            <a:off x="3319630" y="2463892"/>
            <a:ext cx="2086762" cy="837481"/>
          </a:xfrm>
          <a:prstGeom prst="rect">
            <a:avLst/>
          </a:prstGeom>
        </p:spPr>
      </p:pic>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8</a:t>
            </a:fld>
            <a:endParaRPr lang="en-US"/>
          </a:p>
        </p:txBody>
      </p:sp>
    </p:spTree>
    <p:extLst>
      <p:ext uri="{BB962C8B-B14F-4D97-AF65-F5344CB8AC3E}">
        <p14:creationId xmlns:p14="http://schemas.microsoft.com/office/powerpoint/2010/main" val="390171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anim calcmode="lin" valueType="num">
                                      <p:cBhvr additive="base">
                                        <p:cTn id="11" dur="500" fill="hold"/>
                                        <p:tgtEl>
                                          <p:spTgt spid="1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 calcmode="lin" valueType="num">
                                      <p:cBhvr additive="base">
                                        <p:cTn id="21" dur="500" fill="hold"/>
                                        <p:tgtEl>
                                          <p:spTgt spid="19">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9">
                                            <p:txEl>
                                              <p:pRg st="5" end="5"/>
                                            </p:txEl>
                                          </p:spTgt>
                                        </p:tgtEl>
                                        <p:attrNameLst>
                                          <p:attrName>style.visibility</p:attrName>
                                        </p:attrNameLst>
                                      </p:cBhvr>
                                      <p:to>
                                        <p:strVal val="visible"/>
                                      </p:to>
                                    </p:set>
                                    <p:anim calcmode="lin" valueType="num">
                                      <p:cBhvr additive="base">
                                        <p:cTn id="27" dur="500" fill="hold"/>
                                        <p:tgtEl>
                                          <p:spTgt spid="19">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9">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9">
                                            <p:txEl>
                                              <p:pRg st="6" end="6"/>
                                            </p:txEl>
                                          </p:spTgt>
                                        </p:tgtEl>
                                        <p:attrNameLst>
                                          <p:attrName>style.visibility</p:attrName>
                                        </p:attrNameLst>
                                      </p:cBhvr>
                                      <p:to>
                                        <p:strVal val="visible"/>
                                      </p:to>
                                    </p:set>
                                    <p:anim calcmode="lin" valueType="num">
                                      <p:cBhvr additive="base">
                                        <p:cTn id="31" dur="500" fill="hold"/>
                                        <p:tgtEl>
                                          <p:spTgt spid="19">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9">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Kernel Space Thread Implementation</a:t>
            </a:r>
            <a:endParaRPr lang="en-US"/>
          </a:p>
        </p:txBody>
      </p:sp>
      <p:sp>
        <p:nvSpPr>
          <p:cNvPr id="16" name="Content Placeholder 15"/>
          <p:cNvSpPr>
            <a:spLocks noGrp="1"/>
          </p:cNvSpPr>
          <p:nvPr>
            <p:ph idx="1"/>
          </p:nvPr>
        </p:nvSpPr>
        <p:spPr/>
        <p:txBody>
          <a:bodyPr>
            <a:normAutofit/>
          </a:bodyPr>
          <a:lstStyle/>
          <a:p>
            <a:r>
              <a:rPr lang="en-US" dirty="0" smtClean="0"/>
              <a:t>Threads can be implemented at the kernel level</a:t>
            </a:r>
          </a:p>
          <a:p>
            <a:pPr lvl="1"/>
            <a:r>
              <a:rPr lang="en-US" dirty="0" smtClean="0"/>
              <a:t>Blocking and scheduling of threads are treated normally by OS</a:t>
            </a:r>
          </a:p>
          <a:p>
            <a:pPr lvl="1"/>
            <a:r>
              <a:rPr lang="en-US" dirty="0" smtClean="0"/>
              <a:t>Thread can be preempted easily</a:t>
            </a:r>
          </a:p>
          <a:p>
            <a:pPr lvl="1"/>
            <a:r>
              <a:rPr lang="en-US" dirty="0" smtClean="0"/>
              <a:t>Thread issuing system call can be blocked without blocking other threads</a:t>
            </a:r>
          </a:p>
          <a:p>
            <a:pPr lvl="1"/>
            <a:r>
              <a:rPr lang="en-US" dirty="0" smtClean="0"/>
              <a:t>Each thread competes for processor cycles on equal basis with processes</a:t>
            </a:r>
          </a:p>
          <a:p>
            <a:r>
              <a:rPr lang="en-US" dirty="0" smtClean="0"/>
              <a:t>Disadvantages</a:t>
            </a:r>
          </a:p>
          <a:p>
            <a:pPr lvl="1"/>
            <a:r>
              <a:rPr lang="en-US" dirty="0" smtClean="0"/>
              <a:t>Two-level abstraction for concurrency becomes blurred</a:t>
            </a:r>
          </a:p>
          <a:p>
            <a:pPr lvl="1"/>
            <a:r>
              <a:rPr lang="en-US" dirty="0" smtClean="0"/>
              <a:t>Context switching requires larger overhead</a:t>
            </a:r>
          </a:p>
          <a:p>
            <a:pPr lvl="1"/>
            <a:r>
              <a:rPr lang="en-US" dirty="0" smtClean="0"/>
              <a:t>Portability becomes more difficult</a:t>
            </a:r>
          </a:p>
          <a:p>
            <a:r>
              <a:rPr lang="en-US" dirty="0" smtClean="0"/>
              <a:t>Examples: All operating systems support kernel threads - POSIX, Win32, Linux threads</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9</a:t>
            </a:fld>
            <a:endParaRPr lang="en-US"/>
          </a:p>
        </p:txBody>
      </p:sp>
    </p:spTree>
    <p:extLst>
      <p:ext uri="{BB962C8B-B14F-4D97-AF65-F5344CB8AC3E}">
        <p14:creationId xmlns:p14="http://schemas.microsoft.com/office/powerpoint/2010/main" val="428742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 calcmode="lin" valueType="num">
                                      <p:cBhvr additive="base">
                                        <p:cTn id="15"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 calcmode="lin" valueType="num">
                                      <p:cBhvr additive="base">
                                        <p:cTn id="19"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anim calcmode="lin" valueType="num">
                                      <p:cBhvr additive="base">
                                        <p:cTn id="23"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6">
                                            <p:txEl>
                                              <p:pRg st="5" end="5"/>
                                            </p:txEl>
                                          </p:spTgt>
                                        </p:tgtEl>
                                        <p:attrNameLst>
                                          <p:attrName>style.visibility</p:attrName>
                                        </p:attrNameLst>
                                      </p:cBhvr>
                                      <p:to>
                                        <p:strVal val="visible"/>
                                      </p:to>
                                    </p:set>
                                    <p:anim calcmode="lin" valueType="num">
                                      <p:cBhvr additive="base">
                                        <p:cTn id="29"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6">
                                            <p:txEl>
                                              <p:pRg st="6" end="6"/>
                                            </p:txEl>
                                          </p:spTgt>
                                        </p:tgtEl>
                                        <p:attrNameLst>
                                          <p:attrName>style.visibility</p:attrName>
                                        </p:attrNameLst>
                                      </p:cBhvr>
                                      <p:to>
                                        <p:strVal val="visible"/>
                                      </p:to>
                                    </p:set>
                                    <p:anim calcmode="lin" valueType="num">
                                      <p:cBhvr additive="base">
                                        <p:cTn id="33"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6">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6">
                                            <p:txEl>
                                              <p:pRg st="7" end="7"/>
                                            </p:txEl>
                                          </p:spTgt>
                                        </p:tgtEl>
                                        <p:attrNameLst>
                                          <p:attrName>style.visibility</p:attrName>
                                        </p:attrNameLst>
                                      </p:cBhvr>
                                      <p:to>
                                        <p:strVal val="visible"/>
                                      </p:to>
                                    </p:set>
                                    <p:anim calcmode="lin" valueType="num">
                                      <p:cBhvr additive="base">
                                        <p:cTn id="37"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
                                            <p:txEl>
                                              <p:pRg st="7" end="7"/>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6">
                                            <p:txEl>
                                              <p:pRg st="8" end="8"/>
                                            </p:txEl>
                                          </p:spTgt>
                                        </p:tgtEl>
                                        <p:attrNameLst>
                                          <p:attrName>style.visibility</p:attrName>
                                        </p:attrNameLst>
                                      </p:cBhvr>
                                      <p:to>
                                        <p:strVal val="visible"/>
                                      </p:to>
                                    </p:set>
                                    <p:anim calcmode="lin" valueType="num">
                                      <p:cBhvr additive="base">
                                        <p:cTn id="41" dur="500" fill="hold"/>
                                        <p:tgtEl>
                                          <p:spTgt spid="16">
                                            <p:txEl>
                                              <p:pRg st="8" end="8"/>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6">
                                            <p:txEl>
                                              <p:pRg st="9" end="9"/>
                                            </p:txEl>
                                          </p:spTgt>
                                        </p:tgtEl>
                                        <p:attrNameLst>
                                          <p:attrName>style.visibility</p:attrName>
                                        </p:attrNameLst>
                                      </p:cBhvr>
                                      <p:to>
                                        <p:strVal val="visible"/>
                                      </p:to>
                                    </p:set>
                                    <p:anim calcmode="lin" valueType="num">
                                      <p:cBhvr additive="base">
                                        <p:cTn id="47" dur="500" fill="hold"/>
                                        <p:tgtEl>
                                          <p:spTgt spid="16">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6">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User Space Thread Implementation</a:t>
            </a:r>
            <a:endParaRPr lang="en-US"/>
          </a:p>
        </p:txBody>
      </p:sp>
      <p:sp>
        <p:nvSpPr>
          <p:cNvPr id="16" name="Content Placeholder 15"/>
          <p:cNvSpPr>
            <a:spLocks noGrp="1"/>
          </p:cNvSpPr>
          <p:nvPr>
            <p:ph idx="1"/>
          </p:nvPr>
        </p:nvSpPr>
        <p:spPr/>
        <p:txBody>
          <a:bodyPr>
            <a:normAutofit fontScale="92500" lnSpcReduction="10000"/>
          </a:bodyPr>
          <a:lstStyle/>
          <a:p>
            <a:r>
              <a:rPr lang="en-US" dirty="0" smtClean="0"/>
              <a:t>Thread support as an add-on package implemented on many systems</a:t>
            </a:r>
          </a:p>
          <a:p>
            <a:pPr lvl="1"/>
            <a:r>
              <a:rPr lang="en-US" dirty="0" smtClean="0"/>
              <a:t>Threads run on top of a run-time library and visible to users</a:t>
            </a:r>
          </a:p>
          <a:p>
            <a:pPr lvl="1"/>
            <a:r>
              <a:rPr lang="en-US" dirty="0" smtClean="0"/>
              <a:t>Thread library include thread primitives:</a:t>
            </a:r>
          </a:p>
          <a:p>
            <a:pPr lvl="2"/>
            <a:r>
              <a:rPr lang="en-US" dirty="0" smtClean="0"/>
              <a:t>Thread management (creation, suspension, termination)</a:t>
            </a:r>
          </a:p>
          <a:p>
            <a:pPr lvl="2"/>
            <a:r>
              <a:rPr lang="en-US" dirty="0" smtClean="0"/>
              <a:t>Assignment of priority (scheduling) and other thread attributes</a:t>
            </a:r>
          </a:p>
          <a:p>
            <a:pPr lvl="2"/>
            <a:r>
              <a:rPr lang="en-US" dirty="0" smtClean="0"/>
              <a:t>Synchronization and communication support</a:t>
            </a:r>
          </a:p>
          <a:p>
            <a:r>
              <a:rPr lang="en-US" dirty="0" smtClean="0"/>
              <a:t>User threads are easy to create and manage, and are portable</a:t>
            </a:r>
          </a:p>
          <a:p>
            <a:pPr lvl="1"/>
            <a:r>
              <a:rPr lang="en-US" dirty="0" smtClean="0"/>
              <a:t>The run-time procedure performs context switching from one thread to another, and handles blocking system call</a:t>
            </a:r>
          </a:p>
          <a:p>
            <a:pPr lvl="1"/>
            <a:r>
              <a:rPr lang="en-US" dirty="0" smtClean="0"/>
              <a:t>Fast context switching as it involves saving and restoring only the program counter and stack pointers</a:t>
            </a:r>
          </a:p>
          <a:p>
            <a:pPr lvl="1"/>
            <a:r>
              <a:rPr lang="en-US" dirty="0" smtClean="0"/>
              <a:t>Users have the option of setting thread scheduling criteria</a:t>
            </a:r>
          </a:p>
          <a:p>
            <a:pPr lvl="1"/>
            <a:r>
              <a:rPr lang="en-US" dirty="0" smtClean="0"/>
              <a:t>Allocated processor time for a process is multiplexed among its all threads</a:t>
            </a:r>
          </a:p>
          <a:p>
            <a:r>
              <a:rPr lang="en-US" dirty="0" smtClean="0"/>
              <a:t>Examples: DCE thread package, Sun LWP package, POSIX</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10</a:t>
            </a:fld>
            <a:endParaRPr lang="en-US"/>
          </a:p>
        </p:txBody>
      </p:sp>
    </p:spTree>
    <p:extLst>
      <p:ext uri="{BB962C8B-B14F-4D97-AF65-F5344CB8AC3E}">
        <p14:creationId xmlns:p14="http://schemas.microsoft.com/office/powerpoint/2010/main" val="100352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 calcmode="lin" valueType="num">
                                      <p:cBhvr additive="base">
                                        <p:cTn id="15"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 calcmode="lin" valueType="num">
                                      <p:cBhvr additive="base">
                                        <p:cTn id="19"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anim calcmode="lin" valueType="num">
                                      <p:cBhvr additive="base">
                                        <p:cTn id="23"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6">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xEl>
                                              <p:pRg st="5" end="5"/>
                                            </p:txEl>
                                          </p:spTgt>
                                        </p:tgtEl>
                                        <p:attrNameLst>
                                          <p:attrName>style.visibility</p:attrName>
                                        </p:attrNameLst>
                                      </p:cBhvr>
                                      <p:to>
                                        <p:strVal val="visible"/>
                                      </p:to>
                                    </p:set>
                                    <p:anim calcmode="lin" valueType="num">
                                      <p:cBhvr additive="base">
                                        <p:cTn id="27"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6">
                                            <p:txEl>
                                              <p:pRg st="6" end="6"/>
                                            </p:txEl>
                                          </p:spTgt>
                                        </p:tgtEl>
                                        <p:attrNameLst>
                                          <p:attrName>style.visibility</p:attrName>
                                        </p:attrNameLst>
                                      </p:cBhvr>
                                      <p:to>
                                        <p:strVal val="visible"/>
                                      </p:to>
                                    </p:set>
                                    <p:anim calcmode="lin" valueType="num">
                                      <p:cBhvr additive="base">
                                        <p:cTn id="33"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6">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6">
                                            <p:txEl>
                                              <p:pRg st="7" end="7"/>
                                            </p:txEl>
                                          </p:spTgt>
                                        </p:tgtEl>
                                        <p:attrNameLst>
                                          <p:attrName>style.visibility</p:attrName>
                                        </p:attrNameLst>
                                      </p:cBhvr>
                                      <p:to>
                                        <p:strVal val="visible"/>
                                      </p:to>
                                    </p:set>
                                    <p:anim calcmode="lin" valueType="num">
                                      <p:cBhvr additive="base">
                                        <p:cTn id="37"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
                                            <p:txEl>
                                              <p:pRg st="7" end="7"/>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6">
                                            <p:txEl>
                                              <p:pRg st="8" end="8"/>
                                            </p:txEl>
                                          </p:spTgt>
                                        </p:tgtEl>
                                        <p:attrNameLst>
                                          <p:attrName>style.visibility</p:attrName>
                                        </p:attrNameLst>
                                      </p:cBhvr>
                                      <p:to>
                                        <p:strVal val="visible"/>
                                      </p:to>
                                    </p:set>
                                    <p:anim calcmode="lin" valueType="num">
                                      <p:cBhvr additive="base">
                                        <p:cTn id="41" dur="500" fill="hold"/>
                                        <p:tgtEl>
                                          <p:spTgt spid="16">
                                            <p:txEl>
                                              <p:pRg st="8" end="8"/>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6">
                                            <p:txEl>
                                              <p:pRg st="8" end="8"/>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6">
                                            <p:txEl>
                                              <p:pRg st="9" end="9"/>
                                            </p:txEl>
                                          </p:spTgt>
                                        </p:tgtEl>
                                        <p:attrNameLst>
                                          <p:attrName>style.visibility</p:attrName>
                                        </p:attrNameLst>
                                      </p:cBhvr>
                                      <p:to>
                                        <p:strVal val="visible"/>
                                      </p:to>
                                    </p:set>
                                    <p:anim calcmode="lin" valueType="num">
                                      <p:cBhvr additive="base">
                                        <p:cTn id="45" dur="500" fill="hold"/>
                                        <p:tgtEl>
                                          <p:spTgt spid="16">
                                            <p:txEl>
                                              <p:pRg st="9" end="9"/>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6">
                                            <p:txEl>
                                              <p:pRg st="9" end="9"/>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6">
                                            <p:txEl>
                                              <p:pRg st="10" end="10"/>
                                            </p:txEl>
                                          </p:spTgt>
                                        </p:tgtEl>
                                        <p:attrNameLst>
                                          <p:attrName>style.visibility</p:attrName>
                                        </p:attrNameLst>
                                      </p:cBhvr>
                                      <p:to>
                                        <p:strVal val="visible"/>
                                      </p:to>
                                    </p:set>
                                    <p:anim calcmode="lin" valueType="num">
                                      <p:cBhvr additive="base">
                                        <p:cTn id="49" dur="500" fill="hold"/>
                                        <p:tgtEl>
                                          <p:spTgt spid="16">
                                            <p:txEl>
                                              <p:pRg st="10" end="1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6">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6">
                                            <p:txEl>
                                              <p:pRg st="11" end="11"/>
                                            </p:txEl>
                                          </p:spTgt>
                                        </p:tgtEl>
                                        <p:attrNameLst>
                                          <p:attrName>style.visibility</p:attrName>
                                        </p:attrNameLst>
                                      </p:cBhvr>
                                      <p:to>
                                        <p:strVal val="visible"/>
                                      </p:to>
                                    </p:set>
                                    <p:anim calcmode="lin" valueType="num">
                                      <p:cBhvr additive="base">
                                        <p:cTn id="55" dur="500" fill="hold"/>
                                        <p:tgtEl>
                                          <p:spTgt spid="16">
                                            <p:txEl>
                                              <p:pRg st="11" end="11"/>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6">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Combined (Hybrid) Implementation</a:t>
            </a:r>
            <a:endParaRPr lang="en-US"/>
          </a:p>
        </p:txBody>
      </p:sp>
      <p:sp>
        <p:nvSpPr>
          <p:cNvPr id="16" name="Content Placeholder 15"/>
          <p:cNvSpPr>
            <a:spLocks noGrp="1"/>
          </p:cNvSpPr>
          <p:nvPr>
            <p:ph idx="1"/>
          </p:nvPr>
        </p:nvSpPr>
        <p:spPr/>
        <p:txBody>
          <a:bodyPr>
            <a:normAutofit/>
          </a:bodyPr>
          <a:lstStyle/>
          <a:p>
            <a:r>
              <a:rPr lang="en-US" dirty="0" smtClean="0"/>
              <a:t>A combined user and kernel space implementation of threads captures the advantages of both approaches</a:t>
            </a:r>
          </a:p>
          <a:p>
            <a:r>
              <a:rPr lang="en-US" dirty="0" smtClean="0"/>
              <a:t>Single-threaded versus multiple-thread kernel</a:t>
            </a:r>
          </a:p>
          <a:p>
            <a:pPr lvl="1"/>
            <a:r>
              <a:rPr lang="en-US" dirty="0"/>
              <a:t>O</a:t>
            </a:r>
            <a:r>
              <a:rPr lang="en-US" dirty="0" smtClean="0"/>
              <a:t>perations internal to the kernel and all kernel services for user space applications can be implemented as threads</a:t>
            </a:r>
          </a:p>
          <a:p>
            <a:r>
              <a:rPr lang="en-US" dirty="0" smtClean="0"/>
              <a:t>Advantages</a:t>
            </a:r>
          </a:p>
          <a:p>
            <a:pPr lvl="1"/>
            <a:r>
              <a:rPr lang="en-US" dirty="0" smtClean="0"/>
              <a:t>Support concurrent kernel services</a:t>
            </a:r>
          </a:p>
          <a:p>
            <a:pPr lvl="1"/>
            <a:r>
              <a:rPr lang="en-US" dirty="0" smtClean="0"/>
              <a:t>Kernel space threads are multiplexed on the underlying multiprocessor system</a:t>
            </a:r>
          </a:p>
          <a:p>
            <a:r>
              <a:rPr lang="en-US" dirty="0" smtClean="0"/>
              <a:t>Thread executions are truly parallel and can be preemptive</a:t>
            </a:r>
          </a:p>
          <a:p>
            <a:pPr lvl="1"/>
            <a:r>
              <a:rPr lang="en-US" dirty="0" smtClean="0"/>
              <a:t>Synchronization among kernel threads is necessary and can be done through shared memory</a:t>
            </a:r>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11</a:t>
            </a:fld>
            <a:endParaRPr lang="en-US"/>
          </a:p>
        </p:txBody>
      </p:sp>
    </p:spTree>
    <p:extLst>
      <p:ext uri="{BB962C8B-B14F-4D97-AF65-F5344CB8AC3E}">
        <p14:creationId xmlns:p14="http://schemas.microsoft.com/office/powerpoint/2010/main" val="216637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rotWithShape="1">
          <a:blip r:embed="rId2" cstate="print"/>
          <a:srcRect l="257"/>
          <a:stretch/>
        </p:blipFill>
        <p:spPr>
          <a:xfrm>
            <a:off x="718761" y="1806575"/>
            <a:ext cx="1697826" cy="638333"/>
          </a:xfrm>
          <a:prstGeom prst="rect">
            <a:avLst/>
          </a:prstGeom>
        </p:spPr>
      </p:pic>
      <p:sp>
        <p:nvSpPr>
          <p:cNvPr id="2" name="object 2"/>
          <p:cNvSpPr txBox="1">
            <a:spLocks noGrp="1"/>
          </p:cNvSpPr>
          <p:nvPr>
            <p:ph type="title"/>
          </p:nvPr>
        </p:nvSpPr>
        <p:spPr/>
        <p:txBody>
          <a:bodyPr/>
          <a:lstStyle/>
          <a:p>
            <a:r>
              <a:rPr lang="en-US" smtClean="0"/>
              <a:t>Multithreading Models</a:t>
            </a:r>
            <a:endParaRPr lang="en-US"/>
          </a:p>
        </p:txBody>
      </p:sp>
      <p:sp>
        <p:nvSpPr>
          <p:cNvPr id="19" name="Content Placeholder 18"/>
          <p:cNvSpPr>
            <a:spLocks noGrp="1"/>
          </p:cNvSpPr>
          <p:nvPr>
            <p:ph idx="1"/>
          </p:nvPr>
        </p:nvSpPr>
        <p:spPr/>
        <p:txBody>
          <a:bodyPr/>
          <a:lstStyle/>
          <a:p>
            <a:r>
              <a:rPr lang="en-US" dirty="0" smtClean="0"/>
              <a:t>Three common ways of establishing a relationship between user-level threads and kernel-level threads</a:t>
            </a:r>
          </a:p>
        </p:txBody>
      </p:sp>
      <p:sp>
        <p:nvSpPr>
          <p:cNvPr id="9" name="object 9"/>
          <p:cNvSpPr txBox="1">
            <a:spLocks noGrp="1"/>
          </p:cNvSpPr>
          <p:nvPr>
            <p:ph type="dt" sz="half" idx="10"/>
          </p:nvPr>
        </p:nvSpPr>
        <p:spPr/>
        <p:txBody>
          <a:bodyPr/>
          <a:lstStyle/>
          <a:p>
            <a:r>
              <a:rPr lang="en-US" smtClean="0"/>
              <a:t>9/24/2026, Topic 2</a:t>
            </a:r>
            <a:endParaRPr lang="en-US" dirty="0"/>
          </a:p>
        </p:txBody>
      </p:sp>
      <p:sp>
        <p:nvSpPr>
          <p:cNvPr id="8" name="object 8"/>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4" name="object 4"/>
          <p:cNvPicPr/>
          <p:nvPr/>
        </p:nvPicPr>
        <p:blipFill>
          <a:blip r:embed="rId3" cstate="print"/>
          <a:stretch>
            <a:fillRect/>
          </a:stretch>
        </p:blipFill>
        <p:spPr>
          <a:xfrm>
            <a:off x="2615391" y="1403461"/>
            <a:ext cx="1347748" cy="1234626"/>
          </a:xfrm>
          <a:prstGeom prst="rect">
            <a:avLst/>
          </a:prstGeom>
        </p:spPr>
      </p:pic>
      <p:pic>
        <p:nvPicPr>
          <p:cNvPr id="6" name="object 6"/>
          <p:cNvPicPr/>
          <p:nvPr/>
        </p:nvPicPr>
        <p:blipFill>
          <a:blip r:embed="rId4" cstate="print"/>
          <a:stretch>
            <a:fillRect/>
          </a:stretch>
        </p:blipFill>
        <p:spPr>
          <a:xfrm>
            <a:off x="4178838" y="1411903"/>
            <a:ext cx="1425700" cy="1216456"/>
          </a:xfrm>
          <a:prstGeom prst="rect">
            <a:avLst/>
          </a:prstGeom>
        </p:spPr>
      </p:pic>
      <p:sp>
        <p:nvSpPr>
          <p:cNvPr id="14" name="Rectangle 13"/>
          <p:cNvSpPr/>
          <p:nvPr/>
        </p:nvSpPr>
        <p:spPr>
          <a:xfrm>
            <a:off x="791655" y="2946500"/>
            <a:ext cx="869149" cy="246221"/>
          </a:xfrm>
          <a:prstGeom prst="rect">
            <a:avLst/>
          </a:prstGeom>
        </p:spPr>
        <p:txBody>
          <a:bodyPr wrap="none">
            <a:spAutoFit/>
          </a:bodyPr>
          <a:lstStyle/>
          <a:p>
            <a:r>
              <a:rPr lang="en-US" sz="1000" dirty="0"/>
              <a:t>One-to-One</a:t>
            </a:r>
          </a:p>
        </p:txBody>
      </p:sp>
      <p:sp>
        <p:nvSpPr>
          <p:cNvPr id="17" name="Rectangle 16"/>
          <p:cNvSpPr/>
          <p:nvPr/>
        </p:nvSpPr>
        <p:spPr>
          <a:xfrm>
            <a:off x="2526948" y="2941836"/>
            <a:ext cx="966931" cy="246221"/>
          </a:xfrm>
          <a:prstGeom prst="rect">
            <a:avLst/>
          </a:prstGeom>
        </p:spPr>
        <p:txBody>
          <a:bodyPr wrap="none">
            <a:spAutoFit/>
          </a:bodyPr>
          <a:lstStyle/>
          <a:p>
            <a:r>
              <a:rPr lang="en-US" sz="1000" dirty="0"/>
              <a:t>Many-to-One</a:t>
            </a:r>
          </a:p>
        </p:txBody>
      </p:sp>
      <p:sp>
        <p:nvSpPr>
          <p:cNvPr id="18" name="Rectangle 17"/>
          <p:cNvSpPr/>
          <p:nvPr/>
        </p:nvSpPr>
        <p:spPr>
          <a:xfrm>
            <a:off x="4120630" y="2946561"/>
            <a:ext cx="1064715" cy="246221"/>
          </a:xfrm>
          <a:prstGeom prst="rect">
            <a:avLst/>
          </a:prstGeom>
        </p:spPr>
        <p:txBody>
          <a:bodyPr wrap="none">
            <a:spAutoFit/>
          </a:bodyPr>
          <a:lstStyle/>
          <a:p>
            <a:r>
              <a:rPr lang="en-US" sz="1000" dirty="0"/>
              <a:t>Many-to-Many</a:t>
            </a:r>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12</a:t>
            </a:fld>
            <a:endParaRPr lang="en-US"/>
          </a:p>
        </p:txBody>
      </p:sp>
    </p:spTree>
    <p:extLst>
      <p:ext uri="{BB962C8B-B14F-4D97-AF65-F5344CB8AC3E}">
        <p14:creationId xmlns:p14="http://schemas.microsoft.com/office/powerpoint/2010/main" val="120947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Interface Between User and Kernel Threads</a:t>
            </a:r>
            <a:endParaRPr lang="en-US"/>
          </a:p>
        </p:txBody>
      </p:sp>
      <p:sp>
        <p:nvSpPr>
          <p:cNvPr id="19" name="Content Placeholder 18"/>
          <p:cNvSpPr>
            <a:spLocks noGrp="1"/>
          </p:cNvSpPr>
          <p:nvPr>
            <p:ph idx="1"/>
          </p:nvPr>
        </p:nvSpPr>
        <p:spPr/>
        <p:txBody>
          <a:bodyPr>
            <a:normAutofit fontScale="92500" lnSpcReduction="10000"/>
          </a:bodyPr>
          <a:lstStyle/>
          <a:p>
            <a:r>
              <a:rPr lang="en-US" dirty="0" smtClean="0"/>
              <a:t>Communication between the user-thread library and the kernel threads – </a:t>
            </a:r>
            <a:r>
              <a:rPr lang="en-US" dirty="0" smtClean="0">
                <a:solidFill>
                  <a:schemeClr val="tx2">
                    <a:lumMod val="60000"/>
                    <a:lumOff val="40000"/>
                  </a:schemeClr>
                </a:solidFill>
              </a:rPr>
              <a:t>scheduler activation</a:t>
            </a:r>
          </a:p>
          <a:p>
            <a:r>
              <a:rPr lang="en-US" dirty="0" smtClean="0"/>
              <a:t>An intermediate data structure known as LWP (light- weight process)</a:t>
            </a:r>
          </a:p>
          <a:p>
            <a:pPr lvl="1"/>
            <a:r>
              <a:rPr lang="en-US" dirty="0" smtClean="0"/>
              <a:t>LWPs serve as a bridge between user thread and kernel thread</a:t>
            </a:r>
          </a:p>
          <a:p>
            <a:pPr lvl="1"/>
            <a:r>
              <a:rPr lang="en-US" dirty="0" smtClean="0"/>
              <a:t>User thread runs on a virtual processor (LWP)</a:t>
            </a:r>
          </a:p>
          <a:p>
            <a:pPr lvl="1"/>
            <a:r>
              <a:rPr lang="en-US" dirty="0" smtClean="0"/>
              <a:t>Each LWP is connected to a kernel thread</a:t>
            </a:r>
          </a:p>
          <a:p>
            <a:r>
              <a:rPr lang="en-US" dirty="0" smtClean="0"/>
              <a:t>Corresponding kernel thread runs on a physical processor</a:t>
            </a:r>
          </a:p>
          <a:p>
            <a:pPr lvl="1"/>
            <a:r>
              <a:rPr lang="en-US" dirty="0" smtClean="0"/>
              <a:t>Each application gets a set of virtual processors (LWPs) from OS</a:t>
            </a:r>
          </a:p>
          <a:p>
            <a:r>
              <a:rPr lang="en-US" dirty="0" smtClean="0"/>
              <a:t>Application schedules (user-level) threads on these processors</a:t>
            </a:r>
          </a:p>
          <a:p>
            <a:pPr lvl="1"/>
            <a:r>
              <a:rPr lang="en-US" dirty="0" smtClean="0"/>
              <a:t>When attached to a LWP, thread becomes executable</a:t>
            </a:r>
          </a:p>
          <a:p>
            <a:r>
              <a:rPr lang="en-US" dirty="0" smtClean="0"/>
              <a:t>Kernel informs an application about certain events issuing </a:t>
            </a:r>
            <a:r>
              <a:rPr lang="en-US" dirty="0" err="1" smtClean="0"/>
              <a:t>upcalls</a:t>
            </a:r>
            <a:r>
              <a:rPr lang="en-US" dirty="0" smtClean="0"/>
              <a:t>, </a:t>
            </a:r>
            <a:br>
              <a:rPr lang="en-US" dirty="0" smtClean="0"/>
            </a:br>
            <a:r>
              <a:rPr lang="en-US" dirty="0" smtClean="0"/>
              <a:t>handled by thread library</a:t>
            </a:r>
          </a:p>
          <a:p>
            <a:endParaRPr lang="en-US" dirty="0"/>
          </a:p>
        </p:txBody>
      </p:sp>
      <p:sp>
        <p:nvSpPr>
          <p:cNvPr id="9" name="object 9"/>
          <p:cNvSpPr txBox="1">
            <a:spLocks noGrp="1"/>
          </p:cNvSpPr>
          <p:nvPr>
            <p:ph type="dt" sz="half" idx="10"/>
          </p:nvPr>
        </p:nvSpPr>
        <p:spPr/>
        <p:txBody>
          <a:bodyPr/>
          <a:lstStyle/>
          <a:p>
            <a:r>
              <a:rPr lang="en-US" smtClean="0"/>
              <a:t>9/24/2026, Topic 2</a:t>
            </a:r>
            <a:endParaRPr lang="en-US" dirty="0"/>
          </a:p>
        </p:txBody>
      </p:sp>
      <p:sp>
        <p:nvSpPr>
          <p:cNvPr id="8" name="object 8"/>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3" name="object 3"/>
          <p:cNvPicPr/>
          <p:nvPr/>
        </p:nvPicPr>
        <p:blipFill>
          <a:blip r:embed="rId2" cstate="print"/>
          <a:stretch>
            <a:fillRect/>
          </a:stretch>
        </p:blipFill>
        <p:spPr>
          <a:xfrm>
            <a:off x="4594417" y="1171320"/>
            <a:ext cx="1066506" cy="1698907"/>
          </a:xfrm>
          <a:prstGeom prst="rect">
            <a:avLst/>
          </a:prstGeom>
        </p:spPr>
      </p:pic>
      <p:sp>
        <p:nvSpPr>
          <p:cNvPr id="6" name="object 6"/>
          <p:cNvSpPr txBox="1"/>
          <p:nvPr/>
        </p:nvSpPr>
        <p:spPr>
          <a:xfrm>
            <a:off x="4515894" y="2008659"/>
            <a:ext cx="341268" cy="168025"/>
          </a:xfrm>
          <a:prstGeom prst="rect">
            <a:avLst/>
          </a:prstGeom>
          <a:solidFill>
            <a:schemeClr val="bg1"/>
          </a:solidFill>
          <a:ln w="9524">
            <a:solidFill>
              <a:srgbClr val="000000"/>
            </a:solidFill>
          </a:ln>
        </p:spPr>
        <p:txBody>
          <a:bodyPr vert="horz" wrap="square" lIns="0" tIns="24033" rIns="0" bIns="0" rtlCol="0">
            <a:spAutoFit/>
          </a:bodyPr>
          <a:lstStyle/>
          <a:p>
            <a:pPr marL="42936">
              <a:spcBef>
                <a:spcPts val="189"/>
              </a:spcBef>
            </a:pPr>
            <a:r>
              <a:rPr sz="934" spc="-13" dirty="0">
                <a:solidFill>
                  <a:srgbClr val="999900"/>
                </a:solidFill>
                <a:latin typeface="Verdana"/>
                <a:cs typeface="Verdana"/>
              </a:rPr>
              <a:t>LWP</a:t>
            </a:r>
            <a:endParaRPr sz="934" dirty="0">
              <a:latin typeface="Verdana"/>
              <a:cs typeface="Verdana"/>
            </a:endParaRPr>
          </a:p>
        </p:txBody>
      </p:sp>
      <p:sp>
        <p:nvSpPr>
          <p:cNvPr id="4" name="Slide Number Placeholder 3"/>
          <p:cNvSpPr>
            <a:spLocks noGrp="1"/>
          </p:cNvSpPr>
          <p:nvPr>
            <p:ph type="sldNum" sz="quarter" idx="12"/>
          </p:nvPr>
        </p:nvSpPr>
        <p:spPr/>
        <p:txBody>
          <a:bodyPr>
            <a:normAutofit fontScale="92500" lnSpcReduction="20000"/>
          </a:bodyPr>
          <a:lstStyle/>
          <a:p>
            <a:fld id="{B6F15528-21DE-4FAA-801E-634DDDAF4B2B}" type="slidenum">
              <a:rPr lang="en-US" smtClean="0"/>
              <a:t>13</a:t>
            </a:fld>
            <a:endParaRPr lang="en-US"/>
          </a:p>
        </p:txBody>
      </p:sp>
    </p:spTree>
    <p:extLst>
      <p:ext uri="{BB962C8B-B14F-4D97-AF65-F5344CB8AC3E}">
        <p14:creationId xmlns:p14="http://schemas.microsoft.com/office/powerpoint/2010/main" val="3456502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anim calcmode="lin" valueType="num">
                                      <p:cBhvr additive="base">
                                        <p:cTn id="13" dur="500" fill="hold"/>
                                        <p:tgtEl>
                                          <p:spTgt spid="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 calcmode="lin" valueType="num">
                                      <p:cBhvr additive="base">
                                        <p:cTn id="17" dur="500" fill="hold"/>
                                        <p:tgtEl>
                                          <p:spTgt spid="1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9">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9">
                                            <p:txEl>
                                              <p:pRg st="3" end="3"/>
                                            </p:txEl>
                                          </p:spTgt>
                                        </p:tgtEl>
                                        <p:attrNameLst>
                                          <p:attrName>style.visibility</p:attrName>
                                        </p:attrNameLst>
                                      </p:cBhvr>
                                      <p:to>
                                        <p:strVal val="visible"/>
                                      </p:to>
                                    </p:set>
                                    <p:anim calcmode="lin" valueType="num">
                                      <p:cBhvr additive="base">
                                        <p:cTn id="21" dur="500" fill="hold"/>
                                        <p:tgtEl>
                                          <p:spTgt spid="19">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9">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9">
                                            <p:txEl>
                                              <p:pRg st="4" end="4"/>
                                            </p:txEl>
                                          </p:spTgt>
                                        </p:tgtEl>
                                        <p:attrNameLst>
                                          <p:attrName>style.visibility</p:attrName>
                                        </p:attrNameLst>
                                      </p:cBhvr>
                                      <p:to>
                                        <p:strVal val="visible"/>
                                      </p:to>
                                    </p:set>
                                    <p:anim calcmode="lin" valueType="num">
                                      <p:cBhvr additive="base">
                                        <p:cTn id="25" dur="500" fill="hold"/>
                                        <p:tgtEl>
                                          <p:spTgt spid="1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
                                            <p:txEl>
                                              <p:pRg st="5" end="5"/>
                                            </p:txEl>
                                          </p:spTgt>
                                        </p:tgtEl>
                                        <p:attrNameLst>
                                          <p:attrName>style.visibility</p:attrName>
                                        </p:attrNameLst>
                                      </p:cBhvr>
                                      <p:to>
                                        <p:strVal val="visible"/>
                                      </p:to>
                                    </p:set>
                                    <p:anim calcmode="lin" valueType="num">
                                      <p:cBhvr additive="base">
                                        <p:cTn id="31" dur="500" fill="hold"/>
                                        <p:tgtEl>
                                          <p:spTgt spid="1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9">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9">
                                            <p:txEl>
                                              <p:pRg st="6" end="6"/>
                                            </p:txEl>
                                          </p:spTgt>
                                        </p:tgtEl>
                                        <p:attrNameLst>
                                          <p:attrName>style.visibility</p:attrName>
                                        </p:attrNameLst>
                                      </p:cBhvr>
                                      <p:to>
                                        <p:strVal val="visible"/>
                                      </p:to>
                                    </p:set>
                                    <p:anim calcmode="lin" valueType="num">
                                      <p:cBhvr additive="base">
                                        <p:cTn id="35" dur="500" fill="hold"/>
                                        <p:tgtEl>
                                          <p:spTgt spid="19">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9">
                                            <p:txEl>
                                              <p:pRg st="7" end="7"/>
                                            </p:txEl>
                                          </p:spTgt>
                                        </p:tgtEl>
                                        <p:attrNameLst>
                                          <p:attrName>style.visibility</p:attrName>
                                        </p:attrNameLst>
                                      </p:cBhvr>
                                      <p:to>
                                        <p:strVal val="visible"/>
                                      </p:to>
                                    </p:set>
                                    <p:anim calcmode="lin" valueType="num">
                                      <p:cBhvr additive="base">
                                        <p:cTn id="41" dur="500" fill="hold"/>
                                        <p:tgtEl>
                                          <p:spTgt spid="19">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9">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9">
                                            <p:txEl>
                                              <p:pRg st="8" end="8"/>
                                            </p:txEl>
                                          </p:spTgt>
                                        </p:tgtEl>
                                        <p:attrNameLst>
                                          <p:attrName>style.visibility</p:attrName>
                                        </p:attrNameLst>
                                      </p:cBhvr>
                                      <p:to>
                                        <p:strVal val="visible"/>
                                      </p:to>
                                    </p:set>
                                    <p:anim calcmode="lin" valueType="num">
                                      <p:cBhvr additive="base">
                                        <p:cTn id="45" dur="500" fill="hold"/>
                                        <p:tgtEl>
                                          <p:spTgt spid="19">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9">
                                            <p:txEl>
                                              <p:pRg st="9" end="9"/>
                                            </p:txEl>
                                          </p:spTgt>
                                        </p:tgtEl>
                                        <p:attrNameLst>
                                          <p:attrName>style.visibility</p:attrName>
                                        </p:attrNameLst>
                                      </p:cBhvr>
                                      <p:to>
                                        <p:strVal val="visible"/>
                                      </p:to>
                                    </p:set>
                                    <p:anim calcmode="lin" valueType="num">
                                      <p:cBhvr additive="base">
                                        <p:cTn id="51" dur="500" fill="hold"/>
                                        <p:tgtEl>
                                          <p:spTgt spid="19">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19">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Multithreaded Kernel</a:t>
            </a:r>
            <a:endParaRPr lang="en-US"/>
          </a:p>
        </p:txBody>
      </p:sp>
      <p:sp>
        <p:nvSpPr>
          <p:cNvPr id="55" name="Content Placeholder 54"/>
          <p:cNvSpPr>
            <a:spLocks noGrp="1"/>
          </p:cNvSpPr>
          <p:nvPr>
            <p:ph idx="1"/>
          </p:nvPr>
        </p:nvSpPr>
        <p:spPr/>
        <p:txBody>
          <a:bodyPr/>
          <a:lstStyle/>
          <a:p>
            <a:r>
              <a:rPr lang="en-US" dirty="0" smtClean="0"/>
              <a:t>Most OS kernels are now multithreaded</a:t>
            </a:r>
          </a:p>
          <a:p>
            <a:pPr lvl="1"/>
            <a:r>
              <a:rPr lang="en-US" dirty="0" smtClean="0"/>
              <a:t>Each thread performing a specific task such as managing memory, interrupt handling, managing devices</a:t>
            </a:r>
          </a:p>
          <a:p>
            <a:r>
              <a:rPr lang="en-US" dirty="0" smtClean="0"/>
              <a:t>A preemptive multithreaded kernel with three levels of concurrency</a:t>
            </a:r>
          </a:p>
          <a:p>
            <a:pPr lvl="1"/>
            <a:r>
              <a:rPr lang="en-US" dirty="0" smtClean="0"/>
              <a:t>User threads are multiplexed on LWPs in same process. LWPs are multiplexed on kernel threads, and kernel threads are multiplexed on multiple processors</a:t>
            </a:r>
          </a:p>
          <a:p>
            <a:endParaRPr lang="en-US" dirty="0"/>
          </a:p>
        </p:txBody>
      </p:sp>
      <p:sp>
        <p:nvSpPr>
          <p:cNvPr id="45" name="object 45"/>
          <p:cNvSpPr txBox="1">
            <a:spLocks noGrp="1"/>
          </p:cNvSpPr>
          <p:nvPr>
            <p:ph type="dt" sz="half" idx="10"/>
          </p:nvPr>
        </p:nvSpPr>
        <p:spPr/>
        <p:txBody>
          <a:bodyPr/>
          <a:lstStyle/>
          <a:p>
            <a:r>
              <a:rPr lang="en-US" smtClean="0"/>
              <a:t>9/24/2026, Topic 2</a:t>
            </a:r>
            <a:endParaRPr lang="en-US" dirty="0"/>
          </a:p>
        </p:txBody>
      </p:sp>
      <p:sp>
        <p:nvSpPr>
          <p:cNvPr id="44" name="object 44"/>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50" name="Picture 49"/>
          <p:cNvPicPr>
            <a:picLocks noChangeAspect="1"/>
          </p:cNvPicPr>
          <p:nvPr/>
        </p:nvPicPr>
        <p:blipFill>
          <a:blip r:embed="rId2"/>
          <a:stretch>
            <a:fillRect/>
          </a:stretch>
        </p:blipFill>
        <p:spPr>
          <a:xfrm>
            <a:off x="2390775" y="2111375"/>
            <a:ext cx="2514600" cy="1223450"/>
          </a:xfrm>
          <a:prstGeom prst="rect">
            <a:avLst/>
          </a:prstGeom>
        </p:spPr>
      </p:pic>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14</a:t>
            </a:fld>
            <a:endParaRPr lang="en-US"/>
          </a:p>
        </p:txBody>
      </p:sp>
    </p:spTree>
    <p:extLst>
      <p:ext uri="{BB962C8B-B14F-4D97-AF65-F5344CB8AC3E}">
        <p14:creationId xmlns:p14="http://schemas.microsoft.com/office/powerpoint/2010/main" val="2893963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Concurrent Processes</a:t>
            </a:r>
            <a:endParaRPr lang="en-US"/>
          </a:p>
        </p:txBody>
      </p:sp>
      <p:sp>
        <p:nvSpPr>
          <p:cNvPr id="16" name="Content Placeholder 15"/>
          <p:cNvSpPr>
            <a:spLocks noGrp="1"/>
          </p:cNvSpPr>
          <p:nvPr>
            <p:ph idx="1"/>
          </p:nvPr>
        </p:nvSpPr>
        <p:spPr>
          <a:xfrm>
            <a:off x="636851" y="922867"/>
            <a:ext cx="4337971" cy="2331508"/>
          </a:xfrm>
        </p:spPr>
        <p:txBody>
          <a:bodyPr>
            <a:normAutofit lnSpcReduction="10000"/>
          </a:bodyPr>
          <a:lstStyle/>
          <a:p>
            <a:r>
              <a:rPr lang="en-US" dirty="0" smtClean="0"/>
              <a:t>A process is sequential if a single thread of control regulates its execution</a:t>
            </a:r>
          </a:p>
          <a:p>
            <a:r>
              <a:rPr lang="en-US" dirty="0" smtClean="0"/>
              <a:t>Concurrent processes are simultaneous interacting sequential processes</a:t>
            </a:r>
          </a:p>
          <a:p>
            <a:pPr lvl="1"/>
            <a:r>
              <a:rPr lang="en-US" dirty="0" smtClean="0"/>
              <a:t>They are asynchronous and each has its own logical address space</a:t>
            </a:r>
          </a:p>
          <a:p>
            <a:pPr lvl="1"/>
            <a:r>
              <a:rPr lang="en-US" dirty="0" smtClean="0">
                <a:solidFill>
                  <a:schemeClr val="tx2">
                    <a:lumMod val="60000"/>
                    <a:lumOff val="40000"/>
                  </a:schemeClr>
                </a:solidFill>
              </a:rPr>
              <a:t>Disjoint</a:t>
            </a:r>
            <a:r>
              <a:rPr lang="en-US" dirty="0" smtClean="0"/>
              <a:t> components can be executed </a:t>
            </a:r>
            <a:r>
              <a:rPr lang="en-US" dirty="0" smtClean="0">
                <a:solidFill>
                  <a:schemeClr val="tx2">
                    <a:lumMod val="60000"/>
                    <a:lumOff val="40000"/>
                  </a:schemeClr>
                </a:solidFill>
              </a:rPr>
              <a:t>concurrently</a:t>
            </a:r>
            <a:r>
              <a:rPr lang="en-US" dirty="0" smtClean="0"/>
              <a:t> whereas others need to communicate and/or have synchronization between the processes</a:t>
            </a:r>
          </a:p>
          <a:p>
            <a:pPr lvl="1"/>
            <a:r>
              <a:rPr lang="en-US" dirty="0" smtClean="0"/>
              <a:t>A concurrent system supports more than one task (process) by allowing all tasks to make progress unlike a parallel system where tasks actually run simultaneously</a:t>
            </a:r>
          </a:p>
          <a:p>
            <a:r>
              <a:rPr lang="en-US" dirty="0" smtClean="0"/>
              <a:t>Allowing multiple threads of control in a process introduces a new level of concurrency in the system</a:t>
            </a:r>
          </a:p>
          <a:p>
            <a:r>
              <a:rPr lang="en-US" dirty="0" smtClean="0"/>
              <a:t>A process may create new processes, thus creating multiple threads of execution</a:t>
            </a:r>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15</a:t>
            </a:fld>
            <a:endParaRPr lang="en-US"/>
          </a:p>
        </p:txBody>
      </p:sp>
    </p:spTree>
    <p:extLst>
      <p:ext uri="{BB962C8B-B14F-4D97-AF65-F5344CB8AC3E}">
        <p14:creationId xmlns:p14="http://schemas.microsoft.com/office/powerpoint/2010/main" val="48262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 calcmode="lin" valueType="num">
                                      <p:cBhvr additive="base">
                                        <p:cTn id="13"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 calcmode="lin" valueType="num">
                                      <p:cBhvr additive="base">
                                        <p:cTn id="1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 calcmode="lin" valueType="num">
                                      <p:cBhvr additive="base">
                                        <p:cTn id="21"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
                                            <p:txEl>
                                              <p:pRg st="4" end="4"/>
                                            </p:txEl>
                                          </p:spTgt>
                                        </p:tgtEl>
                                        <p:attrNameLst>
                                          <p:attrName>style.visibility</p:attrName>
                                        </p:attrNameLst>
                                      </p:cBhvr>
                                      <p:to>
                                        <p:strVal val="visible"/>
                                      </p:to>
                                    </p:set>
                                    <p:anim calcmode="lin" valueType="num">
                                      <p:cBhvr additive="base">
                                        <p:cTn id="25"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
                                            <p:txEl>
                                              <p:pRg st="5" end="5"/>
                                            </p:txEl>
                                          </p:spTgt>
                                        </p:tgtEl>
                                        <p:attrNameLst>
                                          <p:attrName>style.visibility</p:attrName>
                                        </p:attrNameLst>
                                      </p:cBhvr>
                                      <p:to>
                                        <p:strVal val="visible"/>
                                      </p:to>
                                    </p:set>
                                    <p:anim calcmode="lin" valueType="num">
                                      <p:cBhvr additive="base">
                                        <p:cTn id="31"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
                                            <p:txEl>
                                              <p:pRg st="6" end="6"/>
                                            </p:txEl>
                                          </p:spTgt>
                                        </p:tgtEl>
                                        <p:attrNameLst>
                                          <p:attrName>style.visibility</p:attrName>
                                        </p:attrNameLst>
                                      </p:cBhvr>
                                      <p:to>
                                        <p:strVal val="visible"/>
                                      </p:to>
                                    </p:set>
                                    <p:anim calcmode="lin" valueType="num">
                                      <p:cBhvr additive="base">
                                        <p:cTn id="37"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Process Representation</a:t>
            </a:r>
            <a:endParaRPr lang="en-US"/>
          </a:p>
        </p:txBody>
      </p:sp>
      <p:sp>
        <p:nvSpPr>
          <p:cNvPr id="16" name="Content Placeholder 15"/>
          <p:cNvSpPr>
            <a:spLocks noGrp="1"/>
          </p:cNvSpPr>
          <p:nvPr>
            <p:ph idx="1"/>
          </p:nvPr>
        </p:nvSpPr>
        <p:spPr/>
        <p:txBody>
          <a:bodyPr>
            <a:normAutofit fontScale="92500" lnSpcReduction="10000"/>
          </a:bodyPr>
          <a:lstStyle/>
          <a:p>
            <a:r>
              <a:rPr lang="en-US" dirty="0" smtClean="0"/>
              <a:t>To analyze the performance requirements, the processes should be represented in abstract ways, hiding unnecessary details</a:t>
            </a:r>
          </a:p>
          <a:p>
            <a:pPr lvl="1"/>
            <a:r>
              <a:rPr lang="en-US" dirty="0" smtClean="0"/>
              <a:t>Processes are related by their need for synchronization and/or communication – cooperating processes</a:t>
            </a:r>
          </a:p>
          <a:p>
            <a:r>
              <a:rPr lang="en-US" dirty="0" smtClean="0"/>
              <a:t>Different models for process representation:</a:t>
            </a:r>
          </a:p>
          <a:p>
            <a:pPr lvl="1"/>
            <a:r>
              <a:rPr lang="en-US" dirty="0" smtClean="0"/>
              <a:t>Graph models:</a:t>
            </a:r>
          </a:p>
          <a:p>
            <a:pPr lvl="2"/>
            <a:r>
              <a:rPr lang="en-US" dirty="0" smtClean="0"/>
              <a:t>Synchronous process graph </a:t>
            </a:r>
          </a:p>
          <a:p>
            <a:pPr lvl="2"/>
            <a:r>
              <a:rPr lang="en-US" dirty="0" smtClean="0"/>
              <a:t>Asynchronous process graph</a:t>
            </a:r>
          </a:p>
          <a:p>
            <a:r>
              <a:rPr lang="en-US" dirty="0" smtClean="0"/>
              <a:t>Process graph models are suitable for performance analysis</a:t>
            </a:r>
          </a:p>
          <a:p>
            <a:pPr lvl="1"/>
            <a:r>
              <a:rPr lang="en-US" dirty="0" smtClean="0"/>
              <a:t>Space-time model: Useful for describing the detail interaction among the processes</a:t>
            </a:r>
          </a:p>
          <a:p>
            <a:r>
              <a:rPr lang="en-US" dirty="0" smtClean="0"/>
              <a:t>Language constructs or OS supports for concurrent processing:</a:t>
            </a:r>
          </a:p>
          <a:p>
            <a:pPr lvl="1"/>
            <a:r>
              <a:rPr lang="en-US" dirty="0" err="1" smtClean="0"/>
              <a:t>cobegin</a:t>
            </a:r>
            <a:r>
              <a:rPr lang="en-US" dirty="0" smtClean="0"/>
              <a:t>/</a:t>
            </a:r>
            <a:r>
              <a:rPr lang="en-US" dirty="0" err="1" smtClean="0"/>
              <a:t>coend</a:t>
            </a:r>
            <a:r>
              <a:rPr lang="en-US" dirty="0" smtClean="0"/>
              <a:t> control structure</a:t>
            </a:r>
          </a:p>
          <a:p>
            <a:pPr lvl="1"/>
            <a:r>
              <a:rPr lang="en-US" dirty="0" smtClean="0"/>
              <a:t>fork/join system calls</a:t>
            </a:r>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16</a:t>
            </a:fld>
            <a:endParaRPr lang="en-US"/>
          </a:p>
        </p:txBody>
      </p:sp>
    </p:spTree>
    <p:extLst>
      <p:ext uri="{BB962C8B-B14F-4D97-AF65-F5344CB8AC3E}">
        <p14:creationId xmlns:p14="http://schemas.microsoft.com/office/powerpoint/2010/main" val="194084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 calcmode="lin" valueType="num">
                                      <p:cBhvr additive="base">
                                        <p:cTn id="1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 calcmode="lin" valueType="num">
                                      <p:cBhvr additive="base">
                                        <p:cTn id="21"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
                                            <p:txEl>
                                              <p:pRg st="4" end="4"/>
                                            </p:txEl>
                                          </p:spTgt>
                                        </p:tgtEl>
                                        <p:attrNameLst>
                                          <p:attrName>style.visibility</p:attrName>
                                        </p:attrNameLst>
                                      </p:cBhvr>
                                      <p:to>
                                        <p:strVal val="visible"/>
                                      </p:to>
                                    </p:set>
                                    <p:anim calcmode="lin" valueType="num">
                                      <p:cBhvr additive="base">
                                        <p:cTn id="25"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
                                            <p:txEl>
                                              <p:pRg st="5" end="5"/>
                                            </p:txEl>
                                          </p:spTgt>
                                        </p:tgtEl>
                                        <p:attrNameLst>
                                          <p:attrName>style.visibility</p:attrName>
                                        </p:attrNameLst>
                                      </p:cBhvr>
                                      <p:to>
                                        <p:strVal val="visible"/>
                                      </p:to>
                                    </p:set>
                                    <p:anim calcmode="lin" valueType="num">
                                      <p:cBhvr additive="base">
                                        <p:cTn id="29"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6">
                                            <p:txEl>
                                              <p:pRg st="6" end="6"/>
                                            </p:txEl>
                                          </p:spTgt>
                                        </p:tgtEl>
                                        <p:attrNameLst>
                                          <p:attrName>style.visibility</p:attrName>
                                        </p:attrNameLst>
                                      </p:cBhvr>
                                      <p:to>
                                        <p:strVal val="visible"/>
                                      </p:to>
                                    </p:set>
                                    <p:anim calcmode="lin" valueType="num">
                                      <p:cBhvr additive="base">
                                        <p:cTn id="35"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6">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6">
                                            <p:txEl>
                                              <p:pRg st="7" end="7"/>
                                            </p:txEl>
                                          </p:spTgt>
                                        </p:tgtEl>
                                        <p:attrNameLst>
                                          <p:attrName>style.visibility</p:attrName>
                                        </p:attrNameLst>
                                      </p:cBhvr>
                                      <p:to>
                                        <p:strVal val="visible"/>
                                      </p:to>
                                    </p:set>
                                    <p:anim calcmode="lin" valueType="num">
                                      <p:cBhvr additive="base">
                                        <p:cTn id="39"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6">
                                            <p:txEl>
                                              <p:pRg st="8" end="8"/>
                                            </p:txEl>
                                          </p:spTgt>
                                        </p:tgtEl>
                                        <p:attrNameLst>
                                          <p:attrName>style.visibility</p:attrName>
                                        </p:attrNameLst>
                                      </p:cBhvr>
                                      <p:to>
                                        <p:strVal val="visible"/>
                                      </p:to>
                                    </p:set>
                                    <p:anim calcmode="lin" valueType="num">
                                      <p:cBhvr additive="base">
                                        <p:cTn id="45" dur="500" fill="hold"/>
                                        <p:tgtEl>
                                          <p:spTgt spid="16">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6">
                                            <p:txEl>
                                              <p:pRg st="8" end="8"/>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6">
                                            <p:txEl>
                                              <p:pRg st="9" end="9"/>
                                            </p:txEl>
                                          </p:spTgt>
                                        </p:tgtEl>
                                        <p:attrNameLst>
                                          <p:attrName>style.visibility</p:attrName>
                                        </p:attrNameLst>
                                      </p:cBhvr>
                                      <p:to>
                                        <p:strVal val="visible"/>
                                      </p:to>
                                    </p:set>
                                    <p:anim calcmode="lin" valueType="num">
                                      <p:cBhvr additive="base">
                                        <p:cTn id="49" dur="500" fill="hold"/>
                                        <p:tgtEl>
                                          <p:spTgt spid="16">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6">
                                            <p:txEl>
                                              <p:pRg st="9" end="9"/>
                                            </p:txEl>
                                          </p:spTgt>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6">
                                            <p:txEl>
                                              <p:pRg st="10" end="10"/>
                                            </p:txEl>
                                          </p:spTgt>
                                        </p:tgtEl>
                                        <p:attrNameLst>
                                          <p:attrName>style.visibility</p:attrName>
                                        </p:attrNameLst>
                                      </p:cBhvr>
                                      <p:to>
                                        <p:strVal val="visible"/>
                                      </p:to>
                                    </p:set>
                                    <p:anim calcmode="lin" valueType="num">
                                      <p:cBhvr additive="base">
                                        <p:cTn id="53" dur="500" fill="hold"/>
                                        <p:tgtEl>
                                          <p:spTgt spid="16">
                                            <p:txEl>
                                              <p:pRg st="10" end="10"/>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16">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Synchronous Process Graph</a:t>
            </a:r>
            <a:endParaRPr lang="en-US"/>
          </a:p>
        </p:txBody>
      </p:sp>
      <p:sp>
        <p:nvSpPr>
          <p:cNvPr id="43" name="Content Placeholder 42"/>
          <p:cNvSpPr>
            <a:spLocks noGrp="1"/>
          </p:cNvSpPr>
          <p:nvPr>
            <p:ph idx="1"/>
          </p:nvPr>
        </p:nvSpPr>
        <p:spPr>
          <a:xfrm>
            <a:off x="636851" y="922867"/>
            <a:ext cx="3751578" cy="2195814"/>
          </a:xfrm>
        </p:spPr>
        <p:txBody>
          <a:bodyPr>
            <a:normAutofit lnSpcReduction="10000"/>
          </a:bodyPr>
          <a:lstStyle/>
          <a:p>
            <a:r>
              <a:rPr lang="en-US" dirty="0" smtClean="0">
                <a:solidFill>
                  <a:schemeClr val="tx2">
                    <a:lumMod val="60000"/>
                    <a:lumOff val="40000"/>
                  </a:schemeClr>
                </a:solidFill>
              </a:rPr>
              <a:t>Synchronization</a:t>
            </a:r>
            <a:r>
              <a:rPr lang="en-US" dirty="0" smtClean="0"/>
              <a:t>: Execution of some processes must be </a:t>
            </a:r>
            <a:r>
              <a:rPr lang="en-US" dirty="0" smtClean="0">
                <a:solidFill>
                  <a:schemeClr val="tx2">
                    <a:lumMod val="60000"/>
                    <a:lumOff val="40000"/>
                  </a:schemeClr>
                </a:solidFill>
              </a:rPr>
              <a:t>serialized</a:t>
            </a:r>
            <a:r>
              <a:rPr lang="en-US" dirty="0" smtClean="0"/>
              <a:t> in certain order</a:t>
            </a:r>
          </a:p>
          <a:p>
            <a:r>
              <a:rPr lang="en-US" dirty="0" smtClean="0"/>
              <a:t>Synchronous process graph - Direct Acyclic Graph (DAG)</a:t>
            </a:r>
          </a:p>
          <a:p>
            <a:pPr lvl="1"/>
            <a:r>
              <a:rPr lang="en-US" dirty="0" smtClean="0"/>
              <a:t>Shows explicit precedence relationships and a partial ordering of a set of processes</a:t>
            </a:r>
          </a:p>
          <a:p>
            <a:pPr lvl="1"/>
            <a:r>
              <a:rPr lang="en-US" dirty="0" smtClean="0"/>
              <a:t>Can be used to analyze the make-span (total completion time)</a:t>
            </a:r>
          </a:p>
          <a:p>
            <a:r>
              <a:rPr lang="en-US" dirty="0" smtClean="0">
                <a:solidFill>
                  <a:schemeClr val="tx2">
                    <a:lumMod val="60000"/>
                    <a:lumOff val="40000"/>
                  </a:schemeClr>
                </a:solidFill>
              </a:rPr>
              <a:t>Directed</a:t>
            </a:r>
            <a:r>
              <a:rPr lang="en-US" dirty="0" smtClean="0"/>
              <a:t> edges represent a synchronous communication of a </a:t>
            </a:r>
            <a:r>
              <a:rPr lang="en-US" dirty="0" smtClean="0">
                <a:solidFill>
                  <a:schemeClr val="tx2">
                    <a:lumMod val="60000"/>
                    <a:lumOff val="40000"/>
                  </a:schemeClr>
                </a:solidFill>
              </a:rPr>
              <a:t>sent</a:t>
            </a:r>
            <a:r>
              <a:rPr lang="en-US" dirty="0" smtClean="0"/>
              <a:t> or </a:t>
            </a:r>
            <a:r>
              <a:rPr lang="en-US" dirty="0" smtClean="0">
                <a:solidFill>
                  <a:schemeClr val="tx2">
                    <a:lumMod val="60000"/>
                    <a:lumOff val="40000"/>
                  </a:schemeClr>
                </a:solidFill>
              </a:rPr>
              <a:t>received</a:t>
            </a:r>
            <a:r>
              <a:rPr lang="en-US" dirty="0" smtClean="0"/>
              <a:t> message</a:t>
            </a:r>
          </a:p>
          <a:p>
            <a:pPr lvl="1"/>
            <a:r>
              <a:rPr lang="en-US" dirty="0" smtClean="0"/>
              <a:t>Output results from a process are passed to a successor process as input</a:t>
            </a:r>
          </a:p>
          <a:p>
            <a:pPr lvl="1"/>
            <a:r>
              <a:rPr lang="en-US" dirty="0" smtClean="0"/>
              <a:t>Communication transaction happens and is synchronized only at the completion of a process and the beginning of its successor process(</a:t>
            </a:r>
            <a:r>
              <a:rPr lang="en-US" dirty="0" err="1" smtClean="0"/>
              <a:t>es</a:t>
            </a:r>
            <a:r>
              <a:rPr lang="en-US" dirty="0" smtClean="0"/>
              <a:t>)</a:t>
            </a:r>
          </a:p>
        </p:txBody>
      </p:sp>
      <p:sp>
        <p:nvSpPr>
          <p:cNvPr id="33" name="object 33"/>
          <p:cNvSpPr txBox="1">
            <a:spLocks noGrp="1"/>
          </p:cNvSpPr>
          <p:nvPr>
            <p:ph type="dt" sz="half" idx="10"/>
          </p:nvPr>
        </p:nvSpPr>
        <p:spPr/>
        <p:txBody>
          <a:bodyPr/>
          <a:lstStyle/>
          <a:p>
            <a:r>
              <a:rPr lang="en-US" smtClean="0"/>
              <a:t>9/24/2026, Topic 2</a:t>
            </a:r>
            <a:endParaRPr lang="en-US" dirty="0"/>
          </a:p>
        </p:txBody>
      </p:sp>
      <p:sp>
        <p:nvSpPr>
          <p:cNvPr id="32" name="object 32"/>
          <p:cNvSpPr txBox="1">
            <a:spLocks noGrp="1"/>
          </p:cNvSpPr>
          <p:nvPr>
            <p:ph type="ftr" sz="quarter" idx="11"/>
          </p:nvPr>
        </p:nvSpPr>
        <p:spPr/>
        <p:txBody>
          <a:bodyPr/>
          <a:lstStyle/>
          <a:p>
            <a:r>
              <a:rPr lang="en-US" smtClean="0"/>
              <a:t>CSC7103, Fall 2026, Concurrent Processes and Programming</a:t>
            </a:r>
            <a:endParaRPr lang="en-US" dirty="0"/>
          </a:p>
        </p:txBody>
      </p:sp>
      <p:grpSp>
        <p:nvGrpSpPr>
          <p:cNvPr id="4" name="object 4"/>
          <p:cNvGrpSpPr/>
          <p:nvPr/>
        </p:nvGrpSpPr>
        <p:grpSpPr>
          <a:xfrm>
            <a:off x="4468239" y="968375"/>
            <a:ext cx="1023805" cy="1893799"/>
            <a:chOff x="6310005" y="1993812"/>
            <a:chExt cx="2028825" cy="3752850"/>
          </a:xfrm>
        </p:grpSpPr>
        <p:sp>
          <p:nvSpPr>
            <p:cNvPr id="5" name="object 5"/>
            <p:cNvSpPr/>
            <p:nvPr/>
          </p:nvSpPr>
          <p:spPr>
            <a:xfrm>
              <a:off x="6967232" y="2008099"/>
              <a:ext cx="643255" cy="643255"/>
            </a:xfrm>
            <a:custGeom>
              <a:avLst/>
              <a:gdLst/>
              <a:ahLst/>
              <a:cxnLst/>
              <a:rect l="l" t="t" r="r" b="b"/>
              <a:pathLst>
                <a:path w="643254" h="643255">
                  <a:moveTo>
                    <a:pt x="321468" y="0"/>
                  </a:moveTo>
                  <a:lnTo>
                    <a:pt x="273964" y="3485"/>
                  </a:lnTo>
                  <a:lnTo>
                    <a:pt x="228624" y="13610"/>
                  </a:lnTo>
                  <a:lnTo>
                    <a:pt x="185945" y="29878"/>
                  </a:lnTo>
                  <a:lnTo>
                    <a:pt x="146425" y="51790"/>
                  </a:lnTo>
                  <a:lnTo>
                    <a:pt x="110561" y="78850"/>
                  </a:lnTo>
                  <a:lnTo>
                    <a:pt x="78850" y="110561"/>
                  </a:lnTo>
                  <a:lnTo>
                    <a:pt x="51790" y="146425"/>
                  </a:lnTo>
                  <a:lnTo>
                    <a:pt x="29878" y="185945"/>
                  </a:lnTo>
                  <a:lnTo>
                    <a:pt x="13610" y="228624"/>
                  </a:lnTo>
                  <a:lnTo>
                    <a:pt x="3485" y="273964"/>
                  </a:lnTo>
                  <a:lnTo>
                    <a:pt x="0" y="321468"/>
                  </a:lnTo>
                  <a:lnTo>
                    <a:pt x="3485" y="368973"/>
                  </a:lnTo>
                  <a:lnTo>
                    <a:pt x="13610" y="414313"/>
                  </a:lnTo>
                  <a:lnTo>
                    <a:pt x="29878" y="456991"/>
                  </a:lnTo>
                  <a:lnTo>
                    <a:pt x="51790" y="496511"/>
                  </a:lnTo>
                  <a:lnTo>
                    <a:pt x="78850" y="532375"/>
                  </a:lnTo>
                  <a:lnTo>
                    <a:pt x="110561" y="564086"/>
                  </a:lnTo>
                  <a:lnTo>
                    <a:pt x="146425" y="591146"/>
                  </a:lnTo>
                  <a:lnTo>
                    <a:pt x="185945" y="613059"/>
                  </a:lnTo>
                  <a:lnTo>
                    <a:pt x="228624" y="629326"/>
                  </a:lnTo>
                  <a:lnTo>
                    <a:pt x="273964" y="639451"/>
                  </a:lnTo>
                  <a:lnTo>
                    <a:pt x="321468" y="642937"/>
                  </a:lnTo>
                  <a:lnTo>
                    <a:pt x="368973" y="639451"/>
                  </a:lnTo>
                  <a:lnTo>
                    <a:pt x="414313" y="629326"/>
                  </a:lnTo>
                  <a:lnTo>
                    <a:pt x="456991" y="613059"/>
                  </a:lnTo>
                  <a:lnTo>
                    <a:pt x="496511" y="591146"/>
                  </a:lnTo>
                  <a:lnTo>
                    <a:pt x="532375" y="564086"/>
                  </a:lnTo>
                  <a:lnTo>
                    <a:pt x="564086" y="532375"/>
                  </a:lnTo>
                  <a:lnTo>
                    <a:pt x="591146" y="496511"/>
                  </a:lnTo>
                  <a:lnTo>
                    <a:pt x="613059" y="456991"/>
                  </a:lnTo>
                  <a:lnTo>
                    <a:pt x="629326" y="414313"/>
                  </a:lnTo>
                  <a:lnTo>
                    <a:pt x="639451" y="368973"/>
                  </a:lnTo>
                  <a:lnTo>
                    <a:pt x="642937" y="321468"/>
                  </a:lnTo>
                  <a:lnTo>
                    <a:pt x="639451" y="273964"/>
                  </a:lnTo>
                  <a:lnTo>
                    <a:pt x="629326" y="228624"/>
                  </a:lnTo>
                  <a:lnTo>
                    <a:pt x="613059" y="185945"/>
                  </a:lnTo>
                  <a:lnTo>
                    <a:pt x="591146" y="146425"/>
                  </a:lnTo>
                  <a:lnTo>
                    <a:pt x="564086" y="110561"/>
                  </a:lnTo>
                  <a:lnTo>
                    <a:pt x="532375" y="78850"/>
                  </a:lnTo>
                  <a:lnTo>
                    <a:pt x="496511" y="51790"/>
                  </a:lnTo>
                  <a:lnTo>
                    <a:pt x="456991" y="29878"/>
                  </a:lnTo>
                  <a:lnTo>
                    <a:pt x="414313" y="13610"/>
                  </a:lnTo>
                  <a:lnTo>
                    <a:pt x="368973" y="3485"/>
                  </a:lnTo>
                  <a:lnTo>
                    <a:pt x="321468" y="0"/>
                  </a:lnTo>
                  <a:close/>
                </a:path>
              </a:pathLst>
            </a:custGeom>
            <a:solidFill>
              <a:srgbClr val="D6D7FF"/>
            </a:solidFill>
          </p:spPr>
          <p:txBody>
            <a:bodyPr wrap="square" lIns="0" tIns="0" rIns="0" bIns="0" rtlCol="0"/>
            <a:lstStyle/>
            <a:p>
              <a:endParaRPr sz="908"/>
            </a:p>
          </p:txBody>
        </p:sp>
        <p:sp>
          <p:nvSpPr>
            <p:cNvPr id="6" name="object 6"/>
            <p:cNvSpPr/>
            <p:nvPr/>
          </p:nvSpPr>
          <p:spPr>
            <a:xfrm>
              <a:off x="6967232" y="2008100"/>
              <a:ext cx="643255" cy="643255"/>
            </a:xfrm>
            <a:custGeom>
              <a:avLst/>
              <a:gdLst/>
              <a:ahLst/>
              <a:cxnLst/>
              <a:rect l="l" t="t" r="r" b="b"/>
              <a:pathLst>
                <a:path w="643254" h="643255">
                  <a:moveTo>
                    <a:pt x="0" y="321469"/>
                  </a:moveTo>
                  <a:lnTo>
                    <a:pt x="3485" y="273964"/>
                  </a:lnTo>
                  <a:lnTo>
                    <a:pt x="13610" y="228624"/>
                  </a:lnTo>
                  <a:lnTo>
                    <a:pt x="29878" y="185945"/>
                  </a:lnTo>
                  <a:lnTo>
                    <a:pt x="51790" y="146425"/>
                  </a:lnTo>
                  <a:lnTo>
                    <a:pt x="78851" y="110561"/>
                  </a:lnTo>
                  <a:lnTo>
                    <a:pt x="110561" y="78850"/>
                  </a:lnTo>
                  <a:lnTo>
                    <a:pt x="146425" y="51790"/>
                  </a:lnTo>
                  <a:lnTo>
                    <a:pt x="185945" y="29878"/>
                  </a:lnTo>
                  <a:lnTo>
                    <a:pt x="228624" y="13610"/>
                  </a:lnTo>
                  <a:lnTo>
                    <a:pt x="273964" y="3485"/>
                  </a:lnTo>
                  <a:lnTo>
                    <a:pt x="321468" y="0"/>
                  </a:lnTo>
                  <a:lnTo>
                    <a:pt x="368973" y="3485"/>
                  </a:lnTo>
                  <a:lnTo>
                    <a:pt x="414313" y="13610"/>
                  </a:lnTo>
                  <a:lnTo>
                    <a:pt x="456992" y="29878"/>
                  </a:lnTo>
                  <a:lnTo>
                    <a:pt x="496512" y="51790"/>
                  </a:lnTo>
                  <a:lnTo>
                    <a:pt x="532376" y="78850"/>
                  </a:lnTo>
                  <a:lnTo>
                    <a:pt x="564087" y="110561"/>
                  </a:lnTo>
                  <a:lnTo>
                    <a:pt x="591147" y="146425"/>
                  </a:lnTo>
                  <a:lnTo>
                    <a:pt x="613060" y="185945"/>
                  </a:lnTo>
                  <a:lnTo>
                    <a:pt x="629327" y="228624"/>
                  </a:lnTo>
                  <a:lnTo>
                    <a:pt x="639452" y="273964"/>
                  </a:lnTo>
                  <a:lnTo>
                    <a:pt x="642938" y="321469"/>
                  </a:lnTo>
                  <a:lnTo>
                    <a:pt x="639452" y="368973"/>
                  </a:lnTo>
                  <a:lnTo>
                    <a:pt x="629327" y="414313"/>
                  </a:lnTo>
                  <a:lnTo>
                    <a:pt x="613060" y="456992"/>
                  </a:lnTo>
                  <a:lnTo>
                    <a:pt x="591147" y="496512"/>
                  </a:lnTo>
                  <a:lnTo>
                    <a:pt x="564087" y="532376"/>
                  </a:lnTo>
                  <a:lnTo>
                    <a:pt x="532376" y="564086"/>
                  </a:lnTo>
                  <a:lnTo>
                    <a:pt x="496512" y="591147"/>
                  </a:lnTo>
                  <a:lnTo>
                    <a:pt x="456992" y="613059"/>
                  </a:lnTo>
                  <a:lnTo>
                    <a:pt x="414313" y="629327"/>
                  </a:lnTo>
                  <a:lnTo>
                    <a:pt x="368973" y="639452"/>
                  </a:lnTo>
                  <a:lnTo>
                    <a:pt x="321468" y="642937"/>
                  </a:lnTo>
                  <a:lnTo>
                    <a:pt x="273964" y="639452"/>
                  </a:lnTo>
                  <a:lnTo>
                    <a:pt x="228624" y="629327"/>
                  </a:lnTo>
                  <a:lnTo>
                    <a:pt x="185945" y="613059"/>
                  </a:lnTo>
                  <a:lnTo>
                    <a:pt x="146425" y="591147"/>
                  </a:lnTo>
                  <a:lnTo>
                    <a:pt x="110561" y="564086"/>
                  </a:lnTo>
                  <a:lnTo>
                    <a:pt x="78851" y="532376"/>
                  </a:lnTo>
                  <a:lnTo>
                    <a:pt x="51790" y="496512"/>
                  </a:lnTo>
                  <a:lnTo>
                    <a:pt x="29878" y="456992"/>
                  </a:lnTo>
                  <a:lnTo>
                    <a:pt x="13610" y="414313"/>
                  </a:lnTo>
                  <a:lnTo>
                    <a:pt x="3485" y="368973"/>
                  </a:lnTo>
                  <a:lnTo>
                    <a:pt x="0" y="321469"/>
                  </a:lnTo>
                  <a:close/>
                </a:path>
              </a:pathLst>
            </a:custGeom>
            <a:ln w="28574">
              <a:solidFill>
                <a:srgbClr val="000000"/>
              </a:solidFill>
            </a:ln>
          </p:spPr>
          <p:txBody>
            <a:bodyPr wrap="square" lIns="0" tIns="0" rIns="0" bIns="0" rtlCol="0"/>
            <a:lstStyle/>
            <a:p>
              <a:endParaRPr sz="908"/>
            </a:p>
          </p:txBody>
        </p:sp>
        <p:sp>
          <p:nvSpPr>
            <p:cNvPr id="7" name="object 7"/>
            <p:cNvSpPr/>
            <p:nvPr/>
          </p:nvSpPr>
          <p:spPr>
            <a:xfrm>
              <a:off x="6324293" y="2936783"/>
              <a:ext cx="643255" cy="643255"/>
            </a:xfrm>
            <a:custGeom>
              <a:avLst/>
              <a:gdLst/>
              <a:ahLst/>
              <a:cxnLst/>
              <a:rect l="l" t="t" r="r" b="b"/>
              <a:pathLst>
                <a:path w="643254" h="643254">
                  <a:moveTo>
                    <a:pt x="321470" y="0"/>
                  </a:moveTo>
                  <a:lnTo>
                    <a:pt x="273965" y="3485"/>
                  </a:lnTo>
                  <a:lnTo>
                    <a:pt x="228625" y="13610"/>
                  </a:lnTo>
                  <a:lnTo>
                    <a:pt x="185946" y="29878"/>
                  </a:lnTo>
                  <a:lnTo>
                    <a:pt x="146426" y="51790"/>
                  </a:lnTo>
                  <a:lnTo>
                    <a:pt x="110561" y="78850"/>
                  </a:lnTo>
                  <a:lnTo>
                    <a:pt x="78851" y="110561"/>
                  </a:lnTo>
                  <a:lnTo>
                    <a:pt x="51790" y="146425"/>
                  </a:lnTo>
                  <a:lnTo>
                    <a:pt x="29878" y="185945"/>
                  </a:lnTo>
                  <a:lnTo>
                    <a:pt x="13610" y="228624"/>
                  </a:lnTo>
                  <a:lnTo>
                    <a:pt x="3485" y="273964"/>
                  </a:lnTo>
                  <a:lnTo>
                    <a:pt x="0" y="321468"/>
                  </a:lnTo>
                  <a:lnTo>
                    <a:pt x="3485" y="368973"/>
                  </a:lnTo>
                  <a:lnTo>
                    <a:pt x="13610" y="414313"/>
                  </a:lnTo>
                  <a:lnTo>
                    <a:pt x="29878" y="456991"/>
                  </a:lnTo>
                  <a:lnTo>
                    <a:pt x="51790" y="496511"/>
                  </a:lnTo>
                  <a:lnTo>
                    <a:pt x="78851" y="532375"/>
                  </a:lnTo>
                  <a:lnTo>
                    <a:pt x="110561" y="564086"/>
                  </a:lnTo>
                  <a:lnTo>
                    <a:pt x="146426" y="591146"/>
                  </a:lnTo>
                  <a:lnTo>
                    <a:pt x="185946" y="613059"/>
                  </a:lnTo>
                  <a:lnTo>
                    <a:pt x="228625" y="629326"/>
                  </a:lnTo>
                  <a:lnTo>
                    <a:pt x="273965" y="639451"/>
                  </a:lnTo>
                  <a:lnTo>
                    <a:pt x="321470" y="642937"/>
                  </a:lnTo>
                  <a:lnTo>
                    <a:pt x="368974" y="639451"/>
                  </a:lnTo>
                  <a:lnTo>
                    <a:pt x="414313" y="629326"/>
                  </a:lnTo>
                  <a:lnTo>
                    <a:pt x="456992" y="613059"/>
                  </a:lnTo>
                  <a:lnTo>
                    <a:pt x="496512" y="591146"/>
                  </a:lnTo>
                  <a:lnTo>
                    <a:pt x="532376" y="564086"/>
                  </a:lnTo>
                  <a:lnTo>
                    <a:pt x="564087" y="532375"/>
                  </a:lnTo>
                  <a:lnTo>
                    <a:pt x="591147" y="496511"/>
                  </a:lnTo>
                  <a:lnTo>
                    <a:pt x="613060" y="456991"/>
                  </a:lnTo>
                  <a:lnTo>
                    <a:pt x="629327" y="414313"/>
                  </a:lnTo>
                  <a:lnTo>
                    <a:pt x="639453" y="368973"/>
                  </a:lnTo>
                  <a:lnTo>
                    <a:pt x="642938" y="321468"/>
                  </a:lnTo>
                  <a:lnTo>
                    <a:pt x="639453" y="273964"/>
                  </a:lnTo>
                  <a:lnTo>
                    <a:pt x="629327" y="228624"/>
                  </a:lnTo>
                  <a:lnTo>
                    <a:pt x="613060" y="185945"/>
                  </a:lnTo>
                  <a:lnTo>
                    <a:pt x="591147" y="146425"/>
                  </a:lnTo>
                  <a:lnTo>
                    <a:pt x="564087" y="110561"/>
                  </a:lnTo>
                  <a:lnTo>
                    <a:pt x="532376" y="78850"/>
                  </a:lnTo>
                  <a:lnTo>
                    <a:pt x="496512" y="51790"/>
                  </a:lnTo>
                  <a:lnTo>
                    <a:pt x="456992" y="29878"/>
                  </a:lnTo>
                  <a:lnTo>
                    <a:pt x="414313" y="13610"/>
                  </a:lnTo>
                  <a:lnTo>
                    <a:pt x="368974" y="3485"/>
                  </a:lnTo>
                  <a:lnTo>
                    <a:pt x="321470" y="0"/>
                  </a:lnTo>
                  <a:close/>
                </a:path>
              </a:pathLst>
            </a:custGeom>
            <a:solidFill>
              <a:srgbClr val="D6D7FF"/>
            </a:solidFill>
          </p:spPr>
          <p:txBody>
            <a:bodyPr wrap="square" lIns="0" tIns="0" rIns="0" bIns="0" rtlCol="0"/>
            <a:lstStyle/>
            <a:p>
              <a:endParaRPr sz="908"/>
            </a:p>
          </p:txBody>
        </p:sp>
        <p:sp>
          <p:nvSpPr>
            <p:cNvPr id="8" name="object 8"/>
            <p:cNvSpPr/>
            <p:nvPr/>
          </p:nvSpPr>
          <p:spPr>
            <a:xfrm>
              <a:off x="6324293" y="2936783"/>
              <a:ext cx="643255" cy="643255"/>
            </a:xfrm>
            <a:custGeom>
              <a:avLst/>
              <a:gdLst/>
              <a:ahLst/>
              <a:cxnLst/>
              <a:rect l="l" t="t" r="r" b="b"/>
              <a:pathLst>
                <a:path w="643254" h="643254">
                  <a:moveTo>
                    <a:pt x="0" y="321469"/>
                  </a:moveTo>
                  <a:lnTo>
                    <a:pt x="3485" y="273964"/>
                  </a:lnTo>
                  <a:lnTo>
                    <a:pt x="13610" y="228624"/>
                  </a:lnTo>
                  <a:lnTo>
                    <a:pt x="29878" y="185945"/>
                  </a:lnTo>
                  <a:lnTo>
                    <a:pt x="51790" y="146425"/>
                  </a:lnTo>
                  <a:lnTo>
                    <a:pt x="78850" y="110561"/>
                  </a:lnTo>
                  <a:lnTo>
                    <a:pt x="110561" y="78850"/>
                  </a:lnTo>
                  <a:lnTo>
                    <a:pt x="146425" y="51790"/>
                  </a:lnTo>
                  <a:lnTo>
                    <a:pt x="185945" y="29878"/>
                  </a:lnTo>
                  <a:lnTo>
                    <a:pt x="228624" y="13610"/>
                  </a:lnTo>
                  <a:lnTo>
                    <a:pt x="273964" y="3485"/>
                  </a:lnTo>
                  <a:lnTo>
                    <a:pt x="321469" y="0"/>
                  </a:lnTo>
                  <a:lnTo>
                    <a:pt x="368973" y="3485"/>
                  </a:lnTo>
                  <a:lnTo>
                    <a:pt x="414313" y="13610"/>
                  </a:lnTo>
                  <a:lnTo>
                    <a:pt x="456992" y="29878"/>
                  </a:lnTo>
                  <a:lnTo>
                    <a:pt x="496512" y="51790"/>
                  </a:lnTo>
                  <a:lnTo>
                    <a:pt x="532376" y="78850"/>
                  </a:lnTo>
                  <a:lnTo>
                    <a:pt x="564086" y="110561"/>
                  </a:lnTo>
                  <a:lnTo>
                    <a:pt x="591147" y="146425"/>
                  </a:lnTo>
                  <a:lnTo>
                    <a:pt x="613059" y="185945"/>
                  </a:lnTo>
                  <a:lnTo>
                    <a:pt x="629327" y="228624"/>
                  </a:lnTo>
                  <a:lnTo>
                    <a:pt x="639452" y="273964"/>
                  </a:lnTo>
                  <a:lnTo>
                    <a:pt x="642937" y="321469"/>
                  </a:lnTo>
                  <a:lnTo>
                    <a:pt x="639452" y="368973"/>
                  </a:lnTo>
                  <a:lnTo>
                    <a:pt x="629327" y="414313"/>
                  </a:lnTo>
                  <a:lnTo>
                    <a:pt x="613059" y="456992"/>
                  </a:lnTo>
                  <a:lnTo>
                    <a:pt x="591147" y="496512"/>
                  </a:lnTo>
                  <a:lnTo>
                    <a:pt x="564086" y="532376"/>
                  </a:lnTo>
                  <a:lnTo>
                    <a:pt x="532376" y="564086"/>
                  </a:lnTo>
                  <a:lnTo>
                    <a:pt x="496512" y="591147"/>
                  </a:lnTo>
                  <a:lnTo>
                    <a:pt x="456992" y="613059"/>
                  </a:lnTo>
                  <a:lnTo>
                    <a:pt x="414313" y="629327"/>
                  </a:lnTo>
                  <a:lnTo>
                    <a:pt x="368973" y="639452"/>
                  </a:lnTo>
                  <a:lnTo>
                    <a:pt x="321469" y="642937"/>
                  </a:lnTo>
                  <a:lnTo>
                    <a:pt x="273964" y="639452"/>
                  </a:lnTo>
                  <a:lnTo>
                    <a:pt x="228624" y="629327"/>
                  </a:lnTo>
                  <a:lnTo>
                    <a:pt x="185945" y="613059"/>
                  </a:lnTo>
                  <a:lnTo>
                    <a:pt x="146425" y="591147"/>
                  </a:lnTo>
                  <a:lnTo>
                    <a:pt x="110561" y="564086"/>
                  </a:lnTo>
                  <a:lnTo>
                    <a:pt x="78850" y="532376"/>
                  </a:lnTo>
                  <a:lnTo>
                    <a:pt x="51790" y="496512"/>
                  </a:lnTo>
                  <a:lnTo>
                    <a:pt x="29878" y="456992"/>
                  </a:lnTo>
                  <a:lnTo>
                    <a:pt x="13610" y="414313"/>
                  </a:lnTo>
                  <a:lnTo>
                    <a:pt x="3485" y="368973"/>
                  </a:lnTo>
                  <a:lnTo>
                    <a:pt x="0" y="321469"/>
                  </a:lnTo>
                  <a:close/>
                </a:path>
              </a:pathLst>
            </a:custGeom>
            <a:ln w="28574">
              <a:solidFill>
                <a:srgbClr val="000000"/>
              </a:solidFill>
            </a:ln>
          </p:spPr>
          <p:txBody>
            <a:bodyPr wrap="square" lIns="0" tIns="0" rIns="0" bIns="0" rtlCol="0"/>
            <a:lstStyle/>
            <a:p>
              <a:endParaRPr sz="908"/>
            </a:p>
          </p:txBody>
        </p:sp>
        <p:sp>
          <p:nvSpPr>
            <p:cNvPr id="9" name="object 9"/>
            <p:cNvSpPr/>
            <p:nvPr/>
          </p:nvSpPr>
          <p:spPr>
            <a:xfrm>
              <a:off x="7610168" y="2936783"/>
              <a:ext cx="643255" cy="643255"/>
            </a:xfrm>
            <a:custGeom>
              <a:avLst/>
              <a:gdLst/>
              <a:ahLst/>
              <a:cxnLst/>
              <a:rect l="l" t="t" r="r" b="b"/>
              <a:pathLst>
                <a:path w="643254" h="643254">
                  <a:moveTo>
                    <a:pt x="321468" y="0"/>
                  </a:moveTo>
                  <a:lnTo>
                    <a:pt x="273964" y="3485"/>
                  </a:lnTo>
                  <a:lnTo>
                    <a:pt x="228624" y="13610"/>
                  </a:lnTo>
                  <a:lnTo>
                    <a:pt x="185945" y="29878"/>
                  </a:lnTo>
                  <a:lnTo>
                    <a:pt x="146425" y="51790"/>
                  </a:lnTo>
                  <a:lnTo>
                    <a:pt x="110561" y="78850"/>
                  </a:lnTo>
                  <a:lnTo>
                    <a:pt x="78850" y="110561"/>
                  </a:lnTo>
                  <a:lnTo>
                    <a:pt x="51790" y="146425"/>
                  </a:lnTo>
                  <a:lnTo>
                    <a:pt x="29878" y="185945"/>
                  </a:lnTo>
                  <a:lnTo>
                    <a:pt x="13610" y="228624"/>
                  </a:lnTo>
                  <a:lnTo>
                    <a:pt x="3485" y="273964"/>
                  </a:lnTo>
                  <a:lnTo>
                    <a:pt x="0" y="321468"/>
                  </a:lnTo>
                  <a:lnTo>
                    <a:pt x="3485" y="368973"/>
                  </a:lnTo>
                  <a:lnTo>
                    <a:pt x="13610" y="414313"/>
                  </a:lnTo>
                  <a:lnTo>
                    <a:pt x="29878" y="456991"/>
                  </a:lnTo>
                  <a:lnTo>
                    <a:pt x="51790" y="496511"/>
                  </a:lnTo>
                  <a:lnTo>
                    <a:pt x="78850" y="532375"/>
                  </a:lnTo>
                  <a:lnTo>
                    <a:pt x="110561" y="564086"/>
                  </a:lnTo>
                  <a:lnTo>
                    <a:pt x="146425" y="591146"/>
                  </a:lnTo>
                  <a:lnTo>
                    <a:pt x="185945" y="613059"/>
                  </a:lnTo>
                  <a:lnTo>
                    <a:pt x="228624" y="629326"/>
                  </a:lnTo>
                  <a:lnTo>
                    <a:pt x="273964" y="639451"/>
                  </a:lnTo>
                  <a:lnTo>
                    <a:pt x="321468" y="642937"/>
                  </a:lnTo>
                  <a:lnTo>
                    <a:pt x="368973" y="639451"/>
                  </a:lnTo>
                  <a:lnTo>
                    <a:pt x="414313" y="629326"/>
                  </a:lnTo>
                  <a:lnTo>
                    <a:pt x="456992" y="613059"/>
                  </a:lnTo>
                  <a:lnTo>
                    <a:pt x="496512" y="591146"/>
                  </a:lnTo>
                  <a:lnTo>
                    <a:pt x="532376" y="564086"/>
                  </a:lnTo>
                  <a:lnTo>
                    <a:pt x="564087" y="532375"/>
                  </a:lnTo>
                  <a:lnTo>
                    <a:pt x="591147" y="496511"/>
                  </a:lnTo>
                  <a:lnTo>
                    <a:pt x="613060" y="456991"/>
                  </a:lnTo>
                  <a:lnTo>
                    <a:pt x="629327" y="414313"/>
                  </a:lnTo>
                  <a:lnTo>
                    <a:pt x="639453" y="368973"/>
                  </a:lnTo>
                  <a:lnTo>
                    <a:pt x="642938" y="321468"/>
                  </a:lnTo>
                  <a:lnTo>
                    <a:pt x="639453" y="273964"/>
                  </a:lnTo>
                  <a:lnTo>
                    <a:pt x="629327" y="228624"/>
                  </a:lnTo>
                  <a:lnTo>
                    <a:pt x="613060" y="185945"/>
                  </a:lnTo>
                  <a:lnTo>
                    <a:pt x="591147" y="146425"/>
                  </a:lnTo>
                  <a:lnTo>
                    <a:pt x="564087" y="110561"/>
                  </a:lnTo>
                  <a:lnTo>
                    <a:pt x="532376" y="78850"/>
                  </a:lnTo>
                  <a:lnTo>
                    <a:pt x="496512" y="51790"/>
                  </a:lnTo>
                  <a:lnTo>
                    <a:pt x="456992" y="29878"/>
                  </a:lnTo>
                  <a:lnTo>
                    <a:pt x="414313" y="13610"/>
                  </a:lnTo>
                  <a:lnTo>
                    <a:pt x="368973" y="3485"/>
                  </a:lnTo>
                  <a:lnTo>
                    <a:pt x="321468" y="0"/>
                  </a:lnTo>
                  <a:close/>
                </a:path>
              </a:pathLst>
            </a:custGeom>
            <a:solidFill>
              <a:srgbClr val="D6D7FF"/>
            </a:solidFill>
          </p:spPr>
          <p:txBody>
            <a:bodyPr wrap="square" lIns="0" tIns="0" rIns="0" bIns="0" rtlCol="0"/>
            <a:lstStyle/>
            <a:p>
              <a:endParaRPr sz="908"/>
            </a:p>
          </p:txBody>
        </p:sp>
        <p:sp>
          <p:nvSpPr>
            <p:cNvPr id="10" name="object 10"/>
            <p:cNvSpPr/>
            <p:nvPr/>
          </p:nvSpPr>
          <p:spPr>
            <a:xfrm>
              <a:off x="7610168" y="2936783"/>
              <a:ext cx="643255" cy="643255"/>
            </a:xfrm>
            <a:custGeom>
              <a:avLst/>
              <a:gdLst/>
              <a:ahLst/>
              <a:cxnLst/>
              <a:rect l="l" t="t" r="r" b="b"/>
              <a:pathLst>
                <a:path w="643254" h="643254">
                  <a:moveTo>
                    <a:pt x="0" y="321469"/>
                  </a:moveTo>
                  <a:lnTo>
                    <a:pt x="3485" y="273964"/>
                  </a:lnTo>
                  <a:lnTo>
                    <a:pt x="13610" y="228624"/>
                  </a:lnTo>
                  <a:lnTo>
                    <a:pt x="29878" y="185945"/>
                  </a:lnTo>
                  <a:lnTo>
                    <a:pt x="51790" y="146425"/>
                  </a:lnTo>
                  <a:lnTo>
                    <a:pt x="78851" y="110561"/>
                  </a:lnTo>
                  <a:lnTo>
                    <a:pt x="110561" y="78850"/>
                  </a:lnTo>
                  <a:lnTo>
                    <a:pt x="146425" y="51790"/>
                  </a:lnTo>
                  <a:lnTo>
                    <a:pt x="185945" y="29878"/>
                  </a:lnTo>
                  <a:lnTo>
                    <a:pt x="228624" y="13610"/>
                  </a:lnTo>
                  <a:lnTo>
                    <a:pt x="273964" y="3485"/>
                  </a:lnTo>
                  <a:lnTo>
                    <a:pt x="321468" y="0"/>
                  </a:lnTo>
                  <a:lnTo>
                    <a:pt x="368973" y="3485"/>
                  </a:lnTo>
                  <a:lnTo>
                    <a:pt x="414313" y="13610"/>
                  </a:lnTo>
                  <a:lnTo>
                    <a:pt x="456992" y="29878"/>
                  </a:lnTo>
                  <a:lnTo>
                    <a:pt x="496512" y="51790"/>
                  </a:lnTo>
                  <a:lnTo>
                    <a:pt x="532376" y="78850"/>
                  </a:lnTo>
                  <a:lnTo>
                    <a:pt x="564087" y="110561"/>
                  </a:lnTo>
                  <a:lnTo>
                    <a:pt x="591147" y="146425"/>
                  </a:lnTo>
                  <a:lnTo>
                    <a:pt x="613060" y="185945"/>
                  </a:lnTo>
                  <a:lnTo>
                    <a:pt x="629327" y="228624"/>
                  </a:lnTo>
                  <a:lnTo>
                    <a:pt x="639452" y="273964"/>
                  </a:lnTo>
                  <a:lnTo>
                    <a:pt x="642938" y="321469"/>
                  </a:lnTo>
                  <a:lnTo>
                    <a:pt x="639452" y="368973"/>
                  </a:lnTo>
                  <a:lnTo>
                    <a:pt x="629327" y="414313"/>
                  </a:lnTo>
                  <a:lnTo>
                    <a:pt x="613060" y="456992"/>
                  </a:lnTo>
                  <a:lnTo>
                    <a:pt x="591147" y="496512"/>
                  </a:lnTo>
                  <a:lnTo>
                    <a:pt x="564087" y="532376"/>
                  </a:lnTo>
                  <a:lnTo>
                    <a:pt x="532376" y="564086"/>
                  </a:lnTo>
                  <a:lnTo>
                    <a:pt x="496512" y="591147"/>
                  </a:lnTo>
                  <a:lnTo>
                    <a:pt x="456992" y="613059"/>
                  </a:lnTo>
                  <a:lnTo>
                    <a:pt x="414313" y="629327"/>
                  </a:lnTo>
                  <a:lnTo>
                    <a:pt x="368973" y="639452"/>
                  </a:lnTo>
                  <a:lnTo>
                    <a:pt x="321468" y="642937"/>
                  </a:lnTo>
                  <a:lnTo>
                    <a:pt x="273964" y="639452"/>
                  </a:lnTo>
                  <a:lnTo>
                    <a:pt x="228624" y="629327"/>
                  </a:lnTo>
                  <a:lnTo>
                    <a:pt x="185945" y="613059"/>
                  </a:lnTo>
                  <a:lnTo>
                    <a:pt x="146425" y="591147"/>
                  </a:lnTo>
                  <a:lnTo>
                    <a:pt x="110561" y="564086"/>
                  </a:lnTo>
                  <a:lnTo>
                    <a:pt x="78851" y="532376"/>
                  </a:lnTo>
                  <a:lnTo>
                    <a:pt x="51790" y="496512"/>
                  </a:lnTo>
                  <a:lnTo>
                    <a:pt x="29878" y="456992"/>
                  </a:lnTo>
                  <a:lnTo>
                    <a:pt x="13610" y="414313"/>
                  </a:lnTo>
                  <a:lnTo>
                    <a:pt x="3485" y="368973"/>
                  </a:lnTo>
                  <a:lnTo>
                    <a:pt x="0" y="321469"/>
                  </a:lnTo>
                  <a:close/>
                </a:path>
              </a:pathLst>
            </a:custGeom>
            <a:ln w="28574">
              <a:solidFill>
                <a:srgbClr val="000000"/>
              </a:solidFill>
            </a:ln>
          </p:spPr>
          <p:txBody>
            <a:bodyPr wrap="square" lIns="0" tIns="0" rIns="0" bIns="0" rtlCol="0"/>
            <a:lstStyle/>
            <a:p>
              <a:endParaRPr sz="908"/>
            </a:p>
          </p:txBody>
        </p:sp>
        <p:sp>
          <p:nvSpPr>
            <p:cNvPr id="11" name="object 11"/>
            <p:cNvSpPr/>
            <p:nvPr/>
          </p:nvSpPr>
          <p:spPr>
            <a:xfrm>
              <a:off x="6395736" y="4008348"/>
              <a:ext cx="643255" cy="643255"/>
            </a:xfrm>
            <a:custGeom>
              <a:avLst/>
              <a:gdLst/>
              <a:ahLst/>
              <a:cxnLst/>
              <a:rect l="l" t="t" r="r" b="b"/>
              <a:pathLst>
                <a:path w="643254" h="643254">
                  <a:moveTo>
                    <a:pt x="321468" y="0"/>
                  </a:moveTo>
                  <a:lnTo>
                    <a:pt x="273964" y="3485"/>
                  </a:lnTo>
                  <a:lnTo>
                    <a:pt x="228624" y="13610"/>
                  </a:lnTo>
                  <a:lnTo>
                    <a:pt x="185945" y="29878"/>
                  </a:lnTo>
                  <a:lnTo>
                    <a:pt x="146425" y="51790"/>
                  </a:lnTo>
                  <a:lnTo>
                    <a:pt x="110561" y="78851"/>
                  </a:lnTo>
                  <a:lnTo>
                    <a:pt x="78850" y="110561"/>
                  </a:lnTo>
                  <a:lnTo>
                    <a:pt x="51790" y="146426"/>
                  </a:lnTo>
                  <a:lnTo>
                    <a:pt x="29878" y="185946"/>
                  </a:lnTo>
                  <a:lnTo>
                    <a:pt x="13610" y="228625"/>
                  </a:lnTo>
                  <a:lnTo>
                    <a:pt x="3485" y="273965"/>
                  </a:lnTo>
                  <a:lnTo>
                    <a:pt x="0" y="321470"/>
                  </a:lnTo>
                  <a:lnTo>
                    <a:pt x="3485" y="368974"/>
                  </a:lnTo>
                  <a:lnTo>
                    <a:pt x="13610" y="414314"/>
                  </a:lnTo>
                  <a:lnTo>
                    <a:pt x="29878" y="456993"/>
                  </a:lnTo>
                  <a:lnTo>
                    <a:pt x="51790" y="496513"/>
                  </a:lnTo>
                  <a:lnTo>
                    <a:pt x="78850" y="532377"/>
                  </a:lnTo>
                  <a:lnTo>
                    <a:pt x="110561" y="564087"/>
                  </a:lnTo>
                  <a:lnTo>
                    <a:pt x="146425" y="591148"/>
                  </a:lnTo>
                  <a:lnTo>
                    <a:pt x="185945" y="613060"/>
                  </a:lnTo>
                  <a:lnTo>
                    <a:pt x="228624" y="629328"/>
                  </a:lnTo>
                  <a:lnTo>
                    <a:pt x="273964" y="639453"/>
                  </a:lnTo>
                  <a:lnTo>
                    <a:pt x="321468" y="642938"/>
                  </a:lnTo>
                  <a:lnTo>
                    <a:pt x="368973" y="639453"/>
                  </a:lnTo>
                  <a:lnTo>
                    <a:pt x="414313" y="629328"/>
                  </a:lnTo>
                  <a:lnTo>
                    <a:pt x="456991" y="613060"/>
                  </a:lnTo>
                  <a:lnTo>
                    <a:pt x="496511" y="591148"/>
                  </a:lnTo>
                  <a:lnTo>
                    <a:pt x="532375" y="564087"/>
                  </a:lnTo>
                  <a:lnTo>
                    <a:pt x="564086" y="532377"/>
                  </a:lnTo>
                  <a:lnTo>
                    <a:pt x="591146" y="496513"/>
                  </a:lnTo>
                  <a:lnTo>
                    <a:pt x="613059" y="456993"/>
                  </a:lnTo>
                  <a:lnTo>
                    <a:pt x="629326" y="414314"/>
                  </a:lnTo>
                  <a:lnTo>
                    <a:pt x="639451" y="368974"/>
                  </a:lnTo>
                  <a:lnTo>
                    <a:pt x="642937" y="321470"/>
                  </a:lnTo>
                  <a:lnTo>
                    <a:pt x="639451" y="273965"/>
                  </a:lnTo>
                  <a:lnTo>
                    <a:pt x="629326" y="228625"/>
                  </a:lnTo>
                  <a:lnTo>
                    <a:pt x="613059" y="185946"/>
                  </a:lnTo>
                  <a:lnTo>
                    <a:pt x="591146" y="146426"/>
                  </a:lnTo>
                  <a:lnTo>
                    <a:pt x="564086" y="110561"/>
                  </a:lnTo>
                  <a:lnTo>
                    <a:pt x="532375" y="78851"/>
                  </a:lnTo>
                  <a:lnTo>
                    <a:pt x="496511" y="51790"/>
                  </a:lnTo>
                  <a:lnTo>
                    <a:pt x="456991" y="29878"/>
                  </a:lnTo>
                  <a:lnTo>
                    <a:pt x="414313" y="13610"/>
                  </a:lnTo>
                  <a:lnTo>
                    <a:pt x="368973" y="3485"/>
                  </a:lnTo>
                  <a:lnTo>
                    <a:pt x="321468" y="0"/>
                  </a:lnTo>
                  <a:close/>
                </a:path>
              </a:pathLst>
            </a:custGeom>
            <a:solidFill>
              <a:srgbClr val="D6D7FF"/>
            </a:solidFill>
          </p:spPr>
          <p:txBody>
            <a:bodyPr wrap="square" lIns="0" tIns="0" rIns="0" bIns="0" rtlCol="0"/>
            <a:lstStyle/>
            <a:p>
              <a:endParaRPr sz="908"/>
            </a:p>
          </p:txBody>
        </p:sp>
        <p:sp>
          <p:nvSpPr>
            <p:cNvPr id="12" name="object 12"/>
            <p:cNvSpPr/>
            <p:nvPr/>
          </p:nvSpPr>
          <p:spPr>
            <a:xfrm>
              <a:off x="6395736" y="4008348"/>
              <a:ext cx="643255" cy="643255"/>
            </a:xfrm>
            <a:custGeom>
              <a:avLst/>
              <a:gdLst/>
              <a:ahLst/>
              <a:cxnLst/>
              <a:rect l="l" t="t" r="r" b="b"/>
              <a:pathLst>
                <a:path w="643254" h="643254">
                  <a:moveTo>
                    <a:pt x="0" y="321468"/>
                  </a:moveTo>
                  <a:lnTo>
                    <a:pt x="3485" y="273964"/>
                  </a:lnTo>
                  <a:lnTo>
                    <a:pt x="13610" y="228624"/>
                  </a:lnTo>
                  <a:lnTo>
                    <a:pt x="29878" y="185945"/>
                  </a:lnTo>
                  <a:lnTo>
                    <a:pt x="51790" y="146425"/>
                  </a:lnTo>
                  <a:lnTo>
                    <a:pt x="78850" y="110561"/>
                  </a:lnTo>
                  <a:lnTo>
                    <a:pt x="110561" y="78850"/>
                  </a:lnTo>
                  <a:lnTo>
                    <a:pt x="146425" y="51790"/>
                  </a:lnTo>
                  <a:lnTo>
                    <a:pt x="185945" y="29878"/>
                  </a:lnTo>
                  <a:lnTo>
                    <a:pt x="228624" y="13610"/>
                  </a:lnTo>
                  <a:lnTo>
                    <a:pt x="273964" y="3485"/>
                  </a:lnTo>
                  <a:lnTo>
                    <a:pt x="321468" y="0"/>
                  </a:lnTo>
                  <a:lnTo>
                    <a:pt x="368973" y="3485"/>
                  </a:lnTo>
                  <a:lnTo>
                    <a:pt x="414313" y="13610"/>
                  </a:lnTo>
                  <a:lnTo>
                    <a:pt x="456992" y="29878"/>
                  </a:lnTo>
                  <a:lnTo>
                    <a:pt x="496512" y="51790"/>
                  </a:lnTo>
                  <a:lnTo>
                    <a:pt x="532376" y="78850"/>
                  </a:lnTo>
                  <a:lnTo>
                    <a:pt x="564087" y="110561"/>
                  </a:lnTo>
                  <a:lnTo>
                    <a:pt x="591147" y="146425"/>
                  </a:lnTo>
                  <a:lnTo>
                    <a:pt x="613059" y="185945"/>
                  </a:lnTo>
                  <a:lnTo>
                    <a:pt x="629327" y="228624"/>
                  </a:lnTo>
                  <a:lnTo>
                    <a:pt x="639452" y="273964"/>
                  </a:lnTo>
                  <a:lnTo>
                    <a:pt x="642938" y="321468"/>
                  </a:lnTo>
                  <a:lnTo>
                    <a:pt x="639452" y="368973"/>
                  </a:lnTo>
                  <a:lnTo>
                    <a:pt x="629327" y="414313"/>
                  </a:lnTo>
                  <a:lnTo>
                    <a:pt x="613059" y="456992"/>
                  </a:lnTo>
                  <a:lnTo>
                    <a:pt x="591147" y="496512"/>
                  </a:lnTo>
                  <a:lnTo>
                    <a:pt x="564087" y="532376"/>
                  </a:lnTo>
                  <a:lnTo>
                    <a:pt x="532376" y="564086"/>
                  </a:lnTo>
                  <a:lnTo>
                    <a:pt x="496512" y="591147"/>
                  </a:lnTo>
                  <a:lnTo>
                    <a:pt x="456992" y="613059"/>
                  </a:lnTo>
                  <a:lnTo>
                    <a:pt x="414313" y="629327"/>
                  </a:lnTo>
                  <a:lnTo>
                    <a:pt x="368973" y="639452"/>
                  </a:lnTo>
                  <a:lnTo>
                    <a:pt x="321468" y="642937"/>
                  </a:lnTo>
                  <a:lnTo>
                    <a:pt x="273964" y="639452"/>
                  </a:lnTo>
                  <a:lnTo>
                    <a:pt x="228624" y="629327"/>
                  </a:lnTo>
                  <a:lnTo>
                    <a:pt x="185945" y="613059"/>
                  </a:lnTo>
                  <a:lnTo>
                    <a:pt x="146425" y="591147"/>
                  </a:lnTo>
                  <a:lnTo>
                    <a:pt x="110561" y="564086"/>
                  </a:lnTo>
                  <a:lnTo>
                    <a:pt x="78850" y="532376"/>
                  </a:lnTo>
                  <a:lnTo>
                    <a:pt x="51790" y="496512"/>
                  </a:lnTo>
                  <a:lnTo>
                    <a:pt x="29878" y="456992"/>
                  </a:lnTo>
                  <a:lnTo>
                    <a:pt x="13610" y="414313"/>
                  </a:lnTo>
                  <a:lnTo>
                    <a:pt x="3485" y="368973"/>
                  </a:lnTo>
                  <a:lnTo>
                    <a:pt x="0" y="321468"/>
                  </a:lnTo>
                  <a:close/>
                </a:path>
              </a:pathLst>
            </a:custGeom>
            <a:ln w="28574">
              <a:solidFill>
                <a:srgbClr val="000000"/>
              </a:solidFill>
            </a:ln>
          </p:spPr>
          <p:txBody>
            <a:bodyPr wrap="square" lIns="0" tIns="0" rIns="0" bIns="0" rtlCol="0"/>
            <a:lstStyle/>
            <a:p>
              <a:endParaRPr sz="908"/>
            </a:p>
          </p:txBody>
        </p:sp>
        <p:sp>
          <p:nvSpPr>
            <p:cNvPr id="13" name="object 13"/>
            <p:cNvSpPr/>
            <p:nvPr/>
          </p:nvSpPr>
          <p:spPr>
            <a:xfrm>
              <a:off x="7681608" y="4008348"/>
              <a:ext cx="643255" cy="643255"/>
            </a:xfrm>
            <a:custGeom>
              <a:avLst/>
              <a:gdLst/>
              <a:ahLst/>
              <a:cxnLst/>
              <a:rect l="l" t="t" r="r" b="b"/>
              <a:pathLst>
                <a:path w="643254" h="643254">
                  <a:moveTo>
                    <a:pt x="321468" y="0"/>
                  </a:moveTo>
                  <a:lnTo>
                    <a:pt x="273964" y="3485"/>
                  </a:lnTo>
                  <a:lnTo>
                    <a:pt x="228624" y="13610"/>
                  </a:lnTo>
                  <a:lnTo>
                    <a:pt x="185945" y="29878"/>
                  </a:lnTo>
                  <a:lnTo>
                    <a:pt x="146425" y="51790"/>
                  </a:lnTo>
                  <a:lnTo>
                    <a:pt x="110561" y="78851"/>
                  </a:lnTo>
                  <a:lnTo>
                    <a:pt x="78850" y="110561"/>
                  </a:lnTo>
                  <a:lnTo>
                    <a:pt x="51790" y="146426"/>
                  </a:lnTo>
                  <a:lnTo>
                    <a:pt x="29878" y="185946"/>
                  </a:lnTo>
                  <a:lnTo>
                    <a:pt x="13610" y="228625"/>
                  </a:lnTo>
                  <a:lnTo>
                    <a:pt x="3485" y="273965"/>
                  </a:lnTo>
                  <a:lnTo>
                    <a:pt x="0" y="321470"/>
                  </a:lnTo>
                  <a:lnTo>
                    <a:pt x="3485" y="368974"/>
                  </a:lnTo>
                  <a:lnTo>
                    <a:pt x="13610" y="414314"/>
                  </a:lnTo>
                  <a:lnTo>
                    <a:pt x="29878" y="456993"/>
                  </a:lnTo>
                  <a:lnTo>
                    <a:pt x="51790" y="496513"/>
                  </a:lnTo>
                  <a:lnTo>
                    <a:pt x="78850" y="532377"/>
                  </a:lnTo>
                  <a:lnTo>
                    <a:pt x="110561" y="564087"/>
                  </a:lnTo>
                  <a:lnTo>
                    <a:pt x="146425" y="591148"/>
                  </a:lnTo>
                  <a:lnTo>
                    <a:pt x="185945" y="613060"/>
                  </a:lnTo>
                  <a:lnTo>
                    <a:pt x="228624" y="629328"/>
                  </a:lnTo>
                  <a:lnTo>
                    <a:pt x="273964" y="639453"/>
                  </a:lnTo>
                  <a:lnTo>
                    <a:pt x="321468" y="642938"/>
                  </a:lnTo>
                  <a:lnTo>
                    <a:pt x="368973" y="639453"/>
                  </a:lnTo>
                  <a:lnTo>
                    <a:pt x="414313" y="629328"/>
                  </a:lnTo>
                  <a:lnTo>
                    <a:pt x="456991" y="613060"/>
                  </a:lnTo>
                  <a:lnTo>
                    <a:pt x="496511" y="591148"/>
                  </a:lnTo>
                  <a:lnTo>
                    <a:pt x="532375" y="564087"/>
                  </a:lnTo>
                  <a:lnTo>
                    <a:pt x="564086" y="532377"/>
                  </a:lnTo>
                  <a:lnTo>
                    <a:pt x="591146" y="496513"/>
                  </a:lnTo>
                  <a:lnTo>
                    <a:pt x="613059" y="456993"/>
                  </a:lnTo>
                  <a:lnTo>
                    <a:pt x="629326" y="414314"/>
                  </a:lnTo>
                  <a:lnTo>
                    <a:pt x="639451" y="368974"/>
                  </a:lnTo>
                  <a:lnTo>
                    <a:pt x="642937" y="321470"/>
                  </a:lnTo>
                  <a:lnTo>
                    <a:pt x="639451" y="273965"/>
                  </a:lnTo>
                  <a:lnTo>
                    <a:pt x="629326" y="228625"/>
                  </a:lnTo>
                  <a:lnTo>
                    <a:pt x="613059" y="185946"/>
                  </a:lnTo>
                  <a:lnTo>
                    <a:pt x="591146" y="146426"/>
                  </a:lnTo>
                  <a:lnTo>
                    <a:pt x="564086" y="110561"/>
                  </a:lnTo>
                  <a:lnTo>
                    <a:pt x="532375" y="78851"/>
                  </a:lnTo>
                  <a:lnTo>
                    <a:pt x="496511" y="51790"/>
                  </a:lnTo>
                  <a:lnTo>
                    <a:pt x="456991" y="29878"/>
                  </a:lnTo>
                  <a:lnTo>
                    <a:pt x="414313" y="13610"/>
                  </a:lnTo>
                  <a:lnTo>
                    <a:pt x="368973" y="3485"/>
                  </a:lnTo>
                  <a:lnTo>
                    <a:pt x="321468" y="0"/>
                  </a:lnTo>
                  <a:close/>
                </a:path>
              </a:pathLst>
            </a:custGeom>
            <a:solidFill>
              <a:srgbClr val="D6D7FF"/>
            </a:solidFill>
          </p:spPr>
          <p:txBody>
            <a:bodyPr wrap="square" lIns="0" tIns="0" rIns="0" bIns="0" rtlCol="0"/>
            <a:lstStyle/>
            <a:p>
              <a:endParaRPr sz="908"/>
            </a:p>
          </p:txBody>
        </p:sp>
        <p:sp>
          <p:nvSpPr>
            <p:cNvPr id="14" name="object 14"/>
            <p:cNvSpPr/>
            <p:nvPr/>
          </p:nvSpPr>
          <p:spPr>
            <a:xfrm>
              <a:off x="7681608" y="4008348"/>
              <a:ext cx="643255" cy="643255"/>
            </a:xfrm>
            <a:custGeom>
              <a:avLst/>
              <a:gdLst/>
              <a:ahLst/>
              <a:cxnLst/>
              <a:rect l="l" t="t" r="r" b="b"/>
              <a:pathLst>
                <a:path w="643254" h="643254">
                  <a:moveTo>
                    <a:pt x="0" y="321468"/>
                  </a:moveTo>
                  <a:lnTo>
                    <a:pt x="3485" y="273964"/>
                  </a:lnTo>
                  <a:lnTo>
                    <a:pt x="13610" y="228624"/>
                  </a:lnTo>
                  <a:lnTo>
                    <a:pt x="29878" y="185945"/>
                  </a:lnTo>
                  <a:lnTo>
                    <a:pt x="51790" y="146425"/>
                  </a:lnTo>
                  <a:lnTo>
                    <a:pt x="78850" y="110561"/>
                  </a:lnTo>
                  <a:lnTo>
                    <a:pt x="110561" y="78850"/>
                  </a:lnTo>
                  <a:lnTo>
                    <a:pt x="146425" y="51790"/>
                  </a:lnTo>
                  <a:lnTo>
                    <a:pt x="185945" y="29878"/>
                  </a:lnTo>
                  <a:lnTo>
                    <a:pt x="228624" y="13610"/>
                  </a:lnTo>
                  <a:lnTo>
                    <a:pt x="273964" y="3485"/>
                  </a:lnTo>
                  <a:lnTo>
                    <a:pt x="321468" y="0"/>
                  </a:lnTo>
                  <a:lnTo>
                    <a:pt x="368973" y="3485"/>
                  </a:lnTo>
                  <a:lnTo>
                    <a:pt x="414313" y="13610"/>
                  </a:lnTo>
                  <a:lnTo>
                    <a:pt x="456992" y="29878"/>
                  </a:lnTo>
                  <a:lnTo>
                    <a:pt x="496512" y="51790"/>
                  </a:lnTo>
                  <a:lnTo>
                    <a:pt x="532376" y="78850"/>
                  </a:lnTo>
                  <a:lnTo>
                    <a:pt x="564087" y="110561"/>
                  </a:lnTo>
                  <a:lnTo>
                    <a:pt x="591147" y="146425"/>
                  </a:lnTo>
                  <a:lnTo>
                    <a:pt x="613060" y="185945"/>
                  </a:lnTo>
                  <a:lnTo>
                    <a:pt x="629327" y="228624"/>
                  </a:lnTo>
                  <a:lnTo>
                    <a:pt x="639452" y="273964"/>
                  </a:lnTo>
                  <a:lnTo>
                    <a:pt x="642938" y="321468"/>
                  </a:lnTo>
                  <a:lnTo>
                    <a:pt x="639452" y="368973"/>
                  </a:lnTo>
                  <a:lnTo>
                    <a:pt x="629327" y="414313"/>
                  </a:lnTo>
                  <a:lnTo>
                    <a:pt x="613060" y="456992"/>
                  </a:lnTo>
                  <a:lnTo>
                    <a:pt x="591147" y="496512"/>
                  </a:lnTo>
                  <a:lnTo>
                    <a:pt x="564087" y="532376"/>
                  </a:lnTo>
                  <a:lnTo>
                    <a:pt x="532376" y="564086"/>
                  </a:lnTo>
                  <a:lnTo>
                    <a:pt x="496512" y="591147"/>
                  </a:lnTo>
                  <a:lnTo>
                    <a:pt x="456992" y="613059"/>
                  </a:lnTo>
                  <a:lnTo>
                    <a:pt x="414313" y="629327"/>
                  </a:lnTo>
                  <a:lnTo>
                    <a:pt x="368973" y="639452"/>
                  </a:lnTo>
                  <a:lnTo>
                    <a:pt x="321468" y="642937"/>
                  </a:lnTo>
                  <a:lnTo>
                    <a:pt x="273964" y="639452"/>
                  </a:lnTo>
                  <a:lnTo>
                    <a:pt x="228624" y="629327"/>
                  </a:lnTo>
                  <a:lnTo>
                    <a:pt x="185945" y="613059"/>
                  </a:lnTo>
                  <a:lnTo>
                    <a:pt x="146425" y="591147"/>
                  </a:lnTo>
                  <a:lnTo>
                    <a:pt x="110561" y="564086"/>
                  </a:lnTo>
                  <a:lnTo>
                    <a:pt x="78850" y="532376"/>
                  </a:lnTo>
                  <a:lnTo>
                    <a:pt x="51790" y="496512"/>
                  </a:lnTo>
                  <a:lnTo>
                    <a:pt x="29878" y="456992"/>
                  </a:lnTo>
                  <a:lnTo>
                    <a:pt x="13610" y="414313"/>
                  </a:lnTo>
                  <a:lnTo>
                    <a:pt x="3485" y="368973"/>
                  </a:lnTo>
                  <a:lnTo>
                    <a:pt x="0" y="321468"/>
                  </a:lnTo>
                  <a:close/>
                </a:path>
              </a:pathLst>
            </a:custGeom>
            <a:ln w="28574">
              <a:solidFill>
                <a:srgbClr val="000000"/>
              </a:solidFill>
            </a:ln>
          </p:spPr>
          <p:txBody>
            <a:bodyPr wrap="square" lIns="0" tIns="0" rIns="0" bIns="0" rtlCol="0"/>
            <a:lstStyle/>
            <a:p>
              <a:endParaRPr sz="908"/>
            </a:p>
          </p:txBody>
        </p:sp>
        <p:sp>
          <p:nvSpPr>
            <p:cNvPr id="15" name="object 15"/>
            <p:cNvSpPr/>
            <p:nvPr/>
          </p:nvSpPr>
          <p:spPr>
            <a:xfrm>
              <a:off x="6848368" y="2607878"/>
              <a:ext cx="300990" cy="370840"/>
            </a:xfrm>
            <a:custGeom>
              <a:avLst/>
              <a:gdLst/>
              <a:ahLst/>
              <a:cxnLst/>
              <a:rect l="l" t="t" r="r" b="b"/>
              <a:pathLst>
                <a:path w="300990" h="370839">
                  <a:moveTo>
                    <a:pt x="300635" y="0"/>
                  </a:moveTo>
                  <a:lnTo>
                    <a:pt x="0" y="370465"/>
                  </a:lnTo>
                </a:path>
              </a:pathLst>
            </a:custGeom>
            <a:ln w="38099">
              <a:solidFill>
                <a:srgbClr val="000000"/>
              </a:solidFill>
            </a:ln>
          </p:spPr>
          <p:txBody>
            <a:bodyPr wrap="square" lIns="0" tIns="0" rIns="0" bIns="0" rtlCol="0"/>
            <a:lstStyle/>
            <a:p>
              <a:endParaRPr sz="908"/>
            </a:p>
          </p:txBody>
        </p:sp>
        <p:sp>
          <p:nvSpPr>
            <p:cNvPr id="16" name="object 16"/>
            <p:cNvSpPr/>
            <p:nvPr/>
          </p:nvSpPr>
          <p:spPr>
            <a:xfrm>
              <a:off x="6824361" y="2883164"/>
              <a:ext cx="116839" cy="125095"/>
            </a:xfrm>
            <a:custGeom>
              <a:avLst/>
              <a:gdLst/>
              <a:ahLst/>
              <a:cxnLst/>
              <a:rect l="l" t="t" r="r" b="b"/>
              <a:pathLst>
                <a:path w="116840" h="125094">
                  <a:moveTo>
                    <a:pt x="27647" y="0"/>
                  </a:moveTo>
                  <a:lnTo>
                    <a:pt x="0" y="124764"/>
                  </a:lnTo>
                  <a:lnTo>
                    <a:pt x="116400" y="72024"/>
                  </a:lnTo>
                  <a:lnTo>
                    <a:pt x="27647" y="0"/>
                  </a:lnTo>
                  <a:close/>
                </a:path>
              </a:pathLst>
            </a:custGeom>
            <a:solidFill>
              <a:srgbClr val="000000"/>
            </a:solidFill>
          </p:spPr>
          <p:txBody>
            <a:bodyPr wrap="square" lIns="0" tIns="0" rIns="0" bIns="0" rtlCol="0"/>
            <a:lstStyle/>
            <a:p>
              <a:endParaRPr sz="908"/>
            </a:p>
          </p:txBody>
        </p:sp>
        <p:sp>
          <p:nvSpPr>
            <p:cNvPr id="17" name="object 17"/>
            <p:cNvSpPr/>
            <p:nvPr/>
          </p:nvSpPr>
          <p:spPr>
            <a:xfrm>
              <a:off x="7467293" y="2579601"/>
              <a:ext cx="264795" cy="397510"/>
            </a:xfrm>
            <a:custGeom>
              <a:avLst/>
              <a:gdLst/>
              <a:ahLst/>
              <a:cxnLst/>
              <a:rect l="l" t="t" r="r" b="b"/>
              <a:pathLst>
                <a:path w="264795" h="397510">
                  <a:moveTo>
                    <a:pt x="0" y="0"/>
                  </a:moveTo>
                  <a:lnTo>
                    <a:pt x="264615" y="396923"/>
                  </a:lnTo>
                </a:path>
              </a:pathLst>
            </a:custGeom>
            <a:ln w="38099">
              <a:solidFill>
                <a:srgbClr val="000000"/>
              </a:solidFill>
            </a:ln>
          </p:spPr>
          <p:txBody>
            <a:bodyPr wrap="square" lIns="0" tIns="0" rIns="0" bIns="0" rtlCol="0"/>
            <a:lstStyle/>
            <a:p>
              <a:endParaRPr sz="908"/>
            </a:p>
          </p:txBody>
        </p:sp>
        <p:sp>
          <p:nvSpPr>
            <p:cNvPr id="18" name="object 18"/>
            <p:cNvSpPr/>
            <p:nvPr/>
          </p:nvSpPr>
          <p:spPr>
            <a:xfrm>
              <a:off x="7642088" y="2881421"/>
              <a:ext cx="111125" cy="127000"/>
            </a:xfrm>
            <a:custGeom>
              <a:avLst/>
              <a:gdLst/>
              <a:ahLst/>
              <a:cxnLst/>
              <a:rect l="l" t="t" r="r" b="b"/>
              <a:pathLst>
                <a:path w="111125" h="127000">
                  <a:moveTo>
                    <a:pt x="95103" y="0"/>
                  </a:moveTo>
                  <a:lnTo>
                    <a:pt x="0" y="63402"/>
                  </a:lnTo>
                  <a:lnTo>
                    <a:pt x="110954" y="126804"/>
                  </a:lnTo>
                  <a:lnTo>
                    <a:pt x="95103" y="0"/>
                  </a:lnTo>
                  <a:close/>
                </a:path>
              </a:pathLst>
            </a:custGeom>
            <a:solidFill>
              <a:srgbClr val="000000"/>
            </a:solidFill>
          </p:spPr>
          <p:txBody>
            <a:bodyPr wrap="square" lIns="0" tIns="0" rIns="0" bIns="0" rtlCol="0"/>
            <a:lstStyle/>
            <a:p>
              <a:endParaRPr sz="908"/>
            </a:p>
          </p:txBody>
        </p:sp>
        <p:sp>
          <p:nvSpPr>
            <p:cNvPr id="19" name="object 19"/>
            <p:cNvSpPr/>
            <p:nvPr/>
          </p:nvSpPr>
          <p:spPr>
            <a:xfrm>
              <a:off x="6610043" y="3579726"/>
              <a:ext cx="0" cy="390525"/>
            </a:xfrm>
            <a:custGeom>
              <a:avLst/>
              <a:gdLst/>
              <a:ahLst/>
              <a:cxnLst/>
              <a:rect l="l" t="t" r="r" b="b"/>
              <a:pathLst>
                <a:path h="390525">
                  <a:moveTo>
                    <a:pt x="0" y="0"/>
                  </a:moveTo>
                  <a:lnTo>
                    <a:pt x="0" y="390524"/>
                  </a:lnTo>
                </a:path>
              </a:pathLst>
            </a:custGeom>
            <a:ln w="38099">
              <a:solidFill>
                <a:srgbClr val="000000"/>
              </a:solidFill>
            </a:ln>
          </p:spPr>
          <p:txBody>
            <a:bodyPr wrap="square" lIns="0" tIns="0" rIns="0" bIns="0" rtlCol="0"/>
            <a:lstStyle/>
            <a:p>
              <a:endParaRPr sz="908"/>
            </a:p>
          </p:txBody>
        </p:sp>
        <p:sp>
          <p:nvSpPr>
            <p:cNvPr id="20" name="object 20"/>
            <p:cNvSpPr/>
            <p:nvPr/>
          </p:nvSpPr>
          <p:spPr>
            <a:xfrm>
              <a:off x="6552893" y="3894051"/>
              <a:ext cx="114300" cy="114300"/>
            </a:xfrm>
            <a:custGeom>
              <a:avLst/>
              <a:gdLst/>
              <a:ahLst/>
              <a:cxnLst/>
              <a:rect l="l" t="t" r="r" b="b"/>
              <a:pathLst>
                <a:path w="114300" h="114300">
                  <a:moveTo>
                    <a:pt x="114300" y="0"/>
                  </a:moveTo>
                  <a:lnTo>
                    <a:pt x="0" y="0"/>
                  </a:lnTo>
                  <a:lnTo>
                    <a:pt x="57150" y="114300"/>
                  </a:lnTo>
                  <a:lnTo>
                    <a:pt x="114300" y="0"/>
                  </a:lnTo>
                  <a:close/>
                </a:path>
              </a:pathLst>
            </a:custGeom>
            <a:solidFill>
              <a:srgbClr val="000000"/>
            </a:solidFill>
          </p:spPr>
          <p:txBody>
            <a:bodyPr wrap="square" lIns="0" tIns="0" rIns="0" bIns="0" rtlCol="0"/>
            <a:lstStyle/>
            <a:p>
              <a:endParaRPr sz="908"/>
            </a:p>
          </p:txBody>
        </p:sp>
        <p:sp>
          <p:nvSpPr>
            <p:cNvPr id="21" name="object 21"/>
            <p:cNvSpPr/>
            <p:nvPr/>
          </p:nvSpPr>
          <p:spPr>
            <a:xfrm>
              <a:off x="6895798" y="3436851"/>
              <a:ext cx="828040" cy="690245"/>
            </a:xfrm>
            <a:custGeom>
              <a:avLst/>
              <a:gdLst/>
              <a:ahLst/>
              <a:cxnLst/>
              <a:rect l="l" t="t" r="r" b="b"/>
              <a:pathLst>
                <a:path w="828040" h="690245">
                  <a:moveTo>
                    <a:pt x="0" y="0"/>
                  </a:moveTo>
                  <a:lnTo>
                    <a:pt x="827980" y="689983"/>
                  </a:lnTo>
                </a:path>
              </a:pathLst>
            </a:custGeom>
            <a:ln w="38099">
              <a:solidFill>
                <a:srgbClr val="000000"/>
              </a:solidFill>
            </a:ln>
          </p:spPr>
          <p:txBody>
            <a:bodyPr wrap="square" lIns="0" tIns="0" rIns="0" bIns="0" rtlCol="0"/>
            <a:lstStyle/>
            <a:p>
              <a:endParaRPr sz="908"/>
            </a:p>
          </p:txBody>
        </p:sp>
        <p:sp>
          <p:nvSpPr>
            <p:cNvPr id="22" name="object 22"/>
            <p:cNvSpPr/>
            <p:nvPr/>
          </p:nvSpPr>
          <p:spPr>
            <a:xfrm>
              <a:off x="7628654" y="4034149"/>
              <a:ext cx="124460" cy="117475"/>
            </a:xfrm>
            <a:custGeom>
              <a:avLst/>
              <a:gdLst/>
              <a:ahLst/>
              <a:cxnLst/>
              <a:rect l="l" t="t" r="r" b="b"/>
              <a:pathLst>
                <a:path w="124459" h="117475">
                  <a:moveTo>
                    <a:pt x="73172" y="0"/>
                  </a:moveTo>
                  <a:lnTo>
                    <a:pt x="0" y="87807"/>
                  </a:lnTo>
                  <a:lnTo>
                    <a:pt x="124393" y="117076"/>
                  </a:lnTo>
                  <a:lnTo>
                    <a:pt x="73172" y="0"/>
                  </a:lnTo>
                  <a:close/>
                </a:path>
              </a:pathLst>
            </a:custGeom>
            <a:solidFill>
              <a:srgbClr val="000000"/>
            </a:solidFill>
          </p:spPr>
          <p:txBody>
            <a:bodyPr wrap="square" lIns="0" tIns="0" rIns="0" bIns="0" rtlCol="0"/>
            <a:lstStyle/>
            <a:p>
              <a:endParaRPr sz="908"/>
            </a:p>
          </p:txBody>
        </p:sp>
        <p:sp>
          <p:nvSpPr>
            <p:cNvPr id="23" name="object 23"/>
            <p:cNvSpPr/>
            <p:nvPr/>
          </p:nvSpPr>
          <p:spPr>
            <a:xfrm>
              <a:off x="7967357" y="3579726"/>
              <a:ext cx="0" cy="390525"/>
            </a:xfrm>
            <a:custGeom>
              <a:avLst/>
              <a:gdLst/>
              <a:ahLst/>
              <a:cxnLst/>
              <a:rect l="l" t="t" r="r" b="b"/>
              <a:pathLst>
                <a:path h="390525">
                  <a:moveTo>
                    <a:pt x="0" y="0"/>
                  </a:moveTo>
                  <a:lnTo>
                    <a:pt x="0" y="390524"/>
                  </a:lnTo>
                </a:path>
              </a:pathLst>
            </a:custGeom>
            <a:ln w="38099">
              <a:solidFill>
                <a:srgbClr val="000000"/>
              </a:solidFill>
            </a:ln>
          </p:spPr>
          <p:txBody>
            <a:bodyPr wrap="square" lIns="0" tIns="0" rIns="0" bIns="0" rtlCol="0"/>
            <a:lstStyle/>
            <a:p>
              <a:endParaRPr sz="908"/>
            </a:p>
          </p:txBody>
        </p:sp>
        <p:sp>
          <p:nvSpPr>
            <p:cNvPr id="24" name="object 24"/>
            <p:cNvSpPr/>
            <p:nvPr/>
          </p:nvSpPr>
          <p:spPr>
            <a:xfrm>
              <a:off x="7910207" y="3894051"/>
              <a:ext cx="114300" cy="114300"/>
            </a:xfrm>
            <a:custGeom>
              <a:avLst/>
              <a:gdLst/>
              <a:ahLst/>
              <a:cxnLst/>
              <a:rect l="l" t="t" r="r" b="b"/>
              <a:pathLst>
                <a:path w="114300" h="114300">
                  <a:moveTo>
                    <a:pt x="114300" y="0"/>
                  </a:moveTo>
                  <a:lnTo>
                    <a:pt x="0" y="0"/>
                  </a:lnTo>
                  <a:lnTo>
                    <a:pt x="57150" y="114300"/>
                  </a:lnTo>
                  <a:lnTo>
                    <a:pt x="114300" y="0"/>
                  </a:lnTo>
                  <a:close/>
                </a:path>
              </a:pathLst>
            </a:custGeom>
            <a:solidFill>
              <a:srgbClr val="000000"/>
            </a:solidFill>
          </p:spPr>
          <p:txBody>
            <a:bodyPr wrap="square" lIns="0" tIns="0" rIns="0" bIns="0" rtlCol="0"/>
            <a:lstStyle/>
            <a:p>
              <a:endParaRPr sz="908"/>
            </a:p>
          </p:txBody>
        </p:sp>
        <p:sp>
          <p:nvSpPr>
            <p:cNvPr id="25" name="object 25"/>
            <p:cNvSpPr/>
            <p:nvPr/>
          </p:nvSpPr>
          <p:spPr>
            <a:xfrm>
              <a:off x="7025643" y="5089368"/>
              <a:ext cx="643255" cy="643255"/>
            </a:xfrm>
            <a:custGeom>
              <a:avLst/>
              <a:gdLst/>
              <a:ahLst/>
              <a:cxnLst/>
              <a:rect l="l" t="t" r="r" b="b"/>
              <a:pathLst>
                <a:path w="643254" h="643254">
                  <a:moveTo>
                    <a:pt x="321468" y="0"/>
                  </a:moveTo>
                  <a:lnTo>
                    <a:pt x="273964" y="3485"/>
                  </a:lnTo>
                  <a:lnTo>
                    <a:pt x="228624" y="13610"/>
                  </a:lnTo>
                  <a:lnTo>
                    <a:pt x="185945" y="29878"/>
                  </a:lnTo>
                  <a:lnTo>
                    <a:pt x="146425" y="51790"/>
                  </a:lnTo>
                  <a:lnTo>
                    <a:pt x="110561" y="78850"/>
                  </a:lnTo>
                  <a:lnTo>
                    <a:pt x="78850" y="110561"/>
                  </a:lnTo>
                  <a:lnTo>
                    <a:pt x="51790" y="146425"/>
                  </a:lnTo>
                  <a:lnTo>
                    <a:pt x="29878" y="185945"/>
                  </a:lnTo>
                  <a:lnTo>
                    <a:pt x="13610" y="228624"/>
                  </a:lnTo>
                  <a:lnTo>
                    <a:pt x="3485" y="273964"/>
                  </a:lnTo>
                  <a:lnTo>
                    <a:pt x="0" y="321468"/>
                  </a:lnTo>
                  <a:lnTo>
                    <a:pt x="3485" y="368973"/>
                  </a:lnTo>
                  <a:lnTo>
                    <a:pt x="13610" y="414313"/>
                  </a:lnTo>
                  <a:lnTo>
                    <a:pt x="29878" y="456992"/>
                  </a:lnTo>
                  <a:lnTo>
                    <a:pt x="51790" y="496512"/>
                  </a:lnTo>
                  <a:lnTo>
                    <a:pt x="78850" y="532376"/>
                  </a:lnTo>
                  <a:lnTo>
                    <a:pt x="110561" y="564087"/>
                  </a:lnTo>
                  <a:lnTo>
                    <a:pt x="146425" y="591147"/>
                  </a:lnTo>
                  <a:lnTo>
                    <a:pt x="185945" y="613059"/>
                  </a:lnTo>
                  <a:lnTo>
                    <a:pt x="228624" y="629327"/>
                  </a:lnTo>
                  <a:lnTo>
                    <a:pt x="273964" y="639452"/>
                  </a:lnTo>
                  <a:lnTo>
                    <a:pt x="321468" y="642938"/>
                  </a:lnTo>
                  <a:lnTo>
                    <a:pt x="368973" y="639452"/>
                  </a:lnTo>
                  <a:lnTo>
                    <a:pt x="414313" y="629327"/>
                  </a:lnTo>
                  <a:lnTo>
                    <a:pt x="456992" y="613059"/>
                  </a:lnTo>
                  <a:lnTo>
                    <a:pt x="496512" y="591147"/>
                  </a:lnTo>
                  <a:lnTo>
                    <a:pt x="532376" y="564087"/>
                  </a:lnTo>
                  <a:lnTo>
                    <a:pt x="564087" y="532376"/>
                  </a:lnTo>
                  <a:lnTo>
                    <a:pt x="591148" y="496512"/>
                  </a:lnTo>
                  <a:lnTo>
                    <a:pt x="613060" y="456992"/>
                  </a:lnTo>
                  <a:lnTo>
                    <a:pt x="629328" y="414313"/>
                  </a:lnTo>
                  <a:lnTo>
                    <a:pt x="639453" y="368973"/>
                  </a:lnTo>
                  <a:lnTo>
                    <a:pt x="642938" y="321468"/>
                  </a:lnTo>
                  <a:lnTo>
                    <a:pt x="639453" y="273964"/>
                  </a:lnTo>
                  <a:lnTo>
                    <a:pt x="629328" y="228624"/>
                  </a:lnTo>
                  <a:lnTo>
                    <a:pt x="613060" y="185945"/>
                  </a:lnTo>
                  <a:lnTo>
                    <a:pt x="591148" y="146425"/>
                  </a:lnTo>
                  <a:lnTo>
                    <a:pt x="564087" y="110561"/>
                  </a:lnTo>
                  <a:lnTo>
                    <a:pt x="532376" y="78850"/>
                  </a:lnTo>
                  <a:lnTo>
                    <a:pt x="496512" y="51790"/>
                  </a:lnTo>
                  <a:lnTo>
                    <a:pt x="456992" y="29878"/>
                  </a:lnTo>
                  <a:lnTo>
                    <a:pt x="414313" y="13610"/>
                  </a:lnTo>
                  <a:lnTo>
                    <a:pt x="368973" y="3485"/>
                  </a:lnTo>
                  <a:lnTo>
                    <a:pt x="321468" y="0"/>
                  </a:lnTo>
                  <a:close/>
                </a:path>
              </a:pathLst>
            </a:custGeom>
            <a:solidFill>
              <a:srgbClr val="D6D7FF"/>
            </a:solidFill>
          </p:spPr>
          <p:txBody>
            <a:bodyPr wrap="square" lIns="0" tIns="0" rIns="0" bIns="0" rtlCol="0"/>
            <a:lstStyle/>
            <a:p>
              <a:endParaRPr sz="908"/>
            </a:p>
          </p:txBody>
        </p:sp>
        <p:sp>
          <p:nvSpPr>
            <p:cNvPr id="26" name="object 26"/>
            <p:cNvSpPr/>
            <p:nvPr/>
          </p:nvSpPr>
          <p:spPr>
            <a:xfrm>
              <a:off x="7025643" y="5089368"/>
              <a:ext cx="643255" cy="643255"/>
            </a:xfrm>
            <a:custGeom>
              <a:avLst/>
              <a:gdLst/>
              <a:ahLst/>
              <a:cxnLst/>
              <a:rect l="l" t="t" r="r" b="b"/>
              <a:pathLst>
                <a:path w="643254" h="643254">
                  <a:moveTo>
                    <a:pt x="0" y="321468"/>
                  </a:moveTo>
                  <a:lnTo>
                    <a:pt x="3485" y="273964"/>
                  </a:lnTo>
                  <a:lnTo>
                    <a:pt x="13610" y="228624"/>
                  </a:lnTo>
                  <a:lnTo>
                    <a:pt x="29878" y="185945"/>
                  </a:lnTo>
                  <a:lnTo>
                    <a:pt x="51790" y="146425"/>
                  </a:lnTo>
                  <a:lnTo>
                    <a:pt x="78850" y="110561"/>
                  </a:lnTo>
                  <a:lnTo>
                    <a:pt x="110561" y="78850"/>
                  </a:lnTo>
                  <a:lnTo>
                    <a:pt x="146425" y="51790"/>
                  </a:lnTo>
                  <a:lnTo>
                    <a:pt x="185945" y="29878"/>
                  </a:lnTo>
                  <a:lnTo>
                    <a:pt x="228624" y="13610"/>
                  </a:lnTo>
                  <a:lnTo>
                    <a:pt x="273964" y="3485"/>
                  </a:lnTo>
                  <a:lnTo>
                    <a:pt x="321468" y="0"/>
                  </a:lnTo>
                  <a:lnTo>
                    <a:pt x="368973" y="3485"/>
                  </a:lnTo>
                  <a:lnTo>
                    <a:pt x="414313" y="13610"/>
                  </a:lnTo>
                  <a:lnTo>
                    <a:pt x="456992" y="29878"/>
                  </a:lnTo>
                  <a:lnTo>
                    <a:pt x="496512" y="51790"/>
                  </a:lnTo>
                  <a:lnTo>
                    <a:pt x="532376" y="78850"/>
                  </a:lnTo>
                  <a:lnTo>
                    <a:pt x="564087" y="110561"/>
                  </a:lnTo>
                  <a:lnTo>
                    <a:pt x="591147" y="146425"/>
                  </a:lnTo>
                  <a:lnTo>
                    <a:pt x="613060" y="185945"/>
                  </a:lnTo>
                  <a:lnTo>
                    <a:pt x="629327" y="228624"/>
                  </a:lnTo>
                  <a:lnTo>
                    <a:pt x="639452" y="273964"/>
                  </a:lnTo>
                  <a:lnTo>
                    <a:pt x="642938" y="321468"/>
                  </a:lnTo>
                  <a:lnTo>
                    <a:pt x="639452" y="368973"/>
                  </a:lnTo>
                  <a:lnTo>
                    <a:pt x="629327" y="414313"/>
                  </a:lnTo>
                  <a:lnTo>
                    <a:pt x="613060" y="456992"/>
                  </a:lnTo>
                  <a:lnTo>
                    <a:pt x="591147" y="496512"/>
                  </a:lnTo>
                  <a:lnTo>
                    <a:pt x="564087" y="532376"/>
                  </a:lnTo>
                  <a:lnTo>
                    <a:pt x="532376" y="564086"/>
                  </a:lnTo>
                  <a:lnTo>
                    <a:pt x="496512" y="591147"/>
                  </a:lnTo>
                  <a:lnTo>
                    <a:pt x="456992" y="613059"/>
                  </a:lnTo>
                  <a:lnTo>
                    <a:pt x="414313" y="629327"/>
                  </a:lnTo>
                  <a:lnTo>
                    <a:pt x="368973" y="639452"/>
                  </a:lnTo>
                  <a:lnTo>
                    <a:pt x="321468" y="642937"/>
                  </a:lnTo>
                  <a:lnTo>
                    <a:pt x="273964" y="639452"/>
                  </a:lnTo>
                  <a:lnTo>
                    <a:pt x="228624" y="629327"/>
                  </a:lnTo>
                  <a:lnTo>
                    <a:pt x="185945" y="613059"/>
                  </a:lnTo>
                  <a:lnTo>
                    <a:pt x="146425" y="591147"/>
                  </a:lnTo>
                  <a:lnTo>
                    <a:pt x="110561" y="564086"/>
                  </a:lnTo>
                  <a:lnTo>
                    <a:pt x="78850" y="532376"/>
                  </a:lnTo>
                  <a:lnTo>
                    <a:pt x="51790" y="496512"/>
                  </a:lnTo>
                  <a:lnTo>
                    <a:pt x="29878" y="456992"/>
                  </a:lnTo>
                  <a:lnTo>
                    <a:pt x="13610" y="414313"/>
                  </a:lnTo>
                  <a:lnTo>
                    <a:pt x="3485" y="368973"/>
                  </a:lnTo>
                  <a:lnTo>
                    <a:pt x="0" y="321468"/>
                  </a:lnTo>
                  <a:close/>
                </a:path>
              </a:pathLst>
            </a:custGeom>
            <a:ln w="28574">
              <a:solidFill>
                <a:srgbClr val="000000"/>
              </a:solidFill>
            </a:ln>
          </p:spPr>
          <p:txBody>
            <a:bodyPr wrap="square" lIns="0" tIns="0" rIns="0" bIns="0" rtlCol="0"/>
            <a:lstStyle/>
            <a:p>
              <a:endParaRPr sz="908"/>
            </a:p>
          </p:txBody>
        </p:sp>
        <p:sp>
          <p:nvSpPr>
            <p:cNvPr id="27" name="object 27"/>
            <p:cNvSpPr/>
            <p:nvPr/>
          </p:nvSpPr>
          <p:spPr>
            <a:xfrm>
              <a:off x="6752918" y="4624661"/>
              <a:ext cx="401955" cy="505459"/>
            </a:xfrm>
            <a:custGeom>
              <a:avLst/>
              <a:gdLst/>
              <a:ahLst/>
              <a:cxnLst/>
              <a:rect l="l" t="t" r="r" b="b"/>
              <a:pathLst>
                <a:path w="401954" h="505460">
                  <a:moveTo>
                    <a:pt x="0" y="0"/>
                  </a:moveTo>
                  <a:lnTo>
                    <a:pt x="401735" y="505167"/>
                  </a:lnTo>
                </a:path>
              </a:pathLst>
            </a:custGeom>
            <a:ln w="38099">
              <a:solidFill>
                <a:srgbClr val="000000"/>
              </a:solidFill>
            </a:ln>
          </p:spPr>
          <p:txBody>
            <a:bodyPr wrap="square" lIns="0" tIns="0" rIns="0" bIns="0" rtlCol="0"/>
            <a:lstStyle/>
            <a:p>
              <a:endParaRPr sz="908"/>
            </a:p>
          </p:txBody>
        </p:sp>
        <p:sp>
          <p:nvSpPr>
            <p:cNvPr id="28" name="object 28"/>
            <p:cNvSpPr/>
            <p:nvPr/>
          </p:nvSpPr>
          <p:spPr>
            <a:xfrm>
              <a:off x="7062496" y="5034617"/>
              <a:ext cx="116205" cy="125095"/>
            </a:xfrm>
            <a:custGeom>
              <a:avLst/>
              <a:gdLst/>
              <a:ahLst/>
              <a:cxnLst/>
              <a:rect l="l" t="t" r="r" b="b"/>
              <a:pathLst>
                <a:path w="116204" h="125095">
                  <a:moveTo>
                    <a:pt x="89458" y="0"/>
                  </a:moveTo>
                  <a:lnTo>
                    <a:pt x="0" y="71142"/>
                  </a:lnTo>
                  <a:lnTo>
                    <a:pt x="115873" y="125031"/>
                  </a:lnTo>
                  <a:lnTo>
                    <a:pt x="89458" y="0"/>
                  </a:lnTo>
                  <a:close/>
                </a:path>
              </a:pathLst>
            </a:custGeom>
            <a:solidFill>
              <a:srgbClr val="000000"/>
            </a:solidFill>
          </p:spPr>
          <p:txBody>
            <a:bodyPr wrap="square" lIns="0" tIns="0" rIns="0" bIns="0" rtlCol="0"/>
            <a:lstStyle/>
            <a:p>
              <a:endParaRPr sz="908"/>
            </a:p>
          </p:txBody>
        </p:sp>
        <p:sp>
          <p:nvSpPr>
            <p:cNvPr id="29" name="object 29"/>
            <p:cNvSpPr/>
            <p:nvPr/>
          </p:nvSpPr>
          <p:spPr>
            <a:xfrm>
              <a:off x="7577409" y="4636653"/>
              <a:ext cx="323215" cy="472440"/>
            </a:xfrm>
            <a:custGeom>
              <a:avLst/>
              <a:gdLst/>
              <a:ahLst/>
              <a:cxnLst/>
              <a:rect l="l" t="t" r="r" b="b"/>
              <a:pathLst>
                <a:path w="323215" h="472439">
                  <a:moveTo>
                    <a:pt x="322664" y="0"/>
                  </a:moveTo>
                  <a:lnTo>
                    <a:pt x="0" y="472246"/>
                  </a:lnTo>
                </a:path>
              </a:pathLst>
            </a:custGeom>
            <a:ln w="38099">
              <a:solidFill>
                <a:srgbClr val="000000"/>
              </a:solidFill>
            </a:ln>
          </p:spPr>
          <p:txBody>
            <a:bodyPr wrap="square" lIns="0" tIns="0" rIns="0" bIns="0" rtlCol="0"/>
            <a:lstStyle/>
            <a:p>
              <a:endParaRPr sz="908"/>
            </a:p>
          </p:txBody>
        </p:sp>
        <p:sp>
          <p:nvSpPr>
            <p:cNvPr id="30" name="object 30"/>
            <p:cNvSpPr/>
            <p:nvPr/>
          </p:nvSpPr>
          <p:spPr>
            <a:xfrm>
              <a:off x="7555915" y="5013742"/>
              <a:ext cx="111760" cy="127000"/>
            </a:xfrm>
            <a:custGeom>
              <a:avLst/>
              <a:gdLst/>
              <a:ahLst/>
              <a:cxnLst/>
              <a:rect l="l" t="t" r="r" b="b"/>
              <a:pathLst>
                <a:path w="111759" h="127000">
                  <a:moveTo>
                    <a:pt x="17294" y="0"/>
                  </a:moveTo>
                  <a:lnTo>
                    <a:pt x="0" y="126615"/>
                  </a:lnTo>
                  <a:lnTo>
                    <a:pt x="111668" y="64481"/>
                  </a:lnTo>
                  <a:lnTo>
                    <a:pt x="17294" y="0"/>
                  </a:lnTo>
                  <a:close/>
                </a:path>
              </a:pathLst>
            </a:custGeom>
            <a:solidFill>
              <a:srgbClr val="000000"/>
            </a:solidFill>
          </p:spPr>
          <p:txBody>
            <a:bodyPr wrap="square" lIns="0" tIns="0" rIns="0" bIns="0" rtlCol="0"/>
            <a:lstStyle/>
            <a:p>
              <a:endParaRPr sz="908"/>
            </a:p>
          </p:txBody>
        </p:sp>
      </p:gr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17</a:t>
            </a:fld>
            <a:endParaRPr lang="en-US"/>
          </a:p>
        </p:txBody>
      </p:sp>
    </p:spTree>
    <p:extLst>
      <p:ext uri="{BB962C8B-B14F-4D97-AF65-F5344CB8AC3E}">
        <p14:creationId xmlns:p14="http://schemas.microsoft.com/office/powerpoint/2010/main" val="274767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 calcmode="lin" valueType="num">
                                      <p:cBhvr additive="base">
                                        <p:cTn id="7" dur="500" fill="hold"/>
                                        <p:tgtEl>
                                          <p:spTgt spid="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
                                            <p:txEl>
                                              <p:pRg st="1" end="1"/>
                                            </p:txEl>
                                          </p:spTgt>
                                        </p:tgtEl>
                                        <p:attrNameLst>
                                          <p:attrName>style.visibility</p:attrName>
                                        </p:attrNameLst>
                                      </p:cBhvr>
                                      <p:to>
                                        <p:strVal val="visible"/>
                                      </p:to>
                                    </p:set>
                                    <p:anim calcmode="lin" valueType="num">
                                      <p:cBhvr additive="base">
                                        <p:cTn id="13" dur="500" fill="hold"/>
                                        <p:tgtEl>
                                          <p:spTgt spid="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3">
                                            <p:txEl>
                                              <p:pRg st="2" end="2"/>
                                            </p:txEl>
                                          </p:spTgt>
                                        </p:tgtEl>
                                        <p:attrNameLst>
                                          <p:attrName>style.visibility</p:attrName>
                                        </p:attrNameLst>
                                      </p:cBhvr>
                                      <p:to>
                                        <p:strVal val="visible"/>
                                      </p:to>
                                    </p:set>
                                    <p:anim calcmode="lin" valueType="num">
                                      <p:cBhvr additive="base">
                                        <p:cTn id="17" dur="500" fill="hold"/>
                                        <p:tgtEl>
                                          <p:spTgt spid="4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3">
                                            <p:txEl>
                                              <p:pRg st="3" end="3"/>
                                            </p:txEl>
                                          </p:spTgt>
                                        </p:tgtEl>
                                        <p:attrNameLst>
                                          <p:attrName>style.visibility</p:attrName>
                                        </p:attrNameLst>
                                      </p:cBhvr>
                                      <p:to>
                                        <p:strVal val="visible"/>
                                      </p:to>
                                    </p:set>
                                    <p:anim calcmode="lin" valueType="num">
                                      <p:cBhvr additive="base">
                                        <p:cTn id="21" dur="500" fill="hold"/>
                                        <p:tgtEl>
                                          <p:spTgt spid="4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43">
                                            <p:txEl>
                                              <p:pRg st="4" end="4"/>
                                            </p:txEl>
                                          </p:spTgt>
                                        </p:tgtEl>
                                        <p:attrNameLst>
                                          <p:attrName>style.visibility</p:attrName>
                                        </p:attrNameLst>
                                      </p:cBhvr>
                                      <p:to>
                                        <p:strVal val="visible"/>
                                      </p:to>
                                    </p:set>
                                    <p:anim calcmode="lin" valueType="num">
                                      <p:cBhvr additive="base">
                                        <p:cTn id="27" dur="500" fill="hold"/>
                                        <p:tgtEl>
                                          <p:spTgt spid="4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3">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3">
                                            <p:txEl>
                                              <p:pRg st="5" end="5"/>
                                            </p:txEl>
                                          </p:spTgt>
                                        </p:tgtEl>
                                        <p:attrNameLst>
                                          <p:attrName>style.visibility</p:attrName>
                                        </p:attrNameLst>
                                      </p:cBhvr>
                                      <p:to>
                                        <p:strVal val="visible"/>
                                      </p:to>
                                    </p:set>
                                    <p:anim calcmode="lin" valueType="num">
                                      <p:cBhvr additive="base">
                                        <p:cTn id="31" dur="500" fill="hold"/>
                                        <p:tgtEl>
                                          <p:spTgt spid="4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3">
                                            <p:txEl>
                                              <p:pRg st="6" end="6"/>
                                            </p:txEl>
                                          </p:spTgt>
                                        </p:tgtEl>
                                        <p:attrNameLst>
                                          <p:attrName>style.visibility</p:attrName>
                                        </p:attrNameLst>
                                      </p:cBhvr>
                                      <p:to>
                                        <p:strVal val="visible"/>
                                      </p:to>
                                    </p:set>
                                    <p:anim calcmode="lin" valueType="num">
                                      <p:cBhvr additive="base">
                                        <p:cTn id="35" dur="500" fill="hold"/>
                                        <p:tgtEl>
                                          <p:spTgt spid="43">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Asynchronous Process Graph</a:t>
            </a:r>
            <a:endParaRPr lang="en-US"/>
          </a:p>
        </p:txBody>
      </p:sp>
      <p:sp>
        <p:nvSpPr>
          <p:cNvPr id="34" name="Content Placeholder 33"/>
          <p:cNvSpPr>
            <a:spLocks noGrp="1"/>
          </p:cNvSpPr>
          <p:nvPr>
            <p:ph idx="1"/>
          </p:nvPr>
        </p:nvSpPr>
        <p:spPr>
          <a:xfrm>
            <a:off x="636851" y="922867"/>
            <a:ext cx="3677763" cy="2195814"/>
          </a:xfrm>
        </p:spPr>
        <p:txBody>
          <a:bodyPr/>
          <a:lstStyle/>
          <a:p>
            <a:r>
              <a:rPr lang="en-US" dirty="0" smtClean="0"/>
              <a:t>Asynchronous process graph represents communicating processes without any reference to the precedence relation</a:t>
            </a:r>
          </a:p>
          <a:p>
            <a:pPr lvl="1"/>
            <a:r>
              <a:rPr lang="en-US" dirty="0" smtClean="0">
                <a:solidFill>
                  <a:schemeClr val="tx2">
                    <a:lumMod val="60000"/>
                    <a:lumOff val="40000"/>
                  </a:schemeClr>
                </a:solidFill>
              </a:rPr>
              <a:t>Undirected edges </a:t>
            </a:r>
            <a:r>
              <a:rPr lang="en-US" dirty="0" smtClean="0"/>
              <a:t>indicate the existence of communication paths but say nothing about how and when communication occurs</a:t>
            </a:r>
          </a:p>
          <a:p>
            <a:pPr lvl="1"/>
            <a:r>
              <a:rPr lang="en-US" dirty="0" smtClean="0"/>
              <a:t>Can be used to study processor allocation for optimizing inter-processor communication overhead</a:t>
            </a:r>
          </a:p>
          <a:p>
            <a:r>
              <a:rPr lang="en-US" dirty="0" smtClean="0"/>
              <a:t>Three types of communication scenarios:</a:t>
            </a:r>
          </a:p>
          <a:p>
            <a:pPr lvl="1"/>
            <a:r>
              <a:rPr lang="en-US" dirty="0" smtClean="0"/>
              <a:t>One-way: simplex communication</a:t>
            </a:r>
          </a:p>
          <a:p>
            <a:pPr lvl="1"/>
            <a:r>
              <a:rPr lang="en-US" dirty="0" smtClean="0"/>
              <a:t>Client/server: half-duplex communication</a:t>
            </a:r>
          </a:p>
          <a:p>
            <a:pPr lvl="1"/>
            <a:r>
              <a:rPr lang="en-US" dirty="0" smtClean="0"/>
              <a:t>Peer to peer: full-duplex communication</a:t>
            </a:r>
          </a:p>
          <a:p>
            <a:pPr marL="0" indent="0">
              <a:buNone/>
            </a:pPr>
            <a:endParaRPr lang="en-US" dirty="0"/>
          </a:p>
        </p:txBody>
      </p:sp>
      <p:sp>
        <p:nvSpPr>
          <p:cNvPr id="24" name="object 24"/>
          <p:cNvSpPr txBox="1">
            <a:spLocks noGrp="1"/>
          </p:cNvSpPr>
          <p:nvPr>
            <p:ph type="dt" sz="half" idx="10"/>
          </p:nvPr>
        </p:nvSpPr>
        <p:spPr/>
        <p:txBody>
          <a:bodyPr/>
          <a:lstStyle/>
          <a:p>
            <a:r>
              <a:rPr lang="en-US" smtClean="0"/>
              <a:t>9/24/2026, Topic 2</a:t>
            </a:r>
            <a:endParaRPr lang="en-US" dirty="0"/>
          </a:p>
        </p:txBody>
      </p:sp>
      <p:sp>
        <p:nvSpPr>
          <p:cNvPr id="23" name="object 23"/>
          <p:cNvSpPr txBox="1">
            <a:spLocks noGrp="1"/>
          </p:cNvSpPr>
          <p:nvPr>
            <p:ph type="ftr" sz="quarter" idx="11"/>
          </p:nvPr>
        </p:nvSpPr>
        <p:spPr/>
        <p:txBody>
          <a:bodyPr/>
          <a:lstStyle/>
          <a:p>
            <a:r>
              <a:rPr lang="en-US" smtClean="0"/>
              <a:t>CSC7103, Fall 2026, Concurrent Processes and Programming</a:t>
            </a:r>
            <a:endParaRPr lang="en-US" dirty="0"/>
          </a:p>
        </p:txBody>
      </p:sp>
      <p:grpSp>
        <p:nvGrpSpPr>
          <p:cNvPr id="4" name="object 4"/>
          <p:cNvGrpSpPr/>
          <p:nvPr/>
        </p:nvGrpSpPr>
        <p:grpSpPr>
          <a:xfrm>
            <a:off x="4413306" y="1196975"/>
            <a:ext cx="1172810" cy="1569514"/>
            <a:chOff x="6284353" y="2694848"/>
            <a:chExt cx="2324100" cy="3110230"/>
          </a:xfrm>
        </p:grpSpPr>
        <p:sp>
          <p:nvSpPr>
            <p:cNvPr id="5" name="object 5"/>
            <p:cNvSpPr/>
            <p:nvPr/>
          </p:nvSpPr>
          <p:spPr>
            <a:xfrm>
              <a:off x="6303403" y="2713898"/>
              <a:ext cx="786130" cy="714375"/>
            </a:xfrm>
            <a:custGeom>
              <a:avLst/>
              <a:gdLst/>
              <a:ahLst/>
              <a:cxnLst/>
              <a:rect l="l" t="t" r="r" b="b"/>
              <a:pathLst>
                <a:path w="786129" h="714375">
                  <a:moveTo>
                    <a:pt x="392907" y="0"/>
                  </a:moveTo>
                  <a:lnTo>
                    <a:pt x="343622" y="2782"/>
                  </a:lnTo>
                  <a:lnTo>
                    <a:pt x="296163" y="10908"/>
                  </a:lnTo>
                  <a:lnTo>
                    <a:pt x="250900" y="24042"/>
                  </a:lnTo>
                  <a:lnTo>
                    <a:pt x="208200" y="41850"/>
                  </a:lnTo>
                  <a:lnTo>
                    <a:pt x="168431" y="63996"/>
                  </a:lnTo>
                  <a:lnTo>
                    <a:pt x="131962" y="90146"/>
                  </a:lnTo>
                  <a:lnTo>
                    <a:pt x="99161" y="119965"/>
                  </a:lnTo>
                  <a:lnTo>
                    <a:pt x="70396" y="153118"/>
                  </a:lnTo>
                  <a:lnTo>
                    <a:pt x="46035" y="189271"/>
                  </a:lnTo>
                  <a:lnTo>
                    <a:pt x="26447" y="228090"/>
                  </a:lnTo>
                  <a:lnTo>
                    <a:pt x="11999" y="269238"/>
                  </a:lnTo>
                  <a:lnTo>
                    <a:pt x="3061" y="312382"/>
                  </a:lnTo>
                  <a:lnTo>
                    <a:pt x="0" y="357187"/>
                  </a:lnTo>
                  <a:lnTo>
                    <a:pt x="3061" y="401992"/>
                  </a:lnTo>
                  <a:lnTo>
                    <a:pt x="11999" y="445136"/>
                  </a:lnTo>
                  <a:lnTo>
                    <a:pt x="26447" y="486284"/>
                  </a:lnTo>
                  <a:lnTo>
                    <a:pt x="46035" y="525103"/>
                  </a:lnTo>
                  <a:lnTo>
                    <a:pt x="70396" y="561256"/>
                  </a:lnTo>
                  <a:lnTo>
                    <a:pt x="99161" y="594409"/>
                  </a:lnTo>
                  <a:lnTo>
                    <a:pt x="131962" y="624228"/>
                  </a:lnTo>
                  <a:lnTo>
                    <a:pt x="168431" y="650378"/>
                  </a:lnTo>
                  <a:lnTo>
                    <a:pt x="208200" y="672524"/>
                  </a:lnTo>
                  <a:lnTo>
                    <a:pt x="250900" y="690332"/>
                  </a:lnTo>
                  <a:lnTo>
                    <a:pt x="296163" y="703466"/>
                  </a:lnTo>
                  <a:lnTo>
                    <a:pt x="343622" y="711592"/>
                  </a:lnTo>
                  <a:lnTo>
                    <a:pt x="392907" y="714375"/>
                  </a:lnTo>
                  <a:lnTo>
                    <a:pt x="442192" y="711592"/>
                  </a:lnTo>
                  <a:lnTo>
                    <a:pt x="489651" y="703466"/>
                  </a:lnTo>
                  <a:lnTo>
                    <a:pt x="534914" y="690332"/>
                  </a:lnTo>
                  <a:lnTo>
                    <a:pt x="577614" y="672524"/>
                  </a:lnTo>
                  <a:lnTo>
                    <a:pt x="617383" y="650378"/>
                  </a:lnTo>
                  <a:lnTo>
                    <a:pt x="653852" y="624228"/>
                  </a:lnTo>
                  <a:lnTo>
                    <a:pt x="686653" y="594409"/>
                  </a:lnTo>
                  <a:lnTo>
                    <a:pt x="715418" y="561256"/>
                  </a:lnTo>
                  <a:lnTo>
                    <a:pt x="739778" y="525103"/>
                  </a:lnTo>
                  <a:lnTo>
                    <a:pt x="759366" y="486284"/>
                  </a:lnTo>
                  <a:lnTo>
                    <a:pt x="773814" y="445136"/>
                  </a:lnTo>
                  <a:lnTo>
                    <a:pt x="782752" y="401992"/>
                  </a:lnTo>
                  <a:lnTo>
                    <a:pt x="785813" y="357187"/>
                  </a:lnTo>
                  <a:lnTo>
                    <a:pt x="782752" y="312382"/>
                  </a:lnTo>
                  <a:lnTo>
                    <a:pt x="773814" y="269238"/>
                  </a:lnTo>
                  <a:lnTo>
                    <a:pt x="759366" y="228090"/>
                  </a:lnTo>
                  <a:lnTo>
                    <a:pt x="739778" y="189271"/>
                  </a:lnTo>
                  <a:lnTo>
                    <a:pt x="715418" y="153118"/>
                  </a:lnTo>
                  <a:lnTo>
                    <a:pt x="686653" y="119965"/>
                  </a:lnTo>
                  <a:lnTo>
                    <a:pt x="653852" y="90146"/>
                  </a:lnTo>
                  <a:lnTo>
                    <a:pt x="617383" y="63996"/>
                  </a:lnTo>
                  <a:lnTo>
                    <a:pt x="577614" y="41850"/>
                  </a:lnTo>
                  <a:lnTo>
                    <a:pt x="534914" y="24042"/>
                  </a:lnTo>
                  <a:lnTo>
                    <a:pt x="489651" y="10908"/>
                  </a:lnTo>
                  <a:lnTo>
                    <a:pt x="442192" y="2782"/>
                  </a:lnTo>
                  <a:lnTo>
                    <a:pt x="392907" y="0"/>
                  </a:lnTo>
                  <a:close/>
                </a:path>
              </a:pathLst>
            </a:custGeom>
            <a:solidFill>
              <a:srgbClr val="D6D7FF"/>
            </a:solidFill>
          </p:spPr>
          <p:txBody>
            <a:bodyPr wrap="square" lIns="0" tIns="0" rIns="0" bIns="0" rtlCol="0"/>
            <a:lstStyle/>
            <a:p>
              <a:endParaRPr sz="908"/>
            </a:p>
          </p:txBody>
        </p:sp>
        <p:sp>
          <p:nvSpPr>
            <p:cNvPr id="6" name="object 6"/>
            <p:cNvSpPr/>
            <p:nvPr/>
          </p:nvSpPr>
          <p:spPr>
            <a:xfrm>
              <a:off x="6303403" y="2713898"/>
              <a:ext cx="786130" cy="714375"/>
            </a:xfrm>
            <a:custGeom>
              <a:avLst/>
              <a:gdLst/>
              <a:ahLst/>
              <a:cxnLst/>
              <a:rect l="l" t="t" r="r" b="b"/>
              <a:pathLst>
                <a:path w="786129" h="714375">
                  <a:moveTo>
                    <a:pt x="0" y="357187"/>
                  </a:moveTo>
                  <a:lnTo>
                    <a:pt x="3061" y="312382"/>
                  </a:lnTo>
                  <a:lnTo>
                    <a:pt x="11999" y="269238"/>
                  </a:lnTo>
                  <a:lnTo>
                    <a:pt x="26447" y="228090"/>
                  </a:lnTo>
                  <a:lnTo>
                    <a:pt x="46035" y="189272"/>
                  </a:lnTo>
                  <a:lnTo>
                    <a:pt x="70395" y="153118"/>
                  </a:lnTo>
                  <a:lnTo>
                    <a:pt x="99160" y="119965"/>
                  </a:lnTo>
                  <a:lnTo>
                    <a:pt x="131961" y="90146"/>
                  </a:lnTo>
                  <a:lnTo>
                    <a:pt x="168430" y="63996"/>
                  </a:lnTo>
                  <a:lnTo>
                    <a:pt x="208199" y="41850"/>
                  </a:lnTo>
                  <a:lnTo>
                    <a:pt x="250899" y="24042"/>
                  </a:lnTo>
                  <a:lnTo>
                    <a:pt x="296162" y="10908"/>
                  </a:lnTo>
                  <a:lnTo>
                    <a:pt x="343621" y="2783"/>
                  </a:lnTo>
                  <a:lnTo>
                    <a:pt x="392906" y="0"/>
                  </a:lnTo>
                  <a:lnTo>
                    <a:pt x="442192" y="2783"/>
                  </a:lnTo>
                  <a:lnTo>
                    <a:pt x="489650" y="10908"/>
                  </a:lnTo>
                  <a:lnTo>
                    <a:pt x="534914" y="24042"/>
                  </a:lnTo>
                  <a:lnTo>
                    <a:pt x="577614" y="41850"/>
                  </a:lnTo>
                  <a:lnTo>
                    <a:pt x="617382" y="63996"/>
                  </a:lnTo>
                  <a:lnTo>
                    <a:pt x="653851" y="90146"/>
                  </a:lnTo>
                  <a:lnTo>
                    <a:pt x="686652" y="119965"/>
                  </a:lnTo>
                  <a:lnTo>
                    <a:pt x="715417" y="153118"/>
                  </a:lnTo>
                  <a:lnTo>
                    <a:pt x="739778" y="189272"/>
                  </a:lnTo>
                  <a:lnTo>
                    <a:pt x="759366" y="228090"/>
                  </a:lnTo>
                  <a:lnTo>
                    <a:pt x="773813" y="269238"/>
                  </a:lnTo>
                  <a:lnTo>
                    <a:pt x="782752" y="312382"/>
                  </a:lnTo>
                  <a:lnTo>
                    <a:pt x="785813" y="357187"/>
                  </a:lnTo>
                  <a:lnTo>
                    <a:pt x="782752" y="401992"/>
                  </a:lnTo>
                  <a:lnTo>
                    <a:pt x="773813" y="445136"/>
                  </a:lnTo>
                  <a:lnTo>
                    <a:pt x="759366" y="486285"/>
                  </a:lnTo>
                  <a:lnTo>
                    <a:pt x="739778" y="525103"/>
                  </a:lnTo>
                  <a:lnTo>
                    <a:pt x="715417" y="561256"/>
                  </a:lnTo>
                  <a:lnTo>
                    <a:pt x="686652" y="594410"/>
                  </a:lnTo>
                  <a:lnTo>
                    <a:pt x="653851" y="624229"/>
                  </a:lnTo>
                  <a:lnTo>
                    <a:pt x="617382" y="650379"/>
                  </a:lnTo>
                  <a:lnTo>
                    <a:pt x="577614" y="672525"/>
                  </a:lnTo>
                  <a:lnTo>
                    <a:pt x="534914" y="690332"/>
                  </a:lnTo>
                  <a:lnTo>
                    <a:pt x="489650" y="703466"/>
                  </a:lnTo>
                  <a:lnTo>
                    <a:pt x="442192" y="711592"/>
                  </a:lnTo>
                  <a:lnTo>
                    <a:pt x="392906" y="714375"/>
                  </a:lnTo>
                  <a:lnTo>
                    <a:pt x="343621" y="711592"/>
                  </a:lnTo>
                  <a:lnTo>
                    <a:pt x="296162" y="703466"/>
                  </a:lnTo>
                  <a:lnTo>
                    <a:pt x="250899" y="690332"/>
                  </a:lnTo>
                  <a:lnTo>
                    <a:pt x="208199" y="672525"/>
                  </a:lnTo>
                  <a:lnTo>
                    <a:pt x="168430" y="650379"/>
                  </a:lnTo>
                  <a:lnTo>
                    <a:pt x="131961" y="624229"/>
                  </a:lnTo>
                  <a:lnTo>
                    <a:pt x="99160" y="594410"/>
                  </a:lnTo>
                  <a:lnTo>
                    <a:pt x="70395" y="561256"/>
                  </a:lnTo>
                  <a:lnTo>
                    <a:pt x="46035" y="525103"/>
                  </a:lnTo>
                  <a:lnTo>
                    <a:pt x="26447" y="486285"/>
                  </a:lnTo>
                  <a:lnTo>
                    <a:pt x="11999" y="445136"/>
                  </a:lnTo>
                  <a:lnTo>
                    <a:pt x="3061" y="401992"/>
                  </a:lnTo>
                  <a:lnTo>
                    <a:pt x="0" y="357187"/>
                  </a:lnTo>
                  <a:close/>
                </a:path>
              </a:pathLst>
            </a:custGeom>
            <a:ln w="38099">
              <a:solidFill>
                <a:srgbClr val="000000"/>
              </a:solidFill>
            </a:ln>
          </p:spPr>
          <p:txBody>
            <a:bodyPr wrap="square" lIns="0" tIns="0" rIns="0" bIns="0" rtlCol="0"/>
            <a:lstStyle/>
            <a:p>
              <a:endParaRPr sz="908"/>
            </a:p>
          </p:txBody>
        </p:sp>
        <p:sp>
          <p:nvSpPr>
            <p:cNvPr id="7" name="object 7"/>
            <p:cNvSpPr/>
            <p:nvPr/>
          </p:nvSpPr>
          <p:spPr>
            <a:xfrm>
              <a:off x="7660716" y="2713898"/>
              <a:ext cx="786130" cy="714375"/>
            </a:xfrm>
            <a:custGeom>
              <a:avLst/>
              <a:gdLst/>
              <a:ahLst/>
              <a:cxnLst/>
              <a:rect l="l" t="t" r="r" b="b"/>
              <a:pathLst>
                <a:path w="786129" h="714375">
                  <a:moveTo>
                    <a:pt x="392907" y="0"/>
                  </a:moveTo>
                  <a:lnTo>
                    <a:pt x="343621" y="2782"/>
                  </a:lnTo>
                  <a:lnTo>
                    <a:pt x="296163" y="10908"/>
                  </a:lnTo>
                  <a:lnTo>
                    <a:pt x="250899" y="24042"/>
                  </a:lnTo>
                  <a:lnTo>
                    <a:pt x="208199" y="41850"/>
                  </a:lnTo>
                  <a:lnTo>
                    <a:pt x="168430" y="63996"/>
                  </a:lnTo>
                  <a:lnTo>
                    <a:pt x="131961" y="90146"/>
                  </a:lnTo>
                  <a:lnTo>
                    <a:pt x="99160" y="119965"/>
                  </a:lnTo>
                  <a:lnTo>
                    <a:pt x="70395" y="153118"/>
                  </a:lnTo>
                  <a:lnTo>
                    <a:pt x="46035" y="189271"/>
                  </a:lnTo>
                  <a:lnTo>
                    <a:pt x="26447" y="228090"/>
                  </a:lnTo>
                  <a:lnTo>
                    <a:pt x="11999" y="269238"/>
                  </a:lnTo>
                  <a:lnTo>
                    <a:pt x="3061" y="312382"/>
                  </a:lnTo>
                  <a:lnTo>
                    <a:pt x="0" y="357187"/>
                  </a:lnTo>
                  <a:lnTo>
                    <a:pt x="3061" y="401992"/>
                  </a:lnTo>
                  <a:lnTo>
                    <a:pt x="11999" y="445136"/>
                  </a:lnTo>
                  <a:lnTo>
                    <a:pt x="26447" y="486284"/>
                  </a:lnTo>
                  <a:lnTo>
                    <a:pt x="46035" y="525103"/>
                  </a:lnTo>
                  <a:lnTo>
                    <a:pt x="70395" y="561256"/>
                  </a:lnTo>
                  <a:lnTo>
                    <a:pt x="99160" y="594409"/>
                  </a:lnTo>
                  <a:lnTo>
                    <a:pt x="131961" y="624228"/>
                  </a:lnTo>
                  <a:lnTo>
                    <a:pt x="168430" y="650378"/>
                  </a:lnTo>
                  <a:lnTo>
                    <a:pt x="208199" y="672524"/>
                  </a:lnTo>
                  <a:lnTo>
                    <a:pt x="250899" y="690332"/>
                  </a:lnTo>
                  <a:lnTo>
                    <a:pt x="296163" y="703466"/>
                  </a:lnTo>
                  <a:lnTo>
                    <a:pt x="343621" y="711592"/>
                  </a:lnTo>
                  <a:lnTo>
                    <a:pt x="392907" y="714375"/>
                  </a:lnTo>
                  <a:lnTo>
                    <a:pt x="442192" y="711592"/>
                  </a:lnTo>
                  <a:lnTo>
                    <a:pt x="489651" y="703466"/>
                  </a:lnTo>
                  <a:lnTo>
                    <a:pt x="534914" y="690332"/>
                  </a:lnTo>
                  <a:lnTo>
                    <a:pt x="577614" y="672524"/>
                  </a:lnTo>
                  <a:lnTo>
                    <a:pt x="617383" y="650378"/>
                  </a:lnTo>
                  <a:lnTo>
                    <a:pt x="653852" y="624228"/>
                  </a:lnTo>
                  <a:lnTo>
                    <a:pt x="686653" y="594409"/>
                  </a:lnTo>
                  <a:lnTo>
                    <a:pt x="715418" y="561256"/>
                  </a:lnTo>
                  <a:lnTo>
                    <a:pt x="739778" y="525103"/>
                  </a:lnTo>
                  <a:lnTo>
                    <a:pt x="759366" y="486284"/>
                  </a:lnTo>
                  <a:lnTo>
                    <a:pt x="773814" y="445136"/>
                  </a:lnTo>
                  <a:lnTo>
                    <a:pt x="782752" y="401992"/>
                  </a:lnTo>
                  <a:lnTo>
                    <a:pt x="785813" y="357187"/>
                  </a:lnTo>
                  <a:lnTo>
                    <a:pt x="782752" y="312382"/>
                  </a:lnTo>
                  <a:lnTo>
                    <a:pt x="773814" y="269238"/>
                  </a:lnTo>
                  <a:lnTo>
                    <a:pt x="759366" y="228090"/>
                  </a:lnTo>
                  <a:lnTo>
                    <a:pt x="739778" y="189271"/>
                  </a:lnTo>
                  <a:lnTo>
                    <a:pt x="715418" y="153118"/>
                  </a:lnTo>
                  <a:lnTo>
                    <a:pt x="686653" y="119965"/>
                  </a:lnTo>
                  <a:lnTo>
                    <a:pt x="653852" y="90146"/>
                  </a:lnTo>
                  <a:lnTo>
                    <a:pt x="617383" y="63996"/>
                  </a:lnTo>
                  <a:lnTo>
                    <a:pt x="577614" y="41850"/>
                  </a:lnTo>
                  <a:lnTo>
                    <a:pt x="534914" y="24042"/>
                  </a:lnTo>
                  <a:lnTo>
                    <a:pt x="489651" y="10908"/>
                  </a:lnTo>
                  <a:lnTo>
                    <a:pt x="442192" y="2782"/>
                  </a:lnTo>
                  <a:lnTo>
                    <a:pt x="392907" y="0"/>
                  </a:lnTo>
                  <a:close/>
                </a:path>
              </a:pathLst>
            </a:custGeom>
            <a:solidFill>
              <a:srgbClr val="D6D7FF"/>
            </a:solidFill>
          </p:spPr>
          <p:txBody>
            <a:bodyPr wrap="square" lIns="0" tIns="0" rIns="0" bIns="0" rtlCol="0"/>
            <a:lstStyle/>
            <a:p>
              <a:endParaRPr sz="908"/>
            </a:p>
          </p:txBody>
        </p:sp>
        <p:sp>
          <p:nvSpPr>
            <p:cNvPr id="8" name="object 8"/>
            <p:cNvSpPr/>
            <p:nvPr/>
          </p:nvSpPr>
          <p:spPr>
            <a:xfrm>
              <a:off x="7660715" y="2713898"/>
              <a:ext cx="786130" cy="714375"/>
            </a:xfrm>
            <a:custGeom>
              <a:avLst/>
              <a:gdLst/>
              <a:ahLst/>
              <a:cxnLst/>
              <a:rect l="l" t="t" r="r" b="b"/>
              <a:pathLst>
                <a:path w="786129" h="714375">
                  <a:moveTo>
                    <a:pt x="0" y="357187"/>
                  </a:moveTo>
                  <a:lnTo>
                    <a:pt x="3061" y="312382"/>
                  </a:lnTo>
                  <a:lnTo>
                    <a:pt x="11999" y="269238"/>
                  </a:lnTo>
                  <a:lnTo>
                    <a:pt x="26447" y="228090"/>
                  </a:lnTo>
                  <a:lnTo>
                    <a:pt x="46035" y="189272"/>
                  </a:lnTo>
                  <a:lnTo>
                    <a:pt x="70395" y="153118"/>
                  </a:lnTo>
                  <a:lnTo>
                    <a:pt x="99160" y="119965"/>
                  </a:lnTo>
                  <a:lnTo>
                    <a:pt x="131961" y="90146"/>
                  </a:lnTo>
                  <a:lnTo>
                    <a:pt x="168430" y="63996"/>
                  </a:lnTo>
                  <a:lnTo>
                    <a:pt x="208199" y="41850"/>
                  </a:lnTo>
                  <a:lnTo>
                    <a:pt x="250899" y="24042"/>
                  </a:lnTo>
                  <a:lnTo>
                    <a:pt x="296162" y="10908"/>
                  </a:lnTo>
                  <a:lnTo>
                    <a:pt x="343621" y="2783"/>
                  </a:lnTo>
                  <a:lnTo>
                    <a:pt x="392906" y="0"/>
                  </a:lnTo>
                  <a:lnTo>
                    <a:pt x="442192" y="2783"/>
                  </a:lnTo>
                  <a:lnTo>
                    <a:pt x="489650" y="10908"/>
                  </a:lnTo>
                  <a:lnTo>
                    <a:pt x="534914" y="24042"/>
                  </a:lnTo>
                  <a:lnTo>
                    <a:pt x="577614" y="41850"/>
                  </a:lnTo>
                  <a:lnTo>
                    <a:pt x="617382" y="63996"/>
                  </a:lnTo>
                  <a:lnTo>
                    <a:pt x="653851" y="90146"/>
                  </a:lnTo>
                  <a:lnTo>
                    <a:pt x="686652" y="119965"/>
                  </a:lnTo>
                  <a:lnTo>
                    <a:pt x="715417" y="153118"/>
                  </a:lnTo>
                  <a:lnTo>
                    <a:pt x="739778" y="189272"/>
                  </a:lnTo>
                  <a:lnTo>
                    <a:pt x="759366" y="228090"/>
                  </a:lnTo>
                  <a:lnTo>
                    <a:pt x="773814" y="269238"/>
                  </a:lnTo>
                  <a:lnTo>
                    <a:pt x="782752" y="312382"/>
                  </a:lnTo>
                  <a:lnTo>
                    <a:pt x="785813" y="357187"/>
                  </a:lnTo>
                  <a:lnTo>
                    <a:pt x="782752" y="401992"/>
                  </a:lnTo>
                  <a:lnTo>
                    <a:pt x="773814" y="445136"/>
                  </a:lnTo>
                  <a:lnTo>
                    <a:pt x="759366" y="486285"/>
                  </a:lnTo>
                  <a:lnTo>
                    <a:pt x="739778" y="525103"/>
                  </a:lnTo>
                  <a:lnTo>
                    <a:pt x="715417" y="561256"/>
                  </a:lnTo>
                  <a:lnTo>
                    <a:pt x="686652" y="594410"/>
                  </a:lnTo>
                  <a:lnTo>
                    <a:pt x="653851" y="624229"/>
                  </a:lnTo>
                  <a:lnTo>
                    <a:pt x="617382" y="650379"/>
                  </a:lnTo>
                  <a:lnTo>
                    <a:pt x="577614" y="672525"/>
                  </a:lnTo>
                  <a:lnTo>
                    <a:pt x="534914" y="690332"/>
                  </a:lnTo>
                  <a:lnTo>
                    <a:pt x="489650" y="703466"/>
                  </a:lnTo>
                  <a:lnTo>
                    <a:pt x="442192" y="711592"/>
                  </a:lnTo>
                  <a:lnTo>
                    <a:pt x="392906" y="714375"/>
                  </a:lnTo>
                  <a:lnTo>
                    <a:pt x="343621" y="711592"/>
                  </a:lnTo>
                  <a:lnTo>
                    <a:pt x="296162" y="703466"/>
                  </a:lnTo>
                  <a:lnTo>
                    <a:pt x="250899" y="690332"/>
                  </a:lnTo>
                  <a:lnTo>
                    <a:pt x="208199" y="672525"/>
                  </a:lnTo>
                  <a:lnTo>
                    <a:pt x="168430" y="650379"/>
                  </a:lnTo>
                  <a:lnTo>
                    <a:pt x="131961" y="624229"/>
                  </a:lnTo>
                  <a:lnTo>
                    <a:pt x="99160" y="594410"/>
                  </a:lnTo>
                  <a:lnTo>
                    <a:pt x="70395" y="561256"/>
                  </a:lnTo>
                  <a:lnTo>
                    <a:pt x="46035" y="525103"/>
                  </a:lnTo>
                  <a:lnTo>
                    <a:pt x="26447" y="486285"/>
                  </a:lnTo>
                  <a:lnTo>
                    <a:pt x="11999" y="445136"/>
                  </a:lnTo>
                  <a:lnTo>
                    <a:pt x="3061" y="401992"/>
                  </a:lnTo>
                  <a:lnTo>
                    <a:pt x="0" y="357187"/>
                  </a:lnTo>
                  <a:close/>
                </a:path>
              </a:pathLst>
            </a:custGeom>
            <a:ln w="38099">
              <a:solidFill>
                <a:srgbClr val="000000"/>
              </a:solidFill>
            </a:ln>
          </p:spPr>
          <p:txBody>
            <a:bodyPr wrap="square" lIns="0" tIns="0" rIns="0" bIns="0" rtlCol="0"/>
            <a:lstStyle/>
            <a:p>
              <a:endParaRPr sz="908"/>
            </a:p>
          </p:txBody>
        </p:sp>
        <p:sp>
          <p:nvSpPr>
            <p:cNvPr id="9" name="object 9"/>
            <p:cNvSpPr/>
            <p:nvPr/>
          </p:nvSpPr>
          <p:spPr>
            <a:xfrm>
              <a:off x="6303403" y="3999773"/>
              <a:ext cx="786130" cy="714375"/>
            </a:xfrm>
            <a:custGeom>
              <a:avLst/>
              <a:gdLst/>
              <a:ahLst/>
              <a:cxnLst/>
              <a:rect l="l" t="t" r="r" b="b"/>
              <a:pathLst>
                <a:path w="786129" h="714375">
                  <a:moveTo>
                    <a:pt x="392907" y="0"/>
                  </a:moveTo>
                  <a:lnTo>
                    <a:pt x="343622" y="2782"/>
                  </a:lnTo>
                  <a:lnTo>
                    <a:pt x="296163" y="10908"/>
                  </a:lnTo>
                  <a:lnTo>
                    <a:pt x="250900" y="24042"/>
                  </a:lnTo>
                  <a:lnTo>
                    <a:pt x="208200" y="41850"/>
                  </a:lnTo>
                  <a:lnTo>
                    <a:pt x="168431" y="63996"/>
                  </a:lnTo>
                  <a:lnTo>
                    <a:pt x="131962" y="90146"/>
                  </a:lnTo>
                  <a:lnTo>
                    <a:pt x="99161" y="119965"/>
                  </a:lnTo>
                  <a:lnTo>
                    <a:pt x="70396" y="153118"/>
                  </a:lnTo>
                  <a:lnTo>
                    <a:pt x="46035" y="189271"/>
                  </a:lnTo>
                  <a:lnTo>
                    <a:pt x="26447" y="228090"/>
                  </a:lnTo>
                  <a:lnTo>
                    <a:pt x="11999" y="269238"/>
                  </a:lnTo>
                  <a:lnTo>
                    <a:pt x="3061" y="312382"/>
                  </a:lnTo>
                  <a:lnTo>
                    <a:pt x="0" y="357187"/>
                  </a:lnTo>
                  <a:lnTo>
                    <a:pt x="3061" y="401992"/>
                  </a:lnTo>
                  <a:lnTo>
                    <a:pt x="11999" y="445136"/>
                  </a:lnTo>
                  <a:lnTo>
                    <a:pt x="26447" y="486284"/>
                  </a:lnTo>
                  <a:lnTo>
                    <a:pt x="46035" y="525103"/>
                  </a:lnTo>
                  <a:lnTo>
                    <a:pt x="70396" y="561256"/>
                  </a:lnTo>
                  <a:lnTo>
                    <a:pt x="99161" y="594409"/>
                  </a:lnTo>
                  <a:lnTo>
                    <a:pt x="131962" y="624228"/>
                  </a:lnTo>
                  <a:lnTo>
                    <a:pt x="168431" y="650378"/>
                  </a:lnTo>
                  <a:lnTo>
                    <a:pt x="208200" y="672524"/>
                  </a:lnTo>
                  <a:lnTo>
                    <a:pt x="250900" y="690332"/>
                  </a:lnTo>
                  <a:lnTo>
                    <a:pt x="296163" y="703466"/>
                  </a:lnTo>
                  <a:lnTo>
                    <a:pt x="343622" y="711592"/>
                  </a:lnTo>
                  <a:lnTo>
                    <a:pt x="392907" y="714374"/>
                  </a:lnTo>
                  <a:lnTo>
                    <a:pt x="442192" y="711592"/>
                  </a:lnTo>
                  <a:lnTo>
                    <a:pt x="489651" y="703466"/>
                  </a:lnTo>
                  <a:lnTo>
                    <a:pt x="534914" y="690332"/>
                  </a:lnTo>
                  <a:lnTo>
                    <a:pt x="577614" y="672524"/>
                  </a:lnTo>
                  <a:lnTo>
                    <a:pt x="617383" y="650378"/>
                  </a:lnTo>
                  <a:lnTo>
                    <a:pt x="653852" y="624228"/>
                  </a:lnTo>
                  <a:lnTo>
                    <a:pt x="686653" y="594409"/>
                  </a:lnTo>
                  <a:lnTo>
                    <a:pt x="715418" y="561256"/>
                  </a:lnTo>
                  <a:lnTo>
                    <a:pt x="739778" y="525103"/>
                  </a:lnTo>
                  <a:lnTo>
                    <a:pt x="759366" y="486284"/>
                  </a:lnTo>
                  <a:lnTo>
                    <a:pt x="773814" y="445136"/>
                  </a:lnTo>
                  <a:lnTo>
                    <a:pt x="782752" y="401992"/>
                  </a:lnTo>
                  <a:lnTo>
                    <a:pt x="785813" y="357187"/>
                  </a:lnTo>
                  <a:lnTo>
                    <a:pt x="782752" y="312382"/>
                  </a:lnTo>
                  <a:lnTo>
                    <a:pt x="773814" y="269238"/>
                  </a:lnTo>
                  <a:lnTo>
                    <a:pt x="759366" y="228090"/>
                  </a:lnTo>
                  <a:lnTo>
                    <a:pt x="739778" y="189271"/>
                  </a:lnTo>
                  <a:lnTo>
                    <a:pt x="715418" y="153118"/>
                  </a:lnTo>
                  <a:lnTo>
                    <a:pt x="686653" y="119965"/>
                  </a:lnTo>
                  <a:lnTo>
                    <a:pt x="653852" y="90146"/>
                  </a:lnTo>
                  <a:lnTo>
                    <a:pt x="617383" y="63996"/>
                  </a:lnTo>
                  <a:lnTo>
                    <a:pt x="577614" y="41850"/>
                  </a:lnTo>
                  <a:lnTo>
                    <a:pt x="534914" y="24042"/>
                  </a:lnTo>
                  <a:lnTo>
                    <a:pt x="489651" y="10908"/>
                  </a:lnTo>
                  <a:lnTo>
                    <a:pt x="442192" y="2782"/>
                  </a:lnTo>
                  <a:lnTo>
                    <a:pt x="392907" y="0"/>
                  </a:lnTo>
                  <a:close/>
                </a:path>
              </a:pathLst>
            </a:custGeom>
            <a:solidFill>
              <a:srgbClr val="D6D7FF"/>
            </a:solidFill>
          </p:spPr>
          <p:txBody>
            <a:bodyPr wrap="square" lIns="0" tIns="0" rIns="0" bIns="0" rtlCol="0"/>
            <a:lstStyle/>
            <a:p>
              <a:endParaRPr sz="908"/>
            </a:p>
          </p:txBody>
        </p:sp>
        <p:sp>
          <p:nvSpPr>
            <p:cNvPr id="10" name="object 10"/>
            <p:cNvSpPr/>
            <p:nvPr/>
          </p:nvSpPr>
          <p:spPr>
            <a:xfrm>
              <a:off x="6303403" y="3999773"/>
              <a:ext cx="786130" cy="714375"/>
            </a:xfrm>
            <a:custGeom>
              <a:avLst/>
              <a:gdLst/>
              <a:ahLst/>
              <a:cxnLst/>
              <a:rect l="l" t="t" r="r" b="b"/>
              <a:pathLst>
                <a:path w="786129" h="714375">
                  <a:moveTo>
                    <a:pt x="0" y="357187"/>
                  </a:moveTo>
                  <a:lnTo>
                    <a:pt x="3061" y="312382"/>
                  </a:lnTo>
                  <a:lnTo>
                    <a:pt x="11999" y="269238"/>
                  </a:lnTo>
                  <a:lnTo>
                    <a:pt x="26447" y="228090"/>
                  </a:lnTo>
                  <a:lnTo>
                    <a:pt x="46035" y="189272"/>
                  </a:lnTo>
                  <a:lnTo>
                    <a:pt x="70395" y="153118"/>
                  </a:lnTo>
                  <a:lnTo>
                    <a:pt x="99160" y="119965"/>
                  </a:lnTo>
                  <a:lnTo>
                    <a:pt x="131961" y="90146"/>
                  </a:lnTo>
                  <a:lnTo>
                    <a:pt x="168430" y="63996"/>
                  </a:lnTo>
                  <a:lnTo>
                    <a:pt x="208199" y="41850"/>
                  </a:lnTo>
                  <a:lnTo>
                    <a:pt x="250899" y="24042"/>
                  </a:lnTo>
                  <a:lnTo>
                    <a:pt x="296162" y="10908"/>
                  </a:lnTo>
                  <a:lnTo>
                    <a:pt x="343621" y="2783"/>
                  </a:lnTo>
                  <a:lnTo>
                    <a:pt x="392906" y="0"/>
                  </a:lnTo>
                  <a:lnTo>
                    <a:pt x="442192" y="2783"/>
                  </a:lnTo>
                  <a:lnTo>
                    <a:pt x="489650" y="10908"/>
                  </a:lnTo>
                  <a:lnTo>
                    <a:pt x="534914" y="24042"/>
                  </a:lnTo>
                  <a:lnTo>
                    <a:pt x="577614" y="41850"/>
                  </a:lnTo>
                  <a:lnTo>
                    <a:pt x="617382" y="63996"/>
                  </a:lnTo>
                  <a:lnTo>
                    <a:pt x="653851" y="90146"/>
                  </a:lnTo>
                  <a:lnTo>
                    <a:pt x="686652" y="119965"/>
                  </a:lnTo>
                  <a:lnTo>
                    <a:pt x="715417" y="153118"/>
                  </a:lnTo>
                  <a:lnTo>
                    <a:pt x="739778" y="189272"/>
                  </a:lnTo>
                  <a:lnTo>
                    <a:pt x="759366" y="228090"/>
                  </a:lnTo>
                  <a:lnTo>
                    <a:pt x="773813" y="269238"/>
                  </a:lnTo>
                  <a:lnTo>
                    <a:pt x="782752" y="312382"/>
                  </a:lnTo>
                  <a:lnTo>
                    <a:pt x="785813" y="357187"/>
                  </a:lnTo>
                  <a:lnTo>
                    <a:pt x="782752" y="401992"/>
                  </a:lnTo>
                  <a:lnTo>
                    <a:pt x="773813" y="445136"/>
                  </a:lnTo>
                  <a:lnTo>
                    <a:pt x="759366" y="486285"/>
                  </a:lnTo>
                  <a:lnTo>
                    <a:pt x="739778" y="525103"/>
                  </a:lnTo>
                  <a:lnTo>
                    <a:pt x="715417" y="561257"/>
                  </a:lnTo>
                  <a:lnTo>
                    <a:pt x="686652" y="594410"/>
                  </a:lnTo>
                  <a:lnTo>
                    <a:pt x="653851" y="624229"/>
                  </a:lnTo>
                  <a:lnTo>
                    <a:pt x="617382" y="650379"/>
                  </a:lnTo>
                  <a:lnTo>
                    <a:pt x="577614" y="672525"/>
                  </a:lnTo>
                  <a:lnTo>
                    <a:pt x="534914" y="690333"/>
                  </a:lnTo>
                  <a:lnTo>
                    <a:pt x="489650" y="703466"/>
                  </a:lnTo>
                  <a:lnTo>
                    <a:pt x="442192" y="711592"/>
                  </a:lnTo>
                  <a:lnTo>
                    <a:pt x="392906" y="714375"/>
                  </a:lnTo>
                  <a:lnTo>
                    <a:pt x="343621" y="711592"/>
                  </a:lnTo>
                  <a:lnTo>
                    <a:pt x="296162" y="703466"/>
                  </a:lnTo>
                  <a:lnTo>
                    <a:pt x="250899" y="690333"/>
                  </a:lnTo>
                  <a:lnTo>
                    <a:pt x="208199" y="672525"/>
                  </a:lnTo>
                  <a:lnTo>
                    <a:pt x="168430" y="650379"/>
                  </a:lnTo>
                  <a:lnTo>
                    <a:pt x="131961" y="624229"/>
                  </a:lnTo>
                  <a:lnTo>
                    <a:pt x="99160" y="594410"/>
                  </a:lnTo>
                  <a:lnTo>
                    <a:pt x="70395" y="561257"/>
                  </a:lnTo>
                  <a:lnTo>
                    <a:pt x="46035" y="525103"/>
                  </a:lnTo>
                  <a:lnTo>
                    <a:pt x="26447" y="486285"/>
                  </a:lnTo>
                  <a:lnTo>
                    <a:pt x="11999" y="445136"/>
                  </a:lnTo>
                  <a:lnTo>
                    <a:pt x="3061" y="401992"/>
                  </a:lnTo>
                  <a:lnTo>
                    <a:pt x="0" y="357187"/>
                  </a:lnTo>
                  <a:close/>
                </a:path>
              </a:pathLst>
            </a:custGeom>
            <a:ln w="38099">
              <a:solidFill>
                <a:srgbClr val="000000"/>
              </a:solidFill>
            </a:ln>
          </p:spPr>
          <p:txBody>
            <a:bodyPr wrap="square" lIns="0" tIns="0" rIns="0" bIns="0" rtlCol="0"/>
            <a:lstStyle/>
            <a:p>
              <a:endParaRPr sz="908"/>
            </a:p>
          </p:txBody>
        </p:sp>
        <p:sp>
          <p:nvSpPr>
            <p:cNvPr id="11" name="object 11"/>
            <p:cNvSpPr/>
            <p:nvPr/>
          </p:nvSpPr>
          <p:spPr>
            <a:xfrm>
              <a:off x="7803591" y="3999773"/>
              <a:ext cx="786130" cy="714375"/>
            </a:xfrm>
            <a:custGeom>
              <a:avLst/>
              <a:gdLst/>
              <a:ahLst/>
              <a:cxnLst/>
              <a:rect l="l" t="t" r="r" b="b"/>
              <a:pathLst>
                <a:path w="786129" h="714375">
                  <a:moveTo>
                    <a:pt x="392907" y="0"/>
                  </a:moveTo>
                  <a:lnTo>
                    <a:pt x="343621" y="2782"/>
                  </a:lnTo>
                  <a:lnTo>
                    <a:pt x="296163" y="10908"/>
                  </a:lnTo>
                  <a:lnTo>
                    <a:pt x="250899" y="24042"/>
                  </a:lnTo>
                  <a:lnTo>
                    <a:pt x="208199" y="41850"/>
                  </a:lnTo>
                  <a:lnTo>
                    <a:pt x="168430" y="63996"/>
                  </a:lnTo>
                  <a:lnTo>
                    <a:pt x="131961" y="90146"/>
                  </a:lnTo>
                  <a:lnTo>
                    <a:pt x="99160" y="119965"/>
                  </a:lnTo>
                  <a:lnTo>
                    <a:pt x="70395" y="153118"/>
                  </a:lnTo>
                  <a:lnTo>
                    <a:pt x="46035" y="189271"/>
                  </a:lnTo>
                  <a:lnTo>
                    <a:pt x="26447" y="228090"/>
                  </a:lnTo>
                  <a:lnTo>
                    <a:pt x="11999" y="269238"/>
                  </a:lnTo>
                  <a:lnTo>
                    <a:pt x="3061" y="312382"/>
                  </a:lnTo>
                  <a:lnTo>
                    <a:pt x="0" y="357187"/>
                  </a:lnTo>
                  <a:lnTo>
                    <a:pt x="3061" y="401992"/>
                  </a:lnTo>
                  <a:lnTo>
                    <a:pt x="11999" y="445136"/>
                  </a:lnTo>
                  <a:lnTo>
                    <a:pt x="26447" y="486284"/>
                  </a:lnTo>
                  <a:lnTo>
                    <a:pt x="46035" y="525103"/>
                  </a:lnTo>
                  <a:lnTo>
                    <a:pt x="70395" y="561256"/>
                  </a:lnTo>
                  <a:lnTo>
                    <a:pt x="99160" y="594409"/>
                  </a:lnTo>
                  <a:lnTo>
                    <a:pt x="131961" y="624228"/>
                  </a:lnTo>
                  <a:lnTo>
                    <a:pt x="168430" y="650378"/>
                  </a:lnTo>
                  <a:lnTo>
                    <a:pt x="208199" y="672524"/>
                  </a:lnTo>
                  <a:lnTo>
                    <a:pt x="250899" y="690332"/>
                  </a:lnTo>
                  <a:lnTo>
                    <a:pt x="296163" y="703466"/>
                  </a:lnTo>
                  <a:lnTo>
                    <a:pt x="343621" y="711592"/>
                  </a:lnTo>
                  <a:lnTo>
                    <a:pt x="392907" y="714374"/>
                  </a:lnTo>
                  <a:lnTo>
                    <a:pt x="442192" y="711592"/>
                  </a:lnTo>
                  <a:lnTo>
                    <a:pt x="489651" y="703466"/>
                  </a:lnTo>
                  <a:lnTo>
                    <a:pt x="534914" y="690332"/>
                  </a:lnTo>
                  <a:lnTo>
                    <a:pt x="577614" y="672524"/>
                  </a:lnTo>
                  <a:lnTo>
                    <a:pt x="617383" y="650378"/>
                  </a:lnTo>
                  <a:lnTo>
                    <a:pt x="653852" y="624228"/>
                  </a:lnTo>
                  <a:lnTo>
                    <a:pt x="686653" y="594409"/>
                  </a:lnTo>
                  <a:lnTo>
                    <a:pt x="715418" y="561256"/>
                  </a:lnTo>
                  <a:lnTo>
                    <a:pt x="739778" y="525103"/>
                  </a:lnTo>
                  <a:lnTo>
                    <a:pt x="759366" y="486284"/>
                  </a:lnTo>
                  <a:lnTo>
                    <a:pt x="773814" y="445136"/>
                  </a:lnTo>
                  <a:lnTo>
                    <a:pt x="782752" y="401992"/>
                  </a:lnTo>
                  <a:lnTo>
                    <a:pt x="785813" y="357187"/>
                  </a:lnTo>
                  <a:lnTo>
                    <a:pt x="782752" y="312382"/>
                  </a:lnTo>
                  <a:lnTo>
                    <a:pt x="773814" y="269238"/>
                  </a:lnTo>
                  <a:lnTo>
                    <a:pt x="759366" y="228090"/>
                  </a:lnTo>
                  <a:lnTo>
                    <a:pt x="739778" y="189271"/>
                  </a:lnTo>
                  <a:lnTo>
                    <a:pt x="715418" y="153118"/>
                  </a:lnTo>
                  <a:lnTo>
                    <a:pt x="686653" y="119965"/>
                  </a:lnTo>
                  <a:lnTo>
                    <a:pt x="653852" y="90146"/>
                  </a:lnTo>
                  <a:lnTo>
                    <a:pt x="617383" y="63996"/>
                  </a:lnTo>
                  <a:lnTo>
                    <a:pt x="577614" y="41850"/>
                  </a:lnTo>
                  <a:lnTo>
                    <a:pt x="534914" y="24042"/>
                  </a:lnTo>
                  <a:lnTo>
                    <a:pt x="489651" y="10908"/>
                  </a:lnTo>
                  <a:lnTo>
                    <a:pt x="442192" y="2782"/>
                  </a:lnTo>
                  <a:lnTo>
                    <a:pt x="392907" y="0"/>
                  </a:lnTo>
                  <a:close/>
                </a:path>
              </a:pathLst>
            </a:custGeom>
            <a:solidFill>
              <a:srgbClr val="D6D7FF"/>
            </a:solidFill>
          </p:spPr>
          <p:txBody>
            <a:bodyPr wrap="square" lIns="0" tIns="0" rIns="0" bIns="0" rtlCol="0"/>
            <a:lstStyle/>
            <a:p>
              <a:endParaRPr sz="908"/>
            </a:p>
          </p:txBody>
        </p:sp>
        <p:sp>
          <p:nvSpPr>
            <p:cNvPr id="12" name="object 12"/>
            <p:cNvSpPr/>
            <p:nvPr/>
          </p:nvSpPr>
          <p:spPr>
            <a:xfrm>
              <a:off x="7803590" y="3999773"/>
              <a:ext cx="786130" cy="714375"/>
            </a:xfrm>
            <a:custGeom>
              <a:avLst/>
              <a:gdLst/>
              <a:ahLst/>
              <a:cxnLst/>
              <a:rect l="l" t="t" r="r" b="b"/>
              <a:pathLst>
                <a:path w="786129" h="714375">
                  <a:moveTo>
                    <a:pt x="0" y="357187"/>
                  </a:moveTo>
                  <a:lnTo>
                    <a:pt x="3061" y="312382"/>
                  </a:lnTo>
                  <a:lnTo>
                    <a:pt x="11999" y="269238"/>
                  </a:lnTo>
                  <a:lnTo>
                    <a:pt x="26447" y="228090"/>
                  </a:lnTo>
                  <a:lnTo>
                    <a:pt x="46035" y="189272"/>
                  </a:lnTo>
                  <a:lnTo>
                    <a:pt x="70395" y="153118"/>
                  </a:lnTo>
                  <a:lnTo>
                    <a:pt x="99160" y="119965"/>
                  </a:lnTo>
                  <a:lnTo>
                    <a:pt x="131961" y="90146"/>
                  </a:lnTo>
                  <a:lnTo>
                    <a:pt x="168430" y="63996"/>
                  </a:lnTo>
                  <a:lnTo>
                    <a:pt x="208199" y="41850"/>
                  </a:lnTo>
                  <a:lnTo>
                    <a:pt x="250899" y="24042"/>
                  </a:lnTo>
                  <a:lnTo>
                    <a:pt x="296162" y="10908"/>
                  </a:lnTo>
                  <a:lnTo>
                    <a:pt x="343621" y="2783"/>
                  </a:lnTo>
                  <a:lnTo>
                    <a:pt x="392906" y="0"/>
                  </a:lnTo>
                  <a:lnTo>
                    <a:pt x="442192" y="2783"/>
                  </a:lnTo>
                  <a:lnTo>
                    <a:pt x="489650" y="10908"/>
                  </a:lnTo>
                  <a:lnTo>
                    <a:pt x="534914" y="24042"/>
                  </a:lnTo>
                  <a:lnTo>
                    <a:pt x="577614" y="41850"/>
                  </a:lnTo>
                  <a:lnTo>
                    <a:pt x="617382" y="63996"/>
                  </a:lnTo>
                  <a:lnTo>
                    <a:pt x="653851" y="90146"/>
                  </a:lnTo>
                  <a:lnTo>
                    <a:pt x="686653" y="119965"/>
                  </a:lnTo>
                  <a:lnTo>
                    <a:pt x="715418" y="153118"/>
                  </a:lnTo>
                  <a:lnTo>
                    <a:pt x="739778" y="189272"/>
                  </a:lnTo>
                  <a:lnTo>
                    <a:pt x="759366" y="228090"/>
                  </a:lnTo>
                  <a:lnTo>
                    <a:pt x="773814" y="269238"/>
                  </a:lnTo>
                  <a:lnTo>
                    <a:pt x="782752" y="312382"/>
                  </a:lnTo>
                  <a:lnTo>
                    <a:pt x="785813" y="357187"/>
                  </a:lnTo>
                  <a:lnTo>
                    <a:pt x="782752" y="401992"/>
                  </a:lnTo>
                  <a:lnTo>
                    <a:pt x="773814" y="445136"/>
                  </a:lnTo>
                  <a:lnTo>
                    <a:pt x="759366" y="486285"/>
                  </a:lnTo>
                  <a:lnTo>
                    <a:pt x="739778" y="525103"/>
                  </a:lnTo>
                  <a:lnTo>
                    <a:pt x="715418" y="561257"/>
                  </a:lnTo>
                  <a:lnTo>
                    <a:pt x="686653" y="594410"/>
                  </a:lnTo>
                  <a:lnTo>
                    <a:pt x="653851" y="624229"/>
                  </a:lnTo>
                  <a:lnTo>
                    <a:pt x="617382" y="650379"/>
                  </a:lnTo>
                  <a:lnTo>
                    <a:pt x="577614" y="672525"/>
                  </a:lnTo>
                  <a:lnTo>
                    <a:pt x="534914" y="690333"/>
                  </a:lnTo>
                  <a:lnTo>
                    <a:pt x="489650" y="703466"/>
                  </a:lnTo>
                  <a:lnTo>
                    <a:pt x="442192" y="711592"/>
                  </a:lnTo>
                  <a:lnTo>
                    <a:pt x="392906" y="714375"/>
                  </a:lnTo>
                  <a:lnTo>
                    <a:pt x="343621" y="711592"/>
                  </a:lnTo>
                  <a:lnTo>
                    <a:pt x="296162" y="703466"/>
                  </a:lnTo>
                  <a:lnTo>
                    <a:pt x="250899" y="690333"/>
                  </a:lnTo>
                  <a:lnTo>
                    <a:pt x="208199" y="672525"/>
                  </a:lnTo>
                  <a:lnTo>
                    <a:pt x="168430" y="650379"/>
                  </a:lnTo>
                  <a:lnTo>
                    <a:pt x="131961" y="624229"/>
                  </a:lnTo>
                  <a:lnTo>
                    <a:pt x="99160" y="594410"/>
                  </a:lnTo>
                  <a:lnTo>
                    <a:pt x="70395" y="561257"/>
                  </a:lnTo>
                  <a:lnTo>
                    <a:pt x="46035" y="525103"/>
                  </a:lnTo>
                  <a:lnTo>
                    <a:pt x="26447" y="486285"/>
                  </a:lnTo>
                  <a:lnTo>
                    <a:pt x="11999" y="445136"/>
                  </a:lnTo>
                  <a:lnTo>
                    <a:pt x="3061" y="401992"/>
                  </a:lnTo>
                  <a:lnTo>
                    <a:pt x="0" y="357187"/>
                  </a:lnTo>
                  <a:close/>
                </a:path>
              </a:pathLst>
            </a:custGeom>
            <a:ln w="38099">
              <a:solidFill>
                <a:srgbClr val="000000"/>
              </a:solidFill>
            </a:ln>
          </p:spPr>
          <p:txBody>
            <a:bodyPr wrap="square" lIns="0" tIns="0" rIns="0" bIns="0" rtlCol="0"/>
            <a:lstStyle/>
            <a:p>
              <a:endParaRPr sz="908"/>
            </a:p>
          </p:txBody>
        </p:sp>
        <p:sp>
          <p:nvSpPr>
            <p:cNvPr id="13" name="object 13"/>
            <p:cNvSpPr/>
            <p:nvPr/>
          </p:nvSpPr>
          <p:spPr>
            <a:xfrm>
              <a:off x="7089216" y="5071333"/>
              <a:ext cx="786130" cy="714375"/>
            </a:xfrm>
            <a:custGeom>
              <a:avLst/>
              <a:gdLst/>
              <a:ahLst/>
              <a:cxnLst/>
              <a:rect l="l" t="t" r="r" b="b"/>
              <a:pathLst>
                <a:path w="786129" h="714375">
                  <a:moveTo>
                    <a:pt x="392907" y="0"/>
                  </a:moveTo>
                  <a:lnTo>
                    <a:pt x="343621" y="2783"/>
                  </a:lnTo>
                  <a:lnTo>
                    <a:pt x="296163" y="10908"/>
                  </a:lnTo>
                  <a:lnTo>
                    <a:pt x="250899" y="24042"/>
                  </a:lnTo>
                  <a:lnTo>
                    <a:pt x="208199" y="41850"/>
                  </a:lnTo>
                  <a:lnTo>
                    <a:pt x="168430" y="63996"/>
                  </a:lnTo>
                  <a:lnTo>
                    <a:pt x="131961" y="90146"/>
                  </a:lnTo>
                  <a:lnTo>
                    <a:pt x="99160" y="119965"/>
                  </a:lnTo>
                  <a:lnTo>
                    <a:pt x="70395" y="153119"/>
                  </a:lnTo>
                  <a:lnTo>
                    <a:pt x="46035" y="189272"/>
                  </a:lnTo>
                  <a:lnTo>
                    <a:pt x="26447" y="228091"/>
                  </a:lnTo>
                  <a:lnTo>
                    <a:pt x="11999" y="269239"/>
                  </a:lnTo>
                  <a:lnTo>
                    <a:pt x="3061" y="312383"/>
                  </a:lnTo>
                  <a:lnTo>
                    <a:pt x="0" y="357188"/>
                  </a:lnTo>
                  <a:lnTo>
                    <a:pt x="3061" y="401993"/>
                  </a:lnTo>
                  <a:lnTo>
                    <a:pt x="11999" y="445137"/>
                  </a:lnTo>
                  <a:lnTo>
                    <a:pt x="26447" y="486286"/>
                  </a:lnTo>
                  <a:lnTo>
                    <a:pt x="46035" y="525104"/>
                  </a:lnTo>
                  <a:lnTo>
                    <a:pt x="70395" y="561257"/>
                  </a:lnTo>
                  <a:lnTo>
                    <a:pt x="99160" y="594411"/>
                  </a:lnTo>
                  <a:lnTo>
                    <a:pt x="131961" y="624230"/>
                  </a:lnTo>
                  <a:lnTo>
                    <a:pt x="168430" y="650380"/>
                  </a:lnTo>
                  <a:lnTo>
                    <a:pt x="208199" y="672526"/>
                  </a:lnTo>
                  <a:lnTo>
                    <a:pt x="250899" y="690333"/>
                  </a:lnTo>
                  <a:lnTo>
                    <a:pt x="296163" y="703467"/>
                  </a:lnTo>
                  <a:lnTo>
                    <a:pt x="343621" y="711593"/>
                  </a:lnTo>
                  <a:lnTo>
                    <a:pt x="392907" y="714376"/>
                  </a:lnTo>
                  <a:lnTo>
                    <a:pt x="442192" y="711593"/>
                  </a:lnTo>
                  <a:lnTo>
                    <a:pt x="489651" y="703467"/>
                  </a:lnTo>
                  <a:lnTo>
                    <a:pt x="534914" y="690333"/>
                  </a:lnTo>
                  <a:lnTo>
                    <a:pt x="577614" y="672526"/>
                  </a:lnTo>
                  <a:lnTo>
                    <a:pt x="617383" y="650380"/>
                  </a:lnTo>
                  <a:lnTo>
                    <a:pt x="653852" y="624230"/>
                  </a:lnTo>
                  <a:lnTo>
                    <a:pt x="686653" y="594411"/>
                  </a:lnTo>
                  <a:lnTo>
                    <a:pt x="715418" y="561257"/>
                  </a:lnTo>
                  <a:lnTo>
                    <a:pt x="739778" y="525104"/>
                  </a:lnTo>
                  <a:lnTo>
                    <a:pt x="759366" y="486286"/>
                  </a:lnTo>
                  <a:lnTo>
                    <a:pt x="773814" y="445137"/>
                  </a:lnTo>
                  <a:lnTo>
                    <a:pt x="782752" y="401993"/>
                  </a:lnTo>
                  <a:lnTo>
                    <a:pt x="785813" y="357188"/>
                  </a:lnTo>
                  <a:lnTo>
                    <a:pt x="782752" y="312383"/>
                  </a:lnTo>
                  <a:lnTo>
                    <a:pt x="773814" y="269239"/>
                  </a:lnTo>
                  <a:lnTo>
                    <a:pt x="759366" y="228091"/>
                  </a:lnTo>
                  <a:lnTo>
                    <a:pt x="739778" y="189272"/>
                  </a:lnTo>
                  <a:lnTo>
                    <a:pt x="715418" y="153119"/>
                  </a:lnTo>
                  <a:lnTo>
                    <a:pt x="686653" y="119965"/>
                  </a:lnTo>
                  <a:lnTo>
                    <a:pt x="653852" y="90146"/>
                  </a:lnTo>
                  <a:lnTo>
                    <a:pt x="617383" y="63996"/>
                  </a:lnTo>
                  <a:lnTo>
                    <a:pt x="577614" y="41850"/>
                  </a:lnTo>
                  <a:lnTo>
                    <a:pt x="534914" y="24042"/>
                  </a:lnTo>
                  <a:lnTo>
                    <a:pt x="489651" y="10908"/>
                  </a:lnTo>
                  <a:lnTo>
                    <a:pt x="442192" y="2783"/>
                  </a:lnTo>
                  <a:lnTo>
                    <a:pt x="392907" y="0"/>
                  </a:lnTo>
                  <a:close/>
                </a:path>
              </a:pathLst>
            </a:custGeom>
            <a:solidFill>
              <a:srgbClr val="D6D7FF"/>
            </a:solidFill>
          </p:spPr>
          <p:txBody>
            <a:bodyPr wrap="square" lIns="0" tIns="0" rIns="0" bIns="0" rtlCol="0"/>
            <a:lstStyle/>
            <a:p>
              <a:endParaRPr sz="908"/>
            </a:p>
          </p:txBody>
        </p:sp>
        <p:sp>
          <p:nvSpPr>
            <p:cNvPr id="14" name="object 14"/>
            <p:cNvSpPr/>
            <p:nvPr/>
          </p:nvSpPr>
          <p:spPr>
            <a:xfrm>
              <a:off x="7089215" y="5071333"/>
              <a:ext cx="786130" cy="714375"/>
            </a:xfrm>
            <a:custGeom>
              <a:avLst/>
              <a:gdLst/>
              <a:ahLst/>
              <a:cxnLst/>
              <a:rect l="l" t="t" r="r" b="b"/>
              <a:pathLst>
                <a:path w="786129" h="714375">
                  <a:moveTo>
                    <a:pt x="0" y="357187"/>
                  </a:moveTo>
                  <a:lnTo>
                    <a:pt x="3061" y="312383"/>
                  </a:lnTo>
                  <a:lnTo>
                    <a:pt x="11999" y="269238"/>
                  </a:lnTo>
                  <a:lnTo>
                    <a:pt x="26447" y="228090"/>
                  </a:lnTo>
                  <a:lnTo>
                    <a:pt x="46035" y="189272"/>
                  </a:lnTo>
                  <a:lnTo>
                    <a:pt x="70395" y="153118"/>
                  </a:lnTo>
                  <a:lnTo>
                    <a:pt x="99160" y="119965"/>
                  </a:lnTo>
                  <a:lnTo>
                    <a:pt x="131961" y="90146"/>
                  </a:lnTo>
                  <a:lnTo>
                    <a:pt x="168430" y="63996"/>
                  </a:lnTo>
                  <a:lnTo>
                    <a:pt x="208199" y="41850"/>
                  </a:lnTo>
                  <a:lnTo>
                    <a:pt x="250899" y="24042"/>
                  </a:lnTo>
                  <a:lnTo>
                    <a:pt x="296162" y="10908"/>
                  </a:lnTo>
                  <a:lnTo>
                    <a:pt x="343621" y="2783"/>
                  </a:lnTo>
                  <a:lnTo>
                    <a:pt x="392906" y="0"/>
                  </a:lnTo>
                  <a:lnTo>
                    <a:pt x="442192" y="2783"/>
                  </a:lnTo>
                  <a:lnTo>
                    <a:pt x="489650" y="10908"/>
                  </a:lnTo>
                  <a:lnTo>
                    <a:pt x="534914" y="24042"/>
                  </a:lnTo>
                  <a:lnTo>
                    <a:pt x="577614" y="41850"/>
                  </a:lnTo>
                  <a:lnTo>
                    <a:pt x="617382" y="63996"/>
                  </a:lnTo>
                  <a:lnTo>
                    <a:pt x="653851" y="90146"/>
                  </a:lnTo>
                  <a:lnTo>
                    <a:pt x="686653" y="119965"/>
                  </a:lnTo>
                  <a:lnTo>
                    <a:pt x="715418" y="153118"/>
                  </a:lnTo>
                  <a:lnTo>
                    <a:pt x="739778" y="189272"/>
                  </a:lnTo>
                  <a:lnTo>
                    <a:pt x="759366" y="228090"/>
                  </a:lnTo>
                  <a:lnTo>
                    <a:pt x="773814" y="269238"/>
                  </a:lnTo>
                  <a:lnTo>
                    <a:pt x="782752" y="312383"/>
                  </a:lnTo>
                  <a:lnTo>
                    <a:pt x="785813" y="357187"/>
                  </a:lnTo>
                  <a:lnTo>
                    <a:pt x="782752" y="401992"/>
                  </a:lnTo>
                  <a:lnTo>
                    <a:pt x="773814" y="445136"/>
                  </a:lnTo>
                  <a:lnTo>
                    <a:pt x="759366" y="486285"/>
                  </a:lnTo>
                  <a:lnTo>
                    <a:pt x="739778" y="525103"/>
                  </a:lnTo>
                  <a:lnTo>
                    <a:pt x="715418" y="561257"/>
                  </a:lnTo>
                  <a:lnTo>
                    <a:pt x="686653" y="594410"/>
                  </a:lnTo>
                  <a:lnTo>
                    <a:pt x="653851" y="624229"/>
                  </a:lnTo>
                  <a:lnTo>
                    <a:pt x="617382" y="650379"/>
                  </a:lnTo>
                  <a:lnTo>
                    <a:pt x="577614" y="672525"/>
                  </a:lnTo>
                  <a:lnTo>
                    <a:pt x="534914" y="690332"/>
                  </a:lnTo>
                  <a:lnTo>
                    <a:pt x="489650" y="703466"/>
                  </a:lnTo>
                  <a:lnTo>
                    <a:pt x="442192" y="711592"/>
                  </a:lnTo>
                  <a:lnTo>
                    <a:pt x="392906" y="714375"/>
                  </a:lnTo>
                  <a:lnTo>
                    <a:pt x="343621" y="711592"/>
                  </a:lnTo>
                  <a:lnTo>
                    <a:pt x="296162" y="703466"/>
                  </a:lnTo>
                  <a:lnTo>
                    <a:pt x="250899" y="690332"/>
                  </a:lnTo>
                  <a:lnTo>
                    <a:pt x="208199" y="672525"/>
                  </a:lnTo>
                  <a:lnTo>
                    <a:pt x="168430" y="650379"/>
                  </a:lnTo>
                  <a:lnTo>
                    <a:pt x="131961" y="624229"/>
                  </a:lnTo>
                  <a:lnTo>
                    <a:pt x="99160" y="594410"/>
                  </a:lnTo>
                  <a:lnTo>
                    <a:pt x="70395" y="561257"/>
                  </a:lnTo>
                  <a:lnTo>
                    <a:pt x="46035" y="525103"/>
                  </a:lnTo>
                  <a:lnTo>
                    <a:pt x="26447" y="486285"/>
                  </a:lnTo>
                  <a:lnTo>
                    <a:pt x="11999" y="445136"/>
                  </a:lnTo>
                  <a:lnTo>
                    <a:pt x="3061" y="401992"/>
                  </a:lnTo>
                  <a:lnTo>
                    <a:pt x="0" y="357187"/>
                  </a:lnTo>
                  <a:close/>
                </a:path>
              </a:pathLst>
            </a:custGeom>
            <a:ln w="38099">
              <a:solidFill>
                <a:srgbClr val="000000"/>
              </a:solidFill>
            </a:ln>
          </p:spPr>
          <p:txBody>
            <a:bodyPr wrap="square" lIns="0" tIns="0" rIns="0" bIns="0" rtlCol="0"/>
            <a:lstStyle/>
            <a:p>
              <a:endParaRPr sz="908"/>
            </a:p>
          </p:txBody>
        </p:sp>
        <p:sp>
          <p:nvSpPr>
            <p:cNvPr id="15" name="object 15"/>
            <p:cNvSpPr/>
            <p:nvPr/>
          </p:nvSpPr>
          <p:spPr>
            <a:xfrm>
              <a:off x="7089218" y="3071084"/>
              <a:ext cx="571500" cy="0"/>
            </a:xfrm>
            <a:custGeom>
              <a:avLst/>
              <a:gdLst/>
              <a:ahLst/>
              <a:cxnLst/>
              <a:rect l="l" t="t" r="r" b="b"/>
              <a:pathLst>
                <a:path w="571500">
                  <a:moveTo>
                    <a:pt x="0" y="0"/>
                  </a:moveTo>
                  <a:lnTo>
                    <a:pt x="571499" y="1"/>
                  </a:lnTo>
                </a:path>
              </a:pathLst>
            </a:custGeom>
            <a:ln w="38099">
              <a:solidFill>
                <a:srgbClr val="000000"/>
              </a:solidFill>
            </a:ln>
          </p:spPr>
          <p:txBody>
            <a:bodyPr wrap="square" lIns="0" tIns="0" rIns="0" bIns="0" rtlCol="0"/>
            <a:lstStyle/>
            <a:p>
              <a:endParaRPr sz="908"/>
            </a:p>
          </p:txBody>
        </p:sp>
        <p:sp>
          <p:nvSpPr>
            <p:cNvPr id="16" name="object 16"/>
            <p:cNvSpPr/>
            <p:nvPr/>
          </p:nvSpPr>
          <p:spPr>
            <a:xfrm>
              <a:off x="6660592" y="3428272"/>
              <a:ext cx="0" cy="571500"/>
            </a:xfrm>
            <a:custGeom>
              <a:avLst/>
              <a:gdLst/>
              <a:ahLst/>
              <a:cxnLst/>
              <a:rect l="l" t="t" r="r" b="b"/>
              <a:pathLst>
                <a:path h="571500">
                  <a:moveTo>
                    <a:pt x="0" y="0"/>
                  </a:moveTo>
                  <a:lnTo>
                    <a:pt x="0" y="571499"/>
                  </a:lnTo>
                </a:path>
              </a:pathLst>
            </a:custGeom>
            <a:ln w="38099">
              <a:solidFill>
                <a:srgbClr val="000000"/>
              </a:solidFill>
            </a:ln>
          </p:spPr>
          <p:txBody>
            <a:bodyPr wrap="square" lIns="0" tIns="0" rIns="0" bIns="0" rtlCol="0"/>
            <a:lstStyle/>
            <a:p>
              <a:endParaRPr sz="908"/>
            </a:p>
          </p:txBody>
        </p:sp>
        <p:sp>
          <p:nvSpPr>
            <p:cNvPr id="17" name="object 17"/>
            <p:cNvSpPr/>
            <p:nvPr/>
          </p:nvSpPr>
          <p:spPr>
            <a:xfrm>
              <a:off x="8089342" y="3428272"/>
              <a:ext cx="0" cy="571500"/>
            </a:xfrm>
            <a:custGeom>
              <a:avLst/>
              <a:gdLst/>
              <a:ahLst/>
              <a:cxnLst/>
              <a:rect l="l" t="t" r="r" b="b"/>
              <a:pathLst>
                <a:path h="571500">
                  <a:moveTo>
                    <a:pt x="0" y="0"/>
                  </a:moveTo>
                  <a:lnTo>
                    <a:pt x="0" y="571499"/>
                  </a:lnTo>
                </a:path>
              </a:pathLst>
            </a:custGeom>
            <a:ln w="38099">
              <a:solidFill>
                <a:srgbClr val="000000"/>
              </a:solidFill>
            </a:ln>
          </p:spPr>
          <p:txBody>
            <a:bodyPr wrap="square" lIns="0" tIns="0" rIns="0" bIns="0" rtlCol="0"/>
            <a:lstStyle/>
            <a:p>
              <a:endParaRPr sz="908"/>
            </a:p>
          </p:txBody>
        </p:sp>
        <p:sp>
          <p:nvSpPr>
            <p:cNvPr id="18" name="object 18"/>
            <p:cNvSpPr/>
            <p:nvPr/>
          </p:nvSpPr>
          <p:spPr>
            <a:xfrm>
              <a:off x="6864486" y="4675454"/>
              <a:ext cx="367665" cy="539115"/>
            </a:xfrm>
            <a:custGeom>
              <a:avLst/>
              <a:gdLst/>
              <a:ahLst/>
              <a:cxnLst/>
              <a:rect l="l" t="t" r="r" b="b"/>
              <a:pathLst>
                <a:path w="367665" h="539114">
                  <a:moveTo>
                    <a:pt x="0" y="0"/>
                  </a:moveTo>
                  <a:lnTo>
                    <a:pt x="367604" y="538757"/>
                  </a:lnTo>
                </a:path>
              </a:pathLst>
            </a:custGeom>
            <a:ln w="38099">
              <a:solidFill>
                <a:srgbClr val="000000"/>
              </a:solidFill>
            </a:ln>
          </p:spPr>
          <p:txBody>
            <a:bodyPr wrap="square" lIns="0" tIns="0" rIns="0" bIns="0" rtlCol="0"/>
            <a:lstStyle/>
            <a:p>
              <a:endParaRPr sz="908"/>
            </a:p>
          </p:txBody>
        </p:sp>
        <p:sp>
          <p:nvSpPr>
            <p:cNvPr id="19" name="object 19"/>
            <p:cNvSpPr/>
            <p:nvPr/>
          </p:nvSpPr>
          <p:spPr>
            <a:xfrm>
              <a:off x="7785731" y="4714147"/>
              <a:ext cx="375285" cy="508000"/>
            </a:xfrm>
            <a:custGeom>
              <a:avLst/>
              <a:gdLst/>
              <a:ahLst/>
              <a:cxnLst/>
              <a:rect l="l" t="t" r="r" b="b"/>
              <a:pathLst>
                <a:path w="375284" h="508000">
                  <a:moveTo>
                    <a:pt x="375046" y="0"/>
                  </a:moveTo>
                  <a:lnTo>
                    <a:pt x="0" y="507503"/>
                  </a:lnTo>
                </a:path>
              </a:pathLst>
            </a:custGeom>
            <a:ln w="38099">
              <a:solidFill>
                <a:srgbClr val="000000"/>
              </a:solidFill>
            </a:ln>
          </p:spPr>
          <p:txBody>
            <a:bodyPr wrap="square" lIns="0" tIns="0" rIns="0" bIns="0" rtlCol="0"/>
            <a:lstStyle/>
            <a:p>
              <a:endParaRPr sz="908"/>
            </a:p>
          </p:txBody>
        </p:sp>
        <p:sp>
          <p:nvSpPr>
            <p:cNvPr id="20" name="object 20"/>
            <p:cNvSpPr/>
            <p:nvPr/>
          </p:nvSpPr>
          <p:spPr>
            <a:xfrm>
              <a:off x="7089217" y="4356958"/>
              <a:ext cx="714375" cy="0"/>
            </a:xfrm>
            <a:custGeom>
              <a:avLst/>
              <a:gdLst/>
              <a:ahLst/>
              <a:cxnLst/>
              <a:rect l="l" t="t" r="r" b="b"/>
              <a:pathLst>
                <a:path w="714375">
                  <a:moveTo>
                    <a:pt x="0" y="0"/>
                  </a:moveTo>
                  <a:lnTo>
                    <a:pt x="714374" y="0"/>
                  </a:lnTo>
                </a:path>
              </a:pathLst>
            </a:custGeom>
            <a:ln w="38099">
              <a:solidFill>
                <a:srgbClr val="000000"/>
              </a:solidFill>
            </a:ln>
          </p:spPr>
          <p:txBody>
            <a:bodyPr wrap="square" lIns="0" tIns="0" rIns="0" bIns="0" rtlCol="0"/>
            <a:lstStyle/>
            <a:p>
              <a:endParaRPr sz="908"/>
            </a:p>
          </p:txBody>
        </p:sp>
        <p:sp>
          <p:nvSpPr>
            <p:cNvPr id="21" name="object 21"/>
            <p:cNvSpPr/>
            <p:nvPr/>
          </p:nvSpPr>
          <p:spPr>
            <a:xfrm>
              <a:off x="7017783" y="3285397"/>
              <a:ext cx="857250" cy="857250"/>
            </a:xfrm>
            <a:custGeom>
              <a:avLst/>
              <a:gdLst/>
              <a:ahLst/>
              <a:cxnLst/>
              <a:rect l="l" t="t" r="r" b="b"/>
              <a:pathLst>
                <a:path w="857250" h="857250">
                  <a:moveTo>
                    <a:pt x="0" y="0"/>
                  </a:moveTo>
                  <a:lnTo>
                    <a:pt x="857249" y="857249"/>
                  </a:lnTo>
                </a:path>
              </a:pathLst>
            </a:custGeom>
            <a:ln w="38099">
              <a:solidFill>
                <a:srgbClr val="000000"/>
              </a:solidFill>
            </a:ln>
          </p:spPr>
          <p:txBody>
            <a:bodyPr wrap="square" lIns="0" tIns="0" rIns="0" bIns="0" rtlCol="0"/>
            <a:lstStyle/>
            <a:p>
              <a:endParaRPr sz="908"/>
            </a:p>
          </p:txBody>
        </p:sp>
      </p:gr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18</a:t>
            </a:fld>
            <a:endParaRPr lang="en-US"/>
          </a:p>
        </p:txBody>
      </p:sp>
    </p:spTree>
    <p:extLst>
      <p:ext uri="{BB962C8B-B14F-4D97-AF65-F5344CB8AC3E}">
        <p14:creationId xmlns:p14="http://schemas.microsoft.com/office/powerpoint/2010/main" val="71712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 calcmode="lin" valueType="num">
                                      <p:cBhvr additive="base">
                                        <p:cTn id="7" dur="500" fill="hold"/>
                                        <p:tgtEl>
                                          <p:spTgt spid="3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xEl>
                                              <p:pRg st="1" end="1"/>
                                            </p:txEl>
                                          </p:spTgt>
                                        </p:tgtEl>
                                        <p:attrNameLst>
                                          <p:attrName>style.visibility</p:attrName>
                                        </p:attrNameLst>
                                      </p:cBhvr>
                                      <p:to>
                                        <p:strVal val="visible"/>
                                      </p:to>
                                    </p:set>
                                    <p:anim calcmode="lin" valueType="num">
                                      <p:cBhvr additive="base">
                                        <p:cTn id="11" dur="500" fill="hold"/>
                                        <p:tgtEl>
                                          <p:spTgt spid="3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4">
                                            <p:txEl>
                                              <p:pRg st="2" end="2"/>
                                            </p:txEl>
                                          </p:spTgt>
                                        </p:tgtEl>
                                        <p:attrNameLst>
                                          <p:attrName>style.visibility</p:attrName>
                                        </p:attrNameLst>
                                      </p:cBhvr>
                                      <p:to>
                                        <p:strVal val="visible"/>
                                      </p:to>
                                    </p:set>
                                    <p:anim calcmode="lin" valueType="num">
                                      <p:cBhvr additive="base">
                                        <p:cTn id="15" dur="500" fill="hold"/>
                                        <p:tgtEl>
                                          <p:spTgt spid="34">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34">
                                            <p:txEl>
                                              <p:pRg st="3" end="3"/>
                                            </p:txEl>
                                          </p:spTgt>
                                        </p:tgtEl>
                                        <p:attrNameLst>
                                          <p:attrName>style.visibility</p:attrName>
                                        </p:attrNameLst>
                                      </p:cBhvr>
                                      <p:to>
                                        <p:strVal val="visible"/>
                                      </p:to>
                                    </p:set>
                                    <p:anim calcmode="lin" valueType="num">
                                      <p:cBhvr additive="base">
                                        <p:cTn id="21" dur="500" fill="hold"/>
                                        <p:tgtEl>
                                          <p:spTgt spid="34">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4">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4">
                                            <p:txEl>
                                              <p:pRg st="4" end="4"/>
                                            </p:txEl>
                                          </p:spTgt>
                                        </p:tgtEl>
                                        <p:attrNameLst>
                                          <p:attrName>style.visibility</p:attrName>
                                        </p:attrNameLst>
                                      </p:cBhvr>
                                      <p:to>
                                        <p:strVal val="visible"/>
                                      </p:to>
                                    </p:set>
                                    <p:anim calcmode="lin" valueType="num">
                                      <p:cBhvr additive="base">
                                        <p:cTn id="25" dur="500" fill="hold"/>
                                        <p:tgtEl>
                                          <p:spTgt spid="3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4">
                                            <p:txEl>
                                              <p:pRg st="5" end="5"/>
                                            </p:txEl>
                                          </p:spTgt>
                                        </p:tgtEl>
                                        <p:attrNameLst>
                                          <p:attrName>style.visibility</p:attrName>
                                        </p:attrNameLst>
                                      </p:cBhvr>
                                      <p:to>
                                        <p:strVal val="visible"/>
                                      </p:to>
                                    </p:set>
                                    <p:anim calcmode="lin" valueType="num">
                                      <p:cBhvr additive="base">
                                        <p:cTn id="29" dur="500" fill="hold"/>
                                        <p:tgtEl>
                                          <p:spTgt spid="34">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4">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4">
                                            <p:txEl>
                                              <p:pRg st="6" end="6"/>
                                            </p:txEl>
                                          </p:spTgt>
                                        </p:tgtEl>
                                        <p:attrNameLst>
                                          <p:attrName>style.visibility</p:attrName>
                                        </p:attrNameLst>
                                      </p:cBhvr>
                                      <p:to>
                                        <p:strVal val="visible"/>
                                      </p:to>
                                    </p:set>
                                    <p:anim calcmode="lin" valueType="num">
                                      <p:cBhvr additive="base">
                                        <p:cTn id="33" dur="500" fill="hold"/>
                                        <p:tgtEl>
                                          <p:spTgt spid="34">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dirty="0" smtClean="0"/>
              <a:t>Space-Time Model</a:t>
            </a:r>
            <a:endParaRPr lang="en-US" dirty="0"/>
          </a:p>
        </p:txBody>
      </p:sp>
      <p:sp>
        <p:nvSpPr>
          <p:cNvPr id="54" name="Content Placeholder 53"/>
          <p:cNvSpPr>
            <a:spLocks noGrp="1"/>
          </p:cNvSpPr>
          <p:nvPr>
            <p:ph idx="1"/>
          </p:nvPr>
        </p:nvSpPr>
        <p:spPr/>
        <p:txBody>
          <a:bodyPr/>
          <a:lstStyle/>
          <a:p>
            <a:r>
              <a:rPr lang="en-US" smtClean="0"/>
              <a:t>The events along with their time of occurrence are shown – timing diagram</a:t>
            </a:r>
          </a:p>
          <a:p>
            <a:r>
              <a:rPr lang="en-US" smtClean="0"/>
              <a:t>Provides greater details: actual communications are explicit</a:t>
            </a:r>
          </a:p>
          <a:p>
            <a:pPr lvl="1"/>
            <a:r>
              <a:rPr lang="en-US" smtClean="0"/>
              <a:t>Useful to analyze the instantaneous interactions among processes</a:t>
            </a:r>
          </a:p>
          <a:p>
            <a:pPr lvl="1"/>
            <a:r>
              <a:rPr lang="en-US" smtClean="0"/>
              <a:t>Both synchronous and asynchronous process graphs can be derived</a:t>
            </a:r>
          </a:p>
          <a:p>
            <a:endParaRPr lang="en-US" dirty="0"/>
          </a:p>
        </p:txBody>
      </p:sp>
      <p:sp>
        <p:nvSpPr>
          <p:cNvPr id="44" name="object 44"/>
          <p:cNvSpPr txBox="1">
            <a:spLocks noGrp="1"/>
          </p:cNvSpPr>
          <p:nvPr>
            <p:ph type="dt" sz="half" idx="10"/>
          </p:nvPr>
        </p:nvSpPr>
        <p:spPr/>
        <p:txBody>
          <a:bodyPr/>
          <a:lstStyle/>
          <a:p>
            <a:r>
              <a:rPr lang="en-US" smtClean="0"/>
              <a:t>9/24/2026, Topic 2</a:t>
            </a:r>
            <a:endParaRPr lang="en-US" dirty="0"/>
          </a:p>
        </p:txBody>
      </p:sp>
      <p:sp>
        <p:nvSpPr>
          <p:cNvPr id="43" name="object 43"/>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42" name="Picture 41"/>
          <p:cNvPicPr>
            <a:picLocks noChangeAspect="1"/>
          </p:cNvPicPr>
          <p:nvPr/>
        </p:nvPicPr>
        <p:blipFill>
          <a:blip r:embed="rId2"/>
          <a:stretch>
            <a:fillRect/>
          </a:stretch>
        </p:blipFill>
        <p:spPr>
          <a:xfrm>
            <a:off x="1781175" y="2008523"/>
            <a:ext cx="2902682" cy="1316958"/>
          </a:xfrm>
          <a:prstGeom prst="rect">
            <a:avLst/>
          </a:prstGeom>
        </p:spPr>
      </p:pic>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19</a:t>
            </a:fld>
            <a:endParaRPr lang="en-US"/>
          </a:p>
        </p:txBody>
      </p:sp>
    </p:spTree>
    <p:extLst>
      <p:ext uri="{BB962C8B-B14F-4D97-AF65-F5344CB8AC3E}">
        <p14:creationId xmlns:p14="http://schemas.microsoft.com/office/powerpoint/2010/main" val="39963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rotWithShape="1">
          <a:blip r:embed="rId2"/>
          <a:srcRect b="3678"/>
          <a:stretch/>
        </p:blipFill>
        <p:spPr>
          <a:xfrm>
            <a:off x="3838575" y="2631790"/>
            <a:ext cx="1783182" cy="811959"/>
          </a:xfrm>
          <a:prstGeom prst="rect">
            <a:avLst/>
          </a:prstGeom>
          <a:solidFill>
            <a:schemeClr val="bg1"/>
          </a:solidFill>
        </p:spPr>
      </p:pic>
      <p:sp>
        <p:nvSpPr>
          <p:cNvPr id="11" name="object 11"/>
          <p:cNvSpPr txBox="1">
            <a:spLocks noGrp="1"/>
          </p:cNvSpPr>
          <p:nvPr>
            <p:ph type="title"/>
          </p:nvPr>
        </p:nvSpPr>
        <p:spPr/>
        <p:txBody>
          <a:bodyPr/>
          <a:lstStyle/>
          <a:p>
            <a:r>
              <a:rPr lang="en-US" smtClean="0"/>
              <a:t>The Client/Server Model</a:t>
            </a:r>
            <a:endParaRPr lang="en-US"/>
          </a:p>
        </p:txBody>
      </p:sp>
      <p:sp>
        <p:nvSpPr>
          <p:cNvPr id="40" name="Content Placeholder 39"/>
          <p:cNvSpPr>
            <a:spLocks noGrp="1"/>
          </p:cNvSpPr>
          <p:nvPr>
            <p:ph idx="1"/>
          </p:nvPr>
        </p:nvSpPr>
        <p:spPr>
          <a:xfrm>
            <a:off x="636851" y="922867"/>
            <a:ext cx="4649524" cy="2195814"/>
          </a:xfrm>
        </p:spPr>
        <p:txBody>
          <a:bodyPr/>
          <a:lstStyle/>
          <a:p>
            <a:r>
              <a:rPr lang="en-US" dirty="0" smtClean="0"/>
              <a:t>The client/server model is a programming paradigm that represents the interaction between processes and structures of the system</a:t>
            </a:r>
          </a:p>
          <a:p>
            <a:r>
              <a:rPr lang="en-US" dirty="0" smtClean="0"/>
              <a:t>Any process in a system is a client or a server or can play the roles of both</a:t>
            </a:r>
          </a:p>
          <a:p>
            <a:pPr lvl="1"/>
            <a:r>
              <a:rPr lang="en-US" dirty="0" smtClean="0"/>
              <a:t>Client and server processes interact through a sequence of requests and responses: synchronous request/reply exchange of information</a:t>
            </a:r>
          </a:p>
          <a:p>
            <a:r>
              <a:rPr lang="en-US" dirty="0" smtClean="0"/>
              <a:t>Can also be considered as a service-oriented communication model</a:t>
            </a:r>
          </a:p>
          <a:p>
            <a:pPr lvl="1"/>
            <a:r>
              <a:rPr lang="en-US" dirty="0" smtClean="0"/>
              <a:t>A higher-level abstraction of inter-process communication</a:t>
            </a:r>
          </a:p>
          <a:p>
            <a:pPr lvl="1"/>
            <a:r>
              <a:rPr lang="en-US" dirty="0" smtClean="0"/>
              <a:t>Supported by using either RPC or message passing communication, which in turn is implemented (lower level) by either a connection-oriented or connectionless transport service in the network</a:t>
            </a:r>
          </a:p>
        </p:txBody>
      </p:sp>
      <p:sp>
        <p:nvSpPr>
          <p:cNvPr id="30" name="object 30"/>
          <p:cNvSpPr txBox="1">
            <a:spLocks noGrp="1"/>
          </p:cNvSpPr>
          <p:nvPr>
            <p:ph type="dt" sz="half" idx="10"/>
          </p:nvPr>
        </p:nvSpPr>
        <p:spPr/>
        <p:txBody>
          <a:bodyPr/>
          <a:lstStyle/>
          <a:p>
            <a:r>
              <a:rPr lang="en-US" smtClean="0"/>
              <a:t>9/24/2026, Topic 2</a:t>
            </a:r>
            <a:endParaRPr lang="en-US" dirty="0"/>
          </a:p>
        </p:txBody>
      </p:sp>
      <p:sp>
        <p:nvSpPr>
          <p:cNvPr id="29" name="object 29"/>
          <p:cNvSpPr txBox="1">
            <a:spLocks noGrp="1"/>
          </p:cNvSpPr>
          <p:nvPr>
            <p:ph type="ftr" sz="quarter" idx="11"/>
          </p:nvPr>
        </p:nvSpPr>
        <p:spPr/>
        <p:txBody>
          <a:bodyPr/>
          <a:lstStyle/>
          <a:p>
            <a:r>
              <a:rPr lang="en-US" smtClean="0"/>
              <a:t>CSC7103, Fall 2026, Concurrent Processes and Programming</a:t>
            </a:r>
            <a:endParaRPr lang="en-US" dirty="0"/>
          </a:p>
        </p:txBody>
      </p:sp>
      <p:sp>
        <p:nvSpPr>
          <p:cNvPr id="17" name="object 17"/>
          <p:cNvSpPr txBox="1"/>
          <p:nvPr/>
        </p:nvSpPr>
        <p:spPr>
          <a:xfrm>
            <a:off x="2322530" y="2948911"/>
            <a:ext cx="1407943" cy="168348"/>
          </a:xfrm>
          <a:prstGeom prst="rect">
            <a:avLst/>
          </a:prstGeom>
        </p:spPr>
        <p:txBody>
          <a:bodyPr vert="horz" wrap="square" lIns="0" tIns="24353" rIns="0" bIns="0" rtlCol="0">
            <a:spAutoFit/>
          </a:bodyPr>
          <a:lstStyle/>
          <a:p>
            <a:pPr marR="71454">
              <a:spcBef>
                <a:spcPts val="1002"/>
              </a:spcBef>
            </a:pPr>
            <a:r>
              <a:rPr sz="934" i="1" dirty="0" smtClean="0">
                <a:latin typeface="Verdana"/>
                <a:cs typeface="Verdana"/>
              </a:rPr>
              <a:t>logical</a:t>
            </a:r>
            <a:r>
              <a:rPr sz="934" i="1" spc="20" dirty="0" smtClean="0">
                <a:latin typeface="Verdana"/>
                <a:cs typeface="Verdana"/>
              </a:rPr>
              <a:t> </a:t>
            </a:r>
            <a:r>
              <a:rPr sz="934" i="1" spc="-5" dirty="0">
                <a:latin typeface="Verdana"/>
                <a:cs typeface="Verdana"/>
              </a:rPr>
              <a:t>communication</a:t>
            </a:r>
            <a:endParaRPr sz="934" dirty="0">
              <a:latin typeface="Verdana"/>
              <a:cs typeface="Verdana"/>
            </a:endParaRPr>
          </a:p>
        </p:txBody>
      </p:sp>
      <p:sp>
        <p:nvSpPr>
          <p:cNvPr id="2" name="Slide Number Placeholder 1"/>
          <p:cNvSpPr>
            <a:spLocks noGrp="1"/>
          </p:cNvSpPr>
          <p:nvPr>
            <p:ph type="sldNum" sz="quarter" idx="12"/>
          </p:nvPr>
        </p:nvSpPr>
        <p:spPr/>
        <p:txBody>
          <a:bodyPr>
            <a:normAutofit fontScale="92500" lnSpcReduction="20000"/>
          </a:bodyPr>
          <a:lstStyle/>
          <a:p>
            <a:fld id="{B6F15528-21DE-4FAA-801E-634DDDAF4B2B}" type="slidenum">
              <a:rPr lang="en-US" smtClean="0"/>
              <a:t>20</a:t>
            </a:fld>
            <a:endParaRPr lang="en-US"/>
          </a:p>
        </p:txBody>
      </p:sp>
      <p:cxnSp>
        <p:nvCxnSpPr>
          <p:cNvPr id="4" name="Straight Connector 3"/>
          <p:cNvCxnSpPr/>
          <p:nvPr/>
        </p:nvCxnSpPr>
        <p:spPr>
          <a:xfrm flipV="1">
            <a:off x="3681187" y="2824015"/>
            <a:ext cx="843188" cy="20846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748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 calcmode="lin" valueType="num">
                                      <p:cBhvr additive="base">
                                        <p:cTn id="7" dur="500" fill="hold"/>
                                        <p:tgtEl>
                                          <p:spTgt spid="4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
                                            <p:txEl>
                                              <p:pRg st="1" end="1"/>
                                            </p:txEl>
                                          </p:spTgt>
                                        </p:tgtEl>
                                        <p:attrNameLst>
                                          <p:attrName>style.visibility</p:attrName>
                                        </p:attrNameLst>
                                      </p:cBhvr>
                                      <p:to>
                                        <p:strVal val="visible"/>
                                      </p:to>
                                    </p:set>
                                    <p:anim calcmode="lin" valueType="num">
                                      <p:cBhvr additive="base">
                                        <p:cTn id="13" dur="500" fill="hold"/>
                                        <p:tgtEl>
                                          <p:spTgt spid="4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0">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0">
                                            <p:txEl>
                                              <p:pRg st="2" end="2"/>
                                            </p:txEl>
                                          </p:spTgt>
                                        </p:tgtEl>
                                        <p:attrNameLst>
                                          <p:attrName>style.visibility</p:attrName>
                                        </p:attrNameLst>
                                      </p:cBhvr>
                                      <p:to>
                                        <p:strVal val="visible"/>
                                      </p:to>
                                    </p:set>
                                    <p:anim calcmode="lin" valueType="num">
                                      <p:cBhvr additive="base">
                                        <p:cTn id="17" dur="500" fill="hold"/>
                                        <p:tgtEl>
                                          <p:spTgt spid="40">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0">
                                            <p:txEl>
                                              <p:pRg st="3" end="3"/>
                                            </p:txEl>
                                          </p:spTgt>
                                        </p:tgtEl>
                                        <p:attrNameLst>
                                          <p:attrName>style.visibility</p:attrName>
                                        </p:attrNameLst>
                                      </p:cBhvr>
                                      <p:to>
                                        <p:strVal val="visible"/>
                                      </p:to>
                                    </p:set>
                                    <p:anim calcmode="lin" valueType="num">
                                      <p:cBhvr additive="base">
                                        <p:cTn id="23" dur="500" fill="hold"/>
                                        <p:tgtEl>
                                          <p:spTgt spid="40">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0">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0">
                                            <p:txEl>
                                              <p:pRg st="4" end="4"/>
                                            </p:txEl>
                                          </p:spTgt>
                                        </p:tgtEl>
                                        <p:attrNameLst>
                                          <p:attrName>style.visibility</p:attrName>
                                        </p:attrNameLst>
                                      </p:cBhvr>
                                      <p:to>
                                        <p:strVal val="visible"/>
                                      </p:to>
                                    </p:set>
                                    <p:anim calcmode="lin" valueType="num">
                                      <p:cBhvr additive="base">
                                        <p:cTn id="27" dur="500" fill="hold"/>
                                        <p:tgtEl>
                                          <p:spTgt spid="40">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0">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0">
                                            <p:txEl>
                                              <p:pRg st="5" end="5"/>
                                            </p:txEl>
                                          </p:spTgt>
                                        </p:tgtEl>
                                        <p:attrNameLst>
                                          <p:attrName>style.visibility</p:attrName>
                                        </p:attrNameLst>
                                      </p:cBhvr>
                                      <p:to>
                                        <p:strVal val="visible"/>
                                      </p:to>
                                    </p:set>
                                    <p:anim calcmode="lin" valueType="num">
                                      <p:cBhvr additive="base">
                                        <p:cTn id="31" dur="500" fill="hold"/>
                                        <p:tgtEl>
                                          <p:spTgt spid="40">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0-#ppt_w/2"/>
                                          </p:val>
                                        </p:tav>
                                        <p:tav tm="100000">
                                          <p:val>
                                            <p:strVal val="#ppt_x"/>
                                          </p:val>
                                        </p:tav>
                                      </p:tavLst>
                                    </p:anim>
                                    <p:anim calcmode="lin" valueType="num">
                                      <p:cBhvr additive="base">
                                        <p:cTn id="3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0-#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p"/>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dirty="0" smtClean="0"/>
              <a:t>Time Services</a:t>
            </a:r>
            <a:endParaRPr lang="en-US" dirty="0"/>
          </a:p>
        </p:txBody>
      </p:sp>
      <p:sp>
        <p:nvSpPr>
          <p:cNvPr id="15" name="Text Placeholder 14"/>
          <p:cNvSpPr>
            <a:spLocks noGrp="1"/>
          </p:cNvSpPr>
          <p:nvPr>
            <p:ph type="body" idx="1"/>
          </p:nvPr>
        </p:nvSpPr>
        <p:spPr/>
        <p:txBody>
          <a:bodyPr/>
          <a:lstStyle/>
          <a:p>
            <a:endParaRPr lang="en-US"/>
          </a:p>
        </p:txBody>
      </p:sp>
      <p:sp>
        <p:nvSpPr>
          <p:cNvPr id="5" name="object 5"/>
          <p:cNvSpPr txBox="1">
            <a:spLocks noGrp="1"/>
          </p:cNvSpPr>
          <p:nvPr>
            <p:ph type="dt" sz="half" idx="10"/>
          </p:nvPr>
        </p:nvSpPr>
        <p:spPr/>
        <p:txBody>
          <a:bodyPr/>
          <a:lstStyle/>
          <a:p>
            <a:r>
              <a:rPr lang="en-US" smtClean="0"/>
              <a:t>9/24/2026, Topic 2</a:t>
            </a:r>
            <a:endParaRPr lang="en-US" dirty="0"/>
          </a:p>
        </p:txBody>
      </p:sp>
      <p:sp>
        <p:nvSpPr>
          <p:cNvPr id="4" name="object 4"/>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21</a:t>
            </a:fld>
            <a:endParaRPr lang="en-US"/>
          </a:p>
        </p:txBody>
      </p:sp>
    </p:spTree>
    <p:extLst>
      <p:ext uri="{BB962C8B-B14F-4D97-AF65-F5344CB8AC3E}">
        <p14:creationId xmlns:p14="http://schemas.microsoft.com/office/powerpoint/2010/main" val="11643538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Time Services</a:t>
            </a:r>
            <a:endParaRPr lang="en-US"/>
          </a:p>
        </p:txBody>
      </p:sp>
      <p:sp>
        <p:nvSpPr>
          <p:cNvPr id="16" name="Content Placeholder 15"/>
          <p:cNvSpPr>
            <a:spLocks noGrp="1"/>
          </p:cNvSpPr>
          <p:nvPr>
            <p:ph idx="1"/>
          </p:nvPr>
        </p:nvSpPr>
        <p:spPr/>
        <p:txBody>
          <a:bodyPr>
            <a:normAutofit fontScale="85000" lnSpcReduction="20000"/>
          </a:bodyPr>
          <a:lstStyle/>
          <a:p>
            <a:r>
              <a:rPr lang="en-US" dirty="0" smtClean="0"/>
              <a:t>In the space-time model, events are recorded with respect to each process’s own clock time</a:t>
            </a:r>
          </a:p>
          <a:p>
            <a:r>
              <a:rPr lang="en-US" dirty="0" smtClean="0"/>
              <a:t>Many applications need timing information: clocks are used to specify time and timers needed for describing the occurrences of events:</a:t>
            </a:r>
          </a:p>
          <a:p>
            <a:pPr lvl="1"/>
            <a:r>
              <a:rPr lang="en-US" dirty="0" smtClean="0"/>
              <a:t>When an event occurs, how long it takes, and which event occurs first</a:t>
            </a:r>
          </a:p>
          <a:p>
            <a:pPr lvl="1"/>
            <a:r>
              <a:rPr lang="en-US" dirty="0" smtClean="0"/>
              <a:t>Computer example: When a file was last modified, how long a client should access a server, and which update of a data object happened first</a:t>
            </a:r>
          </a:p>
          <a:p>
            <a:pPr lvl="1"/>
            <a:r>
              <a:rPr lang="en-US" dirty="0" smtClean="0"/>
              <a:t>Two processes updating a file: The file server received two simultaneous write requests. Without a time stamp, it is not possible for the server to determine which request is older</a:t>
            </a:r>
          </a:p>
          <a:p>
            <a:r>
              <a:rPr lang="en-US" dirty="0" smtClean="0"/>
              <a:t>It is not possible to precisely synchronize clocks in a distributed system because different computers have their own (local) clocks</a:t>
            </a:r>
          </a:p>
          <a:p>
            <a:pPr lvl="1"/>
            <a:r>
              <a:rPr lang="en-US" dirty="0" smtClean="0"/>
              <a:t>Even if the clocks may be synchronized, physical clocks will not run at the same pace so </a:t>
            </a:r>
            <a:r>
              <a:rPr lang="en-US" dirty="0" smtClean="0">
                <a:solidFill>
                  <a:schemeClr val="tx2">
                    <a:lumMod val="60000"/>
                    <a:lumOff val="40000"/>
                  </a:schemeClr>
                </a:solidFill>
              </a:rPr>
              <a:t>clock skew </a:t>
            </a:r>
            <a:r>
              <a:rPr lang="en-US" dirty="0" smtClean="0"/>
              <a:t>(clock drift) will develop over time</a:t>
            </a:r>
          </a:p>
          <a:p>
            <a:r>
              <a:rPr lang="en-US" dirty="0" smtClean="0"/>
              <a:t>To ensure that different computer clocks in reasonable agreement need </a:t>
            </a:r>
            <a:r>
              <a:rPr lang="en-US" dirty="0" smtClean="0">
                <a:solidFill>
                  <a:schemeClr val="tx2">
                    <a:lumMod val="60000"/>
                    <a:lumOff val="40000"/>
                  </a:schemeClr>
                </a:solidFill>
              </a:rPr>
              <a:t>clock synchronization protocols</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22</a:t>
            </a:fld>
            <a:endParaRPr lang="en-US"/>
          </a:p>
        </p:txBody>
      </p:sp>
    </p:spTree>
    <p:extLst>
      <p:ext uri="{BB962C8B-B14F-4D97-AF65-F5344CB8AC3E}">
        <p14:creationId xmlns:p14="http://schemas.microsoft.com/office/powerpoint/2010/main" val="259949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 calcmode="lin" valueType="num">
                                      <p:cBhvr additive="base">
                                        <p:cTn id="13"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 calcmode="lin" valueType="num">
                                      <p:cBhvr additive="base">
                                        <p:cTn id="1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 calcmode="lin" valueType="num">
                                      <p:cBhvr additive="base">
                                        <p:cTn id="21"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
                                            <p:txEl>
                                              <p:pRg st="4" end="4"/>
                                            </p:txEl>
                                          </p:spTgt>
                                        </p:tgtEl>
                                        <p:attrNameLst>
                                          <p:attrName>style.visibility</p:attrName>
                                        </p:attrNameLst>
                                      </p:cBhvr>
                                      <p:to>
                                        <p:strVal val="visible"/>
                                      </p:to>
                                    </p:set>
                                    <p:anim calcmode="lin" valueType="num">
                                      <p:cBhvr additive="base">
                                        <p:cTn id="25"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
                                            <p:txEl>
                                              <p:pRg st="5" end="5"/>
                                            </p:txEl>
                                          </p:spTgt>
                                        </p:tgtEl>
                                        <p:attrNameLst>
                                          <p:attrName>style.visibility</p:attrName>
                                        </p:attrNameLst>
                                      </p:cBhvr>
                                      <p:to>
                                        <p:strVal val="visible"/>
                                      </p:to>
                                    </p:set>
                                    <p:anim calcmode="lin" valueType="num">
                                      <p:cBhvr additive="base">
                                        <p:cTn id="31"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6">
                                            <p:txEl>
                                              <p:pRg st="6" end="6"/>
                                            </p:txEl>
                                          </p:spTgt>
                                        </p:tgtEl>
                                        <p:attrNameLst>
                                          <p:attrName>style.visibility</p:attrName>
                                        </p:attrNameLst>
                                      </p:cBhvr>
                                      <p:to>
                                        <p:strVal val="visible"/>
                                      </p:to>
                                    </p:set>
                                    <p:anim calcmode="lin" valueType="num">
                                      <p:cBhvr additive="base">
                                        <p:cTn id="35"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xEl>
                                              <p:pRg st="7" end="7"/>
                                            </p:txEl>
                                          </p:spTgt>
                                        </p:tgtEl>
                                        <p:attrNameLst>
                                          <p:attrName>style.visibility</p:attrName>
                                        </p:attrNameLst>
                                      </p:cBhvr>
                                      <p:to>
                                        <p:strVal val="visible"/>
                                      </p:to>
                                    </p:set>
                                    <p:anim calcmode="lin" valueType="num">
                                      <p:cBhvr additive="base">
                                        <p:cTn id="41"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6">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Two Types of Clocks</a:t>
            </a:r>
            <a:endParaRPr lang="en-US"/>
          </a:p>
        </p:txBody>
      </p:sp>
      <p:sp>
        <p:nvSpPr>
          <p:cNvPr id="16" name="Content Placeholder 15"/>
          <p:cNvSpPr>
            <a:spLocks noGrp="1"/>
          </p:cNvSpPr>
          <p:nvPr>
            <p:ph idx="1"/>
          </p:nvPr>
        </p:nvSpPr>
        <p:spPr/>
        <p:txBody>
          <a:bodyPr>
            <a:normAutofit/>
          </a:bodyPr>
          <a:lstStyle/>
          <a:p>
            <a:r>
              <a:rPr lang="en-US" dirty="0" smtClean="0"/>
              <a:t>In centralized OS, the same system clock and time/timer are used to coordinate all processes/events</a:t>
            </a:r>
          </a:p>
          <a:p>
            <a:r>
              <a:rPr lang="en-US" dirty="0" smtClean="0"/>
              <a:t>In distributed OS, without a global time consensus, it is difficult to coordinate distributed processes/events</a:t>
            </a:r>
          </a:p>
          <a:p>
            <a:r>
              <a:rPr lang="en-US" dirty="0" smtClean="0"/>
              <a:t>Two fundamental clock concepts for specifying time in distributed systems</a:t>
            </a:r>
          </a:p>
          <a:p>
            <a:pPr lvl="1"/>
            <a:r>
              <a:rPr lang="en-US" dirty="0" smtClean="0">
                <a:solidFill>
                  <a:schemeClr val="tx2">
                    <a:lumMod val="60000"/>
                    <a:lumOff val="40000"/>
                  </a:schemeClr>
                </a:solidFill>
              </a:rPr>
              <a:t>Physical clock</a:t>
            </a:r>
            <a:r>
              <a:rPr lang="en-US" dirty="0" smtClean="0"/>
              <a:t>: a close approximation of real life clock that measures both a point and intervals of time, i.e., time and timer</a:t>
            </a:r>
          </a:p>
          <a:p>
            <a:pPr lvl="2"/>
            <a:r>
              <a:rPr lang="en-US" dirty="0" smtClean="0"/>
              <a:t>Used to synchronize and schedule hardware activities</a:t>
            </a:r>
          </a:p>
          <a:p>
            <a:pPr lvl="1"/>
            <a:r>
              <a:rPr lang="en-US" dirty="0" smtClean="0">
                <a:solidFill>
                  <a:schemeClr val="tx2">
                    <a:lumMod val="60000"/>
                    <a:lumOff val="40000"/>
                  </a:schemeClr>
                </a:solidFill>
              </a:rPr>
              <a:t>Logical clock</a:t>
            </a:r>
            <a:r>
              <a:rPr lang="en-US" dirty="0" smtClean="0"/>
              <a:t>: preserves only the </a:t>
            </a:r>
            <a:r>
              <a:rPr lang="en-US" dirty="0" smtClean="0">
                <a:solidFill>
                  <a:schemeClr val="tx2">
                    <a:lumMod val="60000"/>
                    <a:lumOff val="40000"/>
                  </a:schemeClr>
                </a:solidFill>
              </a:rPr>
              <a:t>ordering</a:t>
            </a:r>
            <a:r>
              <a:rPr lang="en-US" dirty="0" smtClean="0"/>
              <a:t> of events</a:t>
            </a:r>
          </a:p>
          <a:p>
            <a:r>
              <a:rPr lang="en-US" dirty="0" smtClean="0"/>
              <a:t>Different algorithms to synchronize physical and logical locks</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23</a:t>
            </a:fld>
            <a:endParaRPr lang="en-US"/>
          </a:p>
        </p:txBody>
      </p:sp>
    </p:spTree>
    <p:extLst>
      <p:ext uri="{BB962C8B-B14F-4D97-AF65-F5344CB8AC3E}">
        <p14:creationId xmlns:p14="http://schemas.microsoft.com/office/powerpoint/2010/main" val="70816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 calcmode="lin" valueType="num">
                                      <p:cBhvr additive="base">
                                        <p:cTn id="13"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
                                            <p:txEl>
                                              <p:pRg st="2" end="2"/>
                                            </p:txEl>
                                          </p:spTgt>
                                        </p:tgtEl>
                                        <p:attrNameLst>
                                          <p:attrName>style.visibility</p:attrName>
                                        </p:attrNameLst>
                                      </p:cBhvr>
                                      <p:to>
                                        <p:strVal val="visible"/>
                                      </p:to>
                                    </p:set>
                                    <p:anim calcmode="lin" valueType="num">
                                      <p:cBhvr additive="base">
                                        <p:cTn id="19"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6">
                                            <p:txEl>
                                              <p:pRg st="3" end="3"/>
                                            </p:txEl>
                                          </p:spTgt>
                                        </p:tgtEl>
                                        <p:attrNameLst>
                                          <p:attrName>style.visibility</p:attrName>
                                        </p:attrNameLst>
                                      </p:cBhvr>
                                      <p:to>
                                        <p:strVal val="visible"/>
                                      </p:to>
                                    </p:set>
                                    <p:anim calcmode="lin" valueType="num">
                                      <p:cBhvr additive="base">
                                        <p:cTn id="23"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6">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xEl>
                                              <p:pRg st="4" end="4"/>
                                            </p:txEl>
                                          </p:spTgt>
                                        </p:tgtEl>
                                        <p:attrNameLst>
                                          <p:attrName>style.visibility</p:attrName>
                                        </p:attrNameLst>
                                      </p:cBhvr>
                                      <p:to>
                                        <p:strVal val="visible"/>
                                      </p:to>
                                    </p:set>
                                    <p:anim calcmode="lin" valueType="num">
                                      <p:cBhvr additive="base">
                                        <p:cTn id="27"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6">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6">
                                            <p:txEl>
                                              <p:pRg st="5" end="5"/>
                                            </p:txEl>
                                          </p:spTgt>
                                        </p:tgtEl>
                                        <p:attrNameLst>
                                          <p:attrName>style.visibility</p:attrName>
                                        </p:attrNameLst>
                                      </p:cBhvr>
                                      <p:to>
                                        <p:strVal val="visible"/>
                                      </p:to>
                                    </p:set>
                                    <p:anim calcmode="lin" valueType="num">
                                      <p:cBhvr additive="base">
                                        <p:cTn id="31"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
                                            <p:txEl>
                                              <p:pRg st="6" end="6"/>
                                            </p:txEl>
                                          </p:spTgt>
                                        </p:tgtEl>
                                        <p:attrNameLst>
                                          <p:attrName>style.visibility</p:attrName>
                                        </p:attrNameLst>
                                      </p:cBhvr>
                                      <p:to>
                                        <p:strVal val="visible"/>
                                      </p:to>
                                    </p:set>
                                    <p:anim calcmode="lin" valueType="num">
                                      <p:cBhvr additive="base">
                                        <p:cTn id="37"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Physical Clocks</a:t>
            </a:r>
            <a:endParaRPr lang="en-US"/>
          </a:p>
        </p:txBody>
      </p:sp>
      <p:sp>
        <p:nvSpPr>
          <p:cNvPr id="16" name="Content Placeholder 15"/>
          <p:cNvSpPr>
            <a:spLocks noGrp="1"/>
          </p:cNvSpPr>
          <p:nvPr>
            <p:ph idx="1"/>
          </p:nvPr>
        </p:nvSpPr>
        <p:spPr/>
        <p:txBody>
          <a:bodyPr>
            <a:normAutofit fontScale="92500" lnSpcReduction="10000"/>
          </a:bodyPr>
          <a:lstStyle/>
          <a:p>
            <a:r>
              <a:rPr lang="en-US" dirty="0" smtClean="0"/>
              <a:t>An absolute global physical time is theoretically impossible to obtain in a distributed environment</a:t>
            </a:r>
          </a:p>
          <a:p>
            <a:pPr lvl="1"/>
            <a:r>
              <a:rPr lang="en-US" dirty="0" smtClean="0"/>
              <a:t>All machines try to reach a consensus of time</a:t>
            </a:r>
          </a:p>
          <a:p>
            <a:r>
              <a:rPr lang="en-US" dirty="0" smtClean="0"/>
              <a:t>Many standard Universal Coordinated Time (UTC) sources are available for computers:</a:t>
            </a:r>
          </a:p>
          <a:p>
            <a:pPr lvl="1"/>
            <a:r>
              <a:rPr lang="en-US" dirty="0" smtClean="0"/>
              <a:t>NIST short wave radio, ACTS (via modem), GPS satellites</a:t>
            </a:r>
          </a:p>
          <a:p>
            <a:pPr lvl="1"/>
            <a:r>
              <a:rPr lang="en-US" dirty="0" smtClean="0"/>
              <a:t>Using these time services are generally costly and/or complicated. A few time services access the UTC sources directly, and most computers obtain the timing information from one or more time servers (TS)</a:t>
            </a:r>
          </a:p>
          <a:p>
            <a:r>
              <a:rPr lang="en-US" dirty="0" smtClean="0"/>
              <a:t>Accessing a TS via network requires a non-deterministic message exchange time – a delay in reporting or acquiring UTC</a:t>
            </a:r>
          </a:p>
          <a:p>
            <a:pPr lvl="1"/>
            <a:r>
              <a:rPr lang="en-US" dirty="0" smtClean="0"/>
              <a:t>Approaches to compensate the delay and reduce time discrepancies: Christian’s Algorithm</a:t>
            </a:r>
          </a:p>
          <a:p>
            <a:pPr lvl="1"/>
            <a:r>
              <a:rPr lang="en-US" dirty="0" smtClean="0"/>
              <a:t>Berkeley Algorithm </a:t>
            </a:r>
          </a:p>
          <a:p>
            <a:pPr lvl="1"/>
            <a:r>
              <a:rPr lang="en-US" dirty="0" smtClean="0"/>
              <a:t>Averaging Algorithm</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24</a:t>
            </a:fld>
            <a:endParaRPr lang="en-US"/>
          </a:p>
        </p:txBody>
      </p:sp>
    </p:spTree>
    <p:extLst>
      <p:ext uri="{BB962C8B-B14F-4D97-AF65-F5344CB8AC3E}">
        <p14:creationId xmlns:p14="http://schemas.microsoft.com/office/powerpoint/2010/main" val="342134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 calcmode="lin" valueType="num">
                                      <p:cBhvr additive="base">
                                        <p:cTn id="1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 calcmode="lin" valueType="num">
                                      <p:cBhvr additive="base">
                                        <p:cTn id="21"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
                                            <p:txEl>
                                              <p:pRg st="4" end="4"/>
                                            </p:txEl>
                                          </p:spTgt>
                                        </p:tgtEl>
                                        <p:attrNameLst>
                                          <p:attrName>style.visibility</p:attrName>
                                        </p:attrNameLst>
                                      </p:cBhvr>
                                      <p:to>
                                        <p:strVal val="visible"/>
                                      </p:to>
                                    </p:set>
                                    <p:anim calcmode="lin" valueType="num">
                                      <p:cBhvr additive="base">
                                        <p:cTn id="25"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
                                            <p:txEl>
                                              <p:pRg st="5" end="5"/>
                                            </p:txEl>
                                          </p:spTgt>
                                        </p:tgtEl>
                                        <p:attrNameLst>
                                          <p:attrName>style.visibility</p:attrName>
                                        </p:attrNameLst>
                                      </p:cBhvr>
                                      <p:to>
                                        <p:strVal val="visible"/>
                                      </p:to>
                                    </p:set>
                                    <p:anim calcmode="lin" valueType="num">
                                      <p:cBhvr additive="base">
                                        <p:cTn id="31"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6">
                                            <p:txEl>
                                              <p:pRg st="6" end="6"/>
                                            </p:txEl>
                                          </p:spTgt>
                                        </p:tgtEl>
                                        <p:attrNameLst>
                                          <p:attrName>style.visibility</p:attrName>
                                        </p:attrNameLst>
                                      </p:cBhvr>
                                      <p:to>
                                        <p:strVal val="visible"/>
                                      </p:to>
                                    </p:set>
                                    <p:anim calcmode="lin" valueType="num">
                                      <p:cBhvr additive="base">
                                        <p:cTn id="35"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6">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6">
                                            <p:txEl>
                                              <p:pRg st="7" end="7"/>
                                            </p:txEl>
                                          </p:spTgt>
                                        </p:tgtEl>
                                        <p:attrNameLst>
                                          <p:attrName>style.visibility</p:attrName>
                                        </p:attrNameLst>
                                      </p:cBhvr>
                                      <p:to>
                                        <p:strVal val="visible"/>
                                      </p:to>
                                    </p:set>
                                    <p:anim calcmode="lin" valueType="num">
                                      <p:cBhvr additive="base">
                                        <p:cTn id="39"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6">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6">
                                            <p:txEl>
                                              <p:pRg st="8" end="8"/>
                                            </p:txEl>
                                          </p:spTgt>
                                        </p:tgtEl>
                                        <p:attrNameLst>
                                          <p:attrName>style.visibility</p:attrName>
                                        </p:attrNameLst>
                                      </p:cBhvr>
                                      <p:to>
                                        <p:strVal val="visible"/>
                                      </p:to>
                                    </p:set>
                                    <p:anim calcmode="lin" valueType="num">
                                      <p:cBhvr additive="base">
                                        <p:cTn id="43" dur="500" fill="hold"/>
                                        <p:tgtEl>
                                          <p:spTgt spid="16">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6">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A Distributed Time Service Architecture</a:t>
            </a:r>
            <a:endParaRPr lang="en-US"/>
          </a:p>
        </p:txBody>
      </p:sp>
      <p:sp>
        <p:nvSpPr>
          <p:cNvPr id="60" name="Content Placeholder 59"/>
          <p:cNvSpPr>
            <a:spLocks noGrp="1"/>
          </p:cNvSpPr>
          <p:nvPr>
            <p:ph idx="1"/>
          </p:nvPr>
        </p:nvSpPr>
        <p:spPr/>
        <p:txBody>
          <a:bodyPr/>
          <a:lstStyle/>
          <a:p>
            <a:r>
              <a:rPr lang="en-US" dirty="0" smtClean="0"/>
              <a:t>Time clerk on client machine requests time service from time server</a:t>
            </a:r>
          </a:p>
          <a:p>
            <a:pPr lvl="1"/>
            <a:r>
              <a:rPr lang="en-US" dirty="0" smtClean="0"/>
              <a:t>Time servers maintain up-to-date clock information and also exchange the timing information</a:t>
            </a:r>
          </a:p>
          <a:p>
            <a:r>
              <a:rPr lang="en-US" dirty="0" smtClean="0"/>
              <a:t>Two key issues: </a:t>
            </a:r>
            <a:r>
              <a:rPr lang="en-US" dirty="0" smtClean="0">
                <a:solidFill>
                  <a:schemeClr val="tx2">
                    <a:lumMod val="60000"/>
                    <a:lumOff val="40000"/>
                  </a:schemeClr>
                </a:solidFill>
              </a:rPr>
              <a:t>compensating delay</a:t>
            </a:r>
            <a:r>
              <a:rPr lang="en-US" dirty="0" smtClean="0"/>
              <a:t> and </a:t>
            </a:r>
            <a:r>
              <a:rPr lang="en-US" dirty="0" smtClean="0">
                <a:solidFill>
                  <a:schemeClr val="tx2">
                    <a:lumMod val="60000"/>
                    <a:lumOff val="40000"/>
                  </a:schemeClr>
                </a:solidFill>
              </a:rPr>
              <a:t>calibrating discrepancy</a:t>
            </a:r>
          </a:p>
          <a:p>
            <a:r>
              <a:rPr lang="en-US" dirty="0" smtClean="0"/>
              <a:t>Two ways of accessing UTC: pull and push service models</a:t>
            </a:r>
          </a:p>
          <a:p>
            <a:endParaRPr lang="en-US" dirty="0"/>
          </a:p>
        </p:txBody>
      </p:sp>
      <p:sp>
        <p:nvSpPr>
          <p:cNvPr id="50" name="object 50"/>
          <p:cNvSpPr txBox="1">
            <a:spLocks noGrp="1"/>
          </p:cNvSpPr>
          <p:nvPr>
            <p:ph type="dt" sz="half" idx="10"/>
          </p:nvPr>
        </p:nvSpPr>
        <p:spPr/>
        <p:txBody>
          <a:bodyPr/>
          <a:lstStyle/>
          <a:p>
            <a:r>
              <a:rPr lang="en-US" smtClean="0"/>
              <a:t>9/24/2026, Topic 2</a:t>
            </a:r>
            <a:endParaRPr lang="en-US" dirty="0"/>
          </a:p>
        </p:txBody>
      </p:sp>
      <p:sp>
        <p:nvSpPr>
          <p:cNvPr id="49" name="object 49"/>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object 3"/>
          <p:cNvSpPr txBox="1"/>
          <p:nvPr/>
        </p:nvSpPr>
        <p:spPr>
          <a:xfrm>
            <a:off x="713031" y="2076395"/>
            <a:ext cx="1522040" cy="195205"/>
          </a:xfrm>
          <a:prstGeom prst="rect">
            <a:avLst/>
          </a:prstGeom>
        </p:spPr>
        <p:txBody>
          <a:bodyPr vert="horz" wrap="square" lIns="0" tIns="50950" rIns="0" bIns="0" rtlCol="0">
            <a:spAutoFit/>
          </a:bodyPr>
          <a:lstStyle/>
          <a:p>
            <a:pPr marR="41334"/>
            <a:r>
              <a:rPr sz="934" dirty="0" smtClean="0">
                <a:latin typeface="Verdana"/>
                <a:cs typeface="Verdana"/>
              </a:rPr>
              <a:t>Distributed</a:t>
            </a:r>
            <a:r>
              <a:rPr sz="934" spc="35" dirty="0" smtClean="0">
                <a:latin typeface="Verdana"/>
                <a:cs typeface="Verdana"/>
              </a:rPr>
              <a:t> </a:t>
            </a:r>
            <a:r>
              <a:rPr sz="934" dirty="0">
                <a:latin typeface="Verdana"/>
                <a:cs typeface="Verdana"/>
              </a:rPr>
              <a:t>Time</a:t>
            </a:r>
            <a:r>
              <a:rPr sz="934" spc="35" dirty="0">
                <a:latin typeface="Verdana"/>
                <a:cs typeface="Verdana"/>
              </a:rPr>
              <a:t> </a:t>
            </a:r>
            <a:r>
              <a:rPr sz="934" spc="-5" dirty="0">
                <a:latin typeface="Verdana"/>
                <a:cs typeface="Verdana"/>
              </a:rPr>
              <a:t>Service</a:t>
            </a:r>
            <a:endParaRPr sz="934" dirty="0">
              <a:latin typeface="Verdana"/>
              <a:cs typeface="Verdana"/>
            </a:endParaRPr>
          </a:p>
        </p:txBody>
      </p:sp>
      <p:pic>
        <p:nvPicPr>
          <p:cNvPr id="55" name="Picture 54"/>
          <p:cNvPicPr>
            <a:picLocks noChangeAspect="1"/>
          </p:cNvPicPr>
          <p:nvPr/>
        </p:nvPicPr>
        <p:blipFill>
          <a:blip r:embed="rId2"/>
          <a:stretch>
            <a:fillRect/>
          </a:stretch>
        </p:blipFill>
        <p:spPr>
          <a:xfrm>
            <a:off x="1781175" y="2173997"/>
            <a:ext cx="3374310" cy="1155586"/>
          </a:xfrm>
          <a:prstGeom prst="rect">
            <a:avLst/>
          </a:prstGeom>
        </p:spPr>
      </p:pic>
      <p:sp>
        <p:nvSpPr>
          <p:cNvPr id="4" name="Slide Number Placeholder 3"/>
          <p:cNvSpPr>
            <a:spLocks noGrp="1"/>
          </p:cNvSpPr>
          <p:nvPr>
            <p:ph type="sldNum" sz="quarter" idx="12"/>
          </p:nvPr>
        </p:nvSpPr>
        <p:spPr/>
        <p:txBody>
          <a:bodyPr>
            <a:normAutofit fontScale="92500" lnSpcReduction="20000"/>
          </a:bodyPr>
          <a:lstStyle/>
          <a:p>
            <a:fld id="{B6F15528-21DE-4FAA-801E-634DDDAF4B2B}" type="slidenum">
              <a:rPr lang="en-US" smtClean="0"/>
              <a:t>25</a:t>
            </a:fld>
            <a:endParaRPr lang="en-US"/>
          </a:p>
        </p:txBody>
      </p:sp>
    </p:spTree>
    <p:extLst>
      <p:ext uri="{BB962C8B-B14F-4D97-AF65-F5344CB8AC3E}">
        <p14:creationId xmlns:p14="http://schemas.microsoft.com/office/powerpoint/2010/main" val="119812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dirty="0" smtClean="0"/>
              <a:t>Christian’s Algorithm</a:t>
            </a:r>
            <a:endParaRPr lang="en-US" dirty="0"/>
          </a:p>
        </p:txBody>
      </p:sp>
      <p:sp>
        <p:nvSpPr>
          <p:cNvPr id="37" name="Content Placeholder 36"/>
          <p:cNvSpPr>
            <a:spLocks noGrp="1"/>
          </p:cNvSpPr>
          <p:nvPr>
            <p:ph idx="1"/>
          </p:nvPr>
        </p:nvSpPr>
        <p:spPr>
          <a:xfrm>
            <a:off x="636851" y="922867"/>
            <a:ext cx="3506523" cy="2195814"/>
          </a:xfrm>
        </p:spPr>
        <p:txBody>
          <a:bodyPr>
            <a:normAutofit lnSpcReduction="10000"/>
          </a:bodyPr>
          <a:lstStyle/>
          <a:p>
            <a:r>
              <a:rPr lang="en-US" dirty="0" smtClean="0"/>
              <a:t>A client process P requests a time service from a time server (TS) at time T</a:t>
            </a:r>
            <a:r>
              <a:rPr lang="en-US" baseline="-25000" dirty="0" smtClean="0"/>
              <a:t>S</a:t>
            </a:r>
          </a:p>
          <a:p>
            <a:r>
              <a:rPr lang="en-US" dirty="0" smtClean="0"/>
              <a:t>The time server responds with time T</a:t>
            </a:r>
            <a:r>
              <a:rPr lang="en-US" baseline="-25000" dirty="0" smtClean="0"/>
              <a:t>C</a:t>
            </a:r>
            <a:r>
              <a:rPr lang="en-US" dirty="0" smtClean="0"/>
              <a:t> from its clock, which is received by the client at T</a:t>
            </a:r>
            <a:r>
              <a:rPr lang="en-US" baseline="-25000" dirty="0" smtClean="0"/>
              <a:t>R</a:t>
            </a:r>
          </a:p>
          <a:p>
            <a:r>
              <a:rPr lang="en-US" dirty="0" smtClean="0"/>
              <a:t>However, the UTC (</a:t>
            </a:r>
            <a:r>
              <a:rPr lang="en-US" dirty="0"/>
              <a:t>T</a:t>
            </a:r>
            <a:r>
              <a:rPr lang="en-US" baseline="-25000" dirty="0"/>
              <a:t>C</a:t>
            </a:r>
            <a:r>
              <a:rPr lang="en-US" dirty="0" smtClean="0"/>
              <a:t>) returned from the time server to the client must be adjusted:</a:t>
            </a:r>
          </a:p>
          <a:p>
            <a:pPr lvl="1"/>
            <a:r>
              <a:rPr lang="en-US" dirty="0" smtClean="0"/>
              <a:t>If </a:t>
            </a:r>
            <a:r>
              <a:rPr lang="en-US" b="1" dirty="0" smtClean="0"/>
              <a:t>d</a:t>
            </a:r>
            <a:r>
              <a:rPr lang="en-US" dirty="0" smtClean="0"/>
              <a:t> is the estimate of delay from the server to the client, the client should then set its clock/time to </a:t>
            </a:r>
            <a:r>
              <a:rPr lang="en-US" b="1" dirty="0" smtClean="0"/>
              <a:t>(</a:t>
            </a:r>
            <a:r>
              <a:rPr lang="en-US" b="1" dirty="0"/>
              <a:t>T</a:t>
            </a:r>
            <a:r>
              <a:rPr lang="en-US" b="1" baseline="-25000" dirty="0"/>
              <a:t>C</a:t>
            </a:r>
            <a:r>
              <a:rPr lang="en-US" b="1" dirty="0" smtClean="0"/>
              <a:t> + d)</a:t>
            </a:r>
          </a:p>
          <a:p>
            <a:pPr lvl="1"/>
            <a:r>
              <a:rPr lang="en-US" dirty="0" smtClean="0"/>
              <a:t>If nothing is known about </a:t>
            </a:r>
            <a:r>
              <a:rPr lang="en-US" b="1" dirty="0" err="1"/>
              <a:t>t</a:t>
            </a:r>
            <a:r>
              <a:rPr lang="en-US" b="1" baseline="-25000" dirty="0" err="1"/>
              <a:t>P</a:t>
            </a:r>
            <a:r>
              <a:rPr lang="en-US" dirty="0" smtClean="0"/>
              <a:t>, then estimated </a:t>
            </a:r>
            <a:r>
              <a:rPr lang="en-US" b="1" dirty="0" smtClean="0"/>
              <a:t>d = (T</a:t>
            </a:r>
            <a:r>
              <a:rPr lang="en-US" b="1" baseline="-25000" dirty="0" smtClean="0"/>
              <a:t>R</a:t>
            </a:r>
            <a:r>
              <a:rPr lang="en-US" b="1" dirty="0" smtClean="0"/>
              <a:t> – </a:t>
            </a:r>
            <a:r>
              <a:rPr lang="en-US" b="1" dirty="0"/>
              <a:t>T</a:t>
            </a:r>
            <a:r>
              <a:rPr lang="en-US" b="1" baseline="-25000" dirty="0"/>
              <a:t>S</a:t>
            </a:r>
            <a:r>
              <a:rPr lang="en-US" b="1" dirty="0" smtClean="0"/>
              <a:t>)/2</a:t>
            </a:r>
            <a:r>
              <a:rPr lang="en-US" dirty="0" smtClean="0"/>
              <a:t> (</a:t>
            </a:r>
            <a:r>
              <a:rPr lang="en-US" b="1" dirty="0" err="1" smtClean="0"/>
              <a:t>t</a:t>
            </a:r>
            <a:r>
              <a:rPr lang="en-US" b="1" baseline="-25000" dirty="0" err="1" smtClean="0"/>
              <a:t>p</a:t>
            </a:r>
            <a:r>
              <a:rPr lang="en-US" dirty="0" smtClean="0"/>
              <a:t> is assumed to be zero)</a:t>
            </a:r>
            <a:endParaRPr lang="en-US" b="1" dirty="0" smtClean="0"/>
          </a:p>
          <a:p>
            <a:pPr lvl="1"/>
            <a:r>
              <a:rPr lang="en-US" dirty="0" smtClean="0"/>
              <a:t>If </a:t>
            </a:r>
            <a:r>
              <a:rPr lang="en-US" b="1" dirty="0" err="1" smtClean="0"/>
              <a:t>t</a:t>
            </a:r>
            <a:r>
              <a:rPr lang="en-US" b="1" baseline="-25000" dirty="0" err="1" smtClean="0"/>
              <a:t>P</a:t>
            </a:r>
            <a:r>
              <a:rPr lang="en-US" dirty="0" smtClean="0"/>
              <a:t> is known, then estimate </a:t>
            </a:r>
            <a:r>
              <a:rPr lang="en-US" b="1" dirty="0" smtClean="0"/>
              <a:t>d = (T</a:t>
            </a:r>
            <a:r>
              <a:rPr lang="en-US" b="1" baseline="-25000" dirty="0" smtClean="0"/>
              <a:t>R</a:t>
            </a:r>
            <a:r>
              <a:rPr lang="en-US" b="1" dirty="0" smtClean="0"/>
              <a:t> - </a:t>
            </a:r>
            <a:r>
              <a:rPr lang="en-US" b="1" dirty="0"/>
              <a:t>T</a:t>
            </a:r>
            <a:r>
              <a:rPr lang="en-US" b="1" baseline="-25000" dirty="0"/>
              <a:t>S</a:t>
            </a:r>
            <a:r>
              <a:rPr lang="en-US" b="1" dirty="0" smtClean="0"/>
              <a:t> – </a:t>
            </a:r>
            <a:r>
              <a:rPr lang="en-US" b="1" dirty="0" err="1" smtClean="0"/>
              <a:t>t</a:t>
            </a:r>
            <a:r>
              <a:rPr lang="en-US" b="1" baseline="-25000" dirty="0" err="1" smtClean="0"/>
              <a:t>P</a:t>
            </a:r>
            <a:r>
              <a:rPr lang="en-US" b="1" dirty="0" smtClean="0"/>
              <a:t>)/2</a:t>
            </a:r>
          </a:p>
          <a:p>
            <a:pPr lvl="1"/>
            <a:r>
              <a:rPr lang="en-US" dirty="0" smtClean="0"/>
              <a:t>Or </a:t>
            </a:r>
            <a:r>
              <a:rPr lang="en-US" b="1" dirty="0" smtClean="0"/>
              <a:t>d</a:t>
            </a:r>
            <a:r>
              <a:rPr lang="en-US" dirty="0" smtClean="0"/>
              <a:t> may be estimated using average or minimum of multiple requests</a:t>
            </a:r>
          </a:p>
          <a:p>
            <a:endParaRPr lang="en-US" dirty="0"/>
          </a:p>
        </p:txBody>
      </p:sp>
      <p:sp>
        <p:nvSpPr>
          <p:cNvPr id="27" name="object 27"/>
          <p:cNvSpPr txBox="1">
            <a:spLocks noGrp="1"/>
          </p:cNvSpPr>
          <p:nvPr>
            <p:ph type="dt" sz="half" idx="10"/>
          </p:nvPr>
        </p:nvSpPr>
        <p:spPr/>
        <p:txBody>
          <a:bodyPr/>
          <a:lstStyle/>
          <a:p>
            <a:r>
              <a:rPr lang="en-US" smtClean="0"/>
              <a:t>9/24/2026, Topic 2</a:t>
            </a:r>
            <a:endParaRPr lang="en-US" dirty="0"/>
          </a:p>
        </p:txBody>
      </p:sp>
      <p:sp>
        <p:nvSpPr>
          <p:cNvPr id="26" name="object 26"/>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25" name="Picture 24"/>
          <p:cNvPicPr>
            <a:picLocks noChangeAspect="1"/>
          </p:cNvPicPr>
          <p:nvPr/>
        </p:nvPicPr>
        <p:blipFill>
          <a:blip r:embed="rId2"/>
          <a:stretch>
            <a:fillRect/>
          </a:stretch>
        </p:blipFill>
        <p:spPr>
          <a:xfrm>
            <a:off x="4075029" y="1267530"/>
            <a:ext cx="1619034" cy="1394710"/>
          </a:xfrm>
          <a:prstGeom prst="rect">
            <a:avLst/>
          </a:prstGeom>
        </p:spPr>
      </p:pic>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26</a:t>
            </a:fld>
            <a:endParaRPr lang="en-US"/>
          </a:p>
        </p:txBody>
      </p:sp>
    </p:spTree>
    <p:extLst>
      <p:ext uri="{BB962C8B-B14F-4D97-AF65-F5344CB8AC3E}">
        <p14:creationId xmlns:p14="http://schemas.microsoft.com/office/powerpoint/2010/main" val="121730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 calcmode="lin" valueType="num">
                                      <p:cBhvr additive="base">
                                        <p:cTn id="7" dur="500" fill="hold"/>
                                        <p:tgtEl>
                                          <p:spTgt spid="3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
                                            <p:txEl>
                                              <p:pRg st="1" end="1"/>
                                            </p:txEl>
                                          </p:spTgt>
                                        </p:tgtEl>
                                        <p:attrNameLst>
                                          <p:attrName>style.visibility</p:attrName>
                                        </p:attrNameLst>
                                      </p:cBhvr>
                                      <p:to>
                                        <p:strVal val="visible"/>
                                      </p:to>
                                    </p:set>
                                    <p:anim calcmode="lin" valueType="num">
                                      <p:cBhvr additive="base">
                                        <p:cTn id="13" dur="500" fill="hold"/>
                                        <p:tgtEl>
                                          <p:spTgt spid="3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
                                            <p:txEl>
                                              <p:pRg st="2" end="2"/>
                                            </p:txEl>
                                          </p:spTgt>
                                        </p:tgtEl>
                                        <p:attrNameLst>
                                          <p:attrName>style.visibility</p:attrName>
                                        </p:attrNameLst>
                                      </p:cBhvr>
                                      <p:to>
                                        <p:strVal val="visible"/>
                                      </p:to>
                                    </p:set>
                                    <p:anim calcmode="lin" valueType="num">
                                      <p:cBhvr additive="base">
                                        <p:cTn id="19" dur="500" fill="hold"/>
                                        <p:tgtEl>
                                          <p:spTgt spid="3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7">
                                            <p:txEl>
                                              <p:pRg st="3" end="3"/>
                                            </p:txEl>
                                          </p:spTgt>
                                        </p:tgtEl>
                                        <p:attrNameLst>
                                          <p:attrName>style.visibility</p:attrName>
                                        </p:attrNameLst>
                                      </p:cBhvr>
                                      <p:to>
                                        <p:strVal val="visible"/>
                                      </p:to>
                                    </p:set>
                                    <p:anim calcmode="lin" valueType="num">
                                      <p:cBhvr additive="base">
                                        <p:cTn id="23" dur="500" fill="hold"/>
                                        <p:tgtEl>
                                          <p:spTgt spid="37">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7">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7">
                                            <p:txEl>
                                              <p:pRg st="4" end="4"/>
                                            </p:txEl>
                                          </p:spTgt>
                                        </p:tgtEl>
                                        <p:attrNameLst>
                                          <p:attrName>style.visibility</p:attrName>
                                        </p:attrNameLst>
                                      </p:cBhvr>
                                      <p:to>
                                        <p:strVal val="visible"/>
                                      </p:to>
                                    </p:set>
                                    <p:anim calcmode="lin" valueType="num">
                                      <p:cBhvr additive="base">
                                        <p:cTn id="27" dur="500" fill="hold"/>
                                        <p:tgtEl>
                                          <p:spTgt spid="37">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7">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7">
                                            <p:txEl>
                                              <p:pRg st="5" end="5"/>
                                            </p:txEl>
                                          </p:spTgt>
                                        </p:tgtEl>
                                        <p:attrNameLst>
                                          <p:attrName>style.visibility</p:attrName>
                                        </p:attrNameLst>
                                      </p:cBhvr>
                                      <p:to>
                                        <p:strVal val="visible"/>
                                      </p:to>
                                    </p:set>
                                    <p:anim calcmode="lin" valueType="num">
                                      <p:cBhvr additive="base">
                                        <p:cTn id="31" dur="500" fill="hold"/>
                                        <p:tgtEl>
                                          <p:spTgt spid="3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7">
                                            <p:txEl>
                                              <p:pRg st="6" end="6"/>
                                            </p:txEl>
                                          </p:spTgt>
                                        </p:tgtEl>
                                        <p:attrNameLst>
                                          <p:attrName>style.visibility</p:attrName>
                                        </p:attrNameLst>
                                      </p:cBhvr>
                                      <p:to>
                                        <p:strVal val="visible"/>
                                      </p:to>
                                    </p:set>
                                    <p:anim calcmode="lin" valueType="num">
                                      <p:cBhvr additive="base">
                                        <p:cTn id="35" dur="500" fill="hold"/>
                                        <p:tgtEl>
                                          <p:spTgt spid="37">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Berkeley Algorithm</a:t>
            </a:r>
            <a:endParaRPr lang="en-US"/>
          </a:p>
        </p:txBody>
      </p:sp>
      <p:sp>
        <p:nvSpPr>
          <p:cNvPr id="16" name="Content Placeholder 15"/>
          <p:cNvSpPr>
            <a:spLocks noGrp="1"/>
          </p:cNvSpPr>
          <p:nvPr>
            <p:ph idx="1"/>
          </p:nvPr>
        </p:nvSpPr>
        <p:spPr/>
        <p:txBody>
          <a:bodyPr>
            <a:normAutofit/>
          </a:bodyPr>
          <a:lstStyle/>
          <a:p>
            <a:r>
              <a:rPr lang="en-US" dirty="0" smtClean="0"/>
              <a:t>This algorithm does not use the actual time for the time server (TS) but rather maintains a global time</a:t>
            </a:r>
          </a:p>
          <a:p>
            <a:r>
              <a:rPr lang="en-US" dirty="0" smtClean="0"/>
              <a:t>The time server periodically gathers time data from all other computers (clients) in the distributed system and determines the average time. Then the server communicates this global average time (in fact the difference) to all machines</a:t>
            </a:r>
          </a:p>
          <a:p>
            <a:pPr lvl="1"/>
            <a:r>
              <a:rPr lang="en-US" dirty="0" smtClean="0"/>
              <a:t>All clients adjust their local clocks accordingly</a:t>
            </a:r>
          </a:p>
          <a:p>
            <a:r>
              <a:rPr lang="en-US" dirty="0" smtClean="0"/>
              <a:t>Suitable for systems which can not access any UTC server</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27</a:t>
            </a:fld>
            <a:endParaRPr lang="en-US"/>
          </a:p>
        </p:txBody>
      </p:sp>
    </p:spTree>
    <p:extLst>
      <p:ext uri="{BB962C8B-B14F-4D97-AF65-F5344CB8AC3E}">
        <p14:creationId xmlns:p14="http://schemas.microsoft.com/office/powerpoint/2010/main" val="63036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 calcmode="lin" valueType="num">
                                      <p:cBhvr additive="base">
                                        <p:cTn id="13"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 calcmode="lin" valueType="num">
                                      <p:cBhvr additive="base">
                                        <p:cTn id="1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6">
                                            <p:txEl>
                                              <p:pRg st="3" end="3"/>
                                            </p:txEl>
                                          </p:spTgt>
                                        </p:tgtEl>
                                        <p:attrNameLst>
                                          <p:attrName>style.visibility</p:attrName>
                                        </p:attrNameLst>
                                      </p:cBhvr>
                                      <p:to>
                                        <p:strVal val="visible"/>
                                      </p:to>
                                    </p:set>
                                    <p:anim calcmode="lin" valueType="num">
                                      <p:cBhvr additive="base">
                                        <p:cTn id="23"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Averaging Algorithm</a:t>
            </a:r>
            <a:endParaRPr lang="en-US"/>
          </a:p>
        </p:txBody>
      </p:sp>
      <p:sp>
        <p:nvSpPr>
          <p:cNvPr id="16" name="Content Placeholder 15"/>
          <p:cNvSpPr>
            <a:spLocks noGrp="1"/>
          </p:cNvSpPr>
          <p:nvPr>
            <p:ph idx="1"/>
          </p:nvPr>
        </p:nvSpPr>
        <p:spPr/>
        <p:txBody>
          <a:bodyPr>
            <a:normAutofit fontScale="92500"/>
          </a:bodyPr>
          <a:lstStyle/>
          <a:p>
            <a:r>
              <a:rPr lang="en-US" dirty="0" smtClean="0"/>
              <a:t>The Berkeley algorithm is centralized and has single point of failure</a:t>
            </a:r>
          </a:p>
          <a:p>
            <a:r>
              <a:rPr lang="en-US" dirty="0" smtClean="0">
                <a:solidFill>
                  <a:schemeClr val="tx2">
                    <a:lumMod val="60000"/>
                    <a:lumOff val="40000"/>
                  </a:schemeClr>
                </a:solidFill>
              </a:rPr>
              <a:t>Every</a:t>
            </a:r>
            <a:r>
              <a:rPr lang="en-US" dirty="0" smtClean="0"/>
              <a:t> computer </a:t>
            </a:r>
            <a:r>
              <a:rPr lang="en-US" dirty="0" smtClean="0">
                <a:solidFill>
                  <a:schemeClr val="tx2">
                    <a:lumMod val="60000"/>
                    <a:lumOff val="40000"/>
                  </a:schemeClr>
                </a:solidFill>
              </a:rPr>
              <a:t>broadcasts</a:t>
            </a:r>
            <a:r>
              <a:rPr lang="en-US" dirty="0" smtClean="0"/>
              <a:t> its time information at a regular interval known system wide</a:t>
            </a:r>
          </a:p>
          <a:p>
            <a:pPr lvl="1"/>
            <a:r>
              <a:rPr lang="en-US" dirty="0" smtClean="0"/>
              <a:t>Every machine then averages the broadcast information to compute its own time and reset its internal clock accordingly</a:t>
            </a:r>
          </a:p>
          <a:p>
            <a:r>
              <a:rPr lang="en-US" dirty="0" smtClean="0"/>
              <a:t>Both the Berkeley and averaging algorithms considers the fact that local clocks not only contain different times but they also have rates. </a:t>
            </a:r>
          </a:p>
          <a:p>
            <a:pPr lvl="1"/>
            <a:r>
              <a:rPr lang="en-US" dirty="0" smtClean="0"/>
              <a:t>Any times (or UTCs) that are suspiciously small or large (differing by a value outside of a given tolerance) are excluded from the computation</a:t>
            </a:r>
          </a:p>
          <a:p>
            <a:pPr lvl="1"/>
            <a:r>
              <a:rPr lang="en-US" dirty="0" smtClean="0"/>
              <a:t>This prevents the overall system time from being drastically skewed due to one or more erroneous clocks</a:t>
            </a:r>
          </a:p>
          <a:p>
            <a:r>
              <a:rPr lang="en-US" dirty="0" smtClean="0"/>
              <a:t>Timing discrepancies can be significantly reduced but a small degree of uncertainty is inherent in UTC or global time: </a:t>
            </a:r>
            <a:r>
              <a:rPr lang="en-US" b="1" dirty="0" err="1" smtClean="0"/>
              <a:t>t</a:t>
            </a:r>
            <a:r>
              <a:rPr lang="en-US" b="1" baseline="-25000" dirty="0" err="1" smtClean="0"/>
              <a:t>P</a:t>
            </a:r>
            <a:r>
              <a:rPr lang="en-US" b="1" dirty="0" smtClean="0"/>
              <a:t> ± </a:t>
            </a:r>
            <a:r>
              <a:rPr lang="en-US" b="1" dirty="0" err="1" smtClean="0"/>
              <a:t>Δl</a:t>
            </a:r>
            <a:endParaRPr lang="en-US" b="1" dirty="0" smtClean="0"/>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28</a:t>
            </a:fld>
            <a:endParaRPr lang="en-US"/>
          </a:p>
        </p:txBody>
      </p:sp>
    </p:spTree>
    <p:extLst>
      <p:ext uri="{BB962C8B-B14F-4D97-AF65-F5344CB8AC3E}">
        <p14:creationId xmlns:p14="http://schemas.microsoft.com/office/powerpoint/2010/main" val="343380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 calcmode="lin" valueType="num">
                                      <p:cBhvr additive="base">
                                        <p:cTn id="13"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 calcmode="lin" valueType="num">
                                      <p:cBhvr additive="base">
                                        <p:cTn id="1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6">
                                            <p:txEl>
                                              <p:pRg st="3" end="3"/>
                                            </p:txEl>
                                          </p:spTgt>
                                        </p:tgtEl>
                                        <p:attrNameLst>
                                          <p:attrName>style.visibility</p:attrName>
                                        </p:attrNameLst>
                                      </p:cBhvr>
                                      <p:to>
                                        <p:strVal val="visible"/>
                                      </p:to>
                                    </p:set>
                                    <p:anim calcmode="lin" valueType="num">
                                      <p:cBhvr additive="base">
                                        <p:cTn id="23"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6">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xEl>
                                              <p:pRg st="4" end="4"/>
                                            </p:txEl>
                                          </p:spTgt>
                                        </p:tgtEl>
                                        <p:attrNameLst>
                                          <p:attrName>style.visibility</p:attrName>
                                        </p:attrNameLst>
                                      </p:cBhvr>
                                      <p:to>
                                        <p:strVal val="visible"/>
                                      </p:to>
                                    </p:set>
                                    <p:anim calcmode="lin" valueType="num">
                                      <p:cBhvr additive="base">
                                        <p:cTn id="27"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6">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6">
                                            <p:txEl>
                                              <p:pRg st="5" end="5"/>
                                            </p:txEl>
                                          </p:spTgt>
                                        </p:tgtEl>
                                        <p:attrNameLst>
                                          <p:attrName>style.visibility</p:attrName>
                                        </p:attrNameLst>
                                      </p:cBhvr>
                                      <p:to>
                                        <p:strVal val="visible"/>
                                      </p:to>
                                    </p:set>
                                    <p:anim calcmode="lin" valueType="num">
                                      <p:cBhvr additive="base">
                                        <p:cTn id="31"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
                                            <p:txEl>
                                              <p:pRg st="6" end="6"/>
                                            </p:txEl>
                                          </p:spTgt>
                                        </p:tgtEl>
                                        <p:attrNameLst>
                                          <p:attrName>style.visibility</p:attrName>
                                        </p:attrNameLst>
                                      </p:cBhvr>
                                      <p:to>
                                        <p:strVal val="visible"/>
                                      </p:to>
                                    </p:set>
                                    <p:anim calcmode="lin" valueType="num">
                                      <p:cBhvr additive="base">
                                        <p:cTn id="37"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Clock Adjustment</a:t>
            </a:r>
            <a:endParaRPr lang="en-US"/>
          </a:p>
        </p:txBody>
      </p:sp>
      <p:sp>
        <p:nvSpPr>
          <p:cNvPr id="16" name="Content Placeholder 15"/>
          <p:cNvSpPr>
            <a:spLocks noGrp="1"/>
          </p:cNvSpPr>
          <p:nvPr>
            <p:ph idx="1"/>
          </p:nvPr>
        </p:nvSpPr>
        <p:spPr/>
        <p:txBody>
          <a:bodyPr>
            <a:normAutofit fontScale="92500" lnSpcReduction="10000"/>
          </a:bodyPr>
          <a:lstStyle/>
          <a:p>
            <a:r>
              <a:rPr lang="en-US" dirty="0" smtClean="0"/>
              <a:t>Note that the clock of the system can not be set backwards. Doing so may result in an inconsistent system state</a:t>
            </a:r>
          </a:p>
          <a:p>
            <a:r>
              <a:rPr lang="en-US" dirty="0" smtClean="0"/>
              <a:t>To solve the problem the clock is slowed down for a certain period of time until the system clock reaches the desired state</a:t>
            </a:r>
          </a:p>
          <a:p>
            <a:pPr lvl="1"/>
            <a:r>
              <a:rPr lang="en-US" dirty="0" smtClean="0"/>
              <a:t>If the local time in the client is higher than the new UTC, its clock speed is slowed by the software</a:t>
            </a:r>
          </a:p>
          <a:p>
            <a:r>
              <a:rPr lang="en-US" dirty="0" smtClean="0"/>
              <a:t>Problem with a slower clock is less serious</a:t>
            </a:r>
          </a:p>
          <a:p>
            <a:pPr lvl="1"/>
            <a:r>
              <a:rPr lang="en-US" dirty="0" smtClean="0"/>
              <a:t>Increase clock speed to allow it catch up the UTC gradually</a:t>
            </a:r>
          </a:p>
          <a:p>
            <a:r>
              <a:rPr lang="en-US" dirty="0" smtClean="0"/>
              <a:t>How often to synchronize:</a:t>
            </a:r>
          </a:p>
          <a:p>
            <a:pPr lvl="1"/>
            <a:r>
              <a:rPr lang="en-US" dirty="0" smtClean="0"/>
              <a:t>It is possible to put an upper bound (</a:t>
            </a:r>
            <a:r>
              <a:rPr lang="el-GR" dirty="0" smtClean="0"/>
              <a:t>Δ</a:t>
            </a:r>
            <a:r>
              <a:rPr lang="en-US" dirty="0"/>
              <a:t>)</a:t>
            </a:r>
            <a:r>
              <a:rPr lang="en-US" dirty="0" smtClean="0"/>
              <a:t> on the rate at which the clock skew develops. That means, the clock in a system may deviate at most </a:t>
            </a:r>
            <a:r>
              <a:rPr lang="el-GR" dirty="0" smtClean="0"/>
              <a:t>Δ</a:t>
            </a:r>
            <a:r>
              <a:rPr lang="en-US" dirty="0" smtClean="0"/>
              <a:t>t from the real clock over time period t</a:t>
            </a:r>
          </a:p>
          <a:p>
            <a:pPr lvl="1"/>
            <a:r>
              <a:rPr lang="en-US" dirty="0" smtClean="0"/>
              <a:t>Therefore, if two clocks are synchronized at time 0, then they will differ by at most 2</a:t>
            </a:r>
            <a:r>
              <a:rPr lang="el-GR" dirty="0"/>
              <a:t>Δ</a:t>
            </a:r>
            <a:r>
              <a:rPr lang="en-US" dirty="0" smtClean="0"/>
              <a:t>t at the end of time period t (one slower, one faster)</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29</a:t>
            </a:fld>
            <a:endParaRPr lang="en-US"/>
          </a:p>
        </p:txBody>
      </p:sp>
    </p:spTree>
    <p:extLst>
      <p:ext uri="{BB962C8B-B14F-4D97-AF65-F5344CB8AC3E}">
        <p14:creationId xmlns:p14="http://schemas.microsoft.com/office/powerpoint/2010/main" val="299005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 calcmode="lin" valueType="num">
                                      <p:cBhvr additive="base">
                                        <p:cTn id="13"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 calcmode="lin" valueType="num">
                                      <p:cBhvr additive="base">
                                        <p:cTn id="1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6">
                                            <p:txEl>
                                              <p:pRg st="3" end="3"/>
                                            </p:txEl>
                                          </p:spTgt>
                                        </p:tgtEl>
                                        <p:attrNameLst>
                                          <p:attrName>style.visibility</p:attrName>
                                        </p:attrNameLst>
                                      </p:cBhvr>
                                      <p:to>
                                        <p:strVal val="visible"/>
                                      </p:to>
                                    </p:set>
                                    <p:anim calcmode="lin" valueType="num">
                                      <p:cBhvr additive="base">
                                        <p:cTn id="23"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6">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xEl>
                                              <p:pRg st="4" end="4"/>
                                            </p:txEl>
                                          </p:spTgt>
                                        </p:tgtEl>
                                        <p:attrNameLst>
                                          <p:attrName>style.visibility</p:attrName>
                                        </p:attrNameLst>
                                      </p:cBhvr>
                                      <p:to>
                                        <p:strVal val="visible"/>
                                      </p:to>
                                    </p:set>
                                    <p:anim calcmode="lin" valueType="num">
                                      <p:cBhvr additive="base">
                                        <p:cTn id="27"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6">
                                            <p:txEl>
                                              <p:pRg st="5" end="5"/>
                                            </p:txEl>
                                          </p:spTgt>
                                        </p:tgtEl>
                                        <p:attrNameLst>
                                          <p:attrName>style.visibility</p:attrName>
                                        </p:attrNameLst>
                                      </p:cBhvr>
                                      <p:to>
                                        <p:strVal val="visible"/>
                                      </p:to>
                                    </p:set>
                                    <p:anim calcmode="lin" valueType="num">
                                      <p:cBhvr additive="base">
                                        <p:cTn id="33"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6">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6">
                                            <p:txEl>
                                              <p:pRg st="6" end="6"/>
                                            </p:txEl>
                                          </p:spTgt>
                                        </p:tgtEl>
                                        <p:attrNameLst>
                                          <p:attrName>style.visibility</p:attrName>
                                        </p:attrNameLst>
                                      </p:cBhvr>
                                      <p:to>
                                        <p:strVal val="visible"/>
                                      </p:to>
                                    </p:set>
                                    <p:anim calcmode="lin" valueType="num">
                                      <p:cBhvr additive="base">
                                        <p:cTn id="37"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6">
                                            <p:txEl>
                                              <p:pRg st="7" end="7"/>
                                            </p:txEl>
                                          </p:spTgt>
                                        </p:tgtEl>
                                        <p:attrNameLst>
                                          <p:attrName>style.visibility</p:attrName>
                                        </p:attrNameLst>
                                      </p:cBhvr>
                                      <p:to>
                                        <p:strVal val="visible"/>
                                      </p:to>
                                    </p:set>
                                    <p:anim calcmode="lin" valueType="num">
                                      <p:cBhvr additive="base">
                                        <p:cTn id="41"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6">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Logical Clocks</a:t>
            </a:r>
            <a:endParaRPr lang="en-US"/>
          </a:p>
        </p:txBody>
      </p:sp>
      <p:sp>
        <p:nvSpPr>
          <p:cNvPr id="16" name="Content Placeholder 15"/>
          <p:cNvSpPr>
            <a:spLocks noGrp="1"/>
          </p:cNvSpPr>
          <p:nvPr>
            <p:ph idx="1"/>
          </p:nvPr>
        </p:nvSpPr>
        <p:spPr/>
        <p:txBody>
          <a:bodyPr>
            <a:normAutofit fontScale="92500"/>
          </a:bodyPr>
          <a:lstStyle/>
          <a:p>
            <a:r>
              <a:rPr lang="en-US" dirty="0" smtClean="0"/>
              <a:t>Physical clocks can generally tell whether an event </a:t>
            </a:r>
            <a:r>
              <a:rPr lang="en-US" dirty="0" smtClean="0">
                <a:solidFill>
                  <a:schemeClr val="tx2">
                    <a:lumMod val="60000"/>
                    <a:lumOff val="40000"/>
                  </a:schemeClr>
                </a:solidFill>
              </a:rPr>
              <a:t>happens before</a:t>
            </a:r>
            <a:r>
              <a:rPr lang="en-US" dirty="0" smtClean="0"/>
              <a:t> another</a:t>
            </a:r>
          </a:p>
          <a:p>
            <a:pPr lvl="1"/>
            <a:r>
              <a:rPr lang="en-US" dirty="0" smtClean="0"/>
              <a:t>Problem arises when two events occur very closely</a:t>
            </a:r>
          </a:p>
          <a:p>
            <a:pPr lvl="1"/>
            <a:r>
              <a:rPr lang="en-US" dirty="0" smtClean="0"/>
              <a:t>The uncertainty of UTC is high or UTC intervals of events overlap with each other</a:t>
            </a:r>
          </a:p>
          <a:p>
            <a:pPr lvl="1"/>
            <a:r>
              <a:rPr lang="en-US" dirty="0" smtClean="0"/>
              <a:t>This can be the case in distributed systems</a:t>
            </a:r>
          </a:p>
          <a:p>
            <a:r>
              <a:rPr lang="en-US" dirty="0" smtClean="0"/>
              <a:t>Logical clocks can be used to indicate the ordering information for events</a:t>
            </a:r>
          </a:p>
          <a:p>
            <a:pPr lvl="1"/>
            <a:r>
              <a:rPr lang="en-US" dirty="0" smtClean="0"/>
              <a:t>The ordering of event execution can be determined without scheduling/ synchronizing the events with respect to the real-time clock</a:t>
            </a:r>
          </a:p>
          <a:p>
            <a:r>
              <a:rPr lang="en-US" dirty="0" smtClean="0"/>
              <a:t>Three levels of logical clocks can be used:</a:t>
            </a:r>
          </a:p>
          <a:p>
            <a:pPr lvl="1"/>
            <a:r>
              <a:rPr lang="en-US" dirty="0" err="1" smtClean="0"/>
              <a:t>Lamport’s</a:t>
            </a:r>
            <a:r>
              <a:rPr lang="en-US" dirty="0" smtClean="0"/>
              <a:t> logical clocks</a:t>
            </a:r>
          </a:p>
          <a:p>
            <a:pPr lvl="1"/>
            <a:r>
              <a:rPr lang="en-US" dirty="0" smtClean="0"/>
              <a:t>Vector logical clocks</a:t>
            </a:r>
          </a:p>
          <a:p>
            <a:pPr lvl="1"/>
            <a:r>
              <a:rPr lang="en-US" dirty="0" smtClean="0"/>
              <a:t>Matrix logical clocks</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30</a:t>
            </a:fld>
            <a:endParaRPr lang="en-US"/>
          </a:p>
        </p:txBody>
      </p:sp>
    </p:spTree>
    <p:extLst>
      <p:ext uri="{BB962C8B-B14F-4D97-AF65-F5344CB8AC3E}">
        <p14:creationId xmlns:p14="http://schemas.microsoft.com/office/powerpoint/2010/main" val="128035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 calcmode="lin" valueType="num">
                                      <p:cBhvr additive="base">
                                        <p:cTn id="15"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anim calcmode="lin" valueType="num">
                                      <p:cBhvr additive="base">
                                        <p:cTn id="19"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
                                            <p:txEl>
                                              <p:pRg st="4" end="4"/>
                                            </p:txEl>
                                          </p:spTgt>
                                        </p:tgtEl>
                                        <p:attrNameLst>
                                          <p:attrName>style.visibility</p:attrName>
                                        </p:attrNameLst>
                                      </p:cBhvr>
                                      <p:to>
                                        <p:strVal val="visible"/>
                                      </p:to>
                                    </p:set>
                                    <p:anim calcmode="lin" valueType="num">
                                      <p:cBhvr additive="base">
                                        <p:cTn id="25"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
                                            <p:txEl>
                                              <p:pRg st="5" end="5"/>
                                            </p:txEl>
                                          </p:spTgt>
                                        </p:tgtEl>
                                        <p:attrNameLst>
                                          <p:attrName>style.visibility</p:attrName>
                                        </p:attrNameLst>
                                      </p:cBhvr>
                                      <p:to>
                                        <p:strVal val="visible"/>
                                      </p:to>
                                    </p:set>
                                    <p:anim calcmode="lin" valueType="num">
                                      <p:cBhvr additive="base">
                                        <p:cTn id="29"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6">
                                            <p:txEl>
                                              <p:pRg st="6" end="6"/>
                                            </p:txEl>
                                          </p:spTgt>
                                        </p:tgtEl>
                                        <p:attrNameLst>
                                          <p:attrName>style.visibility</p:attrName>
                                        </p:attrNameLst>
                                      </p:cBhvr>
                                      <p:to>
                                        <p:strVal val="visible"/>
                                      </p:to>
                                    </p:set>
                                    <p:anim calcmode="lin" valueType="num">
                                      <p:cBhvr additive="base">
                                        <p:cTn id="35"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6">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6">
                                            <p:txEl>
                                              <p:pRg st="7" end="7"/>
                                            </p:txEl>
                                          </p:spTgt>
                                        </p:tgtEl>
                                        <p:attrNameLst>
                                          <p:attrName>style.visibility</p:attrName>
                                        </p:attrNameLst>
                                      </p:cBhvr>
                                      <p:to>
                                        <p:strVal val="visible"/>
                                      </p:to>
                                    </p:set>
                                    <p:anim calcmode="lin" valueType="num">
                                      <p:cBhvr additive="base">
                                        <p:cTn id="39"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6">
                                            <p:txEl>
                                              <p:pRg st="7" end="7"/>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6">
                                            <p:txEl>
                                              <p:pRg st="8" end="8"/>
                                            </p:txEl>
                                          </p:spTgt>
                                        </p:tgtEl>
                                        <p:attrNameLst>
                                          <p:attrName>style.visibility</p:attrName>
                                        </p:attrNameLst>
                                      </p:cBhvr>
                                      <p:to>
                                        <p:strVal val="visible"/>
                                      </p:to>
                                    </p:set>
                                    <p:anim calcmode="lin" valueType="num">
                                      <p:cBhvr additive="base">
                                        <p:cTn id="43" dur="500" fill="hold"/>
                                        <p:tgtEl>
                                          <p:spTgt spid="16">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6">
                                            <p:txEl>
                                              <p:pRg st="8" end="8"/>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6">
                                            <p:txEl>
                                              <p:pRg st="9" end="9"/>
                                            </p:txEl>
                                          </p:spTgt>
                                        </p:tgtEl>
                                        <p:attrNameLst>
                                          <p:attrName>style.visibility</p:attrName>
                                        </p:attrNameLst>
                                      </p:cBhvr>
                                      <p:to>
                                        <p:strVal val="visible"/>
                                      </p:to>
                                    </p:set>
                                    <p:anim calcmode="lin" valueType="num">
                                      <p:cBhvr additive="base">
                                        <p:cTn id="47" dur="500" fill="hold"/>
                                        <p:tgtEl>
                                          <p:spTgt spid="16">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6">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Lamport’s Logical Clock</a:t>
            </a:r>
            <a:endParaRPr lang="en-US"/>
          </a:p>
        </p:txBody>
      </p:sp>
      <mc:AlternateContent xmlns:mc="http://schemas.openxmlformats.org/markup-compatibility/2006" xmlns:a14="http://schemas.microsoft.com/office/drawing/2010/main">
        <mc:Choice Requires="a14">
          <p:sp>
            <p:nvSpPr>
              <p:cNvPr id="16" name="Content Placeholder 15"/>
              <p:cNvSpPr>
                <a:spLocks noGrp="1"/>
              </p:cNvSpPr>
              <p:nvPr>
                <p:ph idx="1"/>
              </p:nvPr>
            </p:nvSpPr>
            <p:spPr/>
            <p:txBody>
              <a:bodyPr>
                <a:normAutofit fontScale="92500" lnSpcReduction="10000"/>
              </a:bodyPr>
              <a:lstStyle/>
              <a:p>
                <a:r>
                  <a:rPr lang="en-US" dirty="0" err="1" smtClean="0"/>
                  <a:t>Lamport’s</a:t>
                </a:r>
                <a:r>
                  <a:rPr lang="en-US" dirty="0" smtClean="0"/>
                  <a:t> logical clock is for ordering processes and events:</a:t>
                </a:r>
              </a:p>
              <a:p>
                <a:pPr lvl="1"/>
                <a:r>
                  <a:rPr lang="en-US" dirty="0" smtClean="0"/>
                  <a:t>Each process (processor) p</a:t>
                </a:r>
                <a:r>
                  <a:rPr lang="en-US" baseline="-25000" dirty="0" smtClean="0"/>
                  <a:t>i</a:t>
                </a:r>
                <a:r>
                  <a:rPr lang="en-US" dirty="0" smtClean="0"/>
                  <a:t> in the system maintains a logical clock C</a:t>
                </a:r>
                <a:r>
                  <a:rPr lang="en-US" baseline="-25000" dirty="0" smtClean="0"/>
                  <a:t>i</a:t>
                </a:r>
                <a:r>
                  <a:rPr lang="en-US" dirty="0" smtClean="0"/>
                  <a:t>(T) and the time is </a:t>
                </a:r>
                <a:r>
                  <a:rPr lang="en-US" dirty="0" smtClean="0">
                    <a:solidFill>
                      <a:schemeClr val="tx2">
                        <a:lumMod val="60000"/>
                        <a:lumOff val="40000"/>
                      </a:schemeClr>
                    </a:solidFill>
                  </a:rPr>
                  <a:t>monotonically non-decreasing</a:t>
                </a:r>
              </a:p>
              <a:p>
                <a:pPr lvl="2"/>
                <a:r>
                  <a:rPr lang="en-US" dirty="0" smtClean="0"/>
                  <a:t>The logical clock is always incremented by an arbitrary positive number when events in the process progress</a:t>
                </a:r>
              </a:p>
              <a:p>
                <a:r>
                  <a:rPr lang="en-US" dirty="0" smtClean="0"/>
                  <a:t>The algebraic notation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smtClean="0"/>
                  <a:t> defined as the </a:t>
                </a:r>
                <a:r>
                  <a:rPr lang="en-US" dirty="0" smtClean="0">
                    <a:solidFill>
                      <a:schemeClr val="tx2">
                        <a:lumMod val="60000"/>
                        <a:lumOff val="40000"/>
                      </a:schemeClr>
                    </a:solidFill>
                  </a:rPr>
                  <a:t>happens-before</a:t>
                </a:r>
                <a:r>
                  <a:rPr lang="en-US" dirty="0" smtClean="0"/>
                  <a:t> relation is used to synchronize the logical clocks between two events</a:t>
                </a:r>
              </a:p>
              <a:p>
                <a:pPr lvl="1"/>
                <a:r>
                  <a:rPr lang="en-US" dirty="0" smtClean="0"/>
                  <a:t>a </a:t>
                </a:r>
                <a14:m>
                  <m:oMath xmlns:m="http://schemas.openxmlformats.org/officeDocument/2006/math">
                    <m:r>
                      <a:rPr lang="en-US" i="1" dirty="0">
                        <a:latin typeface="Cambria Math" panose="02040503050406030204" pitchFamily="18" charset="0"/>
                        <a:ea typeface="Cambria Math" panose="02040503050406030204" pitchFamily="18" charset="0"/>
                      </a:rPr>
                      <m:t>→</m:t>
                    </m:r>
                  </m:oMath>
                </a14:m>
                <a:r>
                  <a:rPr lang="en-US" dirty="0" smtClean="0"/>
                  <a:t> b means event a precedes event b: If events are within the same process, then logical clocks satisfy C(a) &lt; C(b)</a:t>
                </a:r>
              </a:p>
              <a:p>
                <a:pPr lvl="1"/>
                <a:r>
                  <a:rPr lang="en-US" dirty="0" smtClean="0"/>
                  <a:t>Processes interact with each other through a pair of sends/receives</a:t>
                </a:r>
              </a:p>
              <a:p>
                <a:pPr lvl="1"/>
                <a:r>
                  <a:rPr lang="en-US" dirty="0" smtClean="0"/>
                  <a:t>Logical clocks for send event (by process p</a:t>
                </a:r>
                <a:r>
                  <a:rPr lang="en-US" baseline="-25000" dirty="0" smtClean="0"/>
                  <a:t>i</a:t>
                </a:r>
                <a:r>
                  <a:rPr lang="en-US" dirty="0" smtClean="0"/>
                  <a:t>) and receive events (by process </a:t>
                </a:r>
                <a:r>
                  <a:rPr lang="en-US" dirty="0" err="1" smtClean="0"/>
                  <a:t>p</a:t>
                </a:r>
                <a:r>
                  <a:rPr lang="en-US" baseline="-25000" dirty="0" err="1" smtClean="0"/>
                  <a:t>j</a:t>
                </a:r>
                <a:r>
                  <a:rPr lang="en-US" dirty="0" smtClean="0"/>
                  <a:t>) must satisfy </a:t>
                </a:r>
                <a:r>
                  <a:rPr lang="en-US" dirty="0"/>
                  <a:t>C</a:t>
                </a:r>
                <a:r>
                  <a:rPr lang="en-US" baseline="-25000" dirty="0"/>
                  <a:t>i</a:t>
                </a:r>
                <a:r>
                  <a:rPr lang="en-US" dirty="0" smtClean="0"/>
                  <a:t> (send) &lt; </a:t>
                </a:r>
                <a:r>
                  <a:rPr lang="en-US" dirty="0" err="1" smtClean="0"/>
                  <a:t>C</a:t>
                </a:r>
                <a:r>
                  <a:rPr lang="en-US" baseline="-25000" dirty="0" err="1" smtClean="0"/>
                  <a:t>j</a:t>
                </a:r>
                <a:r>
                  <a:rPr lang="en-US" dirty="0" smtClean="0"/>
                  <a:t> (receive)</a:t>
                </a:r>
              </a:p>
              <a:p>
                <a:pPr lvl="1"/>
                <a:r>
                  <a:rPr lang="en-US" dirty="0" smtClean="0"/>
                  <a:t>The happens-before relation describes the causality between two events</a:t>
                </a:r>
              </a:p>
              <a:p>
                <a:pPr lvl="1"/>
                <a:r>
                  <a:rPr lang="en-US" dirty="0" smtClean="0"/>
                  <a:t>Two events are disjoint and can be run concurrently</a:t>
                </a:r>
              </a:p>
              <a:p>
                <a:pPr lvl="2"/>
                <a:r>
                  <a:rPr lang="en-US" dirty="0"/>
                  <a:t>I</a:t>
                </a:r>
                <a:r>
                  <a:rPr lang="en-US" dirty="0" smtClean="0"/>
                  <a:t>f neither a </a:t>
                </a:r>
                <a14:m>
                  <m:oMath xmlns:m="http://schemas.openxmlformats.org/officeDocument/2006/math">
                    <m:r>
                      <a:rPr lang="en-US" i="1" dirty="0">
                        <a:latin typeface="Cambria Math" panose="02040503050406030204" pitchFamily="18" charset="0"/>
                        <a:ea typeface="Cambria Math" panose="02040503050406030204" pitchFamily="18" charset="0"/>
                      </a:rPr>
                      <m:t>→</m:t>
                    </m:r>
                  </m:oMath>
                </a14:m>
                <a:r>
                  <a:rPr lang="en-US" dirty="0" smtClean="0"/>
                  <a:t> b nor b </a:t>
                </a:r>
                <a14:m>
                  <m:oMath xmlns:m="http://schemas.openxmlformats.org/officeDocument/2006/math">
                    <m:r>
                      <a:rPr lang="en-US" i="1" dirty="0">
                        <a:latin typeface="Cambria Math" panose="02040503050406030204" pitchFamily="18" charset="0"/>
                        <a:ea typeface="Cambria Math" panose="02040503050406030204" pitchFamily="18" charset="0"/>
                      </a:rPr>
                      <m:t>→</m:t>
                    </m:r>
                  </m:oMath>
                </a14:m>
                <a:r>
                  <a:rPr lang="en-US" dirty="0" smtClean="0"/>
                  <a:t> a is true, logical clocks not relate to each other</a:t>
                </a:r>
              </a:p>
              <a:p>
                <a:endParaRPr lang="en-US" dirty="0"/>
              </a:p>
            </p:txBody>
          </p:sp>
        </mc:Choice>
        <mc:Fallback xmlns="">
          <p:sp>
            <p:nvSpPr>
              <p:cNvPr id="16" name="Content Placeholder 15"/>
              <p:cNvSpPr>
                <a:spLocks noGrp="1" noRot="1" noChangeAspect="1" noMove="1" noResize="1" noEditPoints="1" noAdjustHandles="1" noChangeArrowheads="1" noChangeShapeType="1" noTextEdit="1"/>
              </p:cNvSpPr>
              <p:nvPr>
                <p:ph idx="1"/>
              </p:nvPr>
            </p:nvSpPr>
            <p:spPr>
              <a:blipFill>
                <a:blip r:embed="rId2"/>
                <a:stretch>
                  <a:fillRect t="-554"/>
                </a:stretch>
              </a:blipFill>
            </p:spPr>
            <p:txBody>
              <a:bodyPr/>
              <a:lstStyle/>
              <a:p>
                <a:r>
                  <a:rPr lang="en-US">
                    <a:noFill/>
                  </a:rPr>
                  <a:t> </a:t>
                </a:r>
              </a:p>
            </p:txBody>
          </p:sp>
        </mc:Fallback>
      </mc:AlternateContent>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31</a:t>
            </a:fld>
            <a:endParaRPr lang="en-US"/>
          </a:p>
        </p:txBody>
      </p:sp>
    </p:spTree>
    <p:extLst>
      <p:ext uri="{BB962C8B-B14F-4D97-AF65-F5344CB8AC3E}">
        <p14:creationId xmlns:p14="http://schemas.microsoft.com/office/powerpoint/2010/main" val="258560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 calcmode="lin" valueType="num">
                                      <p:cBhvr additive="base">
                                        <p:cTn id="15"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 calcmode="lin" valueType="num">
                                      <p:cBhvr additive="base">
                                        <p:cTn id="21"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
                                            <p:txEl>
                                              <p:pRg st="4" end="4"/>
                                            </p:txEl>
                                          </p:spTgt>
                                        </p:tgtEl>
                                        <p:attrNameLst>
                                          <p:attrName>style.visibility</p:attrName>
                                        </p:attrNameLst>
                                      </p:cBhvr>
                                      <p:to>
                                        <p:strVal val="visible"/>
                                      </p:to>
                                    </p:set>
                                    <p:anim calcmode="lin" valueType="num">
                                      <p:cBhvr additive="base">
                                        <p:cTn id="25"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
                                            <p:txEl>
                                              <p:pRg st="5" end="5"/>
                                            </p:txEl>
                                          </p:spTgt>
                                        </p:tgtEl>
                                        <p:attrNameLst>
                                          <p:attrName>style.visibility</p:attrName>
                                        </p:attrNameLst>
                                      </p:cBhvr>
                                      <p:to>
                                        <p:strVal val="visible"/>
                                      </p:to>
                                    </p:set>
                                    <p:anim calcmode="lin" valueType="num">
                                      <p:cBhvr additive="base">
                                        <p:cTn id="29"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6">
                                            <p:txEl>
                                              <p:pRg st="6" end="6"/>
                                            </p:txEl>
                                          </p:spTgt>
                                        </p:tgtEl>
                                        <p:attrNameLst>
                                          <p:attrName>style.visibility</p:attrName>
                                        </p:attrNameLst>
                                      </p:cBhvr>
                                      <p:to>
                                        <p:strVal val="visible"/>
                                      </p:to>
                                    </p:set>
                                    <p:anim calcmode="lin" valueType="num">
                                      <p:cBhvr additive="base">
                                        <p:cTn id="33"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6">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6">
                                            <p:txEl>
                                              <p:pRg st="7" end="7"/>
                                            </p:txEl>
                                          </p:spTgt>
                                        </p:tgtEl>
                                        <p:attrNameLst>
                                          <p:attrName>style.visibility</p:attrName>
                                        </p:attrNameLst>
                                      </p:cBhvr>
                                      <p:to>
                                        <p:strVal val="visible"/>
                                      </p:to>
                                    </p:set>
                                    <p:anim calcmode="lin" valueType="num">
                                      <p:cBhvr additive="base">
                                        <p:cTn id="37"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
                                            <p:txEl>
                                              <p:pRg st="7" end="7"/>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6">
                                            <p:txEl>
                                              <p:pRg st="8" end="8"/>
                                            </p:txEl>
                                          </p:spTgt>
                                        </p:tgtEl>
                                        <p:attrNameLst>
                                          <p:attrName>style.visibility</p:attrName>
                                        </p:attrNameLst>
                                      </p:cBhvr>
                                      <p:to>
                                        <p:strVal val="visible"/>
                                      </p:to>
                                    </p:set>
                                    <p:anim calcmode="lin" valueType="num">
                                      <p:cBhvr additive="base">
                                        <p:cTn id="41" dur="500" fill="hold"/>
                                        <p:tgtEl>
                                          <p:spTgt spid="16">
                                            <p:txEl>
                                              <p:pRg st="8" end="8"/>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6">
                                            <p:txEl>
                                              <p:pRg st="8" end="8"/>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6">
                                            <p:txEl>
                                              <p:pRg st="9" end="9"/>
                                            </p:txEl>
                                          </p:spTgt>
                                        </p:tgtEl>
                                        <p:attrNameLst>
                                          <p:attrName>style.visibility</p:attrName>
                                        </p:attrNameLst>
                                      </p:cBhvr>
                                      <p:to>
                                        <p:strVal val="visible"/>
                                      </p:to>
                                    </p:set>
                                    <p:anim calcmode="lin" valueType="num">
                                      <p:cBhvr additive="base">
                                        <p:cTn id="45" dur="500" fill="hold"/>
                                        <p:tgtEl>
                                          <p:spTgt spid="16">
                                            <p:txEl>
                                              <p:pRg st="9" end="9"/>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6">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32</a:t>
            </a:fld>
            <a:endParaRPr lang="en-US" dirty="0"/>
          </a:p>
        </p:txBody>
      </p:sp>
      <p:sp>
        <p:nvSpPr>
          <p:cNvPr id="2" name="object 2"/>
          <p:cNvSpPr txBox="1">
            <a:spLocks noGrp="1"/>
          </p:cNvSpPr>
          <p:nvPr>
            <p:ph type="title"/>
          </p:nvPr>
        </p:nvSpPr>
        <p:spPr/>
        <p:txBody>
          <a:bodyPr/>
          <a:lstStyle/>
          <a:p>
            <a:r>
              <a:rPr lang="en-US" smtClean="0"/>
              <a:t>Lamport’s Algorithm</a:t>
            </a:r>
            <a:endParaRPr lang="en-US"/>
          </a:p>
        </p:txBody>
      </p:sp>
      <mc:AlternateContent xmlns:mc="http://schemas.openxmlformats.org/markup-compatibility/2006" xmlns:a14="http://schemas.microsoft.com/office/drawing/2010/main">
        <mc:Choice Requires="a14">
          <p:sp>
            <p:nvSpPr>
              <p:cNvPr id="51" name="Content Placeholder 50"/>
              <p:cNvSpPr>
                <a:spLocks noGrp="1"/>
              </p:cNvSpPr>
              <p:nvPr>
                <p:ph idx="1"/>
              </p:nvPr>
            </p:nvSpPr>
            <p:spPr>
              <a:xfrm>
                <a:off x="636851" y="922867"/>
                <a:ext cx="4649524" cy="2195814"/>
              </a:xfrm>
            </p:spPr>
            <p:txBody>
              <a:bodyPr/>
              <a:lstStyle/>
              <a:p>
                <a:r>
                  <a:rPr lang="en-US" dirty="0" err="1" smtClean="0"/>
                  <a:t>Lamport’s</a:t>
                </a:r>
                <a:r>
                  <a:rPr lang="en-US" dirty="0" smtClean="0"/>
                  <a:t> algorithm for logical clocks:</a:t>
                </a:r>
              </a:p>
              <a:p>
                <a:pPr lvl="1"/>
                <a:r>
                  <a:rPr lang="en-US" dirty="0" smtClean="0"/>
                  <a:t>Rule 1: The events within a processor (same process) may be consistently ordered using the system clock: If </a:t>
                </a:r>
                <a:r>
                  <a:rPr lang="en-US" b="1" dirty="0" smtClean="0"/>
                  <a:t>a</a:t>
                </a:r>
                <a:r>
                  <a:rPr lang="en-US" b="1" dirty="0">
                    <a:ea typeface="Cambria Math" panose="02040503050406030204" pitchFamily="18" charset="0"/>
                  </a:rPr>
                  <a:t> </a:t>
                </a:r>
                <a14:m>
                  <m:oMath xmlns:m="http://schemas.openxmlformats.org/officeDocument/2006/math">
                    <m:r>
                      <a:rPr lang="en-US" b="1" i="1" dirty="0">
                        <a:latin typeface="Cambria Math" panose="02040503050406030204" pitchFamily="18" charset="0"/>
                        <a:ea typeface="Cambria Math" panose="02040503050406030204" pitchFamily="18" charset="0"/>
                      </a:rPr>
                      <m:t>→ </m:t>
                    </m:r>
                  </m:oMath>
                </a14:m>
                <a:r>
                  <a:rPr lang="en-US" b="1" dirty="0" err="1" smtClean="0"/>
                  <a:t>b</a:t>
                </a:r>
                <a:r>
                  <a:rPr lang="en-US" b="1" dirty="0" smtClean="0"/>
                  <a:t> </a:t>
                </a:r>
                <a:r>
                  <a:rPr lang="en-US" dirty="0" smtClean="0"/>
                  <a:t>then </a:t>
                </a:r>
                <a:r>
                  <a:rPr lang="en-US" b="1" dirty="0" smtClean="0"/>
                  <a:t>C(a) &lt; C(b)</a:t>
                </a:r>
              </a:p>
              <a:p>
                <a:pPr lvl="1"/>
                <a:r>
                  <a:rPr lang="en-US" dirty="0" smtClean="0"/>
                  <a:t>Rule 2: The ordering of the events occurring in different processors (processes) do not matter as long as it is consistent with the communication pattern</a:t>
                </a:r>
              </a:p>
              <a:p>
                <a:pPr lvl="2"/>
                <a:r>
                  <a:rPr lang="en-US" dirty="0" smtClean="0"/>
                  <a:t>If </a:t>
                </a:r>
                <a:r>
                  <a:rPr lang="en-US" b="1" dirty="0" smtClean="0"/>
                  <a:t>a</a:t>
                </a:r>
                <a:r>
                  <a:rPr lang="en-US" dirty="0" smtClean="0"/>
                  <a:t> is the sending event of </a:t>
                </a:r>
                <a:r>
                  <a:rPr lang="en-US" b="1" dirty="0" smtClean="0"/>
                  <a:t>p</a:t>
                </a:r>
                <a:r>
                  <a:rPr lang="en-US" b="1" baseline="-25000" dirty="0" smtClean="0"/>
                  <a:t>i</a:t>
                </a:r>
                <a:r>
                  <a:rPr lang="en-US" dirty="0" smtClean="0"/>
                  <a:t> and </a:t>
                </a:r>
                <a:r>
                  <a:rPr lang="en-US" b="1" dirty="0" smtClean="0"/>
                  <a:t>b</a:t>
                </a:r>
                <a:r>
                  <a:rPr lang="en-US" dirty="0" smtClean="0"/>
                  <a:t> is the corresponding receiving event of </a:t>
                </a:r>
                <a:r>
                  <a:rPr lang="en-US" b="1" dirty="0" err="1" smtClean="0"/>
                  <a:t>p</a:t>
                </a:r>
                <a:r>
                  <a:rPr lang="en-US" b="1" baseline="-25000" dirty="0" err="1" smtClean="0"/>
                  <a:t>j</a:t>
                </a:r>
                <a:r>
                  <a:rPr lang="en-US" dirty="0" smtClean="0"/>
                  <a:t>, then </a:t>
                </a:r>
                <a:r>
                  <a:rPr lang="en-US" b="1" dirty="0" smtClean="0"/>
                  <a:t>C</a:t>
                </a:r>
                <a:r>
                  <a:rPr lang="en-US" b="1" baseline="-25000" dirty="0" smtClean="0"/>
                  <a:t>i</a:t>
                </a:r>
                <a:r>
                  <a:rPr lang="en-US" b="1" dirty="0" smtClean="0"/>
                  <a:t>(a) &lt; </a:t>
                </a:r>
                <a:r>
                  <a:rPr lang="en-US" b="1" dirty="0" err="1" smtClean="0"/>
                  <a:t>C</a:t>
                </a:r>
                <a:r>
                  <a:rPr lang="en-US" b="1" baseline="-25000" dirty="0" err="1" smtClean="0"/>
                  <a:t>j</a:t>
                </a:r>
                <a:r>
                  <a:rPr lang="en-US" b="1" dirty="0" smtClean="0"/>
                  <a:t>(b)</a:t>
                </a:r>
              </a:p>
              <a:p>
                <a:r>
                  <a:rPr lang="en-US" dirty="0" smtClean="0"/>
                  <a:t>The sending process (</a:t>
                </a:r>
                <a:r>
                  <a:rPr lang="en-US" b="1" dirty="0" smtClean="0"/>
                  <a:t>p</a:t>
                </a:r>
                <a:r>
                  <a:rPr lang="en-US" b="1" baseline="-25000" dirty="0" smtClean="0"/>
                  <a:t>i</a:t>
                </a:r>
                <a:r>
                  <a:rPr lang="en-US" dirty="0" smtClean="0"/>
                  <a:t>) timestamps its logical clock time, </a:t>
                </a:r>
                <a:r>
                  <a:rPr lang="en-US" b="1" dirty="0"/>
                  <a:t>C</a:t>
                </a:r>
                <a:r>
                  <a:rPr lang="en-US" b="1" baseline="-25000" dirty="0"/>
                  <a:t>i</a:t>
                </a:r>
                <a:r>
                  <a:rPr lang="en-US" b="1" dirty="0" smtClean="0"/>
                  <a:t>(a)</a:t>
                </a:r>
                <a:r>
                  <a:rPr lang="en-US" dirty="0" smtClean="0"/>
                  <a:t>, in the message and the receiving process (</a:t>
                </a:r>
                <a:r>
                  <a:rPr lang="en-US" b="1" dirty="0" err="1" smtClean="0"/>
                  <a:t>p</a:t>
                </a:r>
                <a:r>
                  <a:rPr lang="en-US" b="1" baseline="-25000" dirty="0" err="1" smtClean="0"/>
                  <a:t>j</a:t>
                </a:r>
                <a:r>
                  <a:rPr lang="en-US" dirty="0" smtClean="0"/>
                  <a:t>) updates its logical clock as</a:t>
                </a:r>
              </a:p>
              <a:p>
                <a:r>
                  <a:rPr lang="en-US" b="1" dirty="0" err="1" smtClean="0"/>
                  <a:t>C</a:t>
                </a:r>
                <a:r>
                  <a:rPr lang="en-US" b="1" baseline="-25000" dirty="0" err="1" smtClean="0"/>
                  <a:t>j</a:t>
                </a:r>
                <a:r>
                  <a:rPr lang="en-US" b="1" dirty="0" smtClean="0"/>
                  <a:t>(b) = max (</a:t>
                </a:r>
                <a:r>
                  <a:rPr lang="en-US" b="1" dirty="0"/>
                  <a:t>C</a:t>
                </a:r>
                <a:r>
                  <a:rPr lang="en-US" b="1" baseline="-25000" dirty="0"/>
                  <a:t>i</a:t>
                </a:r>
                <a:r>
                  <a:rPr lang="en-US" b="1" dirty="0" smtClean="0"/>
                  <a:t>(a)+d, </a:t>
                </a:r>
                <a:r>
                  <a:rPr lang="en-US" b="1" dirty="0" err="1" smtClean="0"/>
                  <a:t>C</a:t>
                </a:r>
                <a:r>
                  <a:rPr lang="en-US" b="1" baseline="-25000" dirty="0" err="1" smtClean="0"/>
                  <a:t>j</a:t>
                </a:r>
                <a:r>
                  <a:rPr lang="en-US" b="1" dirty="0" smtClean="0"/>
                  <a:t>(b)) </a:t>
                </a:r>
                <a:r>
                  <a:rPr lang="en-US" dirty="0" smtClean="0"/>
                  <a:t/>
                </a:r>
                <a:br>
                  <a:rPr lang="en-US" dirty="0" smtClean="0"/>
                </a:br>
                <a:r>
                  <a:rPr lang="en-US" dirty="0" smtClean="0"/>
                  <a:t>where d = 1</a:t>
                </a:r>
              </a:p>
              <a:p>
                <a:endParaRPr lang="en-US" dirty="0"/>
              </a:p>
            </p:txBody>
          </p:sp>
        </mc:Choice>
        <mc:Fallback xmlns="">
          <p:sp>
            <p:nvSpPr>
              <p:cNvPr id="51" name="Content Placeholder 50"/>
              <p:cNvSpPr>
                <a:spLocks noGrp="1" noRot="1" noChangeAspect="1" noMove="1" noResize="1" noEditPoints="1" noAdjustHandles="1" noChangeArrowheads="1" noChangeShapeType="1" noTextEdit="1"/>
              </p:cNvSpPr>
              <p:nvPr>
                <p:ph idx="1"/>
              </p:nvPr>
            </p:nvSpPr>
            <p:spPr>
              <a:xfrm>
                <a:off x="636851" y="922867"/>
                <a:ext cx="4649524" cy="2195814"/>
              </a:xfrm>
              <a:blipFill>
                <a:blip r:embed="rId2"/>
                <a:stretch>
                  <a:fillRect/>
                </a:stretch>
              </a:blipFill>
            </p:spPr>
            <p:txBody>
              <a:bodyPr/>
              <a:lstStyle/>
              <a:p>
                <a:r>
                  <a:rPr lang="en-US">
                    <a:noFill/>
                  </a:rPr>
                  <a:t> </a:t>
                </a:r>
              </a:p>
            </p:txBody>
          </p:sp>
        </mc:Fallback>
      </mc:AlternateContent>
      <p:sp>
        <p:nvSpPr>
          <p:cNvPr id="41" name="object 41"/>
          <p:cNvSpPr txBox="1">
            <a:spLocks noGrp="1"/>
          </p:cNvSpPr>
          <p:nvPr>
            <p:ph type="dt" sz="half" idx="10"/>
          </p:nvPr>
        </p:nvSpPr>
        <p:spPr/>
        <p:txBody>
          <a:bodyPr/>
          <a:lstStyle/>
          <a:p>
            <a:r>
              <a:rPr lang="en-US" smtClean="0"/>
              <a:t>9/24/2026, Topic 2</a:t>
            </a:r>
            <a:endParaRPr lang="en-US" dirty="0"/>
          </a:p>
        </p:txBody>
      </p:sp>
      <p:sp>
        <p:nvSpPr>
          <p:cNvPr id="40" name="object 40"/>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39" name="Picture 38"/>
          <p:cNvPicPr>
            <a:picLocks noChangeAspect="1"/>
          </p:cNvPicPr>
          <p:nvPr/>
        </p:nvPicPr>
        <p:blipFill>
          <a:blip r:embed="rId3"/>
          <a:stretch>
            <a:fillRect/>
          </a:stretch>
        </p:blipFill>
        <p:spPr>
          <a:xfrm>
            <a:off x="2466975" y="2479678"/>
            <a:ext cx="3657600" cy="934608"/>
          </a:xfrm>
          <a:prstGeom prst="rect">
            <a:avLst/>
          </a:prstGeom>
          <a:solidFill>
            <a:schemeClr val="bg1"/>
          </a:solidFill>
          <a:ln>
            <a:solidFill>
              <a:schemeClr val="tx1">
                <a:lumMod val="65000"/>
                <a:lumOff val="35000"/>
              </a:schemeClr>
            </a:solidFill>
          </a:ln>
        </p:spPr>
      </p:pic>
    </p:spTree>
    <p:extLst>
      <p:ext uri="{BB962C8B-B14F-4D97-AF65-F5344CB8AC3E}">
        <p14:creationId xmlns:p14="http://schemas.microsoft.com/office/powerpoint/2010/main" val="327800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Partial and Total Ordering of Events</a:t>
            </a:r>
            <a:endParaRPr lang="en-US"/>
          </a:p>
        </p:txBody>
      </p:sp>
      <mc:AlternateContent xmlns:mc="http://schemas.openxmlformats.org/markup-compatibility/2006" xmlns:a14="http://schemas.microsoft.com/office/drawing/2010/main">
        <mc:Choice Requires="a14">
          <p:sp>
            <p:nvSpPr>
              <p:cNvPr id="16" name="Content Placeholder 15"/>
              <p:cNvSpPr>
                <a:spLocks noGrp="1"/>
              </p:cNvSpPr>
              <p:nvPr>
                <p:ph idx="1"/>
              </p:nvPr>
            </p:nvSpPr>
            <p:spPr/>
            <p:txBody>
              <a:bodyPr/>
              <a:lstStyle/>
              <a:p>
                <a:r>
                  <a:rPr lang="en-US" dirty="0" smtClean="0"/>
                  <a:t>Note that the described version of </a:t>
                </a:r>
                <a:r>
                  <a:rPr lang="en-US" dirty="0" err="1" smtClean="0"/>
                  <a:t>Lamport’s</a:t>
                </a:r>
                <a:r>
                  <a:rPr lang="en-US" dirty="0" smtClean="0"/>
                  <a:t> algorithm provides only a partial ordering of the events across the system</a:t>
                </a:r>
              </a:p>
              <a:p>
                <a:pPr lvl="1"/>
                <a:r>
                  <a:rPr lang="en-US" dirty="0" smtClean="0"/>
                  <a:t>For two disjoint events </a:t>
                </a:r>
                <a:r>
                  <a:rPr lang="en-US" b="1" dirty="0"/>
                  <a:t>a</a:t>
                </a:r>
                <a:r>
                  <a:rPr lang="en-US" dirty="0" smtClean="0"/>
                  <a:t> and </a:t>
                </a:r>
                <a:r>
                  <a:rPr lang="en-US" b="1" dirty="0"/>
                  <a:t>b</a:t>
                </a:r>
                <a:r>
                  <a:rPr lang="en-US" dirty="0" smtClean="0"/>
                  <a:t>, </a:t>
                </a:r>
                <a:r>
                  <a:rPr lang="en-US" b="1" dirty="0"/>
                  <a:t>C</a:t>
                </a:r>
                <a:r>
                  <a:rPr lang="en-US" b="1" baseline="-25000" dirty="0"/>
                  <a:t>i</a:t>
                </a:r>
                <a:r>
                  <a:rPr lang="en-US" b="1" dirty="0"/>
                  <a:t>(a) &lt; </a:t>
                </a:r>
                <a:r>
                  <a:rPr lang="en-US" b="1" dirty="0" err="1"/>
                  <a:t>C</a:t>
                </a:r>
                <a:r>
                  <a:rPr lang="en-US" b="1" baseline="-25000" dirty="0" err="1"/>
                  <a:t>j</a:t>
                </a:r>
                <a:r>
                  <a:rPr lang="en-US" b="1" dirty="0"/>
                  <a:t>(b)</a:t>
                </a:r>
                <a:r>
                  <a:rPr lang="en-US" dirty="0" smtClean="0"/>
                  <a:t> does not imply </a:t>
                </a:r>
                <a:r>
                  <a:rPr lang="en-US" b="1" dirty="0"/>
                  <a:t>a </a:t>
                </a:r>
                <a14:m>
                  <m:oMath xmlns:m="http://schemas.openxmlformats.org/officeDocument/2006/math">
                    <m:r>
                      <a:rPr lang="en-US" b="1" dirty="0">
                        <a:latin typeface="Cambria Math" panose="02040503050406030204" pitchFamily="18" charset="0"/>
                      </a:rPr>
                      <m:t>→</m:t>
                    </m:r>
                  </m:oMath>
                </a14:m>
                <a:r>
                  <a:rPr lang="en-US" b="1" dirty="0"/>
                  <a:t> b</a:t>
                </a:r>
              </a:p>
              <a:p>
                <a:r>
                  <a:rPr lang="en-US" dirty="0" smtClean="0"/>
                  <a:t>If a total ordering of the events is necessary, the following additional rule can be imposed: For all </a:t>
                </a:r>
                <a:r>
                  <a:rPr lang="en-US" dirty="0"/>
                  <a:t>events </a:t>
                </a:r>
                <a:r>
                  <a:rPr lang="en-US" b="1" dirty="0"/>
                  <a:t>a</a:t>
                </a:r>
                <a:r>
                  <a:rPr lang="en-US" dirty="0"/>
                  <a:t> and </a:t>
                </a:r>
                <a:r>
                  <a:rPr lang="en-US" b="1" dirty="0"/>
                  <a:t>b</a:t>
                </a:r>
                <a:r>
                  <a:rPr lang="en-US" dirty="0"/>
                  <a:t>, </a:t>
                </a:r>
                <a:r>
                  <a:rPr lang="en-US" b="1" dirty="0"/>
                  <a:t>C(a) ≠ C(b)</a:t>
                </a:r>
              </a:p>
              <a:p>
                <a:pPr lvl="1"/>
                <a:r>
                  <a:rPr lang="en-US" dirty="0" smtClean="0"/>
                  <a:t>To distinguish disjoint events with identical logical time clocks, their time stamps (logical clock times) can be appended with the processor/ process </a:t>
                </a:r>
                <a:r>
                  <a:rPr lang="en-US" b="1" dirty="0" smtClean="0"/>
                  <a:t>id</a:t>
                </a:r>
              </a:p>
              <a:p>
                <a:pPr lvl="1"/>
                <a:r>
                  <a:rPr lang="en-US" dirty="0" smtClean="0"/>
                  <a:t>Ensure system-wide unique logical clock times for all events</a:t>
                </a:r>
              </a:p>
              <a:p>
                <a:endParaRPr lang="en-US" dirty="0"/>
              </a:p>
            </p:txBody>
          </p:sp>
        </mc:Choice>
        <mc:Fallback xmlns="">
          <p:sp>
            <p:nvSpPr>
              <p:cNvPr id="16" name="Content Placeholder 15"/>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33</a:t>
            </a:fld>
            <a:endParaRPr lang="en-US"/>
          </a:p>
        </p:txBody>
      </p:sp>
    </p:spTree>
    <p:extLst>
      <p:ext uri="{BB962C8B-B14F-4D97-AF65-F5344CB8AC3E}">
        <p14:creationId xmlns:p14="http://schemas.microsoft.com/office/powerpoint/2010/main" val="31555543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Vector Logical Clocks</a:t>
            </a:r>
            <a:endParaRPr lang="en-US"/>
          </a:p>
        </p:txBody>
      </p:sp>
      <p:sp>
        <p:nvSpPr>
          <p:cNvPr id="16" name="Content Placeholder 15"/>
          <p:cNvSpPr>
            <a:spLocks noGrp="1"/>
          </p:cNvSpPr>
          <p:nvPr>
            <p:ph idx="1"/>
          </p:nvPr>
        </p:nvSpPr>
        <p:spPr/>
        <p:txBody>
          <a:bodyPr>
            <a:normAutofit lnSpcReduction="10000"/>
          </a:bodyPr>
          <a:lstStyle/>
          <a:p>
            <a:r>
              <a:rPr lang="en-US" dirty="0" smtClean="0"/>
              <a:t>Problem with </a:t>
            </a:r>
            <a:r>
              <a:rPr lang="en-US" dirty="0" err="1" smtClean="0"/>
              <a:t>Lamport’s</a:t>
            </a:r>
            <a:r>
              <a:rPr lang="en-US" dirty="0" smtClean="0"/>
              <a:t> algorithm: Does not help to recognize the concurrent events as two concurrent events may have different times stamps</a:t>
            </a:r>
          </a:p>
          <a:p>
            <a:pPr lvl="1"/>
            <a:r>
              <a:rPr lang="en-US" dirty="0" smtClean="0"/>
              <a:t>If </a:t>
            </a:r>
            <a:r>
              <a:rPr lang="en-US" b="1" dirty="0" smtClean="0"/>
              <a:t>C</a:t>
            </a:r>
            <a:r>
              <a:rPr lang="en-US" b="1" baseline="-25000" dirty="0" smtClean="0"/>
              <a:t>i</a:t>
            </a:r>
            <a:r>
              <a:rPr lang="en-US" b="1" dirty="0" smtClean="0"/>
              <a:t>(a) &lt; </a:t>
            </a:r>
            <a:r>
              <a:rPr lang="en-US" b="1" dirty="0" err="1" smtClean="0"/>
              <a:t>C</a:t>
            </a:r>
            <a:r>
              <a:rPr lang="en-US" b="1" baseline="-25000" dirty="0" err="1" smtClean="0"/>
              <a:t>j</a:t>
            </a:r>
            <a:r>
              <a:rPr lang="en-US" b="1" dirty="0" smtClean="0"/>
              <a:t>(b)</a:t>
            </a:r>
            <a:r>
              <a:rPr lang="en-US" dirty="0" smtClean="0"/>
              <a:t>, it is not possible to tell whether event </a:t>
            </a:r>
            <a:r>
              <a:rPr lang="en-US" b="1" dirty="0" smtClean="0"/>
              <a:t>a</a:t>
            </a:r>
            <a:r>
              <a:rPr lang="en-US" dirty="0" smtClean="0"/>
              <a:t> causally (actually) happened before event </a:t>
            </a:r>
            <a:r>
              <a:rPr lang="en-US" b="1" dirty="0" smtClean="0"/>
              <a:t>b</a:t>
            </a:r>
            <a:r>
              <a:rPr lang="en-US" dirty="0" smtClean="0"/>
              <a:t>, or whether they are concurrent</a:t>
            </a:r>
          </a:p>
          <a:p>
            <a:pPr lvl="1"/>
            <a:r>
              <a:rPr lang="en-US" dirty="0" smtClean="0"/>
              <a:t>The problem can be solved using vector logical clock</a:t>
            </a:r>
          </a:p>
          <a:p>
            <a:r>
              <a:rPr lang="en-US" dirty="0" smtClean="0"/>
              <a:t>Each process </a:t>
            </a:r>
            <a:r>
              <a:rPr lang="en-US" b="1" dirty="0" smtClean="0"/>
              <a:t>p</a:t>
            </a:r>
            <a:r>
              <a:rPr lang="en-US" b="1" baseline="-25000" dirty="0" smtClean="0"/>
              <a:t>i</a:t>
            </a:r>
            <a:r>
              <a:rPr lang="en-US" dirty="0" smtClean="0"/>
              <a:t> maintains an array (vector) of logical clocks for each event:</a:t>
            </a:r>
          </a:p>
          <a:p>
            <a:pPr marL="0" indent="0" algn="ctr">
              <a:buNone/>
            </a:pPr>
            <a:r>
              <a:rPr lang="en-US" b="1" dirty="0" err="1" smtClean="0"/>
              <a:t>VC</a:t>
            </a:r>
            <a:r>
              <a:rPr lang="en-US" b="1" baseline="-25000" dirty="0" err="1" smtClean="0"/>
              <a:t>i</a:t>
            </a:r>
            <a:r>
              <a:rPr lang="en-US" b="1" dirty="0" smtClean="0"/>
              <a:t>(a) = [TS</a:t>
            </a:r>
            <a:r>
              <a:rPr lang="en-US" b="1" baseline="-25000" dirty="0" smtClean="0"/>
              <a:t>1</a:t>
            </a:r>
            <a:r>
              <a:rPr lang="en-US" b="1" dirty="0" smtClean="0"/>
              <a:t>, TS</a:t>
            </a:r>
            <a:r>
              <a:rPr lang="en-US" b="1" baseline="-25000" dirty="0" smtClean="0"/>
              <a:t>2</a:t>
            </a:r>
            <a:r>
              <a:rPr lang="en-US" b="1" dirty="0" smtClean="0"/>
              <a:t>, …….., </a:t>
            </a:r>
            <a:r>
              <a:rPr lang="en-US" b="1" dirty="0"/>
              <a:t>C</a:t>
            </a:r>
            <a:r>
              <a:rPr lang="en-US" b="1" baseline="-25000" dirty="0"/>
              <a:t>i</a:t>
            </a:r>
            <a:r>
              <a:rPr lang="en-US" b="1" dirty="0" smtClean="0"/>
              <a:t>(a), …., </a:t>
            </a:r>
            <a:r>
              <a:rPr lang="en-US" b="1" dirty="0" err="1" smtClean="0"/>
              <a:t>TS</a:t>
            </a:r>
            <a:r>
              <a:rPr lang="en-US" b="1" baseline="-25000" dirty="0" err="1" smtClean="0"/>
              <a:t>n</a:t>
            </a:r>
            <a:r>
              <a:rPr lang="en-US" b="1" dirty="0" smtClean="0"/>
              <a:t>]</a:t>
            </a:r>
          </a:p>
          <a:p>
            <a:r>
              <a:rPr lang="en-US" dirty="0" smtClean="0"/>
              <a:t>where the </a:t>
            </a:r>
            <a:r>
              <a:rPr lang="en-US" b="1" dirty="0" err="1" smtClean="0"/>
              <a:t>i</a:t>
            </a:r>
            <a:r>
              <a:rPr lang="en-US" b="1" baseline="30000" dirty="0" err="1" smtClean="0"/>
              <a:t>th</a:t>
            </a:r>
            <a:r>
              <a:rPr lang="en-US" dirty="0" smtClean="0"/>
              <a:t> entry corresponds to the logical clock (</a:t>
            </a:r>
            <a:r>
              <a:rPr lang="en-US" dirty="0" err="1" smtClean="0"/>
              <a:t>TS</a:t>
            </a:r>
            <a:r>
              <a:rPr lang="en-US" baseline="-25000" dirty="0" err="1" smtClean="0"/>
              <a:t>i</a:t>
            </a:r>
            <a:r>
              <a:rPr lang="en-US" dirty="0" smtClean="0"/>
              <a:t>) for event </a:t>
            </a:r>
            <a:r>
              <a:rPr lang="en-US" b="1" dirty="0" smtClean="0"/>
              <a:t>a</a:t>
            </a:r>
            <a:r>
              <a:rPr lang="en-US" dirty="0" smtClean="0"/>
              <a:t> at processor </a:t>
            </a:r>
            <a:r>
              <a:rPr lang="en-US" b="1" dirty="0" smtClean="0"/>
              <a:t>i</a:t>
            </a:r>
            <a:r>
              <a:rPr lang="en-US" dirty="0" smtClean="0"/>
              <a:t>, and </a:t>
            </a:r>
            <a:r>
              <a:rPr lang="en-US" b="1" dirty="0" err="1" smtClean="0"/>
              <a:t>TS</a:t>
            </a:r>
            <a:r>
              <a:rPr lang="en-US" b="1" baseline="-25000" dirty="0" err="1" smtClean="0"/>
              <a:t>k</a:t>
            </a:r>
            <a:r>
              <a:rPr lang="en-US" b="1" dirty="0" smtClean="0"/>
              <a:t> (k = 1, 2…. n, except i) </a:t>
            </a:r>
            <a:r>
              <a:rPr lang="en-US" dirty="0" smtClean="0"/>
              <a:t>is the best estimate of the logical clock time for process </a:t>
            </a:r>
            <a:r>
              <a:rPr lang="en-US" b="1" dirty="0" err="1" smtClean="0"/>
              <a:t>p</a:t>
            </a:r>
            <a:r>
              <a:rPr lang="en-US" b="1" baseline="-25000" dirty="0" err="1" smtClean="0"/>
              <a:t>k</a:t>
            </a:r>
            <a:endParaRPr lang="en-US" b="1" baseline="-25000" dirty="0" smtClean="0"/>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34</a:t>
            </a:fld>
            <a:endParaRPr lang="en-US"/>
          </a:p>
        </p:txBody>
      </p:sp>
    </p:spTree>
    <p:extLst>
      <p:ext uri="{BB962C8B-B14F-4D97-AF65-F5344CB8AC3E}">
        <p14:creationId xmlns:p14="http://schemas.microsoft.com/office/powerpoint/2010/main" val="371249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 calcmode="lin" valueType="num">
                                      <p:cBhvr additive="base">
                                        <p:cTn id="15"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 calcmode="lin" valueType="num">
                                      <p:cBhvr additive="base">
                                        <p:cTn id="21"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6">
                                            <p:txEl>
                                              <p:pRg st="4" end="4"/>
                                            </p:txEl>
                                          </p:spTgt>
                                        </p:tgtEl>
                                        <p:attrNameLst>
                                          <p:attrName>style.visibility</p:attrName>
                                        </p:attrNameLst>
                                      </p:cBhvr>
                                      <p:to>
                                        <p:strVal val="visible"/>
                                      </p:to>
                                    </p:set>
                                    <p:anim calcmode="lin" valueType="num">
                                      <p:cBhvr additive="base">
                                        <p:cTn id="27"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6">
                                            <p:txEl>
                                              <p:pRg st="5" end="5"/>
                                            </p:txEl>
                                          </p:spTgt>
                                        </p:tgtEl>
                                        <p:attrNameLst>
                                          <p:attrName>style.visibility</p:attrName>
                                        </p:attrNameLst>
                                      </p:cBhvr>
                                      <p:to>
                                        <p:strVal val="visible"/>
                                      </p:to>
                                    </p:set>
                                    <p:anim calcmode="lin" valueType="num">
                                      <p:cBhvr additive="base">
                                        <p:cTn id="33"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Vector Logical Clock Ordering</a:t>
            </a:r>
            <a:endParaRPr lang="en-US"/>
          </a:p>
        </p:txBody>
      </p:sp>
      <p:sp>
        <p:nvSpPr>
          <p:cNvPr id="16" name="Content Placeholder 15"/>
          <p:cNvSpPr>
            <a:spLocks noGrp="1"/>
          </p:cNvSpPr>
          <p:nvPr>
            <p:ph idx="1"/>
          </p:nvPr>
        </p:nvSpPr>
        <p:spPr/>
        <p:txBody>
          <a:bodyPr>
            <a:normAutofit/>
          </a:bodyPr>
          <a:lstStyle/>
          <a:p>
            <a:r>
              <a:rPr lang="en-US" dirty="0" smtClean="0"/>
              <a:t>If all coordinates of </a:t>
            </a:r>
            <a:r>
              <a:rPr lang="en-US" b="1" dirty="0" err="1" smtClean="0"/>
              <a:t>VC</a:t>
            </a:r>
            <a:r>
              <a:rPr lang="en-US" b="1" baseline="-25000" dirty="0" err="1" smtClean="0"/>
              <a:t>i</a:t>
            </a:r>
            <a:r>
              <a:rPr lang="en-US" b="1" dirty="0" smtClean="0"/>
              <a:t>(a) </a:t>
            </a:r>
            <a:r>
              <a:rPr lang="en-US" dirty="0" smtClean="0"/>
              <a:t>are </a:t>
            </a:r>
            <a:r>
              <a:rPr lang="en-US" dirty="0" smtClean="0">
                <a:solidFill>
                  <a:schemeClr val="tx2">
                    <a:lumMod val="60000"/>
                    <a:lumOff val="40000"/>
                  </a:schemeClr>
                </a:solidFill>
              </a:rPr>
              <a:t>less than or equal </a:t>
            </a:r>
            <a:r>
              <a:rPr lang="en-US" dirty="0" smtClean="0"/>
              <a:t>to the corresponding coordinates of </a:t>
            </a:r>
            <a:r>
              <a:rPr lang="en-US" b="1" dirty="0" err="1" smtClean="0"/>
              <a:t>VC</a:t>
            </a:r>
            <a:r>
              <a:rPr lang="en-US" b="1" baseline="-25000" dirty="0" err="1" smtClean="0"/>
              <a:t>j</a:t>
            </a:r>
            <a:r>
              <a:rPr lang="en-US" b="1" dirty="0" smtClean="0"/>
              <a:t>(b) </a:t>
            </a:r>
            <a:r>
              <a:rPr lang="en-US" dirty="0" smtClean="0"/>
              <a:t>and </a:t>
            </a:r>
            <a:r>
              <a:rPr lang="en-US" dirty="0" smtClean="0">
                <a:solidFill>
                  <a:schemeClr val="tx2">
                    <a:lumMod val="60000"/>
                    <a:lumOff val="40000"/>
                  </a:schemeClr>
                </a:solidFill>
              </a:rPr>
              <a:t>at least one </a:t>
            </a:r>
            <a:r>
              <a:rPr lang="en-US" dirty="0" smtClean="0"/>
              <a:t>coordinate of </a:t>
            </a:r>
            <a:r>
              <a:rPr lang="en-US" b="1" dirty="0" err="1" smtClean="0"/>
              <a:t>VC</a:t>
            </a:r>
            <a:r>
              <a:rPr lang="en-US" b="1" baseline="-25000" dirty="0" err="1" smtClean="0"/>
              <a:t>i</a:t>
            </a:r>
            <a:r>
              <a:rPr lang="en-US" b="1" dirty="0" smtClean="0"/>
              <a:t>(a)</a:t>
            </a:r>
            <a:r>
              <a:rPr lang="en-US" dirty="0" smtClean="0"/>
              <a:t> is </a:t>
            </a:r>
            <a:r>
              <a:rPr lang="en-US" dirty="0" smtClean="0">
                <a:solidFill>
                  <a:schemeClr val="tx2">
                    <a:lumMod val="60000"/>
                    <a:lumOff val="40000"/>
                  </a:schemeClr>
                </a:solidFill>
              </a:rPr>
              <a:t>strictly less than </a:t>
            </a:r>
            <a:r>
              <a:rPr lang="en-US" dirty="0" smtClean="0"/>
              <a:t>that of </a:t>
            </a:r>
            <a:r>
              <a:rPr lang="en-US" b="1" dirty="0" err="1" smtClean="0"/>
              <a:t>VC</a:t>
            </a:r>
            <a:r>
              <a:rPr lang="en-US" b="1" baseline="-25000" dirty="0" err="1" smtClean="0"/>
              <a:t>j</a:t>
            </a:r>
            <a:r>
              <a:rPr lang="en-US" b="1" dirty="0" smtClean="0"/>
              <a:t>(b)</a:t>
            </a:r>
            <a:r>
              <a:rPr lang="en-US" dirty="0" smtClean="0"/>
              <a:t>, then we have</a:t>
            </a:r>
          </a:p>
          <a:p>
            <a:pPr marL="0" indent="0" algn="ctr">
              <a:buNone/>
            </a:pPr>
            <a:r>
              <a:rPr lang="en-US" b="1" dirty="0" err="1"/>
              <a:t>VC</a:t>
            </a:r>
            <a:r>
              <a:rPr lang="en-US" b="1" baseline="-25000" dirty="0" err="1"/>
              <a:t>i</a:t>
            </a:r>
            <a:r>
              <a:rPr lang="en-US" b="1" dirty="0" smtClean="0"/>
              <a:t>(a) &lt; </a:t>
            </a:r>
            <a:r>
              <a:rPr lang="en-US" b="1" dirty="0" err="1" smtClean="0"/>
              <a:t>VC</a:t>
            </a:r>
            <a:r>
              <a:rPr lang="en-US" b="1" baseline="-25000" dirty="0" err="1" smtClean="0"/>
              <a:t>j</a:t>
            </a:r>
            <a:r>
              <a:rPr lang="en-US" b="1" dirty="0" smtClean="0"/>
              <a:t>(b)</a:t>
            </a:r>
          </a:p>
          <a:p>
            <a:pPr lvl="1"/>
            <a:r>
              <a:rPr lang="en-US" dirty="0" smtClean="0"/>
              <a:t>This means that event </a:t>
            </a:r>
            <a:r>
              <a:rPr lang="en-US" b="1" dirty="0" smtClean="0"/>
              <a:t>a</a:t>
            </a:r>
            <a:r>
              <a:rPr lang="en-US" dirty="0" smtClean="0"/>
              <a:t> in </a:t>
            </a:r>
            <a:r>
              <a:rPr lang="en-US" b="1" dirty="0" smtClean="0"/>
              <a:t>p</a:t>
            </a:r>
            <a:r>
              <a:rPr lang="en-US" b="1" baseline="-25000" dirty="0" smtClean="0"/>
              <a:t>i</a:t>
            </a:r>
            <a:r>
              <a:rPr lang="en-US" dirty="0" smtClean="0"/>
              <a:t> happened before event </a:t>
            </a:r>
            <a:r>
              <a:rPr lang="en-US" b="1" dirty="0" smtClean="0"/>
              <a:t>b</a:t>
            </a:r>
            <a:r>
              <a:rPr lang="en-US" dirty="0" smtClean="0"/>
              <a:t> in </a:t>
            </a:r>
            <a:r>
              <a:rPr lang="en-US" b="1" dirty="0" err="1" smtClean="0"/>
              <a:t>p</a:t>
            </a:r>
            <a:r>
              <a:rPr lang="en-US" b="1" baseline="-25000" dirty="0" err="1" smtClean="0"/>
              <a:t>j</a:t>
            </a:r>
            <a:endParaRPr lang="en-US" b="1" baseline="-25000" dirty="0" smtClean="0"/>
          </a:p>
          <a:p>
            <a:r>
              <a:rPr lang="en-US" dirty="0" smtClean="0"/>
              <a:t>The vector logical clock is maintained in such a way that the time stamp for two concurrent events will be incomparable</a:t>
            </a:r>
          </a:p>
          <a:p>
            <a:pPr lvl="1"/>
            <a:r>
              <a:rPr lang="en-US" dirty="0" smtClean="0"/>
              <a:t>If neither </a:t>
            </a:r>
            <a:r>
              <a:rPr lang="en-US" b="1" dirty="0" err="1" smtClean="0"/>
              <a:t>VC</a:t>
            </a:r>
            <a:r>
              <a:rPr lang="en-US" b="1" baseline="-25000" dirty="0" err="1" smtClean="0"/>
              <a:t>i</a:t>
            </a:r>
            <a:r>
              <a:rPr lang="en-US" b="1" dirty="0" smtClean="0"/>
              <a:t>(a) &lt; </a:t>
            </a:r>
            <a:r>
              <a:rPr lang="en-US" b="1" dirty="0" err="1" smtClean="0"/>
              <a:t>VC</a:t>
            </a:r>
            <a:r>
              <a:rPr lang="en-US" b="1" baseline="-25000" dirty="0" err="1" smtClean="0"/>
              <a:t>j</a:t>
            </a:r>
            <a:r>
              <a:rPr lang="en-US" b="1" dirty="0" smtClean="0"/>
              <a:t>(b) </a:t>
            </a:r>
            <a:r>
              <a:rPr lang="en-US" dirty="0" smtClean="0"/>
              <a:t>nor </a:t>
            </a:r>
            <a:r>
              <a:rPr lang="en-US" b="1" dirty="0" err="1" smtClean="0"/>
              <a:t>VC</a:t>
            </a:r>
            <a:r>
              <a:rPr lang="en-US" b="1" baseline="-25000" dirty="0" err="1" smtClean="0"/>
              <a:t>j</a:t>
            </a:r>
            <a:r>
              <a:rPr lang="en-US" b="1" dirty="0" smtClean="0"/>
              <a:t>(a) &lt; </a:t>
            </a:r>
            <a:r>
              <a:rPr lang="en-US" b="1" dirty="0" err="1" smtClean="0"/>
              <a:t>VC</a:t>
            </a:r>
            <a:r>
              <a:rPr lang="en-US" b="1" baseline="-25000" dirty="0" err="1" smtClean="0"/>
              <a:t>i</a:t>
            </a:r>
            <a:r>
              <a:rPr lang="en-US" b="1" dirty="0" smtClean="0"/>
              <a:t>(b)</a:t>
            </a:r>
            <a:r>
              <a:rPr lang="en-US" dirty="0" smtClean="0"/>
              <a:t>, then they are incomparable</a:t>
            </a:r>
          </a:p>
          <a:p>
            <a:r>
              <a:rPr lang="en-US" dirty="0" smtClean="0"/>
              <a:t>If the time stamps are comparable, then the event with smaller time stamp occurred before</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35</a:t>
            </a:fld>
            <a:endParaRPr lang="en-US"/>
          </a:p>
        </p:txBody>
      </p:sp>
    </p:spTree>
    <p:extLst>
      <p:ext uri="{BB962C8B-B14F-4D97-AF65-F5344CB8AC3E}">
        <p14:creationId xmlns:p14="http://schemas.microsoft.com/office/powerpoint/2010/main" val="15492601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Vector Logical Clock Update</a:t>
            </a:r>
            <a:endParaRPr lang="en-US"/>
          </a:p>
        </p:txBody>
      </p:sp>
      <p:sp>
        <p:nvSpPr>
          <p:cNvPr id="18" name="Content Placeholder 17"/>
          <p:cNvSpPr>
            <a:spLocks noGrp="1"/>
          </p:cNvSpPr>
          <p:nvPr>
            <p:ph idx="1"/>
          </p:nvPr>
        </p:nvSpPr>
        <p:spPr/>
        <p:txBody>
          <a:bodyPr>
            <a:normAutofit fontScale="85000" lnSpcReduction="20000"/>
          </a:bodyPr>
          <a:lstStyle/>
          <a:p>
            <a:r>
              <a:rPr lang="en-US" sz="1050" dirty="0">
                <a:cs typeface="Arial"/>
              </a:rPr>
              <a:t>Process</a:t>
            </a:r>
            <a:r>
              <a:rPr lang="en-US" sz="1050" spc="-13" dirty="0">
                <a:cs typeface="Arial"/>
              </a:rPr>
              <a:t> </a:t>
            </a:r>
            <a:r>
              <a:rPr lang="en-US" sz="1050" b="1" dirty="0">
                <a:cs typeface="Arial"/>
              </a:rPr>
              <a:t>i</a:t>
            </a:r>
            <a:r>
              <a:rPr lang="en-US" sz="1050" b="1" spc="-5" dirty="0">
                <a:cs typeface="Arial"/>
              </a:rPr>
              <a:t> </a:t>
            </a:r>
            <a:r>
              <a:rPr lang="en-US" sz="1050" dirty="0">
                <a:cs typeface="Arial"/>
              </a:rPr>
              <a:t>maintains</a:t>
            </a:r>
            <a:r>
              <a:rPr lang="en-US" sz="1050" spc="-8" dirty="0">
                <a:cs typeface="Arial"/>
              </a:rPr>
              <a:t> </a:t>
            </a:r>
            <a:r>
              <a:rPr lang="en-US" sz="1050" dirty="0">
                <a:cs typeface="Arial"/>
              </a:rPr>
              <a:t>its</a:t>
            </a:r>
            <a:r>
              <a:rPr lang="en-US" sz="1050" spc="-8" dirty="0">
                <a:cs typeface="Arial"/>
              </a:rPr>
              <a:t> </a:t>
            </a:r>
            <a:r>
              <a:rPr lang="en-US" sz="1050" dirty="0">
                <a:cs typeface="Arial"/>
              </a:rPr>
              <a:t>vector</a:t>
            </a:r>
            <a:r>
              <a:rPr lang="en-US" sz="1050" spc="-5" dirty="0">
                <a:cs typeface="Arial"/>
              </a:rPr>
              <a:t> </a:t>
            </a:r>
            <a:r>
              <a:rPr lang="en-US" sz="1050" dirty="0">
                <a:cs typeface="Arial"/>
              </a:rPr>
              <a:t>logical</a:t>
            </a:r>
            <a:r>
              <a:rPr lang="en-US" sz="1050" spc="-8" dirty="0">
                <a:cs typeface="Arial"/>
              </a:rPr>
              <a:t> </a:t>
            </a:r>
            <a:r>
              <a:rPr lang="en-US" sz="1050" dirty="0">
                <a:cs typeface="Arial"/>
              </a:rPr>
              <a:t>clock</a:t>
            </a:r>
            <a:r>
              <a:rPr lang="en-US" sz="1050" spc="-5" dirty="0">
                <a:cs typeface="Arial"/>
              </a:rPr>
              <a:t> </a:t>
            </a:r>
            <a:r>
              <a:rPr lang="en-US" sz="1050" dirty="0">
                <a:cs typeface="Arial"/>
              </a:rPr>
              <a:t>as</a:t>
            </a:r>
            <a:r>
              <a:rPr lang="en-US" sz="1050" spc="-8" dirty="0">
                <a:cs typeface="Arial"/>
              </a:rPr>
              <a:t> </a:t>
            </a:r>
            <a:r>
              <a:rPr lang="en-US" sz="1050" spc="-5" dirty="0">
                <a:cs typeface="Arial"/>
              </a:rPr>
              <a:t>follows</a:t>
            </a:r>
            <a:r>
              <a:rPr lang="en-US" sz="1050" spc="-5" dirty="0" smtClean="0">
                <a:cs typeface="Arial"/>
              </a:rPr>
              <a:t>:</a:t>
            </a:r>
          </a:p>
          <a:p>
            <a:pPr marL="400050" lvl="1" indent="-285750">
              <a:spcBef>
                <a:spcPts val="50"/>
              </a:spcBef>
              <a:buNone/>
            </a:pPr>
            <a:endParaRPr lang="en-US" sz="949" spc="-10" dirty="0" smtClean="0">
              <a:cs typeface="Arial"/>
            </a:endParaRPr>
          </a:p>
          <a:p>
            <a:pPr marL="400050" lvl="1" indent="-285750">
              <a:spcBef>
                <a:spcPts val="50"/>
              </a:spcBef>
              <a:buNone/>
            </a:pPr>
            <a:r>
              <a:rPr lang="en-US" sz="949" spc="-10" dirty="0" smtClean="0">
                <a:cs typeface="Arial"/>
              </a:rPr>
              <a:t>VC1: 	</a:t>
            </a:r>
            <a:r>
              <a:rPr lang="en-US" sz="949" dirty="0" smtClean="0">
                <a:cs typeface="Arial"/>
              </a:rPr>
              <a:t>Initially</a:t>
            </a:r>
            <a:r>
              <a:rPr lang="en-US" sz="949" dirty="0">
                <a:cs typeface="Arial"/>
              </a:rPr>
              <a:t>,</a:t>
            </a:r>
            <a:r>
              <a:rPr lang="en-US" sz="949" spc="-10" dirty="0">
                <a:cs typeface="Arial"/>
              </a:rPr>
              <a:t> </a:t>
            </a:r>
            <a:r>
              <a:rPr lang="en-US" sz="949" b="1" dirty="0" err="1" smtClean="0">
                <a:cs typeface="Arial"/>
              </a:rPr>
              <a:t>VC</a:t>
            </a:r>
            <a:r>
              <a:rPr lang="en-US" sz="949" b="1" baseline="-20833" dirty="0" err="1" smtClean="0">
                <a:cs typeface="Arial"/>
              </a:rPr>
              <a:t>i</a:t>
            </a:r>
            <a:r>
              <a:rPr lang="en-US" sz="949" b="1" spc="-8" dirty="0" smtClean="0">
                <a:cs typeface="Arial"/>
              </a:rPr>
              <a:t> </a:t>
            </a:r>
            <a:r>
              <a:rPr lang="en-US" sz="949" b="1" dirty="0">
                <a:cs typeface="Arial"/>
              </a:rPr>
              <a:t>=</a:t>
            </a:r>
            <a:r>
              <a:rPr lang="en-US" sz="949" b="1" spc="-5" dirty="0">
                <a:cs typeface="Arial"/>
              </a:rPr>
              <a:t> </a:t>
            </a:r>
            <a:r>
              <a:rPr lang="en-US" sz="949" b="1" dirty="0">
                <a:cs typeface="Arial"/>
              </a:rPr>
              <a:t>[0….0]</a:t>
            </a:r>
            <a:r>
              <a:rPr lang="en-US" sz="949" b="1" spc="-8" dirty="0">
                <a:cs typeface="Arial"/>
              </a:rPr>
              <a:t> </a:t>
            </a:r>
            <a:r>
              <a:rPr lang="en-US" sz="949" dirty="0">
                <a:cs typeface="Arial"/>
              </a:rPr>
              <a:t>for</a:t>
            </a:r>
            <a:r>
              <a:rPr lang="en-US" sz="949" spc="-8" dirty="0">
                <a:cs typeface="Arial"/>
              </a:rPr>
              <a:t> </a:t>
            </a:r>
            <a:r>
              <a:rPr lang="en-US" sz="949" dirty="0">
                <a:cs typeface="Arial"/>
              </a:rPr>
              <a:t>each</a:t>
            </a:r>
            <a:r>
              <a:rPr lang="en-US" sz="949" spc="-8" dirty="0">
                <a:cs typeface="Arial"/>
              </a:rPr>
              <a:t> </a:t>
            </a:r>
            <a:r>
              <a:rPr lang="en-US" sz="949" dirty="0">
                <a:cs typeface="Arial"/>
              </a:rPr>
              <a:t>process</a:t>
            </a:r>
            <a:r>
              <a:rPr lang="en-US" sz="949" spc="-5" dirty="0">
                <a:cs typeface="Arial"/>
              </a:rPr>
              <a:t> </a:t>
            </a:r>
            <a:r>
              <a:rPr lang="en-US" sz="949" b="1" dirty="0" smtClean="0">
                <a:cs typeface="Arial"/>
              </a:rPr>
              <a:t>i</a:t>
            </a:r>
            <a:endParaRPr lang="en-US" sz="949" dirty="0" smtClean="0">
              <a:cs typeface="Arial"/>
            </a:endParaRPr>
          </a:p>
          <a:p>
            <a:pPr marL="400050" marR="89718" lvl="1" indent="-285750">
              <a:lnSpc>
                <a:spcPct val="121300"/>
              </a:lnSpc>
              <a:spcBef>
                <a:spcPts val="545"/>
              </a:spcBef>
              <a:buNone/>
            </a:pPr>
            <a:r>
              <a:rPr lang="en-US" sz="949" dirty="0" smtClean="0">
                <a:cs typeface="Arial"/>
              </a:rPr>
              <a:t>VC2: 	Just</a:t>
            </a:r>
            <a:r>
              <a:rPr lang="en-US" sz="949" spc="-8" dirty="0" smtClean="0">
                <a:cs typeface="Arial"/>
              </a:rPr>
              <a:t> </a:t>
            </a:r>
            <a:r>
              <a:rPr lang="en-US" sz="949" dirty="0" smtClean="0">
                <a:cs typeface="Arial"/>
              </a:rPr>
              <a:t>before</a:t>
            </a:r>
            <a:r>
              <a:rPr lang="en-US" sz="949" spc="-5" dirty="0" smtClean="0">
                <a:cs typeface="Arial"/>
              </a:rPr>
              <a:t> </a:t>
            </a:r>
            <a:r>
              <a:rPr lang="en-US" sz="949" dirty="0" smtClean="0">
                <a:cs typeface="Arial"/>
              </a:rPr>
              <a:t>process</a:t>
            </a:r>
            <a:r>
              <a:rPr lang="en-US" sz="949" spc="-5" dirty="0" smtClean="0">
                <a:cs typeface="Arial"/>
              </a:rPr>
              <a:t> </a:t>
            </a:r>
            <a:r>
              <a:rPr lang="en-US" sz="949" b="1" dirty="0" smtClean="0">
                <a:cs typeface="Arial"/>
              </a:rPr>
              <a:t>p</a:t>
            </a:r>
            <a:r>
              <a:rPr lang="en-US" sz="949" b="1" baseline="-20833" dirty="0" smtClean="0">
                <a:cs typeface="Arial"/>
              </a:rPr>
              <a:t>i</a:t>
            </a:r>
            <a:r>
              <a:rPr lang="en-US" sz="949" b="1" i="1" spc="117" baseline="-20833" dirty="0" smtClean="0">
                <a:cs typeface="Arial"/>
              </a:rPr>
              <a:t> </a:t>
            </a:r>
            <a:r>
              <a:rPr lang="en-US" sz="949" dirty="0" smtClean="0">
                <a:cs typeface="Arial"/>
              </a:rPr>
              <a:t>timestamps</a:t>
            </a:r>
            <a:r>
              <a:rPr lang="en-US" sz="949" spc="-8" dirty="0" smtClean="0">
                <a:cs typeface="Arial"/>
              </a:rPr>
              <a:t> </a:t>
            </a:r>
            <a:r>
              <a:rPr lang="en-US" sz="949" dirty="0" smtClean="0">
                <a:cs typeface="Arial"/>
              </a:rPr>
              <a:t>an</a:t>
            </a:r>
            <a:r>
              <a:rPr lang="en-US" sz="949" spc="-5" dirty="0" smtClean="0">
                <a:cs typeface="Arial"/>
              </a:rPr>
              <a:t> </a:t>
            </a:r>
            <a:r>
              <a:rPr lang="en-US" sz="949" dirty="0" smtClean="0">
                <a:cs typeface="Arial"/>
              </a:rPr>
              <a:t>event</a:t>
            </a:r>
            <a:r>
              <a:rPr lang="en-US" sz="949" spc="-3" dirty="0" smtClean="0">
                <a:cs typeface="Arial"/>
              </a:rPr>
              <a:t> </a:t>
            </a:r>
            <a:r>
              <a:rPr lang="en-US" sz="949" b="1" dirty="0" smtClean="0">
                <a:cs typeface="Arial"/>
              </a:rPr>
              <a:t>a</a:t>
            </a:r>
            <a:r>
              <a:rPr lang="en-US" sz="949" b="1" spc="-8" dirty="0" smtClean="0">
                <a:cs typeface="Arial"/>
              </a:rPr>
              <a:t> </a:t>
            </a:r>
            <a:r>
              <a:rPr lang="en-US" sz="949" dirty="0" smtClean="0">
                <a:cs typeface="Arial"/>
              </a:rPr>
              <a:t>(i.e.,</a:t>
            </a:r>
            <a:r>
              <a:rPr lang="en-US" sz="949" spc="-8" dirty="0" smtClean="0">
                <a:cs typeface="Arial"/>
              </a:rPr>
              <a:t> </a:t>
            </a:r>
            <a:r>
              <a:rPr lang="en-US" sz="949" dirty="0" smtClean="0">
                <a:cs typeface="Arial"/>
              </a:rPr>
              <a:t>an</a:t>
            </a:r>
            <a:r>
              <a:rPr lang="en-US" sz="949" spc="-5" dirty="0" smtClean="0">
                <a:cs typeface="Arial"/>
              </a:rPr>
              <a:t> </a:t>
            </a:r>
            <a:r>
              <a:rPr lang="en-US" sz="949" dirty="0" smtClean="0">
                <a:cs typeface="Arial"/>
              </a:rPr>
              <a:t>event</a:t>
            </a:r>
            <a:r>
              <a:rPr lang="en-US" sz="949" spc="-8" dirty="0" smtClean="0">
                <a:cs typeface="Arial"/>
              </a:rPr>
              <a:t> </a:t>
            </a:r>
            <a:r>
              <a:rPr lang="en-US" sz="949" spc="-13" dirty="0" smtClean="0">
                <a:cs typeface="Arial"/>
              </a:rPr>
              <a:t>of </a:t>
            </a:r>
            <a:r>
              <a:rPr lang="en-US" sz="949" dirty="0" smtClean="0">
                <a:cs typeface="Arial"/>
              </a:rPr>
              <a:t>sending</a:t>
            </a:r>
            <a:r>
              <a:rPr lang="en-US" sz="949" spc="-5" dirty="0" smtClean="0">
                <a:cs typeface="Arial"/>
              </a:rPr>
              <a:t> </a:t>
            </a:r>
            <a:r>
              <a:rPr lang="en-US" sz="949" dirty="0" smtClean="0">
                <a:cs typeface="Arial"/>
              </a:rPr>
              <a:t>message</a:t>
            </a:r>
            <a:r>
              <a:rPr lang="en-US" sz="949" spc="-5" dirty="0" smtClean="0">
                <a:cs typeface="Arial"/>
              </a:rPr>
              <a:t> </a:t>
            </a:r>
            <a:r>
              <a:rPr lang="en-US" sz="949" b="1" dirty="0" smtClean="0">
                <a:cs typeface="Arial"/>
              </a:rPr>
              <a:t>m</a:t>
            </a:r>
            <a:r>
              <a:rPr lang="en-US" sz="949" b="1" i="1" spc="-8" dirty="0" smtClean="0">
                <a:cs typeface="Arial"/>
              </a:rPr>
              <a:t> </a:t>
            </a:r>
            <a:r>
              <a:rPr lang="en-US" sz="949" dirty="0" smtClean="0">
                <a:cs typeface="Arial"/>
              </a:rPr>
              <a:t>to</a:t>
            </a:r>
            <a:r>
              <a:rPr lang="en-US" sz="949" spc="-5" dirty="0" smtClean="0">
                <a:cs typeface="Arial"/>
              </a:rPr>
              <a:t> </a:t>
            </a:r>
            <a:r>
              <a:rPr lang="en-US" sz="949" dirty="0" smtClean="0">
                <a:cs typeface="Arial"/>
              </a:rPr>
              <a:t>process</a:t>
            </a:r>
            <a:r>
              <a:rPr lang="en-US" sz="949" spc="-5" dirty="0" smtClean="0">
                <a:cs typeface="Arial"/>
              </a:rPr>
              <a:t> </a:t>
            </a:r>
            <a:r>
              <a:rPr lang="en-US" sz="949" b="1" dirty="0" err="1" smtClean="0">
                <a:cs typeface="Arial"/>
              </a:rPr>
              <a:t>p</a:t>
            </a:r>
            <a:r>
              <a:rPr lang="en-US" sz="949" b="1" baseline="-20833" dirty="0" err="1" smtClean="0">
                <a:cs typeface="Arial"/>
              </a:rPr>
              <a:t>j</a:t>
            </a:r>
            <a:r>
              <a:rPr lang="en-US" sz="949" dirty="0" smtClean="0">
                <a:cs typeface="Arial"/>
              </a:rPr>
              <a:t>),</a:t>
            </a:r>
            <a:r>
              <a:rPr lang="en-US" sz="949" spc="-8" dirty="0" smtClean="0">
                <a:cs typeface="Arial"/>
              </a:rPr>
              <a:t> </a:t>
            </a:r>
            <a:r>
              <a:rPr lang="en-US" sz="949" dirty="0" smtClean="0">
                <a:cs typeface="Arial"/>
              </a:rPr>
              <a:t>its</a:t>
            </a:r>
            <a:r>
              <a:rPr lang="en-US" sz="949" spc="-5" dirty="0" smtClean="0">
                <a:cs typeface="Arial"/>
              </a:rPr>
              <a:t> </a:t>
            </a:r>
            <a:r>
              <a:rPr lang="en-US" sz="949" dirty="0" smtClean="0">
                <a:cs typeface="Arial"/>
              </a:rPr>
              <a:t>logical</a:t>
            </a:r>
            <a:r>
              <a:rPr lang="en-US" sz="949" spc="-5" dirty="0" smtClean="0">
                <a:cs typeface="Arial"/>
              </a:rPr>
              <a:t> </a:t>
            </a:r>
            <a:r>
              <a:rPr lang="en-US" sz="949" dirty="0" smtClean="0">
                <a:cs typeface="Arial"/>
              </a:rPr>
              <a:t>clock</a:t>
            </a:r>
            <a:r>
              <a:rPr lang="en-US" sz="949" spc="-8" dirty="0" smtClean="0">
                <a:cs typeface="Arial"/>
              </a:rPr>
              <a:t> </a:t>
            </a:r>
            <a:r>
              <a:rPr lang="en-US" sz="949" dirty="0" smtClean="0">
                <a:cs typeface="Arial"/>
              </a:rPr>
              <a:t>is</a:t>
            </a:r>
            <a:r>
              <a:rPr lang="en-US" sz="949" spc="-8" dirty="0" smtClean="0">
                <a:cs typeface="Arial"/>
              </a:rPr>
              <a:t> </a:t>
            </a:r>
            <a:r>
              <a:rPr lang="en-US" sz="949" spc="-5" dirty="0" smtClean="0">
                <a:cs typeface="Arial"/>
              </a:rPr>
              <a:t>incremented</a:t>
            </a:r>
            <a:endParaRPr lang="en-US" sz="949" dirty="0" smtClean="0">
              <a:cs typeface="Arial"/>
            </a:endParaRPr>
          </a:p>
          <a:p>
            <a:pPr marL="400050" lvl="1" indent="-285750">
              <a:spcBef>
                <a:spcPts val="717"/>
              </a:spcBef>
              <a:buNone/>
            </a:pPr>
            <a:r>
              <a:rPr lang="en-US" sz="949" dirty="0" smtClean="0">
                <a:cs typeface="Arial"/>
              </a:rPr>
              <a:t>VC3: 	</a:t>
            </a:r>
            <a:r>
              <a:rPr lang="en-US" sz="949" b="1" dirty="0" smtClean="0">
                <a:cs typeface="Arial"/>
              </a:rPr>
              <a:t>p</a:t>
            </a:r>
            <a:r>
              <a:rPr lang="en-US" sz="949" b="1" baseline="-20833" dirty="0" smtClean="0">
                <a:cs typeface="Arial"/>
              </a:rPr>
              <a:t>i</a:t>
            </a:r>
            <a:r>
              <a:rPr lang="en-US" sz="949" b="1" i="1" spc="235" baseline="-20833" dirty="0" smtClean="0">
                <a:cs typeface="Arial"/>
              </a:rPr>
              <a:t> </a:t>
            </a:r>
            <a:r>
              <a:rPr lang="en-US" sz="949" dirty="0">
                <a:cs typeface="Arial"/>
              </a:rPr>
              <a:t>includes</a:t>
            </a:r>
            <a:r>
              <a:rPr lang="en-US" sz="949" spc="-10" dirty="0">
                <a:cs typeface="Arial"/>
              </a:rPr>
              <a:t> </a:t>
            </a:r>
            <a:r>
              <a:rPr lang="en-US" sz="949" dirty="0">
                <a:cs typeface="Arial"/>
              </a:rPr>
              <a:t>its</a:t>
            </a:r>
            <a:r>
              <a:rPr lang="en-US" sz="949" spc="-8" dirty="0">
                <a:cs typeface="Arial"/>
              </a:rPr>
              <a:t> </a:t>
            </a:r>
            <a:r>
              <a:rPr lang="en-US" sz="949" dirty="0">
                <a:cs typeface="Arial"/>
              </a:rPr>
              <a:t>logical</a:t>
            </a:r>
            <a:r>
              <a:rPr lang="en-US" sz="949" spc="-8" dirty="0">
                <a:cs typeface="Arial"/>
              </a:rPr>
              <a:t> </a:t>
            </a:r>
            <a:r>
              <a:rPr lang="en-US" sz="949" dirty="0">
                <a:cs typeface="Arial"/>
              </a:rPr>
              <a:t>timestamp</a:t>
            </a:r>
            <a:r>
              <a:rPr lang="en-US" sz="949" spc="-5" dirty="0">
                <a:cs typeface="Arial"/>
              </a:rPr>
              <a:t> </a:t>
            </a:r>
            <a:r>
              <a:rPr lang="en-US" sz="949" b="1" dirty="0" err="1">
                <a:cs typeface="Arial"/>
              </a:rPr>
              <a:t>VC</a:t>
            </a:r>
            <a:r>
              <a:rPr lang="en-US" sz="949" b="1" baseline="-20833" dirty="0" err="1">
                <a:cs typeface="Arial"/>
              </a:rPr>
              <a:t>i</a:t>
            </a:r>
            <a:r>
              <a:rPr lang="en-US" sz="949" b="1" spc="-8" baseline="-20833" dirty="0">
                <a:cs typeface="Arial"/>
              </a:rPr>
              <a:t> </a:t>
            </a:r>
            <a:r>
              <a:rPr lang="en-US" sz="949" b="1" dirty="0">
                <a:cs typeface="Arial"/>
              </a:rPr>
              <a:t>(m</a:t>
            </a:r>
            <a:r>
              <a:rPr lang="en-US" sz="949" dirty="0">
                <a:cs typeface="Arial"/>
              </a:rPr>
              <a:t>)</a:t>
            </a:r>
            <a:r>
              <a:rPr lang="en-US" sz="949" spc="-8" dirty="0">
                <a:cs typeface="Arial"/>
              </a:rPr>
              <a:t> </a:t>
            </a:r>
            <a:r>
              <a:rPr lang="en-US" sz="949" dirty="0">
                <a:cs typeface="Arial"/>
              </a:rPr>
              <a:t>in</a:t>
            </a:r>
            <a:r>
              <a:rPr lang="en-US" sz="949" spc="-8" dirty="0">
                <a:cs typeface="Arial"/>
              </a:rPr>
              <a:t> </a:t>
            </a:r>
            <a:r>
              <a:rPr lang="en-US" sz="949" dirty="0">
                <a:cs typeface="Arial"/>
              </a:rPr>
              <a:t>message</a:t>
            </a:r>
            <a:r>
              <a:rPr lang="en-US" sz="949" spc="-5" dirty="0">
                <a:cs typeface="Arial"/>
              </a:rPr>
              <a:t> </a:t>
            </a:r>
            <a:r>
              <a:rPr lang="en-US" sz="949" b="1" dirty="0">
                <a:cs typeface="Arial"/>
              </a:rPr>
              <a:t>m</a:t>
            </a:r>
            <a:r>
              <a:rPr lang="en-US" sz="949" b="1" i="1" spc="-10" dirty="0">
                <a:cs typeface="Arial"/>
              </a:rPr>
              <a:t> </a:t>
            </a:r>
            <a:r>
              <a:rPr lang="en-US" sz="949" dirty="0">
                <a:cs typeface="Arial"/>
              </a:rPr>
              <a:t>to</a:t>
            </a:r>
            <a:r>
              <a:rPr lang="en-US" sz="949" spc="-5" dirty="0">
                <a:cs typeface="Arial"/>
              </a:rPr>
              <a:t> </a:t>
            </a:r>
            <a:r>
              <a:rPr lang="en-US" sz="949" dirty="0">
                <a:cs typeface="Arial"/>
              </a:rPr>
              <a:t>process</a:t>
            </a:r>
            <a:r>
              <a:rPr lang="en-US" sz="949" spc="-5" dirty="0">
                <a:cs typeface="Arial"/>
              </a:rPr>
              <a:t> </a:t>
            </a:r>
            <a:r>
              <a:rPr lang="en-US" sz="949" b="1" spc="-13" dirty="0" err="1">
                <a:cs typeface="Arial"/>
              </a:rPr>
              <a:t>p</a:t>
            </a:r>
            <a:r>
              <a:rPr lang="en-US" sz="949" b="1" spc="-19" baseline="-20833" dirty="0" err="1">
                <a:cs typeface="Arial"/>
              </a:rPr>
              <a:t>j</a:t>
            </a:r>
            <a:endParaRPr lang="en-US" sz="949" baseline="-20833" dirty="0">
              <a:cs typeface="Arial"/>
            </a:endParaRPr>
          </a:p>
          <a:p>
            <a:pPr marL="400050" lvl="1" indent="-285750">
              <a:spcBef>
                <a:spcPts val="777"/>
              </a:spcBef>
              <a:buNone/>
            </a:pPr>
            <a:r>
              <a:rPr lang="en-US" sz="949" dirty="0" smtClean="0">
                <a:cs typeface="Arial"/>
              </a:rPr>
              <a:t>VC4: 	When</a:t>
            </a:r>
            <a:r>
              <a:rPr lang="en-US" sz="949" spc="-8" dirty="0" smtClean="0">
                <a:cs typeface="Arial"/>
              </a:rPr>
              <a:t> </a:t>
            </a:r>
            <a:r>
              <a:rPr lang="en-US" sz="949" b="1" dirty="0" err="1">
                <a:cs typeface="Arial"/>
              </a:rPr>
              <a:t>p</a:t>
            </a:r>
            <a:r>
              <a:rPr lang="en-US" sz="949" b="1" baseline="-20833" dirty="0" err="1">
                <a:cs typeface="Arial"/>
              </a:rPr>
              <a:t>j</a:t>
            </a:r>
            <a:r>
              <a:rPr lang="en-US" sz="949" b="1" i="1" spc="-8" baseline="-20833" dirty="0">
                <a:cs typeface="Arial"/>
              </a:rPr>
              <a:t> </a:t>
            </a:r>
            <a:r>
              <a:rPr lang="en-US" sz="949" dirty="0">
                <a:cs typeface="Arial"/>
              </a:rPr>
              <a:t>receives</a:t>
            </a:r>
            <a:r>
              <a:rPr lang="en-US" sz="949" spc="-10" dirty="0">
                <a:cs typeface="Arial"/>
              </a:rPr>
              <a:t> </a:t>
            </a:r>
            <a:r>
              <a:rPr lang="en-US" sz="949" dirty="0">
                <a:cs typeface="Arial"/>
              </a:rPr>
              <a:t>a</a:t>
            </a:r>
            <a:r>
              <a:rPr lang="en-US" sz="949" spc="-5" dirty="0">
                <a:cs typeface="Arial"/>
              </a:rPr>
              <a:t> </a:t>
            </a:r>
            <a:r>
              <a:rPr lang="en-US" sz="949" dirty="0">
                <a:cs typeface="Arial"/>
              </a:rPr>
              <a:t>timestamp</a:t>
            </a:r>
            <a:r>
              <a:rPr lang="en-US" sz="949" spc="-8" dirty="0">
                <a:cs typeface="Arial"/>
              </a:rPr>
              <a:t> </a:t>
            </a:r>
            <a:r>
              <a:rPr lang="en-US" sz="949" dirty="0">
                <a:cs typeface="Arial"/>
              </a:rPr>
              <a:t>in</a:t>
            </a:r>
            <a:r>
              <a:rPr lang="en-US" sz="949" spc="-8" dirty="0">
                <a:cs typeface="Arial"/>
              </a:rPr>
              <a:t> </a:t>
            </a:r>
            <a:r>
              <a:rPr lang="en-US" sz="949" dirty="0">
                <a:cs typeface="Arial"/>
              </a:rPr>
              <a:t>message</a:t>
            </a:r>
            <a:r>
              <a:rPr lang="en-US" sz="949" spc="-5" dirty="0">
                <a:cs typeface="Arial"/>
              </a:rPr>
              <a:t> </a:t>
            </a:r>
            <a:r>
              <a:rPr lang="en-US" sz="949" b="1" dirty="0">
                <a:cs typeface="Arial"/>
              </a:rPr>
              <a:t>m</a:t>
            </a:r>
            <a:r>
              <a:rPr lang="en-US" sz="949" b="1" spc="-10" dirty="0">
                <a:cs typeface="Arial"/>
              </a:rPr>
              <a:t> </a:t>
            </a:r>
            <a:r>
              <a:rPr lang="en-US" sz="949" dirty="0">
                <a:cs typeface="Arial"/>
              </a:rPr>
              <a:t>(i.e.,</a:t>
            </a:r>
            <a:r>
              <a:rPr lang="en-US" sz="949" spc="-10" dirty="0">
                <a:cs typeface="Arial"/>
              </a:rPr>
              <a:t> </a:t>
            </a:r>
            <a:r>
              <a:rPr lang="en-US" sz="949" dirty="0">
                <a:cs typeface="Arial"/>
              </a:rPr>
              <a:t>receive</a:t>
            </a:r>
            <a:r>
              <a:rPr lang="en-US" sz="949" spc="-8" dirty="0">
                <a:cs typeface="Arial"/>
              </a:rPr>
              <a:t> </a:t>
            </a:r>
            <a:r>
              <a:rPr lang="en-US" sz="949" dirty="0">
                <a:cs typeface="Arial"/>
              </a:rPr>
              <a:t>event</a:t>
            </a:r>
            <a:r>
              <a:rPr lang="en-US" sz="949" spc="-5" dirty="0">
                <a:cs typeface="Arial"/>
              </a:rPr>
              <a:t> </a:t>
            </a:r>
            <a:r>
              <a:rPr lang="en-US" sz="949" b="1" spc="-13" dirty="0">
                <a:cs typeface="Arial"/>
              </a:rPr>
              <a:t>b</a:t>
            </a:r>
            <a:r>
              <a:rPr lang="en-US" sz="949" spc="-13" dirty="0" smtClean="0">
                <a:cs typeface="Arial"/>
              </a:rPr>
              <a:t>),</a:t>
            </a:r>
            <a:r>
              <a:rPr lang="en-US" sz="949" dirty="0">
                <a:cs typeface="Arial"/>
              </a:rPr>
              <a:t> </a:t>
            </a:r>
            <a:r>
              <a:rPr lang="en-US" sz="949" dirty="0" smtClean="0">
                <a:cs typeface="Arial"/>
              </a:rPr>
              <a:t>it updates</a:t>
            </a:r>
            <a:r>
              <a:rPr lang="en-US" sz="949" spc="-10" dirty="0" smtClean="0">
                <a:cs typeface="Arial"/>
              </a:rPr>
              <a:t> </a:t>
            </a:r>
            <a:r>
              <a:rPr lang="en-US" sz="949" dirty="0">
                <a:cs typeface="Arial"/>
              </a:rPr>
              <a:t>its</a:t>
            </a:r>
            <a:r>
              <a:rPr lang="en-US" sz="949" spc="-10" dirty="0">
                <a:cs typeface="Arial"/>
              </a:rPr>
              <a:t> </a:t>
            </a:r>
            <a:r>
              <a:rPr lang="en-US" sz="949" dirty="0">
                <a:cs typeface="Arial"/>
              </a:rPr>
              <a:t>logical</a:t>
            </a:r>
            <a:r>
              <a:rPr lang="en-US" sz="949" spc="-5" dirty="0">
                <a:cs typeface="Arial"/>
              </a:rPr>
              <a:t> </a:t>
            </a:r>
            <a:r>
              <a:rPr lang="en-US" sz="949" dirty="0">
                <a:cs typeface="Arial"/>
              </a:rPr>
              <a:t>clock</a:t>
            </a:r>
            <a:r>
              <a:rPr lang="en-US" sz="949" spc="-10" dirty="0">
                <a:cs typeface="Arial"/>
              </a:rPr>
              <a:t> </a:t>
            </a:r>
            <a:r>
              <a:rPr lang="en-US" sz="949" dirty="0">
                <a:cs typeface="Arial"/>
              </a:rPr>
              <a:t>vector</a:t>
            </a:r>
            <a:r>
              <a:rPr lang="en-US" sz="949" spc="-8" dirty="0">
                <a:cs typeface="Arial"/>
              </a:rPr>
              <a:t> </a:t>
            </a:r>
            <a:r>
              <a:rPr lang="en-US" sz="949" b="1" dirty="0" err="1">
                <a:cs typeface="Arial"/>
              </a:rPr>
              <a:t>VC</a:t>
            </a:r>
            <a:r>
              <a:rPr lang="en-US" sz="949" b="1" baseline="-20833" dirty="0" err="1">
                <a:cs typeface="Arial"/>
              </a:rPr>
              <a:t>j</a:t>
            </a:r>
            <a:r>
              <a:rPr lang="en-US" sz="949" b="1" spc="-8" baseline="-20833" dirty="0">
                <a:cs typeface="Arial"/>
              </a:rPr>
              <a:t> </a:t>
            </a:r>
            <a:r>
              <a:rPr lang="en-US" sz="949" b="1" dirty="0">
                <a:cs typeface="Arial"/>
              </a:rPr>
              <a:t>(b)</a:t>
            </a:r>
            <a:r>
              <a:rPr lang="en-US" sz="949" b="1" spc="-8" dirty="0">
                <a:cs typeface="Arial"/>
              </a:rPr>
              <a:t> </a:t>
            </a:r>
            <a:r>
              <a:rPr lang="en-US" sz="949" dirty="0">
                <a:cs typeface="Arial"/>
              </a:rPr>
              <a:t>such</a:t>
            </a:r>
            <a:r>
              <a:rPr lang="en-US" sz="949" spc="-8" dirty="0">
                <a:cs typeface="Arial"/>
              </a:rPr>
              <a:t> </a:t>
            </a:r>
            <a:r>
              <a:rPr lang="en-US" sz="949" spc="-10" dirty="0">
                <a:cs typeface="Arial"/>
              </a:rPr>
              <a:t>that</a:t>
            </a:r>
            <a:endParaRPr lang="en-US" sz="949" dirty="0">
              <a:cs typeface="Arial"/>
            </a:endParaRPr>
          </a:p>
          <a:p>
            <a:pPr marL="856165" indent="0">
              <a:spcBef>
                <a:spcPts val="767"/>
              </a:spcBef>
              <a:buNone/>
            </a:pPr>
            <a:r>
              <a:rPr lang="en-US" sz="1050" b="1" dirty="0" err="1">
                <a:cs typeface="Arial"/>
              </a:rPr>
              <a:t>TS</a:t>
            </a:r>
            <a:r>
              <a:rPr lang="en-US" sz="1050" b="1" baseline="-20833" dirty="0" err="1">
                <a:cs typeface="Arial"/>
              </a:rPr>
              <a:t>k</a:t>
            </a:r>
            <a:r>
              <a:rPr lang="en-US" sz="1050" b="1" dirty="0">
                <a:cs typeface="Arial"/>
              </a:rPr>
              <a:t>(b)</a:t>
            </a:r>
            <a:r>
              <a:rPr lang="en-US" sz="1050" b="1" spc="-10" dirty="0">
                <a:cs typeface="Arial"/>
              </a:rPr>
              <a:t> </a:t>
            </a:r>
            <a:r>
              <a:rPr lang="en-US" sz="1050" b="1" dirty="0">
                <a:cs typeface="Arial"/>
              </a:rPr>
              <a:t>=</a:t>
            </a:r>
            <a:r>
              <a:rPr lang="en-US" sz="1050" b="1" spc="-8" dirty="0">
                <a:cs typeface="Arial"/>
              </a:rPr>
              <a:t> </a:t>
            </a:r>
            <a:r>
              <a:rPr lang="en-US" sz="1050" b="1" spc="-5" dirty="0">
                <a:cs typeface="Arial"/>
              </a:rPr>
              <a:t>max(</a:t>
            </a:r>
            <a:r>
              <a:rPr lang="en-US" sz="1050" b="1" spc="-5" dirty="0" err="1">
                <a:cs typeface="Arial"/>
              </a:rPr>
              <a:t>TS</a:t>
            </a:r>
            <a:r>
              <a:rPr lang="en-US" sz="1050" b="1" spc="-8" baseline="-20833" dirty="0" err="1">
                <a:cs typeface="Arial"/>
              </a:rPr>
              <a:t>k</a:t>
            </a:r>
            <a:r>
              <a:rPr lang="en-US" sz="1050" b="1" spc="-5" dirty="0">
                <a:cs typeface="Arial"/>
              </a:rPr>
              <a:t>(a</a:t>
            </a:r>
            <a:r>
              <a:rPr lang="en-US" sz="1050" b="1" spc="-5" dirty="0" smtClean="0">
                <a:cs typeface="Arial"/>
              </a:rPr>
              <a:t>), </a:t>
            </a:r>
            <a:r>
              <a:rPr lang="en-US" sz="1050" b="1" spc="-5" dirty="0" err="1" smtClean="0">
                <a:cs typeface="Arial"/>
              </a:rPr>
              <a:t>TS</a:t>
            </a:r>
            <a:r>
              <a:rPr lang="en-US" sz="1050" b="1" spc="-8" baseline="-20833" dirty="0" err="1" smtClean="0">
                <a:cs typeface="Arial"/>
              </a:rPr>
              <a:t>k</a:t>
            </a:r>
            <a:r>
              <a:rPr lang="en-US" sz="1050" b="1" spc="-5" dirty="0" smtClean="0">
                <a:cs typeface="Arial"/>
              </a:rPr>
              <a:t>(b</a:t>
            </a:r>
            <a:r>
              <a:rPr lang="en-US" sz="1050" b="1" spc="-5" dirty="0">
                <a:cs typeface="Arial"/>
              </a:rPr>
              <a:t>))</a:t>
            </a:r>
            <a:endParaRPr lang="en-US" sz="1050" dirty="0">
              <a:cs typeface="Arial"/>
            </a:endParaRPr>
          </a:p>
          <a:p>
            <a:pPr marL="394759" marR="279728" indent="0">
              <a:lnSpc>
                <a:spcPct val="116700"/>
              </a:lnSpc>
              <a:spcBef>
                <a:spcPts val="595"/>
              </a:spcBef>
              <a:buNone/>
            </a:pPr>
            <a:r>
              <a:rPr lang="en-US" sz="1050" dirty="0">
                <a:cs typeface="Arial"/>
              </a:rPr>
              <a:t>That</a:t>
            </a:r>
            <a:r>
              <a:rPr lang="en-US" sz="1050" spc="-10" dirty="0">
                <a:cs typeface="Arial"/>
              </a:rPr>
              <a:t> </a:t>
            </a:r>
            <a:r>
              <a:rPr lang="en-US" sz="1050" dirty="0">
                <a:cs typeface="Arial"/>
              </a:rPr>
              <a:t>is,</a:t>
            </a:r>
            <a:r>
              <a:rPr lang="en-US" sz="1050" spc="-8" dirty="0">
                <a:cs typeface="Arial"/>
              </a:rPr>
              <a:t> </a:t>
            </a:r>
            <a:r>
              <a:rPr lang="en-US" sz="1050" b="1" dirty="0" err="1">
                <a:cs typeface="Arial"/>
              </a:rPr>
              <a:t>p</a:t>
            </a:r>
            <a:r>
              <a:rPr lang="en-US" sz="1050" b="1" baseline="-20833" dirty="0" err="1">
                <a:cs typeface="Arial"/>
              </a:rPr>
              <a:t>j</a:t>
            </a:r>
            <a:r>
              <a:rPr lang="en-US" sz="1050" b="1" i="1" spc="117" baseline="-20833" dirty="0">
                <a:cs typeface="Arial"/>
              </a:rPr>
              <a:t> </a:t>
            </a:r>
            <a:r>
              <a:rPr lang="en-US" sz="1050" dirty="0">
                <a:cs typeface="Arial"/>
              </a:rPr>
              <a:t>takes</a:t>
            </a:r>
            <a:r>
              <a:rPr lang="en-US" sz="1050" spc="-10" dirty="0">
                <a:cs typeface="Arial"/>
              </a:rPr>
              <a:t> </a:t>
            </a:r>
            <a:r>
              <a:rPr lang="en-US" sz="1050" dirty="0">
                <a:cs typeface="Arial"/>
              </a:rPr>
              <a:t>the</a:t>
            </a:r>
            <a:r>
              <a:rPr lang="en-US" sz="1050" spc="-5" dirty="0">
                <a:cs typeface="Arial"/>
              </a:rPr>
              <a:t> pair-</a:t>
            </a:r>
            <a:r>
              <a:rPr lang="en-US" sz="1050" dirty="0">
                <a:cs typeface="Arial"/>
              </a:rPr>
              <a:t>wise</a:t>
            </a:r>
            <a:r>
              <a:rPr lang="en-US" sz="1050" spc="-5" dirty="0">
                <a:cs typeface="Arial"/>
              </a:rPr>
              <a:t> </a:t>
            </a:r>
            <a:r>
              <a:rPr lang="en-US" sz="1050" dirty="0">
                <a:cs typeface="Arial"/>
              </a:rPr>
              <a:t>maximum</a:t>
            </a:r>
            <a:r>
              <a:rPr lang="en-US" sz="1050" spc="-10" dirty="0">
                <a:cs typeface="Arial"/>
              </a:rPr>
              <a:t> </a:t>
            </a:r>
            <a:r>
              <a:rPr lang="en-US" sz="1050" dirty="0">
                <a:cs typeface="Arial"/>
              </a:rPr>
              <a:t>of</a:t>
            </a:r>
            <a:r>
              <a:rPr lang="en-US" sz="1050" spc="-8" dirty="0">
                <a:cs typeface="Arial"/>
              </a:rPr>
              <a:t> </a:t>
            </a:r>
            <a:r>
              <a:rPr lang="en-US" sz="1050" dirty="0">
                <a:cs typeface="Arial"/>
              </a:rPr>
              <a:t>the</a:t>
            </a:r>
            <a:r>
              <a:rPr lang="en-US" sz="1050" spc="-5" dirty="0">
                <a:cs typeface="Arial"/>
              </a:rPr>
              <a:t> </a:t>
            </a:r>
            <a:r>
              <a:rPr lang="en-US" sz="1050" dirty="0">
                <a:cs typeface="Arial"/>
              </a:rPr>
              <a:t>entries</a:t>
            </a:r>
            <a:r>
              <a:rPr lang="en-US" sz="1050" spc="-10" dirty="0">
                <a:cs typeface="Arial"/>
              </a:rPr>
              <a:t> </a:t>
            </a:r>
            <a:r>
              <a:rPr lang="en-US" sz="1050" dirty="0">
                <a:cs typeface="Arial"/>
              </a:rPr>
              <a:t>for</a:t>
            </a:r>
            <a:r>
              <a:rPr lang="en-US" sz="1050" spc="-8" dirty="0">
                <a:cs typeface="Arial"/>
              </a:rPr>
              <a:t> </a:t>
            </a:r>
            <a:r>
              <a:rPr lang="en-US" sz="1050" dirty="0">
                <a:cs typeface="Arial"/>
              </a:rPr>
              <a:t>every</a:t>
            </a:r>
            <a:r>
              <a:rPr lang="en-US" sz="1050" spc="-5" dirty="0">
                <a:cs typeface="Arial"/>
              </a:rPr>
              <a:t> </a:t>
            </a:r>
            <a:r>
              <a:rPr lang="en-US" sz="1050" b="1" dirty="0">
                <a:cs typeface="Arial"/>
              </a:rPr>
              <a:t>k</a:t>
            </a:r>
            <a:r>
              <a:rPr lang="en-US" sz="1050" b="1" spc="-8" dirty="0">
                <a:cs typeface="Arial"/>
              </a:rPr>
              <a:t> </a:t>
            </a:r>
            <a:r>
              <a:rPr lang="en-US" sz="1050" spc="-25" dirty="0">
                <a:cs typeface="Arial"/>
              </a:rPr>
              <a:t>= </a:t>
            </a:r>
            <a:r>
              <a:rPr lang="en-US" sz="1050" dirty="0">
                <a:cs typeface="Arial"/>
              </a:rPr>
              <a:t>1….</a:t>
            </a:r>
            <a:r>
              <a:rPr lang="en-US" sz="1050" b="1" dirty="0">
                <a:cs typeface="Arial"/>
              </a:rPr>
              <a:t>n</a:t>
            </a:r>
            <a:r>
              <a:rPr lang="en-US" sz="1050" dirty="0">
                <a:cs typeface="Arial"/>
              </a:rPr>
              <a:t>,</a:t>
            </a:r>
            <a:r>
              <a:rPr lang="en-US" sz="1050" spc="232" dirty="0">
                <a:cs typeface="Arial"/>
              </a:rPr>
              <a:t> </a:t>
            </a:r>
            <a:r>
              <a:rPr lang="en-US" sz="1050" dirty="0">
                <a:cs typeface="Arial"/>
              </a:rPr>
              <a:t>and</a:t>
            </a:r>
            <a:r>
              <a:rPr lang="en-US" sz="1050" spc="-5" dirty="0">
                <a:cs typeface="Arial"/>
              </a:rPr>
              <a:t> </a:t>
            </a:r>
            <a:r>
              <a:rPr lang="en-US" sz="1050" dirty="0">
                <a:cs typeface="Arial"/>
              </a:rPr>
              <a:t>also</a:t>
            </a:r>
            <a:r>
              <a:rPr lang="en-US" sz="1050" spc="-5" dirty="0">
                <a:cs typeface="Arial"/>
              </a:rPr>
              <a:t> </a:t>
            </a:r>
            <a:r>
              <a:rPr lang="en-US" sz="1050" dirty="0">
                <a:cs typeface="Arial"/>
              </a:rPr>
              <a:t>increments</a:t>
            </a:r>
            <a:r>
              <a:rPr lang="en-US" sz="1050" spc="-8" dirty="0">
                <a:cs typeface="Arial"/>
              </a:rPr>
              <a:t> </a:t>
            </a:r>
            <a:r>
              <a:rPr lang="en-US" sz="1050" dirty="0">
                <a:cs typeface="Arial"/>
              </a:rPr>
              <a:t>its</a:t>
            </a:r>
            <a:r>
              <a:rPr lang="en-US" sz="1050" spc="-8" dirty="0">
                <a:cs typeface="Arial"/>
              </a:rPr>
              <a:t> </a:t>
            </a:r>
            <a:r>
              <a:rPr lang="en-US" sz="1050" dirty="0">
                <a:cs typeface="Arial"/>
              </a:rPr>
              <a:t>logical</a:t>
            </a:r>
            <a:r>
              <a:rPr lang="en-US" sz="1050" spc="-5" dirty="0">
                <a:cs typeface="Arial"/>
              </a:rPr>
              <a:t> clock</a:t>
            </a:r>
            <a:endParaRPr lang="en-US" sz="1050" dirty="0">
              <a:cs typeface="Arial"/>
            </a:endParaRPr>
          </a:p>
          <a:p>
            <a:pPr marL="92075" indent="-92075">
              <a:spcBef>
                <a:spcPts val="777"/>
              </a:spcBef>
            </a:pPr>
            <a:r>
              <a:rPr lang="en-US" sz="1050" dirty="0">
                <a:cs typeface="Arial"/>
              </a:rPr>
              <a:t>The</a:t>
            </a:r>
            <a:r>
              <a:rPr lang="en-US" sz="1050" spc="-8" dirty="0">
                <a:cs typeface="Arial"/>
              </a:rPr>
              <a:t> </a:t>
            </a:r>
            <a:r>
              <a:rPr lang="en-US" sz="1050" dirty="0">
                <a:cs typeface="Arial"/>
              </a:rPr>
              <a:t>most</a:t>
            </a:r>
            <a:r>
              <a:rPr lang="en-US" sz="1050" spc="-10" dirty="0">
                <a:cs typeface="Arial"/>
              </a:rPr>
              <a:t> </a:t>
            </a:r>
            <a:r>
              <a:rPr lang="en-US" sz="1050" dirty="0">
                <a:cs typeface="Arial"/>
              </a:rPr>
              <a:t>recent</a:t>
            </a:r>
            <a:r>
              <a:rPr lang="en-US" sz="1050" spc="-10" dirty="0">
                <a:cs typeface="Arial"/>
              </a:rPr>
              <a:t> </a:t>
            </a:r>
            <a:r>
              <a:rPr lang="en-US" sz="1050" dirty="0">
                <a:cs typeface="Arial"/>
              </a:rPr>
              <a:t>logical</a:t>
            </a:r>
            <a:r>
              <a:rPr lang="en-US" sz="1050" spc="-8" dirty="0">
                <a:cs typeface="Arial"/>
              </a:rPr>
              <a:t> </a:t>
            </a:r>
            <a:r>
              <a:rPr lang="en-US" sz="1050" dirty="0">
                <a:cs typeface="Arial"/>
              </a:rPr>
              <a:t>clock</a:t>
            </a:r>
            <a:r>
              <a:rPr lang="en-US" sz="1050" spc="-10" dirty="0">
                <a:cs typeface="Arial"/>
              </a:rPr>
              <a:t> </a:t>
            </a:r>
            <a:r>
              <a:rPr lang="en-US" sz="1050" dirty="0">
                <a:cs typeface="Arial"/>
              </a:rPr>
              <a:t>information</a:t>
            </a:r>
            <a:r>
              <a:rPr lang="en-US" sz="1050" spc="-8" dirty="0">
                <a:cs typeface="Arial"/>
              </a:rPr>
              <a:t> </a:t>
            </a:r>
            <a:r>
              <a:rPr lang="en-US" sz="1050" dirty="0">
                <a:cs typeface="Arial"/>
              </a:rPr>
              <a:t>is</a:t>
            </a:r>
            <a:r>
              <a:rPr lang="en-US" sz="1050" spc="-8" dirty="0">
                <a:cs typeface="Arial"/>
              </a:rPr>
              <a:t> </a:t>
            </a:r>
            <a:r>
              <a:rPr lang="en-US" sz="1050" dirty="0">
                <a:cs typeface="Arial"/>
              </a:rPr>
              <a:t>thus</a:t>
            </a:r>
            <a:r>
              <a:rPr lang="en-US" sz="1050" spc="-10" dirty="0">
                <a:cs typeface="Arial"/>
              </a:rPr>
              <a:t> </a:t>
            </a:r>
            <a:r>
              <a:rPr lang="en-US" sz="1050" dirty="0">
                <a:cs typeface="Arial"/>
              </a:rPr>
              <a:t>propagated</a:t>
            </a:r>
            <a:r>
              <a:rPr lang="en-US" sz="1050" spc="-8" dirty="0">
                <a:cs typeface="Arial"/>
              </a:rPr>
              <a:t> </a:t>
            </a:r>
            <a:r>
              <a:rPr lang="en-US" sz="1050" dirty="0">
                <a:cs typeface="Arial"/>
              </a:rPr>
              <a:t>to</a:t>
            </a:r>
            <a:r>
              <a:rPr lang="en-US" sz="1050" spc="-8" dirty="0">
                <a:cs typeface="Arial"/>
              </a:rPr>
              <a:t> </a:t>
            </a:r>
            <a:r>
              <a:rPr lang="en-US" sz="1050" dirty="0">
                <a:cs typeface="Arial"/>
              </a:rPr>
              <a:t>every</a:t>
            </a:r>
            <a:r>
              <a:rPr lang="en-US" sz="1050" spc="-10" dirty="0">
                <a:cs typeface="Arial"/>
              </a:rPr>
              <a:t> </a:t>
            </a:r>
            <a:r>
              <a:rPr lang="en-US" sz="1050" spc="-5" dirty="0">
                <a:cs typeface="Arial"/>
              </a:rPr>
              <a:t>process </a:t>
            </a:r>
            <a:r>
              <a:rPr lang="en-US" sz="1050" dirty="0">
                <a:cs typeface="Arial"/>
              </a:rPr>
              <a:t>by</a:t>
            </a:r>
            <a:r>
              <a:rPr lang="en-US" sz="1050" spc="-8" dirty="0">
                <a:cs typeface="Arial"/>
              </a:rPr>
              <a:t> </a:t>
            </a:r>
            <a:r>
              <a:rPr lang="en-US" sz="1050" dirty="0">
                <a:cs typeface="Arial"/>
              </a:rPr>
              <a:t>sending</a:t>
            </a:r>
            <a:r>
              <a:rPr lang="en-US" sz="1050" spc="-5" dirty="0">
                <a:cs typeface="Arial"/>
              </a:rPr>
              <a:t> </a:t>
            </a:r>
            <a:r>
              <a:rPr lang="en-US" sz="1050" dirty="0">
                <a:cs typeface="Arial"/>
              </a:rPr>
              <a:t>timestamps</a:t>
            </a:r>
            <a:r>
              <a:rPr lang="en-US" sz="1050" spc="-5" dirty="0">
                <a:cs typeface="Arial"/>
              </a:rPr>
              <a:t> </a:t>
            </a:r>
            <a:r>
              <a:rPr lang="en-US" sz="1050" b="1" dirty="0" err="1">
                <a:cs typeface="Arial"/>
              </a:rPr>
              <a:t>TS</a:t>
            </a:r>
            <a:r>
              <a:rPr lang="en-US" sz="1050" b="1" baseline="-20833" dirty="0" err="1">
                <a:cs typeface="Arial"/>
              </a:rPr>
              <a:t>k</a:t>
            </a:r>
            <a:r>
              <a:rPr lang="en-US" sz="1050" b="1" i="1" spc="117" baseline="-20833" dirty="0">
                <a:cs typeface="Arial"/>
              </a:rPr>
              <a:t> </a:t>
            </a:r>
            <a:r>
              <a:rPr lang="en-US" sz="1050" dirty="0">
                <a:cs typeface="Arial"/>
              </a:rPr>
              <a:t>in</a:t>
            </a:r>
            <a:r>
              <a:rPr lang="en-US" sz="1050" spc="-3" dirty="0">
                <a:cs typeface="Arial"/>
              </a:rPr>
              <a:t> </a:t>
            </a:r>
            <a:r>
              <a:rPr lang="en-US" sz="1050" dirty="0">
                <a:cs typeface="Arial"/>
              </a:rPr>
              <a:t>the</a:t>
            </a:r>
            <a:r>
              <a:rPr lang="en-US" sz="1050" spc="-5" dirty="0">
                <a:cs typeface="Arial"/>
              </a:rPr>
              <a:t> </a:t>
            </a:r>
            <a:r>
              <a:rPr lang="en-US" sz="1050" spc="-5" dirty="0" smtClean="0">
                <a:cs typeface="Arial"/>
              </a:rPr>
              <a:t>messages</a:t>
            </a:r>
            <a:endParaRPr lang="en-US" sz="1050" dirty="0">
              <a:cs typeface="Arial"/>
            </a:endParaRPr>
          </a:p>
        </p:txBody>
      </p:sp>
      <p:sp>
        <p:nvSpPr>
          <p:cNvPr id="13" name="object 13"/>
          <p:cNvSpPr txBox="1">
            <a:spLocks noGrp="1"/>
          </p:cNvSpPr>
          <p:nvPr>
            <p:ph type="dt" sz="half" idx="10"/>
          </p:nvPr>
        </p:nvSpPr>
        <p:spPr/>
        <p:txBody>
          <a:bodyPr/>
          <a:lstStyle/>
          <a:p>
            <a:r>
              <a:rPr lang="en-US" smtClean="0"/>
              <a:t>9/24/2026, Topic 2</a:t>
            </a:r>
            <a:endParaRPr lang="en-US" dirty="0"/>
          </a:p>
        </p:txBody>
      </p:sp>
      <p:sp>
        <p:nvSpPr>
          <p:cNvPr id="12" name="object 12"/>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36</a:t>
            </a:fld>
            <a:endParaRPr lang="en-US"/>
          </a:p>
        </p:txBody>
      </p:sp>
    </p:spTree>
    <p:extLst>
      <p:ext uri="{BB962C8B-B14F-4D97-AF65-F5344CB8AC3E}">
        <p14:creationId xmlns:p14="http://schemas.microsoft.com/office/powerpoint/2010/main" val="268668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
                                            <p:txEl>
                                              <p:pRg st="2" end="2"/>
                                            </p:txEl>
                                          </p:spTgt>
                                        </p:tgtEl>
                                        <p:attrNameLst>
                                          <p:attrName>style.visibility</p:attrName>
                                        </p:attrNameLst>
                                      </p:cBhvr>
                                      <p:to>
                                        <p:strVal val="visible"/>
                                      </p:to>
                                    </p:set>
                                    <p:anim calcmode="lin" valueType="num">
                                      <p:cBhvr additive="base">
                                        <p:cTn id="7" dur="500" fill="hold"/>
                                        <p:tgtEl>
                                          <p:spTgt spid="18">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8">
                                            <p:txEl>
                                              <p:pRg st="3" end="3"/>
                                            </p:txEl>
                                          </p:spTgt>
                                        </p:tgtEl>
                                        <p:attrNameLst>
                                          <p:attrName>style.visibility</p:attrName>
                                        </p:attrNameLst>
                                      </p:cBhvr>
                                      <p:to>
                                        <p:strVal val="visible"/>
                                      </p:to>
                                    </p:set>
                                    <p:anim calcmode="lin" valueType="num">
                                      <p:cBhvr additive="base">
                                        <p:cTn id="13" dur="500" fill="hold"/>
                                        <p:tgtEl>
                                          <p:spTgt spid="18">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8">
                                            <p:txEl>
                                              <p:pRg st="4" end="4"/>
                                            </p:txEl>
                                          </p:spTgt>
                                        </p:tgtEl>
                                        <p:attrNameLst>
                                          <p:attrName>style.visibility</p:attrName>
                                        </p:attrNameLst>
                                      </p:cBhvr>
                                      <p:to>
                                        <p:strVal val="visible"/>
                                      </p:to>
                                    </p:set>
                                    <p:anim calcmode="lin" valueType="num">
                                      <p:cBhvr additive="base">
                                        <p:cTn id="19" dur="500" fill="hold"/>
                                        <p:tgtEl>
                                          <p:spTgt spid="18">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8">
                                            <p:txEl>
                                              <p:pRg st="5" end="5"/>
                                            </p:txEl>
                                          </p:spTgt>
                                        </p:tgtEl>
                                        <p:attrNameLst>
                                          <p:attrName>style.visibility</p:attrName>
                                        </p:attrNameLst>
                                      </p:cBhvr>
                                      <p:to>
                                        <p:strVal val="visible"/>
                                      </p:to>
                                    </p:set>
                                    <p:anim calcmode="lin" valueType="num">
                                      <p:cBhvr additive="base">
                                        <p:cTn id="25" dur="500" fill="hold"/>
                                        <p:tgtEl>
                                          <p:spTgt spid="18">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
                                            <p:txEl>
                                              <p:pRg st="5" end="5"/>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18">
                                            <p:txEl>
                                              <p:pRg st="6" end="6"/>
                                            </p:txEl>
                                          </p:spTgt>
                                        </p:tgtEl>
                                        <p:attrNameLst>
                                          <p:attrName>style.visibility</p:attrName>
                                        </p:attrNameLst>
                                      </p:cBhvr>
                                      <p:to>
                                        <p:strVal val="visible"/>
                                      </p:to>
                                    </p:set>
                                    <p:anim calcmode="lin" valueType="num">
                                      <p:cBhvr additive="base">
                                        <p:cTn id="29" dur="500" fill="hold"/>
                                        <p:tgtEl>
                                          <p:spTgt spid="18">
                                            <p:txEl>
                                              <p:pRg st="6" end="6"/>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8">
                                            <p:txEl>
                                              <p:pRg st="6" end="6"/>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18">
                                            <p:txEl>
                                              <p:pRg st="7" end="7"/>
                                            </p:txEl>
                                          </p:spTgt>
                                        </p:tgtEl>
                                        <p:attrNameLst>
                                          <p:attrName>style.visibility</p:attrName>
                                        </p:attrNameLst>
                                      </p:cBhvr>
                                      <p:to>
                                        <p:strVal val="visible"/>
                                      </p:to>
                                    </p:set>
                                    <p:anim calcmode="lin" valueType="num">
                                      <p:cBhvr additive="base">
                                        <p:cTn id="33" dur="500" fill="hold"/>
                                        <p:tgtEl>
                                          <p:spTgt spid="18">
                                            <p:txEl>
                                              <p:pRg st="7" end="7"/>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8">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18">
                                            <p:txEl>
                                              <p:pRg st="8" end="8"/>
                                            </p:txEl>
                                          </p:spTgt>
                                        </p:tgtEl>
                                        <p:attrNameLst>
                                          <p:attrName>style.visibility</p:attrName>
                                        </p:attrNameLst>
                                      </p:cBhvr>
                                      <p:to>
                                        <p:strVal val="visible"/>
                                      </p:to>
                                    </p:set>
                                    <p:anim calcmode="lin" valueType="num">
                                      <p:cBhvr additive="base">
                                        <p:cTn id="39" dur="500" fill="hold"/>
                                        <p:tgtEl>
                                          <p:spTgt spid="18">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8">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Vector Logical Clock Example</a:t>
            </a:r>
            <a:endParaRPr lang="en-US"/>
          </a:p>
        </p:txBody>
      </p:sp>
      <p:sp>
        <p:nvSpPr>
          <p:cNvPr id="47" name="Content Placeholder 46"/>
          <p:cNvSpPr>
            <a:spLocks noGrp="1"/>
          </p:cNvSpPr>
          <p:nvPr>
            <p:ph idx="1"/>
          </p:nvPr>
        </p:nvSpPr>
        <p:spPr>
          <a:xfrm>
            <a:off x="636851" y="922867"/>
            <a:ext cx="4801924" cy="2407708"/>
          </a:xfrm>
        </p:spPr>
        <p:txBody>
          <a:bodyPr>
            <a:normAutofit fontScale="92500" lnSpcReduction="10000"/>
          </a:bodyPr>
          <a:lstStyle/>
          <a:p>
            <a:r>
              <a:rPr lang="en-US" dirty="0" smtClean="0"/>
              <a:t>Logical vector clock in space-time diagram is updated every time a process progresses with an event</a:t>
            </a:r>
          </a:p>
          <a:p>
            <a:pPr lvl="1"/>
            <a:r>
              <a:rPr lang="en-US" dirty="0" smtClean="0"/>
              <a:t>When processor executes an event, it assigns the timestamp to the event</a:t>
            </a:r>
          </a:p>
          <a:p>
            <a:pPr lvl="1"/>
            <a:r>
              <a:rPr lang="en-US" dirty="0" smtClean="0"/>
              <a:t>Processor attaches its timestamp to all messages that it sends</a:t>
            </a:r>
          </a:p>
          <a:p>
            <a:pPr lvl="1"/>
            <a:endParaRPr lang="en-US" dirty="0"/>
          </a:p>
          <a:p>
            <a:pPr lvl="1"/>
            <a:endParaRPr lang="en-US" dirty="0" smtClean="0"/>
          </a:p>
          <a:p>
            <a:pPr lvl="1"/>
            <a:endParaRPr lang="en-US" dirty="0"/>
          </a:p>
          <a:p>
            <a:pPr lvl="1"/>
            <a:endParaRPr lang="en-US" dirty="0" smtClean="0"/>
          </a:p>
          <a:p>
            <a:pPr lvl="1"/>
            <a:endParaRPr lang="en-US" dirty="0" smtClean="0"/>
          </a:p>
          <a:p>
            <a:pPr lvl="1"/>
            <a:endParaRPr lang="en-US" dirty="0"/>
          </a:p>
          <a:p>
            <a:pPr marL="230188" indent="0">
              <a:spcBef>
                <a:spcPts val="63"/>
              </a:spcBef>
              <a:buNone/>
            </a:pPr>
            <a:r>
              <a:rPr lang="en-US" sz="934" b="1" dirty="0" smtClean="0">
                <a:latin typeface="Arial"/>
                <a:cs typeface="Arial"/>
              </a:rPr>
              <a:t>VC</a:t>
            </a:r>
            <a:r>
              <a:rPr lang="en-US" sz="946" b="1" baseline="-20000" dirty="0" smtClean="0">
                <a:latin typeface="Arial"/>
                <a:cs typeface="Arial"/>
              </a:rPr>
              <a:t>1</a:t>
            </a:r>
            <a:r>
              <a:rPr lang="en-US" sz="934" b="1" dirty="0" smtClean="0">
                <a:latin typeface="Arial"/>
                <a:cs typeface="Arial"/>
              </a:rPr>
              <a:t>(a</a:t>
            </a:r>
            <a:r>
              <a:rPr lang="en-US" sz="934" b="1" dirty="0">
                <a:latin typeface="Arial"/>
                <a:cs typeface="Arial"/>
              </a:rPr>
              <a:t>)</a:t>
            </a:r>
            <a:r>
              <a:rPr lang="en-US" sz="934" b="1" spc="15" dirty="0">
                <a:latin typeface="Arial"/>
                <a:cs typeface="Arial"/>
              </a:rPr>
              <a:t> </a:t>
            </a:r>
            <a:r>
              <a:rPr lang="en-US" sz="934" b="1" dirty="0">
                <a:latin typeface="Arial"/>
                <a:cs typeface="Arial"/>
              </a:rPr>
              <a:t>=</a:t>
            </a:r>
            <a:r>
              <a:rPr lang="en-US" sz="934" b="1" spc="18" dirty="0">
                <a:latin typeface="Arial"/>
                <a:cs typeface="Arial"/>
              </a:rPr>
              <a:t> </a:t>
            </a:r>
            <a:r>
              <a:rPr lang="en-US" sz="934" b="1" dirty="0">
                <a:latin typeface="Arial"/>
                <a:cs typeface="Arial"/>
              </a:rPr>
              <a:t>[</a:t>
            </a:r>
            <a:r>
              <a:rPr lang="en-US" sz="934" b="1" dirty="0" smtClean="0">
                <a:latin typeface="Arial"/>
                <a:cs typeface="Arial"/>
              </a:rPr>
              <a:t>100,…,…],</a:t>
            </a:r>
            <a:r>
              <a:rPr lang="en-US" sz="934" b="1" spc="18" dirty="0" smtClean="0">
                <a:latin typeface="Arial"/>
                <a:cs typeface="Arial"/>
              </a:rPr>
              <a:t> </a:t>
            </a:r>
            <a:r>
              <a:rPr lang="en-US" sz="934" b="1" dirty="0">
                <a:latin typeface="Arial"/>
                <a:cs typeface="Arial"/>
              </a:rPr>
              <a:t>VC</a:t>
            </a:r>
            <a:r>
              <a:rPr lang="en-US" sz="946" b="1" baseline="-20000" dirty="0">
                <a:latin typeface="Arial"/>
                <a:cs typeface="Arial"/>
              </a:rPr>
              <a:t>1</a:t>
            </a:r>
            <a:r>
              <a:rPr lang="en-US" sz="934" b="1" dirty="0">
                <a:latin typeface="Arial"/>
                <a:cs typeface="Arial"/>
              </a:rPr>
              <a:t>(b)</a:t>
            </a:r>
            <a:r>
              <a:rPr lang="en-US" sz="934" b="1" spc="18" dirty="0">
                <a:latin typeface="Arial"/>
                <a:cs typeface="Arial"/>
              </a:rPr>
              <a:t> </a:t>
            </a:r>
            <a:r>
              <a:rPr lang="en-US" sz="934" b="1" dirty="0">
                <a:latin typeface="Arial"/>
                <a:cs typeface="Arial"/>
              </a:rPr>
              <a:t>=</a:t>
            </a:r>
            <a:r>
              <a:rPr lang="en-US" sz="934" b="1" spc="15" dirty="0">
                <a:latin typeface="Arial"/>
                <a:cs typeface="Arial"/>
              </a:rPr>
              <a:t> </a:t>
            </a:r>
            <a:r>
              <a:rPr lang="en-US" sz="934" b="1" dirty="0">
                <a:latin typeface="Arial"/>
                <a:cs typeface="Arial"/>
              </a:rPr>
              <a:t>[</a:t>
            </a:r>
            <a:r>
              <a:rPr lang="en-US" sz="934" b="1" dirty="0" smtClean="0">
                <a:latin typeface="Arial"/>
                <a:cs typeface="Arial"/>
              </a:rPr>
              <a:t>300,…,…]</a:t>
            </a:r>
            <a:endParaRPr lang="en-US" sz="934" b="1" spc="18" dirty="0" smtClean="0">
              <a:latin typeface="Arial"/>
              <a:cs typeface="Arial"/>
            </a:endParaRPr>
          </a:p>
          <a:p>
            <a:pPr marL="230188" indent="0">
              <a:spcBef>
                <a:spcPts val="63"/>
              </a:spcBef>
              <a:buNone/>
            </a:pPr>
            <a:r>
              <a:rPr lang="en-US" sz="934" b="1" dirty="0" smtClean="0">
                <a:latin typeface="Arial"/>
                <a:cs typeface="Arial"/>
              </a:rPr>
              <a:t>VC</a:t>
            </a:r>
            <a:r>
              <a:rPr lang="en-US" sz="946" b="1" baseline="-20000" dirty="0" smtClean="0">
                <a:latin typeface="Arial"/>
                <a:cs typeface="Arial"/>
              </a:rPr>
              <a:t>2</a:t>
            </a:r>
            <a:r>
              <a:rPr lang="en-US" sz="934" b="1" dirty="0" smtClean="0">
                <a:latin typeface="Arial"/>
                <a:cs typeface="Arial"/>
              </a:rPr>
              <a:t>(e</a:t>
            </a:r>
            <a:r>
              <a:rPr lang="en-US" sz="934" b="1" dirty="0">
                <a:latin typeface="Arial"/>
                <a:cs typeface="Arial"/>
              </a:rPr>
              <a:t>)</a:t>
            </a:r>
            <a:r>
              <a:rPr lang="en-US" sz="934" b="1" spc="18" dirty="0">
                <a:latin typeface="Arial"/>
                <a:cs typeface="Arial"/>
              </a:rPr>
              <a:t> </a:t>
            </a:r>
            <a:r>
              <a:rPr lang="en-US" sz="934" b="1" dirty="0">
                <a:latin typeface="Arial"/>
                <a:cs typeface="Arial"/>
              </a:rPr>
              <a:t>=</a:t>
            </a:r>
            <a:r>
              <a:rPr lang="en-US" sz="934" b="1" spc="18" dirty="0">
                <a:latin typeface="Arial"/>
                <a:cs typeface="Arial"/>
              </a:rPr>
              <a:t> </a:t>
            </a:r>
            <a:r>
              <a:rPr lang="en-US" sz="934" b="1" dirty="0" smtClean="0">
                <a:latin typeface="Arial"/>
                <a:cs typeface="Arial"/>
              </a:rPr>
              <a:t>[…,230,…],</a:t>
            </a:r>
            <a:r>
              <a:rPr lang="en-US" sz="934" b="1" spc="18" dirty="0" smtClean="0">
                <a:latin typeface="Arial"/>
                <a:cs typeface="Arial"/>
              </a:rPr>
              <a:t> </a:t>
            </a:r>
            <a:r>
              <a:rPr lang="en-US" sz="934" b="1" dirty="0">
                <a:latin typeface="Arial"/>
                <a:cs typeface="Arial"/>
              </a:rPr>
              <a:t>VC</a:t>
            </a:r>
            <a:r>
              <a:rPr lang="en-US" sz="946" b="1" baseline="-20000" dirty="0">
                <a:latin typeface="Arial"/>
                <a:cs typeface="Arial"/>
              </a:rPr>
              <a:t>2</a:t>
            </a:r>
            <a:r>
              <a:rPr lang="en-US" sz="934" b="1" dirty="0">
                <a:latin typeface="Arial"/>
                <a:cs typeface="Arial"/>
              </a:rPr>
              <a:t>(f)</a:t>
            </a:r>
            <a:r>
              <a:rPr lang="en-US" sz="934" b="1" spc="15" dirty="0">
                <a:latin typeface="Arial"/>
                <a:cs typeface="Arial"/>
              </a:rPr>
              <a:t> </a:t>
            </a:r>
            <a:r>
              <a:rPr lang="en-US" sz="934" b="1" dirty="0">
                <a:latin typeface="Arial"/>
                <a:cs typeface="Arial"/>
              </a:rPr>
              <a:t>=</a:t>
            </a:r>
            <a:r>
              <a:rPr lang="en-US" sz="934" b="1" spc="18" dirty="0">
                <a:latin typeface="Arial"/>
                <a:cs typeface="Arial"/>
              </a:rPr>
              <a:t> </a:t>
            </a:r>
            <a:r>
              <a:rPr lang="en-US" sz="934" b="1" dirty="0" smtClean="0">
                <a:latin typeface="Arial"/>
                <a:cs typeface="Arial"/>
              </a:rPr>
              <a:t>[…,260,…]</a:t>
            </a:r>
            <a:endParaRPr lang="en-US" sz="934" b="1" spc="18" dirty="0" smtClean="0">
              <a:latin typeface="Arial"/>
              <a:cs typeface="Arial"/>
            </a:endParaRPr>
          </a:p>
          <a:p>
            <a:pPr marL="230188" indent="0">
              <a:spcBef>
                <a:spcPts val="63"/>
              </a:spcBef>
              <a:buNone/>
            </a:pPr>
            <a:r>
              <a:rPr lang="en-US" sz="934" b="1" dirty="0" smtClean="0">
                <a:latin typeface="Arial"/>
                <a:cs typeface="Arial"/>
              </a:rPr>
              <a:t>VC</a:t>
            </a:r>
            <a:r>
              <a:rPr lang="en-US" sz="946" b="1" baseline="-20000" dirty="0" smtClean="0">
                <a:latin typeface="Arial"/>
                <a:cs typeface="Arial"/>
              </a:rPr>
              <a:t>3</a:t>
            </a:r>
            <a:r>
              <a:rPr lang="en-US" sz="934" b="1" dirty="0" smtClean="0">
                <a:latin typeface="Arial"/>
                <a:cs typeface="Arial"/>
              </a:rPr>
              <a:t>(h</a:t>
            </a:r>
            <a:r>
              <a:rPr lang="en-US" sz="934" b="1" dirty="0">
                <a:latin typeface="Arial"/>
                <a:cs typeface="Arial"/>
              </a:rPr>
              <a:t>)</a:t>
            </a:r>
            <a:r>
              <a:rPr lang="en-US" sz="934" b="1" spc="18" dirty="0">
                <a:latin typeface="Arial"/>
                <a:cs typeface="Arial"/>
              </a:rPr>
              <a:t> </a:t>
            </a:r>
            <a:r>
              <a:rPr lang="en-US" sz="934" b="1" dirty="0">
                <a:latin typeface="Arial"/>
                <a:cs typeface="Arial"/>
              </a:rPr>
              <a:t>=</a:t>
            </a:r>
            <a:r>
              <a:rPr lang="en-US" sz="934" b="1" spc="18" dirty="0">
                <a:latin typeface="Arial"/>
                <a:cs typeface="Arial"/>
              </a:rPr>
              <a:t> </a:t>
            </a:r>
            <a:r>
              <a:rPr lang="en-US" sz="934" b="1" spc="-5" dirty="0" smtClean="0">
                <a:latin typeface="Arial"/>
                <a:cs typeface="Arial"/>
              </a:rPr>
              <a:t>[…,…243</a:t>
            </a:r>
            <a:r>
              <a:rPr lang="en-US" sz="934" b="1" spc="-5" dirty="0">
                <a:latin typeface="Arial"/>
                <a:cs typeface="Arial"/>
              </a:rPr>
              <a:t>]</a:t>
            </a:r>
            <a:endParaRPr lang="en-US" sz="934" dirty="0">
              <a:latin typeface="Arial"/>
              <a:cs typeface="Arial"/>
            </a:endParaRPr>
          </a:p>
          <a:p>
            <a:pPr marL="230188" indent="0">
              <a:buNone/>
            </a:pPr>
            <a:r>
              <a:rPr lang="en-US" sz="934" i="1" dirty="0" smtClean="0">
                <a:latin typeface="Arial"/>
                <a:cs typeface="Arial"/>
              </a:rPr>
              <a:t>VC</a:t>
            </a:r>
            <a:r>
              <a:rPr lang="en-US" sz="946" i="1" baseline="-20000" dirty="0" smtClean="0">
                <a:latin typeface="Arial"/>
                <a:cs typeface="Arial"/>
              </a:rPr>
              <a:t>1</a:t>
            </a:r>
            <a:r>
              <a:rPr lang="en-US" sz="946" i="1" spc="8" baseline="-20000" dirty="0" smtClean="0">
                <a:latin typeface="Arial"/>
                <a:cs typeface="Arial"/>
              </a:rPr>
              <a:t> </a:t>
            </a:r>
            <a:r>
              <a:rPr lang="en-US" sz="934" dirty="0">
                <a:latin typeface="Arial"/>
                <a:cs typeface="Arial"/>
              </a:rPr>
              <a:t>(</a:t>
            </a:r>
            <a:r>
              <a:rPr lang="en-US" sz="934" i="1" dirty="0">
                <a:latin typeface="Arial"/>
                <a:cs typeface="Arial"/>
              </a:rPr>
              <a:t>a</a:t>
            </a:r>
            <a:r>
              <a:rPr lang="en-US" sz="934" dirty="0">
                <a:latin typeface="Arial"/>
                <a:cs typeface="Arial"/>
              </a:rPr>
              <a:t>)</a:t>
            </a:r>
            <a:r>
              <a:rPr lang="en-US" sz="934" spc="15" dirty="0">
                <a:latin typeface="Arial"/>
                <a:cs typeface="Arial"/>
              </a:rPr>
              <a:t> </a:t>
            </a:r>
            <a:r>
              <a:rPr lang="en-US" sz="934" dirty="0">
                <a:latin typeface="Arial"/>
                <a:cs typeface="Arial"/>
              </a:rPr>
              <a:t>&lt;</a:t>
            </a:r>
            <a:r>
              <a:rPr lang="en-US" sz="934" spc="13" dirty="0">
                <a:latin typeface="Arial"/>
                <a:cs typeface="Arial"/>
              </a:rPr>
              <a:t> </a:t>
            </a:r>
            <a:r>
              <a:rPr lang="en-US" sz="934" i="1" dirty="0">
                <a:latin typeface="Arial"/>
                <a:cs typeface="Arial"/>
              </a:rPr>
              <a:t>VC</a:t>
            </a:r>
            <a:r>
              <a:rPr lang="en-US" sz="946" i="1" baseline="-20000" dirty="0">
                <a:latin typeface="Arial"/>
                <a:cs typeface="Arial"/>
              </a:rPr>
              <a:t>2</a:t>
            </a:r>
            <a:r>
              <a:rPr lang="en-US" sz="946" i="1" spc="11" baseline="-20000" dirty="0">
                <a:latin typeface="Arial"/>
                <a:cs typeface="Arial"/>
              </a:rPr>
              <a:t> </a:t>
            </a:r>
            <a:r>
              <a:rPr lang="en-US" sz="934" dirty="0">
                <a:latin typeface="Arial"/>
                <a:cs typeface="Arial"/>
              </a:rPr>
              <a:t>(</a:t>
            </a:r>
            <a:r>
              <a:rPr lang="en-US" sz="934" i="1" dirty="0">
                <a:latin typeface="Arial"/>
                <a:cs typeface="Arial"/>
              </a:rPr>
              <a:t>e</a:t>
            </a:r>
            <a:r>
              <a:rPr lang="en-US" sz="934" dirty="0">
                <a:latin typeface="Arial"/>
                <a:cs typeface="Arial"/>
              </a:rPr>
              <a:t>)</a:t>
            </a:r>
            <a:r>
              <a:rPr lang="en-US" sz="934" spc="15" dirty="0">
                <a:latin typeface="Arial"/>
                <a:cs typeface="Arial"/>
              </a:rPr>
              <a:t> </a:t>
            </a:r>
            <a:r>
              <a:rPr lang="en-US" sz="934" dirty="0">
                <a:latin typeface="Arial"/>
                <a:cs typeface="Arial"/>
              </a:rPr>
              <a:t>&lt;</a:t>
            </a:r>
            <a:r>
              <a:rPr lang="en-US" sz="934" spc="13" dirty="0">
                <a:latin typeface="Arial"/>
                <a:cs typeface="Arial"/>
              </a:rPr>
              <a:t> </a:t>
            </a:r>
            <a:r>
              <a:rPr lang="en-US" sz="934" i="1" dirty="0">
                <a:latin typeface="Arial"/>
                <a:cs typeface="Arial"/>
              </a:rPr>
              <a:t>VC</a:t>
            </a:r>
            <a:r>
              <a:rPr lang="en-US" sz="946" i="1" baseline="-20000" dirty="0">
                <a:latin typeface="Arial"/>
                <a:cs typeface="Arial"/>
              </a:rPr>
              <a:t>3</a:t>
            </a:r>
            <a:r>
              <a:rPr lang="en-US" sz="946" i="1" spc="11" baseline="-20000" dirty="0">
                <a:latin typeface="Arial"/>
                <a:cs typeface="Arial"/>
              </a:rPr>
              <a:t> </a:t>
            </a:r>
            <a:r>
              <a:rPr lang="en-US" sz="934" dirty="0">
                <a:latin typeface="Arial"/>
                <a:cs typeface="Arial"/>
              </a:rPr>
              <a:t>(</a:t>
            </a:r>
            <a:r>
              <a:rPr lang="en-US" sz="934" i="1" dirty="0">
                <a:latin typeface="Arial"/>
                <a:cs typeface="Arial"/>
              </a:rPr>
              <a:t>h</a:t>
            </a:r>
            <a:r>
              <a:rPr lang="en-US" sz="934" dirty="0">
                <a:latin typeface="Arial"/>
                <a:cs typeface="Arial"/>
              </a:rPr>
              <a:t>)</a:t>
            </a:r>
            <a:r>
              <a:rPr lang="en-US" sz="934" spc="13" dirty="0">
                <a:latin typeface="Arial"/>
                <a:cs typeface="Arial"/>
              </a:rPr>
              <a:t> </a:t>
            </a:r>
            <a:r>
              <a:rPr lang="en-US" sz="934" dirty="0">
                <a:latin typeface="Arial"/>
                <a:cs typeface="Arial"/>
              </a:rPr>
              <a:t>so</a:t>
            </a:r>
            <a:r>
              <a:rPr lang="en-US" sz="934" spc="15" dirty="0">
                <a:latin typeface="Arial"/>
                <a:cs typeface="Arial"/>
              </a:rPr>
              <a:t> </a:t>
            </a:r>
            <a:r>
              <a:rPr lang="en-US" sz="934" dirty="0">
                <a:latin typeface="Arial"/>
                <a:cs typeface="Arial"/>
              </a:rPr>
              <a:t>events</a:t>
            </a:r>
            <a:r>
              <a:rPr lang="en-US" sz="934" spc="13" dirty="0">
                <a:latin typeface="Arial"/>
                <a:cs typeface="Arial"/>
              </a:rPr>
              <a:t> </a:t>
            </a:r>
            <a:r>
              <a:rPr lang="en-US" sz="934" dirty="0">
                <a:latin typeface="Arial"/>
                <a:cs typeface="Arial"/>
              </a:rPr>
              <a:t>(</a:t>
            </a:r>
            <a:r>
              <a:rPr lang="en-US" sz="934" b="1" i="1" dirty="0">
                <a:latin typeface="Arial"/>
                <a:cs typeface="Arial"/>
              </a:rPr>
              <a:t>a,</a:t>
            </a:r>
            <a:r>
              <a:rPr lang="en-US" sz="934" b="1" i="1" spc="15" dirty="0">
                <a:latin typeface="Arial"/>
                <a:cs typeface="Arial"/>
              </a:rPr>
              <a:t> </a:t>
            </a:r>
            <a:r>
              <a:rPr lang="en-US" sz="934" b="1" i="1" dirty="0">
                <a:latin typeface="Arial"/>
                <a:cs typeface="Arial"/>
              </a:rPr>
              <a:t>e,</a:t>
            </a:r>
            <a:r>
              <a:rPr lang="en-US" sz="934" b="1" i="1" spc="13" dirty="0">
                <a:latin typeface="Arial"/>
                <a:cs typeface="Arial"/>
              </a:rPr>
              <a:t> </a:t>
            </a:r>
            <a:r>
              <a:rPr lang="en-US" sz="934" b="1" i="1" dirty="0">
                <a:latin typeface="Arial"/>
                <a:cs typeface="Arial"/>
              </a:rPr>
              <a:t>h</a:t>
            </a:r>
            <a:r>
              <a:rPr lang="en-US" sz="934" dirty="0">
                <a:latin typeface="Arial"/>
                <a:cs typeface="Arial"/>
              </a:rPr>
              <a:t>)</a:t>
            </a:r>
            <a:r>
              <a:rPr lang="en-US" sz="934" spc="13" dirty="0">
                <a:latin typeface="Arial"/>
                <a:cs typeface="Arial"/>
              </a:rPr>
              <a:t> </a:t>
            </a:r>
            <a:r>
              <a:rPr lang="en-US" sz="934" dirty="0">
                <a:latin typeface="Arial"/>
                <a:cs typeface="Arial"/>
              </a:rPr>
              <a:t>are</a:t>
            </a:r>
            <a:r>
              <a:rPr lang="en-US" sz="934" spc="15" dirty="0">
                <a:latin typeface="Arial"/>
                <a:cs typeface="Arial"/>
              </a:rPr>
              <a:t> </a:t>
            </a:r>
            <a:r>
              <a:rPr lang="en-US" sz="934" dirty="0">
                <a:latin typeface="Arial"/>
                <a:cs typeface="Arial"/>
              </a:rPr>
              <a:t>causally</a:t>
            </a:r>
            <a:r>
              <a:rPr lang="en-US" sz="934" spc="13" dirty="0">
                <a:latin typeface="Arial"/>
                <a:cs typeface="Arial"/>
              </a:rPr>
              <a:t> </a:t>
            </a:r>
            <a:r>
              <a:rPr lang="en-US" sz="934" spc="-5" dirty="0">
                <a:latin typeface="Arial"/>
                <a:cs typeface="Arial"/>
              </a:rPr>
              <a:t>related</a:t>
            </a:r>
            <a:endParaRPr lang="en-US" sz="934" dirty="0">
              <a:latin typeface="Arial"/>
              <a:cs typeface="Arial"/>
            </a:endParaRPr>
          </a:p>
          <a:p>
            <a:pPr marL="230188" indent="0">
              <a:spcBef>
                <a:spcPts val="495"/>
              </a:spcBef>
              <a:buNone/>
            </a:pPr>
            <a:r>
              <a:rPr lang="en-US" sz="934" dirty="0" smtClean="0">
                <a:latin typeface="Arial"/>
                <a:cs typeface="Arial"/>
              </a:rPr>
              <a:t>Neither</a:t>
            </a:r>
            <a:r>
              <a:rPr lang="en-US" sz="934" spc="15" dirty="0" smtClean="0">
                <a:latin typeface="Arial"/>
                <a:cs typeface="Arial"/>
              </a:rPr>
              <a:t> </a:t>
            </a:r>
            <a:r>
              <a:rPr lang="en-US" sz="934" i="1" dirty="0">
                <a:latin typeface="Arial"/>
                <a:cs typeface="Arial"/>
              </a:rPr>
              <a:t>VC</a:t>
            </a:r>
            <a:r>
              <a:rPr lang="en-US" sz="946" i="1" baseline="-20000" dirty="0">
                <a:latin typeface="Arial"/>
                <a:cs typeface="Arial"/>
              </a:rPr>
              <a:t>1</a:t>
            </a:r>
            <a:r>
              <a:rPr lang="en-US" sz="946" i="1" spc="15" baseline="-20000" dirty="0">
                <a:latin typeface="Arial"/>
                <a:cs typeface="Arial"/>
              </a:rPr>
              <a:t> </a:t>
            </a:r>
            <a:r>
              <a:rPr lang="en-US" sz="934" dirty="0">
                <a:latin typeface="Arial"/>
                <a:cs typeface="Arial"/>
              </a:rPr>
              <a:t>(</a:t>
            </a:r>
            <a:r>
              <a:rPr lang="en-US" sz="934" i="1" dirty="0">
                <a:latin typeface="Arial"/>
                <a:cs typeface="Arial"/>
              </a:rPr>
              <a:t>b</a:t>
            </a:r>
            <a:r>
              <a:rPr lang="en-US" sz="934" dirty="0" smtClean="0">
                <a:latin typeface="Arial"/>
                <a:cs typeface="Arial"/>
              </a:rPr>
              <a:t>) &lt; </a:t>
            </a:r>
            <a:r>
              <a:rPr lang="en-US" sz="934" i="1" dirty="0" smtClean="0">
                <a:latin typeface="Arial"/>
                <a:cs typeface="Arial"/>
              </a:rPr>
              <a:t>VC</a:t>
            </a:r>
            <a:r>
              <a:rPr lang="en-US" sz="946" i="1" baseline="-20000" dirty="0" smtClean="0">
                <a:latin typeface="Arial"/>
                <a:cs typeface="Arial"/>
              </a:rPr>
              <a:t>2</a:t>
            </a:r>
            <a:r>
              <a:rPr lang="en-US" sz="946" i="1" spc="15" baseline="-20000" dirty="0" smtClean="0">
                <a:latin typeface="Arial"/>
                <a:cs typeface="Arial"/>
              </a:rPr>
              <a:t> </a:t>
            </a:r>
            <a:r>
              <a:rPr lang="en-US" sz="934" dirty="0">
                <a:latin typeface="Arial"/>
                <a:cs typeface="Arial"/>
              </a:rPr>
              <a:t>(</a:t>
            </a:r>
            <a:r>
              <a:rPr lang="en-US" sz="934" i="1" dirty="0">
                <a:latin typeface="Arial"/>
                <a:cs typeface="Arial"/>
              </a:rPr>
              <a:t>f</a:t>
            </a:r>
            <a:r>
              <a:rPr lang="en-US" sz="934" dirty="0">
                <a:latin typeface="Arial"/>
                <a:cs typeface="Arial"/>
              </a:rPr>
              <a:t>)</a:t>
            </a:r>
            <a:r>
              <a:rPr lang="en-US" sz="934" spc="18" dirty="0">
                <a:latin typeface="Arial"/>
                <a:cs typeface="Arial"/>
              </a:rPr>
              <a:t> </a:t>
            </a:r>
            <a:r>
              <a:rPr lang="en-US" sz="934" dirty="0">
                <a:latin typeface="Arial"/>
                <a:cs typeface="Arial"/>
              </a:rPr>
              <a:t>nor</a:t>
            </a:r>
            <a:r>
              <a:rPr lang="en-US" sz="934" spc="18" dirty="0">
                <a:latin typeface="Arial"/>
                <a:cs typeface="Arial"/>
              </a:rPr>
              <a:t> </a:t>
            </a:r>
            <a:r>
              <a:rPr lang="en-US" sz="934" i="1" dirty="0">
                <a:latin typeface="Arial"/>
                <a:cs typeface="Arial"/>
              </a:rPr>
              <a:t>VC</a:t>
            </a:r>
            <a:r>
              <a:rPr lang="en-US" sz="946" i="1" baseline="-20000" dirty="0">
                <a:latin typeface="Arial"/>
                <a:cs typeface="Arial"/>
              </a:rPr>
              <a:t>2</a:t>
            </a:r>
            <a:r>
              <a:rPr lang="en-US" sz="946" i="1" spc="15" baseline="-20000" dirty="0">
                <a:latin typeface="Arial"/>
                <a:cs typeface="Arial"/>
              </a:rPr>
              <a:t> </a:t>
            </a:r>
            <a:r>
              <a:rPr lang="en-US" sz="934" dirty="0">
                <a:latin typeface="Arial"/>
                <a:cs typeface="Arial"/>
              </a:rPr>
              <a:t>(</a:t>
            </a:r>
            <a:r>
              <a:rPr lang="en-US" sz="934" i="1" dirty="0">
                <a:latin typeface="Arial"/>
                <a:cs typeface="Arial"/>
              </a:rPr>
              <a:t>f</a:t>
            </a:r>
            <a:r>
              <a:rPr lang="en-US" sz="934" dirty="0">
                <a:latin typeface="Arial"/>
                <a:cs typeface="Arial"/>
              </a:rPr>
              <a:t>)</a:t>
            </a:r>
            <a:r>
              <a:rPr lang="en-US" sz="934" spc="15" dirty="0">
                <a:latin typeface="Arial"/>
                <a:cs typeface="Arial"/>
              </a:rPr>
              <a:t> </a:t>
            </a:r>
            <a:r>
              <a:rPr lang="en-US" sz="934" dirty="0">
                <a:latin typeface="Arial"/>
                <a:cs typeface="Arial"/>
              </a:rPr>
              <a:t>&lt;</a:t>
            </a:r>
            <a:r>
              <a:rPr lang="en-US" sz="934" spc="18" dirty="0">
                <a:latin typeface="Arial"/>
                <a:cs typeface="Arial"/>
              </a:rPr>
              <a:t> </a:t>
            </a:r>
            <a:r>
              <a:rPr lang="en-US" sz="934" i="1" dirty="0">
                <a:latin typeface="Arial"/>
                <a:cs typeface="Arial"/>
              </a:rPr>
              <a:t>VC</a:t>
            </a:r>
            <a:r>
              <a:rPr lang="en-US" sz="946" i="1" baseline="-20000" dirty="0">
                <a:latin typeface="Arial"/>
                <a:cs typeface="Arial"/>
              </a:rPr>
              <a:t>1</a:t>
            </a:r>
            <a:r>
              <a:rPr lang="en-US" sz="946" i="1" spc="15" baseline="-20000" dirty="0">
                <a:latin typeface="Arial"/>
                <a:cs typeface="Arial"/>
              </a:rPr>
              <a:t> </a:t>
            </a:r>
            <a:r>
              <a:rPr lang="en-US" sz="934" dirty="0">
                <a:latin typeface="Arial"/>
                <a:cs typeface="Arial"/>
              </a:rPr>
              <a:t>(</a:t>
            </a:r>
            <a:r>
              <a:rPr lang="en-US" sz="934" i="1" dirty="0">
                <a:latin typeface="Arial"/>
                <a:cs typeface="Arial"/>
              </a:rPr>
              <a:t>b</a:t>
            </a:r>
            <a:r>
              <a:rPr lang="en-US" sz="934" dirty="0">
                <a:latin typeface="Arial"/>
                <a:cs typeface="Arial"/>
              </a:rPr>
              <a:t>)</a:t>
            </a:r>
            <a:r>
              <a:rPr lang="en-US" sz="934" spc="18" dirty="0">
                <a:latin typeface="Arial"/>
                <a:cs typeface="Arial"/>
              </a:rPr>
              <a:t> </a:t>
            </a:r>
            <a:r>
              <a:rPr lang="en-US" sz="934" dirty="0">
                <a:latin typeface="Arial"/>
                <a:cs typeface="Arial"/>
              </a:rPr>
              <a:t>holds</a:t>
            </a:r>
            <a:r>
              <a:rPr lang="en-US" sz="934" spc="18" dirty="0">
                <a:latin typeface="Arial"/>
                <a:cs typeface="Arial"/>
              </a:rPr>
              <a:t> </a:t>
            </a:r>
            <a:r>
              <a:rPr lang="en-US" sz="934" dirty="0">
                <a:latin typeface="Arial"/>
                <a:cs typeface="Arial"/>
              </a:rPr>
              <a:t>for</a:t>
            </a:r>
            <a:r>
              <a:rPr lang="en-US" sz="934" spc="15" dirty="0">
                <a:latin typeface="Arial"/>
                <a:cs typeface="Arial"/>
              </a:rPr>
              <a:t> </a:t>
            </a:r>
            <a:r>
              <a:rPr lang="en-US" sz="934" dirty="0">
                <a:latin typeface="Arial"/>
                <a:cs typeface="Arial"/>
              </a:rPr>
              <a:t>disjoint</a:t>
            </a:r>
            <a:r>
              <a:rPr lang="en-US" sz="934" spc="18" dirty="0">
                <a:latin typeface="Arial"/>
                <a:cs typeface="Arial"/>
              </a:rPr>
              <a:t> </a:t>
            </a:r>
            <a:r>
              <a:rPr lang="en-US" sz="934" dirty="0">
                <a:latin typeface="Arial"/>
                <a:cs typeface="Arial"/>
              </a:rPr>
              <a:t>objects</a:t>
            </a:r>
            <a:r>
              <a:rPr lang="en-US" sz="934" spc="18" dirty="0">
                <a:latin typeface="Arial"/>
                <a:cs typeface="Arial"/>
              </a:rPr>
              <a:t> </a:t>
            </a:r>
            <a:r>
              <a:rPr lang="en-US" sz="934" dirty="0">
                <a:latin typeface="Arial"/>
                <a:cs typeface="Arial"/>
              </a:rPr>
              <a:t>(</a:t>
            </a:r>
            <a:r>
              <a:rPr lang="en-US" sz="934" b="1" i="1" dirty="0">
                <a:latin typeface="Arial"/>
                <a:cs typeface="Arial"/>
              </a:rPr>
              <a:t>b,</a:t>
            </a:r>
            <a:r>
              <a:rPr lang="en-US" sz="934" b="1" i="1" spc="18" dirty="0">
                <a:latin typeface="Arial"/>
                <a:cs typeface="Arial"/>
              </a:rPr>
              <a:t> </a:t>
            </a:r>
            <a:r>
              <a:rPr lang="en-US" sz="934" b="1" i="1" spc="-13" dirty="0">
                <a:latin typeface="Arial"/>
                <a:cs typeface="Arial"/>
              </a:rPr>
              <a:t>f</a:t>
            </a:r>
            <a:r>
              <a:rPr lang="en-US" sz="934" spc="-13" dirty="0" smtClean="0">
                <a:latin typeface="Arial"/>
                <a:cs typeface="Arial"/>
              </a:rPr>
              <a:t>)</a:t>
            </a:r>
            <a:endParaRPr lang="en-US" dirty="0" smtClean="0"/>
          </a:p>
          <a:p>
            <a:endParaRPr lang="en-US" dirty="0"/>
          </a:p>
        </p:txBody>
      </p:sp>
      <p:sp>
        <p:nvSpPr>
          <p:cNvPr id="43" name="object 43"/>
          <p:cNvSpPr txBox="1">
            <a:spLocks noGrp="1"/>
          </p:cNvSpPr>
          <p:nvPr>
            <p:ph type="dt" sz="half" idx="10"/>
          </p:nvPr>
        </p:nvSpPr>
        <p:spPr/>
        <p:txBody>
          <a:bodyPr/>
          <a:lstStyle/>
          <a:p>
            <a:r>
              <a:rPr lang="en-US" smtClean="0"/>
              <a:t>9/24/2026, Topic 2</a:t>
            </a:r>
            <a:endParaRPr lang="en-US" dirty="0"/>
          </a:p>
        </p:txBody>
      </p:sp>
      <p:sp>
        <p:nvSpPr>
          <p:cNvPr id="42" name="object 42"/>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91" name="Picture 90"/>
          <p:cNvPicPr>
            <a:picLocks noChangeAspect="1"/>
          </p:cNvPicPr>
          <p:nvPr/>
        </p:nvPicPr>
        <p:blipFill>
          <a:blip r:embed="rId2"/>
          <a:stretch>
            <a:fillRect/>
          </a:stretch>
        </p:blipFill>
        <p:spPr>
          <a:xfrm>
            <a:off x="1375256" y="1501775"/>
            <a:ext cx="3225319" cy="871830"/>
          </a:xfrm>
          <a:prstGeom prst="rect">
            <a:avLst/>
          </a:prstGeom>
        </p:spPr>
      </p:pic>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37</a:t>
            </a:fld>
            <a:endParaRPr lang="en-US"/>
          </a:p>
        </p:txBody>
      </p:sp>
    </p:spTree>
    <p:extLst>
      <p:ext uri="{BB962C8B-B14F-4D97-AF65-F5344CB8AC3E}">
        <p14:creationId xmlns:p14="http://schemas.microsoft.com/office/powerpoint/2010/main" val="7211466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Two Timestamp Algorithms</a:t>
            </a:r>
            <a:endParaRPr lang="en-US"/>
          </a:p>
        </p:txBody>
      </p:sp>
      <p:sp>
        <p:nvSpPr>
          <p:cNvPr id="9" name="object 9"/>
          <p:cNvSpPr txBox="1">
            <a:spLocks noGrp="1"/>
          </p:cNvSpPr>
          <p:nvPr>
            <p:ph type="dt" sz="half" idx="10"/>
          </p:nvPr>
        </p:nvSpPr>
        <p:spPr/>
        <p:txBody>
          <a:bodyPr/>
          <a:lstStyle/>
          <a:p>
            <a:r>
              <a:rPr lang="en-US" smtClean="0"/>
              <a:t>9/24/2026, Topic 2</a:t>
            </a:r>
            <a:endParaRPr lang="en-US" dirty="0"/>
          </a:p>
        </p:txBody>
      </p:sp>
      <p:sp>
        <p:nvSpPr>
          <p:cNvPr id="8" name="object 8"/>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23" name="Picture 22"/>
          <p:cNvPicPr>
            <a:picLocks noChangeAspect="1"/>
          </p:cNvPicPr>
          <p:nvPr/>
        </p:nvPicPr>
        <p:blipFill>
          <a:blip r:embed="rId2"/>
          <a:stretch>
            <a:fillRect/>
          </a:stretch>
        </p:blipFill>
        <p:spPr>
          <a:xfrm>
            <a:off x="714375" y="968375"/>
            <a:ext cx="1905000" cy="2256005"/>
          </a:xfrm>
          <a:prstGeom prst="rect">
            <a:avLst/>
          </a:prstGeom>
        </p:spPr>
      </p:pic>
      <p:pic>
        <p:nvPicPr>
          <p:cNvPr id="24" name="Picture 23"/>
          <p:cNvPicPr>
            <a:picLocks noChangeAspect="1"/>
          </p:cNvPicPr>
          <p:nvPr/>
        </p:nvPicPr>
        <p:blipFill>
          <a:blip r:embed="rId3"/>
          <a:stretch>
            <a:fillRect/>
          </a:stretch>
        </p:blipFill>
        <p:spPr>
          <a:xfrm>
            <a:off x="3228975" y="997827"/>
            <a:ext cx="2191216" cy="2272604"/>
          </a:xfrm>
          <a:prstGeom prst="rect">
            <a:avLst/>
          </a:prstGeom>
        </p:spPr>
      </p:pic>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38</a:t>
            </a:fld>
            <a:endParaRPr lang="en-US"/>
          </a:p>
        </p:txBody>
      </p:sp>
    </p:spTree>
    <p:extLst>
      <p:ext uri="{BB962C8B-B14F-4D97-AF65-F5344CB8AC3E}">
        <p14:creationId xmlns:p14="http://schemas.microsoft.com/office/powerpoint/2010/main" val="12496144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Matrix Logical Clock</a:t>
            </a:r>
            <a:endParaRPr lang="en-US"/>
          </a:p>
        </p:txBody>
      </p:sp>
      <p:sp>
        <p:nvSpPr>
          <p:cNvPr id="10" name="Content Placeholder 9"/>
          <p:cNvSpPr>
            <a:spLocks noGrp="1"/>
          </p:cNvSpPr>
          <p:nvPr>
            <p:ph idx="1"/>
          </p:nvPr>
        </p:nvSpPr>
        <p:spPr/>
        <p:txBody>
          <a:bodyPr>
            <a:normAutofit fontScale="92500"/>
          </a:bodyPr>
          <a:lstStyle/>
          <a:p>
            <a:r>
              <a:rPr lang="en-US" dirty="0" smtClean="0"/>
              <a:t>The concept of vector logical clock can be extended to matrix logical clock</a:t>
            </a:r>
          </a:p>
          <a:p>
            <a:r>
              <a:rPr lang="en-US" dirty="0" smtClean="0"/>
              <a:t>Instead of an array of logical clocks, an array (vector) of vector logical clocks is maintained</a:t>
            </a:r>
          </a:p>
          <a:p>
            <a:pPr lvl="1"/>
            <a:r>
              <a:rPr lang="en-US" dirty="0" smtClean="0"/>
              <a:t>A matrix clock at process </a:t>
            </a:r>
            <a:r>
              <a:rPr lang="en-US" b="1" dirty="0" smtClean="0"/>
              <a:t>P</a:t>
            </a:r>
            <a:r>
              <a:rPr lang="en-US" b="1" baseline="-25000" dirty="0" smtClean="0"/>
              <a:t>i</a:t>
            </a:r>
            <a:r>
              <a:rPr lang="en-US" dirty="0" smtClean="0"/>
              <a:t> is an </a:t>
            </a:r>
            <a:r>
              <a:rPr lang="en-US" b="1" dirty="0" smtClean="0"/>
              <a:t>n</a:t>
            </a:r>
            <a:r>
              <a:rPr lang="en-US" dirty="0" smtClean="0"/>
              <a:t> by </a:t>
            </a:r>
            <a:r>
              <a:rPr lang="en-US" b="1" dirty="0" smtClean="0"/>
              <a:t>n</a:t>
            </a:r>
            <a:r>
              <a:rPr lang="en-US" dirty="0" smtClean="0"/>
              <a:t> matrix:</a:t>
            </a:r>
          </a:p>
          <a:p>
            <a:pPr marL="276844" lvl="2" indent="0">
              <a:buNone/>
            </a:pPr>
            <a:r>
              <a:rPr lang="en-US" b="1" dirty="0" smtClean="0"/>
              <a:t>		</a:t>
            </a:r>
            <a:r>
              <a:rPr lang="en-US" b="1" dirty="0" err="1" smtClean="0"/>
              <a:t>MC</a:t>
            </a:r>
            <a:r>
              <a:rPr lang="en-US" b="1" baseline="-25000" dirty="0" err="1" smtClean="0"/>
              <a:t>i</a:t>
            </a:r>
            <a:r>
              <a:rPr lang="en-US" b="1" dirty="0" smtClean="0"/>
              <a:t> [k, i]</a:t>
            </a:r>
          </a:p>
          <a:p>
            <a:pPr lvl="1"/>
            <a:r>
              <a:rPr lang="en-US" dirty="0" smtClean="0"/>
              <a:t>where </a:t>
            </a:r>
            <a:r>
              <a:rPr lang="en-US" b="1" dirty="0" err="1" smtClean="0"/>
              <a:t>i</a:t>
            </a:r>
            <a:r>
              <a:rPr lang="en-US" b="1" baseline="30000" dirty="0" err="1" smtClean="0"/>
              <a:t>th</a:t>
            </a:r>
            <a:r>
              <a:rPr lang="en-US" dirty="0" smtClean="0"/>
              <a:t> row </a:t>
            </a:r>
            <a:r>
              <a:rPr lang="en-US" b="1" dirty="0" err="1" smtClean="0"/>
              <a:t>MC</a:t>
            </a:r>
            <a:r>
              <a:rPr lang="en-US" b="1" baseline="-25000" dirty="0" err="1" smtClean="0"/>
              <a:t>i</a:t>
            </a:r>
            <a:r>
              <a:rPr lang="en-US" b="1" dirty="0" smtClean="0"/>
              <a:t> [i, 1…n] </a:t>
            </a:r>
            <a:r>
              <a:rPr lang="en-US" dirty="0" smtClean="0"/>
              <a:t>is the vector logical clock of </a:t>
            </a:r>
            <a:r>
              <a:rPr lang="en-US" b="1" dirty="0" smtClean="0"/>
              <a:t>p</a:t>
            </a:r>
            <a:r>
              <a:rPr lang="en-US" b="1" baseline="-25000" dirty="0" smtClean="0"/>
              <a:t>i</a:t>
            </a:r>
          </a:p>
          <a:p>
            <a:r>
              <a:rPr lang="en-US" dirty="0"/>
              <a:t>T</a:t>
            </a:r>
            <a:r>
              <a:rPr lang="en-US" dirty="0" smtClean="0"/>
              <a:t>he </a:t>
            </a:r>
            <a:r>
              <a:rPr lang="en-US" b="1" dirty="0" err="1" smtClean="0"/>
              <a:t>j</a:t>
            </a:r>
            <a:r>
              <a:rPr lang="en-US" b="1" baseline="30000" dirty="0" err="1" smtClean="0"/>
              <a:t>th</a:t>
            </a:r>
            <a:r>
              <a:rPr lang="en-US" dirty="0" smtClean="0"/>
              <a:t> row is the knowledge process </a:t>
            </a:r>
            <a:r>
              <a:rPr lang="en-US" b="1" dirty="0" smtClean="0"/>
              <a:t>p</a:t>
            </a:r>
            <a:r>
              <a:rPr lang="en-US" b="1" baseline="-25000" dirty="0" smtClean="0"/>
              <a:t>i</a:t>
            </a:r>
            <a:r>
              <a:rPr lang="en-US" dirty="0" smtClean="0"/>
              <a:t> has about the vector logical clock of process </a:t>
            </a:r>
            <a:r>
              <a:rPr lang="en-US" b="1" dirty="0" err="1" smtClean="0"/>
              <a:t>p</a:t>
            </a:r>
            <a:r>
              <a:rPr lang="en-US" b="1" baseline="-25000" dirty="0" err="1" smtClean="0"/>
              <a:t>j</a:t>
            </a:r>
            <a:endParaRPr lang="en-US" b="1" baseline="-25000" dirty="0" smtClean="0"/>
          </a:p>
          <a:p>
            <a:r>
              <a:rPr lang="en-US" dirty="0"/>
              <a:t>The matrix thus obtained is used to stamp messages</a:t>
            </a:r>
          </a:p>
          <a:p>
            <a:pPr lvl="1"/>
            <a:r>
              <a:rPr lang="en-US" dirty="0"/>
              <a:t>Logical clock within a process is incremented for each local event</a:t>
            </a:r>
          </a:p>
          <a:p>
            <a:pPr lvl="1"/>
            <a:r>
              <a:rPr lang="en-US" dirty="0" smtClean="0"/>
              <a:t>Upon </a:t>
            </a:r>
            <a:r>
              <a:rPr lang="en-US" dirty="0"/>
              <a:t>receipt of a message, the matrix clock is updated by taking the </a:t>
            </a:r>
            <a:r>
              <a:rPr lang="en-US" dirty="0" smtClean="0"/>
              <a:t>pair-wise </a:t>
            </a:r>
            <a:r>
              <a:rPr lang="en-US" dirty="0"/>
              <a:t>maximum</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39</a:t>
            </a:fld>
            <a:endParaRPr lang="en-US"/>
          </a:p>
        </p:txBody>
      </p:sp>
    </p:spTree>
    <p:extLst>
      <p:ext uri="{BB962C8B-B14F-4D97-AF65-F5344CB8AC3E}">
        <p14:creationId xmlns:p14="http://schemas.microsoft.com/office/powerpoint/2010/main" val="133438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 calcmode="lin" valueType="num">
                                      <p:cBhvr additive="base">
                                        <p:cTn id="13" dur="500" fill="hold"/>
                                        <p:tgtEl>
                                          <p:spTgt spid="1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 calcmode="lin" valueType="num">
                                      <p:cBhvr additive="base">
                                        <p:cTn id="17" dur="500" fill="hold"/>
                                        <p:tgtEl>
                                          <p:spTgt spid="10">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xEl>
                                              <p:pRg st="3" end="3"/>
                                            </p:txEl>
                                          </p:spTgt>
                                        </p:tgtEl>
                                        <p:attrNameLst>
                                          <p:attrName>style.visibility</p:attrName>
                                        </p:attrNameLst>
                                      </p:cBhvr>
                                      <p:to>
                                        <p:strVal val="visible"/>
                                      </p:to>
                                    </p:set>
                                    <p:anim calcmode="lin" valueType="num">
                                      <p:cBhvr additive="base">
                                        <p:cTn id="21" dur="500" fill="hold"/>
                                        <p:tgtEl>
                                          <p:spTgt spid="10">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 calcmode="lin" valueType="num">
                                      <p:cBhvr additive="base">
                                        <p:cTn id="25" dur="500" fill="hold"/>
                                        <p:tgtEl>
                                          <p:spTgt spid="1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 calcmode="lin" valueType="num">
                                      <p:cBhvr additive="base">
                                        <p:cTn id="31" dur="500" fill="hold"/>
                                        <p:tgtEl>
                                          <p:spTgt spid="10">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 calcmode="lin" valueType="num">
                                      <p:cBhvr additive="base">
                                        <p:cTn id="37" dur="500" fill="hold"/>
                                        <p:tgtEl>
                                          <p:spTgt spid="10">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0">
                                            <p:txEl>
                                              <p:pRg st="7" end="7"/>
                                            </p:txEl>
                                          </p:spTgt>
                                        </p:tgtEl>
                                        <p:attrNameLst>
                                          <p:attrName>style.visibility</p:attrName>
                                        </p:attrNameLst>
                                      </p:cBhvr>
                                      <p:to>
                                        <p:strVal val="visible"/>
                                      </p:to>
                                    </p:set>
                                    <p:anim calcmode="lin" valueType="num">
                                      <p:cBhvr additive="base">
                                        <p:cTn id="41" dur="500" fill="hold"/>
                                        <p:tgtEl>
                                          <p:spTgt spid="10">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0">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0">
                                            <p:txEl>
                                              <p:pRg st="8" end="8"/>
                                            </p:txEl>
                                          </p:spTgt>
                                        </p:tgtEl>
                                        <p:attrNameLst>
                                          <p:attrName>style.visibility</p:attrName>
                                        </p:attrNameLst>
                                      </p:cBhvr>
                                      <p:to>
                                        <p:strVal val="visible"/>
                                      </p:to>
                                    </p:set>
                                    <p:anim calcmode="lin" valueType="num">
                                      <p:cBhvr additive="base">
                                        <p:cTn id="45" dur="500" fill="hold"/>
                                        <p:tgtEl>
                                          <p:spTgt spid="10">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0">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dirty="0" smtClean="0"/>
              <a:t>Causality</a:t>
            </a:r>
            <a:endParaRPr lang="en-US" dirty="0"/>
          </a:p>
        </p:txBody>
      </p:sp>
      <p:sp>
        <p:nvSpPr>
          <p:cNvPr id="15" name="Text Placeholder 14"/>
          <p:cNvSpPr>
            <a:spLocks noGrp="1"/>
          </p:cNvSpPr>
          <p:nvPr>
            <p:ph type="body" idx="1"/>
          </p:nvPr>
        </p:nvSpPr>
        <p:spPr/>
        <p:txBody>
          <a:bodyPr/>
          <a:lstStyle/>
          <a:p>
            <a:endParaRPr lang="en-US"/>
          </a:p>
        </p:txBody>
      </p:sp>
      <p:sp>
        <p:nvSpPr>
          <p:cNvPr id="5" name="object 5"/>
          <p:cNvSpPr txBox="1">
            <a:spLocks noGrp="1"/>
          </p:cNvSpPr>
          <p:nvPr>
            <p:ph type="dt" sz="half" idx="10"/>
          </p:nvPr>
        </p:nvSpPr>
        <p:spPr/>
        <p:txBody>
          <a:bodyPr/>
          <a:lstStyle/>
          <a:p>
            <a:r>
              <a:rPr lang="en-US" smtClean="0"/>
              <a:t>9/24/2026, Topic 2</a:t>
            </a:r>
            <a:endParaRPr lang="en-US" dirty="0"/>
          </a:p>
        </p:txBody>
      </p:sp>
      <p:sp>
        <p:nvSpPr>
          <p:cNvPr id="4" name="object 4"/>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40</a:t>
            </a:fld>
            <a:endParaRPr lang="en-US"/>
          </a:p>
        </p:txBody>
      </p:sp>
    </p:spTree>
    <p:extLst>
      <p:ext uri="{BB962C8B-B14F-4D97-AF65-F5344CB8AC3E}">
        <p14:creationId xmlns:p14="http://schemas.microsoft.com/office/powerpoint/2010/main" val="9264802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Causality</a:t>
            </a:r>
            <a:endParaRPr lang="en-US"/>
          </a:p>
        </p:txBody>
      </p:sp>
      <p:sp>
        <p:nvSpPr>
          <p:cNvPr id="16" name="Content Placeholder 15"/>
          <p:cNvSpPr>
            <a:spLocks noGrp="1"/>
          </p:cNvSpPr>
          <p:nvPr>
            <p:ph idx="1"/>
          </p:nvPr>
        </p:nvSpPr>
        <p:spPr/>
        <p:txBody>
          <a:bodyPr>
            <a:normAutofit fontScale="92500" lnSpcReduction="10000"/>
          </a:bodyPr>
          <a:lstStyle/>
          <a:p>
            <a:r>
              <a:rPr lang="en-US" dirty="0" smtClean="0"/>
              <a:t>The lack of a global system state – fundamental property of a distributed system</a:t>
            </a:r>
          </a:p>
          <a:p>
            <a:pPr lvl="1"/>
            <a:r>
              <a:rPr lang="en-US" dirty="0" smtClean="0"/>
              <a:t>Most of the time distributed systems are asynchronous</a:t>
            </a:r>
          </a:p>
          <a:p>
            <a:r>
              <a:rPr lang="en-US" dirty="0" smtClean="0">
                <a:solidFill>
                  <a:schemeClr val="tx2">
                    <a:lumMod val="60000"/>
                    <a:lumOff val="40000"/>
                  </a:schemeClr>
                </a:solidFill>
              </a:rPr>
              <a:t>Distributed systems are causal – the cause precedes the effect</a:t>
            </a:r>
          </a:p>
          <a:p>
            <a:pPr lvl="1"/>
            <a:r>
              <a:rPr lang="en-US" dirty="0" smtClean="0"/>
              <a:t>The sending of a message precedes the receipt of a message</a:t>
            </a:r>
          </a:p>
          <a:p>
            <a:pPr lvl="1"/>
            <a:r>
              <a:rPr lang="en-US" dirty="0" smtClean="0"/>
              <a:t>The distributed system is composed of the set of processors and there are multiple sets of events that occur on these processors</a:t>
            </a:r>
          </a:p>
          <a:p>
            <a:pPr lvl="2"/>
            <a:r>
              <a:rPr lang="en-US" dirty="0" smtClean="0"/>
              <a:t>Events include message send, message receipt, user input receipt, signal raising, output creation, etc.</a:t>
            </a:r>
          </a:p>
          <a:p>
            <a:pPr lvl="1"/>
            <a:r>
              <a:rPr lang="en-US" dirty="0" smtClean="0"/>
              <a:t>How to define the ordering among different events:</a:t>
            </a:r>
          </a:p>
          <a:p>
            <a:pPr lvl="2"/>
            <a:r>
              <a:rPr lang="en-US" dirty="0" smtClean="0"/>
              <a:t>We write </a:t>
            </a:r>
            <a:r>
              <a:rPr lang="en-US" b="1" dirty="0" smtClean="0"/>
              <a:t>e</a:t>
            </a:r>
            <a:r>
              <a:rPr lang="en-US" b="1" baseline="-25000" dirty="0" smtClean="0"/>
              <a:t>1</a:t>
            </a:r>
            <a:r>
              <a:rPr lang="en-US" b="1" dirty="0" smtClean="0"/>
              <a:t> &lt; e</a:t>
            </a:r>
            <a:r>
              <a:rPr lang="en-US" b="1" baseline="-25000" dirty="0" smtClean="0"/>
              <a:t>2</a:t>
            </a:r>
            <a:r>
              <a:rPr lang="en-US" b="1" dirty="0" smtClean="0"/>
              <a:t> </a:t>
            </a:r>
            <a:r>
              <a:rPr lang="en-US" dirty="0" smtClean="0"/>
              <a:t>if we know that event </a:t>
            </a:r>
            <a:r>
              <a:rPr lang="en-US" b="1" dirty="0"/>
              <a:t>e</a:t>
            </a:r>
            <a:r>
              <a:rPr lang="en-US" b="1" baseline="-25000" dirty="0"/>
              <a:t>1</a:t>
            </a:r>
            <a:r>
              <a:rPr lang="en-US" dirty="0" smtClean="0"/>
              <a:t> occurred before event </a:t>
            </a:r>
            <a:r>
              <a:rPr lang="en-US" b="1" dirty="0"/>
              <a:t>e</a:t>
            </a:r>
            <a:r>
              <a:rPr lang="en-US" b="1" baseline="-25000" dirty="0"/>
              <a:t>2</a:t>
            </a:r>
            <a:endParaRPr lang="en-US" b="1" dirty="0" smtClean="0"/>
          </a:p>
          <a:p>
            <a:r>
              <a:rPr lang="en-US" dirty="0" smtClean="0"/>
              <a:t>In distributed systems, it is difficult to deduce which event came first</a:t>
            </a:r>
          </a:p>
          <a:p>
            <a:pPr lvl="1"/>
            <a:r>
              <a:rPr lang="en-US" dirty="0" smtClean="0"/>
              <a:t>Need to combine information from different sources to determine the ordering. If information source </a:t>
            </a:r>
            <a:r>
              <a:rPr lang="en-US" b="1" dirty="0" smtClean="0"/>
              <a:t>I</a:t>
            </a:r>
            <a:r>
              <a:rPr lang="en-US" dirty="0" smtClean="0"/>
              <a:t> tells us that </a:t>
            </a:r>
            <a:r>
              <a:rPr lang="en-US" b="1" dirty="0" smtClean="0"/>
              <a:t>e</a:t>
            </a:r>
            <a:r>
              <a:rPr lang="en-US" b="1" baseline="-25000" dirty="0" smtClean="0"/>
              <a:t>1</a:t>
            </a:r>
            <a:r>
              <a:rPr lang="en-US" dirty="0" smtClean="0"/>
              <a:t> occurred before </a:t>
            </a:r>
            <a:r>
              <a:rPr lang="en-US" b="1" dirty="0" smtClean="0"/>
              <a:t>e</a:t>
            </a:r>
            <a:r>
              <a:rPr lang="en-US" b="1" baseline="-25000" dirty="0" smtClean="0"/>
              <a:t>2</a:t>
            </a:r>
            <a:r>
              <a:rPr lang="en-US" dirty="0" smtClean="0"/>
              <a:t>, we write </a:t>
            </a:r>
            <a:r>
              <a:rPr lang="en-US" b="1" dirty="0"/>
              <a:t>e</a:t>
            </a:r>
            <a:r>
              <a:rPr lang="en-US" b="1" baseline="-25000" dirty="0"/>
              <a:t>1</a:t>
            </a:r>
            <a:r>
              <a:rPr lang="en-US" b="1" dirty="0" smtClean="0"/>
              <a:t> &lt;</a:t>
            </a:r>
            <a:r>
              <a:rPr lang="en-US" b="1" baseline="-25000" dirty="0" smtClean="0"/>
              <a:t>I</a:t>
            </a:r>
            <a:r>
              <a:rPr lang="en-US" b="1" dirty="0" smtClean="0"/>
              <a:t> </a:t>
            </a:r>
            <a:r>
              <a:rPr lang="en-US" b="1" dirty="0"/>
              <a:t>e</a:t>
            </a:r>
            <a:r>
              <a:rPr lang="en-US" b="1" baseline="-25000" dirty="0"/>
              <a:t>2</a:t>
            </a:r>
            <a:endParaRPr lang="en-US" b="1" dirty="0" smtClean="0"/>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41</a:t>
            </a:fld>
            <a:endParaRPr lang="en-US"/>
          </a:p>
        </p:txBody>
      </p:sp>
    </p:spTree>
    <p:extLst>
      <p:ext uri="{BB962C8B-B14F-4D97-AF65-F5344CB8AC3E}">
        <p14:creationId xmlns:p14="http://schemas.microsoft.com/office/powerpoint/2010/main" val="123104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 calcmode="lin" valueType="num">
                                      <p:cBhvr additive="base">
                                        <p:cTn id="17" dur="500" fill="hold"/>
                                        <p:tgtEl>
                                          <p:spTgt spid="16">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 calcmode="lin" valueType="num">
                                      <p:cBhvr additive="base">
                                        <p:cTn id="21" dur="500" fill="hold"/>
                                        <p:tgtEl>
                                          <p:spTgt spid="16">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
                                            <p:txEl>
                                              <p:pRg st="4" end="4"/>
                                            </p:txEl>
                                          </p:spTgt>
                                        </p:tgtEl>
                                        <p:attrNameLst>
                                          <p:attrName>style.visibility</p:attrName>
                                        </p:attrNameLst>
                                      </p:cBhvr>
                                      <p:to>
                                        <p:strVal val="visible"/>
                                      </p:to>
                                    </p:set>
                                    <p:anim calcmode="lin" valueType="num">
                                      <p:cBhvr additive="base">
                                        <p:cTn id="25" dur="500" fill="hold"/>
                                        <p:tgtEl>
                                          <p:spTgt spid="1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
                                            <p:txEl>
                                              <p:pRg st="5" end="5"/>
                                            </p:txEl>
                                          </p:spTgt>
                                        </p:tgtEl>
                                        <p:attrNameLst>
                                          <p:attrName>style.visibility</p:attrName>
                                        </p:attrNameLst>
                                      </p:cBhvr>
                                      <p:to>
                                        <p:strVal val="visible"/>
                                      </p:to>
                                    </p:set>
                                    <p:anim calcmode="lin" valueType="num">
                                      <p:cBhvr additive="base">
                                        <p:cTn id="29" dur="500" fill="hold"/>
                                        <p:tgtEl>
                                          <p:spTgt spid="16">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6">
                                            <p:txEl>
                                              <p:pRg st="6" end="6"/>
                                            </p:txEl>
                                          </p:spTgt>
                                        </p:tgtEl>
                                        <p:attrNameLst>
                                          <p:attrName>style.visibility</p:attrName>
                                        </p:attrNameLst>
                                      </p:cBhvr>
                                      <p:to>
                                        <p:strVal val="visible"/>
                                      </p:to>
                                    </p:set>
                                    <p:anim calcmode="lin" valueType="num">
                                      <p:cBhvr additive="base">
                                        <p:cTn id="33" dur="500" fill="hold"/>
                                        <p:tgtEl>
                                          <p:spTgt spid="16">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6">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6">
                                            <p:txEl>
                                              <p:pRg st="7" end="7"/>
                                            </p:txEl>
                                          </p:spTgt>
                                        </p:tgtEl>
                                        <p:attrNameLst>
                                          <p:attrName>style.visibility</p:attrName>
                                        </p:attrNameLst>
                                      </p:cBhvr>
                                      <p:to>
                                        <p:strVal val="visible"/>
                                      </p:to>
                                    </p:set>
                                    <p:anim calcmode="lin" valueType="num">
                                      <p:cBhvr additive="base">
                                        <p:cTn id="37" dur="500" fill="hold"/>
                                        <p:tgtEl>
                                          <p:spTgt spid="16">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6">
                                            <p:txEl>
                                              <p:pRg st="8" end="8"/>
                                            </p:txEl>
                                          </p:spTgt>
                                        </p:tgtEl>
                                        <p:attrNameLst>
                                          <p:attrName>style.visibility</p:attrName>
                                        </p:attrNameLst>
                                      </p:cBhvr>
                                      <p:to>
                                        <p:strVal val="visible"/>
                                      </p:to>
                                    </p:set>
                                    <p:anim calcmode="lin" valueType="num">
                                      <p:cBhvr additive="base">
                                        <p:cTn id="43" dur="500" fill="hold"/>
                                        <p:tgtEl>
                                          <p:spTgt spid="16">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6">
                                            <p:txEl>
                                              <p:pRg st="8" end="8"/>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6">
                                            <p:txEl>
                                              <p:pRg st="9" end="9"/>
                                            </p:txEl>
                                          </p:spTgt>
                                        </p:tgtEl>
                                        <p:attrNameLst>
                                          <p:attrName>style.visibility</p:attrName>
                                        </p:attrNameLst>
                                      </p:cBhvr>
                                      <p:to>
                                        <p:strVal val="visible"/>
                                      </p:to>
                                    </p:set>
                                    <p:anim calcmode="lin" valueType="num">
                                      <p:cBhvr additive="base">
                                        <p:cTn id="47" dur="500" fill="hold"/>
                                        <p:tgtEl>
                                          <p:spTgt spid="16">
                                            <p:txEl>
                                              <p:pRg st="9" end="9"/>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6">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Causality Definitions</a:t>
            </a:r>
            <a:endParaRPr lang="en-US"/>
          </a:p>
        </p:txBody>
      </p:sp>
      <p:sp>
        <p:nvSpPr>
          <p:cNvPr id="10" name="Content Placeholder 9"/>
          <p:cNvSpPr>
            <a:spLocks noGrp="1"/>
          </p:cNvSpPr>
          <p:nvPr>
            <p:ph idx="1"/>
          </p:nvPr>
        </p:nvSpPr>
        <p:spPr/>
        <p:txBody>
          <a:bodyPr>
            <a:normAutofit fontScale="85000" lnSpcReduction="20000"/>
          </a:bodyPr>
          <a:lstStyle/>
          <a:p>
            <a:r>
              <a:rPr lang="en-US" dirty="0" smtClean="0"/>
              <a:t>Event </a:t>
            </a:r>
            <a:r>
              <a:rPr lang="en-US" b="1" dirty="0" smtClean="0"/>
              <a:t>e</a:t>
            </a:r>
            <a:r>
              <a:rPr lang="en-US" b="1" baseline="-25000" dirty="0" smtClean="0"/>
              <a:t>1</a:t>
            </a:r>
            <a:r>
              <a:rPr lang="en-US" dirty="0" smtClean="0"/>
              <a:t> causally </a:t>
            </a:r>
            <a:r>
              <a:rPr lang="en-US" dirty="0" smtClean="0">
                <a:solidFill>
                  <a:schemeClr val="tx2">
                    <a:lumMod val="60000"/>
                    <a:lumOff val="40000"/>
                  </a:schemeClr>
                </a:solidFill>
              </a:rPr>
              <a:t>happened before </a:t>
            </a:r>
            <a:r>
              <a:rPr lang="en-US" dirty="0" smtClean="0"/>
              <a:t>event </a:t>
            </a:r>
            <a:r>
              <a:rPr lang="en-US" b="1" dirty="0" smtClean="0"/>
              <a:t>e</a:t>
            </a:r>
            <a:r>
              <a:rPr lang="en-US" b="1" baseline="-25000" dirty="0" smtClean="0"/>
              <a:t>2</a:t>
            </a:r>
            <a:r>
              <a:rPr lang="en-US" dirty="0" smtClean="0"/>
              <a:t> (that is, </a:t>
            </a:r>
            <a:r>
              <a:rPr lang="en-US" b="1" dirty="0" smtClean="0"/>
              <a:t>e</a:t>
            </a:r>
            <a:r>
              <a:rPr lang="en-US" b="1" baseline="-25000" dirty="0" smtClean="0"/>
              <a:t>1</a:t>
            </a:r>
            <a:r>
              <a:rPr lang="en-US" b="1" dirty="0" smtClean="0"/>
              <a:t> &lt;</a:t>
            </a:r>
            <a:r>
              <a:rPr lang="en-US" b="1" baseline="-25000" dirty="0" smtClean="0"/>
              <a:t>H</a:t>
            </a:r>
            <a:r>
              <a:rPr lang="en-US" b="1" dirty="0" smtClean="0"/>
              <a:t> </a:t>
            </a:r>
            <a:r>
              <a:rPr lang="en-US" b="1" dirty="0"/>
              <a:t>e</a:t>
            </a:r>
            <a:r>
              <a:rPr lang="en-US" b="1" baseline="-25000" dirty="0"/>
              <a:t>2</a:t>
            </a:r>
            <a:r>
              <a:rPr lang="en-US" dirty="0" smtClean="0"/>
              <a:t>):</a:t>
            </a:r>
          </a:p>
          <a:p>
            <a:pPr lvl="1"/>
            <a:r>
              <a:rPr lang="en-US" dirty="0" smtClean="0"/>
              <a:t>Transitive closure of the processor orderings and the message orderings</a:t>
            </a:r>
          </a:p>
          <a:p>
            <a:r>
              <a:rPr lang="en-US" dirty="0" smtClean="0"/>
              <a:t>Processor ordering: </a:t>
            </a:r>
            <a:r>
              <a:rPr lang="en-US" b="1" dirty="0"/>
              <a:t>e</a:t>
            </a:r>
            <a:r>
              <a:rPr lang="en-US" b="1" baseline="-25000" dirty="0"/>
              <a:t>1</a:t>
            </a:r>
            <a:r>
              <a:rPr lang="en-US" dirty="0" smtClean="0"/>
              <a:t> occurred before </a:t>
            </a:r>
            <a:r>
              <a:rPr lang="en-US" b="1" dirty="0" smtClean="0"/>
              <a:t>e</a:t>
            </a:r>
            <a:r>
              <a:rPr lang="en-US" b="1" baseline="-25000" dirty="0" smtClean="0"/>
              <a:t>2</a:t>
            </a:r>
            <a:r>
              <a:rPr lang="en-US" dirty="0" smtClean="0"/>
              <a:t> in the same process/processor </a:t>
            </a:r>
            <a:r>
              <a:rPr lang="en-US" b="1" dirty="0" smtClean="0"/>
              <a:t>p</a:t>
            </a:r>
          </a:p>
          <a:p>
            <a:pPr marL="0" indent="0" algn="ctr">
              <a:buNone/>
            </a:pPr>
            <a:r>
              <a:rPr lang="en-US" b="1" dirty="0"/>
              <a:t>e</a:t>
            </a:r>
            <a:r>
              <a:rPr lang="en-US" b="1" baseline="-25000" dirty="0"/>
              <a:t>1</a:t>
            </a:r>
            <a:r>
              <a:rPr lang="en-US" b="1" dirty="0" smtClean="0"/>
              <a:t> &lt;</a:t>
            </a:r>
            <a:r>
              <a:rPr lang="en-US" b="1" baseline="-25000" dirty="0" smtClean="0"/>
              <a:t>P</a:t>
            </a:r>
            <a:r>
              <a:rPr lang="en-US" b="1" dirty="0" smtClean="0"/>
              <a:t> e</a:t>
            </a:r>
            <a:r>
              <a:rPr lang="en-US" b="1" baseline="-25000" dirty="0" smtClean="0"/>
              <a:t>2</a:t>
            </a:r>
            <a:endParaRPr lang="en-US" b="1" dirty="0" smtClean="0"/>
          </a:p>
          <a:p>
            <a:pPr lvl="1"/>
            <a:r>
              <a:rPr lang="en-US" dirty="0" smtClean="0"/>
              <a:t>Events that occur on the same processor are totally ordered</a:t>
            </a:r>
          </a:p>
          <a:p>
            <a:r>
              <a:rPr lang="en-US" dirty="0" smtClean="0"/>
              <a:t>Message ordering: A message (</a:t>
            </a:r>
            <a:r>
              <a:rPr lang="en-US" b="1" dirty="0" smtClean="0"/>
              <a:t>m</a:t>
            </a:r>
            <a:r>
              <a:rPr lang="en-US" dirty="0" smtClean="0"/>
              <a:t>) sent by the process </a:t>
            </a:r>
            <a:r>
              <a:rPr lang="en-US" b="1" dirty="0" smtClean="0"/>
              <a:t>p</a:t>
            </a:r>
            <a:r>
              <a:rPr lang="en-US" b="1" baseline="-25000" dirty="0" smtClean="0"/>
              <a:t>i</a:t>
            </a:r>
            <a:r>
              <a:rPr lang="en-US" dirty="0" smtClean="0"/>
              <a:t> after </a:t>
            </a:r>
            <a:r>
              <a:rPr lang="en-US" b="1" dirty="0"/>
              <a:t>e</a:t>
            </a:r>
            <a:r>
              <a:rPr lang="en-US" b="1" baseline="-25000" dirty="0"/>
              <a:t>1</a:t>
            </a:r>
            <a:r>
              <a:rPr lang="en-US" dirty="0" smtClean="0"/>
              <a:t> occurred is received by the process </a:t>
            </a:r>
            <a:r>
              <a:rPr lang="en-US" b="1" dirty="0" err="1" smtClean="0"/>
              <a:t>p</a:t>
            </a:r>
            <a:r>
              <a:rPr lang="en-US" b="1" baseline="-25000" dirty="0" err="1" smtClean="0"/>
              <a:t>j</a:t>
            </a:r>
            <a:r>
              <a:rPr lang="en-US" dirty="0" smtClean="0"/>
              <a:t> before </a:t>
            </a:r>
            <a:r>
              <a:rPr lang="en-US" b="1" dirty="0" smtClean="0"/>
              <a:t>e</a:t>
            </a:r>
            <a:r>
              <a:rPr lang="en-US" b="1" baseline="-25000" dirty="0" smtClean="0"/>
              <a:t>2</a:t>
            </a:r>
            <a:r>
              <a:rPr lang="en-US" dirty="0" smtClean="0"/>
              <a:t> occurred</a:t>
            </a:r>
          </a:p>
          <a:p>
            <a:pPr marL="0" indent="0" algn="ctr">
              <a:buNone/>
            </a:pPr>
            <a:r>
              <a:rPr lang="en-US" b="1" dirty="0"/>
              <a:t>e</a:t>
            </a:r>
            <a:r>
              <a:rPr lang="en-US" b="1" baseline="-25000" dirty="0"/>
              <a:t>1</a:t>
            </a:r>
            <a:r>
              <a:rPr lang="en-US" b="1" dirty="0" smtClean="0"/>
              <a:t> &lt;</a:t>
            </a:r>
            <a:r>
              <a:rPr lang="en-US" b="1" baseline="-25000" dirty="0" smtClean="0"/>
              <a:t>m</a:t>
            </a:r>
            <a:r>
              <a:rPr lang="en-US" b="1" dirty="0" smtClean="0"/>
              <a:t> e</a:t>
            </a:r>
            <a:r>
              <a:rPr lang="en-US" b="1" baseline="-25000" dirty="0" smtClean="0"/>
              <a:t>2</a:t>
            </a:r>
            <a:endParaRPr lang="en-US" b="1" dirty="0" smtClean="0"/>
          </a:p>
          <a:p>
            <a:pPr lvl="1"/>
            <a:r>
              <a:rPr lang="en-US" dirty="0" smtClean="0"/>
              <a:t>Simply, </a:t>
            </a:r>
            <a:r>
              <a:rPr lang="en-US" b="1" dirty="0"/>
              <a:t>e</a:t>
            </a:r>
            <a:r>
              <a:rPr lang="en-US" b="1" baseline="-25000" dirty="0"/>
              <a:t>1</a:t>
            </a:r>
            <a:r>
              <a:rPr lang="en-US" dirty="0" smtClean="0"/>
              <a:t> is the sending of message </a:t>
            </a:r>
            <a:r>
              <a:rPr lang="en-US" b="1" dirty="0" smtClean="0"/>
              <a:t>m</a:t>
            </a:r>
            <a:r>
              <a:rPr lang="en-US" dirty="0" smtClean="0"/>
              <a:t> and </a:t>
            </a:r>
            <a:r>
              <a:rPr lang="en-US" b="1" dirty="0" smtClean="0"/>
              <a:t>e</a:t>
            </a:r>
            <a:r>
              <a:rPr lang="en-US" b="1" baseline="-25000" dirty="0" smtClean="0"/>
              <a:t>2</a:t>
            </a:r>
            <a:r>
              <a:rPr lang="en-US" dirty="0" smtClean="0"/>
              <a:t> is the receipt of message </a:t>
            </a:r>
            <a:r>
              <a:rPr lang="en-US" b="1" dirty="0" smtClean="0"/>
              <a:t>m</a:t>
            </a:r>
          </a:p>
          <a:p>
            <a:r>
              <a:rPr lang="en-US" dirty="0" smtClean="0"/>
              <a:t>Transitive closure property: if </a:t>
            </a:r>
            <a:r>
              <a:rPr lang="en-US" b="1" dirty="0"/>
              <a:t>e</a:t>
            </a:r>
            <a:r>
              <a:rPr lang="en-US" b="1" baseline="-25000" dirty="0"/>
              <a:t>1</a:t>
            </a:r>
            <a:r>
              <a:rPr lang="en-US" dirty="0" smtClean="0"/>
              <a:t> causally happened before </a:t>
            </a:r>
            <a:r>
              <a:rPr lang="en-US" b="1" dirty="0" smtClean="0"/>
              <a:t>e</a:t>
            </a:r>
            <a:r>
              <a:rPr lang="en-US" b="1" baseline="-25000" dirty="0" smtClean="0"/>
              <a:t>2</a:t>
            </a:r>
            <a:r>
              <a:rPr lang="en-US" dirty="0" smtClean="0"/>
              <a:t> and </a:t>
            </a:r>
            <a:r>
              <a:rPr lang="en-US" b="1" dirty="0" smtClean="0"/>
              <a:t>e</a:t>
            </a:r>
            <a:r>
              <a:rPr lang="en-US" b="1" baseline="-25000" dirty="0" smtClean="0"/>
              <a:t>2</a:t>
            </a:r>
            <a:r>
              <a:rPr lang="en-US" dirty="0" smtClean="0"/>
              <a:t> causally happened before </a:t>
            </a:r>
            <a:r>
              <a:rPr lang="en-US" b="1" dirty="0" smtClean="0"/>
              <a:t>e</a:t>
            </a:r>
            <a:r>
              <a:rPr lang="en-US" b="1" baseline="-25000" dirty="0" smtClean="0"/>
              <a:t>3</a:t>
            </a:r>
            <a:r>
              <a:rPr lang="en-US" dirty="0" smtClean="0"/>
              <a:t>, then</a:t>
            </a:r>
          </a:p>
          <a:p>
            <a:pPr marL="0" indent="0" algn="ctr">
              <a:buNone/>
            </a:pPr>
            <a:r>
              <a:rPr lang="en-US" b="1" dirty="0" smtClean="0"/>
              <a:t>e1 &lt;</a:t>
            </a:r>
            <a:r>
              <a:rPr lang="en-US" b="1" baseline="-25000" dirty="0" smtClean="0"/>
              <a:t>C</a:t>
            </a:r>
            <a:r>
              <a:rPr lang="en-US" b="1" dirty="0" smtClean="0"/>
              <a:t> e3</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42</a:t>
            </a:fld>
            <a:endParaRPr lang="en-US"/>
          </a:p>
        </p:txBody>
      </p:sp>
    </p:spTree>
    <p:extLst>
      <p:ext uri="{BB962C8B-B14F-4D97-AF65-F5344CB8AC3E}">
        <p14:creationId xmlns:p14="http://schemas.microsoft.com/office/powerpoint/2010/main" val="9753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 calcmode="lin" valueType="num">
                                      <p:cBhvr additive="base">
                                        <p:cTn id="11" dur="500" fill="hold"/>
                                        <p:tgtEl>
                                          <p:spTgt spid="10">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 calcmode="lin" valueType="num">
                                      <p:cBhvr additive="base">
                                        <p:cTn id="17" dur="500" fill="hold"/>
                                        <p:tgtEl>
                                          <p:spTgt spid="10">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xEl>
                                              <p:pRg st="3" end="3"/>
                                            </p:txEl>
                                          </p:spTgt>
                                        </p:tgtEl>
                                        <p:attrNameLst>
                                          <p:attrName>style.visibility</p:attrName>
                                        </p:attrNameLst>
                                      </p:cBhvr>
                                      <p:to>
                                        <p:strVal val="visible"/>
                                      </p:to>
                                    </p:set>
                                    <p:anim calcmode="lin" valueType="num">
                                      <p:cBhvr additive="base">
                                        <p:cTn id="21" dur="500" fill="hold"/>
                                        <p:tgtEl>
                                          <p:spTgt spid="10">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 calcmode="lin" valueType="num">
                                      <p:cBhvr additive="base">
                                        <p:cTn id="25" dur="500" fill="hold"/>
                                        <p:tgtEl>
                                          <p:spTgt spid="1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 calcmode="lin" valueType="num">
                                      <p:cBhvr additive="base">
                                        <p:cTn id="31" dur="500" fill="hold"/>
                                        <p:tgtEl>
                                          <p:spTgt spid="10">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 calcmode="lin" valueType="num">
                                      <p:cBhvr additive="base">
                                        <p:cTn id="35" dur="500" fill="hold"/>
                                        <p:tgtEl>
                                          <p:spTgt spid="10">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0">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 calcmode="lin" valueType="num">
                                      <p:cBhvr additive="base">
                                        <p:cTn id="39" dur="500" fill="hold"/>
                                        <p:tgtEl>
                                          <p:spTgt spid="10">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0">
                                            <p:txEl>
                                              <p:pRg st="8" end="8"/>
                                            </p:txEl>
                                          </p:spTgt>
                                        </p:tgtEl>
                                        <p:attrNameLst>
                                          <p:attrName>style.visibility</p:attrName>
                                        </p:attrNameLst>
                                      </p:cBhvr>
                                      <p:to>
                                        <p:strVal val="visible"/>
                                      </p:to>
                                    </p:set>
                                    <p:anim calcmode="lin" valueType="num">
                                      <p:cBhvr additive="base">
                                        <p:cTn id="45" dur="500" fill="hold"/>
                                        <p:tgtEl>
                                          <p:spTgt spid="10">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0">
                                            <p:txEl>
                                              <p:pRg st="8" end="8"/>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0">
                                            <p:txEl>
                                              <p:pRg st="9" end="9"/>
                                            </p:txEl>
                                          </p:spTgt>
                                        </p:tgtEl>
                                        <p:attrNameLst>
                                          <p:attrName>style.visibility</p:attrName>
                                        </p:attrNameLst>
                                      </p:cBhvr>
                                      <p:to>
                                        <p:strVal val="visible"/>
                                      </p:to>
                                    </p:set>
                                    <p:anim calcmode="lin" valueType="num">
                                      <p:cBhvr additive="base">
                                        <p:cTn id="49" dur="500" fill="hold"/>
                                        <p:tgtEl>
                                          <p:spTgt spid="10">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0">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Happens-Before DAG</a:t>
            </a:r>
            <a:endParaRPr lang="en-US"/>
          </a:p>
        </p:txBody>
      </p:sp>
      <p:sp>
        <p:nvSpPr>
          <p:cNvPr id="85" name="object 85"/>
          <p:cNvSpPr txBox="1">
            <a:spLocks noGrp="1"/>
          </p:cNvSpPr>
          <p:nvPr>
            <p:ph type="dt" sz="half" idx="10"/>
          </p:nvPr>
        </p:nvSpPr>
        <p:spPr/>
        <p:txBody>
          <a:bodyPr/>
          <a:lstStyle/>
          <a:p>
            <a:r>
              <a:rPr lang="en-US" smtClean="0"/>
              <a:t>9/24/2026, Topic 2</a:t>
            </a:r>
            <a:endParaRPr lang="en-US" dirty="0"/>
          </a:p>
        </p:txBody>
      </p:sp>
      <p:sp>
        <p:nvSpPr>
          <p:cNvPr id="84" name="object 84"/>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90" name="Picture 89"/>
          <p:cNvPicPr>
            <a:picLocks noChangeAspect="1"/>
          </p:cNvPicPr>
          <p:nvPr/>
        </p:nvPicPr>
        <p:blipFill>
          <a:blip r:embed="rId2"/>
          <a:stretch>
            <a:fillRect/>
          </a:stretch>
        </p:blipFill>
        <p:spPr>
          <a:xfrm>
            <a:off x="1110569" y="876284"/>
            <a:ext cx="1687270" cy="2368810"/>
          </a:xfrm>
          <a:prstGeom prst="rect">
            <a:avLst/>
          </a:prstGeom>
        </p:spPr>
      </p:pic>
      <p:pic>
        <p:nvPicPr>
          <p:cNvPr id="91" name="Picture 90"/>
          <p:cNvPicPr>
            <a:picLocks noChangeAspect="1"/>
          </p:cNvPicPr>
          <p:nvPr/>
        </p:nvPicPr>
        <p:blipFill>
          <a:blip r:embed="rId3"/>
          <a:stretch>
            <a:fillRect/>
          </a:stretch>
        </p:blipFill>
        <p:spPr>
          <a:xfrm>
            <a:off x="3649442" y="2022523"/>
            <a:ext cx="1330270" cy="1247129"/>
          </a:xfrm>
          <a:prstGeom prst="rect">
            <a:avLst/>
          </a:prstGeom>
        </p:spPr>
      </p:pic>
      <p:sp>
        <p:nvSpPr>
          <p:cNvPr id="94" name="object 3"/>
          <p:cNvSpPr txBox="1"/>
          <p:nvPr/>
        </p:nvSpPr>
        <p:spPr>
          <a:xfrm>
            <a:off x="3492689" y="786918"/>
            <a:ext cx="1430764" cy="161771"/>
          </a:xfrm>
          <a:prstGeom prst="rect">
            <a:avLst/>
          </a:prstGeom>
        </p:spPr>
        <p:txBody>
          <a:bodyPr vert="horz" wrap="square" lIns="0" tIns="6409" rIns="0" bIns="0" rtlCol="0">
            <a:spAutoFit/>
          </a:bodyPr>
          <a:lstStyle/>
          <a:p>
            <a:pPr marL="6408">
              <a:spcBef>
                <a:spcPts val="50"/>
              </a:spcBef>
            </a:pPr>
            <a:r>
              <a:rPr sz="1009" dirty="0">
                <a:latin typeface="Arial"/>
                <a:cs typeface="Arial"/>
              </a:rPr>
              <a:t>Causally</a:t>
            </a:r>
            <a:r>
              <a:rPr sz="1009" spc="-35" dirty="0">
                <a:latin typeface="Arial"/>
                <a:cs typeface="Arial"/>
              </a:rPr>
              <a:t> </a:t>
            </a:r>
            <a:r>
              <a:rPr sz="1009" dirty="0">
                <a:latin typeface="Arial"/>
                <a:cs typeface="Arial"/>
              </a:rPr>
              <a:t>ordered</a:t>
            </a:r>
            <a:r>
              <a:rPr sz="1009" spc="-30" dirty="0">
                <a:latin typeface="Arial"/>
                <a:cs typeface="Arial"/>
              </a:rPr>
              <a:t> </a:t>
            </a:r>
            <a:r>
              <a:rPr sz="1009" spc="-5" dirty="0">
                <a:latin typeface="Arial"/>
                <a:cs typeface="Arial"/>
              </a:rPr>
              <a:t>events:</a:t>
            </a:r>
            <a:endParaRPr sz="1009" dirty="0">
              <a:latin typeface="Arial"/>
              <a:cs typeface="Arial"/>
            </a:endParaRPr>
          </a:p>
        </p:txBody>
      </p:sp>
      <p:sp>
        <p:nvSpPr>
          <p:cNvPr id="100" name="object 7"/>
          <p:cNvSpPr txBox="1"/>
          <p:nvPr/>
        </p:nvSpPr>
        <p:spPr>
          <a:xfrm>
            <a:off x="3517631" y="1326243"/>
            <a:ext cx="1819457" cy="639555"/>
          </a:xfrm>
          <a:prstGeom prst="rect">
            <a:avLst/>
          </a:prstGeom>
        </p:spPr>
        <p:txBody>
          <a:bodyPr vert="horz" wrap="square" lIns="0" tIns="57679" rIns="0" bIns="0" rtlCol="0">
            <a:spAutoFit/>
          </a:bodyPr>
          <a:lstStyle/>
          <a:p>
            <a:pPr>
              <a:spcBef>
                <a:spcPts val="454"/>
              </a:spcBef>
            </a:pPr>
            <a:r>
              <a:rPr sz="1009" dirty="0">
                <a:latin typeface="Arial"/>
                <a:cs typeface="Arial"/>
              </a:rPr>
              <a:t>Concurrent</a:t>
            </a:r>
            <a:r>
              <a:rPr sz="1009" spc="-40" dirty="0">
                <a:latin typeface="Arial"/>
                <a:cs typeface="Arial"/>
              </a:rPr>
              <a:t> </a:t>
            </a:r>
            <a:r>
              <a:rPr sz="1009" dirty="0">
                <a:latin typeface="Arial"/>
                <a:cs typeface="Arial"/>
              </a:rPr>
              <a:t>(disjoint)</a:t>
            </a:r>
            <a:r>
              <a:rPr sz="1009" spc="-38" dirty="0">
                <a:latin typeface="Arial"/>
                <a:cs typeface="Arial"/>
              </a:rPr>
              <a:t> </a:t>
            </a:r>
            <a:r>
              <a:rPr sz="1009" spc="-5" dirty="0">
                <a:latin typeface="Arial"/>
                <a:cs typeface="Arial"/>
              </a:rPr>
              <a:t>events</a:t>
            </a:r>
            <a:endParaRPr sz="1009" dirty="0">
              <a:latin typeface="Arial"/>
              <a:cs typeface="Arial"/>
            </a:endParaRPr>
          </a:p>
          <a:p>
            <a:pPr marL="344488">
              <a:spcBef>
                <a:spcPts val="404"/>
              </a:spcBef>
            </a:pPr>
            <a:r>
              <a:rPr sz="1009" b="1" i="1" dirty="0">
                <a:latin typeface="Arial"/>
                <a:cs typeface="Arial"/>
              </a:rPr>
              <a:t>e</a:t>
            </a:r>
            <a:r>
              <a:rPr sz="984" b="1" baseline="-21367" dirty="0">
                <a:latin typeface="Arial"/>
                <a:cs typeface="Arial"/>
              </a:rPr>
              <a:t>1</a:t>
            </a:r>
            <a:r>
              <a:rPr sz="984" b="1" spc="128" baseline="-21367" dirty="0">
                <a:latin typeface="Arial"/>
                <a:cs typeface="Arial"/>
              </a:rPr>
              <a:t> </a:t>
            </a:r>
            <a:r>
              <a:rPr sz="1009" dirty="0">
                <a:latin typeface="Arial"/>
                <a:cs typeface="Arial"/>
              </a:rPr>
              <a:t>and</a:t>
            </a:r>
            <a:r>
              <a:rPr sz="1009" spc="-10" dirty="0">
                <a:latin typeface="Arial"/>
                <a:cs typeface="Arial"/>
              </a:rPr>
              <a:t> </a:t>
            </a:r>
            <a:r>
              <a:rPr sz="1009" b="1" i="1" spc="-13" dirty="0">
                <a:latin typeface="Arial"/>
                <a:cs typeface="Arial"/>
              </a:rPr>
              <a:t>e</a:t>
            </a:r>
            <a:r>
              <a:rPr sz="984" b="1" spc="-19" baseline="-21367" dirty="0">
                <a:latin typeface="Arial"/>
                <a:cs typeface="Arial"/>
              </a:rPr>
              <a:t>6</a:t>
            </a:r>
            <a:endParaRPr sz="984" baseline="-21367" dirty="0">
              <a:latin typeface="Arial"/>
              <a:cs typeface="Arial"/>
            </a:endParaRPr>
          </a:p>
          <a:p>
            <a:pPr>
              <a:spcBef>
                <a:spcPts val="454"/>
              </a:spcBef>
            </a:pPr>
            <a:r>
              <a:rPr sz="1009" dirty="0">
                <a:latin typeface="Arial"/>
                <a:cs typeface="Arial"/>
              </a:rPr>
              <a:t>DAG</a:t>
            </a:r>
            <a:r>
              <a:rPr sz="1009" spc="-25" dirty="0">
                <a:latin typeface="Arial"/>
                <a:cs typeface="Arial"/>
              </a:rPr>
              <a:t> </a:t>
            </a:r>
            <a:r>
              <a:rPr sz="1009" dirty="0">
                <a:latin typeface="Arial"/>
                <a:cs typeface="Arial"/>
              </a:rPr>
              <a:t>(directed</a:t>
            </a:r>
            <a:r>
              <a:rPr sz="1009" spc="-23" dirty="0">
                <a:latin typeface="Arial"/>
                <a:cs typeface="Arial"/>
              </a:rPr>
              <a:t> </a:t>
            </a:r>
            <a:r>
              <a:rPr sz="1009" dirty="0">
                <a:latin typeface="Arial"/>
                <a:cs typeface="Arial"/>
              </a:rPr>
              <a:t>acyclic</a:t>
            </a:r>
            <a:r>
              <a:rPr sz="1009" spc="-25" dirty="0">
                <a:latin typeface="Arial"/>
                <a:cs typeface="Arial"/>
              </a:rPr>
              <a:t> </a:t>
            </a:r>
            <a:r>
              <a:rPr sz="1009" spc="-5" dirty="0">
                <a:latin typeface="Arial"/>
                <a:cs typeface="Arial"/>
              </a:rPr>
              <a:t>graph)</a:t>
            </a:r>
            <a:endParaRPr sz="1009" dirty="0">
              <a:latin typeface="Arial"/>
              <a:cs typeface="Arial"/>
            </a:endParaRPr>
          </a:p>
        </p:txBody>
      </p:sp>
      <p:pic>
        <p:nvPicPr>
          <p:cNvPr id="92" name="Picture 91"/>
          <p:cNvPicPr>
            <a:picLocks noChangeAspect="1"/>
          </p:cNvPicPr>
          <p:nvPr/>
        </p:nvPicPr>
        <p:blipFill>
          <a:blip r:embed="rId4"/>
          <a:stretch>
            <a:fillRect/>
          </a:stretch>
        </p:blipFill>
        <p:spPr>
          <a:xfrm>
            <a:off x="3838575" y="989902"/>
            <a:ext cx="840136" cy="358893"/>
          </a:xfrm>
          <a:prstGeom prst="rect">
            <a:avLst/>
          </a:prstGeom>
        </p:spPr>
      </p:pic>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43</a:t>
            </a:fld>
            <a:endParaRPr lang="en-US"/>
          </a:p>
        </p:txBody>
      </p:sp>
    </p:spTree>
    <p:extLst>
      <p:ext uri="{BB962C8B-B14F-4D97-AF65-F5344CB8AC3E}">
        <p14:creationId xmlns:p14="http://schemas.microsoft.com/office/powerpoint/2010/main" val="39601831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Causality Violation</a:t>
            </a:r>
            <a:endParaRPr lang="en-US"/>
          </a:p>
        </p:txBody>
      </p:sp>
      <p:sp>
        <p:nvSpPr>
          <p:cNvPr id="45" name="object 45"/>
          <p:cNvSpPr txBox="1">
            <a:spLocks noGrp="1"/>
          </p:cNvSpPr>
          <p:nvPr>
            <p:ph type="dt" sz="half" idx="10"/>
          </p:nvPr>
        </p:nvSpPr>
        <p:spPr/>
        <p:txBody>
          <a:bodyPr/>
          <a:lstStyle/>
          <a:p>
            <a:r>
              <a:rPr lang="en-US" smtClean="0"/>
              <a:t>9/24/2026, Topic 2</a:t>
            </a:r>
            <a:endParaRPr lang="en-US" dirty="0"/>
          </a:p>
        </p:txBody>
      </p:sp>
      <p:sp>
        <p:nvSpPr>
          <p:cNvPr id="44" name="object 44"/>
          <p:cNvSpPr txBox="1">
            <a:spLocks noGrp="1"/>
          </p:cNvSpPr>
          <p:nvPr>
            <p:ph type="ftr" sz="quarter" idx="11"/>
          </p:nvPr>
        </p:nvSpPr>
        <p:spPr/>
        <p:txBody>
          <a:bodyPr/>
          <a:lstStyle/>
          <a:p>
            <a:r>
              <a:rPr lang="en-US" smtClean="0"/>
              <a:t>CSC7103, Fall 2026, Concurrent Processes and Programming</a:t>
            </a:r>
            <a:endParaRPr lang="en-US" dirty="0"/>
          </a:p>
        </p:txBody>
      </p:sp>
      <p:pic>
        <p:nvPicPr>
          <p:cNvPr id="50" name="Picture 49"/>
          <p:cNvPicPr>
            <a:picLocks noChangeAspect="1"/>
          </p:cNvPicPr>
          <p:nvPr/>
        </p:nvPicPr>
        <p:blipFill>
          <a:blip r:embed="rId2"/>
          <a:stretch>
            <a:fillRect/>
          </a:stretch>
        </p:blipFill>
        <p:spPr>
          <a:xfrm>
            <a:off x="1171575" y="968375"/>
            <a:ext cx="3331040" cy="2275203"/>
          </a:xfrm>
          <a:prstGeom prst="rect">
            <a:avLst/>
          </a:prstGeom>
        </p:spPr>
      </p:pic>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44</a:t>
            </a:fld>
            <a:endParaRPr lang="en-US"/>
          </a:p>
        </p:txBody>
      </p:sp>
    </p:spTree>
    <p:extLst>
      <p:ext uri="{BB962C8B-B14F-4D97-AF65-F5344CB8AC3E}">
        <p14:creationId xmlns:p14="http://schemas.microsoft.com/office/powerpoint/2010/main" val="13483076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p:txBody>
          <a:bodyPr/>
          <a:lstStyle/>
          <a:p>
            <a:r>
              <a:rPr lang="en-US" smtClean="0"/>
              <a:t>Causality Communication</a:t>
            </a:r>
            <a:endParaRPr lang="en-US"/>
          </a:p>
        </p:txBody>
      </p:sp>
      <p:sp>
        <p:nvSpPr>
          <p:cNvPr id="52" name="Content Placeholder 51"/>
          <p:cNvSpPr>
            <a:spLocks noGrp="1"/>
          </p:cNvSpPr>
          <p:nvPr>
            <p:ph idx="1"/>
          </p:nvPr>
        </p:nvSpPr>
        <p:spPr/>
        <p:txBody>
          <a:bodyPr/>
          <a:lstStyle/>
          <a:p>
            <a:r>
              <a:rPr lang="en-US" dirty="0" smtClean="0"/>
              <a:t>Ensuring that processor never experiences a causal violation</a:t>
            </a:r>
          </a:p>
          <a:p>
            <a:r>
              <a:rPr lang="en-US" dirty="0" smtClean="0"/>
              <a:t>Protocol for causal communication:</a:t>
            </a:r>
          </a:p>
          <a:p>
            <a:pPr lvl="1"/>
            <a:r>
              <a:rPr lang="en-US" dirty="0" smtClean="0"/>
              <a:t>A processor cannot choose the order in which messages arrive but it can change the order in which messages are </a:t>
            </a:r>
            <a:r>
              <a:rPr lang="en-US" dirty="0" smtClean="0">
                <a:solidFill>
                  <a:schemeClr val="tx2">
                    <a:lumMod val="60000"/>
                    <a:lumOff val="40000"/>
                  </a:schemeClr>
                </a:solidFill>
              </a:rPr>
              <a:t>delivered</a:t>
            </a:r>
            <a:r>
              <a:rPr lang="en-US" dirty="0" smtClean="0"/>
              <a:t> to the applications that consume them</a:t>
            </a:r>
          </a:p>
          <a:p>
            <a:pPr lvl="1"/>
            <a:r>
              <a:rPr lang="en-US" dirty="0" smtClean="0"/>
              <a:t>Revise delivery order by </a:t>
            </a:r>
            <a:r>
              <a:rPr lang="en-US" dirty="0" smtClean="0">
                <a:solidFill>
                  <a:schemeClr val="tx2">
                    <a:lumMod val="60000"/>
                    <a:lumOff val="40000"/>
                  </a:schemeClr>
                </a:solidFill>
              </a:rPr>
              <a:t>holding back </a:t>
            </a:r>
            <a:r>
              <a:rPr lang="en-US" dirty="0" smtClean="0"/>
              <a:t>messages that arrived “too soon”</a:t>
            </a:r>
          </a:p>
          <a:p>
            <a:pPr lvl="1"/>
            <a:r>
              <a:rPr lang="en-US" dirty="0" smtClean="0"/>
              <a:t>The source attaches timestamps on messages (to order messages), and the destination delays the delivery of out-of-order messages</a:t>
            </a:r>
          </a:p>
          <a:p>
            <a:r>
              <a:rPr lang="en-US" dirty="0" smtClean="0"/>
              <a:t>Protocol for FIFO message delivery (TCP communication)</a:t>
            </a:r>
          </a:p>
          <a:p>
            <a:endParaRPr lang="en-US" dirty="0"/>
          </a:p>
        </p:txBody>
      </p:sp>
      <p:sp>
        <p:nvSpPr>
          <p:cNvPr id="53" name="Date Placeholder 52"/>
          <p:cNvSpPr>
            <a:spLocks noGrp="1"/>
          </p:cNvSpPr>
          <p:nvPr>
            <p:ph type="dt" sz="half" idx="10"/>
          </p:nvPr>
        </p:nvSpPr>
        <p:spPr/>
        <p:txBody>
          <a:bodyPr/>
          <a:lstStyle/>
          <a:p>
            <a:r>
              <a:rPr lang="en-US" smtClean="0"/>
              <a:t>9/24/2026, Topic 2</a:t>
            </a:r>
            <a:endParaRPr lang="en-US"/>
          </a:p>
        </p:txBody>
      </p:sp>
      <p:sp>
        <p:nvSpPr>
          <p:cNvPr id="54" name="Footer Placeholder 53"/>
          <p:cNvSpPr>
            <a:spLocks noGrp="1"/>
          </p:cNvSpPr>
          <p:nvPr>
            <p:ph type="ftr" sz="quarter" idx="11"/>
          </p:nvPr>
        </p:nvSpPr>
        <p:spPr/>
        <p:txBody>
          <a:bodyPr/>
          <a:lstStyle/>
          <a:p>
            <a:r>
              <a:rPr lang="en-US" smtClean="0"/>
              <a:t>CSC7103, Fall 2026, Concurrent Processes and Programming</a:t>
            </a:r>
            <a:endParaRPr lang="en-US"/>
          </a:p>
        </p:txBody>
      </p:sp>
      <p:pic>
        <p:nvPicPr>
          <p:cNvPr id="49" name="Picture 48"/>
          <p:cNvPicPr>
            <a:picLocks noChangeAspect="1"/>
          </p:cNvPicPr>
          <p:nvPr/>
        </p:nvPicPr>
        <p:blipFill>
          <a:blip r:embed="rId2"/>
          <a:stretch>
            <a:fillRect/>
          </a:stretch>
        </p:blipFill>
        <p:spPr>
          <a:xfrm>
            <a:off x="1216012" y="2596498"/>
            <a:ext cx="1154585" cy="774996"/>
          </a:xfrm>
          <a:prstGeom prst="rect">
            <a:avLst/>
          </a:prstGeom>
        </p:spPr>
      </p:pic>
      <p:pic>
        <p:nvPicPr>
          <p:cNvPr id="50" name="Picture 49"/>
          <p:cNvPicPr>
            <a:picLocks noChangeAspect="1"/>
          </p:cNvPicPr>
          <p:nvPr/>
        </p:nvPicPr>
        <p:blipFill>
          <a:blip r:embed="rId3"/>
          <a:stretch>
            <a:fillRect/>
          </a:stretch>
        </p:blipFill>
        <p:spPr>
          <a:xfrm>
            <a:off x="2996335" y="2549695"/>
            <a:ext cx="1509265" cy="821799"/>
          </a:xfrm>
          <a:prstGeom prst="rect">
            <a:avLst/>
          </a:prstGeom>
        </p:spPr>
      </p:pic>
      <p:sp>
        <p:nvSpPr>
          <p:cNvPr id="2" name="Slide Number Placeholder 1"/>
          <p:cNvSpPr>
            <a:spLocks noGrp="1"/>
          </p:cNvSpPr>
          <p:nvPr>
            <p:ph type="sldNum" sz="quarter" idx="12"/>
          </p:nvPr>
        </p:nvSpPr>
        <p:spPr/>
        <p:txBody>
          <a:bodyPr>
            <a:normAutofit fontScale="92500" lnSpcReduction="20000"/>
          </a:bodyPr>
          <a:lstStyle/>
          <a:p>
            <a:fld id="{B6F15528-21DE-4FAA-801E-634DDDAF4B2B}" type="slidenum">
              <a:rPr lang="en-US" smtClean="0"/>
              <a:t>45</a:t>
            </a:fld>
            <a:endParaRPr lang="en-US"/>
          </a:p>
        </p:txBody>
      </p:sp>
    </p:spTree>
    <p:extLst>
      <p:ext uri="{BB962C8B-B14F-4D97-AF65-F5344CB8AC3E}">
        <p14:creationId xmlns:p14="http://schemas.microsoft.com/office/powerpoint/2010/main" val="355502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 calcmode="lin" valueType="num">
                                      <p:cBhvr additive="base">
                                        <p:cTn id="7" dur="500" fill="hold"/>
                                        <p:tgtEl>
                                          <p:spTgt spid="5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
                                            <p:txEl>
                                              <p:pRg st="1" end="1"/>
                                            </p:txEl>
                                          </p:spTgt>
                                        </p:tgtEl>
                                        <p:attrNameLst>
                                          <p:attrName>style.visibility</p:attrName>
                                        </p:attrNameLst>
                                      </p:cBhvr>
                                      <p:to>
                                        <p:strVal val="visible"/>
                                      </p:to>
                                    </p:set>
                                    <p:anim calcmode="lin" valueType="num">
                                      <p:cBhvr additive="base">
                                        <p:cTn id="13" dur="500" fill="hold"/>
                                        <p:tgtEl>
                                          <p:spTgt spid="5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2">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2">
                                            <p:txEl>
                                              <p:pRg st="2" end="2"/>
                                            </p:txEl>
                                          </p:spTgt>
                                        </p:tgtEl>
                                        <p:attrNameLst>
                                          <p:attrName>style.visibility</p:attrName>
                                        </p:attrNameLst>
                                      </p:cBhvr>
                                      <p:to>
                                        <p:strVal val="visible"/>
                                      </p:to>
                                    </p:set>
                                    <p:anim calcmode="lin" valueType="num">
                                      <p:cBhvr additive="base">
                                        <p:cTn id="17" dur="500" fill="hold"/>
                                        <p:tgtEl>
                                          <p:spTgt spid="52">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2">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52">
                                            <p:txEl>
                                              <p:pRg st="3" end="3"/>
                                            </p:txEl>
                                          </p:spTgt>
                                        </p:tgtEl>
                                        <p:attrNameLst>
                                          <p:attrName>style.visibility</p:attrName>
                                        </p:attrNameLst>
                                      </p:cBhvr>
                                      <p:to>
                                        <p:strVal val="visible"/>
                                      </p:to>
                                    </p:set>
                                    <p:anim calcmode="lin" valueType="num">
                                      <p:cBhvr additive="base">
                                        <p:cTn id="21" dur="500" fill="hold"/>
                                        <p:tgtEl>
                                          <p:spTgt spid="52">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52">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52">
                                            <p:txEl>
                                              <p:pRg st="4" end="4"/>
                                            </p:txEl>
                                          </p:spTgt>
                                        </p:tgtEl>
                                        <p:attrNameLst>
                                          <p:attrName>style.visibility</p:attrName>
                                        </p:attrNameLst>
                                      </p:cBhvr>
                                      <p:to>
                                        <p:strVal val="visible"/>
                                      </p:to>
                                    </p:set>
                                    <p:anim calcmode="lin" valueType="num">
                                      <p:cBhvr additive="base">
                                        <p:cTn id="25" dur="500" fill="hold"/>
                                        <p:tgtEl>
                                          <p:spTgt spid="52">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2">
                                            <p:txEl>
                                              <p:pRg st="5" end="5"/>
                                            </p:txEl>
                                          </p:spTgt>
                                        </p:tgtEl>
                                        <p:attrNameLst>
                                          <p:attrName>style.visibility</p:attrName>
                                        </p:attrNameLst>
                                      </p:cBhvr>
                                      <p:to>
                                        <p:strVal val="visible"/>
                                      </p:to>
                                    </p:set>
                                    <p:anim calcmode="lin" valueType="num">
                                      <p:cBhvr additive="base">
                                        <p:cTn id="31" dur="500" fill="hold"/>
                                        <p:tgtEl>
                                          <p:spTgt spid="52">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additive="base">
                                        <p:cTn id="37" dur="500" fill="hold"/>
                                        <p:tgtEl>
                                          <p:spTgt spid="49"/>
                                        </p:tgtEl>
                                        <p:attrNameLst>
                                          <p:attrName>ppt_x</p:attrName>
                                        </p:attrNameLst>
                                      </p:cBhvr>
                                      <p:tavLst>
                                        <p:tav tm="0">
                                          <p:val>
                                            <p:strVal val="0-#ppt_w/2"/>
                                          </p:val>
                                        </p:tav>
                                        <p:tav tm="100000">
                                          <p:val>
                                            <p:strVal val="#ppt_x"/>
                                          </p:val>
                                        </p:tav>
                                      </p:tavLst>
                                    </p:anim>
                                    <p:anim calcmode="lin" valueType="num">
                                      <p:cBhvr additive="base">
                                        <p:cTn id="38" dur="500" fill="hold"/>
                                        <p:tgtEl>
                                          <p:spTgt spid="49"/>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0-#ppt_w/2"/>
                                          </p:val>
                                        </p:tav>
                                        <p:tav tm="100000">
                                          <p:val>
                                            <p:strVal val="#ppt_x"/>
                                          </p:val>
                                        </p:tav>
                                      </p:tavLst>
                                    </p:anim>
                                    <p:anim calcmode="lin" valueType="num">
                                      <p:cBhvr additive="base">
                                        <p:cTn id="42"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dirty="0" smtClean="0"/>
              <a:t>IPC and Synchronization</a:t>
            </a:r>
            <a:endParaRPr lang="en-US" dirty="0"/>
          </a:p>
        </p:txBody>
      </p:sp>
      <p:sp>
        <p:nvSpPr>
          <p:cNvPr id="15" name="Text Placeholder 14"/>
          <p:cNvSpPr>
            <a:spLocks noGrp="1"/>
          </p:cNvSpPr>
          <p:nvPr>
            <p:ph type="body" idx="1"/>
          </p:nvPr>
        </p:nvSpPr>
        <p:spPr/>
        <p:txBody>
          <a:bodyPr/>
          <a:lstStyle/>
          <a:p>
            <a:endParaRPr lang="en-US"/>
          </a:p>
        </p:txBody>
      </p:sp>
      <p:sp>
        <p:nvSpPr>
          <p:cNvPr id="5" name="object 5"/>
          <p:cNvSpPr txBox="1">
            <a:spLocks noGrp="1"/>
          </p:cNvSpPr>
          <p:nvPr>
            <p:ph type="dt" sz="half" idx="10"/>
          </p:nvPr>
        </p:nvSpPr>
        <p:spPr/>
        <p:txBody>
          <a:bodyPr/>
          <a:lstStyle/>
          <a:p>
            <a:r>
              <a:rPr lang="en-US" smtClean="0"/>
              <a:t>9/24/2026, Topic 2</a:t>
            </a:r>
            <a:endParaRPr lang="en-US" dirty="0"/>
          </a:p>
        </p:txBody>
      </p:sp>
      <p:sp>
        <p:nvSpPr>
          <p:cNvPr id="4" name="object 4"/>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46</a:t>
            </a:fld>
            <a:endParaRPr lang="en-US"/>
          </a:p>
        </p:txBody>
      </p:sp>
    </p:spTree>
    <p:extLst>
      <p:ext uri="{BB962C8B-B14F-4D97-AF65-F5344CB8AC3E}">
        <p14:creationId xmlns:p14="http://schemas.microsoft.com/office/powerpoint/2010/main" val="4798788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smtClean="0"/>
              <a:t>Language Mechanisms for Synchronization</a:t>
            </a:r>
            <a:endParaRPr lang="en-US"/>
          </a:p>
        </p:txBody>
      </p:sp>
      <p:sp>
        <p:nvSpPr>
          <p:cNvPr id="16" name="Content Placeholder 15"/>
          <p:cNvSpPr>
            <a:spLocks noGrp="1"/>
          </p:cNvSpPr>
          <p:nvPr>
            <p:ph idx="1"/>
          </p:nvPr>
        </p:nvSpPr>
        <p:spPr/>
        <p:txBody>
          <a:bodyPr>
            <a:normAutofit fontScale="92500" lnSpcReduction="10000"/>
          </a:bodyPr>
          <a:lstStyle/>
          <a:p>
            <a:r>
              <a:rPr lang="en-US" dirty="0" smtClean="0"/>
              <a:t>A concurrent programming language supports:</a:t>
            </a:r>
          </a:p>
          <a:p>
            <a:pPr lvl="1"/>
            <a:r>
              <a:rPr lang="en-US" dirty="0" smtClean="0"/>
              <a:t>Specification of concurrent processing</a:t>
            </a:r>
          </a:p>
          <a:p>
            <a:pPr lvl="1"/>
            <a:r>
              <a:rPr lang="en-US" dirty="0" smtClean="0"/>
              <a:t>Synchronization of processes</a:t>
            </a:r>
          </a:p>
          <a:p>
            <a:pPr lvl="1"/>
            <a:r>
              <a:rPr lang="en-US" dirty="0" err="1" smtClean="0"/>
              <a:t>Interprocess</a:t>
            </a:r>
            <a:r>
              <a:rPr lang="en-US" dirty="0" smtClean="0"/>
              <a:t> communication</a:t>
            </a:r>
          </a:p>
          <a:p>
            <a:pPr lvl="1"/>
            <a:r>
              <a:rPr lang="en-US" dirty="0" smtClean="0"/>
              <a:t>Non-deterministic execution of processes</a:t>
            </a:r>
          </a:p>
          <a:p>
            <a:r>
              <a:rPr lang="en-US" dirty="0" smtClean="0"/>
              <a:t>How the normal OS approaches can be extended to the distributed OS</a:t>
            </a:r>
          </a:p>
          <a:p>
            <a:r>
              <a:rPr lang="en-US" dirty="0" smtClean="0"/>
              <a:t>Various synchronization mechanisms</a:t>
            </a:r>
          </a:p>
          <a:p>
            <a:pPr lvl="1"/>
            <a:r>
              <a:rPr lang="en-US" dirty="0" smtClean="0"/>
              <a:t>Shared-variable approaches: Semaphore, monitor, conditional critical region, </a:t>
            </a:r>
            <a:r>
              <a:rPr lang="en-US" dirty="0" err="1" smtClean="0"/>
              <a:t>serializer</a:t>
            </a:r>
            <a:r>
              <a:rPr lang="en-US" dirty="0" smtClean="0"/>
              <a:t>, path expression</a:t>
            </a:r>
          </a:p>
          <a:p>
            <a:pPr lvl="1"/>
            <a:r>
              <a:rPr lang="en-US" dirty="0" smtClean="0"/>
              <a:t>Message passing approaches: Communicating sequential processes, remote procedure call, rendezvous</a:t>
            </a:r>
          </a:p>
          <a:p>
            <a:r>
              <a:rPr lang="en-US" dirty="0" smtClean="0"/>
              <a:t>Classic synchronization example: Concurrent readers/exclusive writer problem</a:t>
            </a:r>
          </a:p>
          <a:p>
            <a:endParaRPr lang="en-US" dirty="0"/>
          </a:p>
        </p:txBody>
      </p:sp>
      <p:sp>
        <p:nvSpPr>
          <p:cNvPr id="6" name="object 6"/>
          <p:cNvSpPr txBox="1">
            <a:spLocks noGrp="1"/>
          </p:cNvSpPr>
          <p:nvPr>
            <p:ph type="dt" sz="half" idx="10"/>
          </p:nvPr>
        </p:nvSpPr>
        <p:spPr/>
        <p:txBody>
          <a:bodyPr/>
          <a:lstStyle/>
          <a:p>
            <a:r>
              <a:rPr lang="en-US" smtClean="0"/>
              <a:t>9/24/2026, Topic 2</a:t>
            </a:r>
            <a:endParaRPr lang="en-US" dirty="0"/>
          </a:p>
        </p:txBody>
      </p:sp>
      <p:sp>
        <p:nvSpPr>
          <p:cNvPr id="5" name="object 5"/>
          <p:cNvSpPr txBox="1">
            <a:spLocks noGrp="1"/>
          </p:cNvSpPr>
          <p:nvPr>
            <p:ph type="ftr" sz="quarter" idx="11"/>
          </p:nvPr>
        </p:nvSpPr>
        <p:spPr/>
        <p:txBody>
          <a:bodyPr/>
          <a:lstStyle/>
          <a:p>
            <a:r>
              <a:rPr lang="en-US" smtClean="0"/>
              <a:t>CSC7103, Fall 2026, Concurrent Processes and Programming</a:t>
            </a:r>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B6F15528-21DE-4FAA-801E-634DDDAF4B2B}" type="slidenum">
              <a:rPr lang="en-US" smtClean="0"/>
              <a:t>47</a:t>
            </a:fld>
            <a:endParaRPr lang="en-US"/>
          </a:p>
        </p:txBody>
      </p:sp>
    </p:spTree>
    <p:extLst>
      <p:ext uri="{BB962C8B-B14F-4D97-AF65-F5344CB8AC3E}">
        <p14:creationId xmlns:p14="http://schemas.microsoft.com/office/powerpoint/2010/main" val="1343093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mtClean="0"/>
              <a:t>Critical Section Problem</a:t>
            </a:r>
            <a:endParaRPr lang="en-US" dirty="0"/>
          </a:p>
        </p:txBody>
      </p:sp>
      <p:sp>
        <p:nvSpPr>
          <p:cNvPr id="3" name="Content Placeholder 2"/>
          <p:cNvSpPr>
            <a:spLocks noGrp="1"/>
          </p:cNvSpPr>
          <p:nvPr>
            <p:ph idx="1"/>
          </p:nvPr>
        </p:nvSpPr>
        <p:spPr>
          <a:xfrm>
            <a:off x="636852" y="922867"/>
            <a:ext cx="3277924" cy="2195814"/>
          </a:xfrm>
        </p:spPr>
        <p:txBody>
          <a:bodyPr>
            <a:normAutofit fontScale="92500"/>
          </a:bodyPr>
          <a:lstStyle/>
          <a:p>
            <a:r>
              <a:rPr lang="en-US" dirty="0" smtClean="0"/>
              <a:t>Multiple processes are competing to use some shared data</a:t>
            </a:r>
          </a:p>
          <a:p>
            <a:r>
              <a:rPr lang="en-US" dirty="0" smtClean="0"/>
              <a:t>Each process has a code segment, called critical section, in which the shared data is accessed</a:t>
            </a:r>
          </a:p>
          <a:p>
            <a:r>
              <a:rPr lang="en-US" dirty="0" smtClean="0"/>
              <a:t>Problem – ensure that when one process is executing in its critical section, no other processes are executing in their critical sections</a:t>
            </a:r>
          </a:p>
          <a:p>
            <a:pPr lvl="1"/>
            <a:r>
              <a:rPr lang="en-US" dirty="0" smtClean="0"/>
              <a:t>Mutual exclusion should be enforced</a:t>
            </a:r>
          </a:p>
          <a:p>
            <a:r>
              <a:rPr lang="en-US" dirty="0" smtClean="0"/>
              <a:t>Entry section implements a process’ request to enter its critical section which is followed by an exit section</a:t>
            </a:r>
          </a:p>
          <a:p>
            <a:pPr lvl="1"/>
            <a:r>
              <a:rPr lang="en-US" dirty="0" smtClean="0"/>
              <a:t>Processes may share some common variables to synchronize their actions (to have orderly execution of cooperating processes)</a:t>
            </a:r>
          </a:p>
          <a:p>
            <a:endParaRPr lang="en-US" dirty="0" smtClean="0"/>
          </a:p>
          <a:p>
            <a:endParaRPr lang="en-US" dirty="0"/>
          </a:p>
        </p:txBody>
      </p:sp>
      <p:sp>
        <p:nvSpPr>
          <p:cNvPr id="7" name="Date Placeholder 6"/>
          <p:cNvSpPr>
            <a:spLocks noGrp="1"/>
          </p:cNvSpPr>
          <p:nvPr>
            <p:ph type="dt" sz="half" idx="10"/>
          </p:nvPr>
        </p:nvSpPr>
        <p:spPr/>
        <p:txBody>
          <a:bodyPr/>
          <a:lstStyle/>
          <a:p>
            <a:r>
              <a:rPr lang="en-US" smtClean="0"/>
              <a:t>9/24/2026, Topic 2</a:t>
            </a:r>
            <a:endParaRPr lang="en-US"/>
          </a:p>
        </p:txBody>
      </p:sp>
      <p:sp>
        <p:nvSpPr>
          <p:cNvPr id="8" name="Footer Placeholder 7"/>
          <p:cNvSpPr>
            <a:spLocks noGrp="1"/>
          </p:cNvSpPr>
          <p:nvPr>
            <p:ph type="ftr" sz="quarter" idx="11"/>
          </p:nvPr>
        </p:nvSpPr>
        <p:spPr/>
        <p:txBody>
          <a:bodyPr/>
          <a:lstStyle/>
          <a:p>
            <a:r>
              <a:rPr lang="en-US" smtClean="0"/>
              <a:t>CSC7103, Fall 2026, Concurrent Processes and Programming</a:t>
            </a:r>
            <a:endParaRPr lang="en-US"/>
          </a:p>
        </p:txBody>
      </p:sp>
      <p:sp>
        <p:nvSpPr>
          <p:cNvPr id="9" name="Slide Number Placeholder 8"/>
          <p:cNvSpPr>
            <a:spLocks noGrp="1"/>
          </p:cNvSpPr>
          <p:nvPr>
            <p:ph type="sldNum" sz="quarter" idx="12"/>
          </p:nvPr>
        </p:nvSpPr>
        <p:spPr/>
        <p:txBody>
          <a:bodyPr>
            <a:normAutofit fontScale="92500" lnSpcReduction="20000"/>
          </a:bodyPr>
          <a:lstStyle/>
          <a:p>
            <a:fld id="{B6F15528-21DE-4FAA-801E-634DDDAF4B2B}" type="slidenum">
              <a:rPr lang="en-US" smtClean="0"/>
              <a:pPr/>
              <a:t>48</a:t>
            </a:fld>
            <a:endParaRPr lang="en-US"/>
          </a:p>
        </p:txBody>
      </p:sp>
      <p:pic>
        <p:nvPicPr>
          <p:cNvPr id="4" name="Picture 3"/>
          <p:cNvPicPr>
            <a:picLocks noChangeAspect="1"/>
          </p:cNvPicPr>
          <p:nvPr/>
        </p:nvPicPr>
        <p:blipFill>
          <a:blip r:embed="rId2"/>
          <a:stretch>
            <a:fillRect/>
          </a:stretch>
        </p:blipFill>
        <p:spPr>
          <a:xfrm>
            <a:off x="3960834" y="968375"/>
            <a:ext cx="1678669" cy="1822672"/>
          </a:xfrm>
          <a:prstGeom prst="rect">
            <a:avLst/>
          </a:prstGeom>
        </p:spPr>
      </p:pic>
    </p:spTree>
    <p:extLst>
      <p:ext uri="{BB962C8B-B14F-4D97-AF65-F5344CB8AC3E}">
        <p14:creationId xmlns:p14="http://schemas.microsoft.com/office/powerpoint/2010/main" val="18521405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0-#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mtClean="0"/>
              <a:t>Semaphores</a:t>
            </a:r>
            <a:endParaRPr lang="en-US" dirty="0"/>
          </a:p>
        </p:txBody>
      </p:sp>
      <p:sp>
        <p:nvSpPr>
          <p:cNvPr id="57347" name="Rectangle 3"/>
          <p:cNvSpPr>
            <a:spLocks noGrp="1" noChangeArrowheads="1"/>
          </p:cNvSpPr>
          <p:nvPr>
            <p:ph type="body" idx="1"/>
          </p:nvPr>
        </p:nvSpPr>
        <p:spPr/>
        <p:txBody>
          <a:bodyPr>
            <a:normAutofit fontScale="92500" lnSpcReduction="10000"/>
          </a:bodyPr>
          <a:lstStyle/>
          <a:p>
            <a:r>
              <a:rPr lang="en-US" dirty="0" smtClean="0"/>
              <a:t>Semaphore is a synchronization tool</a:t>
            </a:r>
          </a:p>
          <a:p>
            <a:pPr lvl="1"/>
            <a:r>
              <a:rPr lang="en-US" dirty="0" smtClean="0"/>
              <a:t>Works like </a:t>
            </a:r>
            <a:r>
              <a:rPr lang="en-US" dirty="0" err="1" smtClean="0"/>
              <a:t>mutex</a:t>
            </a:r>
            <a:r>
              <a:rPr lang="en-US" dirty="0" smtClean="0"/>
              <a:t> locks to enforce mutual exclusion</a:t>
            </a:r>
          </a:p>
          <a:p>
            <a:r>
              <a:rPr lang="en-US" dirty="0" smtClean="0"/>
              <a:t>Semaphore S – protected integer variable which can only be accessed via two operations</a:t>
            </a:r>
          </a:p>
          <a:p>
            <a:endParaRPr lang="en-US" dirty="0" smtClean="0"/>
          </a:p>
          <a:p>
            <a:endParaRPr lang="en-US" dirty="0" smtClean="0"/>
          </a:p>
          <a:p>
            <a:endParaRPr lang="en-US" dirty="0" smtClean="0"/>
          </a:p>
          <a:p>
            <a:endParaRPr lang="en-US" dirty="0" smtClean="0"/>
          </a:p>
          <a:p>
            <a:endParaRPr lang="en-US" dirty="0" smtClean="0"/>
          </a:p>
          <a:p>
            <a:r>
              <a:rPr lang="en-US" dirty="0" smtClean="0">
                <a:sym typeface="Symbol" charset="0"/>
              </a:rPr>
              <a:t>These operations are indivisible (atomic), that is, only one process can modify the semaphore value at a time</a:t>
            </a:r>
            <a:endParaRPr lang="en-US" dirty="0">
              <a:sym typeface="Symbol" charset="0"/>
            </a:endParaRPr>
          </a:p>
        </p:txBody>
      </p:sp>
      <p:pic>
        <p:nvPicPr>
          <p:cNvPr id="5" name="Picture 4"/>
          <p:cNvPicPr>
            <a:picLocks noChangeAspect="1"/>
          </p:cNvPicPr>
          <p:nvPr/>
        </p:nvPicPr>
        <p:blipFill>
          <a:blip r:embed="rId2"/>
          <a:stretch>
            <a:fillRect/>
          </a:stretch>
        </p:blipFill>
        <p:spPr>
          <a:xfrm>
            <a:off x="2314575" y="1501775"/>
            <a:ext cx="2804445" cy="1143000"/>
          </a:xfrm>
          <a:prstGeom prst="rect">
            <a:avLst/>
          </a:prstGeom>
        </p:spPr>
      </p:pic>
      <p:sp>
        <p:nvSpPr>
          <p:cNvPr id="8" name="Date Placeholder 7"/>
          <p:cNvSpPr>
            <a:spLocks noGrp="1"/>
          </p:cNvSpPr>
          <p:nvPr>
            <p:ph type="dt" sz="half" idx="10"/>
          </p:nvPr>
        </p:nvSpPr>
        <p:spPr/>
        <p:txBody>
          <a:bodyPr/>
          <a:lstStyle/>
          <a:p>
            <a:r>
              <a:rPr lang="en-US" smtClean="0"/>
              <a:t>9/24/2026, Topic 2</a:t>
            </a:r>
            <a:endParaRPr lang="en-US"/>
          </a:p>
        </p:txBody>
      </p:sp>
      <p:sp>
        <p:nvSpPr>
          <p:cNvPr id="9" name="Footer Placeholder 8"/>
          <p:cNvSpPr>
            <a:spLocks noGrp="1"/>
          </p:cNvSpPr>
          <p:nvPr>
            <p:ph type="ftr" sz="quarter" idx="11"/>
          </p:nvPr>
        </p:nvSpPr>
        <p:spPr/>
        <p:txBody>
          <a:bodyPr/>
          <a:lstStyle/>
          <a:p>
            <a:r>
              <a:rPr lang="en-US" smtClean="0"/>
              <a:t>CSC7103, Fall 2026, Concurrent Processes and Programming</a:t>
            </a:r>
            <a:endParaRPr lang="en-US"/>
          </a:p>
        </p:txBody>
      </p:sp>
      <p:sp>
        <p:nvSpPr>
          <p:cNvPr id="10" name="Slide Number Placeholder 9"/>
          <p:cNvSpPr>
            <a:spLocks noGrp="1"/>
          </p:cNvSpPr>
          <p:nvPr>
            <p:ph type="sldNum" sz="quarter" idx="12"/>
          </p:nvPr>
        </p:nvSpPr>
        <p:spPr/>
        <p:txBody>
          <a:bodyPr>
            <a:normAutofit fontScale="92500" lnSpcReduction="20000"/>
          </a:bodyPr>
          <a:lstStyle/>
          <a:p>
            <a:fld id="{B6F15528-21DE-4FAA-801E-634DDDAF4B2B}" type="slidenum">
              <a:rPr lang="en-US" smtClean="0"/>
              <a:t>49</a:t>
            </a:fld>
            <a:endParaRPr lang="en-US"/>
          </a:p>
        </p:txBody>
      </p:sp>
    </p:spTree>
    <p:extLst>
      <p:ext uri="{BB962C8B-B14F-4D97-AF65-F5344CB8AC3E}">
        <p14:creationId xmlns:p14="http://schemas.microsoft.com/office/powerpoint/2010/main" val="3201316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t>Interprocess Communication Models</a:t>
            </a:r>
            <a:endParaRPr lang="en-US" dirty="0"/>
          </a:p>
        </p:txBody>
      </p:sp>
      <p:sp>
        <p:nvSpPr>
          <p:cNvPr id="43011" name="Rectangle 3"/>
          <p:cNvSpPr>
            <a:spLocks noGrp="1" noChangeArrowheads="1"/>
          </p:cNvSpPr>
          <p:nvPr>
            <p:ph type="body" idx="1"/>
          </p:nvPr>
        </p:nvSpPr>
        <p:spPr/>
        <p:txBody>
          <a:bodyPr/>
          <a:lstStyle/>
          <a:p>
            <a:r>
              <a:rPr lang="en-US" smtClean="0"/>
              <a:t>Message passing – Useful for exchanging smaller amounts of data; easier to implement through system calls but slower		</a:t>
            </a:r>
          </a:p>
          <a:p>
            <a:r>
              <a:rPr lang="en-US" smtClean="0"/>
              <a:t>Shared memory – Allows maximum speed and convenience of communication; faster accesses to shared memory  		</a:t>
            </a:r>
            <a:endParaRPr lang="en-US" dirty="0"/>
          </a:p>
        </p:txBody>
      </p:sp>
      <p:sp>
        <p:nvSpPr>
          <p:cNvPr id="4" name="Date Placeholder 3"/>
          <p:cNvSpPr>
            <a:spLocks noGrp="1"/>
          </p:cNvSpPr>
          <p:nvPr>
            <p:ph type="dt" sz="half" idx="10"/>
          </p:nvPr>
        </p:nvSpPr>
        <p:spPr/>
        <p:txBody>
          <a:bodyPr/>
          <a:lstStyle/>
          <a:p>
            <a:r>
              <a:rPr lang="en-US" smtClean="0"/>
              <a:t>9/24/2026, Topic 2</a:t>
            </a:r>
            <a:endParaRPr lang="en-US"/>
          </a:p>
        </p:txBody>
      </p:sp>
      <p:sp>
        <p:nvSpPr>
          <p:cNvPr id="5" name="Footer Placeholder 4"/>
          <p:cNvSpPr>
            <a:spLocks noGrp="1"/>
          </p:cNvSpPr>
          <p:nvPr>
            <p:ph type="ftr" sz="quarter" idx="11"/>
          </p:nvPr>
        </p:nvSpPr>
        <p:spPr/>
        <p:txBody>
          <a:bodyPr/>
          <a:lstStyle/>
          <a:p>
            <a:r>
              <a:rPr lang="en-US" smtClean="0"/>
              <a:t>CSC7103, Fall 2026, Concurrent Processes and Programming</a:t>
            </a:r>
            <a:endParaRPr lang="en-US"/>
          </a:p>
        </p:txBody>
      </p:sp>
      <p:sp>
        <p:nvSpPr>
          <p:cNvPr id="6" name="Slide Number Placeholder 5"/>
          <p:cNvSpPr>
            <a:spLocks noGrp="1"/>
          </p:cNvSpPr>
          <p:nvPr>
            <p:ph type="sldNum" sz="quarter" idx="12"/>
          </p:nvPr>
        </p:nvSpPr>
        <p:spPr/>
        <p:txBody>
          <a:bodyPr>
            <a:normAutofit fontScale="92500" lnSpcReduction="20000"/>
          </a:bodyPr>
          <a:lstStyle/>
          <a:p>
            <a:fld id="{B6F15528-21DE-4FAA-801E-634DDDAF4B2B}" type="slidenum">
              <a:rPr lang="en-US" smtClean="0"/>
              <a:pPr/>
              <a:t>50</a:t>
            </a:fld>
            <a:endParaRPr lang="en-US"/>
          </a:p>
        </p:txBody>
      </p:sp>
      <p:pic>
        <p:nvPicPr>
          <p:cNvPr id="43012" name="Picture 4" title="IPC model vs shared memory model"/>
          <p:cNvPicPr>
            <a:picLocks noChangeAspect="1" noChangeArrowheads="1"/>
          </p:cNvPicPr>
          <p:nvPr/>
        </p:nvPicPr>
        <p:blipFill>
          <a:blip r:embed="rId2" cstate="print">
            <a:extLst>
              <a:ext uri="{28A0092B-C50C-407E-A947-70E740481C1C}">
                <a14:useLocalDpi xmlns:a14="http://schemas.microsoft.com/office/drawing/2010/main" val="0"/>
              </a:ext>
            </a:extLst>
          </a:blip>
          <a:srcRect l="594" t="6601" r="594" b="7129"/>
          <a:stretch>
            <a:fillRect/>
          </a:stretch>
        </p:blipFill>
        <p:spPr bwMode="auto">
          <a:xfrm>
            <a:off x="1837495" y="1806575"/>
            <a:ext cx="2328441" cy="1494724"/>
          </a:xfrm>
          <a:prstGeom prst="rect">
            <a:avLst/>
          </a:prstGeom>
          <a:noFill/>
          <a:ln w="38100" cmpd="dbl">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8026247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Message-Passing Synchronization</a:t>
            </a:r>
            <a:endParaRPr lang="en-US" dirty="0"/>
          </a:p>
        </p:txBody>
      </p:sp>
      <p:sp>
        <p:nvSpPr>
          <p:cNvPr id="46083" name="Rectangle 3"/>
          <p:cNvSpPr>
            <a:spLocks noGrp="1" noChangeArrowheads="1"/>
          </p:cNvSpPr>
          <p:nvPr>
            <p:ph type="body" idx="1"/>
          </p:nvPr>
        </p:nvSpPr>
        <p:spPr/>
        <p:txBody>
          <a:bodyPr>
            <a:normAutofit fontScale="92500"/>
          </a:bodyPr>
          <a:lstStyle/>
          <a:p>
            <a:r>
              <a:rPr lang="en-US" dirty="0" smtClean="0"/>
              <a:t>A mechanism for cooperating processes to communicate and to synchronize their actions without sharing the same address space</a:t>
            </a:r>
          </a:p>
          <a:p>
            <a:pPr lvl="1"/>
            <a:r>
              <a:rPr lang="en-US" dirty="0" smtClean="0"/>
              <a:t>The only means of communication in distributed systems without shared memory</a:t>
            </a:r>
          </a:p>
          <a:p>
            <a:r>
              <a:rPr lang="en-US" dirty="0" smtClean="0"/>
              <a:t>Message-passing facility provides two operations:</a:t>
            </a:r>
          </a:p>
          <a:p>
            <a:pPr marL="138422" lvl="1" indent="0">
              <a:buNone/>
            </a:pPr>
            <a:r>
              <a:rPr lang="en-US" dirty="0" smtClean="0"/>
              <a:t>	</a:t>
            </a:r>
            <a:r>
              <a:rPr lang="en-US" dirty="0" smtClean="0">
                <a:latin typeface="Consolas" panose="020B0609020204030204" pitchFamily="49" charset="0"/>
              </a:rPr>
              <a:t>send(message)</a:t>
            </a:r>
            <a:r>
              <a:rPr lang="en-US" dirty="0" smtClean="0"/>
              <a:t> – message size fixed or variable </a:t>
            </a:r>
          </a:p>
          <a:p>
            <a:pPr marL="138422" lvl="1" indent="0">
              <a:buNone/>
            </a:pPr>
            <a:r>
              <a:rPr lang="en-US" dirty="0" smtClean="0"/>
              <a:t>	</a:t>
            </a:r>
            <a:r>
              <a:rPr lang="en-US" dirty="0" smtClean="0">
                <a:latin typeface="Consolas" panose="020B0609020204030204" pitchFamily="49" charset="0"/>
              </a:rPr>
              <a:t>receive(message)</a:t>
            </a:r>
          </a:p>
          <a:p>
            <a:r>
              <a:rPr lang="en-US" dirty="0" smtClean="0"/>
              <a:t>Two processes wishing to communicate need to establish a communication link between them and exchange messages via</a:t>
            </a:r>
          </a:p>
          <a:p>
            <a:pPr marL="0" indent="0">
              <a:buNone/>
            </a:pPr>
            <a:r>
              <a:rPr lang="en-US" dirty="0" smtClean="0"/>
              <a:t>	</a:t>
            </a:r>
            <a:r>
              <a:rPr lang="en-US" dirty="0" smtClean="0">
                <a:latin typeface="Consolas" panose="020B0609020204030204" pitchFamily="49" charset="0"/>
              </a:rPr>
              <a:t>send</a:t>
            </a:r>
            <a:r>
              <a:rPr lang="en-US" dirty="0" smtClean="0"/>
              <a:t>/</a:t>
            </a:r>
            <a:r>
              <a:rPr lang="en-US" dirty="0" smtClean="0">
                <a:latin typeface="Consolas" panose="020B0609020204030204" pitchFamily="49" charset="0"/>
              </a:rPr>
              <a:t>receive</a:t>
            </a:r>
          </a:p>
          <a:p>
            <a:pPr lvl="1"/>
            <a:r>
              <a:rPr lang="en-US" dirty="0" smtClean="0"/>
              <a:t>Implementation of communication link physical (e.g., shared memory, hardware bus or network) or logical</a:t>
            </a:r>
          </a:p>
          <a:p>
            <a:r>
              <a:rPr lang="en-US" dirty="0" smtClean="0"/>
              <a:t>Message can be asynchronous or synchronous</a:t>
            </a:r>
            <a:endParaRPr lang="en-US" dirty="0"/>
          </a:p>
        </p:txBody>
      </p:sp>
      <p:sp>
        <p:nvSpPr>
          <p:cNvPr id="4" name="Date Placeholder 3"/>
          <p:cNvSpPr>
            <a:spLocks noGrp="1"/>
          </p:cNvSpPr>
          <p:nvPr>
            <p:ph type="dt" sz="half" idx="10"/>
          </p:nvPr>
        </p:nvSpPr>
        <p:spPr/>
        <p:txBody>
          <a:bodyPr/>
          <a:lstStyle/>
          <a:p>
            <a:r>
              <a:rPr lang="en-US" smtClean="0"/>
              <a:t>9/24/2026, Topic 2</a:t>
            </a:r>
            <a:endParaRPr lang="en-US"/>
          </a:p>
        </p:txBody>
      </p:sp>
      <p:sp>
        <p:nvSpPr>
          <p:cNvPr id="5" name="Footer Placeholder 4"/>
          <p:cNvSpPr>
            <a:spLocks noGrp="1"/>
          </p:cNvSpPr>
          <p:nvPr>
            <p:ph type="ftr" sz="quarter" idx="11"/>
          </p:nvPr>
        </p:nvSpPr>
        <p:spPr/>
        <p:txBody>
          <a:bodyPr/>
          <a:lstStyle/>
          <a:p>
            <a:r>
              <a:rPr lang="en-US" smtClean="0"/>
              <a:t>CSC7103, Fall 2026, Concurrent Processes and Programming</a:t>
            </a:r>
            <a:endParaRPr lang="en-US"/>
          </a:p>
        </p:txBody>
      </p:sp>
      <p:sp>
        <p:nvSpPr>
          <p:cNvPr id="6" name="Slide Number Placeholder 5"/>
          <p:cNvSpPr>
            <a:spLocks noGrp="1"/>
          </p:cNvSpPr>
          <p:nvPr>
            <p:ph type="sldNum" sz="quarter" idx="12"/>
          </p:nvPr>
        </p:nvSpPr>
        <p:spPr/>
        <p:txBody>
          <a:bodyPr>
            <a:normAutofit fontScale="92500" lnSpcReduction="20000"/>
          </a:bodyPr>
          <a:lstStyle/>
          <a:p>
            <a:fld id="{B6F15528-21DE-4FAA-801E-634DDDAF4B2B}" type="slidenum">
              <a:rPr lang="en-US" smtClean="0"/>
              <a:t>51</a:t>
            </a:fld>
            <a:endParaRPr lang="en-US"/>
          </a:p>
        </p:txBody>
      </p:sp>
    </p:spTree>
    <p:extLst>
      <p:ext uri="{BB962C8B-B14F-4D97-AF65-F5344CB8AC3E}">
        <p14:creationId xmlns:p14="http://schemas.microsoft.com/office/powerpoint/2010/main" val="529551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 calcmode="lin" valueType="num">
                                      <p:cBhvr additive="base">
                                        <p:cTn id="7" dur="500" fill="hold"/>
                                        <p:tgtEl>
                                          <p:spTgt spid="460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608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 calcmode="lin" valueType="num">
                                      <p:cBhvr additive="base">
                                        <p:cTn id="11" dur="500" fill="hold"/>
                                        <p:tgtEl>
                                          <p:spTgt spid="4608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60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 calcmode="lin" valueType="num">
                                      <p:cBhvr additive="base">
                                        <p:cTn id="17" dur="500" fill="hold"/>
                                        <p:tgtEl>
                                          <p:spTgt spid="4608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608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6083">
                                            <p:txEl>
                                              <p:pRg st="3" end="3"/>
                                            </p:txEl>
                                          </p:spTgt>
                                        </p:tgtEl>
                                        <p:attrNameLst>
                                          <p:attrName>style.visibility</p:attrName>
                                        </p:attrNameLst>
                                      </p:cBhvr>
                                      <p:to>
                                        <p:strVal val="visible"/>
                                      </p:to>
                                    </p:set>
                                    <p:anim calcmode="lin" valueType="num">
                                      <p:cBhvr additive="base">
                                        <p:cTn id="21" dur="500" fill="hold"/>
                                        <p:tgtEl>
                                          <p:spTgt spid="4608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608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6083">
                                            <p:txEl>
                                              <p:pRg st="4" end="4"/>
                                            </p:txEl>
                                          </p:spTgt>
                                        </p:tgtEl>
                                        <p:attrNameLst>
                                          <p:attrName>style.visibility</p:attrName>
                                        </p:attrNameLst>
                                      </p:cBhvr>
                                      <p:to>
                                        <p:strVal val="visible"/>
                                      </p:to>
                                    </p:set>
                                    <p:anim calcmode="lin" valueType="num">
                                      <p:cBhvr additive="base">
                                        <p:cTn id="25" dur="500" fill="hold"/>
                                        <p:tgtEl>
                                          <p:spTgt spid="4608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608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6083">
                                            <p:txEl>
                                              <p:pRg st="5" end="5"/>
                                            </p:txEl>
                                          </p:spTgt>
                                        </p:tgtEl>
                                        <p:attrNameLst>
                                          <p:attrName>style.visibility</p:attrName>
                                        </p:attrNameLst>
                                      </p:cBhvr>
                                      <p:to>
                                        <p:strVal val="visible"/>
                                      </p:to>
                                    </p:set>
                                    <p:anim calcmode="lin" valueType="num">
                                      <p:cBhvr additive="base">
                                        <p:cTn id="31" dur="500" fill="hold"/>
                                        <p:tgtEl>
                                          <p:spTgt spid="4608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608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6083">
                                            <p:txEl>
                                              <p:pRg st="6" end="6"/>
                                            </p:txEl>
                                          </p:spTgt>
                                        </p:tgtEl>
                                        <p:attrNameLst>
                                          <p:attrName>style.visibility</p:attrName>
                                        </p:attrNameLst>
                                      </p:cBhvr>
                                      <p:to>
                                        <p:strVal val="visible"/>
                                      </p:to>
                                    </p:set>
                                    <p:anim calcmode="lin" valueType="num">
                                      <p:cBhvr additive="base">
                                        <p:cTn id="37" dur="500" fill="hold"/>
                                        <p:tgtEl>
                                          <p:spTgt spid="4608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6083">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6083">
                                            <p:txEl>
                                              <p:pRg st="7" end="7"/>
                                            </p:txEl>
                                          </p:spTgt>
                                        </p:tgtEl>
                                        <p:attrNameLst>
                                          <p:attrName>style.visibility</p:attrName>
                                        </p:attrNameLst>
                                      </p:cBhvr>
                                      <p:to>
                                        <p:strVal val="visible"/>
                                      </p:to>
                                    </p:set>
                                    <p:anim calcmode="lin" valueType="num">
                                      <p:cBhvr additive="base">
                                        <p:cTn id="41" dur="500" fill="hold"/>
                                        <p:tgtEl>
                                          <p:spTgt spid="4608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608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46083">
                                            <p:txEl>
                                              <p:pRg st="8" end="8"/>
                                            </p:txEl>
                                          </p:spTgt>
                                        </p:tgtEl>
                                        <p:attrNameLst>
                                          <p:attrName>style.visibility</p:attrName>
                                        </p:attrNameLst>
                                      </p:cBhvr>
                                      <p:to>
                                        <p:strVal val="visible"/>
                                      </p:to>
                                    </p:set>
                                    <p:anim calcmode="lin" valueType="num">
                                      <p:cBhvr additive="base">
                                        <p:cTn id="47" dur="500" fill="hold"/>
                                        <p:tgtEl>
                                          <p:spTgt spid="46083">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4608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Asynchronous Message Passing</a:t>
            </a:r>
            <a:endParaRPr lang="en-US" dirty="0"/>
          </a:p>
        </p:txBody>
      </p:sp>
      <p:sp>
        <p:nvSpPr>
          <p:cNvPr id="46083" name="Rectangle 3"/>
          <p:cNvSpPr>
            <a:spLocks noGrp="1" noChangeArrowheads="1"/>
          </p:cNvSpPr>
          <p:nvPr>
            <p:ph type="body" idx="1"/>
          </p:nvPr>
        </p:nvSpPr>
        <p:spPr>
          <a:xfrm>
            <a:off x="636851" y="922867"/>
            <a:ext cx="4954324" cy="2195814"/>
          </a:xfrm>
        </p:spPr>
        <p:txBody>
          <a:bodyPr/>
          <a:lstStyle/>
          <a:p>
            <a:r>
              <a:rPr lang="en-US" dirty="0" smtClean="0"/>
              <a:t>Assumes non-blocking send and blocking receive – uses the channel with an unbounded buffer as a semaphore (message content is not important)</a:t>
            </a:r>
          </a:p>
          <a:p>
            <a:r>
              <a:rPr lang="en-US" dirty="0" smtClean="0"/>
              <a:t>Can be useful as semaphore if communication channel can be specified</a:t>
            </a:r>
          </a:p>
          <a:p>
            <a:pPr lvl="1"/>
            <a:r>
              <a:rPr lang="en-US" dirty="0" smtClean="0"/>
              <a:t>Blocking receive – (acquiring the lock), Non-blocking send – (releasing the lock)</a:t>
            </a:r>
          </a:p>
          <a:p>
            <a:r>
              <a:rPr lang="en-US" dirty="0" smtClean="0"/>
              <a:t>Mutual exclusion solution using asynchronous message passing:</a:t>
            </a:r>
          </a:p>
          <a:p>
            <a:endParaRPr lang="en-US" dirty="0" smtClean="0"/>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9/24/2026, Topic 2</a:t>
            </a:r>
            <a:endParaRPr lang="en-US"/>
          </a:p>
        </p:txBody>
      </p:sp>
      <p:sp>
        <p:nvSpPr>
          <p:cNvPr id="7" name="Footer Placeholder 6"/>
          <p:cNvSpPr>
            <a:spLocks noGrp="1"/>
          </p:cNvSpPr>
          <p:nvPr>
            <p:ph type="ftr" sz="quarter" idx="11"/>
          </p:nvPr>
        </p:nvSpPr>
        <p:spPr/>
        <p:txBody>
          <a:bodyPr/>
          <a:lstStyle/>
          <a:p>
            <a:r>
              <a:rPr lang="en-US" smtClean="0"/>
              <a:t>CSC7103, Fall 2026, Concurrent Processes and Programming</a:t>
            </a:r>
            <a:endParaRPr lang="en-US"/>
          </a:p>
        </p:txBody>
      </p:sp>
      <p:sp>
        <p:nvSpPr>
          <p:cNvPr id="8" name="Slide Number Placeholder 7"/>
          <p:cNvSpPr>
            <a:spLocks noGrp="1"/>
          </p:cNvSpPr>
          <p:nvPr>
            <p:ph type="sldNum" sz="quarter" idx="12"/>
          </p:nvPr>
        </p:nvSpPr>
        <p:spPr/>
        <p:txBody>
          <a:bodyPr>
            <a:normAutofit fontScale="92500" lnSpcReduction="20000"/>
          </a:bodyPr>
          <a:lstStyle/>
          <a:p>
            <a:fld id="{B6F15528-21DE-4FAA-801E-634DDDAF4B2B}" type="slidenum">
              <a:rPr lang="en-US" smtClean="0"/>
              <a:t>52</a:t>
            </a:fld>
            <a:endParaRPr lang="en-US"/>
          </a:p>
        </p:txBody>
      </p:sp>
      <p:pic>
        <p:nvPicPr>
          <p:cNvPr id="10" name="Picture 9"/>
          <p:cNvPicPr>
            <a:picLocks noChangeAspect="1"/>
          </p:cNvPicPr>
          <p:nvPr/>
        </p:nvPicPr>
        <p:blipFill rotWithShape="1">
          <a:blip r:embed="rId3"/>
          <a:srcRect b="4883"/>
          <a:stretch/>
        </p:blipFill>
        <p:spPr>
          <a:xfrm>
            <a:off x="3146179" y="2074032"/>
            <a:ext cx="1581201" cy="1332744"/>
          </a:xfrm>
          <a:prstGeom prst="rect">
            <a:avLst/>
          </a:prstGeom>
        </p:spPr>
      </p:pic>
      <p:pic>
        <p:nvPicPr>
          <p:cNvPr id="9" name="Picture 8"/>
          <p:cNvPicPr>
            <a:picLocks noChangeAspect="1"/>
          </p:cNvPicPr>
          <p:nvPr/>
        </p:nvPicPr>
        <p:blipFill>
          <a:blip r:embed="rId4"/>
          <a:stretch>
            <a:fillRect/>
          </a:stretch>
        </p:blipFill>
        <p:spPr>
          <a:xfrm>
            <a:off x="1019175" y="2074031"/>
            <a:ext cx="1533569" cy="1362307"/>
          </a:xfrm>
          <a:prstGeom prst="rect">
            <a:avLst/>
          </a:prstGeom>
        </p:spPr>
      </p:pic>
      <p:cxnSp>
        <p:nvCxnSpPr>
          <p:cNvPr id="3" name="Straight Arrow Connector 2"/>
          <p:cNvCxnSpPr/>
          <p:nvPr/>
        </p:nvCxnSpPr>
        <p:spPr>
          <a:xfrm flipH="1" flipV="1">
            <a:off x="2552744" y="2644775"/>
            <a:ext cx="828631" cy="152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552744" y="3037771"/>
            <a:ext cx="828631" cy="769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28918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6083">
                                            <p:txEl>
                                              <p:pRg st="3" end="3"/>
                                            </p:txEl>
                                          </p:spTgt>
                                        </p:tgtEl>
                                        <p:attrNameLst>
                                          <p:attrName>style.visibility</p:attrName>
                                        </p:attrNameLst>
                                      </p:cBhvr>
                                      <p:to>
                                        <p:strVal val="visible"/>
                                      </p:to>
                                    </p:set>
                                    <p:anim calcmode="lin" valueType="num">
                                      <p:cBhvr additive="base">
                                        <p:cTn id="7" dur="500" fill="hold"/>
                                        <p:tgtEl>
                                          <p:spTgt spid="46083">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60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Synchronous Message Passing</a:t>
            </a:r>
            <a:endParaRPr lang="en-US" dirty="0"/>
          </a:p>
        </p:txBody>
      </p:sp>
      <p:sp>
        <p:nvSpPr>
          <p:cNvPr id="46083" name="Rectangle 3"/>
          <p:cNvSpPr>
            <a:spLocks noGrp="1" noChangeArrowheads="1"/>
          </p:cNvSpPr>
          <p:nvPr>
            <p:ph type="body" idx="1"/>
          </p:nvPr>
        </p:nvSpPr>
        <p:spPr/>
        <p:txBody>
          <a:bodyPr/>
          <a:lstStyle/>
          <a:p>
            <a:r>
              <a:rPr lang="en-US" dirty="0" smtClean="0"/>
              <a:t>Assumes blocking send and blocking receive – symmetrical waiting</a:t>
            </a:r>
          </a:p>
          <a:p>
            <a:r>
              <a:rPr lang="en-US" dirty="0" smtClean="0"/>
              <a:t>Rendezvous between send and receive </a:t>
            </a:r>
          </a:p>
          <a:p>
            <a:pPr lvl="1"/>
            <a:r>
              <a:rPr lang="en-US" dirty="0" smtClean="0"/>
              <a:t>Allows two processes to join and exchange data at a synchronization point and continue their separate execution thereafter</a:t>
            </a:r>
          </a:p>
          <a:p>
            <a:r>
              <a:rPr lang="en-US" dirty="0" smtClean="0"/>
              <a:t>Mutual exclusion solution using synchronous message passing:</a:t>
            </a:r>
          </a:p>
          <a:p>
            <a:endParaRPr lang="en-US" dirty="0" smtClean="0"/>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9/24/2026, Topic 2</a:t>
            </a:r>
            <a:endParaRPr lang="en-US"/>
          </a:p>
        </p:txBody>
      </p:sp>
      <p:sp>
        <p:nvSpPr>
          <p:cNvPr id="7" name="Footer Placeholder 6"/>
          <p:cNvSpPr>
            <a:spLocks noGrp="1"/>
          </p:cNvSpPr>
          <p:nvPr>
            <p:ph type="ftr" sz="quarter" idx="11"/>
          </p:nvPr>
        </p:nvSpPr>
        <p:spPr/>
        <p:txBody>
          <a:bodyPr/>
          <a:lstStyle/>
          <a:p>
            <a:r>
              <a:rPr lang="en-US" smtClean="0"/>
              <a:t>CSC7103, Fall 2026, Concurrent Processes and Programming</a:t>
            </a:r>
            <a:endParaRPr lang="en-US"/>
          </a:p>
        </p:txBody>
      </p:sp>
      <p:sp>
        <p:nvSpPr>
          <p:cNvPr id="8" name="Slide Number Placeholder 7"/>
          <p:cNvSpPr>
            <a:spLocks noGrp="1"/>
          </p:cNvSpPr>
          <p:nvPr>
            <p:ph type="sldNum" sz="quarter" idx="12"/>
          </p:nvPr>
        </p:nvSpPr>
        <p:spPr/>
        <p:txBody>
          <a:bodyPr>
            <a:normAutofit fontScale="92500" lnSpcReduction="20000"/>
          </a:bodyPr>
          <a:lstStyle/>
          <a:p>
            <a:fld id="{B6F15528-21DE-4FAA-801E-634DDDAF4B2B}" type="slidenum">
              <a:rPr lang="en-US" smtClean="0"/>
              <a:t>53</a:t>
            </a:fld>
            <a:endParaRPr lang="en-US"/>
          </a:p>
        </p:txBody>
      </p:sp>
      <p:pic>
        <p:nvPicPr>
          <p:cNvPr id="9" name="Picture 8"/>
          <p:cNvPicPr>
            <a:picLocks noChangeAspect="1"/>
          </p:cNvPicPr>
          <p:nvPr/>
        </p:nvPicPr>
        <p:blipFill>
          <a:blip r:embed="rId3"/>
          <a:stretch>
            <a:fillRect/>
          </a:stretch>
        </p:blipFill>
        <p:spPr>
          <a:xfrm>
            <a:off x="1023652" y="2047727"/>
            <a:ext cx="1671924" cy="1392623"/>
          </a:xfrm>
          <a:prstGeom prst="rect">
            <a:avLst/>
          </a:prstGeom>
        </p:spPr>
      </p:pic>
      <p:pic>
        <p:nvPicPr>
          <p:cNvPr id="10" name="Picture 9"/>
          <p:cNvPicPr>
            <a:picLocks noChangeAspect="1"/>
          </p:cNvPicPr>
          <p:nvPr/>
        </p:nvPicPr>
        <p:blipFill>
          <a:blip r:embed="rId4"/>
          <a:stretch>
            <a:fillRect/>
          </a:stretch>
        </p:blipFill>
        <p:spPr>
          <a:xfrm>
            <a:off x="3082729" y="2047726"/>
            <a:ext cx="1570956" cy="1402499"/>
          </a:xfrm>
          <a:prstGeom prst="rect">
            <a:avLst/>
          </a:prstGeom>
        </p:spPr>
      </p:pic>
      <p:cxnSp>
        <p:nvCxnSpPr>
          <p:cNvPr id="11" name="Straight Arrow Connector 10"/>
          <p:cNvCxnSpPr/>
          <p:nvPr/>
        </p:nvCxnSpPr>
        <p:spPr>
          <a:xfrm>
            <a:off x="2619375" y="2568575"/>
            <a:ext cx="78077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2619375" y="2873375"/>
            <a:ext cx="780774" cy="1643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4907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6083">
                                            <p:txEl>
                                              <p:pRg st="3" end="3"/>
                                            </p:txEl>
                                          </p:spTgt>
                                        </p:tgtEl>
                                        <p:attrNameLst>
                                          <p:attrName>style.visibility</p:attrName>
                                        </p:attrNameLst>
                                      </p:cBhvr>
                                      <p:to>
                                        <p:strVal val="visible"/>
                                      </p:to>
                                    </p:set>
                                    <p:anim calcmode="lin" valueType="num">
                                      <p:cBhvr additive="base">
                                        <p:cTn id="7" dur="500" fill="hold"/>
                                        <p:tgtEl>
                                          <p:spTgt spid="46083">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60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687" y="283417"/>
            <a:ext cx="1922639" cy="144197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2997" y="1725397"/>
            <a:ext cx="1924457" cy="1443342"/>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6433" y="1101140"/>
            <a:ext cx="1924456" cy="1443342"/>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0012" y="1920224"/>
            <a:ext cx="1410897" cy="941774"/>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86413" y="596017"/>
            <a:ext cx="1411040" cy="928127"/>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68879" y="433611"/>
            <a:ext cx="1492980" cy="324814"/>
          </a:xfrm>
          <a:prstGeom prst="rect">
            <a:avLst/>
          </a:prstGeom>
          <a:noFill/>
          <a:ln>
            <a:noFill/>
          </a:ln>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53478" y="2799653"/>
            <a:ext cx="1296950" cy="175088"/>
          </a:xfrm>
          <a:prstGeom prst="rect">
            <a:avLst/>
          </a:prstGeom>
        </p:spPr>
      </p:pic>
      <p:sp>
        <p:nvSpPr>
          <p:cNvPr id="2" name="Date Placeholder 1"/>
          <p:cNvSpPr>
            <a:spLocks noGrp="1"/>
          </p:cNvSpPr>
          <p:nvPr>
            <p:ph type="dt" sz="half" idx="10"/>
          </p:nvPr>
        </p:nvSpPr>
        <p:spPr/>
        <p:txBody>
          <a:bodyPr/>
          <a:lstStyle/>
          <a:p>
            <a:r>
              <a:rPr lang="en-US" smtClean="0"/>
              <a:t>9/24/2026, Topic 2</a:t>
            </a:r>
            <a:endParaRPr lang="en-US" dirty="0"/>
          </a:p>
        </p:txBody>
      </p:sp>
      <p:sp>
        <p:nvSpPr>
          <p:cNvPr id="3" name="Footer Placeholder 2"/>
          <p:cNvSpPr>
            <a:spLocks noGrp="1"/>
          </p:cNvSpPr>
          <p:nvPr>
            <p:ph type="ftr" sz="quarter" idx="11"/>
          </p:nvPr>
        </p:nvSpPr>
        <p:spPr/>
        <p:txBody>
          <a:bodyPr/>
          <a:lstStyle/>
          <a:p>
            <a:r>
              <a:rPr lang="en-US" smtClean="0"/>
              <a:t>CSC7103, Fall 2026, Concurrent Processes and Programming</a:t>
            </a:r>
            <a:endParaRPr lang="en-US"/>
          </a:p>
        </p:txBody>
      </p:sp>
      <p:sp>
        <p:nvSpPr>
          <p:cNvPr id="4" name="Slide Number Placeholder 3"/>
          <p:cNvSpPr>
            <a:spLocks noGrp="1"/>
          </p:cNvSpPr>
          <p:nvPr>
            <p:ph type="sldNum" sz="quarter" idx="12"/>
          </p:nvPr>
        </p:nvSpPr>
        <p:spPr/>
        <p:txBody>
          <a:bodyPr>
            <a:normAutofit fontScale="92500" lnSpcReduction="20000"/>
          </a:bodyPr>
          <a:lstStyle/>
          <a:p>
            <a:fld id="{B6F15528-21DE-4FAA-801E-634DDDAF4B2B}" type="slidenum">
              <a:rPr lang="en-US" smtClean="0"/>
              <a:t>54</a:t>
            </a:fld>
            <a:endParaRPr lang="en-US"/>
          </a:p>
        </p:txBody>
      </p:sp>
    </p:spTree>
    <p:extLst>
      <p:ext uri="{BB962C8B-B14F-4D97-AF65-F5344CB8AC3E}">
        <p14:creationId xmlns:p14="http://schemas.microsoft.com/office/powerpoint/2010/main" val="1447488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View">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Lecture 1 - Welcome and Getting Started</Template>
  <TotalTime>1791</TotalTime>
  <Words>5314</Words>
  <Application>Microsoft Office PowerPoint</Application>
  <PresentationFormat>Custom</PresentationFormat>
  <Paragraphs>575</Paragraphs>
  <Slides>54</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Arial</vt:lpstr>
      <vt:lpstr>Calibri</vt:lpstr>
      <vt:lpstr>Cambria Math</vt:lpstr>
      <vt:lpstr>Century Schoolbook</vt:lpstr>
      <vt:lpstr>Consolas</vt:lpstr>
      <vt:lpstr>Symbol</vt:lpstr>
      <vt:lpstr>Verdana</vt:lpstr>
      <vt:lpstr>Wingdings 2</vt:lpstr>
      <vt:lpstr>View</vt:lpstr>
      <vt:lpstr>Concurrent Processes and Programming</vt:lpstr>
      <vt:lpstr>Processes</vt:lpstr>
      <vt:lpstr>Process Control Block (PCB)</vt:lpstr>
      <vt:lpstr>Operations on Processes</vt:lpstr>
      <vt:lpstr>Threads</vt:lpstr>
      <vt:lpstr>Single and Multithreaded Processes</vt:lpstr>
      <vt:lpstr>Multithreaded Server Architecture</vt:lpstr>
      <vt:lpstr>Multicore Programming</vt:lpstr>
      <vt:lpstr>Kernel Space Thread Implementation</vt:lpstr>
      <vt:lpstr>User Space Thread Implementation</vt:lpstr>
      <vt:lpstr>Combined (Hybrid) Implementation</vt:lpstr>
      <vt:lpstr>Multithreading Models</vt:lpstr>
      <vt:lpstr>Interface Between User and Kernel Threads</vt:lpstr>
      <vt:lpstr>Multithreaded Kernel</vt:lpstr>
      <vt:lpstr>Concurrent Processes</vt:lpstr>
      <vt:lpstr>Process Representation</vt:lpstr>
      <vt:lpstr>Synchronous Process Graph</vt:lpstr>
      <vt:lpstr>Asynchronous Process Graph</vt:lpstr>
      <vt:lpstr>Space-Time Model</vt:lpstr>
      <vt:lpstr>The Client/Server Model</vt:lpstr>
      <vt:lpstr>Time Services</vt:lpstr>
      <vt:lpstr>Time Services</vt:lpstr>
      <vt:lpstr>Two Types of Clocks</vt:lpstr>
      <vt:lpstr>Physical Clocks</vt:lpstr>
      <vt:lpstr>A Distributed Time Service Architecture</vt:lpstr>
      <vt:lpstr>Christian’s Algorithm</vt:lpstr>
      <vt:lpstr>Berkeley Algorithm</vt:lpstr>
      <vt:lpstr>Averaging Algorithm</vt:lpstr>
      <vt:lpstr>Clock Adjustment</vt:lpstr>
      <vt:lpstr>Logical Clocks</vt:lpstr>
      <vt:lpstr>Lamport’s Logical Clock</vt:lpstr>
      <vt:lpstr>Lamport’s Algorithm</vt:lpstr>
      <vt:lpstr>Partial and Total Ordering of Events</vt:lpstr>
      <vt:lpstr>Vector Logical Clocks</vt:lpstr>
      <vt:lpstr>Vector Logical Clock Ordering</vt:lpstr>
      <vt:lpstr>Vector Logical Clock Update</vt:lpstr>
      <vt:lpstr>Vector Logical Clock Example</vt:lpstr>
      <vt:lpstr>Two Timestamp Algorithms</vt:lpstr>
      <vt:lpstr>Matrix Logical Clock</vt:lpstr>
      <vt:lpstr>Causality</vt:lpstr>
      <vt:lpstr>Causality</vt:lpstr>
      <vt:lpstr>Causality Definitions</vt:lpstr>
      <vt:lpstr>Happens-Before DAG</vt:lpstr>
      <vt:lpstr>Causality Violation</vt:lpstr>
      <vt:lpstr>Causality Communication</vt:lpstr>
      <vt:lpstr>IPC and Synchronization</vt:lpstr>
      <vt:lpstr>Language Mechanisms for Synchronization</vt:lpstr>
      <vt:lpstr>Critical Section Problem</vt:lpstr>
      <vt:lpstr>Semaphores</vt:lpstr>
      <vt:lpstr>Interprocess Communication Models</vt:lpstr>
      <vt:lpstr>Message-Passing Synchronization</vt:lpstr>
      <vt:lpstr>Asynchronous Message Passing</vt:lpstr>
      <vt:lpstr>Synchronous Message Passing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1: Introduction and Getting started</dc:title>
  <dc:creator>Patrick Diehl [height=10pt]images/orcid</dc:creator>
  <cp:lastModifiedBy>Hartmut Kaiser</cp:lastModifiedBy>
  <cp:revision>303</cp:revision>
  <dcterms:created xsi:type="dcterms:W3CDTF">2024-11-05T14:58:37Z</dcterms:created>
  <dcterms:modified xsi:type="dcterms:W3CDTF">2026-09-17T16:13:21Z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2024-10-17T00:00:00Z</vt:filetime>
  </property>
  <property fmtid="{D5CDD505-2E9C-101B-9397-08002B2CF9AE}" pid="3" name="Creator">
    <vt:lpwstr>LaTeX with Beamer class</vt:lpwstr>
  </property>
  <property fmtid="{D5CDD505-2E9C-101B-9397-08002B2CF9AE}" pid="4" name="LastSaved">
    <vt:filetime>2024-11-05T00:00:00Z</vt:filetime>
  </property>
  <property fmtid="{D5CDD505-2E9C-101B-9397-08002B2CF9AE}" pid="5" name="PTEX.FullBanner">
    <vt:lpwstr>This is LuaHBTeX, Version 1.18.1 (MiKTeX 24.4)</vt:lpwstr>
  </property>
  <property fmtid="{D5CDD505-2E9C-101B-9397-08002B2CF9AE}" pid="6" name="Producer">
    <vt:lpwstr>3-Heights(TM) PDF Security Shell 4.8.25.2 (http://www.pdf-tools.com)</vt:lpwstr>
  </property>
</Properties>
</file>