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1"/>
  </p:sldMasterIdLst>
  <p:notesMasterIdLst>
    <p:notesMasterId r:id="rId41"/>
  </p:notesMasterIdLst>
  <p:sldIdLst>
    <p:sldId id="256" r:id="rId2"/>
    <p:sldId id="260" r:id="rId3"/>
    <p:sldId id="294" r:id="rId4"/>
    <p:sldId id="261" r:id="rId5"/>
    <p:sldId id="262" r:id="rId6"/>
    <p:sldId id="280" r:id="rId7"/>
    <p:sldId id="263" r:id="rId8"/>
    <p:sldId id="292" r:id="rId9"/>
    <p:sldId id="295" r:id="rId10"/>
    <p:sldId id="257" r:id="rId11"/>
    <p:sldId id="289" r:id="rId12"/>
    <p:sldId id="259" r:id="rId13"/>
    <p:sldId id="293" r:id="rId14"/>
    <p:sldId id="291" r:id="rId15"/>
    <p:sldId id="267" r:id="rId16"/>
    <p:sldId id="268" r:id="rId17"/>
    <p:sldId id="296" r:id="rId18"/>
    <p:sldId id="265" r:id="rId19"/>
    <p:sldId id="266" r:id="rId20"/>
    <p:sldId id="264" r:id="rId21"/>
    <p:sldId id="275" r:id="rId22"/>
    <p:sldId id="274" r:id="rId23"/>
    <p:sldId id="276" r:id="rId24"/>
    <p:sldId id="269" r:id="rId25"/>
    <p:sldId id="270" r:id="rId26"/>
    <p:sldId id="281" r:id="rId27"/>
    <p:sldId id="282" r:id="rId28"/>
    <p:sldId id="283" r:id="rId29"/>
    <p:sldId id="285" r:id="rId30"/>
    <p:sldId id="286" r:id="rId31"/>
    <p:sldId id="271" r:id="rId32"/>
    <p:sldId id="297" r:id="rId33"/>
    <p:sldId id="298" r:id="rId34"/>
    <p:sldId id="299" r:id="rId35"/>
    <p:sldId id="287" r:id="rId36"/>
    <p:sldId id="288" r:id="rId37"/>
    <p:sldId id="277" r:id="rId38"/>
    <p:sldId id="278" r:id="rId39"/>
    <p:sldId id="28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0" d="100"/>
          <a:sy n="110" d="100"/>
        </p:scale>
        <p:origin x="5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F382A-2115-44E2-B5CC-CCF73347BC38}" type="datetimeFigureOut">
              <a:rPr lang="en-US" smtClean="0"/>
              <a:t>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2B42E9-EFF8-4937-8F3A-D8F199851563}" type="slidenum">
              <a:rPr lang="en-US" smtClean="0"/>
              <a:t>‹#›</a:t>
            </a:fld>
            <a:endParaRPr lang="en-US"/>
          </a:p>
        </p:txBody>
      </p:sp>
    </p:spTree>
    <p:extLst>
      <p:ext uri="{BB962C8B-B14F-4D97-AF65-F5344CB8AC3E}">
        <p14:creationId xmlns:p14="http://schemas.microsoft.com/office/powerpoint/2010/main" val="3051990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B42E9-EFF8-4937-8F3A-D8F199851563}" type="slidenum">
              <a:rPr lang="en-US" smtClean="0"/>
              <a:t>2</a:t>
            </a:fld>
            <a:endParaRPr lang="en-US"/>
          </a:p>
        </p:txBody>
      </p:sp>
    </p:spTree>
    <p:extLst>
      <p:ext uri="{BB962C8B-B14F-4D97-AF65-F5344CB8AC3E}">
        <p14:creationId xmlns:p14="http://schemas.microsoft.com/office/powerpoint/2010/main" val="148748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5210F-3153-47D6-B786-4D5C9DCDB62B}" type="slidenum">
              <a:rPr lang="en-US" smtClean="0"/>
              <a:t>39</a:t>
            </a:fld>
            <a:endParaRPr lang="en-US"/>
          </a:p>
        </p:txBody>
      </p:sp>
    </p:spTree>
    <p:extLst>
      <p:ext uri="{BB962C8B-B14F-4D97-AF65-F5344CB8AC3E}">
        <p14:creationId xmlns:p14="http://schemas.microsoft.com/office/powerpoint/2010/main" val="356367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r>
              <a:rPr lang="en-US" smtClean="0"/>
              <a:t>1/23/2024, Lecture 1</a:t>
            </a:r>
            <a:endParaRPr lang="en-US"/>
          </a:p>
        </p:txBody>
      </p:sp>
      <p:sp>
        <p:nvSpPr>
          <p:cNvPr id="9" name="Footer Placeholder 8"/>
          <p:cNvSpPr>
            <a:spLocks noGrp="1"/>
          </p:cNvSpPr>
          <p:nvPr>
            <p:ph type="ftr" sz="quarter" idx="11"/>
          </p:nvPr>
        </p:nvSpPr>
        <p:spPr/>
        <p:txBody>
          <a:bodyPr/>
          <a:lstStyle/>
          <a:p>
            <a:r>
              <a:rPr lang="en-US" smtClean="0"/>
              <a:t>CSC3380, Spring 2024, Welcome and Getting Started</a:t>
            </a:r>
            <a:endParaRPr lang="en-US"/>
          </a:p>
        </p:txBody>
      </p:sp>
      <p:sp>
        <p:nvSpPr>
          <p:cNvPr id="10" name="Slide Number Placeholder 9"/>
          <p:cNvSpPr>
            <a:spLocks noGrp="1"/>
          </p:cNvSpPr>
          <p:nvPr>
            <p:ph type="sldNum" sz="quarter" idx="12"/>
          </p:nvPr>
        </p:nvSpPr>
        <p:spPr/>
        <p:txBody>
          <a:bodyPr/>
          <a:lstStyle/>
          <a:p>
            <a:fld id="{361B6064-FECE-466A-BF5C-A30C7EDC9E78}" type="slidenum">
              <a:rPr lang="en-US" smtClean="0"/>
              <a:t>‹#›</a:t>
            </a:fld>
            <a:endParaRPr lang="en-US"/>
          </a:p>
        </p:txBody>
      </p:sp>
    </p:spTree>
    <p:extLst>
      <p:ext uri="{BB962C8B-B14F-4D97-AF65-F5344CB8AC3E}">
        <p14:creationId xmlns:p14="http://schemas.microsoft.com/office/powerpoint/2010/main" val="3989742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lstStyle/>
          <a:p>
            <a:fld id="{361B6064-FECE-466A-BF5C-A30C7EDC9E78}"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8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lstStyle/>
          <a:p>
            <a:fld id="{361B6064-FECE-466A-BF5C-A30C7EDC9E78}"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745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lstStyle/>
          <a:p>
            <a:fld id="{361B6064-FECE-466A-BF5C-A30C7EDC9E78}"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0754" y="5711011"/>
            <a:ext cx="1151478" cy="1146989"/>
          </a:xfrm>
          <a:prstGeom prst="rect">
            <a:avLst/>
          </a:prstGeom>
        </p:spPr>
      </p:pic>
    </p:spTree>
    <p:extLst>
      <p:ext uri="{BB962C8B-B14F-4D97-AF65-F5344CB8AC3E}">
        <p14:creationId xmlns:p14="http://schemas.microsoft.com/office/powerpoint/2010/main" val="7889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lstStyle/>
          <a:p>
            <a:fld id="{361B6064-FECE-466A-BF5C-A30C7EDC9E78}"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029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1/23/2024, Lecture 1</a:t>
            </a:r>
            <a:endParaRPr lang="en-US"/>
          </a:p>
        </p:txBody>
      </p:sp>
      <p:sp>
        <p:nvSpPr>
          <p:cNvPr id="6" name="Footer Placeholder 5"/>
          <p:cNvSpPr>
            <a:spLocks noGrp="1"/>
          </p:cNvSpPr>
          <p:nvPr>
            <p:ph type="ftr" sz="quarter" idx="11"/>
          </p:nvPr>
        </p:nvSpPr>
        <p:spPr/>
        <p:txBody>
          <a:bodyPr/>
          <a:lstStyle/>
          <a:p>
            <a:r>
              <a:rPr lang="en-US" smtClean="0"/>
              <a:t>CSC3380, Spring 2024, Welcome and Getting Started</a:t>
            </a:r>
            <a:endParaRPr lang="en-US"/>
          </a:p>
        </p:txBody>
      </p:sp>
      <p:sp>
        <p:nvSpPr>
          <p:cNvPr id="7" name="Slide Number Placeholder 6"/>
          <p:cNvSpPr>
            <a:spLocks noGrp="1"/>
          </p:cNvSpPr>
          <p:nvPr>
            <p:ph type="sldNum" sz="quarter" idx="12"/>
          </p:nvPr>
        </p:nvSpPr>
        <p:spPr/>
        <p:txBody>
          <a:bodyPr/>
          <a:lstStyle/>
          <a:p>
            <a:fld id="{361B6064-FECE-466A-BF5C-A30C7EDC9E78}"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0754" y="5711011"/>
            <a:ext cx="1151478" cy="1146989"/>
          </a:xfrm>
          <a:prstGeom prst="rect">
            <a:avLst/>
          </a:prstGeom>
        </p:spPr>
      </p:pic>
    </p:spTree>
    <p:extLst>
      <p:ext uri="{BB962C8B-B14F-4D97-AF65-F5344CB8AC3E}">
        <p14:creationId xmlns:p14="http://schemas.microsoft.com/office/powerpoint/2010/main" val="249604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1/23/2024, Lecture 1</a:t>
            </a:r>
            <a:endParaRPr lang="en-US"/>
          </a:p>
        </p:txBody>
      </p:sp>
      <p:sp>
        <p:nvSpPr>
          <p:cNvPr id="8" name="Footer Placeholder 7"/>
          <p:cNvSpPr>
            <a:spLocks noGrp="1"/>
          </p:cNvSpPr>
          <p:nvPr>
            <p:ph type="ftr" sz="quarter" idx="11"/>
          </p:nvPr>
        </p:nvSpPr>
        <p:spPr/>
        <p:txBody>
          <a:bodyPr/>
          <a:lstStyle/>
          <a:p>
            <a:r>
              <a:rPr lang="en-US" smtClean="0"/>
              <a:t>CSC3380, Spring 2024, Welcome and Getting Started</a:t>
            </a:r>
            <a:endParaRPr lang="en-US"/>
          </a:p>
        </p:txBody>
      </p:sp>
      <p:sp>
        <p:nvSpPr>
          <p:cNvPr id="9" name="Slide Number Placeholder 8"/>
          <p:cNvSpPr>
            <a:spLocks noGrp="1"/>
          </p:cNvSpPr>
          <p:nvPr>
            <p:ph type="sldNum" sz="quarter" idx="12"/>
          </p:nvPr>
        </p:nvSpPr>
        <p:spPr/>
        <p:txBody>
          <a:bodyPr/>
          <a:lstStyle/>
          <a:p>
            <a:fld id="{361B6064-FECE-466A-BF5C-A30C7EDC9E78}" type="slidenum">
              <a:rPr lang="en-US" smtClean="0"/>
              <a:t>‹#›</a:t>
            </a:fld>
            <a:endParaRPr lang="en-US"/>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0754" y="5711011"/>
            <a:ext cx="1151478" cy="1146989"/>
          </a:xfrm>
          <a:prstGeom prst="rect">
            <a:avLst/>
          </a:prstGeom>
        </p:spPr>
      </p:pic>
    </p:spTree>
    <p:extLst>
      <p:ext uri="{BB962C8B-B14F-4D97-AF65-F5344CB8AC3E}">
        <p14:creationId xmlns:p14="http://schemas.microsoft.com/office/powerpoint/2010/main" val="240281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1/23/2024, Lecture 1</a:t>
            </a:r>
            <a:endParaRPr lang="en-US"/>
          </a:p>
        </p:txBody>
      </p:sp>
      <p:sp>
        <p:nvSpPr>
          <p:cNvPr id="4" name="Footer Placeholder 3"/>
          <p:cNvSpPr>
            <a:spLocks noGrp="1"/>
          </p:cNvSpPr>
          <p:nvPr>
            <p:ph type="ftr" sz="quarter" idx="11"/>
          </p:nvPr>
        </p:nvSpPr>
        <p:spPr/>
        <p:txBody>
          <a:bodyPr/>
          <a:lstStyle/>
          <a:p>
            <a:r>
              <a:rPr lang="en-US" smtClean="0"/>
              <a:t>CSC3380, Spring 2024, Welcome and Getting Started</a:t>
            </a:r>
            <a:endParaRPr lang="en-US"/>
          </a:p>
        </p:txBody>
      </p:sp>
      <p:sp>
        <p:nvSpPr>
          <p:cNvPr id="5" name="Slide Number Placeholder 4"/>
          <p:cNvSpPr>
            <a:spLocks noGrp="1"/>
          </p:cNvSpPr>
          <p:nvPr>
            <p:ph type="sldNum" sz="quarter" idx="12"/>
          </p:nvPr>
        </p:nvSpPr>
        <p:spPr/>
        <p:txBody>
          <a:bodyPr/>
          <a:lstStyle/>
          <a:p>
            <a:fld id="{361B6064-FECE-466A-BF5C-A30C7EDC9E78}"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0754" y="5711011"/>
            <a:ext cx="1151478" cy="1146989"/>
          </a:xfrm>
          <a:prstGeom prst="rect">
            <a:avLst/>
          </a:prstGeom>
        </p:spPr>
      </p:pic>
    </p:spTree>
    <p:extLst>
      <p:ext uri="{BB962C8B-B14F-4D97-AF65-F5344CB8AC3E}">
        <p14:creationId xmlns:p14="http://schemas.microsoft.com/office/powerpoint/2010/main" val="135492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1/23/2024, Lecture 1</a:t>
            </a:r>
            <a:endParaRPr lang="en-US"/>
          </a:p>
        </p:txBody>
      </p:sp>
      <p:sp>
        <p:nvSpPr>
          <p:cNvPr id="3" name="Footer Placeholder 2"/>
          <p:cNvSpPr>
            <a:spLocks noGrp="1"/>
          </p:cNvSpPr>
          <p:nvPr>
            <p:ph type="ftr" sz="quarter" idx="11"/>
          </p:nvPr>
        </p:nvSpPr>
        <p:spPr/>
        <p:txBody>
          <a:bodyPr/>
          <a:lstStyle/>
          <a:p>
            <a:r>
              <a:rPr lang="en-US" smtClean="0"/>
              <a:t>CSC3380, Spring 2024, Welcome and Getting Started</a:t>
            </a:r>
            <a:endParaRPr lang="en-US"/>
          </a:p>
        </p:txBody>
      </p:sp>
      <p:sp>
        <p:nvSpPr>
          <p:cNvPr id="4" name="Slide Number Placeholder 3"/>
          <p:cNvSpPr>
            <a:spLocks noGrp="1"/>
          </p:cNvSpPr>
          <p:nvPr>
            <p:ph type="sldNum" sz="quarter" idx="12"/>
          </p:nvPr>
        </p:nvSpPr>
        <p:spPr/>
        <p:txBody>
          <a:bodyPr/>
          <a:lstStyle/>
          <a:p>
            <a:fld id="{361B6064-FECE-466A-BF5C-A30C7EDC9E78}" type="slidenum">
              <a:rPr lang="en-US" smtClean="0"/>
              <a:t>‹#›</a:t>
            </a:fld>
            <a:endParaRPr lang="en-US"/>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007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1/23/2024, Lecture 1</a:t>
            </a:r>
            <a:endParaRPr lang="en-US"/>
          </a:p>
        </p:txBody>
      </p:sp>
      <p:sp>
        <p:nvSpPr>
          <p:cNvPr id="6" name="Footer Placeholder 5"/>
          <p:cNvSpPr>
            <a:spLocks noGrp="1"/>
          </p:cNvSpPr>
          <p:nvPr>
            <p:ph type="ftr" sz="quarter" idx="11"/>
          </p:nvPr>
        </p:nvSpPr>
        <p:spPr/>
        <p:txBody>
          <a:bodyPr/>
          <a:lstStyle/>
          <a:p>
            <a:r>
              <a:rPr lang="en-US" smtClean="0"/>
              <a:t>CSC3380, Spring 2024, Welcome and Getting Started</a:t>
            </a:r>
            <a:endParaRPr lang="en-US"/>
          </a:p>
        </p:txBody>
      </p:sp>
      <p:sp>
        <p:nvSpPr>
          <p:cNvPr id="7" name="Slide Number Placeholder 6"/>
          <p:cNvSpPr>
            <a:spLocks noGrp="1"/>
          </p:cNvSpPr>
          <p:nvPr>
            <p:ph type="sldNum" sz="quarter" idx="12"/>
          </p:nvPr>
        </p:nvSpPr>
        <p:spPr/>
        <p:txBody>
          <a:bodyPr/>
          <a:lstStyle/>
          <a:p>
            <a:fld id="{361B6064-FECE-466A-BF5C-A30C7EDC9E78}" type="slidenum">
              <a:rPr lang="en-US" smtClean="0"/>
              <a:t>‹#›</a:t>
            </a:fld>
            <a:endParaRPr lang="en-US"/>
          </a:p>
        </p:txBody>
      </p:sp>
    </p:spTree>
    <p:extLst>
      <p:ext uri="{BB962C8B-B14F-4D97-AF65-F5344CB8AC3E}">
        <p14:creationId xmlns:p14="http://schemas.microsoft.com/office/powerpoint/2010/main" val="162125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1/23/2024, Lecture 1</a:t>
            </a:r>
            <a:endParaRPr lang="en-US"/>
          </a:p>
        </p:txBody>
      </p:sp>
      <p:sp>
        <p:nvSpPr>
          <p:cNvPr id="6" name="Footer Placeholder 5"/>
          <p:cNvSpPr>
            <a:spLocks noGrp="1"/>
          </p:cNvSpPr>
          <p:nvPr>
            <p:ph type="ftr" sz="quarter" idx="11"/>
          </p:nvPr>
        </p:nvSpPr>
        <p:spPr/>
        <p:txBody>
          <a:bodyPr/>
          <a:lstStyle/>
          <a:p>
            <a:r>
              <a:rPr lang="en-US" smtClean="0"/>
              <a:t>CSC3380, Spring 2024, Welcome and Getting Started</a:t>
            </a:r>
            <a:endParaRPr lang="en-US"/>
          </a:p>
        </p:txBody>
      </p:sp>
      <p:sp>
        <p:nvSpPr>
          <p:cNvPr id="7" name="Slide Number Placeholder 6"/>
          <p:cNvSpPr>
            <a:spLocks noGrp="1"/>
          </p:cNvSpPr>
          <p:nvPr>
            <p:ph type="sldNum" sz="quarter" idx="12"/>
          </p:nvPr>
        </p:nvSpPr>
        <p:spPr/>
        <p:txBody>
          <a:bodyPr/>
          <a:lstStyle/>
          <a:p>
            <a:fld id="{361B6064-FECE-466A-BF5C-A30C7EDC9E78}" type="slidenum">
              <a:rPr lang="en-US" smtClean="0"/>
              <a:t>‹#›</a:t>
            </a:fld>
            <a:endParaRPr lang="en-US"/>
          </a:p>
        </p:txBody>
      </p:sp>
    </p:spTree>
    <p:extLst>
      <p:ext uri="{BB962C8B-B14F-4D97-AF65-F5344CB8AC3E}">
        <p14:creationId xmlns:p14="http://schemas.microsoft.com/office/powerpoint/2010/main" val="3805168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r>
              <a:rPr lang="en-US" smtClean="0"/>
              <a:t>1/23/2024, Lecture 1</a:t>
            </a:r>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r>
              <a:rPr lang="en-US" smtClean="0"/>
              <a:t>CSC3380, Spring 2024, Welcome and Getting Started</a:t>
            </a:r>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361B6064-FECE-466A-BF5C-A30C7EDC9E78}" type="slidenum">
              <a:rPr lang="en-US" smtClean="0"/>
              <a:t>‹#›</a:t>
            </a:fld>
            <a:endParaRPr lang="en-US"/>
          </a:p>
        </p:txBody>
      </p:sp>
    </p:spTree>
    <p:extLst>
      <p:ext uri="{BB962C8B-B14F-4D97-AF65-F5344CB8AC3E}">
        <p14:creationId xmlns:p14="http://schemas.microsoft.com/office/powerpoint/2010/main" val="13294459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hkaiser@cct.lsu.edu" TargetMode="External"/><Relationship Id="rId2" Type="http://schemas.openxmlformats.org/officeDocument/2006/relationships/hyperlink" Target="https://teaching.hkaiser.org/" TargetMode="External"/><Relationship Id="rId1" Type="http://schemas.openxmlformats.org/officeDocument/2006/relationships/slideLayout" Target="../slideLayouts/slideLayout2.xml"/><Relationship Id="rId4" Type="http://schemas.openxmlformats.org/officeDocument/2006/relationships/hyperlink" Target="https://discord.gg/62U9ceEbN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github.com" TargetMode="External"/><Relationship Id="rId2" Type="http://schemas.openxmlformats.org/officeDocument/2006/relationships/hyperlink" Target="https://hkaiserteaching.github.io/" TargetMode="External"/><Relationship Id="rId1" Type="http://schemas.openxmlformats.org/officeDocument/2006/relationships/slideLayout" Target="../slideLayouts/slideLayout2.xml"/><Relationship Id="rId4" Type="http://schemas.openxmlformats.org/officeDocument/2006/relationships/hyperlink" Target="https://classroom.github.com/"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lsu.edu/saa/students/codeofconduct.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research.att.com/~bs/application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hackthedeveloper.com/c-program-compilation-proces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ve.io/blog/object-oriented-programming"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0" dirty="0" smtClean="0"/>
              <a:t>Welcome and </a:t>
            </a:r>
            <a:br>
              <a:rPr lang="en-US" spc="0" dirty="0" smtClean="0"/>
            </a:br>
            <a:r>
              <a:rPr lang="en-US" spc="0" dirty="0" smtClean="0"/>
              <a:t>Getting </a:t>
            </a:r>
            <a:r>
              <a:rPr lang="en-US" spc="0" dirty="0"/>
              <a:t>Started</a:t>
            </a:r>
          </a:p>
        </p:txBody>
      </p:sp>
      <p:sp>
        <p:nvSpPr>
          <p:cNvPr id="3" name="Subtitle 2"/>
          <p:cNvSpPr>
            <a:spLocks noGrp="1"/>
          </p:cNvSpPr>
          <p:nvPr>
            <p:ph type="subTitle" idx="1"/>
          </p:nvPr>
        </p:nvSpPr>
        <p:spPr/>
        <p:txBody>
          <a:bodyPr>
            <a:normAutofit/>
          </a:bodyPr>
          <a:lstStyle/>
          <a:p>
            <a:r>
              <a:rPr lang="en-US" dirty="0" smtClean="0"/>
              <a:t>Lecture 1</a:t>
            </a:r>
          </a:p>
          <a:p>
            <a:r>
              <a:rPr lang="en-US" dirty="0" smtClean="0"/>
              <a:t>Hartmut Kaiser</a:t>
            </a:r>
          </a:p>
          <a:p>
            <a:r>
              <a:rPr lang="en-US" dirty="0"/>
              <a:t>https</a:t>
            </a:r>
            <a:r>
              <a:rPr lang="en-US" smtClean="0"/>
              <a:t>://teaching.hkaiser.org/spring2024/csc3380</a:t>
            </a:r>
            <a:r>
              <a:rPr lang="en-US" dirty="0"/>
              <a:t>/</a:t>
            </a:r>
          </a:p>
          <a:p>
            <a:endParaRPr lang="en-US" dirty="0"/>
          </a:p>
        </p:txBody>
      </p:sp>
    </p:spTree>
    <p:extLst>
      <p:ext uri="{BB962C8B-B14F-4D97-AF65-F5344CB8AC3E}">
        <p14:creationId xmlns:p14="http://schemas.microsoft.com/office/powerpoint/2010/main" val="3461801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Admin &amp; Organizational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Congrats</a:t>
            </a:r>
          </a:p>
          <a:p>
            <a:pPr lvl="1"/>
            <a:r>
              <a:rPr lang="en-US" dirty="0" smtClean="0"/>
              <a:t>Why I like programming</a:t>
            </a:r>
          </a:p>
          <a:p>
            <a:r>
              <a:rPr lang="en-US" dirty="0" smtClean="0"/>
              <a:t>Course:</a:t>
            </a:r>
          </a:p>
          <a:p>
            <a:pPr lvl="1"/>
            <a:r>
              <a:rPr lang="en-US" dirty="0" smtClean="0"/>
              <a:t>Depth first introduction, C++ Standard Library, C++ Data structures and algorithms</a:t>
            </a:r>
          </a:p>
          <a:p>
            <a:pPr lvl="1"/>
            <a:r>
              <a:rPr lang="en-US" dirty="0" smtClean="0">
                <a:hlinkClick r:id="rId2"/>
              </a:rPr>
              <a:t>https://teaching.hkaiser.org</a:t>
            </a:r>
            <a:endParaRPr lang="en-US" dirty="0" smtClean="0"/>
          </a:p>
          <a:p>
            <a:pPr lvl="1"/>
            <a:r>
              <a:rPr lang="en-US" dirty="0" smtClean="0">
                <a:hlinkClick r:id="rId3"/>
              </a:rPr>
              <a:t>hkaiser@cct.lsu.edu</a:t>
            </a:r>
            <a:endParaRPr lang="en-US" dirty="0" smtClean="0"/>
          </a:p>
          <a:p>
            <a:pPr lvl="1"/>
            <a:r>
              <a:rPr lang="en-US" dirty="0" smtClean="0"/>
              <a:t>Discord server: </a:t>
            </a:r>
            <a:r>
              <a:rPr lang="en-US" dirty="0"/>
              <a:t> </a:t>
            </a:r>
            <a:r>
              <a:rPr lang="en-US" dirty="0">
                <a:hlinkClick r:id="rId4"/>
              </a:rPr>
              <a:t>https://discord.gg/62U9ceEbN8</a:t>
            </a:r>
            <a:endParaRPr lang="en-US" dirty="0" smtClean="0"/>
          </a:p>
          <a:p>
            <a:r>
              <a:rPr lang="en-US" dirty="0" smtClean="0"/>
              <a:t>Reading: </a:t>
            </a:r>
          </a:p>
          <a:p>
            <a:pPr lvl="2"/>
            <a:r>
              <a:rPr lang="en-US" dirty="0" err="1" smtClean="0"/>
              <a:t>Stepanov’s</a:t>
            </a:r>
            <a:r>
              <a:rPr lang="en-US" dirty="0" smtClean="0"/>
              <a:t> From Mathematics to Generic Programming</a:t>
            </a:r>
          </a:p>
          <a:p>
            <a:pPr lvl="2"/>
            <a:r>
              <a:rPr lang="en-US" dirty="0" smtClean="0"/>
              <a:t>Koenig’s Accelerated C++</a:t>
            </a:r>
          </a:p>
          <a:p>
            <a:pPr lvl="2"/>
            <a:r>
              <a:rPr lang="en-US" dirty="0" err="1" smtClean="0"/>
              <a:t>Stroustrup’s</a:t>
            </a:r>
            <a:r>
              <a:rPr lang="en-US" dirty="0" smtClean="0"/>
              <a:t> Programming - Principles and Practice Using C++</a:t>
            </a:r>
          </a:p>
          <a:p>
            <a:r>
              <a:rPr lang="en-US" dirty="0" smtClean="0"/>
              <a:t>Homework, project, quizzes, grading, honesty</a:t>
            </a:r>
          </a:p>
          <a:p>
            <a:pPr lvl="2"/>
            <a:r>
              <a:rPr lang="en-US" dirty="0" smtClean="0"/>
              <a:t>Use </a:t>
            </a:r>
            <a:r>
              <a:rPr lang="en-US" dirty="0" err="1"/>
              <a:t>G</a:t>
            </a:r>
            <a:r>
              <a:rPr lang="en-US" dirty="0" err="1" smtClean="0"/>
              <a:t>ithub</a:t>
            </a:r>
            <a:r>
              <a:rPr lang="en-US" dirty="0" smtClean="0"/>
              <a:t> classroom for assignments</a:t>
            </a:r>
          </a:p>
          <a:p>
            <a:pPr lvl="2"/>
            <a:r>
              <a:rPr lang="en-US" dirty="0" smtClean="0"/>
              <a:t>Use </a:t>
            </a:r>
            <a:r>
              <a:rPr lang="en-US" dirty="0" err="1" smtClean="0"/>
              <a:t>VSCode</a:t>
            </a:r>
            <a:r>
              <a:rPr lang="en-US" dirty="0" smtClean="0"/>
              <a:t> as a tool</a:t>
            </a:r>
          </a:p>
          <a:p>
            <a:endParaRPr lang="en-US" dirty="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pPr/>
              <a:t>10</a:t>
            </a:fld>
            <a:endParaRPr lang="en-US"/>
          </a:p>
        </p:txBody>
      </p:sp>
    </p:spTree>
    <p:extLst>
      <p:ext uri="{BB962C8B-B14F-4D97-AF65-F5344CB8AC3E}">
        <p14:creationId xmlns:p14="http://schemas.microsoft.com/office/powerpoint/2010/main" val="1085910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Rules</a:t>
            </a:r>
            <a:endParaRPr lang="en-US" dirty="0"/>
          </a:p>
        </p:txBody>
      </p:sp>
      <p:sp>
        <p:nvSpPr>
          <p:cNvPr id="3" name="Content Placeholder 2"/>
          <p:cNvSpPr>
            <a:spLocks noGrp="1"/>
          </p:cNvSpPr>
          <p:nvPr>
            <p:ph idx="1"/>
          </p:nvPr>
        </p:nvSpPr>
        <p:spPr>
          <a:xfrm>
            <a:off x="1261872" y="1828800"/>
            <a:ext cx="8595360" cy="4572000"/>
          </a:xfrm>
        </p:spPr>
        <p:txBody>
          <a:bodyPr>
            <a:normAutofit fontScale="85000" lnSpcReduction="20000"/>
          </a:bodyPr>
          <a:lstStyle/>
          <a:p>
            <a:r>
              <a:rPr lang="en-US" dirty="0" smtClean="0"/>
              <a:t>All information about the course: </a:t>
            </a:r>
            <a:r>
              <a:rPr lang="en-US" dirty="0" smtClean="0">
                <a:hlinkClick r:id="rId2"/>
              </a:rPr>
              <a:t>teaching.hkaiser.org</a:t>
            </a:r>
            <a:endParaRPr lang="en-US" dirty="0" smtClean="0"/>
          </a:p>
          <a:p>
            <a:pPr lvl="1"/>
            <a:r>
              <a:rPr lang="en-US" dirty="0" smtClean="0"/>
              <a:t>Following that site is expected and </a:t>
            </a:r>
            <a:r>
              <a:rPr lang="en-US" dirty="0"/>
              <a:t>will positively impact overall </a:t>
            </a:r>
            <a:r>
              <a:rPr lang="en-US" dirty="0" smtClean="0"/>
              <a:t>grade</a:t>
            </a:r>
          </a:p>
          <a:p>
            <a:r>
              <a:rPr lang="en-US" dirty="0" smtClean="0"/>
              <a:t>Lectures</a:t>
            </a:r>
          </a:p>
          <a:p>
            <a:pPr lvl="1"/>
            <a:r>
              <a:rPr lang="en-US" dirty="0" smtClean="0"/>
              <a:t>Attendance is expected and will positively impact overall grade</a:t>
            </a:r>
          </a:p>
          <a:p>
            <a:r>
              <a:rPr lang="en-US" dirty="0" smtClean="0"/>
              <a:t>Assignments</a:t>
            </a:r>
          </a:p>
          <a:p>
            <a:pPr lvl="1"/>
            <a:r>
              <a:rPr lang="en-US" dirty="0" smtClean="0"/>
              <a:t>Up to five individual assignments focusing on writing code</a:t>
            </a:r>
          </a:p>
          <a:p>
            <a:pPr lvl="2"/>
            <a:r>
              <a:rPr lang="en-US" dirty="0" smtClean="0"/>
              <a:t>Use of (standard C++) algorithms and (standard C++) data structures</a:t>
            </a:r>
          </a:p>
          <a:p>
            <a:pPr lvl="1"/>
            <a:r>
              <a:rPr lang="en-US" dirty="0" smtClean="0"/>
              <a:t>Assignment 0 has been posted (due: January 29, </a:t>
            </a:r>
            <a:r>
              <a:rPr lang="en-US" dirty="0"/>
              <a:t>11:59 </a:t>
            </a:r>
            <a:r>
              <a:rPr lang="en-US" dirty="0" smtClean="0"/>
              <a:t>pm, no extension)</a:t>
            </a:r>
          </a:p>
          <a:p>
            <a:r>
              <a:rPr lang="en-US" dirty="0" smtClean="0"/>
              <a:t>Project:</a:t>
            </a:r>
          </a:p>
          <a:p>
            <a:pPr lvl="1"/>
            <a:r>
              <a:rPr lang="en-US" dirty="0" smtClean="0"/>
              <a:t>Collaborative project of </a:t>
            </a:r>
            <a:r>
              <a:rPr lang="en-US" dirty="0" smtClean="0">
                <a:solidFill>
                  <a:srgbClr val="FF0000"/>
                </a:solidFill>
              </a:rPr>
              <a:t>six</a:t>
            </a:r>
            <a:r>
              <a:rPr lang="en-US" dirty="0" smtClean="0"/>
              <a:t> students per group</a:t>
            </a:r>
          </a:p>
          <a:p>
            <a:pPr lvl="2"/>
            <a:r>
              <a:rPr lang="en-US" dirty="0" smtClean="0"/>
              <a:t>Start forming your group now, form groups, select leader, send email</a:t>
            </a:r>
          </a:p>
          <a:p>
            <a:pPr lvl="2"/>
            <a:r>
              <a:rPr lang="en-US" dirty="0" smtClean="0"/>
              <a:t>Remaining students will be arbitrarily combined into teams by January 31</a:t>
            </a:r>
          </a:p>
          <a:p>
            <a:pPr lvl="1"/>
            <a:r>
              <a:rPr lang="en-US" dirty="0" smtClean="0"/>
              <a:t>During project presentations attendance will be checked</a:t>
            </a:r>
          </a:p>
          <a:p>
            <a:r>
              <a:rPr lang="en-US" dirty="0" smtClean="0"/>
              <a:t>All assignments and the project are hosted on GitHub (</a:t>
            </a:r>
            <a:r>
              <a:rPr lang="en-US" dirty="0" smtClean="0">
                <a:hlinkClick r:id="rId3" action="ppaction://hlinkfile"/>
              </a:rPr>
              <a:t>github.com</a:t>
            </a:r>
            <a:r>
              <a:rPr lang="en-US" dirty="0" smtClean="0"/>
              <a:t>) and managed </a:t>
            </a:r>
            <a:r>
              <a:rPr lang="en-US" dirty="0"/>
              <a:t>through GitHub classroom </a:t>
            </a:r>
            <a:r>
              <a:rPr lang="en-US" dirty="0" smtClean="0"/>
              <a:t>(</a:t>
            </a:r>
            <a:r>
              <a:rPr lang="en-US" dirty="0" smtClean="0">
                <a:hlinkClick r:id="rId4"/>
              </a:rPr>
              <a:t>classroom.github.com</a:t>
            </a:r>
            <a:r>
              <a:rPr lang="en-US" dirty="0" smtClean="0"/>
              <a:t>)</a:t>
            </a:r>
          </a:p>
          <a:p>
            <a:pPr lvl="1"/>
            <a:r>
              <a:rPr lang="en-US" dirty="0" smtClean="0"/>
              <a:t>You will need to create accounts on both</a:t>
            </a:r>
          </a:p>
          <a:p>
            <a:pPr lvl="2"/>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11</a:t>
            </a:fld>
            <a:endParaRPr lang="en-US"/>
          </a:p>
        </p:txBody>
      </p:sp>
    </p:spTree>
    <p:extLst>
      <p:ext uri="{BB962C8B-B14F-4D97-AF65-F5344CB8AC3E}">
        <p14:creationId xmlns:p14="http://schemas.microsoft.com/office/powerpoint/2010/main" val="1486050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Honesty</a:t>
            </a:r>
            <a:endParaRPr lang="en-US" dirty="0"/>
          </a:p>
        </p:txBody>
      </p:sp>
      <p:sp>
        <p:nvSpPr>
          <p:cNvPr id="3" name="Content Placeholder 2"/>
          <p:cNvSpPr>
            <a:spLocks noGrp="1"/>
          </p:cNvSpPr>
          <p:nvPr>
            <p:ph idx="1"/>
          </p:nvPr>
        </p:nvSpPr>
        <p:spPr/>
        <p:txBody>
          <a:bodyPr>
            <a:normAutofit/>
          </a:bodyPr>
          <a:lstStyle/>
          <a:p>
            <a:r>
              <a:rPr lang="en-US" sz="2000" dirty="0"/>
              <a:t>The LSU </a:t>
            </a:r>
            <a:r>
              <a:rPr lang="en-US" sz="2000" i="1" dirty="0"/>
              <a:t>Code of Student Conduct</a:t>
            </a:r>
            <a:r>
              <a:rPr lang="en-US" sz="2000" dirty="0"/>
              <a:t> defines plagiarism in Section 5.1.16:</a:t>
            </a:r>
          </a:p>
          <a:p>
            <a:endParaRPr lang="en-US" sz="2000" dirty="0">
              <a:latin typeface="Arial" charset="0"/>
            </a:endParaRPr>
          </a:p>
          <a:p>
            <a:pPr lvl="1"/>
            <a:r>
              <a:rPr lang="en-US" sz="1400" dirty="0"/>
              <a:t>"Plagiarism is defined as the unacknowledged inclusion of someone else's words, structure, ideas, or data. When a student submits work as his/her own that includes the words, structure, ideas, or data of others, the source of this information must be acknowledged through complete, accurate, and specific references, and, if verbatim statements are included, through quotation marks as well. Failure to identify any source (including interviews, surveys, etc.), published in any medium (including on the internet) or unpublished, from which words, structure, ideas, or data have been taken, constitutes plagiarism;“</a:t>
            </a:r>
          </a:p>
          <a:p>
            <a:endParaRPr lang="en-US" sz="2000" dirty="0">
              <a:latin typeface="Arial" charset="0"/>
            </a:endParaRPr>
          </a:p>
          <a:p>
            <a:r>
              <a:rPr lang="en-US" sz="2000" dirty="0" smtClean="0"/>
              <a:t>Plagiarism will not be tolerated and will be dealt with in accordance with and as outlined by the LSU Code of Student Conduct : </a:t>
            </a:r>
            <a:r>
              <a:rPr lang="en-US" sz="1600" dirty="0" smtClean="0">
                <a:hlinkClick r:id="rId2"/>
              </a:rPr>
              <a:t>https://www.lsu.edu/saa/students/codeofconduct.php</a:t>
            </a:r>
            <a:endParaRPr lang="en-US" sz="1200" dirty="0" smtClean="0"/>
          </a:p>
          <a:p>
            <a:endParaRPr lang="en-US" dirty="0"/>
          </a:p>
        </p:txBody>
      </p:sp>
      <p:sp>
        <p:nvSpPr>
          <p:cNvPr id="5" name="Date Placeholder 4"/>
          <p:cNvSpPr>
            <a:spLocks noGrp="1"/>
          </p:cNvSpPr>
          <p:nvPr>
            <p:ph type="dt" sz="half" idx="10"/>
          </p:nvPr>
        </p:nvSpPr>
        <p:spPr>
          <a:prstGeom prst="rect">
            <a:avLst/>
          </a:prstGeom>
        </p:spPr>
        <p:txBody>
          <a:bodyPr/>
          <a:lstStyle/>
          <a:p>
            <a:pPr>
              <a:defRPr/>
            </a:pPr>
            <a:r>
              <a:rPr lang="en-US" smtClean="0"/>
              <a:t>1/23/2024, Lecture 1</a:t>
            </a:r>
            <a:endParaRPr lang="en-US"/>
          </a:p>
        </p:txBody>
      </p:sp>
      <p:sp>
        <p:nvSpPr>
          <p:cNvPr id="6" name="Footer Placeholder 5"/>
          <p:cNvSpPr>
            <a:spLocks noGrp="1"/>
          </p:cNvSpPr>
          <p:nvPr>
            <p:ph type="ftr" sz="quarter" idx="11"/>
          </p:nvPr>
        </p:nvSpPr>
        <p:spPr>
          <a:prstGeom prst="rect">
            <a:avLst/>
          </a:prstGeom>
        </p:spPr>
        <p:txBody>
          <a:bodyPr/>
          <a:lstStyle/>
          <a:p>
            <a:pPr>
              <a:defRPr/>
            </a:pPr>
            <a:r>
              <a:rPr lang="en-US" smtClean="0"/>
              <a:t>CSC3380, Spring 2024, Welcome and Getting Started</a:t>
            </a:r>
            <a:endParaRPr lang="en-US" dirty="0"/>
          </a:p>
        </p:txBody>
      </p:sp>
      <p:sp>
        <p:nvSpPr>
          <p:cNvPr id="4" name="Slide Number Placeholder 3"/>
          <p:cNvSpPr>
            <a:spLocks noGrp="1"/>
          </p:cNvSpPr>
          <p:nvPr>
            <p:ph type="sldNum" sz="quarter" idx="12"/>
          </p:nvPr>
        </p:nvSpPr>
        <p:spPr/>
        <p:txBody>
          <a:bodyPr>
            <a:normAutofit lnSpcReduction="10000"/>
          </a:bodyPr>
          <a:lstStyle/>
          <a:p>
            <a:pPr>
              <a:defRPr/>
            </a:pPr>
            <a:fld id="{52D926D3-FD88-4CB1-B52C-F980D0D3711F}" type="slidenum">
              <a:rPr lang="en-US" smtClean="0"/>
              <a:pPr>
                <a:defRPr/>
              </a:pPr>
              <a:t>12</a:t>
            </a:fld>
            <a:endParaRPr lang="en-US"/>
          </a:p>
        </p:txBody>
      </p:sp>
    </p:spTree>
    <p:extLst>
      <p:ext uri="{BB962C8B-B14F-4D97-AF65-F5344CB8AC3E}">
        <p14:creationId xmlns:p14="http://schemas.microsoft.com/office/powerpoint/2010/main" val="362593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ChatGPT</a:t>
            </a:r>
            <a:r>
              <a:rPr lang="en-US" dirty="0" smtClean="0"/>
              <a:t>?</a:t>
            </a:r>
            <a:endParaRPr lang="en-US" dirty="0"/>
          </a:p>
        </p:txBody>
      </p:sp>
      <p:pic>
        <p:nvPicPr>
          <p:cNvPr id="7" name="Content Placeholder 6"/>
          <p:cNvPicPr>
            <a:picLocks noGrp="1" noChangeAspect="1"/>
          </p:cNvPicPr>
          <p:nvPr>
            <p:ph idx="1"/>
          </p:nvPr>
        </p:nvPicPr>
        <p:blipFill rotWithShape="1">
          <a:blip r:embed="rId2"/>
          <a:srcRect l="264" t="3503" r="54264" b="7188"/>
          <a:stretch/>
        </p:blipFill>
        <p:spPr>
          <a:xfrm>
            <a:off x="1981200" y="1981200"/>
            <a:ext cx="2923125" cy="3886200"/>
          </a:xfrm>
          <a:prstGeom prst="rect">
            <a:avLst/>
          </a:prstGeom>
        </p:spPr>
      </p:pic>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13</a:t>
            </a:fld>
            <a:endParaRPr lang="en-US"/>
          </a:p>
        </p:txBody>
      </p:sp>
      <p:pic>
        <p:nvPicPr>
          <p:cNvPr id="8" name="Content Placeholder 6"/>
          <p:cNvPicPr>
            <a:picLocks noChangeAspect="1"/>
          </p:cNvPicPr>
          <p:nvPr/>
        </p:nvPicPr>
        <p:blipFill rotWithShape="1">
          <a:blip r:embed="rId2"/>
          <a:srcRect l="53605" b="7187"/>
          <a:stretch/>
        </p:blipFill>
        <p:spPr>
          <a:xfrm>
            <a:off x="6466412" y="1828800"/>
            <a:ext cx="2982388" cy="4038600"/>
          </a:xfrm>
          <a:prstGeom prst="rect">
            <a:avLst/>
          </a:prstGeom>
        </p:spPr>
      </p:pic>
      <p:sp>
        <p:nvSpPr>
          <p:cNvPr id="3" name="Right Arrow 2"/>
          <p:cNvSpPr/>
          <p:nvPr/>
        </p:nvSpPr>
        <p:spPr>
          <a:xfrm>
            <a:off x="5257800" y="38269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2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ChatGPT</a:t>
            </a:r>
            <a:endParaRPr lang="en-US" dirty="0"/>
          </a:p>
        </p:txBody>
      </p:sp>
      <p:sp>
        <p:nvSpPr>
          <p:cNvPr id="3" name="Content Placeholder 2"/>
          <p:cNvSpPr>
            <a:spLocks noGrp="1"/>
          </p:cNvSpPr>
          <p:nvPr>
            <p:ph idx="1"/>
          </p:nvPr>
        </p:nvSpPr>
        <p:spPr/>
        <p:txBody>
          <a:bodyPr>
            <a:normAutofit/>
          </a:bodyPr>
          <a:lstStyle/>
          <a:p>
            <a:r>
              <a:rPr lang="en-US" dirty="0" smtClean="0"/>
              <a:t>The goal for this course is to train our brains, not </a:t>
            </a:r>
            <a:r>
              <a:rPr lang="en-US" dirty="0" err="1" smtClean="0"/>
              <a:t>ChatGPT</a:t>
            </a:r>
            <a:endParaRPr lang="en-US" dirty="0" smtClean="0"/>
          </a:p>
          <a:p>
            <a:pPr lvl="1"/>
            <a:r>
              <a:rPr lang="en-US" dirty="0" smtClean="0"/>
              <a:t>So, do yourself a favor and don’t use it</a:t>
            </a:r>
          </a:p>
          <a:p>
            <a:pPr lvl="1"/>
            <a:r>
              <a:rPr lang="en-US" dirty="0" smtClean="0"/>
              <a:t>There are too many software ‘developers’ out there who copy &amp; paste their way to the next paycheck</a:t>
            </a:r>
          </a:p>
          <a:p>
            <a:r>
              <a:rPr lang="en-US" dirty="0" smtClean="0"/>
              <a:t>However, if you do use it:</a:t>
            </a:r>
          </a:p>
          <a:p>
            <a:pPr lvl="1"/>
            <a:r>
              <a:rPr lang="en-US" dirty="0" smtClean="0"/>
              <a:t>Never use anything without carefully reviewing it</a:t>
            </a:r>
          </a:p>
          <a:p>
            <a:pPr lvl="2"/>
            <a:r>
              <a:rPr lang="en-US" dirty="0" smtClean="0"/>
              <a:t>Assume what you got is wrong! Prove to yourself it is correct!</a:t>
            </a:r>
          </a:p>
          <a:p>
            <a:pPr lvl="1"/>
            <a:r>
              <a:rPr lang="en-US" dirty="0" smtClean="0"/>
              <a:t>The skill of reading (and understanding) code becomes more important than ever</a:t>
            </a:r>
          </a:p>
          <a:p>
            <a:r>
              <a:rPr lang="en-US" dirty="0" smtClean="0"/>
              <a:t>Whatever you do, remember:</a:t>
            </a:r>
          </a:p>
          <a:p>
            <a:pPr lvl="1"/>
            <a:r>
              <a:rPr lang="en-US" dirty="0" smtClean="0"/>
              <a:t>It’s plagiarism if you submit the same code as your neighbor</a:t>
            </a:r>
          </a:p>
          <a:p>
            <a:pPr lvl="1"/>
            <a:r>
              <a:rPr lang="en-US" dirty="0" smtClean="0"/>
              <a:t>No matter where you got it from, be it Google, </a:t>
            </a:r>
            <a:r>
              <a:rPr lang="en-US" dirty="0" err="1" smtClean="0"/>
              <a:t>ChatGPT</a:t>
            </a:r>
            <a:r>
              <a:rPr lang="en-US" dirty="0" smtClean="0"/>
              <a:t>, or your neighbors computer</a:t>
            </a:r>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14</a:t>
            </a:fld>
            <a:endParaRPr lang="en-US"/>
          </a:p>
        </p:txBody>
      </p:sp>
    </p:spTree>
    <p:extLst>
      <p:ext uri="{BB962C8B-B14F-4D97-AF65-F5344CB8AC3E}">
        <p14:creationId xmlns:p14="http://schemas.microsoft.com/office/powerpoint/2010/main" val="3533070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Rough course outline</a:t>
            </a:r>
          </a:p>
        </p:txBody>
      </p:sp>
      <p:sp>
        <p:nvSpPr>
          <p:cNvPr id="43011" name="Rectangle 3"/>
          <p:cNvSpPr>
            <a:spLocks noGrp="1" noChangeArrowheads="1"/>
          </p:cNvSpPr>
          <p:nvPr>
            <p:ph idx="1"/>
          </p:nvPr>
        </p:nvSpPr>
        <p:spPr/>
        <p:txBody>
          <a:bodyPr>
            <a:normAutofit fontScale="62500" lnSpcReduction="20000"/>
          </a:bodyPr>
          <a:lstStyle/>
          <a:p>
            <a:r>
              <a:rPr lang="en-US" dirty="0" smtClean="0"/>
              <a:t>Books: </a:t>
            </a:r>
          </a:p>
          <a:p>
            <a:pPr lvl="1"/>
            <a:r>
              <a:rPr lang="en-US" dirty="0" smtClean="0"/>
              <a:t>Alexander A. </a:t>
            </a:r>
            <a:r>
              <a:rPr lang="en-US" dirty="0" err="1" smtClean="0"/>
              <a:t>Stepanov</a:t>
            </a:r>
            <a:r>
              <a:rPr lang="en-US" dirty="0" smtClean="0"/>
              <a:t> and </a:t>
            </a:r>
            <a:r>
              <a:rPr lang="en-US" dirty="0"/>
              <a:t>Daniel E. </a:t>
            </a:r>
            <a:r>
              <a:rPr lang="en-US" dirty="0" smtClean="0"/>
              <a:t>Rose: From Mathematics to </a:t>
            </a:r>
            <a:r>
              <a:rPr lang="en-US" dirty="0"/>
              <a:t>Generic Programming, ISBN 978-0321942043</a:t>
            </a:r>
            <a:endParaRPr lang="en-US" dirty="0" smtClean="0"/>
          </a:p>
          <a:p>
            <a:pPr lvl="1"/>
            <a:r>
              <a:rPr lang="en-US" dirty="0" smtClean="0"/>
              <a:t>Andrew Koenig, Barbara Moo: Accelerated C++ - Practical Programming by Example, ISBN 0-201-70353-X </a:t>
            </a:r>
          </a:p>
          <a:p>
            <a:pPr lvl="1"/>
            <a:r>
              <a:rPr lang="en-US" dirty="0" smtClean="0"/>
              <a:t>Bjarne </a:t>
            </a:r>
            <a:r>
              <a:rPr lang="en-US" dirty="0" err="1" smtClean="0"/>
              <a:t>Stroustrup</a:t>
            </a:r>
            <a:r>
              <a:rPr lang="en-US" dirty="0"/>
              <a:t>:</a:t>
            </a:r>
            <a:r>
              <a:rPr lang="en-US" dirty="0" smtClean="0"/>
              <a:t> Programming – Principles and Practice using C++, ISBN 978032154372</a:t>
            </a:r>
          </a:p>
          <a:p>
            <a:pPr lvl="1"/>
            <a:r>
              <a:rPr lang="en-US" dirty="0" smtClean="0"/>
              <a:t>Stanley Lippmann, </a:t>
            </a:r>
            <a:r>
              <a:rPr lang="en-US" dirty="0" err="1" smtClean="0"/>
              <a:t>Josée</a:t>
            </a:r>
            <a:r>
              <a:rPr lang="en-US" dirty="0" smtClean="0"/>
              <a:t> </a:t>
            </a:r>
            <a:r>
              <a:rPr lang="en-US" dirty="0" err="1" smtClean="0"/>
              <a:t>Lajoie</a:t>
            </a:r>
            <a:r>
              <a:rPr lang="en-US" dirty="0" smtClean="0"/>
              <a:t>, Barbara E. Moo: C++ Primer 5th Ed., ISBN 0321714113 </a:t>
            </a:r>
          </a:p>
          <a:p>
            <a:r>
              <a:rPr lang="en-US" dirty="0" smtClean="0"/>
              <a:t>Part I: The basics</a:t>
            </a:r>
          </a:p>
          <a:p>
            <a:pPr lvl="1"/>
            <a:r>
              <a:rPr lang="en-US" dirty="0" smtClean="0"/>
              <a:t>Egyptian Multiplication</a:t>
            </a:r>
          </a:p>
          <a:p>
            <a:pPr lvl="1"/>
            <a:r>
              <a:rPr lang="en-US" dirty="0" smtClean="0"/>
              <a:t>OOP and Generic Programming</a:t>
            </a:r>
          </a:p>
          <a:p>
            <a:r>
              <a:rPr lang="en-US" dirty="0" smtClean="0"/>
              <a:t>Part II: Organizing Programs and Data, Overview of Standard Template Library</a:t>
            </a:r>
          </a:p>
          <a:p>
            <a:pPr lvl="1"/>
            <a:r>
              <a:rPr lang="en-US" dirty="0" smtClean="0"/>
              <a:t>Sequential data containers</a:t>
            </a:r>
          </a:p>
          <a:p>
            <a:pPr lvl="1"/>
            <a:r>
              <a:rPr lang="en-US" dirty="0" smtClean="0"/>
              <a:t>Using library algorithms</a:t>
            </a:r>
          </a:p>
          <a:p>
            <a:pPr lvl="1"/>
            <a:r>
              <a:rPr lang="en-US" dirty="0" smtClean="0"/>
              <a:t>Associative data containers</a:t>
            </a:r>
          </a:p>
          <a:p>
            <a:r>
              <a:rPr lang="en-US" dirty="0" smtClean="0"/>
              <a:t>Part III: Defining new types</a:t>
            </a:r>
          </a:p>
          <a:p>
            <a:pPr lvl="1"/>
            <a:r>
              <a:rPr lang="en-US" dirty="0" smtClean="0"/>
              <a:t>Managing memory and low level data structures</a:t>
            </a:r>
          </a:p>
          <a:p>
            <a:pPr lvl="1"/>
            <a:r>
              <a:rPr lang="en-US" dirty="0" smtClean="0"/>
              <a:t>Defining abstract data types</a:t>
            </a:r>
          </a:p>
          <a:p>
            <a:r>
              <a:rPr lang="en-US" dirty="0" smtClean="0"/>
              <a:t>Part IV: Object oriented programming</a:t>
            </a:r>
          </a:p>
          <a:p>
            <a:pPr lvl="1"/>
            <a:r>
              <a:rPr lang="en-US" dirty="0" smtClean="0"/>
              <a:t>Inheritance and dynamic binding</a:t>
            </a:r>
          </a:p>
          <a:p>
            <a:pPr lvl="1"/>
            <a:r>
              <a:rPr lang="en-US" dirty="0" smtClean="0"/>
              <a:t>Automatic memory management</a:t>
            </a:r>
          </a:p>
        </p:txBody>
      </p:sp>
      <p:sp>
        <p:nvSpPr>
          <p:cNvPr id="2" name="Date Placeholder 1"/>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4" name="Slide Number Placeholder 5"/>
          <p:cNvSpPr>
            <a:spLocks noGrp="1"/>
          </p:cNvSpPr>
          <p:nvPr>
            <p:ph type="sldNum" sz="quarter" idx="12"/>
          </p:nvPr>
        </p:nvSpPr>
        <p:spPr/>
        <p:txBody>
          <a:bodyPr>
            <a:normAutofit lnSpcReduction="10000"/>
          </a:bodyPr>
          <a:lstStyle/>
          <a:p>
            <a:fld id="{2B1E25B8-3BE6-46A6-8888-6224C33B44E3}" type="slidenum">
              <a:rPr lang="en-US" smtClean="0"/>
              <a:pPr/>
              <a:t>15</a:t>
            </a:fld>
            <a:endParaRPr lang="en-US"/>
          </a:p>
        </p:txBody>
      </p:sp>
    </p:spTree>
    <p:extLst>
      <p:ext uri="{BB962C8B-B14F-4D97-AF65-F5344CB8AC3E}">
        <p14:creationId xmlns:p14="http://schemas.microsoft.com/office/powerpoint/2010/main" val="1464712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Rough course outline</a:t>
            </a:r>
          </a:p>
        </p:txBody>
      </p:sp>
      <p:sp>
        <p:nvSpPr>
          <p:cNvPr id="80899" name="Rectangle 3"/>
          <p:cNvSpPr>
            <a:spLocks noGrp="1" noChangeArrowheads="1"/>
          </p:cNvSpPr>
          <p:nvPr>
            <p:ph idx="1"/>
          </p:nvPr>
        </p:nvSpPr>
        <p:spPr/>
        <p:txBody>
          <a:bodyPr>
            <a:normAutofit/>
          </a:bodyPr>
          <a:lstStyle/>
          <a:p>
            <a:r>
              <a:rPr lang="en-US" dirty="0" smtClean="0"/>
              <a:t>Throughout</a:t>
            </a:r>
          </a:p>
          <a:p>
            <a:pPr lvl="1"/>
            <a:r>
              <a:rPr lang="en-US" dirty="0" smtClean="0"/>
              <a:t>Program design and development techniques</a:t>
            </a:r>
          </a:p>
          <a:p>
            <a:pPr lvl="1"/>
            <a:r>
              <a:rPr lang="en-US" dirty="0" smtClean="0"/>
              <a:t>Software development cycle, source code control system use</a:t>
            </a:r>
          </a:p>
          <a:p>
            <a:pPr lvl="1"/>
            <a:r>
              <a:rPr lang="en-US" dirty="0" smtClean="0"/>
              <a:t>C++ language features</a:t>
            </a:r>
          </a:p>
          <a:p>
            <a:pPr lvl="1"/>
            <a:r>
              <a:rPr lang="en-US" dirty="0" smtClean="0"/>
              <a:t>Background and related fields, topics, and languages</a:t>
            </a:r>
          </a:p>
          <a:p>
            <a:pPr lvl="1"/>
            <a:endParaRPr lang="en-US" dirty="0" smtClean="0"/>
          </a:p>
        </p:txBody>
      </p:sp>
      <p:sp>
        <p:nvSpPr>
          <p:cNvPr id="2" name="Date Placeholder 1"/>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4" name="Slide Number Placeholder 5"/>
          <p:cNvSpPr>
            <a:spLocks noGrp="1"/>
          </p:cNvSpPr>
          <p:nvPr>
            <p:ph type="sldNum" sz="quarter" idx="12"/>
          </p:nvPr>
        </p:nvSpPr>
        <p:spPr/>
        <p:txBody>
          <a:bodyPr>
            <a:normAutofit lnSpcReduction="10000"/>
          </a:bodyPr>
          <a:lstStyle/>
          <a:p>
            <a:fld id="{BF9FFEA3-F711-4F81-BB29-B47CEE979877}" type="slidenum">
              <a:rPr lang="en-US" smtClean="0"/>
              <a:pPr/>
              <a:t>16</a:t>
            </a:fld>
            <a:endParaRPr lang="en-US" dirty="0"/>
          </a:p>
        </p:txBody>
      </p:sp>
    </p:spTree>
    <p:extLst>
      <p:ext uri="{BB962C8B-B14F-4D97-AF65-F5344CB8AC3E}">
        <p14:creationId xmlns:p14="http://schemas.microsoft.com/office/powerpoint/2010/main" val="2989837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 But Why?</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17</a:t>
            </a:fld>
            <a:endParaRPr lang="en-US"/>
          </a:p>
        </p:txBody>
      </p:sp>
    </p:spTree>
    <p:extLst>
      <p:ext uri="{BB962C8B-B14F-4D97-AF65-F5344CB8AC3E}">
        <p14:creationId xmlns:p14="http://schemas.microsoft.com/office/powerpoint/2010/main" val="4099059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Why C++ ?</a:t>
            </a:r>
          </a:p>
        </p:txBody>
      </p:sp>
      <p:sp>
        <p:nvSpPr>
          <p:cNvPr id="60419" name="Rectangle 3"/>
          <p:cNvSpPr>
            <a:spLocks noGrp="1" noChangeArrowheads="1"/>
          </p:cNvSpPr>
          <p:nvPr>
            <p:ph idx="1"/>
          </p:nvPr>
        </p:nvSpPr>
        <p:spPr>
          <a:xfrm>
            <a:off x="1261872" y="1828800"/>
            <a:ext cx="8595360" cy="4495800"/>
          </a:xfrm>
        </p:spPr>
        <p:txBody>
          <a:bodyPr>
            <a:normAutofit/>
          </a:bodyPr>
          <a:lstStyle/>
          <a:p>
            <a:r>
              <a:rPr lang="en-US" dirty="0" smtClean="0"/>
              <a:t>You can’t learn to program without a programming language </a:t>
            </a:r>
          </a:p>
          <a:p>
            <a:r>
              <a:rPr lang="en-US" dirty="0" smtClean="0"/>
              <a:t>The purpose of a programming language is to allow you to express your ideas in code</a:t>
            </a:r>
          </a:p>
          <a:p>
            <a:r>
              <a:rPr lang="en-US" dirty="0" smtClean="0"/>
              <a:t>C++ is the language that most directly allows you to express ideas from the largest number of application areas </a:t>
            </a:r>
          </a:p>
          <a:p>
            <a:r>
              <a:rPr lang="en-US" dirty="0" smtClean="0"/>
              <a:t>C++ is the most widely used language in engineering areas</a:t>
            </a:r>
          </a:p>
          <a:p>
            <a:pPr lvl="1"/>
            <a:r>
              <a:rPr lang="en-US" dirty="0" smtClean="0">
                <a:hlinkClick r:id="rId2"/>
              </a:rPr>
              <a:t>http://www.research.att.com/~bs/applications.html</a:t>
            </a:r>
            <a:endParaRPr lang="en-US" dirty="0" smtClean="0"/>
          </a:p>
          <a:p>
            <a:r>
              <a:rPr lang="en-US" dirty="0" smtClean="0"/>
              <a:t>Our society runs on software</a:t>
            </a:r>
          </a:p>
          <a:p>
            <a:pPr lvl="1"/>
            <a:r>
              <a:rPr lang="en-US" dirty="0" smtClean="0"/>
              <a:t>Large parts of that software directly or indirectly rely on C/C++</a:t>
            </a:r>
          </a:p>
          <a:p>
            <a:pPr lvl="2"/>
            <a:r>
              <a:rPr lang="en-US" dirty="0" smtClean="0"/>
              <a:t>Windows, Linux, Office Suite, Adobe Products, …</a:t>
            </a:r>
          </a:p>
          <a:p>
            <a:pPr lvl="2"/>
            <a:r>
              <a:rPr lang="en-US" dirty="0" smtClean="0"/>
              <a:t>Self driving cars, industry equipment, …</a:t>
            </a:r>
          </a:p>
          <a:p>
            <a:pPr lvl="2"/>
            <a:r>
              <a:rPr lang="en-US" dirty="0" smtClean="0"/>
              <a:t>Internet</a:t>
            </a:r>
          </a:p>
          <a:p>
            <a:pPr lvl="1"/>
            <a:endParaRPr lang="en-US" dirty="0" smtClean="0"/>
          </a:p>
        </p:txBody>
      </p:sp>
      <p:sp>
        <p:nvSpPr>
          <p:cNvPr id="2" name="Date Placeholder 1"/>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4" name="Slide Number Placeholder 5"/>
          <p:cNvSpPr>
            <a:spLocks noGrp="1"/>
          </p:cNvSpPr>
          <p:nvPr>
            <p:ph type="sldNum" sz="quarter" idx="12"/>
          </p:nvPr>
        </p:nvSpPr>
        <p:spPr/>
        <p:txBody>
          <a:bodyPr>
            <a:normAutofit lnSpcReduction="10000"/>
          </a:bodyPr>
          <a:lstStyle/>
          <a:p>
            <a:fld id="{3166160D-DE55-49A3-AA9D-CB4DD32A1C47}" type="slidenum">
              <a:rPr lang="en-US" smtClean="0"/>
              <a:pPr/>
              <a:t>18</a:t>
            </a:fld>
            <a:endParaRPr lang="en-US"/>
          </a:p>
        </p:txBody>
      </p:sp>
    </p:spTree>
    <p:extLst>
      <p:ext uri="{BB962C8B-B14F-4D97-AF65-F5344CB8AC3E}">
        <p14:creationId xmlns:p14="http://schemas.microsoft.com/office/powerpoint/2010/main" val="2904386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Why C++ ?</a:t>
            </a:r>
          </a:p>
        </p:txBody>
      </p:sp>
      <p:sp>
        <p:nvSpPr>
          <p:cNvPr id="61443" name="Rectangle 3"/>
          <p:cNvSpPr>
            <a:spLocks noGrp="1" noChangeArrowheads="1"/>
          </p:cNvSpPr>
          <p:nvPr>
            <p:ph idx="1"/>
          </p:nvPr>
        </p:nvSpPr>
        <p:spPr/>
        <p:txBody>
          <a:bodyPr/>
          <a:lstStyle/>
          <a:p>
            <a:r>
              <a:rPr lang="en-US" dirty="0" smtClean="0"/>
              <a:t>C++ is precisely and comprehensively defined by an ISO standard</a:t>
            </a:r>
          </a:p>
          <a:p>
            <a:pPr lvl="1"/>
            <a:r>
              <a:rPr lang="en-US" dirty="0" smtClean="0"/>
              <a:t>C++17! Now also C++23!</a:t>
            </a:r>
          </a:p>
          <a:p>
            <a:pPr lvl="1"/>
            <a:r>
              <a:rPr lang="en-US" dirty="0" smtClean="0"/>
              <a:t>And that standard is almost universally accepted</a:t>
            </a:r>
          </a:p>
          <a:p>
            <a:r>
              <a:rPr lang="en-US" dirty="0" smtClean="0"/>
              <a:t>C++ is available on almost all kinds of computers </a:t>
            </a:r>
          </a:p>
          <a:p>
            <a:r>
              <a:rPr lang="en-US" dirty="0" smtClean="0"/>
              <a:t>Programming concepts that you learn using C++ can be used fairly directly in other languages</a:t>
            </a:r>
          </a:p>
          <a:p>
            <a:pPr lvl="1"/>
            <a:r>
              <a:rPr lang="en-US" dirty="0" smtClean="0"/>
              <a:t>Including C, Java, C#, and (less directly) Fortran </a:t>
            </a:r>
          </a:p>
          <a:p>
            <a:r>
              <a:rPr lang="en-US" dirty="0" smtClean="0"/>
              <a:t>Last but not least: C++ jobs are one of the best paid jobs available</a:t>
            </a:r>
          </a:p>
        </p:txBody>
      </p:sp>
      <p:sp>
        <p:nvSpPr>
          <p:cNvPr id="2" name="Date Placeholder 1"/>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4" name="Slide Number Placeholder 5"/>
          <p:cNvSpPr>
            <a:spLocks noGrp="1"/>
          </p:cNvSpPr>
          <p:nvPr>
            <p:ph type="sldNum" sz="quarter" idx="12"/>
          </p:nvPr>
        </p:nvSpPr>
        <p:spPr/>
        <p:txBody>
          <a:bodyPr>
            <a:normAutofit lnSpcReduction="10000"/>
          </a:bodyPr>
          <a:lstStyle/>
          <a:p>
            <a:fld id="{355A9CD2-FF37-4AB2-8473-9EECAF2C0731}" type="slidenum">
              <a:rPr lang="en-US" smtClean="0"/>
              <a:pPr/>
              <a:t>19</a:t>
            </a:fld>
            <a:endParaRPr lang="en-US"/>
          </a:p>
        </p:txBody>
      </p:sp>
    </p:spTree>
    <p:extLst>
      <p:ext uri="{BB962C8B-B14F-4D97-AF65-F5344CB8AC3E}">
        <p14:creationId xmlns:p14="http://schemas.microsoft.com/office/powerpoint/2010/main" val="2111238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Abstract</a:t>
            </a:r>
          </a:p>
        </p:txBody>
      </p:sp>
      <p:sp>
        <p:nvSpPr>
          <p:cNvPr id="54275" name="Rectangle 3"/>
          <p:cNvSpPr>
            <a:spLocks noGrp="1" noChangeArrowheads="1"/>
          </p:cNvSpPr>
          <p:nvPr>
            <p:ph idx="1"/>
          </p:nvPr>
        </p:nvSpPr>
        <p:spPr/>
        <p:txBody>
          <a:bodyPr/>
          <a:lstStyle/>
          <a:p>
            <a:r>
              <a:rPr lang="en-US" dirty="0" smtClean="0"/>
              <a:t>Today, we’ll outline the aims for this course and present a rough course plan. After some introduction, we’ll start reviewing C++ by looking at the simplest possible C++ program and outline how it can be made into running code.</a:t>
            </a:r>
          </a:p>
        </p:txBody>
      </p:sp>
      <p:sp>
        <p:nvSpPr>
          <p:cNvPr id="2" name="Date Placeholder 1"/>
          <p:cNvSpPr>
            <a:spLocks noGrp="1"/>
          </p:cNvSpPr>
          <p:nvPr>
            <p:ph type="dt" sz="half" idx="10"/>
          </p:nvPr>
        </p:nvSpPr>
        <p:spPr/>
        <p:txBody>
          <a:bodyPr/>
          <a:lstStyle/>
          <a:p>
            <a:r>
              <a:rPr lang="en-US" smtClean="0"/>
              <a:t>1/23/2024, Lecture 1</a:t>
            </a:r>
            <a:endParaRPr lang="en-US" dirty="0"/>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dirty="0"/>
          </a:p>
        </p:txBody>
      </p:sp>
      <p:sp>
        <p:nvSpPr>
          <p:cNvPr id="4" name="Slide Number Placeholder 5"/>
          <p:cNvSpPr>
            <a:spLocks noGrp="1"/>
          </p:cNvSpPr>
          <p:nvPr>
            <p:ph type="sldNum" sz="quarter" idx="12"/>
          </p:nvPr>
        </p:nvSpPr>
        <p:spPr/>
        <p:txBody>
          <a:bodyPr>
            <a:normAutofit lnSpcReduction="10000"/>
          </a:bodyPr>
          <a:lstStyle/>
          <a:p>
            <a:fld id="{85450C0D-DBC1-4FED-ADA2-1F836E4D3ADC}" type="slidenum">
              <a:rPr lang="en-US" smtClean="0"/>
              <a:pPr/>
              <a:t>2</a:t>
            </a:fld>
            <a:endParaRPr lang="en-US"/>
          </a:p>
        </p:txBody>
      </p:sp>
    </p:spTree>
    <p:extLst>
      <p:ext uri="{BB962C8B-B14F-4D97-AF65-F5344CB8AC3E}">
        <p14:creationId xmlns:p14="http://schemas.microsoft.com/office/powerpoint/2010/main" val="3474203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First C++ Program</a:t>
            </a:r>
            <a:endParaRPr lang="en-US" dirty="0"/>
          </a:p>
        </p:txBody>
      </p:sp>
      <p:sp>
        <p:nvSpPr>
          <p:cNvPr id="3" name="Content Placeholder 2"/>
          <p:cNvSpPr>
            <a:spLocks noGrp="1"/>
          </p:cNvSpPr>
          <p:nvPr>
            <p:ph idx="1"/>
          </p:nvPr>
        </p:nvSpPr>
        <p:spPr/>
        <p:txBody>
          <a:bodyPr>
            <a:normAutofit fontScale="92500" lnSpcReduction="10000"/>
          </a:bodyPr>
          <a:lstStyle/>
          <a:p>
            <a:pPr marL="109728" indent="0">
              <a:spcBef>
                <a:spcPts val="100"/>
              </a:spcBef>
              <a:buNone/>
            </a:pPr>
            <a:r>
              <a:rPr lang="en-US" sz="1800" dirty="0">
                <a:solidFill>
                  <a:srgbClr val="008000"/>
                </a:solidFill>
                <a:latin typeface="Consolas"/>
              </a:rPr>
              <a:t>// Our first C++ program</a:t>
            </a:r>
          </a:p>
          <a:p>
            <a:pPr marL="109728" indent="0">
              <a:spcBef>
                <a:spcPts val="100"/>
              </a:spcBef>
              <a:buNone/>
            </a:pPr>
            <a:endParaRPr lang="en-US" sz="1800" dirty="0">
              <a:latin typeface="Consolas" pitchFamily="49" charset="0"/>
              <a:cs typeface="Consolas" pitchFamily="49" charset="0"/>
            </a:endParaRPr>
          </a:p>
          <a:p>
            <a:pPr marL="109728" indent="0">
              <a:spcBef>
                <a:spcPts val="100"/>
              </a:spcBef>
              <a:buNone/>
            </a:pPr>
            <a:r>
              <a:rPr lang="en-US" sz="1800" dirty="0">
                <a:latin typeface="Consolas" pitchFamily="49" charset="0"/>
                <a:cs typeface="Consolas" pitchFamily="49" charset="0"/>
              </a:rPr>
              <a:t>#include &lt;</a:t>
            </a:r>
            <a:r>
              <a:rPr lang="en-US" sz="1800" dirty="0" err="1">
                <a:latin typeface="Consolas" pitchFamily="49" charset="0"/>
                <a:cs typeface="Consolas" pitchFamily="49" charset="0"/>
              </a:rPr>
              <a:t>iostream</a:t>
            </a:r>
            <a:r>
              <a:rPr lang="en-US" sz="1800" dirty="0">
                <a:latin typeface="Consolas" pitchFamily="49" charset="0"/>
                <a:cs typeface="Consolas" pitchFamily="49" charset="0"/>
              </a:rPr>
              <a:t>&gt;</a:t>
            </a:r>
          </a:p>
          <a:p>
            <a:pPr marL="109728" indent="0">
              <a:spcBef>
                <a:spcPts val="100"/>
              </a:spcBef>
              <a:buNone/>
            </a:pPr>
            <a:endParaRPr lang="en-US" sz="1800" dirty="0">
              <a:latin typeface="Consolas" pitchFamily="49" charset="0"/>
              <a:cs typeface="Consolas" pitchFamily="49" charset="0"/>
            </a:endParaRPr>
          </a:p>
          <a:p>
            <a:pPr marL="109728" indent="0">
              <a:spcBef>
                <a:spcPts val="100"/>
              </a:spcBef>
              <a:buNone/>
            </a:pPr>
            <a:r>
              <a:rPr lang="en-US" sz="1800" dirty="0" err="1">
                <a:solidFill>
                  <a:srgbClr val="0000FF"/>
                </a:solidFill>
                <a:latin typeface="Consolas"/>
              </a:rPr>
              <a:t>int</a:t>
            </a:r>
            <a:r>
              <a:rPr lang="en-US" sz="1800" dirty="0">
                <a:latin typeface="Consolas" pitchFamily="49" charset="0"/>
                <a:cs typeface="Consolas" pitchFamily="49" charset="0"/>
              </a:rPr>
              <a:t> main()     </a:t>
            </a:r>
            <a:r>
              <a:rPr lang="en-US" sz="1800" dirty="0">
                <a:solidFill>
                  <a:srgbClr val="008000"/>
                </a:solidFill>
                <a:latin typeface="Consolas"/>
              </a:rPr>
              <a:t>// main() is where a C++ program starts</a:t>
            </a:r>
          </a:p>
          <a:p>
            <a:pPr marL="109728" indent="0">
              <a:spcBef>
                <a:spcPts val="100"/>
              </a:spcBef>
              <a:buNone/>
            </a:pPr>
            <a:r>
              <a:rPr lang="en-US" sz="1800" dirty="0">
                <a:latin typeface="Consolas" pitchFamily="49" charset="0"/>
                <a:cs typeface="Consolas" pitchFamily="49" charset="0"/>
              </a:rPr>
              <a:t>{</a:t>
            </a:r>
          </a:p>
          <a:p>
            <a:pPr marL="109728" indent="0">
              <a:spcBef>
                <a:spcPts val="100"/>
              </a:spcBef>
              <a:buNone/>
            </a:pPr>
            <a:r>
              <a:rPr lang="en-US" sz="1800" dirty="0">
                <a:latin typeface="Consolas" pitchFamily="49" charset="0"/>
                <a:cs typeface="Consolas" pitchFamily="49" charset="0"/>
              </a:rPr>
              <a:t>	</a:t>
            </a:r>
            <a:r>
              <a:rPr lang="en-US" sz="1800" dirty="0" err="1">
                <a:latin typeface="Consolas" pitchFamily="49" charset="0"/>
                <a:cs typeface="Consolas" pitchFamily="49" charset="0"/>
              </a:rPr>
              <a:t>std</a:t>
            </a:r>
            <a:r>
              <a:rPr lang="en-US" sz="1800" dirty="0">
                <a:latin typeface="Consolas" pitchFamily="49" charset="0"/>
                <a:cs typeface="Consolas" pitchFamily="49" charset="0"/>
              </a:rPr>
              <a:t>::</a:t>
            </a:r>
            <a:r>
              <a:rPr lang="en-US" sz="1800" dirty="0" err="1">
                <a:latin typeface="Consolas" pitchFamily="49" charset="0"/>
                <a:cs typeface="Consolas" pitchFamily="49" charset="0"/>
              </a:rPr>
              <a:t>cout</a:t>
            </a:r>
            <a:r>
              <a:rPr lang="en-US" sz="1800" dirty="0">
                <a:latin typeface="Consolas" pitchFamily="49" charset="0"/>
                <a:cs typeface="Consolas" pitchFamily="49" charset="0"/>
              </a:rPr>
              <a:t> &lt;&lt; "Hello, world!" &lt;&lt; </a:t>
            </a:r>
            <a:r>
              <a:rPr lang="en-US" sz="1800" dirty="0" err="1">
                <a:latin typeface="Consolas" pitchFamily="49" charset="0"/>
                <a:cs typeface="Consolas" pitchFamily="49" charset="0"/>
              </a:rPr>
              <a:t>std</a:t>
            </a:r>
            <a:r>
              <a:rPr lang="en-US" sz="1800" dirty="0">
                <a:latin typeface="Consolas" pitchFamily="49" charset="0"/>
                <a:cs typeface="Consolas" pitchFamily="49" charset="0"/>
              </a:rPr>
              <a:t>::</a:t>
            </a:r>
            <a:r>
              <a:rPr lang="en-US" sz="1800" dirty="0" err="1">
                <a:latin typeface="Consolas" pitchFamily="49" charset="0"/>
                <a:cs typeface="Consolas" pitchFamily="49" charset="0"/>
              </a:rPr>
              <a:t>endl</a:t>
            </a:r>
            <a:r>
              <a:rPr lang="en-US" sz="1800" dirty="0">
                <a:latin typeface="Consolas" pitchFamily="49" charset="0"/>
                <a:cs typeface="Consolas" pitchFamily="49" charset="0"/>
              </a:rPr>
              <a:t>; </a:t>
            </a:r>
          </a:p>
          <a:p>
            <a:pPr marL="109728" indent="0">
              <a:spcBef>
                <a:spcPts val="100"/>
              </a:spcBef>
              <a:buNone/>
            </a:pPr>
            <a:r>
              <a:rPr lang="en-US" sz="1800" dirty="0">
                <a:latin typeface="Consolas" pitchFamily="49" charset="0"/>
                <a:cs typeface="Consolas" pitchFamily="49" charset="0"/>
              </a:rPr>
              <a:t>			</a:t>
            </a:r>
            <a:r>
              <a:rPr lang="en-US" sz="1800" dirty="0">
                <a:solidFill>
                  <a:srgbClr val="008000"/>
                </a:solidFill>
                <a:latin typeface="Consolas"/>
              </a:rPr>
              <a:t>// output the 13 characters </a:t>
            </a:r>
            <a:br>
              <a:rPr lang="en-US" sz="1800" dirty="0">
                <a:solidFill>
                  <a:srgbClr val="008000"/>
                </a:solidFill>
                <a:latin typeface="Consolas"/>
              </a:rPr>
            </a:br>
            <a:r>
              <a:rPr lang="en-US" sz="1800" dirty="0">
                <a:latin typeface="Consolas" pitchFamily="49" charset="0"/>
                <a:cs typeface="Consolas" pitchFamily="49" charset="0"/>
              </a:rPr>
              <a:t>			</a:t>
            </a:r>
            <a:r>
              <a:rPr lang="en-US" sz="1800" dirty="0">
                <a:solidFill>
                  <a:srgbClr val="008000"/>
                </a:solidFill>
                <a:latin typeface="Consolas"/>
              </a:rPr>
              <a:t>// Hello, world! followed by a new line</a:t>
            </a:r>
          </a:p>
          <a:p>
            <a:pPr marL="109728" indent="0">
              <a:spcBef>
                <a:spcPts val="100"/>
              </a:spcBef>
              <a:buNone/>
            </a:pPr>
            <a:r>
              <a:rPr lang="en-US" sz="1800" dirty="0">
                <a:latin typeface="Consolas" pitchFamily="49" charset="0"/>
                <a:cs typeface="Consolas" pitchFamily="49" charset="0"/>
              </a:rPr>
              <a:t>	</a:t>
            </a:r>
            <a:r>
              <a:rPr lang="en-US" sz="1800" dirty="0">
                <a:solidFill>
                  <a:srgbClr val="0000FF"/>
                </a:solidFill>
                <a:latin typeface="Consolas"/>
              </a:rPr>
              <a:t>return</a:t>
            </a:r>
            <a:r>
              <a:rPr lang="en-US" sz="1800" dirty="0">
                <a:latin typeface="Consolas" pitchFamily="49" charset="0"/>
                <a:cs typeface="Consolas" pitchFamily="49" charset="0"/>
              </a:rPr>
              <a:t> 0;	</a:t>
            </a:r>
            <a:r>
              <a:rPr lang="en-US" sz="1800" dirty="0">
                <a:solidFill>
                  <a:srgbClr val="008000"/>
                </a:solidFill>
                <a:latin typeface="Consolas"/>
              </a:rPr>
              <a:t>// return a value indicating success</a:t>
            </a:r>
          </a:p>
          <a:p>
            <a:pPr marL="109728" indent="0">
              <a:spcBef>
                <a:spcPts val="100"/>
              </a:spcBef>
              <a:buNone/>
            </a:pPr>
            <a:r>
              <a:rPr lang="en-US" sz="1800" dirty="0">
                <a:latin typeface="Consolas" pitchFamily="49" charset="0"/>
                <a:cs typeface="Consolas" pitchFamily="49" charset="0"/>
              </a:rPr>
              <a:t>}</a:t>
            </a:r>
          </a:p>
          <a:p>
            <a:pPr marL="109728" indent="0">
              <a:spcBef>
                <a:spcPts val="100"/>
              </a:spcBef>
              <a:buNone/>
            </a:pPr>
            <a:endParaRPr lang="en-US" sz="1800" dirty="0">
              <a:latin typeface="Consolas" pitchFamily="49" charset="0"/>
              <a:cs typeface="Consolas" pitchFamily="49" charset="0"/>
            </a:endParaRPr>
          </a:p>
          <a:p>
            <a:pPr marL="109728" indent="0">
              <a:spcBef>
                <a:spcPts val="100"/>
              </a:spcBef>
              <a:buNone/>
            </a:pPr>
            <a:r>
              <a:rPr lang="en-US" sz="1800" dirty="0">
                <a:solidFill>
                  <a:srgbClr val="008000"/>
                </a:solidFill>
                <a:latin typeface="Consolas"/>
              </a:rPr>
              <a:t>// quotes delimit a string literal</a:t>
            </a:r>
          </a:p>
          <a:p>
            <a:pPr marL="109728" indent="0">
              <a:spcBef>
                <a:spcPts val="100"/>
              </a:spcBef>
              <a:buNone/>
            </a:pPr>
            <a:r>
              <a:rPr lang="en-US" sz="1800" dirty="0">
                <a:solidFill>
                  <a:srgbClr val="008000"/>
                </a:solidFill>
                <a:latin typeface="Consolas"/>
              </a:rPr>
              <a:t>// NOTE: “smart” quotes “ ” will cause </a:t>
            </a:r>
            <a:r>
              <a:rPr lang="en-US" sz="1800" dirty="0" smtClean="0">
                <a:solidFill>
                  <a:srgbClr val="008000"/>
                </a:solidFill>
                <a:latin typeface="Consolas"/>
              </a:rPr>
              <a:t>compilation </a:t>
            </a:r>
            <a:r>
              <a:rPr lang="en-US" sz="1800" dirty="0">
                <a:solidFill>
                  <a:srgbClr val="008000"/>
                </a:solidFill>
                <a:latin typeface="Consolas"/>
              </a:rPr>
              <a:t>problems.</a:t>
            </a:r>
          </a:p>
          <a:p>
            <a:pPr marL="109728" indent="0">
              <a:spcBef>
                <a:spcPts val="100"/>
              </a:spcBef>
              <a:buNone/>
            </a:pPr>
            <a:r>
              <a:rPr lang="en-US" sz="1800" dirty="0">
                <a:solidFill>
                  <a:srgbClr val="008000"/>
                </a:solidFill>
                <a:latin typeface="Consolas"/>
              </a:rPr>
              <a:t>// 	   so make sure your quotes are of the style " "</a:t>
            </a:r>
          </a:p>
          <a:p>
            <a:pPr marL="109728" indent="0">
              <a:spcBef>
                <a:spcPts val="100"/>
              </a:spcBef>
              <a:buNone/>
            </a:pPr>
            <a:r>
              <a:rPr lang="en-US" sz="1800" dirty="0">
                <a:solidFill>
                  <a:srgbClr val="008000"/>
                </a:solidFill>
                <a:latin typeface="Consolas"/>
              </a:rPr>
              <a:t>// \n is a notation for a new line</a:t>
            </a:r>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dirty="0"/>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20</a:t>
            </a:fld>
            <a:endParaRPr lang="en-US"/>
          </a:p>
        </p:txBody>
      </p:sp>
    </p:spTree>
    <p:extLst>
      <p:ext uri="{BB962C8B-B14F-4D97-AF65-F5344CB8AC3E}">
        <p14:creationId xmlns:p14="http://schemas.microsoft.com/office/powerpoint/2010/main" val="25324996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deeper look</a:t>
            </a:r>
            <a:endParaRPr lang="en-US" dirty="0"/>
          </a:p>
        </p:txBody>
      </p:sp>
      <p:sp>
        <p:nvSpPr>
          <p:cNvPr id="3" name="Content Placeholder 2"/>
          <p:cNvSpPr>
            <a:spLocks noGrp="1"/>
          </p:cNvSpPr>
          <p:nvPr>
            <p:ph idx="1"/>
          </p:nvPr>
        </p:nvSpPr>
        <p:spPr/>
        <p:txBody>
          <a:bodyPr/>
          <a:lstStyle/>
          <a:p>
            <a:r>
              <a:rPr lang="en-US" dirty="0" smtClean="0"/>
              <a:t>Expressions</a:t>
            </a:r>
          </a:p>
          <a:p>
            <a:pPr lvl="1"/>
            <a:r>
              <a:rPr lang="en-US" dirty="0" smtClean="0"/>
              <a:t>Compute something, yields result, may have side effects</a:t>
            </a:r>
          </a:p>
          <a:p>
            <a:pPr lvl="1"/>
            <a:r>
              <a:rPr lang="en-US" dirty="0" smtClean="0"/>
              <a:t>Operands and operators – types!</a:t>
            </a:r>
          </a:p>
          <a:p>
            <a:pPr lvl="1"/>
            <a:endParaRPr lang="en-US" dirty="0" smtClean="0"/>
          </a:p>
          <a:p>
            <a:pPr marL="411480" lvl="2" indent="0">
              <a:buNone/>
            </a:pPr>
            <a:r>
              <a:rPr lang="en-US" dirty="0" smtClean="0">
                <a:solidFill>
                  <a:prstClr val="black"/>
                </a:solidFill>
                <a:latin typeface="Consolas" pitchFamily="49" charset="0"/>
                <a:cs typeface="Consolas" pitchFamily="49" charset="0"/>
              </a:rPr>
              <a:t>	</a:t>
            </a:r>
            <a:r>
              <a:rPr lang="en-US" dirty="0" err="1" smtClean="0">
                <a:solidFill>
                  <a:prstClr val="black"/>
                </a:solidFill>
                <a:latin typeface="Consolas" pitchFamily="49" charset="0"/>
                <a:cs typeface="Consolas" pitchFamily="49" charset="0"/>
              </a:rPr>
              <a:t>std</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cout</a:t>
            </a:r>
            <a:r>
              <a:rPr lang="en-US" dirty="0">
                <a:solidFill>
                  <a:prstClr val="black"/>
                </a:solidFill>
                <a:latin typeface="Consolas" pitchFamily="49" charset="0"/>
                <a:cs typeface="Consolas" pitchFamily="49" charset="0"/>
              </a:rPr>
              <a:t> &lt;&lt; "Hello, world!" &lt;&lt; </a:t>
            </a:r>
            <a:r>
              <a:rPr lang="en-US" dirty="0" err="1">
                <a:solidFill>
                  <a:prstClr val="black"/>
                </a:solidFill>
                <a:latin typeface="Consolas" pitchFamily="49" charset="0"/>
                <a:cs typeface="Consolas" pitchFamily="49" charset="0"/>
              </a:rPr>
              <a:t>std</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endl</a:t>
            </a:r>
            <a:r>
              <a:rPr lang="en-US" dirty="0">
                <a:solidFill>
                  <a:prstClr val="black"/>
                </a:solidFill>
                <a:latin typeface="Consolas" pitchFamily="49" charset="0"/>
                <a:cs typeface="Consolas" pitchFamily="49" charset="0"/>
              </a:rPr>
              <a:t>;</a:t>
            </a:r>
            <a:endParaRPr lang="en-US" sz="1000" dirty="0"/>
          </a:p>
          <a:p>
            <a:r>
              <a:rPr lang="en-US" dirty="0" smtClean="0"/>
              <a:t>Scope</a:t>
            </a:r>
          </a:p>
          <a:p>
            <a:pPr lvl="1"/>
            <a:r>
              <a:rPr lang="de-DE" dirty="0" smtClean="0"/>
              <a:t>Part of the program in which a name has its meaning</a:t>
            </a:r>
          </a:p>
          <a:p>
            <a:pPr lvl="2"/>
            <a:r>
              <a:rPr lang="de-DE" smtClean="0"/>
              <a:t>Global scope</a:t>
            </a:r>
          </a:p>
          <a:p>
            <a:pPr lvl="2"/>
            <a:r>
              <a:rPr lang="de-DE" dirty="0" smtClean="0"/>
              <a:t>Namespace scope</a:t>
            </a:r>
          </a:p>
          <a:p>
            <a:pPr lvl="2"/>
            <a:r>
              <a:rPr lang="de-DE" dirty="0" smtClean="0"/>
              <a:t>Block scope</a:t>
            </a:r>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21</a:t>
            </a:fld>
            <a:endParaRPr lang="en-US"/>
          </a:p>
        </p:txBody>
      </p:sp>
    </p:spTree>
    <p:extLst>
      <p:ext uri="{BB962C8B-B14F-4D97-AF65-F5344CB8AC3E}">
        <p14:creationId xmlns:p14="http://schemas.microsoft.com/office/powerpoint/2010/main" val="2887619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Details</a:t>
            </a:r>
            <a:endParaRPr lang="en-US" dirty="0"/>
          </a:p>
        </p:txBody>
      </p:sp>
      <p:sp>
        <p:nvSpPr>
          <p:cNvPr id="3" name="Content Placeholder 2"/>
          <p:cNvSpPr>
            <a:spLocks noGrp="1"/>
          </p:cNvSpPr>
          <p:nvPr>
            <p:ph idx="1"/>
          </p:nvPr>
        </p:nvSpPr>
        <p:spPr/>
        <p:txBody>
          <a:bodyPr/>
          <a:lstStyle/>
          <a:p>
            <a:r>
              <a:rPr lang="de-DE" dirty="0" smtClean="0"/>
              <a:t>Program structure</a:t>
            </a:r>
          </a:p>
          <a:p>
            <a:pPr lvl="1"/>
            <a:r>
              <a:rPr lang="de-DE" dirty="0" smtClean="0"/>
              <a:t>Free form except string literals, </a:t>
            </a:r>
            <a:r>
              <a:rPr lang="en-US" dirty="0" smtClean="0"/>
              <a:t>#</a:t>
            </a:r>
            <a:r>
              <a:rPr lang="de-DE" dirty="0" smtClean="0"/>
              <a:t>include, comments</a:t>
            </a:r>
          </a:p>
          <a:p>
            <a:r>
              <a:rPr lang="de-DE" dirty="0" smtClean="0"/>
              <a:t>Types</a:t>
            </a:r>
          </a:p>
          <a:p>
            <a:pPr lvl="1"/>
            <a:r>
              <a:rPr lang="de-DE" dirty="0" smtClean="0"/>
              <a:t>Data structures and their operations</a:t>
            </a:r>
          </a:p>
          <a:p>
            <a:pPr lvl="1"/>
            <a:r>
              <a:rPr lang="de-DE" dirty="0" smtClean="0"/>
              <a:t>Built in and user defined</a:t>
            </a:r>
          </a:p>
          <a:p>
            <a:r>
              <a:rPr lang="de-DE" dirty="0" smtClean="0"/>
              <a:t>Functions</a:t>
            </a:r>
          </a:p>
          <a:p>
            <a:pPr lvl="1"/>
            <a:r>
              <a:rPr lang="de-DE" dirty="0" smtClean="0"/>
              <a:t>Code structure</a:t>
            </a:r>
          </a:p>
          <a:p>
            <a:pPr lvl="1"/>
            <a:r>
              <a:rPr lang="de-DE" dirty="0" smtClean="0"/>
              <a:t>Helps isolating (abstracting) sub-functionalities</a:t>
            </a:r>
          </a:p>
          <a:p>
            <a:r>
              <a:rPr lang="de-DE" dirty="0" smtClean="0"/>
              <a:t>Namespaces</a:t>
            </a:r>
          </a:p>
          <a:p>
            <a:pPr lvl="1"/>
            <a:r>
              <a:rPr lang="de-DE" dirty="0" smtClean="0"/>
              <a:t>Grouping related names</a:t>
            </a:r>
          </a:p>
          <a:p>
            <a:pPr marL="0" indent="0">
              <a:buNone/>
            </a:pPr>
            <a:endParaRPr lang="en-US" dirty="0" smtClean="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pPr/>
              <a:t>22</a:t>
            </a:fld>
            <a:endParaRPr lang="en-US"/>
          </a:p>
        </p:txBody>
      </p:sp>
    </p:spTree>
    <p:extLst>
      <p:ext uri="{BB962C8B-B14F-4D97-AF65-F5344CB8AC3E}">
        <p14:creationId xmlns:p14="http://schemas.microsoft.com/office/powerpoint/2010/main" val="8741152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Details</a:t>
            </a:r>
            <a:endParaRPr lang="en-US" dirty="0"/>
          </a:p>
        </p:txBody>
      </p:sp>
      <p:sp>
        <p:nvSpPr>
          <p:cNvPr id="3" name="Content Placeholder 2"/>
          <p:cNvSpPr>
            <a:spLocks noGrp="1"/>
          </p:cNvSpPr>
          <p:nvPr>
            <p:ph idx="1"/>
          </p:nvPr>
        </p:nvSpPr>
        <p:spPr/>
        <p:txBody>
          <a:bodyPr/>
          <a:lstStyle/>
          <a:p>
            <a:r>
              <a:rPr lang="de-DE" dirty="0" smtClean="0"/>
              <a:t>Special character literals</a:t>
            </a:r>
            <a:endParaRPr lang="en-US" dirty="0" smtClean="0"/>
          </a:p>
          <a:p>
            <a:pPr lvl="1"/>
            <a:r>
              <a:rPr lang="en-US" dirty="0" smtClean="0">
                <a:latin typeface="Consolas" panose="020B0609020204030204" pitchFamily="49" charset="0"/>
                <a:cs typeface="Consolas" panose="020B0609020204030204" pitchFamily="49" charset="0"/>
              </a:rPr>
              <a:t>\n</a:t>
            </a:r>
            <a:r>
              <a:rPr lang="en-US" dirty="0" smtClean="0"/>
              <a:t>	newline character</a:t>
            </a:r>
          </a:p>
          <a:p>
            <a:pPr lvl="1"/>
            <a:r>
              <a:rPr lang="en-US" dirty="0" smtClean="0">
                <a:latin typeface="Consolas" panose="020B0609020204030204" pitchFamily="49" charset="0"/>
                <a:cs typeface="Consolas" panose="020B0609020204030204" pitchFamily="49" charset="0"/>
              </a:rPr>
              <a:t>\t</a:t>
            </a:r>
            <a:r>
              <a:rPr lang="en-US" dirty="0" smtClean="0"/>
              <a:t> 	horizontal tabulator</a:t>
            </a:r>
          </a:p>
          <a:p>
            <a:pPr lvl="1"/>
            <a:r>
              <a:rPr lang="en-US" dirty="0" smtClean="0">
                <a:latin typeface="Consolas" panose="020B0609020204030204" pitchFamily="49" charset="0"/>
                <a:cs typeface="Consolas" panose="020B0609020204030204" pitchFamily="49" charset="0"/>
              </a:rPr>
              <a:t>\b</a:t>
            </a:r>
            <a:r>
              <a:rPr lang="en-US" dirty="0" smtClean="0"/>
              <a:t>	backspace character</a:t>
            </a:r>
          </a:p>
          <a:p>
            <a:pPr lvl="1"/>
            <a:r>
              <a:rPr lang="en-US" dirty="0" smtClean="0">
                <a:latin typeface="Consolas" panose="020B0609020204030204" pitchFamily="49" charset="0"/>
                <a:cs typeface="Consolas" panose="020B0609020204030204" pitchFamily="49" charset="0"/>
              </a:rPr>
              <a:t>\"</a:t>
            </a:r>
            <a:r>
              <a:rPr lang="en-US" dirty="0" smtClean="0"/>
              <a:t>	same as " but does not terminate string</a:t>
            </a:r>
          </a:p>
          <a:p>
            <a:pPr lvl="1"/>
            <a:r>
              <a:rPr lang="en-US" dirty="0" smtClean="0">
                <a:latin typeface="Consolas" panose="020B0609020204030204" pitchFamily="49" charset="0"/>
                <a:cs typeface="Consolas" panose="020B0609020204030204" pitchFamily="49" charset="0"/>
              </a:rPr>
              <a:t>\'</a:t>
            </a:r>
            <a:r>
              <a:rPr lang="en-US" dirty="0" smtClean="0"/>
              <a:t>	same as ' but does not terminate character literal</a:t>
            </a:r>
          </a:p>
          <a:p>
            <a:pPr lvl="1"/>
            <a:r>
              <a:rPr lang="en-US" dirty="0" smtClean="0">
                <a:latin typeface="Consolas" panose="020B0609020204030204" pitchFamily="49" charset="0"/>
                <a:cs typeface="Consolas" panose="020B0609020204030204" pitchFamily="49" charset="0"/>
              </a:rPr>
              <a:t>\\</a:t>
            </a:r>
            <a:r>
              <a:rPr lang="en-US" dirty="0" smtClean="0"/>
              <a:t>	same as \ but does not give special meaning to next character</a:t>
            </a:r>
          </a:p>
          <a:p>
            <a:r>
              <a:rPr lang="en-US" dirty="0" smtClean="0"/>
              <a:t>Definitions and headers</a:t>
            </a:r>
          </a:p>
          <a:p>
            <a:r>
              <a:rPr lang="en-US" dirty="0" smtClean="0"/>
              <a:t>The main() function</a:t>
            </a:r>
          </a:p>
          <a:p>
            <a:r>
              <a:rPr lang="en-US" dirty="0" smtClean="0"/>
              <a:t>Braces and semicolons</a:t>
            </a:r>
          </a:p>
          <a:p>
            <a:r>
              <a:rPr lang="en-US" dirty="0" smtClean="0"/>
              <a:t>Output</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pPr/>
              <a:t>23</a:t>
            </a:fld>
            <a:endParaRPr lang="en-US"/>
          </a:p>
        </p:txBody>
      </p:sp>
    </p:spTree>
    <p:extLst>
      <p:ext uri="{BB962C8B-B14F-4D97-AF65-F5344CB8AC3E}">
        <p14:creationId xmlns:p14="http://schemas.microsoft.com/office/powerpoint/2010/main" val="21194217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Hello, world!</a:t>
            </a:r>
            <a:endParaRPr lang="en-US" dirty="0" smtClean="0"/>
          </a:p>
        </p:txBody>
      </p:sp>
      <p:sp>
        <p:nvSpPr>
          <p:cNvPr id="37891" name="Rectangle 3"/>
          <p:cNvSpPr>
            <a:spLocks noGrp="1" noChangeArrowheads="1"/>
          </p:cNvSpPr>
          <p:nvPr>
            <p:ph idx="1"/>
          </p:nvPr>
        </p:nvSpPr>
        <p:spPr/>
        <p:txBody>
          <a:bodyPr/>
          <a:lstStyle/>
          <a:p>
            <a:r>
              <a:rPr lang="en-US" smtClean="0"/>
              <a:t>“Hello world” is a very important program</a:t>
            </a:r>
          </a:p>
          <a:p>
            <a:pPr lvl="1"/>
            <a:r>
              <a:rPr lang="en-US" smtClean="0"/>
              <a:t>Its purpose is to help you get used to your tools</a:t>
            </a:r>
          </a:p>
          <a:p>
            <a:pPr lvl="2"/>
            <a:r>
              <a:rPr lang="en-US" smtClean="0"/>
              <a:t>Compiler</a:t>
            </a:r>
          </a:p>
          <a:p>
            <a:pPr lvl="2"/>
            <a:r>
              <a:rPr lang="en-US" smtClean="0"/>
              <a:t>Program development environment</a:t>
            </a:r>
          </a:p>
          <a:p>
            <a:pPr lvl="2"/>
            <a:r>
              <a:rPr lang="en-US" smtClean="0"/>
              <a:t>Program execution environment</a:t>
            </a:r>
          </a:p>
          <a:p>
            <a:pPr lvl="1"/>
            <a:r>
              <a:rPr lang="en-US" smtClean="0"/>
              <a:t>Type in the program carefully</a:t>
            </a:r>
          </a:p>
          <a:p>
            <a:pPr lvl="2"/>
            <a:r>
              <a:rPr lang="en-US" smtClean="0"/>
              <a:t>After you get it to work, please make a few mistakes to see how the tools respond; for example</a:t>
            </a:r>
          </a:p>
          <a:p>
            <a:pPr lvl="3"/>
            <a:r>
              <a:rPr lang="en-US" smtClean="0"/>
              <a:t>Forget the header</a:t>
            </a:r>
          </a:p>
          <a:p>
            <a:pPr lvl="3"/>
            <a:r>
              <a:rPr lang="en-US" smtClean="0"/>
              <a:t>Forget to terminate the string</a:t>
            </a:r>
          </a:p>
          <a:p>
            <a:pPr lvl="3"/>
            <a:r>
              <a:rPr lang="en-US" smtClean="0"/>
              <a:t>Misspell return (e.g. retrun)</a:t>
            </a:r>
          </a:p>
          <a:p>
            <a:pPr lvl="3"/>
            <a:r>
              <a:rPr lang="en-US" smtClean="0"/>
              <a:t>Forget a semicolon</a:t>
            </a:r>
          </a:p>
          <a:p>
            <a:pPr lvl="3"/>
            <a:r>
              <a:rPr lang="en-US" smtClean="0"/>
              <a:t>Forget { or }</a:t>
            </a:r>
          </a:p>
          <a:p>
            <a:pPr lvl="3"/>
            <a:r>
              <a:rPr lang="en-US" smtClean="0"/>
              <a:t>…</a:t>
            </a:r>
          </a:p>
          <a:p>
            <a:pPr lvl="3"/>
            <a:endParaRPr lang="en-US" dirty="0" smtClean="0"/>
          </a:p>
        </p:txBody>
      </p:sp>
      <p:sp>
        <p:nvSpPr>
          <p:cNvPr id="2" name="Date Placeholder 1"/>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4" name="Slide Number Placeholder 5"/>
          <p:cNvSpPr>
            <a:spLocks noGrp="1"/>
          </p:cNvSpPr>
          <p:nvPr>
            <p:ph type="sldNum" sz="quarter" idx="12"/>
          </p:nvPr>
        </p:nvSpPr>
        <p:spPr/>
        <p:txBody>
          <a:bodyPr>
            <a:normAutofit lnSpcReduction="10000"/>
          </a:bodyPr>
          <a:lstStyle/>
          <a:p>
            <a:fld id="{0EDA9A50-5E19-4637-B587-DCEC09C59AF1}" type="slidenum">
              <a:rPr lang="en-US" smtClean="0"/>
              <a:pPr/>
              <a:t>24</a:t>
            </a:fld>
            <a:endParaRPr lang="en-US"/>
          </a:p>
        </p:txBody>
      </p:sp>
    </p:spTree>
    <p:extLst>
      <p:ext uri="{BB962C8B-B14F-4D97-AF65-F5344CB8AC3E}">
        <p14:creationId xmlns:p14="http://schemas.microsoft.com/office/powerpoint/2010/main" val="4085229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Hello world</a:t>
            </a:r>
          </a:p>
        </p:txBody>
      </p:sp>
      <p:sp>
        <p:nvSpPr>
          <p:cNvPr id="48131" name="Rectangle 3"/>
          <p:cNvSpPr>
            <a:spLocks noGrp="1" noChangeArrowheads="1"/>
          </p:cNvSpPr>
          <p:nvPr>
            <p:ph idx="1"/>
          </p:nvPr>
        </p:nvSpPr>
        <p:spPr/>
        <p:txBody>
          <a:bodyPr>
            <a:normAutofit lnSpcReduction="10000"/>
          </a:bodyPr>
          <a:lstStyle/>
          <a:p>
            <a:r>
              <a:rPr lang="en-US" dirty="0" smtClean="0"/>
              <a:t>It’s almost all “boiler plate”</a:t>
            </a:r>
          </a:p>
          <a:p>
            <a:pPr lvl="1"/>
            <a:r>
              <a:rPr lang="en-US" dirty="0" smtClean="0"/>
              <a:t>Only </a:t>
            </a:r>
            <a:r>
              <a:rPr lang="en-US" dirty="0" err="1" smtClean="0">
                <a:latin typeface="Consolas" pitchFamily="49" charset="0"/>
                <a:cs typeface="Consolas" pitchFamily="49" charset="0"/>
              </a:rPr>
              <a:t>std</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cout</a:t>
            </a:r>
            <a:r>
              <a:rPr lang="en-US" dirty="0" smtClean="0">
                <a:latin typeface="Consolas" pitchFamily="49" charset="0"/>
                <a:cs typeface="Consolas" pitchFamily="49" charset="0"/>
              </a:rPr>
              <a:t> &lt;&lt; "Hello, world!\n"</a:t>
            </a:r>
            <a:r>
              <a:rPr lang="en-US" dirty="0" smtClean="0"/>
              <a:t> directly does anything</a:t>
            </a:r>
          </a:p>
          <a:p>
            <a:r>
              <a:rPr lang="en-US" dirty="0" smtClean="0"/>
              <a:t>That’s normal</a:t>
            </a:r>
          </a:p>
          <a:p>
            <a:pPr lvl="1"/>
            <a:r>
              <a:rPr lang="en-US" dirty="0" smtClean="0"/>
              <a:t>Most of our code, and most of the systems we use simply exist to make some other code elegant and/or efficient</a:t>
            </a:r>
          </a:p>
          <a:p>
            <a:pPr lvl="1"/>
            <a:r>
              <a:rPr lang="en-US" dirty="0" smtClean="0"/>
              <a:t>“real world” non-software analogies abound</a:t>
            </a:r>
          </a:p>
          <a:p>
            <a:r>
              <a:rPr lang="en-US" dirty="0" smtClean="0"/>
              <a:t>“Boiler plate,” that is, notation, libraries, and other support is what makes our code simple, comprehensible, trustworthy, and efficient.</a:t>
            </a:r>
          </a:p>
          <a:p>
            <a:pPr lvl="1"/>
            <a:r>
              <a:rPr lang="en-US" dirty="0" smtClean="0"/>
              <a:t>Would you rather write 1,000,000 lines of machine code?</a:t>
            </a:r>
          </a:p>
          <a:p>
            <a:r>
              <a:rPr lang="en-US" dirty="0" smtClean="0"/>
              <a:t>This implies that we should not just “get things done”; we should take great care that things are done elegantly, correctly, and in ways that ease the creation of more/other software:</a:t>
            </a:r>
          </a:p>
          <a:p>
            <a:pPr lvl="1"/>
            <a:r>
              <a:rPr lang="en-US" dirty="0" smtClean="0"/>
              <a:t>Style Matters!</a:t>
            </a:r>
          </a:p>
        </p:txBody>
      </p:sp>
      <p:sp>
        <p:nvSpPr>
          <p:cNvPr id="2" name="Date Placeholder 1"/>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4" name="Slide Number Placeholder 5"/>
          <p:cNvSpPr>
            <a:spLocks noGrp="1"/>
          </p:cNvSpPr>
          <p:nvPr>
            <p:ph type="sldNum" sz="quarter" idx="12"/>
          </p:nvPr>
        </p:nvSpPr>
        <p:spPr/>
        <p:txBody>
          <a:bodyPr>
            <a:normAutofit lnSpcReduction="10000"/>
          </a:bodyPr>
          <a:lstStyle/>
          <a:p>
            <a:fld id="{5161BF52-2E0B-4008-AB0C-FF874E1BF138}" type="slidenum">
              <a:rPr lang="en-US" smtClean="0"/>
              <a:pPr/>
              <a:t>25</a:t>
            </a:fld>
            <a:endParaRPr lang="en-US"/>
          </a:p>
        </p:txBody>
      </p:sp>
    </p:spTree>
    <p:extLst>
      <p:ext uri="{BB962C8B-B14F-4D97-AF65-F5344CB8AC3E}">
        <p14:creationId xmlns:p14="http://schemas.microsoft.com/office/powerpoint/2010/main" val="1954910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Number of </a:t>
            </a:r>
            <a:r>
              <a:rPr lang="en-US" dirty="0" smtClean="0"/>
              <a:t>Unique </a:t>
            </a:r>
            <a:r>
              <a:rPr lang="en-US" dirty="0"/>
              <a:t>E</a:t>
            </a:r>
            <a:r>
              <a:rPr lang="en-US" dirty="0" smtClean="0"/>
              <a:t>lements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Let’s start with a sequence of integers:</a:t>
            </a:r>
          </a:p>
          <a:p>
            <a:pPr marL="0" indent="0">
              <a:buNone/>
            </a:pPr>
            <a:r>
              <a:rPr lang="en-US" dirty="0" smtClean="0"/>
              <a:t>	</a:t>
            </a:r>
            <a:r>
              <a:rPr lang="en-US" dirty="0" err="1" smtClean="0">
                <a:latin typeface="Consolas" panose="020B0609020204030204" pitchFamily="49" charset="0"/>
              </a:rPr>
              <a:t>int</a:t>
            </a:r>
            <a:r>
              <a:rPr lang="en-US" dirty="0" smtClean="0">
                <a:latin typeface="Consolas" panose="020B0609020204030204" pitchFamily="49" charset="0"/>
              </a:rPr>
              <a:t> </a:t>
            </a:r>
            <a:r>
              <a:rPr lang="en-US" dirty="0">
                <a:latin typeface="Consolas" panose="020B0609020204030204" pitchFamily="49" charset="0"/>
              </a:rPr>
              <a:t>a[] = { 1, 3, 1, 4, 1, 5 </a:t>
            </a:r>
            <a:r>
              <a:rPr lang="en-US" dirty="0" smtClean="0">
                <a:latin typeface="Consolas" panose="020B0609020204030204" pitchFamily="49" charset="0"/>
              </a:rPr>
              <a:t>};</a:t>
            </a:r>
          </a:p>
          <a:p>
            <a:r>
              <a:rPr lang="en-US" dirty="0" smtClean="0"/>
              <a:t>How many unique integers do we have? </a:t>
            </a:r>
          </a:p>
          <a:p>
            <a:pPr lvl="1"/>
            <a:r>
              <a:rPr lang="en-US" dirty="0" smtClean="0"/>
              <a:t>Simple solution:</a:t>
            </a:r>
          </a:p>
          <a:p>
            <a:endParaRPr lang="en-US" dirty="0" smtClean="0"/>
          </a:p>
          <a:p>
            <a:pPr marL="274320" lvl="1" indent="0">
              <a:buNone/>
            </a:pPr>
            <a:r>
              <a:rPr lang="en-US" dirty="0"/>
              <a:t>	</a:t>
            </a:r>
            <a:r>
              <a:rPr lang="en-US" dirty="0" smtClean="0">
                <a:latin typeface="Consolas" panose="020B0609020204030204" pitchFamily="49" charset="0"/>
              </a:rPr>
              <a:t>#</a:t>
            </a:r>
            <a:r>
              <a:rPr lang="en-US" dirty="0">
                <a:latin typeface="Consolas" panose="020B0609020204030204" pitchFamily="49" charset="0"/>
              </a:rPr>
              <a:t>include &lt;</a:t>
            </a:r>
            <a:r>
              <a:rPr lang="en-US" dirty="0" err="1">
                <a:latin typeface="Consolas" panose="020B0609020204030204" pitchFamily="49" charset="0"/>
              </a:rPr>
              <a:t>iostream</a:t>
            </a:r>
            <a:r>
              <a:rPr lang="en-US" dirty="0">
                <a:latin typeface="Consolas" panose="020B0609020204030204" pitchFamily="49" charset="0"/>
              </a:rPr>
              <a:t>&gt;</a:t>
            </a:r>
          </a:p>
          <a:p>
            <a:pPr marL="274320" lvl="1" indent="0">
              <a:buNone/>
            </a:pPr>
            <a:r>
              <a:rPr lang="en-US" dirty="0"/>
              <a:t>	</a:t>
            </a:r>
            <a:r>
              <a:rPr lang="en-US" dirty="0" smtClean="0">
                <a:latin typeface="Consolas" panose="020B0609020204030204" pitchFamily="49" charset="0"/>
              </a:rPr>
              <a:t>#</a:t>
            </a:r>
            <a:r>
              <a:rPr lang="en-US" dirty="0">
                <a:latin typeface="Consolas" panose="020B0609020204030204" pitchFamily="49" charset="0"/>
              </a:rPr>
              <a:t>include &lt;set&gt;</a:t>
            </a:r>
          </a:p>
          <a:p>
            <a:pPr marL="274320" lvl="1" indent="0">
              <a:buNone/>
            </a:pPr>
            <a:endParaRPr lang="en-US" dirty="0">
              <a:latin typeface="Consolas" panose="020B0609020204030204" pitchFamily="49" charset="0"/>
            </a:endParaRPr>
          </a:p>
          <a:p>
            <a:pPr marL="274320" lvl="1" indent="0">
              <a:buNone/>
            </a:pPr>
            <a:r>
              <a:rPr lang="en-US" dirty="0"/>
              <a:t>	</a:t>
            </a:r>
            <a:r>
              <a:rPr lang="en-US" sz="1700" spc="10" dirty="0" err="1">
                <a:solidFill>
                  <a:srgbClr val="0000FF"/>
                </a:solidFill>
                <a:latin typeface="Consolas"/>
              </a:rPr>
              <a:t>int</a:t>
            </a:r>
            <a:r>
              <a:rPr lang="en-US" dirty="0" smtClean="0">
                <a:latin typeface="Consolas" panose="020B0609020204030204" pitchFamily="49" charset="0"/>
              </a:rPr>
              <a:t> </a:t>
            </a:r>
            <a:r>
              <a:rPr lang="en-US" dirty="0">
                <a:latin typeface="Consolas" panose="020B0609020204030204" pitchFamily="49" charset="0"/>
              </a:rPr>
              <a:t>main() {</a:t>
            </a:r>
          </a:p>
          <a:p>
            <a:pPr marL="274320" lvl="1" indent="0">
              <a:buNone/>
            </a:pPr>
            <a:r>
              <a:rPr lang="en-US" dirty="0">
                <a:latin typeface="Consolas" panose="020B0609020204030204" pitchFamily="49" charset="0"/>
              </a:rPr>
              <a:t>  </a:t>
            </a:r>
            <a:r>
              <a:rPr lang="en-US" dirty="0"/>
              <a:t>	</a:t>
            </a:r>
            <a:r>
              <a:rPr lang="en-US" dirty="0" smtClean="0">
                <a:latin typeface="Consolas" panose="020B0609020204030204" pitchFamily="49" charset="0"/>
              </a:rPr>
              <a:t>    </a:t>
            </a:r>
            <a:r>
              <a:rPr lang="en-US" dirty="0" err="1" smtClean="0">
                <a:latin typeface="Consolas" panose="020B0609020204030204" pitchFamily="49" charset="0"/>
              </a:rPr>
              <a:t>std</a:t>
            </a:r>
            <a:r>
              <a:rPr lang="en-US" dirty="0">
                <a:latin typeface="Consolas" panose="020B0609020204030204" pitchFamily="49" charset="0"/>
              </a:rPr>
              <a:t>::set&lt;</a:t>
            </a:r>
            <a:r>
              <a:rPr lang="en-US" dirty="0" err="1">
                <a:latin typeface="Consolas" panose="020B0609020204030204" pitchFamily="49" charset="0"/>
              </a:rPr>
              <a:t>int</a:t>
            </a:r>
            <a:r>
              <a:rPr lang="en-US" dirty="0">
                <a:latin typeface="Consolas" panose="020B0609020204030204" pitchFamily="49" charset="0"/>
              </a:rPr>
              <a:t>&gt; </a:t>
            </a:r>
            <a:r>
              <a:rPr lang="en-US" dirty="0" err="1">
                <a:latin typeface="Consolas" panose="020B0609020204030204" pitchFamily="49" charset="0"/>
              </a:rPr>
              <a:t>set_of_ints</a:t>
            </a:r>
            <a:r>
              <a:rPr lang="en-US" dirty="0">
                <a:latin typeface="Consolas" panose="020B0609020204030204" pitchFamily="49" charset="0"/>
              </a:rPr>
              <a:t>(a, a + 6);</a:t>
            </a:r>
          </a:p>
          <a:p>
            <a:pPr marL="274320" lvl="1" indent="0">
              <a:buNone/>
            </a:pPr>
            <a:r>
              <a:rPr lang="en-US" dirty="0">
                <a:latin typeface="Consolas" panose="020B0609020204030204" pitchFamily="49" charset="0"/>
              </a:rPr>
              <a:t>  </a:t>
            </a:r>
            <a:r>
              <a:rPr lang="en-US" dirty="0"/>
              <a:t>	</a:t>
            </a:r>
            <a:r>
              <a:rPr lang="en-US" dirty="0" smtClean="0">
                <a:latin typeface="Consolas" panose="020B0609020204030204" pitchFamily="49" charset="0"/>
              </a:rPr>
              <a:t>    </a:t>
            </a:r>
            <a:r>
              <a:rPr lang="en-US" dirty="0" err="1" smtClean="0">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a:t>
            </a:r>
            <a:r>
              <a:rPr lang="en-US" dirty="0" err="1">
                <a:latin typeface="Consolas" panose="020B0609020204030204" pitchFamily="49" charset="0"/>
              </a:rPr>
              <a:t>set_of_ints.size</a:t>
            </a:r>
            <a:r>
              <a:rPr lang="en-US" dirty="0">
                <a:latin typeface="Consolas" panose="020B0609020204030204" pitchFamily="49" charset="0"/>
              </a:rPr>
              <a:t>()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274320" lvl="1" indent="0">
              <a:buNone/>
            </a:pPr>
            <a:r>
              <a:rPr lang="en-US" dirty="0"/>
              <a:t>	</a:t>
            </a:r>
            <a:r>
              <a:rPr lang="en-US" dirty="0" smtClean="0">
                <a:latin typeface="Consolas" panose="020B0609020204030204" pitchFamily="49" charset="0"/>
              </a:rPr>
              <a:t>}</a:t>
            </a:r>
          </a:p>
          <a:p>
            <a:pPr marL="274320" lvl="1" indent="0">
              <a:buNone/>
            </a:pPr>
            <a:endParaRPr lang="en-US" dirty="0" smtClean="0">
              <a:latin typeface="Consolas" panose="020B0609020204030204" pitchFamily="49" charset="0"/>
            </a:endParaRPr>
          </a:p>
          <a:p>
            <a:r>
              <a:rPr lang="en-US" dirty="0" smtClean="0"/>
              <a:t>This solution is correct! But … very slow! Why?</a:t>
            </a:r>
            <a:endParaRPr lang="en-US" dirty="0">
              <a:latin typeface="Consolas" panose="020B0609020204030204" pitchFamily="49" charset="0"/>
            </a:endParaRPr>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dirty="0"/>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26</a:t>
            </a:fld>
            <a:endParaRPr lang="en-US"/>
          </a:p>
        </p:txBody>
      </p:sp>
    </p:spTree>
    <p:extLst>
      <p:ext uri="{BB962C8B-B14F-4D97-AF65-F5344CB8AC3E}">
        <p14:creationId xmlns:p14="http://schemas.microsoft.com/office/powerpoint/2010/main" val="214286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vs. Ordering</a:t>
            </a:r>
            <a:endParaRPr lang="en-US" dirty="0"/>
          </a:p>
        </p:txBody>
      </p:sp>
      <p:sp>
        <p:nvSpPr>
          <p:cNvPr id="3" name="Content Placeholder 2"/>
          <p:cNvSpPr>
            <a:spLocks noGrp="1"/>
          </p:cNvSpPr>
          <p:nvPr>
            <p:ph idx="1"/>
          </p:nvPr>
        </p:nvSpPr>
        <p:spPr/>
        <p:txBody>
          <a:bodyPr/>
          <a:lstStyle/>
          <a:p>
            <a:r>
              <a:rPr lang="en-US" dirty="0" err="1">
                <a:latin typeface="Consolas" panose="020B0609020204030204" pitchFamily="49" charset="0"/>
              </a:rPr>
              <a:t>s</a:t>
            </a:r>
            <a:r>
              <a:rPr lang="en-US" dirty="0" err="1" smtClean="0">
                <a:latin typeface="Consolas" panose="020B0609020204030204" pitchFamily="49" charset="0"/>
              </a:rPr>
              <a:t>td</a:t>
            </a:r>
            <a:r>
              <a:rPr lang="en-US" dirty="0" smtClean="0">
                <a:latin typeface="Consolas" panose="020B0609020204030204" pitchFamily="49" charset="0"/>
              </a:rPr>
              <a:t>::set</a:t>
            </a:r>
            <a:r>
              <a:rPr lang="en-US" dirty="0" smtClean="0"/>
              <a:t> is implemented using Red-Black-Trees, which according to textbooks is the best way of implementing it</a:t>
            </a:r>
          </a:p>
          <a:p>
            <a:pPr lvl="1"/>
            <a:r>
              <a:rPr lang="en-US" dirty="0" smtClean="0"/>
              <a:t>Will do </a:t>
            </a:r>
            <a:r>
              <a:rPr lang="en-US" dirty="0" smtClean="0">
                <a:latin typeface="Consolas" panose="020B0609020204030204" pitchFamily="49" charset="0"/>
              </a:rPr>
              <a:t>O(n log(n))</a:t>
            </a:r>
            <a:r>
              <a:rPr lang="en-US" dirty="0" smtClean="0">
                <a:latin typeface="+mj-lt"/>
              </a:rPr>
              <a:t> </a:t>
            </a:r>
            <a:r>
              <a:rPr lang="en-US" dirty="0" smtClean="0"/>
              <a:t>comparison operations, but with a large constant coefficient</a:t>
            </a:r>
          </a:p>
          <a:p>
            <a:pPr lvl="1"/>
            <a:r>
              <a:rPr lang="en-US" dirty="0" smtClean="0"/>
              <a:t>Has to re-sort for each insertion without need</a:t>
            </a:r>
          </a:p>
          <a:p>
            <a:r>
              <a:rPr lang="en-US" dirty="0" smtClean="0"/>
              <a:t>It might appear, that finding </a:t>
            </a:r>
            <a:r>
              <a:rPr lang="en-US" dirty="0"/>
              <a:t>unique elements does not require ordering, it just requires </a:t>
            </a:r>
            <a:r>
              <a:rPr lang="en-US" dirty="0" smtClean="0"/>
              <a:t>equality</a:t>
            </a:r>
          </a:p>
          <a:p>
            <a:pPr lvl="1"/>
            <a:r>
              <a:rPr lang="en-US" dirty="0" smtClean="0"/>
              <a:t>But, actually we need a search or find</a:t>
            </a:r>
          </a:p>
          <a:p>
            <a:pPr lvl="1"/>
            <a:r>
              <a:rPr lang="en-US" dirty="0"/>
              <a:t>Equality gives us linear search </a:t>
            </a:r>
            <a:r>
              <a:rPr lang="en-US" dirty="0" smtClean="0">
                <a:latin typeface="Consolas" panose="020B0609020204030204" pitchFamily="49" charset="0"/>
              </a:rPr>
              <a:t>O(n)</a:t>
            </a:r>
            <a:r>
              <a:rPr lang="en-US" sz="1600" dirty="0" smtClean="0"/>
              <a:t>, </a:t>
            </a:r>
            <a:r>
              <a:rPr lang="en-US" dirty="0" smtClean="0"/>
              <a:t>while </a:t>
            </a:r>
            <a:r>
              <a:rPr lang="en-US" dirty="0"/>
              <a:t>sorting gives us binary search </a:t>
            </a:r>
            <a:r>
              <a:rPr lang="en-US" dirty="0" smtClean="0">
                <a:latin typeface="Consolas" panose="020B0609020204030204" pitchFamily="49" charset="0"/>
              </a:rPr>
              <a:t>O(log(n</a:t>
            </a:r>
            <a:r>
              <a:rPr lang="en-US" dirty="0">
                <a:latin typeface="Consolas" panose="020B0609020204030204" pitchFamily="49" charset="0"/>
              </a:rPr>
              <a:t>))</a:t>
            </a:r>
            <a:r>
              <a:rPr lang="en-US" sz="1600" dirty="0"/>
              <a:t> </a:t>
            </a:r>
            <a:r>
              <a:rPr lang="en-US" dirty="0" smtClean="0"/>
              <a:t>so </a:t>
            </a:r>
            <a:r>
              <a:rPr lang="en-US" dirty="0"/>
              <a:t>we can find </a:t>
            </a:r>
            <a:r>
              <a:rPr lang="en-US" dirty="0" smtClean="0"/>
              <a:t>much, </a:t>
            </a:r>
            <a:r>
              <a:rPr lang="en-US" dirty="0"/>
              <a:t>much faster.</a:t>
            </a:r>
            <a:endParaRPr lang="en-US" dirty="0" smtClean="0"/>
          </a:p>
          <a:p>
            <a:r>
              <a:rPr lang="en-US" dirty="0" smtClean="0"/>
              <a:t>Correct solution is to use </a:t>
            </a:r>
            <a:r>
              <a:rPr lang="en-US" dirty="0" err="1" smtClean="0">
                <a:latin typeface="Consolas" panose="020B0609020204030204" pitchFamily="49" charset="0"/>
              </a:rPr>
              <a:t>std</a:t>
            </a:r>
            <a:r>
              <a:rPr lang="en-US" dirty="0" smtClean="0">
                <a:latin typeface="Consolas" panose="020B0609020204030204" pitchFamily="49" charset="0"/>
              </a:rPr>
              <a:t>::unique</a:t>
            </a:r>
            <a:endParaRPr lang="en-US" dirty="0">
              <a:latin typeface="Consolas" panose="020B0609020204030204" pitchFamily="49" charset="0"/>
            </a:endParaRPr>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27</a:t>
            </a:fld>
            <a:endParaRPr lang="en-US"/>
          </a:p>
        </p:txBody>
      </p:sp>
    </p:spTree>
    <p:extLst>
      <p:ext uri="{BB962C8B-B14F-4D97-AF65-F5344CB8AC3E}">
        <p14:creationId xmlns:p14="http://schemas.microsoft.com/office/powerpoint/2010/main" val="22386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U</a:t>
            </a:r>
            <a:r>
              <a:rPr lang="en-US" dirty="0" smtClean="0"/>
              <a:t>nique Elements</a:t>
            </a:r>
            <a:endParaRPr lang="en-US" dirty="0"/>
          </a:p>
        </p:txBody>
      </p:sp>
      <p:sp>
        <p:nvSpPr>
          <p:cNvPr id="3" name="Content Placeholder 2"/>
          <p:cNvSpPr>
            <a:spLocks noGrp="1"/>
          </p:cNvSpPr>
          <p:nvPr>
            <p:ph idx="1"/>
          </p:nvPr>
        </p:nvSpPr>
        <p:spPr>
          <a:xfrm>
            <a:off x="1261872" y="1828800"/>
            <a:ext cx="9558528" cy="4724400"/>
          </a:xfrm>
        </p:spPr>
        <p:txBody>
          <a:bodyPr>
            <a:normAutofit fontScale="92500" lnSpcReduction="10000"/>
          </a:bodyPr>
          <a:lstStyle/>
          <a:p>
            <a:r>
              <a:rPr lang="en-US" dirty="0" smtClean="0"/>
              <a:t>Sequence must be sorted, however. </a:t>
            </a:r>
            <a:r>
              <a:rPr lang="en-US" dirty="0" err="1" smtClean="0">
                <a:latin typeface="Consolas" panose="020B0609020204030204" pitchFamily="49" charset="0"/>
              </a:rPr>
              <a:t>std</a:t>
            </a:r>
            <a:r>
              <a:rPr lang="en-US" dirty="0" smtClean="0">
                <a:latin typeface="Consolas" panose="020B0609020204030204" pitchFamily="49" charset="0"/>
              </a:rPr>
              <a:t>::unique</a:t>
            </a:r>
            <a:r>
              <a:rPr lang="en-US" dirty="0" smtClean="0"/>
              <a:t> eliminates equal elements and returns reference to first duplicated element:</a:t>
            </a:r>
          </a:p>
          <a:p>
            <a:pPr marL="0" lvl="1" indent="0" defTabSz="569913">
              <a:buNone/>
            </a:pPr>
            <a:endParaRPr lang="en-US" dirty="0" smtClean="0"/>
          </a:p>
          <a:p>
            <a:pPr marL="0" lvl="1" indent="0" defTabSz="569913">
              <a:buNone/>
            </a:pPr>
            <a:r>
              <a:rPr lang="en-US" dirty="0">
                <a:latin typeface="Consolas" panose="020B0609020204030204" pitchFamily="49" charset="0"/>
              </a:rPr>
              <a:t>	</a:t>
            </a:r>
            <a:r>
              <a:rPr lang="en-US" dirty="0" smtClean="0">
                <a:latin typeface="Consolas" panose="020B0609020204030204" pitchFamily="49" charset="0"/>
              </a:rPr>
              <a:t>#</a:t>
            </a:r>
            <a:r>
              <a:rPr lang="en-US" dirty="0">
                <a:latin typeface="Consolas" panose="020B0609020204030204" pitchFamily="49" charset="0"/>
              </a:rPr>
              <a:t>include &lt;algorithm&gt;</a:t>
            </a:r>
          </a:p>
          <a:p>
            <a:pPr marL="0" lvl="1" indent="0" defTabSz="569913">
              <a:buNone/>
            </a:pPr>
            <a:r>
              <a:rPr lang="en-US" dirty="0"/>
              <a:t>	</a:t>
            </a:r>
            <a:r>
              <a:rPr lang="en-US" dirty="0">
                <a:latin typeface="Consolas" panose="020B0609020204030204" pitchFamily="49" charset="0"/>
              </a:rPr>
              <a:t>#include &lt;</a:t>
            </a:r>
            <a:r>
              <a:rPr lang="en-US" dirty="0" err="1">
                <a:latin typeface="Consolas" panose="020B0609020204030204" pitchFamily="49" charset="0"/>
              </a:rPr>
              <a:t>iostream</a:t>
            </a:r>
            <a:r>
              <a:rPr lang="en-US" dirty="0">
                <a:latin typeface="Consolas" panose="020B0609020204030204" pitchFamily="49" charset="0"/>
              </a:rPr>
              <a:t>&gt;</a:t>
            </a:r>
          </a:p>
          <a:p>
            <a:pPr marL="0" lvl="1" indent="0" defTabSz="569913">
              <a:buNone/>
            </a:pPr>
            <a:endParaRPr lang="en-US" dirty="0">
              <a:latin typeface="Consolas" panose="020B0609020204030204" pitchFamily="49" charset="0"/>
            </a:endParaRPr>
          </a:p>
          <a:p>
            <a:pPr marL="0" lvl="1" indent="0" defTabSz="569913">
              <a:buNone/>
            </a:pPr>
            <a:r>
              <a:rPr lang="en-US" dirty="0"/>
              <a:t>	</a:t>
            </a:r>
            <a:r>
              <a:rPr lang="en-US" sz="1700" spc="10" dirty="0" err="1">
                <a:solidFill>
                  <a:srgbClr val="0000FF"/>
                </a:solidFill>
                <a:latin typeface="Consolas"/>
              </a:rPr>
              <a:t>int</a:t>
            </a:r>
            <a:r>
              <a:rPr lang="en-US" dirty="0">
                <a:latin typeface="Consolas" panose="020B0609020204030204" pitchFamily="49" charset="0"/>
              </a:rPr>
              <a:t> main() {</a:t>
            </a:r>
          </a:p>
          <a:p>
            <a:pPr marL="0" lvl="1" indent="0" defTabSz="569913">
              <a:buNone/>
            </a:pPr>
            <a:r>
              <a:rPr lang="en-US" dirty="0">
                <a:latin typeface="Consolas" panose="020B0609020204030204" pitchFamily="49" charset="0"/>
              </a:rPr>
              <a:t>  </a:t>
            </a:r>
            <a:r>
              <a:rPr lang="en-US" dirty="0"/>
              <a:t>	</a:t>
            </a: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::sort(a</a:t>
            </a:r>
            <a:r>
              <a:rPr lang="en-US" dirty="0">
                <a:latin typeface="Consolas" panose="020B0609020204030204" pitchFamily="49" charset="0"/>
              </a:rPr>
              <a:t>, a + </a:t>
            </a:r>
            <a:r>
              <a:rPr lang="en-US" dirty="0" err="1" smtClean="0">
                <a:latin typeface="Consolas" panose="020B0609020204030204" pitchFamily="49" charset="0"/>
              </a:rPr>
              <a:t>std</a:t>
            </a:r>
            <a:r>
              <a:rPr lang="en-US" dirty="0" smtClean="0">
                <a:latin typeface="Consolas" panose="020B0609020204030204" pitchFamily="49" charset="0"/>
              </a:rPr>
              <a:t>::size(a));</a:t>
            </a:r>
            <a:endParaRPr lang="en-US" dirty="0">
              <a:latin typeface="Consolas" panose="020B0609020204030204" pitchFamily="49" charset="0"/>
            </a:endParaRPr>
          </a:p>
          <a:p>
            <a:pPr marL="0" lvl="1" indent="0" defTabSz="569913">
              <a:buNone/>
            </a:pPr>
            <a:r>
              <a:rPr lang="en-US" dirty="0">
                <a:latin typeface="Consolas" panose="020B0609020204030204" pitchFamily="49" charset="0"/>
              </a:rPr>
              <a:t>  </a:t>
            </a:r>
            <a:r>
              <a:rPr lang="en-US" dirty="0"/>
              <a:t>	</a:t>
            </a:r>
            <a:r>
              <a:rPr lang="en-US" dirty="0" smtClean="0">
                <a:latin typeface="Consolas" panose="020B0609020204030204" pitchFamily="49" charset="0"/>
              </a:rPr>
              <a:t>    </a:t>
            </a:r>
            <a:r>
              <a:rPr lang="en-US" dirty="0" err="1" smtClean="0">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a:t>
            </a:r>
            <a:r>
              <a:rPr lang="en-US" dirty="0" err="1">
                <a:latin typeface="Consolas" panose="020B0609020204030204" pitchFamily="49" charset="0"/>
              </a:rPr>
              <a:t>std</a:t>
            </a:r>
            <a:r>
              <a:rPr lang="en-US" dirty="0">
                <a:latin typeface="Consolas" panose="020B0609020204030204" pitchFamily="49" charset="0"/>
              </a:rPr>
              <a:t>::unique(a, a + </a:t>
            </a:r>
            <a:r>
              <a:rPr lang="en-US" dirty="0" err="1" smtClean="0">
                <a:latin typeface="Consolas" panose="020B0609020204030204" pitchFamily="49" charset="0"/>
              </a:rPr>
              <a:t>std</a:t>
            </a:r>
            <a:r>
              <a:rPr lang="en-US" dirty="0" smtClean="0">
                <a:latin typeface="Consolas" panose="020B0609020204030204" pitchFamily="49" charset="0"/>
              </a:rPr>
              <a:t>::size(a)) </a:t>
            </a:r>
            <a:r>
              <a:rPr lang="en-US" dirty="0">
                <a:latin typeface="Consolas" panose="020B0609020204030204" pitchFamily="49" charset="0"/>
              </a:rPr>
              <a:t>- a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0" lvl="1" indent="0" defTabSz="569913">
              <a:buNone/>
            </a:pPr>
            <a:r>
              <a:rPr lang="en-US" dirty="0"/>
              <a:t>	</a:t>
            </a:r>
            <a:r>
              <a:rPr lang="en-US" dirty="0" smtClean="0">
                <a:latin typeface="Consolas" panose="020B0609020204030204" pitchFamily="49" charset="0"/>
              </a:rPr>
              <a:t>}</a:t>
            </a:r>
          </a:p>
          <a:p>
            <a:pPr marL="0" lvl="1" indent="0" defTabSz="569913">
              <a:buNone/>
            </a:pPr>
            <a:endParaRPr lang="en-US" dirty="0">
              <a:latin typeface="Consolas" panose="020B0609020204030204" pitchFamily="49" charset="0"/>
            </a:endParaRPr>
          </a:p>
          <a:p>
            <a:r>
              <a:rPr lang="en-US" dirty="0" smtClean="0"/>
              <a:t>For example:</a:t>
            </a:r>
          </a:p>
          <a:p>
            <a:pPr marL="0" indent="0" defTabSz="569913">
              <a:buNone/>
            </a:pPr>
            <a:r>
              <a:rPr lang="en-US" dirty="0"/>
              <a:t>	</a:t>
            </a:r>
            <a:r>
              <a:rPr lang="en-US" dirty="0" smtClean="0">
                <a:latin typeface="Consolas" panose="020B0609020204030204" pitchFamily="49" charset="0"/>
              </a:rPr>
              <a:t>1 2 2 2 </a:t>
            </a:r>
          </a:p>
          <a:p>
            <a:pPr marL="0" indent="0" defTabSz="569913">
              <a:buNone/>
            </a:pPr>
            <a:r>
              <a:rPr lang="en-US" dirty="0">
                <a:latin typeface="Consolas" panose="020B0609020204030204" pitchFamily="49" charset="0"/>
              </a:rPr>
              <a:t>	</a:t>
            </a:r>
            <a:r>
              <a:rPr lang="en-US" dirty="0" smtClean="0">
                <a:latin typeface="Consolas" panose="020B0609020204030204" pitchFamily="49" charset="0"/>
              </a:rPr>
              <a:t>    ^</a:t>
            </a:r>
            <a:endParaRPr lang="en-US" dirty="0">
              <a:latin typeface="Consolas" panose="020B0609020204030204" pitchFamily="49" charset="0"/>
            </a:endParaRPr>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28</a:t>
            </a:fld>
            <a:endParaRPr lang="en-US"/>
          </a:p>
        </p:txBody>
      </p:sp>
    </p:spTree>
    <p:extLst>
      <p:ext uri="{BB962C8B-B14F-4D97-AF65-F5344CB8AC3E}">
        <p14:creationId xmlns:p14="http://schemas.microsoft.com/office/powerpoint/2010/main" val="313546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the correct STL data structures</a:t>
            </a:r>
          </a:p>
        </p:txBody>
      </p:sp>
      <p:sp>
        <p:nvSpPr>
          <p:cNvPr id="3" name="Content Placeholder 2"/>
          <p:cNvSpPr>
            <a:spLocks noGrp="1"/>
          </p:cNvSpPr>
          <p:nvPr>
            <p:ph idx="1"/>
          </p:nvPr>
        </p:nvSpPr>
        <p:spPr/>
        <p:txBody>
          <a:bodyPr/>
          <a:lstStyle/>
          <a:p>
            <a:r>
              <a:rPr lang="en-US" dirty="0" smtClean="0"/>
              <a:t>What container type should you use?</a:t>
            </a:r>
            <a:endParaRPr lang="en-US" dirty="0"/>
          </a:p>
          <a:p>
            <a:pPr lvl="1"/>
            <a:r>
              <a:rPr lang="en-US" dirty="0" smtClean="0"/>
              <a:t>Whenever </a:t>
            </a:r>
            <a:r>
              <a:rPr lang="en-US" dirty="0"/>
              <a:t>you can, use </a:t>
            </a:r>
            <a:r>
              <a:rPr lang="en-US" dirty="0" err="1">
                <a:latin typeface="Consolas" panose="020B0609020204030204" pitchFamily="49" charset="0"/>
              </a:rPr>
              <a:t>std</a:t>
            </a:r>
            <a:r>
              <a:rPr lang="en-US" dirty="0">
                <a:latin typeface="Consolas" panose="020B0609020204030204" pitchFamily="49" charset="0"/>
              </a:rPr>
              <a:t>::vector</a:t>
            </a:r>
            <a:r>
              <a:rPr lang="en-US" dirty="0"/>
              <a:t>.</a:t>
            </a:r>
          </a:p>
          <a:p>
            <a:pPr lvl="1"/>
            <a:r>
              <a:rPr lang="en-US" dirty="0"/>
              <a:t>If you cannot, find a way so you can.</a:t>
            </a:r>
          </a:p>
          <a:p>
            <a:r>
              <a:rPr lang="en-US" dirty="0"/>
              <a:t>Avoid any data structures except arrays. “Well aren’t there exceptions?” No, not for you. </a:t>
            </a:r>
            <a:endParaRPr lang="en-US" dirty="0" smtClean="0"/>
          </a:p>
          <a:p>
            <a:pPr lvl="1"/>
            <a:r>
              <a:rPr lang="en-US" dirty="0" smtClean="0"/>
              <a:t>Typically </a:t>
            </a:r>
            <a:r>
              <a:rPr lang="en-US" dirty="0"/>
              <a:t>advanced data structures are slower than simple data </a:t>
            </a:r>
            <a:r>
              <a:rPr lang="en-US" dirty="0" smtClean="0"/>
              <a:t>structures.</a:t>
            </a:r>
          </a:p>
          <a:p>
            <a:pPr lvl="1"/>
            <a:r>
              <a:rPr lang="en-US" dirty="0" smtClean="0"/>
              <a:t>Data </a:t>
            </a:r>
            <a:r>
              <a:rPr lang="en-US" dirty="0"/>
              <a:t>structures which appear to be alright when textbook writers wrote their books, are no longer all right now. </a:t>
            </a:r>
            <a:endParaRPr lang="en-US" dirty="0" smtClean="0"/>
          </a:p>
          <a:p>
            <a:pPr lvl="1"/>
            <a:r>
              <a:rPr lang="en-US" dirty="0" smtClean="0"/>
              <a:t>Computers changed </a:t>
            </a:r>
            <a:r>
              <a:rPr lang="en-US" dirty="0"/>
              <a:t>so much. Things no longer </a:t>
            </a:r>
            <a:r>
              <a:rPr lang="en-US" dirty="0" smtClean="0"/>
              <a:t>work as taught 10 years ago.</a:t>
            </a:r>
          </a:p>
          <a:p>
            <a:r>
              <a:rPr lang="en-US" dirty="0" smtClean="0"/>
              <a:t>Occasionally we will ask you to use other data structures</a:t>
            </a:r>
          </a:p>
          <a:p>
            <a:pPr lvl="1"/>
            <a:r>
              <a:rPr lang="en-US" dirty="0" smtClean="0"/>
              <a:t>Mostly to make our point, though</a:t>
            </a:r>
            <a:endParaRPr lang="en-US" dirty="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29</a:t>
            </a:fld>
            <a:endParaRPr lang="en-US"/>
          </a:p>
        </p:txBody>
      </p:sp>
    </p:spTree>
    <p:extLst>
      <p:ext uri="{BB962C8B-B14F-4D97-AF65-F5344CB8AC3E}">
        <p14:creationId xmlns:p14="http://schemas.microsoft.com/office/powerpoint/2010/main" val="1272002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is Computer Science</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3</a:t>
            </a:fld>
            <a:endParaRPr lang="en-US"/>
          </a:p>
        </p:txBody>
      </p:sp>
    </p:spTree>
    <p:extLst>
      <p:ext uri="{BB962C8B-B14F-4D97-AF65-F5344CB8AC3E}">
        <p14:creationId xmlns:p14="http://schemas.microsoft.com/office/powerpoint/2010/main" val="3174330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 Word about Compilation</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30</a:t>
            </a:fld>
            <a:endParaRPr lang="en-US"/>
          </a:p>
        </p:txBody>
      </p:sp>
    </p:spTree>
    <p:extLst>
      <p:ext uri="{BB962C8B-B14F-4D97-AF65-F5344CB8AC3E}">
        <p14:creationId xmlns:p14="http://schemas.microsoft.com/office/powerpoint/2010/main" val="979555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Compilation and Linking</a:t>
            </a:r>
            <a:endParaRPr lang="en-US" dirty="0" smtClean="0"/>
          </a:p>
        </p:txBody>
      </p:sp>
      <p:sp>
        <p:nvSpPr>
          <p:cNvPr id="40963" name="Rectangle 3"/>
          <p:cNvSpPr>
            <a:spLocks noGrp="1" noChangeArrowheads="1"/>
          </p:cNvSpPr>
          <p:nvPr>
            <p:ph idx="1"/>
          </p:nvPr>
        </p:nvSpPr>
        <p:spPr>
          <a:xfrm>
            <a:off x="1261872" y="1828800"/>
            <a:ext cx="9406128" cy="4351337"/>
          </a:xfrm>
        </p:spPr>
        <p:txBody>
          <a:bodyPr>
            <a:noAutofit/>
          </a:bodyPr>
          <a:lstStyle/>
          <a:p>
            <a:endParaRPr lang="en-US" dirty="0" smtClean="0"/>
          </a:p>
          <a:p>
            <a:endParaRPr lang="en-US" dirty="0" smtClean="0"/>
          </a:p>
          <a:p>
            <a:endParaRPr lang="en-US" dirty="0" smtClean="0"/>
          </a:p>
          <a:p>
            <a:r>
              <a:rPr lang="en-US" sz="1600" dirty="0" smtClean="0"/>
              <a:t>You write C++ source code</a:t>
            </a:r>
          </a:p>
          <a:p>
            <a:pPr lvl="1"/>
            <a:r>
              <a:rPr lang="en-US" sz="1400" dirty="0" smtClean="0"/>
              <a:t>Source code is (in principle) human readable</a:t>
            </a:r>
          </a:p>
          <a:p>
            <a:r>
              <a:rPr lang="en-US" sz="1600" dirty="0" smtClean="0"/>
              <a:t>The compiler translates what you wrote into object code (sometimes called machine code)</a:t>
            </a:r>
          </a:p>
          <a:p>
            <a:pPr lvl="1"/>
            <a:r>
              <a:rPr lang="en-US" sz="1400" dirty="0" smtClean="0"/>
              <a:t>Object code is simple enough for a computer to “understand”</a:t>
            </a:r>
          </a:p>
          <a:p>
            <a:r>
              <a:rPr lang="en-US" sz="1600" dirty="0" smtClean="0"/>
              <a:t>The linker links your code to system code needed to execute</a:t>
            </a:r>
          </a:p>
          <a:p>
            <a:pPr lvl="1"/>
            <a:r>
              <a:rPr lang="en-US" sz="1400" dirty="0" smtClean="0"/>
              <a:t>E.g. input/output libraries, operating system code, and windowing code</a:t>
            </a:r>
          </a:p>
          <a:p>
            <a:r>
              <a:rPr lang="en-US" sz="1600" dirty="0" smtClean="0"/>
              <a:t>The result is an executable program</a:t>
            </a:r>
          </a:p>
          <a:p>
            <a:pPr lvl="1"/>
            <a:r>
              <a:rPr lang="en-US" sz="1400" dirty="0" smtClean="0"/>
              <a:t>E.g. a .exe file on windows or an </a:t>
            </a:r>
            <a:r>
              <a:rPr lang="en-US" sz="1400" dirty="0" err="1" smtClean="0"/>
              <a:t>a.out</a:t>
            </a:r>
            <a:r>
              <a:rPr lang="en-US" sz="1400" dirty="0" smtClean="0"/>
              <a:t> file on Unix</a:t>
            </a:r>
          </a:p>
        </p:txBody>
      </p:sp>
      <p:sp>
        <p:nvSpPr>
          <p:cNvPr id="2" name="Date Placeholder 1"/>
          <p:cNvSpPr>
            <a:spLocks noGrp="1"/>
          </p:cNvSpPr>
          <p:nvPr>
            <p:ph type="dt" sz="half" idx="10"/>
          </p:nvPr>
        </p:nvSpPr>
        <p:spPr/>
        <p:txBody>
          <a:bodyPr/>
          <a:lstStyle/>
          <a:p>
            <a:r>
              <a:rPr lang="en-US" smtClean="0"/>
              <a:t>1/23/2024, Lecture 1</a:t>
            </a:r>
            <a:endParaRPr lang="en-US"/>
          </a:p>
        </p:txBody>
      </p:sp>
      <p:sp>
        <p:nvSpPr>
          <p:cNvPr id="16" name="Footer Placeholder 15"/>
          <p:cNvSpPr>
            <a:spLocks noGrp="1"/>
          </p:cNvSpPr>
          <p:nvPr>
            <p:ph type="ftr" sz="quarter" idx="11"/>
          </p:nvPr>
        </p:nvSpPr>
        <p:spPr/>
        <p:txBody>
          <a:bodyPr/>
          <a:lstStyle/>
          <a:p>
            <a:r>
              <a:rPr lang="en-US" smtClean="0"/>
              <a:t>CSC3380, Spring 2024, Welcome and Getting Started</a:t>
            </a:r>
            <a:endParaRPr lang="en-US"/>
          </a:p>
        </p:txBody>
      </p:sp>
      <p:sp>
        <p:nvSpPr>
          <p:cNvPr id="13" name="Slide Number Placeholder 5"/>
          <p:cNvSpPr>
            <a:spLocks noGrp="1"/>
          </p:cNvSpPr>
          <p:nvPr>
            <p:ph type="sldNum" sz="quarter" idx="12"/>
          </p:nvPr>
        </p:nvSpPr>
        <p:spPr/>
        <p:txBody>
          <a:bodyPr>
            <a:normAutofit lnSpcReduction="10000"/>
          </a:bodyPr>
          <a:lstStyle/>
          <a:p>
            <a:fld id="{E7481B0F-50E0-44B3-93BE-4121BFB62017}" type="slidenum">
              <a:rPr lang="en-US" smtClean="0"/>
              <a:pPr/>
              <a:t>31</a:t>
            </a:fld>
            <a:endParaRPr lang="en-US"/>
          </a:p>
        </p:txBody>
      </p:sp>
      <p:grpSp>
        <p:nvGrpSpPr>
          <p:cNvPr id="3" name="Group 2"/>
          <p:cNvGrpSpPr/>
          <p:nvPr/>
        </p:nvGrpSpPr>
        <p:grpSpPr>
          <a:xfrm>
            <a:off x="3071665" y="1762274"/>
            <a:ext cx="7848600" cy="1819853"/>
            <a:chOff x="529004" y="1066800"/>
            <a:chExt cx="7548196" cy="2480171"/>
          </a:xfrm>
        </p:grpSpPr>
        <p:sp>
          <p:nvSpPr>
            <p:cNvPr id="30725" name="AutoShape 4"/>
            <p:cNvSpPr>
              <a:spLocks noChangeArrowheads="1"/>
            </p:cNvSpPr>
            <p:nvPr/>
          </p:nvSpPr>
          <p:spPr bwMode="auto">
            <a:xfrm>
              <a:off x="762000" y="1881981"/>
              <a:ext cx="2057400" cy="533400"/>
            </a:xfrm>
            <a:prstGeom prst="roundRect">
              <a:avLst>
                <a:gd name="adj" fmla="val 16667"/>
              </a:avLst>
            </a:prstGeom>
            <a:solidFill>
              <a:srgbClr val="92D050"/>
            </a:solidFill>
            <a:ln w="9525">
              <a:solidFill>
                <a:schemeClr val="tx1"/>
              </a:solidFill>
              <a:round/>
              <a:headEnd/>
              <a:tailEnd/>
            </a:ln>
          </p:spPr>
          <p:txBody>
            <a:bodyPr wrap="none" anchor="ctr"/>
            <a:lstStyle/>
            <a:p>
              <a:pPr algn="ctr" eaLnBrk="1" hangingPunct="1"/>
              <a:r>
                <a:rPr lang="en-US" dirty="0"/>
                <a:t>C++ </a:t>
              </a:r>
              <a:r>
                <a:rPr lang="en-US" i="1" dirty="0"/>
                <a:t>compiler</a:t>
              </a:r>
            </a:p>
          </p:txBody>
        </p:sp>
        <p:sp>
          <p:nvSpPr>
            <p:cNvPr id="30726" name="Text Box 5"/>
            <p:cNvSpPr txBox="1">
              <a:spLocks noChangeArrowheads="1"/>
            </p:cNvSpPr>
            <p:nvPr/>
          </p:nvSpPr>
          <p:spPr bwMode="auto">
            <a:xfrm>
              <a:off x="529004" y="1066800"/>
              <a:ext cx="1867244" cy="50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C++ source code</a:t>
              </a:r>
            </a:p>
          </p:txBody>
        </p:sp>
        <p:sp>
          <p:nvSpPr>
            <p:cNvPr id="30727" name="Text Box 6"/>
            <p:cNvSpPr txBox="1">
              <a:spLocks noChangeArrowheads="1"/>
            </p:cNvSpPr>
            <p:nvPr/>
          </p:nvSpPr>
          <p:spPr bwMode="auto">
            <a:xfrm>
              <a:off x="2157046" y="2651373"/>
              <a:ext cx="1361584" cy="50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Object code</a:t>
              </a:r>
            </a:p>
          </p:txBody>
        </p:sp>
        <p:cxnSp>
          <p:nvCxnSpPr>
            <p:cNvPr id="30728" name="AutoShape 7"/>
            <p:cNvCxnSpPr>
              <a:cxnSpLocks noChangeShapeType="1"/>
              <a:stCxn id="30726" idx="2"/>
              <a:endCxn id="30725" idx="0"/>
            </p:cNvCxnSpPr>
            <p:nvPr/>
          </p:nvCxnSpPr>
          <p:spPr bwMode="auto">
            <a:xfrm>
              <a:off x="1462627" y="1570141"/>
              <a:ext cx="328074" cy="311840"/>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0729" name="AutoShape 8"/>
            <p:cNvCxnSpPr>
              <a:cxnSpLocks noChangeShapeType="1"/>
              <a:stCxn id="30725" idx="2"/>
              <a:endCxn id="30727" idx="1"/>
            </p:cNvCxnSpPr>
            <p:nvPr/>
          </p:nvCxnSpPr>
          <p:spPr bwMode="auto">
            <a:xfrm>
              <a:off x="1790701" y="2415380"/>
              <a:ext cx="366345" cy="487663"/>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0730" name="AutoShape 9"/>
            <p:cNvSpPr>
              <a:spLocks noChangeArrowheads="1"/>
            </p:cNvSpPr>
            <p:nvPr/>
          </p:nvSpPr>
          <p:spPr bwMode="auto">
            <a:xfrm>
              <a:off x="4082396" y="2739627"/>
              <a:ext cx="1295400" cy="580727"/>
            </a:xfrm>
            <a:prstGeom prst="roundRect">
              <a:avLst>
                <a:gd name="adj" fmla="val 16667"/>
              </a:avLst>
            </a:prstGeom>
            <a:solidFill>
              <a:srgbClr val="92D050"/>
            </a:solidFill>
            <a:ln w="9525">
              <a:solidFill>
                <a:schemeClr val="tx1"/>
              </a:solidFill>
              <a:round/>
              <a:headEnd/>
              <a:tailEnd/>
            </a:ln>
          </p:spPr>
          <p:txBody>
            <a:bodyPr wrap="none" anchor="ctr"/>
            <a:lstStyle/>
            <a:p>
              <a:pPr algn="ctr" eaLnBrk="1" hangingPunct="1"/>
              <a:r>
                <a:rPr lang="en-US" dirty="0"/>
                <a:t>Linker</a:t>
              </a:r>
            </a:p>
          </p:txBody>
        </p:sp>
        <p:cxnSp>
          <p:nvCxnSpPr>
            <p:cNvPr id="30731" name="AutoShape 10"/>
            <p:cNvCxnSpPr>
              <a:cxnSpLocks noChangeShapeType="1"/>
              <a:stCxn id="30727" idx="3"/>
              <a:endCxn id="30730" idx="1"/>
            </p:cNvCxnSpPr>
            <p:nvPr/>
          </p:nvCxnSpPr>
          <p:spPr bwMode="auto">
            <a:xfrm>
              <a:off x="3518630" y="2903043"/>
              <a:ext cx="563766" cy="126949"/>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0732" name="Text Box 11"/>
            <p:cNvSpPr txBox="1">
              <a:spLocks noChangeArrowheads="1"/>
            </p:cNvSpPr>
            <p:nvPr/>
          </p:nvSpPr>
          <p:spPr bwMode="auto">
            <a:xfrm>
              <a:off x="5791200" y="3043630"/>
              <a:ext cx="2286000" cy="50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t>Executable program</a:t>
              </a:r>
            </a:p>
          </p:txBody>
        </p:sp>
        <p:cxnSp>
          <p:nvCxnSpPr>
            <p:cNvPr id="30733" name="AutoShape 12"/>
            <p:cNvCxnSpPr>
              <a:cxnSpLocks noChangeShapeType="1"/>
              <a:stCxn id="30730" idx="3"/>
              <a:endCxn id="30732" idx="1"/>
            </p:cNvCxnSpPr>
            <p:nvPr/>
          </p:nvCxnSpPr>
          <p:spPr bwMode="auto">
            <a:xfrm>
              <a:off x="5377795" y="3029991"/>
              <a:ext cx="413405" cy="265310"/>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0734" name="Text Box 6"/>
            <p:cNvSpPr txBox="1">
              <a:spLocks noChangeArrowheads="1"/>
            </p:cNvSpPr>
            <p:nvPr/>
          </p:nvSpPr>
          <p:spPr bwMode="auto">
            <a:xfrm>
              <a:off x="3266748" y="1811536"/>
              <a:ext cx="2317750" cy="50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Library Object code</a:t>
              </a:r>
            </a:p>
          </p:txBody>
        </p:sp>
        <p:cxnSp>
          <p:nvCxnSpPr>
            <p:cNvPr id="30735" name="AutoShape 10"/>
            <p:cNvCxnSpPr>
              <a:cxnSpLocks noChangeShapeType="1"/>
              <a:stCxn id="30734" idx="2"/>
              <a:endCxn id="30730" idx="0"/>
            </p:cNvCxnSpPr>
            <p:nvPr/>
          </p:nvCxnSpPr>
          <p:spPr bwMode="auto">
            <a:xfrm>
              <a:off x="4425623" y="2314877"/>
              <a:ext cx="304473" cy="424750"/>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cxnSp>
      </p:grpSp>
      <p:sp>
        <p:nvSpPr>
          <p:cNvPr id="4" name="TextBox 3"/>
          <p:cNvSpPr txBox="1"/>
          <p:nvPr/>
        </p:nvSpPr>
        <p:spPr>
          <a:xfrm>
            <a:off x="2514600" y="6298277"/>
            <a:ext cx="7580921" cy="369332"/>
          </a:xfrm>
          <a:prstGeom prst="rect">
            <a:avLst/>
          </a:prstGeom>
          <a:noFill/>
        </p:spPr>
        <p:txBody>
          <a:bodyPr wrap="none" rtlCol="0">
            <a:spAutoFit/>
          </a:bodyPr>
          <a:lstStyle/>
          <a:p>
            <a:r>
              <a:rPr lang="en-US" dirty="0" smtClean="0"/>
              <a:t>See: </a:t>
            </a:r>
            <a:r>
              <a:rPr lang="en-US" dirty="0">
                <a:hlinkClick r:id="rId2"/>
              </a:rPr>
              <a:t>Decoding </a:t>
            </a:r>
            <a:r>
              <a:rPr lang="en-US" dirty="0" smtClean="0">
                <a:hlinkClick r:id="rId2"/>
              </a:rPr>
              <a:t>C++ </a:t>
            </a:r>
            <a:r>
              <a:rPr lang="en-US" dirty="0">
                <a:hlinkClick r:id="rId2"/>
              </a:rPr>
              <a:t>Compilation Process: From Source Code to </a:t>
            </a:r>
            <a:r>
              <a:rPr lang="en-US" dirty="0" smtClean="0">
                <a:hlinkClick r:id="rId2"/>
              </a:rPr>
              <a:t>Binary</a:t>
            </a:r>
            <a:endParaRPr lang="en-US" dirty="0"/>
          </a:p>
        </p:txBody>
      </p:sp>
    </p:spTree>
    <p:extLst>
      <p:ext uri="{BB962C8B-B14F-4D97-AF65-F5344CB8AC3E}">
        <p14:creationId xmlns:p14="http://schemas.microsoft.com/office/powerpoint/2010/main" val="347333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CMake</a:t>
            </a:r>
            <a:endParaRPr lang="en-US" dirty="0"/>
          </a:p>
        </p:txBody>
      </p:sp>
      <p:sp>
        <p:nvSpPr>
          <p:cNvPr id="3" name="Content Placeholder 2"/>
          <p:cNvSpPr>
            <a:spLocks noGrp="1"/>
          </p:cNvSpPr>
          <p:nvPr>
            <p:ph idx="1"/>
          </p:nvPr>
        </p:nvSpPr>
        <p:spPr/>
        <p:txBody>
          <a:bodyPr/>
          <a:lstStyle/>
          <a:p>
            <a:r>
              <a:rPr lang="en-US" dirty="0" err="1" smtClean="0"/>
              <a:t>CMake</a:t>
            </a:r>
            <a:r>
              <a:rPr lang="en-US" dirty="0" smtClean="0"/>
              <a:t> is a family of tools</a:t>
            </a:r>
          </a:p>
          <a:p>
            <a:pPr lvl="1"/>
            <a:r>
              <a:rPr lang="en-US" dirty="0" smtClean="0"/>
              <a:t>Building software</a:t>
            </a:r>
          </a:p>
          <a:p>
            <a:pPr lvl="1"/>
            <a:r>
              <a:rPr lang="en-US" dirty="0" smtClean="0"/>
              <a:t>Testing software</a:t>
            </a:r>
          </a:p>
          <a:p>
            <a:pPr lvl="1"/>
            <a:r>
              <a:rPr lang="en-US" dirty="0" smtClean="0"/>
              <a:t>Packaging software</a:t>
            </a:r>
          </a:p>
          <a:p>
            <a:r>
              <a:rPr lang="en-US" dirty="0" smtClean="0"/>
              <a:t>We will use it for building and testing</a:t>
            </a:r>
          </a:p>
          <a:p>
            <a:r>
              <a:rPr lang="en-US" dirty="0" err="1" smtClean="0"/>
              <a:t>CMake</a:t>
            </a:r>
            <a:r>
              <a:rPr lang="en-US" dirty="0" smtClean="0"/>
              <a:t> generates build systems files (</a:t>
            </a:r>
            <a:r>
              <a:rPr lang="en-US" dirty="0" err="1" smtClean="0"/>
              <a:t>Makefiles</a:t>
            </a:r>
            <a:r>
              <a:rPr lang="en-US" dirty="0" smtClean="0"/>
              <a:t> and or workspaces)</a:t>
            </a:r>
          </a:p>
          <a:p>
            <a:pPr lvl="1"/>
            <a:r>
              <a:rPr lang="en-US" dirty="0" smtClean="0"/>
              <a:t>Those can be used to automatically build and test your code</a:t>
            </a:r>
          </a:p>
          <a:p>
            <a:r>
              <a:rPr lang="en-US" dirty="0" smtClean="0"/>
              <a:t>The user writes a single set of descriptive scripts</a:t>
            </a:r>
          </a:p>
          <a:p>
            <a:pPr lvl="1"/>
            <a:r>
              <a:rPr lang="en-US" dirty="0" smtClean="0"/>
              <a:t>Define </a:t>
            </a:r>
            <a:r>
              <a:rPr lang="en-US" dirty="0" smtClean="0">
                <a:solidFill>
                  <a:schemeClr val="accent1"/>
                </a:solidFill>
              </a:rPr>
              <a:t>Targets</a:t>
            </a:r>
            <a:r>
              <a:rPr lang="en-US" dirty="0" smtClean="0"/>
              <a:t> and their inter-dependencies</a:t>
            </a:r>
          </a:p>
          <a:p>
            <a:r>
              <a:rPr lang="en-US" dirty="0" err="1" smtClean="0"/>
              <a:t>CMake</a:t>
            </a:r>
            <a:r>
              <a:rPr lang="en-US" dirty="0" smtClean="0"/>
              <a:t> is well integrated with many IDEs</a:t>
            </a:r>
            <a:endParaRPr lang="en-US" dirty="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32</a:t>
            </a:fld>
            <a:endParaRPr lang="en-US"/>
          </a:p>
        </p:txBody>
      </p:sp>
    </p:spTree>
    <p:extLst>
      <p:ext uri="{BB962C8B-B14F-4D97-AF65-F5344CB8AC3E}">
        <p14:creationId xmlns:p14="http://schemas.microsoft.com/office/powerpoint/2010/main" val="1983280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Simplest Example</a:t>
            </a:r>
            <a:endParaRPr lang="en-US" dirty="0"/>
          </a:p>
        </p:txBody>
      </p:sp>
      <p:pic>
        <p:nvPicPr>
          <p:cNvPr id="7" name="Content Placeholder 6"/>
          <p:cNvPicPr>
            <a:picLocks noGrp="1" noChangeAspect="1"/>
          </p:cNvPicPr>
          <p:nvPr>
            <p:ph idx="1"/>
          </p:nvPr>
        </p:nvPicPr>
        <p:blipFill>
          <a:blip r:embed="rId2"/>
          <a:stretch>
            <a:fillRect/>
          </a:stretch>
        </p:blipFill>
        <p:spPr>
          <a:xfrm>
            <a:off x="1676400" y="2057400"/>
            <a:ext cx="5620534" cy="1962424"/>
          </a:xfrm>
          <a:prstGeom prst="rect">
            <a:avLst/>
          </a:prstGeom>
        </p:spPr>
      </p:pic>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33</a:t>
            </a:fld>
            <a:endParaRPr lang="en-US"/>
          </a:p>
        </p:txBody>
      </p:sp>
      <p:pic>
        <p:nvPicPr>
          <p:cNvPr id="8" name="Picture 7"/>
          <p:cNvPicPr>
            <a:picLocks noChangeAspect="1"/>
          </p:cNvPicPr>
          <p:nvPr/>
        </p:nvPicPr>
        <p:blipFill>
          <a:blip r:embed="rId3"/>
          <a:stretch>
            <a:fillRect/>
          </a:stretch>
        </p:blipFill>
        <p:spPr>
          <a:xfrm>
            <a:off x="4191000" y="3810000"/>
            <a:ext cx="4191585" cy="1819529"/>
          </a:xfrm>
          <a:prstGeom prst="rect">
            <a:avLst/>
          </a:prstGeom>
        </p:spPr>
      </p:pic>
    </p:spTree>
    <p:extLst>
      <p:ext uri="{BB962C8B-B14F-4D97-AF65-F5344CB8AC3E}">
        <p14:creationId xmlns:p14="http://schemas.microsoft.com/office/powerpoint/2010/main" val="25332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Simplest Example</a:t>
            </a:r>
          </a:p>
        </p:txBody>
      </p:sp>
      <p:pic>
        <p:nvPicPr>
          <p:cNvPr id="7" name="Content Placeholder 6"/>
          <p:cNvPicPr>
            <a:picLocks noGrp="1" noChangeAspect="1"/>
          </p:cNvPicPr>
          <p:nvPr>
            <p:ph idx="1"/>
          </p:nvPr>
        </p:nvPicPr>
        <p:blipFill>
          <a:blip r:embed="rId2"/>
          <a:stretch>
            <a:fillRect/>
          </a:stretch>
        </p:blipFill>
        <p:spPr>
          <a:xfrm>
            <a:off x="1219200" y="1981200"/>
            <a:ext cx="8059275" cy="3343742"/>
          </a:xfrm>
          <a:prstGeom prst="rect">
            <a:avLst/>
          </a:prstGeom>
        </p:spPr>
      </p:pic>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34</a:t>
            </a:fld>
            <a:endParaRPr lang="en-US"/>
          </a:p>
        </p:txBody>
      </p:sp>
      <p:pic>
        <p:nvPicPr>
          <p:cNvPr id="8" name="Picture 7"/>
          <p:cNvPicPr>
            <a:picLocks noChangeAspect="1"/>
          </p:cNvPicPr>
          <p:nvPr/>
        </p:nvPicPr>
        <p:blipFill>
          <a:blip r:embed="rId3"/>
          <a:stretch>
            <a:fillRect/>
          </a:stretch>
        </p:blipFill>
        <p:spPr>
          <a:xfrm>
            <a:off x="3657600" y="3228564"/>
            <a:ext cx="6230219" cy="2943636"/>
          </a:xfrm>
          <a:prstGeom prst="rect">
            <a:avLst/>
          </a:prstGeom>
        </p:spPr>
      </p:pic>
    </p:spTree>
    <p:extLst>
      <p:ext uri="{BB962C8B-B14F-4D97-AF65-F5344CB8AC3E}">
        <p14:creationId xmlns:p14="http://schemas.microsoft.com/office/powerpoint/2010/main" val="276122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and Projects</a:t>
            </a:r>
            <a:endParaRPr lang="en-US" dirty="0"/>
          </a:p>
        </p:txBody>
      </p:sp>
      <p:sp>
        <p:nvSpPr>
          <p:cNvPr id="3" name="Content Placeholder 2"/>
          <p:cNvSpPr>
            <a:spLocks noGrp="1"/>
          </p:cNvSpPr>
          <p:nvPr>
            <p:ph idx="1"/>
          </p:nvPr>
        </p:nvSpPr>
        <p:spPr/>
        <p:txBody>
          <a:bodyPr/>
          <a:lstStyle/>
          <a:p>
            <a:r>
              <a:rPr lang="en-US" dirty="0" smtClean="0"/>
              <a:t>We will use Visual Studio Code as our development environment</a:t>
            </a:r>
          </a:p>
          <a:p>
            <a:pPr lvl="1"/>
            <a:r>
              <a:rPr lang="en-US" dirty="0" smtClean="0"/>
              <a:t>Assignment 0 will ask you to install everything and make it work</a:t>
            </a:r>
          </a:p>
          <a:p>
            <a:r>
              <a:rPr lang="en-US" dirty="0" smtClean="0"/>
              <a:t>We will use </a:t>
            </a:r>
            <a:r>
              <a:rPr lang="en-US" dirty="0" err="1" smtClean="0"/>
              <a:t>Github</a:t>
            </a:r>
            <a:r>
              <a:rPr lang="en-US" dirty="0" smtClean="0"/>
              <a:t> Classroom for managing your submission</a:t>
            </a:r>
          </a:p>
          <a:p>
            <a:pPr lvl="1"/>
            <a:r>
              <a:rPr lang="en-US" dirty="0" smtClean="0"/>
              <a:t>Please go get a login on github.com, if you have none yet (this is part of assignment 0)</a:t>
            </a:r>
          </a:p>
          <a:p>
            <a:pPr lvl="1"/>
            <a:r>
              <a:rPr lang="en-US" dirty="0" smtClean="0"/>
              <a:t>This will teach you the use of the </a:t>
            </a:r>
            <a:r>
              <a:rPr lang="en-US" dirty="0" err="1" smtClean="0"/>
              <a:t>Git</a:t>
            </a:r>
            <a:r>
              <a:rPr lang="en-US" dirty="0" smtClean="0"/>
              <a:t> source code control system along the lines</a:t>
            </a:r>
          </a:p>
          <a:p>
            <a:pPr lvl="1"/>
            <a:r>
              <a:rPr lang="en-US" dirty="0" smtClean="0"/>
              <a:t>Special lecture will talk about development environment (</a:t>
            </a:r>
            <a:r>
              <a:rPr lang="en-US" dirty="0" err="1" smtClean="0"/>
              <a:t>git</a:t>
            </a:r>
            <a:r>
              <a:rPr lang="en-US" dirty="0" smtClean="0"/>
              <a:t>, </a:t>
            </a:r>
            <a:r>
              <a:rPr lang="en-US" dirty="0" err="1" smtClean="0"/>
              <a:t>cmake</a:t>
            </a:r>
            <a:r>
              <a:rPr lang="en-US" dirty="0" smtClean="0"/>
              <a:t>, etc.)</a:t>
            </a:r>
          </a:p>
          <a:p>
            <a:r>
              <a:rPr lang="en-US" dirty="0" smtClean="0"/>
              <a:t>Project will be a collaborative assignment</a:t>
            </a:r>
          </a:p>
          <a:p>
            <a:pPr lvl="1"/>
            <a:r>
              <a:rPr lang="en-US" dirty="0" smtClean="0"/>
              <a:t>Get a sense how collaborative software development works</a:t>
            </a:r>
          </a:p>
          <a:p>
            <a:endParaRPr lang="en-US" dirty="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35</a:t>
            </a:fld>
            <a:endParaRPr lang="en-US"/>
          </a:p>
        </p:txBody>
      </p:sp>
    </p:spTree>
    <p:extLst>
      <p:ext uri="{BB962C8B-B14F-4D97-AF65-F5344CB8AC3E}">
        <p14:creationId xmlns:p14="http://schemas.microsoft.com/office/powerpoint/2010/main" val="3607946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is Programming?</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36</a:t>
            </a:fld>
            <a:endParaRPr lang="en-US"/>
          </a:p>
        </p:txBody>
      </p:sp>
    </p:spTree>
    <p:extLst>
      <p:ext uri="{BB962C8B-B14F-4D97-AF65-F5344CB8AC3E}">
        <p14:creationId xmlns:p14="http://schemas.microsoft.com/office/powerpoint/2010/main" val="2670528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So what is Programming?</a:t>
            </a:r>
          </a:p>
        </p:txBody>
      </p:sp>
      <p:sp>
        <p:nvSpPr>
          <p:cNvPr id="27651" name="Rectangle 3"/>
          <p:cNvSpPr>
            <a:spLocks noGrp="1" noChangeArrowheads="1"/>
          </p:cNvSpPr>
          <p:nvPr>
            <p:ph idx="1"/>
          </p:nvPr>
        </p:nvSpPr>
        <p:spPr/>
        <p:txBody>
          <a:bodyPr>
            <a:normAutofit fontScale="85000" lnSpcReduction="20000"/>
          </a:bodyPr>
          <a:lstStyle/>
          <a:p>
            <a:r>
              <a:rPr lang="en-US" dirty="0" smtClean="0"/>
              <a:t>Conventional definitions</a:t>
            </a:r>
          </a:p>
          <a:p>
            <a:pPr lvl="1"/>
            <a:r>
              <a:rPr lang="en-US" dirty="0" smtClean="0"/>
              <a:t>Telling a very fast moron exactly what to do</a:t>
            </a:r>
          </a:p>
          <a:p>
            <a:pPr lvl="1"/>
            <a:r>
              <a:rPr lang="en-US" dirty="0" smtClean="0"/>
              <a:t>A plan for solving a problem on a computer</a:t>
            </a:r>
          </a:p>
          <a:p>
            <a:pPr lvl="1"/>
            <a:r>
              <a:rPr lang="en-US" dirty="0" smtClean="0"/>
              <a:t>Specifying the order of a program execution</a:t>
            </a:r>
          </a:p>
          <a:p>
            <a:pPr lvl="2"/>
            <a:r>
              <a:rPr lang="en-US" dirty="0" smtClean="0"/>
              <a:t>But modern programs often involve millions of lines of code</a:t>
            </a:r>
          </a:p>
          <a:p>
            <a:pPr lvl="2"/>
            <a:r>
              <a:rPr lang="en-US" dirty="0" smtClean="0"/>
              <a:t>And manipulation of data is central</a:t>
            </a:r>
          </a:p>
          <a:p>
            <a:r>
              <a:rPr lang="en-US" dirty="0" smtClean="0"/>
              <a:t>Definition from another domain (academia)</a:t>
            </a:r>
          </a:p>
          <a:p>
            <a:pPr lvl="1"/>
            <a:r>
              <a:rPr lang="en-US" dirty="0" smtClean="0"/>
              <a:t>A … program is an organized and directed accumulation of resources to accomplish specific … objectives …</a:t>
            </a:r>
          </a:p>
          <a:p>
            <a:pPr lvl="2"/>
            <a:r>
              <a:rPr lang="en-US" dirty="0" smtClean="0"/>
              <a:t>Good, but no mention of actually doing anything</a:t>
            </a:r>
          </a:p>
          <a:p>
            <a:r>
              <a:rPr lang="en-US" dirty="0" smtClean="0"/>
              <a:t>The definition we’ll use</a:t>
            </a:r>
          </a:p>
          <a:p>
            <a:pPr lvl="1"/>
            <a:r>
              <a:rPr lang="en-US" dirty="0" smtClean="0"/>
              <a:t>Specifying the structure and behavior of a program, and testing that the program performs its task correctly and with acceptable performance</a:t>
            </a:r>
          </a:p>
          <a:p>
            <a:pPr lvl="2"/>
            <a:r>
              <a:rPr lang="en-US" dirty="0" smtClean="0"/>
              <a:t>Never forget to check that “it” works</a:t>
            </a:r>
          </a:p>
          <a:p>
            <a:pPr lvl="1"/>
            <a:r>
              <a:rPr lang="en-US" dirty="0" smtClean="0"/>
              <a:t>Analysis, design, programming (coding), testing</a:t>
            </a:r>
          </a:p>
          <a:p>
            <a:r>
              <a:rPr lang="en-US" dirty="0" smtClean="0"/>
              <a:t>Software == one or more programs</a:t>
            </a:r>
          </a:p>
          <a:p>
            <a:endParaRPr lang="en-US" dirty="0" smtClean="0"/>
          </a:p>
        </p:txBody>
      </p:sp>
      <p:sp>
        <p:nvSpPr>
          <p:cNvPr id="2" name="Date Placeholder 1"/>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4" name="Slide Number Placeholder 5"/>
          <p:cNvSpPr>
            <a:spLocks noGrp="1"/>
          </p:cNvSpPr>
          <p:nvPr>
            <p:ph type="sldNum" sz="quarter" idx="12"/>
          </p:nvPr>
        </p:nvSpPr>
        <p:spPr/>
        <p:txBody>
          <a:bodyPr>
            <a:normAutofit lnSpcReduction="10000"/>
          </a:bodyPr>
          <a:lstStyle/>
          <a:p>
            <a:fld id="{E759F241-F264-4F0D-9504-1A536F13C1E3}" type="slidenum">
              <a:rPr lang="en-US" smtClean="0"/>
              <a:pPr/>
              <a:t>37</a:t>
            </a:fld>
            <a:endParaRPr lang="en-US"/>
          </a:p>
        </p:txBody>
      </p:sp>
    </p:spTree>
    <p:extLst>
      <p:ext uri="{BB962C8B-B14F-4D97-AF65-F5344CB8AC3E}">
        <p14:creationId xmlns:p14="http://schemas.microsoft.com/office/powerpoint/2010/main" val="1208917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Programming</a:t>
            </a:r>
          </a:p>
        </p:txBody>
      </p:sp>
      <p:sp>
        <p:nvSpPr>
          <p:cNvPr id="53251" name="Rectangle 3"/>
          <p:cNvSpPr>
            <a:spLocks noGrp="1" noChangeArrowheads="1"/>
          </p:cNvSpPr>
          <p:nvPr>
            <p:ph idx="1"/>
          </p:nvPr>
        </p:nvSpPr>
        <p:spPr/>
        <p:txBody>
          <a:bodyPr>
            <a:normAutofit lnSpcReduction="10000"/>
          </a:bodyPr>
          <a:lstStyle/>
          <a:p>
            <a:r>
              <a:rPr lang="en-US" smtClean="0"/>
              <a:t>Programming is fundamentally simple</a:t>
            </a:r>
          </a:p>
          <a:p>
            <a:pPr lvl="1"/>
            <a:r>
              <a:rPr lang="en-US" smtClean="0"/>
              <a:t>Just state what the machine is to do</a:t>
            </a:r>
          </a:p>
          <a:p>
            <a:r>
              <a:rPr lang="en-US" smtClean="0"/>
              <a:t>So why is programming hard?</a:t>
            </a:r>
          </a:p>
          <a:p>
            <a:pPr lvl="1"/>
            <a:r>
              <a:rPr lang="en-US" smtClean="0"/>
              <a:t>We want “the machine” to do complex things</a:t>
            </a:r>
          </a:p>
          <a:p>
            <a:pPr lvl="2"/>
            <a:r>
              <a:rPr lang="en-US" smtClean="0"/>
              <a:t>And computers are nitpicking, unforgiving, dumb beasts</a:t>
            </a:r>
          </a:p>
          <a:p>
            <a:pPr lvl="1"/>
            <a:r>
              <a:rPr lang="en-US" smtClean="0"/>
              <a:t>The world is more complex than we’d like to believe</a:t>
            </a:r>
          </a:p>
          <a:p>
            <a:pPr lvl="2"/>
            <a:r>
              <a:rPr lang="en-US" smtClean="0"/>
              <a:t>So we don’t always know the implications of what we want</a:t>
            </a:r>
          </a:p>
          <a:p>
            <a:pPr lvl="1"/>
            <a:r>
              <a:rPr lang="en-US" smtClean="0"/>
              <a:t>“Programming is understanding”</a:t>
            </a:r>
          </a:p>
          <a:p>
            <a:pPr lvl="2"/>
            <a:r>
              <a:rPr lang="en-US" smtClean="0"/>
              <a:t>When you can program a task, you understand it</a:t>
            </a:r>
          </a:p>
          <a:p>
            <a:pPr lvl="2"/>
            <a:r>
              <a:rPr lang="en-US" smtClean="0"/>
              <a:t>When you program, you spend significant time trying to understand the task you want to automate</a:t>
            </a:r>
          </a:p>
          <a:p>
            <a:pPr lvl="1"/>
            <a:r>
              <a:rPr lang="en-US" smtClean="0"/>
              <a:t>Programming is part practical, part theory</a:t>
            </a:r>
          </a:p>
          <a:p>
            <a:pPr lvl="2"/>
            <a:r>
              <a:rPr lang="en-US" smtClean="0"/>
              <a:t>If you are just practical, you produce non-scalable unmaintainable hacks</a:t>
            </a:r>
          </a:p>
          <a:p>
            <a:pPr lvl="2"/>
            <a:r>
              <a:rPr lang="en-US" smtClean="0"/>
              <a:t>If you are just theoretical, you produce toys</a:t>
            </a:r>
          </a:p>
        </p:txBody>
      </p:sp>
      <p:sp>
        <p:nvSpPr>
          <p:cNvPr id="2" name="Date Placeholder 1"/>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4" name="Slide Number Placeholder 5"/>
          <p:cNvSpPr>
            <a:spLocks noGrp="1"/>
          </p:cNvSpPr>
          <p:nvPr>
            <p:ph type="sldNum" sz="quarter" idx="12"/>
          </p:nvPr>
        </p:nvSpPr>
        <p:spPr/>
        <p:txBody>
          <a:bodyPr>
            <a:normAutofit lnSpcReduction="10000"/>
          </a:bodyPr>
          <a:lstStyle/>
          <a:p>
            <a:fld id="{31C02991-EB5A-4AAA-8392-FE69CD37270A}" type="slidenum">
              <a:rPr lang="en-US" smtClean="0"/>
              <a:pPr/>
              <a:t>38</a:t>
            </a:fld>
            <a:endParaRPr lang="en-US"/>
          </a:p>
        </p:txBody>
      </p:sp>
    </p:spTree>
    <p:extLst>
      <p:ext uri="{BB962C8B-B14F-4D97-AF65-F5344CB8AC3E}">
        <p14:creationId xmlns:p14="http://schemas.microsoft.com/office/powerpoint/2010/main" val="686493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37" y="561634"/>
            <a:ext cx="3810000" cy="2857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735" y="3419134"/>
            <a:ext cx="3813602" cy="28602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536" y="2182075"/>
            <a:ext cx="3813600" cy="2860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619" y="3805215"/>
            <a:ext cx="2795905" cy="186626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7147" y="1181098"/>
            <a:ext cx="2796189" cy="183922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1759" y="859264"/>
            <a:ext cx="2958566" cy="643669"/>
          </a:xfrm>
          <a:prstGeom prst="rect">
            <a:avLst/>
          </a:prstGeom>
          <a:noFill/>
          <a:ln>
            <a:noFill/>
          </a:ln>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8578" y="5547935"/>
            <a:ext cx="2570102" cy="346964"/>
          </a:xfrm>
          <a:prstGeom prst="rect">
            <a:avLst/>
          </a:prstGeom>
        </p:spPr>
      </p:pic>
      <p:sp>
        <p:nvSpPr>
          <p:cNvPr id="2" name="Date Placeholder 1"/>
          <p:cNvSpPr>
            <a:spLocks noGrp="1"/>
          </p:cNvSpPr>
          <p:nvPr>
            <p:ph type="dt" sz="half" idx="10"/>
          </p:nvPr>
        </p:nvSpPr>
        <p:spPr/>
        <p:txBody>
          <a:bodyPr/>
          <a:lstStyle/>
          <a:p>
            <a:r>
              <a:rPr lang="en-US" smtClean="0"/>
              <a:t>1/23/2024, Lecture 1</a:t>
            </a:r>
            <a:endParaRPr lang="en-US"/>
          </a:p>
        </p:txBody>
      </p:sp>
      <p:sp>
        <p:nvSpPr>
          <p:cNvPr id="3" name="Footer Placeholder 2"/>
          <p:cNvSpPr>
            <a:spLocks noGrp="1"/>
          </p:cNvSpPr>
          <p:nvPr>
            <p:ph type="ftr" sz="quarter" idx="11"/>
          </p:nvPr>
        </p:nvSpPr>
        <p:spPr/>
        <p:txBody>
          <a:bodyPr/>
          <a:lstStyle/>
          <a:p>
            <a:r>
              <a:rPr lang="en-US" smtClean="0"/>
              <a:t>CSC3380, Spring 2024, Welcome and Getting Started</a:t>
            </a:r>
            <a:endParaRPr lang="en-US"/>
          </a:p>
        </p:txBody>
      </p:sp>
      <p:sp>
        <p:nvSpPr>
          <p:cNvPr id="4" name="Slide Number Placeholder 3"/>
          <p:cNvSpPr>
            <a:spLocks noGrp="1"/>
          </p:cNvSpPr>
          <p:nvPr>
            <p:ph type="sldNum" sz="quarter" idx="12"/>
          </p:nvPr>
        </p:nvSpPr>
        <p:spPr/>
        <p:txBody>
          <a:bodyPr>
            <a:normAutofit lnSpcReduction="10000"/>
          </a:bodyPr>
          <a:lstStyle/>
          <a:p>
            <a:fld id="{65339F38-439B-42BE-A6DB-D203DE66964E}" type="slidenum">
              <a:rPr lang="en-US" smtClean="0"/>
              <a:t>39</a:t>
            </a:fld>
            <a:endParaRPr lang="en-US"/>
          </a:p>
        </p:txBody>
      </p:sp>
    </p:spTree>
    <p:extLst>
      <p:ext uri="{BB962C8B-B14F-4D97-AF65-F5344CB8AC3E}">
        <p14:creationId xmlns:p14="http://schemas.microsoft.com/office/powerpoint/2010/main" val="803790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Techniques for managing complexity</a:t>
            </a:r>
            <a:endParaRPr lang="en-US" dirty="0"/>
          </a:p>
        </p:txBody>
      </p:sp>
      <p:sp>
        <p:nvSpPr>
          <p:cNvPr id="3" name="Content Placeholder 2"/>
          <p:cNvSpPr>
            <a:spLocks noGrp="1"/>
          </p:cNvSpPr>
          <p:nvPr>
            <p:ph idx="1"/>
          </p:nvPr>
        </p:nvSpPr>
        <p:spPr/>
        <p:txBody>
          <a:bodyPr>
            <a:normAutofit/>
          </a:bodyPr>
          <a:lstStyle/>
          <a:p>
            <a:r>
              <a:rPr lang="en-US" sz="2400" dirty="0" smtClean="0"/>
              <a:t>Black box abstraction</a:t>
            </a:r>
          </a:p>
          <a:p>
            <a:pPr lvl="1"/>
            <a:r>
              <a:rPr lang="en-US" sz="2000" dirty="0" smtClean="0"/>
              <a:t>Primitive objects </a:t>
            </a:r>
          </a:p>
          <a:p>
            <a:pPr lvl="2"/>
            <a:r>
              <a:rPr lang="en-US" sz="1800" dirty="0" smtClean="0"/>
              <a:t>Primitive procedures and primitive data</a:t>
            </a:r>
          </a:p>
          <a:p>
            <a:pPr lvl="1"/>
            <a:r>
              <a:rPr lang="en-US" sz="2000" dirty="0" smtClean="0"/>
              <a:t>Means of combination</a:t>
            </a:r>
          </a:p>
          <a:p>
            <a:pPr lvl="2"/>
            <a:r>
              <a:rPr lang="en-US" sz="1800" dirty="0" smtClean="0"/>
              <a:t>Procedure composition (functions) and compound data (types)</a:t>
            </a:r>
          </a:p>
          <a:p>
            <a:pPr lvl="1"/>
            <a:r>
              <a:rPr lang="en-US" sz="2000" dirty="0" smtClean="0"/>
              <a:t>Means of abstraction</a:t>
            </a:r>
          </a:p>
          <a:p>
            <a:pPr lvl="2"/>
            <a:r>
              <a:rPr lang="en-US" sz="1800" dirty="0" smtClean="0"/>
              <a:t>Procedure (function) definition - Algorithms</a:t>
            </a:r>
          </a:p>
          <a:p>
            <a:pPr lvl="2"/>
            <a:r>
              <a:rPr lang="en-US" sz="1800" dirty="0"/>
              <a:t>D</a:t>
            </a:r>
            <a:r>
              <a:rPr lang="en-US" sz="1800" dirty="0" smtClean="0"/>
              <a:t>ata abstraction (types) – Data structures</a:t>
            </a:r>
          </a:p>
          <a:p>
            <a:pPr lvl="1"/>
            <a:r>
              <a:rPr lang="en-US" sz="2000" dirty="0" smtClean="0"/>
              <a:t>Capturing common patterns</a:t>
            </a:r>
          </a:p>
          <a:p>
            <a:pPr lvl="2"/>
            <a:r>
              <a:rPr lang="en-US" sz="1800" dirty="0" smtClean="0"/>
              <a:t>Higher order functions</a:t>
            </a:r>
          </a:p>
          <a:p>
            <a:pPr lvl="2"/>
            <a:r>
              <a:rPr lang="en-US" sz="1800" dirty="0" smtClean="0"/>
              <a:t>Data as procedures, procedures as data</a:t>
            </a:r>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pPr/>
              <a:t>4</a:t>
            </a:fld>
            <a:endParaRPr lang="en-US"/>
          </a:p>
        </p:txBody>
      </p:sp>
    </p:spTree>
    <p:extLst>
      <p:ext uri="{BB962C8B-B14F-4D97-AF65-F5344CB8AC3E}">
        <p14:creationId xmlns:p14="http://schemas.microsoft.com/office/powerpoint/2010/main" val="327696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Techniques for managing complexity</a:t>
            </a:r>
          </a:p>
        </p:txBody>
      </p:sp>
      <p:sp>
        <p:nvSpPr>
          <p:cNvPr id="3" name="Content Placeholder 2"/>
          <p:cNvSpPr>
            <a:spLocks noGrp="1"/>
          </p:cNvSpPr>
          <p:nvPr>
            <p:ph idx="1"/>
          </p:nvPr>
        </p:nvSpPr>
        <p:spPr/>
        <p:txBody>
          <a:bodyPr>
            <a:normAutofit/>
          </a:bodyPr>
          <a:lstStyle/>
          <a:p>
            <a:r>
              <a:rPr lang="en-US" dirty="0" smtClean="0"/>
              <a:t>Conventional Interfaces</a:t>
            </a:r>
          </a:p>
          <a:p>
            <a:pPr lvl="1"/>
            <a:r>
              <a:rPr lang="en-US" dirty="0" smtClean="0"/>
              <a:t>Generic operations</a:t>
            </a:r>
          </a:p>
          <a:p>
            <a:pPr lvl="1"/>
            <a:r>
              <a:rPr lang="en-US" dirty="0" smtClean="0"/>
              <a:t>Large scale structure and modularity</a:t>
            </a:r>
          </a:p>
          <a:p>
            <a:pPr lvl="1"/>
            <a:r>
              <a:rPr lang="en-US" dirty="0" smtClean="0"/>
              <a:t>Object oriented programming</a:t>
            </a:r>
          </a:p>
          <a:p>
            <a:pPr lvl="1"/>
            <a:r>
              <a:rPr lang="en-US" dirty="0" smtClean="0"/>
              <a:t>Operations on aggregates</a:t>
            </a:r>
            <a:endParaRPr lang="en-US" dirty="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5</a:t>
            </a:fld>
            <a:endParaRPr lang="en-US"/>
          </a:p>
        </p:txBody>
      </p:sp>
    </p:spTree>
    <p:extLst>
      <p:ext uri="{BB962C8B-B14F-4D97-AF65-F5344CB8AC3E}">
        <p14:creationId xmlns:p14="http://schemas.microsoft.com/office/powerpoint/2010/main" val="884964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05532" y="2133599"/>
            <a:ext cx="4993239" cy="3276600"/>
          </a:xfrm>
          <a:prstGeom prst="rect">
            <a:avLst/>
          </a:prstGeom>
        </p:spPr>
      </p:pic>
      <p:sp>
        <p:nvSpPr>
          <p:cNvPr id="2" name="Title 1"/>
          <p:cNvSpPr>
            <a:spLocks noGrp="1"/>
          </p:cNvSpPr>
          <p:nvPr>
            <p:ph type="title"/>
          </p:nvPr>
        </p:nvSpPr>
        <p:spPr/>
        <p:txBody>
          <a:bodyPr/>
          <a:lstStyle/>
          <a:p>
            <a:r>
              <a:rPr lang="en-US" dirty="0" smtClean="0"/>
              <a:t>Object Oriented Programming</a:t>
            </a:r>
            <a:endParaRPr lang="en-US" dirty="0"/>
          </a:p>
        </p:txBody>
      </p:sp>
      <p:sp>
        <p:nvSpPr>
          <p:cNvPr id="9" name="Content Placeholder 8"/>
          <p:cNvSpPr>
            <a:spLocks noGrp="1"/>
          </p:cNvSpPr>
          <p:nvPr>
            <p:ph sz="half" idx="2"/>
          </p:nvPr>
        </p:nvSpPr>
        <p:spPr/>
        <p:txBody>
          <a:bodyPr>
            <a:normAutofit lnSpcReduction="10000"/>
          </a:bodyPr>
          <a:lstStyle/>
          <a:p>
            <a:r>
              <a:rPr lang="en-US" dirty="0"/>
              <a:t>The four pillars of object-oriented programming are:</a:t>
            </a:r>
          </a:p>
          <a:p>
            <a:r>
              <a:rPr lang="en-US" b="1" dirty="0" smtClean="0"/>
              <a:t>Encapsulation</a:t>
            </a:r>
            <a:r>
              <a:rPr lang="en-US" b="1" dirty="0"/>
              <a:t>:</a:t>
            </a:r>
            <a:r>
              <a:rPr lang="en-US" dirty="0"/>
              <a:t> containing information in an object, exposing only selected information</a:t>
            </a:r>
          </a:p>
          <a:p>
            <a:r>
              <a:rPr lang="en-US" b="1" dirty="0"/>
              <a:t>Abstraction:</a:t>
            </a:r>
            <a:r>
              <a:rPr lang="en-US" dirty="0"/>
              <a:t> only exposing high-level public methods for accessing an object</a:t>
            </a:r>
          </a:p>
          <a:p>
            <a:r>
              <a:rPr lang="en-US" b="1" dirty="0" smtClean="0"/>
              <a:t>Inheritance:</a:t>
            </a:r>
            <a:r>
              <a:rPr lang="en-US" dirty="0" smtClean="0"/>
              <a:t> child classes inherit data and behaviors from the parent class</a:t>
            </a:r>
          </a:p>
          <a:p>
            <a:r>
              <a:rPr lang="en-US" b="1" dirty="0" smtClean="0"/>
              <a:t>Polymorphism</a:t>
            </a:r>
            <a:r>
              <a:rPr lang="en-US" b="1" dirty="0"/>
              <a:t>:</a:t>
            </a:r>
            <a:r>
              <a:rPr lang="en-US" dirty="0"/>
              <a:t> many methods can do the same task</a:t>
            </a:r>
          </a:p>
          <a:p>
            <a:endParaRPr lang="en-US" dirty="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6</a:t>
            </a:fld>
            <a:endParaRPr lang="en-US"/>
          </a:p>
        </p:txBody>
      </p:sp>
      <p:sp>
        <p:nvSpPr>
          <p:cNvPr id="10" name="TextBox 9"/>
          <p:cNvSpPr txBox="1"/>
          <p:nvPr/>
        </p:nvSpPr>
        <p:spPr>
          <a:xfrm>
            <a:off x="2148124" y="6396593"/>
            <a:ext cx="7895751" cy="369332"/>
          </a:xfrm>
          <a:prstGeom prst="rect">
            <a:avLst/>
          </a:prstGeom>
          <a:noFill/>
        </p:spPr>
        <p:txBody>
          <a:bodyPr wrap="none" rtlCol="0">
            <a:spAutoFit/>
          </a:bodyPr>
          <a:lstStyle/>
          <a:p>
            <a:r>
              <a:rPr lang="en-US" dirty="0" smtClean="0"/>
              <a:t>See also: </a:t>
            </a:r>
            <a:r>
              <a:rPr lang="en-US" dirty="0">
                <a:hlinkClick r:id="rId3"/>
              </a:rPr>
              <a:t>What is object-oriented programming? OOP explained in </a:t>
            </a:r>
            <a:r>
              <a:rPr lang="en-US" dirty="0" smtClean="0">
                <a:hlinkClick r:id="rId3"/>
              </a:rPr>
              <a:t>depth</a:t>
            </a:r>
            <a:endParaRPr lang="en-US" dirty="0"/>
          </a:p>
        </p:txBody>
      </p:sp>
    </p:spTree>
    <p:extLst>
      <p:ext uri="{BB962C8B-B14F-4D97-AF65-F5344CB8AC3E}">
        <p14:creationId xmlns:p14="http://schemas.microsoft.com/office/powerpoint/2010/main" val="16236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Content Placeholder 2"/>
          <p:cNvSpPr>
            <a:spLocks noGrp="1"/>
          </p:cNvSpPr>
          <p:nvPr>
            <p:ph idx="1"/>
          </p:nvPr>
        </p:nvSpPr>
        <p:spPr/>
        <p:txBody>
          <a:bodyPr/>
          <a:lstStyle/>
          <a:p>
            <a:r>
              <a:rPr lang="en-US" dirty="0" smtClean="0"/>
              <a:t>Programs == Algorithms + Data structures</a:t>
            </a:r>
          </a:p>
          <a:p>
            <a:endParaRPr lang="en-US" dirty="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7</a:t>
            </a:fld>
            <a:endParaRPr lang="en-US"/>
          </a:p>
        </p:txBody>
      </p:sp>
      <p:pic>
        <p:nvPicPr>
          <p:cNvPr id="1028" name="Picture 4" descr="https://m.media-amazon.com/images/I/A1JSbYU4Vx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98" r="12574" b="4634"/>
          <a:stretch/>
        </p:blipFill>
        <p:spPr bwMode="auto">
          <a:xfrm>
            <a:off x="7378563" y="1181099"/>
            <a:ext cx="3564636" cy="50594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609600" y="2536690"/>
            <a:ext cx="2684794" cy="3637687"/>
          </a:xfrm>
          <a:prstGeom prst="rect">
            <a:avLst/>
          </a:prstGeom>
          <a:ln>
            <a:solidFill>
              <a:schemeClr val="tx2"/>
            </a:solidFill>
          </a:ln>
        </p:spPr>
      </p:pic>
      <p:pic>
        <p:nvPicPr>
          <p:cNvPr id="8" name="Picture 7"/>
          <p:cNvPicPr>
            <a:picLocks noChangeAspect="1"/>
          </p:cNvPicPr>
          <p:nvPr/>
        </p:nvPicPr>
        <p:blipFill>
          <a:blip r:embed="rId4"/>
          <a:stretch>
            <a:fillRect/>
          </a:stretch>
        </p:blipFill>
        <p:spPr>
          <a:xfrm>
            <a:off x="3810000" y="2536690"/>
            <a:ext cx="5183786" cy="3635509"/>
          </a:xfrm>
          <a:prstGeom prst="rect">
            <a:avLst/>
          </a:prstGeom>
          <a:ln>
            <a:solidFill>
              <a:schemeClr val="tx2"/>
            </a:solidFill>
          </a:ln>
        </p:spPr>
      </p:pic>
    </p:spTree>
    <p:extLst>
      <p:ext uri="{BB962C8B-B14F-4D97-AF65-F5344CB8AC3E}">
        <p14:creationId xmlns:p14="http://schemas.microsoft.com/office/powerpoint/2010/main" val="195861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Abstractions</a:t>
            </a:r>
            <a:endParaRPr lang="en-US" dirty="0"/>
          </a:p>
        </p:txBody>
      </p:sp>
      <p:sp>
        <p:nvSpPr>
          <p:cNvPr id="3" name="Content Placeholder 2"/>
          <p:cNvSpPr>
            <a:spLocks noGrp="1"/>
          </p:cNvSpPr>
          <p:nvPr>
            <p:ph idx="1"/>
          </p:nvPr>
        </p:nvSpPr>
        <p:spPr/>
        <p:txBody>
          <a:bodyPr/>
          <a:lstStyle/>
          <a:p>
            <a:r>
              <a:rPr lang="en-US" dirty="0" smtClean="0"/>
              <a:t>Computer Science is a discipline that</a:t>
            </a:r>
          </a:p>
          <a:p>
            <a:pPr lvl="1"/>
            <a:r>
              <a:rPr lang="en-US" dirty="0" smtClean="0"/>
              <a:t>Builds Abstractions</a:t>
            </a:r>
          </a:p>
          <a:p>
            <a:pPr lvl="1"/>
            <a:r>
              <a:rPr lang="en-US" dirty="0" smtClean="0"/>
              <a:t>By managing complexity</a:t>
            </a:r>
          </a:p>
          <a:p>
            <a:pPr lvl="1"/>
            <a:r>
              <a:rPr lang="en-US" dirty="0" smtClean="0"/>
              <a:t>With the goal of being able to write correct and performant code</a:t>
            </a:r>
            <a:endParaRPr lang="en-US" dirty="0"/>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8</a:t>
            </a:fld>
            <a:endParaRPr lang="en-US"/>
          </a:p>
        </p:txBody>
      </p:sp>
    </p:spTree>
    <p:extLst>
      <p:ext uri="{BB962C8B-B14F-4D97-AF65-F5344CB8AC3E}">
        <p14:creationId xmlns:p14="http://schemas.microsoft.com/office/powerpoint/2010/main" val="143529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Admin &amp; Organizational</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1/23/2024, Lecture 1</a:t>
            </a:r>
            <a:endParaRPr lang="en-US"/>
          </a:p>
        </p:txBody>
      </p:sp>
      <p:sp>
        <p:nvSpPr>
          <p:cNvPr id="5" name="Footer Placeholder 4"/>
          <p:cNvSpPr>
            <a:spLocks noGrp="1"/>
          </p:cNvSpPr>
          <p:nvPr>
            <p:ph type="ftr" sz="quarter" idx="11"/>
          </p:nvPr>
        </p:nvSpPr>
        <p:spPr/>
        <p:txBody>
          <a:bodyPr/>
          <a:lstStyle/>
          <a:p>
            <a:r>
              <a:rPr lang="en-US" smtClean="0"/>
              <a:t>CSC3380, Spring 2024, Welcome and Getting Started</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9</a:t>
            </a:fld>
            <a:endParaRPr lang="en-US"/>
          </a:p>
        </p:txBody>
      </p:sp>
    </p:spTree>
    <p:extLst>
      <p:ext uri="{BB962C8B-B14F-4D97-AF65-F5344CB8AC3E}">
        <p14:creationId xmlns:p14="http://schemas.microsoft.com/office/powerpoint/2010/main" val="3393230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3664</TotalTime>
  <Words>3078</Words>
  <Application>Microsoft Office PowerPoint</Application>
  <PresentationFormat>Widescreen</PresentationFormat>
  <Paragraphs>443</Paragraphs>
  <Slides>39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Century Schoolbook</vt:lpstr>
      <vt:lpstr>Consolas</vt:lpstr>
      <vt:lpstr>Wingdings 2</vt:lpstr>
      <vt:lpstr>View</vt:lpstr>
      <vt:lpstr>Welcome and  Getting Started</vt:lpstr>
      <vt:lpstr>Abstract</vt:lpstr>
      <vt:lpstr>What is Computer Science</vt:lpstr>
      <vt:lpstr>Techniques for managing complexity</vt:lpstr>
      <vt:lpstr>Techniques for managing complexity</vt:lpstr>
      <vt:lpstr>Object Oriented Programming</vt:lpstr>
      <vt:lpstr>Course Overview</vt:lpstr>
      <vt:lpstr>Building Abstractions</vt:lpstr>
      <vt:lpstr>Admin &amp; Organizational</vt:lpstr>
      <vt:lpstr>Admin &amp; Organizational</vt:lpstr>
      <vt:lpstr>Ground Rules</vt:lpstr>
      <vt:lpstr>Honesty</vt:lpstr>
      <vt:lpstr>ChatGPT?</vt:lpstr>
      <vt:lpstr>ChatGPT</vt:lpstr>
      <vt:lpstr>Rough course outline</vt:lpstr>
      <vt:lpstr>Rough course outline</vt:lpstr>
      <vt:lpstr>C++! But Why?</vt:lpstr>
      <vt:lpstr>Why C++ ?</vt:lpstr>
      <vt:lpstr>Why C++ ?</vt:lpstr>
      <vt:lpstr>A First C++ Program</vt:lpstr>
      <vt:lpstr>A deeper look</vt:lpstr>
      <vt:lpstr>Details</vt:lpstr>
      <vt:lpstr>Details</vt:lpstr>
      <vt:lpstr>Hello, world!</vt:lpstr>
      <vt:lpstr>Hello world</vt:lpstr>
      <vt:lpstr>Number of Unique Elements</vt:lpstr>
      <vt:lpstr>Equality vs. Ordering</vt:lpstr>
      <vt:lpstr>Number of Unique Elements</vt:lpstr>
      <vt:lpstr>Use the correct STL data structures</vt:lpstr>
      <vt:lpstr>A Word about Compilation</vt:lpstr>
      <vt:lpstr>Compilation and Linking</vt:lpstr>
      <vt:lpstr>CMake</vt:lpstr>
      <vt:lpstr>Simplest Example</vt:lpstr>
      <vt:lpstr>Simplest Example</vt:lpstr>
      <vt:lpstr>Homework and Projects</vt:lpstr>
      <vt:lpstr>What is Programming?</vt:lpstr>
      <vt:lpstr>So what is Programming?</vt:lpstr>
      <vt:lpstr>Programming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dc:creator>Hartmut Kaiser</dc:creator>
  <cp:lastModifiedBy>Hartmut Kaiser</cp:lastModifiedBy>
  <cp:revision>130</cp:revision>
  <dcterms:created xsi:type="dcterms:W3CDTF">2011-06-09T18:54:32Z</dcterms:created>
  <dcterms:modified xsi:type="dcterms:W3CDTF">2024-01-23T00:54:10Z</dcterms:modified>
</cp:coreProperties>
</file>