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1"/>
  </p:sldMasterIdLst>
  <p:notesMasterIdLst>
    <p:notesMasterId r:id="rId57"/>
  </p:notesMasterIdLst>
  <p:handoutMasterIdLst>
    <p:handoutMasterId r:id="rId58"/>
  </p:handoutMasterIdLst>
  <p:sldIdLst>
    <p:sldId id="256" r:id="rId2"/>
    <p:sldId id="359" r:id="rId3"/>
    <p:sldId id="360" r:id="rId4"/>
    <p:sldId id="361" r:id="rId5"/>
    <p:sldId id="362" r:id="rId6"/>
    <p:sldId id="365" r:id="rId7"/>
    <p:sldId id="366" r:id="rId8"/>
    <p:sldId id="367" r:id="rId9"/>
    <p:sldId id="368" r:id="rId10"/>
    <p:sldId id="363" r:id="rId11"/>
    <p:sldId id="317" r:id="rId12"/>
    <p:sldId id="327" r:id="rId13"/>
    <p:sldId id="318" r:id="rId14"/>
    <p:sldId id="319" r:id="rId15"/>
    <p:sldId id="320" r:id="rId16"/>
    <p:sldId id="322" r:id="rId17"/>
    <p:sldId id="321" r:id="rId18"/>
    <p:sldId id="374" r:id="rId19"/>
    <p:sldId id="324" r:id="rId20"/>
    <p:sldId id="325" r:id="rId21"/>
    <p:sldId id="326" r:id="rId22"/>
    <p:sldId id="375" r:id="rId23"/>
    <p:sldId id="376" r:id="rId24"/>
    <p:sldId id="377" r:id="rId25"/>
    <p:sldId id="328" r:id="rId26"/>
    <p:sldId id="330" r:id="rId27"/>
    <p:sldId id="348" r:id="rId28"/>
    <p:sldId id="352" r:id="rId29"/>
    <p:sldId id="369" r:id="rId30"/>
    <p:sldId id="349" r:id="rId31"/>
    <p:sldId id="335" r:id="rId32"/>
    <p:sldId id="336" r:id="rId33"/>
    <p:sldId id="333" r:id="rId34"/>
    <p:sldId id="334" r:id="rId35"/>
    <p:sldId id="337" r:id="rId36"/>
    <p:sldId id="338" r:id="rId37"/>
    <p:sldId id="351" r:id="rId38"/>
    <p:sldId id="370" r:id="rId39"/>
    <p:sldId id="341" r:id="rId40"/>
    <p:sldId id="342" r:id="rId41"/>
    <p:sldId id="343" r:id="rId42"/>
    <p:sldId id="344" r:id="rId43"/>
    <p:sldId id="345" r:id="rId44"/>
    <p:sldId id="346" r:id="rId45"/>
    <p:sldId id="347" r:id="rId46"/>
    <p:sldId id="378" r:id="rId47"/>
    <p:sldId id="371" r:id="rId48"/>
    <p:sldId id="372" r:id="rId49"/>
    <p:sldId id="373" r:id="rId50"/>
    <p:sldId id="358" r:id="rId51"/>
    <p:sldId id="353" r:id="rId52"/>
    <p:sldId id="354" r:id="rId53"/>
    <p:sldId id="355" r:id="rId54"/>
    <p:sldId id="356" r:id="rId55"/>
    <p:sldId id="316" r:id="rId5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7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3" autoAdjust="0"/>
    <p:restoredTop sz="94660"/>
  </p:normalViewPr>
  <p:slideViewPr>
    <p:cSldViewPr showGuides="1">
      <p:cViewPr varScale="1">
        <p:scale>
          <a:sx n="117" d="100"/>
          <a:sy n="117" d="100"/>
        </p:scale>
        <p:origin x="246" y="84"/>
      </p:cViewPr>
      <p:guideLst>
        <p:guide orient="horz" pos="1152"/>
        <p:guide pos="7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C64BDFB-B9BD-4892-ACD9-C1EDDC6DA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89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EA311F5-81D1-4A14-8FD1-7C7E09D33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81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5B58CF8-7699-47D1-90E2-E595041BA604}" type="slidenum">
              <a:rPr lang="en-US" smtClean="0">
                <a:latin typeface="Times New Roman" charset="0"/>
              </a:rPr>
              <a:pPr/>
              <a:t>1</a:t>
            </a:fld>
            <a:endParaRPr lang="en-US" dirty="0" smtClean="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B42E9-EFF8-4937-8F3A-D8F199851563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532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4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4B002-1069-41D2-983F-42442602FB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21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658721-BE65-4739-8B71-BD211377DF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474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E6965-4D71-4FDB-A572-ED1539AAE8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757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70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3C63FC-4E59-4D97-A113-142C71B796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18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6F4A78-CFA0-4D3C-ADB9-4C0A36DEDC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69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5DD30-0B16-4AC0-AC11-6CA557F75B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1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2C3D4-BB28-4719-8C24-4AFD7B6EA4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56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FC81A-007E-49E1-8F80-46C53711C0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463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9E07B-0BE4-45AE-9192-0C3B1CF97A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6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6073D-77C2-41CE-8663-6A6B05C8EA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2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8AD9E07B-0BE4-45AE-9192-0C3B1CF97A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g"/><Relationship Id="rId4" Type="http://schemas.openxmlformats.org/officeDocument/2006/relationships/image" Target="../media/image5.jp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Unstructured_peer-to-peer_network_diagram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Working with Strings, the Type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::queue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10</a:t>
            </a:r>
            <a:endParaRPr lang="en-US" dirty="0"/>
          </a:p>
          <a:p>
            <a:r>
              <a:rPr lang="en-US" dirty="0"/>
              <a:t>Hartmut Kaiser</a:t>
            </a:r>
          </a:p>
          <a:p>
            <a:r>
              <a:rPr lang="en-US" dirty="0"/>
              <a:t>https://</a:t>
            </a:r>
            <a:r>
              <a:rPr lang="en-US" dirty="0" smtClean="0"/>
              <a:t>teaching.hkaiser.org/spring2024/csc3380</a:t>
            </a:r>
            <a:r>
              <a:rPr lang="en-US" dirty="0"/>
              <a:t>/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Type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::string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3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lecture we look at strings in C++: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::string</a:t>
            </a:r>
          </a:p>
          <a:p>
            <a:pPr lvl="1"/>
            <a:r>
              <a:rPr lang="en-US" dirty="0" smtClean="0"/>
              <a:t>Briefly introduce simple string manipulation</a:t>
            </a:r>
          </a:p>
          <a:p>
            <a:r>
              <a:rPr lang="en-US" dirty="0" smtClean="0"/>
              <a:t>Create a user defined data type that represents an ‘image’</a:t>
            </a:r>
          </a:p>
          <a:p>
            <a:pPr lvl="1"/>
            <a:r>
              <a:rPr lang="en-US" dirty="0" smtClean="0"/>
              <a:t>A set of strings, that when printed resemble ASCII art</a:t>
            </a:r>
          </a:p>
          <a:p>
            <a:r>
              <a:rPr lang="en-US" dirty="0" smtClean="0"/>
              <a:t>Develop a set of algorithms that can be used to manipulate those images</a:t>
            </a:r>
          </a:p>
          <a:p>
            <a:r>
              <a:rPr lang="en-US" dirty="0" smtClean="0"/>
              <a:t>Briefly introduce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::queue&lt;T&gt;</a:t>
            </a:r>
            <a:r>
              <a:rPr lang="en-US" dirty="0" smtClean="0"/>
              <a:t>, a standard container adaptor modelling – well – queues.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Overview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8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Framing a </a:t>
            </a:r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the following interaction:</a:t>
            </a:r>
          </a:p>
          <a:p>
            <a:pPr marL="411480" lvl="1" indent="0">
              <a:buNone/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411480" lvl="1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Please enter your name: </a:t>
            </a:r>
            <a:r>
              <a:rPr lang="en-US" sz="1400" i="1" dirty="0">
                <a:latin typeface="Consolas" pitchFamily="49" charset="0"/>
                <a:cs typeface="Consolas" pitchFamily="49" charset="0"/>
              </a:rPr>
              <a:t>John</a:t>
            </a:r>
          </a:p>
          <a:p>
            <a:endParaRPr lang="en-US" dirty="0" smtClean="0"/>
          </a:p>
          <a:p>
            <a:r>
              <a:rPr lang="en-US" dirty="0" smtClean="0"/>
              <a:t>We would like to print:</a:t>
            </a:r>
          </a:p>
          <a:p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marL="411480" lvl="1" indent="0">
              <a:spcBef>
                <a:spcPts val="0"/>
              </a:spcBef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*******************</a:t>
            </a:r>
          </a:p>
          <a:p>
            <a:pPr marL="411480" lvl="1" indent="0">
              <a:spcBef>
                <a:spcPts val="0"/>
              </a:spcBef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*                 *</a:t>
            </a:r>
          </a:p>
          <a:p>
            <a:pPr marL="411480" lvl="1" indent="0">
              <a:spcBef>
                <a:spcPts val="0"/>
              </a:spcBef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*   Hello John!   *</a:t>
            </a:r>
          </a:p>
          <a:p>
            <a:pPr marL="411480" lvl="1" indent="0">
              <a:spcBef>
                <a:spcPts val="0"/>
              </a:spcBef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*                 *</a:t>
            </a:r>
          </a:p>
          <a:p>
            <a:pPr marL="411480" lvl="1" indent="0">
              <a:spcBef>
                <a:spcPts val="0"/>
              </a:spcBef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*******************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7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Framing a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9329928" cy="4351337"/>
          </a:xfrm>
        </p:spPr>
        <p:txBody>
          <a:bodyPr>
            <a:no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008000"/>
                </a:solidFill>
                <a:latin typeface="Consolas"/>
              </a:rPr>
              <a:t>// Ask a persons name, greet the person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>
                <a:solidFill>
                  <a:srgbClr val="A31515"/>
                </a:solidFill>
                <a:latin typeface="Consolas"/>
              </a:rPr>
              <a:t>&lt;</a:t>
            </a:r>
            <a:r>
              <a:rPr lang="en-US" sz="1100" dirty="0" err="1">
                <a:solidFill>
                  <a:srgbClr val="A31515"/>
                </a:solidFill>
                <a:latin typeface="Consolas"/>
              </a:rPr>
              <a:t>iostream</a:t>
            </a:r>
            <a:r>
              <a:rPr lang="en-US" sz="1100" dirty="0">
                <a:solidFill>
                  <a:srgbClr val="A31515"/>
                </a:solidFill>
                <a:latin typeface="Consolas"/>
              </a:rPr>
              <a:t>&gt;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100" dirty="0">
                <a:solidFill>
                  <a:srgbClr val="A31515"/>
                </a:solidFill>
                <a:latin typeface="Consolas"/>
              </a:rPr>
              <a:t>&lt;string&gt;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0"/>
              </a:spcBef>
              <a:buNone/>
            </a:pP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main()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cout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&lt;&lt; </a:t>
            </a:r>
            <a:r>
              <a:rPr lang="en-US" sz="1100" dirty="0">
                <a:solidFill>
                  <a:srgbClr val="A31515"/>
                </a:solidFill>
                <a:latin typeface="Consolas"/>
              </a:rPr>
              <a:t>"Please enter your first name: "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;	</a:t>
            </a:r>
            <a:r>
              <a:rPr lang="en-US" sz="1100" dirty="0">
                <a:solidFill>
                  <a:srgbClr val="008000"/>
                </a:solidFill>
                <a:latin typeface="Consolas"/>
              </a:rPr>
              <a:t>// ask for the persons name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::string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first_name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;   		</a:t>
            </a:r>
            <a:r>
              <a:rPr lang="en-US" sz="1100" dirty="0" smtClean="0">
                <a:solidFill>
                  <a:prstClr val="black"/>
                </a:solidFill>
                <a:latin typeface="Consolas"/>
              </a:rPr>
              <a:t>	</a:t>
            </a:r>
            <a:r>
              <a:rPr lang="en-US" sz="1100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100" dirty="0">
                <a:solidFill>
                  <a:srgbClr val="008000"/>
                </a:solidFill>
                <a:latin typeface="Consolas"/>
              </a:rPr>
              <a:t>define '</a:t>
            </a:r>
            <a:r>
              <a:rPr lang="en-US" sz="1100" dirty="0" err="1">
                <a:solidFill>
                  <a:srgbClr val="008000"/>
                </a:solidFill>
                <a:latin typeface="Consolas"/>
              </a:rPr>
              <a:t>first_name</a:t>
            </a:r>
            <a:r>
              <a:rPr lang="en-US" sz="1100" dirty="0">
                <a:solidFill>
                  <a:srgbClr val="008000"/>
                </a:solidFill>
                <a:latin typeface="Consolas"/>
              </a:rPr>
              <a:t>'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cin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&gt;&gt;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first_name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;   		</a:t>
            </a:r>
            <a:r>
              <a:rPr lang="en-US" sz="1100" dirty="0" smtClean="0">
                <a:solidFill>
                  <a:prstClr val="black"/>
                </a:solidFill>
                <a:latin typeface="Consolas"/>
              </a:rPr>
              <a:t>	</a:t>
            </a:r>
            <a:r>
              <a:rPr lang="en-US" sz="1100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100" dirty="0">
                <a:solidFill>
                  <a:srgbClr val="008000"/>
                </a:solidFill>
                <a:latin typeface="Consolas"/>
              </a:rPr>
              <a:t>read into '</a:t>
            </a:r>
            <a:r>
              <a:rPr lang="en-US" sz="1100" dirty="0" err="1">
                <a:solidFill>
                  <a:srgbClr val="008000"/>
                </a:solidFill>
                <a:latin typeface="Consolas"/>
              </a:rPr>
              <a:t>first_name</a:t>
            </a:r>
            <a:r>
              <a:rPr lang="en-US" sz="1100" dirty="0">
                <a:solidFill>
                  <a:srgbClr val="008000"/>
                </a:solidFill>
                <a:latin typeface="Consolas"/>
              </a:rPr>
              <a:t>'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0"/>
              </a:spcBef>
              <a:buNone/>
            </a:pP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::string </a:t>
            </a:r>
            <a:r>
              <a:rPr lang="en-US" sz="1100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greeting = </a:t>
            </a:r>
            <a:r>
              <a:rPr lang="en-US" sz="1100" dirty="0">
                <a:solidFill>
                  <a:srgbClr val="A31515"/>
                </a:solidFill>
                <a:latin typeface="Consolas"/>
              </a:rPr>
              <a:t>"Hello, "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+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first_name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+ </a:t>
            </a:r>
            <a:r>
              <a:rPr lang="en-US" sz="1100" dirty="0">
                <a:solidFill>
                  <a:srgbClr val="A31515"/>
                </a:solidFill>
                <a:latin typeface="Consolas"/>
              </a:rPr>
              <a:t>"!"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;	</a:t>
            </a:r>
            <a:r>
              <a:rPr lang="en-US" sz="1100" dirty="0">
                <a:solidFill>
                  <a:srgbClr val="008000"/>
                </a:solidFill>
                <a:latin typeface="Consolas"/>
              </a:rPr>
              <a:t>// build the message we intend to write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::string </a:t>
            </a:r>
            <a:r>
              <a:rPr lang="en-US" sz="1100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spaces(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greeting.size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(), </a:t>
            </a:r>
            <a:r>
              <a:rPr lang="en-US" sz="1100" dirty="0">
                <a:solidFill>
                  <a:srgbClr val="A31515"/>
                </a:solidFill>
                <a:latin typeface="Consolas"/>
              </a:rPr>
              <a:t>' '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);	</a:t>
            </a:r>
            <a:r>
              <a:rPr lang="en-US" sz="1100" dirty="0">
                <a:solidFill>
                  <a:srgbClr val="008000"/>
                </a:solidFill>
                <a:latin typeface="Consolas"/>
              </a:rPr>
              <a:t>// build the second and fourth string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::string </a:t>
            </a:r>
            <a:r>
              <a:rPr lang="en-US" sz="1100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second = </a:t>
            </a:r>
            <a:r>
              <a:rPr lang="en-US" sz="1100" dirty="0">
                <a:solidFill>
                  <a:srgbClr val="A31515"/>
                </a:solidFill>
                <a:latin typeface="Consolas"/>
              </a:rPr>
              <a:t>"*   "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+ spaces + </a:t>
            </a:r>
            <a:r>
              <a:rPr lang="en-US" sz="1100" dirty="0">
                <a:solidFill>
                  <a:srgbClr val="A31515"/>
                </a:solidFill>
                <a:latin typeface="Consolas"/>
              </a:rPr>
              <a:t>"   *"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::string </a:t>
            </a:r>
            <a:r>
              <a:rPr lang="en-US" sz="1100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first(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second.size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(), </a:t>
            </a:r>
            <a:r>
              <a:rPr lang="en-US" sz="1100" dirty="0">
                <a:solidFill>
                  <a:srgbClr val="A31515"/>
                </a:solidFill>
                <a:latin typeface="Consolas"/>
              </a:rPr>
              <a:t>'*'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);	</a:t>
            </a:r>
            <a:r>
              <a:rPr lang="en-US" sz="1100" dirty="0">
                <a:solidFill>
                  <a:srgbClr val="008000"/>
                </a:solidFill>
                <a:latin typeface="Consolas"/>
              </a:rPr>
              <a:t>// build the first and fifth lines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0"/>
              </a:spcBef>
              <a:buNone/>
            </a:pP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cout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&lt;&lt; first &lt;&lt;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endl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;		</a:t>
            </a:r>
            <a:r>
              <a:rPr lang="en-US" sz="1100" dirty="0">
                <a:solidFill>
                  <a:srgbClr val="008000"/>
                </a:solidFill>
                <a:latin typeface="Consolas"/>
              </a:rPr>
              <a:t>// write all</a:t>
            </a:r>
            <a:endParaRPr lang="en-US" sz="11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cout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&lt;&lt; second &lt;&lt;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endl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cout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&lt;&lt; </a:t>
            </a:r>
            <a:r>
              <a:rPr lang="en-US" sz="1100" dirty="0">
                <a:solidFill>
                  <a:srgbClr val="A31515"/>
                </a:solidFill>
                <a:latin typeface="Consolas"/>
              </a:rPr>
              <a:t>"*   "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+ greeting + </a:t>
            </a:r>
            <a:r>
              <a:rPr lang="en-US" sz="1100" dirty="0">
                <a:solidFill>
                  <a:srgbClr val="A31515"/>
                </a:solidFill>
                <a:latin typeface="Consolas"/>
              </a:rPr>
              <a:t>"   *"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&lt;&lt;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endl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cout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&lt;&lt; second &lt;&lt;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endl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cout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&lt;&lt; first &lt;&lt; 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100" dirty="0" err="1">
                <a:solidFill>
                  <a:prstClr val="black"/>
                </a:solidFill>
                <a:latin typeface="Consolas"/>
              </a:rPr>
              <a:t>endl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100" dirty="0">
                <a:solidFill>
                  <a:prstClr val="black"/>
                </a:solidFill>
                <a:latin typeface="Consolas"/>
              </a:rPr>
              <a:t> 0;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100" dirty="0">
                <a:solidFill>
                  <a:prstClr val="black"/>
                </a:solidFill>
                <a:latin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5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Framing a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 definition</a:t>
            </a:r>
          </a:p>
          <a:p>
            <a:pPr lvl="1"/>
            <a:r>
              <a:rPr lang="en-US" dirty="0" smtClean="0"/>
              <a:t>Initialization</a:t>
            </a:r>
          </a:p>
          <a:p>
            <a:pPr lvl="2"/>
            <a:r>
              <a:rPr lang="en-US" dirty="0" smtClean="0"/>
              <a:t>Important!</a:t>
            </a:r>
          </a:p>
          <a:p>
            <a:pPr lvl="1"/>
            <a:r>
              <a:rPr lang="en-US" dirty="0" smtClean="0"/>
              <a:t>Use operator + for concatenation</a:t>
            </a:r>
          </a:p>
          <a:p>
            <a:pPr lvl="2"/>
            <a:r>
              <a:rPr lang="en-US" dirty="0" smtClean="0"/>
              <a:t>Custom operators do not change precedence, associativity, or number of arguments</a:t>
            </a:r>
          </a:p>
          <a:p>
            <a:pPr lvl="1"/>
            <a:r>
              <a:rPr lang="en-US" dirty="0" err="1" smtClean="0"/>
              <a:t>Constness</a:t>
            </a:r>
            <a:r>
              <a:rPr lang="en-US" dirty="0" smtClean="0"/>
              <a:t> (keyword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Variable will not be changed</a:t>
            </a:r>
          </a:p>
          <a:p>
            <a:pPr lvl="2"/>
            <a:r>
              <a:rPr lang="en-US" dirty="0" smtClean="0"/>
              <a:t>Requires initialization</a:t>
            </a:r>
          </a:p>
          <a:p>
            <a:pPr lvl="2"/>
            <a:r>
              <a:rPr lang="en-US" dirty="0" smtClean="0"/>
              <a:t>May allows for more optimizations</a:t>
            </a:r>
          </a:p>
          <a:p>
            <a:pPr lvl="2"/>
            <a:r>
              <a:rPr lang="en-US" dirty="0" smtClean="0"/>
              <a:t>Expresses intention to the compiler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2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::string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Models a sequence of characters</a:t>
            </a:r>
          </a:p>
          <a:p>
            <a:pPr marL="273050" indent="-342900"/>
            <a:r>
              <a:rPr lang="en-US" dirty="0" err="1" smtClean="0">
                <a:latin typeface="Consolas" pitchFamily="49" charset="0"/>
                <a:cs typeface="Consolas" pitchFamily="49" charset="0"/>
              </a:rPr>
              <a:t>std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::string </a:t>
            </a:r>
            <a:r>
              <a:rPr lang="en-US" dirty="0" smtClean="0"/>
              <a:t>is defined as a class (user defined) type</a:t>
            </a:r>
          </a:p>
          <a:p>
            <a:r>
              <a:rPr lang="en-US" dirty="0" smtClean="0"/>
              <a:t>Simple operations</a:t>
            </a:r>
          </a:p>
          <a:p>
            <a:pPr lvl="1"/>
            <a:r>
              <a:rPr lang="en-US" dirty="0" smtClean="0"/>
              <a:t>Member function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size()</a:t>
            </a:r>
            <a:r>
              <a:rPr lang="en-US" dirty="0" smtClean="0"/>
              <a:t> returns number of chars</a:t>
            </a:r>
          </a:p>
          <a:p>
            <a:pPr lvl="1"/>
            <a:r>
              <a:rPr lang="en-US" dirty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perator[]</a:t>
            </a:r>
            <a:r>
              <a:rPr lang="en-US" dirty="0" smtClean="0"/>
              <a:t> to access individual characters</a:t>
            </a:r>
          </a:p>
          <a:p>
            <a:pPr lvl="1"/>
            <a:r>
              <a:rPr lang="en-US" dirty="0" smtClean="0"/>
              <a:t>C++ strings are mutable</a:t>
            </a:r>
          </a:p>
          <a:p>
            <a:r>
              <a:rPr lang="en-US" dirty="0"/>
              <a:t>Operators on </a:t>
            </a:r>
            <a:r>
              <a:rPr lang="en-US" dirty="0" smtClean="0"/>
              <a:t>strings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operator=</a:t>
            </a:r>
            <a:r>
              <a:rPr lang="en-US" dirty="0" smtClean="0"/>
              <a:t> assigns, makes new copy</a:t>
            </a:r>
          </a:p>
          <a:p>
            <a:pPr lvl="1"/>
            <a:r>
              <a:rPr lang="en-US" dirty="0" smtClean="0"/>
              <a:t>Compare </a:t>
            </a:r>
            <a:r>
              <a:rPr lang="en-US" dirty="0"/>
              <a:t>with relational operators: &lt;, &lt;=, ==, &gt;=, &gt;</a:t>
            </a:r>
          </a:p>
          <a:p>
            <a:pPr lvl="2"/>
            <a:r>
              <a:rPr lang="en-US" dirty="0"/>
              <a:t>Lexicographical ordering</a:t>
            </a:r>
          </a:p>
          <a:p>
            <a:pPr lvl="1"/>
            <a:r>
              <a:rPr lang="en-US" dirty="0">
                <a:latin typeface="Consolas" pitchFamily="49" charset="0"/>
                <a:cs typeface="Consolas" pitchFamily="49" charset="0"/>
              </a:rPr>
              <a:t>operator+</a:t>
            </a:r>
            <a:r>
              <a:rPr lang="en-US" dirty="0"/>
              <a:t> </a:t>
            </a:r>
            <a:r>
              <a:rPr lang="en-US" dirty="0" smtClean="0"/>
              <a:t>concatenates (associative, but not commutative)</a:t>
            </a:r>
          </a:p>
          <a:p>
            <a:r>
              <a:rPr lang="en-US" dirty="0" smtClean="0"/>
              <a:t>It’s a </a:t>
            </a:r>
            <a:r>
              <a:rPr lang="en-US" dirty="0" err="1">
                <a:latin typeface="Consolas" panose="020B0609020204030204" pitchFamily="49" charset="0"/>
              </a:rPr>
              <a:t>TotallyOrdered</a:t>
            </a:r>
            <a:r>
              <a:rPr lang="en-US" dirty="0" smtClean="0"/>
              <a:t> type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1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Framing a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Initializing using special constructor</a:t>
            </a:r>
          </a:p>
          <a:p>
            <a:pPr marL="411480" lvl="1" indent="0"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411480" lvl="1" indent="0"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std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::string spaces(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greeting.size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(), ' ');</a:t>
            </a:r>
          </a:p>
          <a:p>
            <a:pPr marL="411480" lvl="1" indent="0"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 smtClean="0"/>
              <a:t>Number of characters and character literal (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' '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Quoting similar to string literals (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'\t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'</a:t>
            </a:r>
            <a:r>
              <a:rPr lang="en-US" dirty="0"/>
              <a:t>, etc.)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553200" y="4004468"/>
            <a:ext cx="3596640" cy="1828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Exercise: write a function to create a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::string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consisting of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N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equal characters using the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power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algorithm.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Explain why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power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can be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2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::string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iostream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&gt;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   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			</a:t>
            </a:r>
            <a:r>
              <a:rPr lang="en-US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std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::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cout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, 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std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::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endl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&lt;string&gt;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     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			</a:t>
            </a:r>
            <a:r>
              <a:rPr lang="en-US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std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::string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main()</a:t>
            </a: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::string s, t =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"hello"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109728" indent="0">
              <a:spcBef>
                <a:spcPts val="200"/>
              </a:spcBef>
              <a:buNone/>
            </a:pPr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 s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= t;          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	       		</a:t>
            </a:r>
            <a:r>
              <a:rPr lang="en-US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s == "hello"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cout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&lt;&lt; "Length: " &lt;&lt;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s.size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() &lt;&lt;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endl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109728" indent="0">
              <a:spcBef>
                <a:spcPts val="200"/>
              </a:spcBef>
              <a:buNone/>
            </a:pP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t[0] =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'j'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      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	       	</a:t>
            </a:r>
            <a:r>
              <a:rPr lang="en-US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t == "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jello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"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s = s +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' '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     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	       	</a:t>
            </a:r>
            <a:r>
              <a:rPr lang="en-US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s == "hello "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dirty="0" smtClean="0">
                <a:solidFill>
                  <a:prstClr val="black"/>
                </a:solidFill>
                <a:latin typeface="Consolas"/>
              </a:rPr>
              <a:t>    s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+= t;</a:t>
            </a:r>
          </a:p>
          <a:p>
            <a:pPr marL="109728" indent="0">
              <a:spcBef>
                <a:spcPts val="200"/>
              </a:spcBef>
              <a:buNone/>
            </a:pP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cout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&lt;&lt; s &lt;&lt;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endl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   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	</a:t>
            </a:r>
            <a:r>
              <a:rPr lang="en-US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prints: 'hello 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jello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'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0;</a:t>
            </a: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109728" indent="0">
              <a:spcBef>
                <a:spcPts val="200"/>
              </a:spcBef>
              <a:buNone/>
            </a:pP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0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::string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2"/>
            <a:ext cx="10030968" cy="4351337"/>
          </a:xfrm>
        </p:spPr>
        <p:txBody>
          <a:bodyPr>
            <a:normAutofit fontScale="85000" lnSpcReduction="20000"/>
          </a:bodyPr>
          <a:lstStyle/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iostream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&gt;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   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std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::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cout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, 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std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::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endl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&lt;string&gt;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     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std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::string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cctype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&gt;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     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std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::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toupper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&lt;algorithm&gt;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dirty="0" err="1">
                <a:solidFill>
                  <a:srgbClr val="008000"/>
                </a:solidFill>
                <a:latin typeface="Consolas"/>
              </a:rPr>
              <a:t>std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::transform</a:t>
            </a:r>
          </a:p>
          <a:p>
            <a:pPr marL="109728" indent="0">
              <a:spcBef>
                <a:spcPts val="200"/>
              </a:spcBef>
              <a:buNone/>
            </a:pPr>
            <a:endParaRPr lang="en-US" dirty="0">
              <a:solidFill>
                <a:srgbClr val="0000FF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main()</a:t>
            </a: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::string s;</a:t>
            </a: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s =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"</a:t>
            </a:r>
            <a:r>
              <a:rPr lang="en-US" dirty="0" smtClean="0">
                <a:solidFill>
                  <a:srgbClr val="A31515"/>
                </a:solidFill>
                <a:latin typeface="Consolas"/>
              </a:rPr>
              <a:t>csc3380"</a:t>
            </a:r>
            <a:r>
              <a:rPr lang="en-US" dirty="0" smtClean="0">
                <a:latin typeface="Consolas"/>
              </a:rPr>
              <a:t>;</a:t>
            </a:r>
            <a:endParaRPr lang="en-US" dirty="0"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// converts to upper case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transform(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::begin(s),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::end(s),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::begin(s), </a:t>
            </a: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     [](char c) { return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toupper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(c); });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cout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&lt;&lt; s &lt;&lt;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endl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   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// prints: </a:t>
            </a:r>
            <a:r>
              <a:rPr lang="en-US" dirty="0" smtClean="0">
                <a:solidFill>
                  <a:srgbClr val="008000"/>
                </a:solidFill>
                <a:latin typeface="Consolas"/>
              </a:rPr>
              <a:t>CSC3380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0;</a:t>
            </a:r>
          </a:p>
          <a:p>
            <a:pPr marL="109728" indent="0">
              <a:spcBef>
                <a:spcPts val="2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5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Development Notes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1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::string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261872" y="1828802"/>
            <a:ext cx="10030968" cy="4351337"/>
          </a:xfrm>
        </p:spPr>
        <p:txBody>
          <a:bodyPr>
            <a:normAutofit lnSpcReduction="10000"/>
          </a:bodyPr>
          <a:lstStyle/>
          <a:p>
            <a:pPr marL="109728" indent="0">
              <a:spcBef>
                <a:spcPts val="20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A31515"/>
                </a:solidFill>
                <a:latin typeface="Consolas"/>
              </a:rPr>
              <a:t>&lt;</a:t>
            </a:r>
            <a:r>
              <a:rPr lang="en-US" sz="1800" dirty="0" err="1">
                <a:solidFill>
                  <a:srgbClr val="A31515"/>
                </a:solidFill>
                <a:latin typeface="Consolas"/>
              </a:rPr>
              <a:t>iostream</a:t>
            </a:r>
            <a:r>
              <a:rPr lang="en-US" sz="1800" dirty="0">
                <a:solidFill>
                  <a:srgbClr val="A31515"/>
                </a:solidFill>
                <a:latin typeface="Consolas"/>
              </a:rPr>
              <a:t>&gt;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    </a:t>
            </a:r>
            <a:r>
              <a:rPr lang="en-US" sz="1800" dirty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800" dirty="0" err="1">
                <a:solidFill>
                  <a:srgbClr val="008000"/>
                </a:solidFill>
                <a:latin typeface="Consolas"/>
              </a:rPr>
              <a:t>std</a:t>
            </a:r>
            <a:r>
              <a:rPr lang="en-US" sz="1800" dirty="0">
                <a:solidFill>
                  <a:srgbClr val="008000"/>
                </a:solidFill>
                <a:latin typeface="Consolas"/>
              </a:rPr>
              <a:t>::</a:t>
            </a:r>
            <a:r>
              <a:rPr lang="en-US" sz="1800" dirty="0" err="1">
                <a:solidFill>
                  <a:srgbClr val="008000"/>
                </a:solidFill>
                <a:latin typeface="Consolas"/>
              </a:rPr>
              <a:t>cout</a:t>
            </a:r>
            <a:r>
              <a:rPr lang="en-US" sz="1800" dirty="0">
                <a:solidFill>
                  <a:srgbClr val="008000"/>
                </a:solidFill>
                <a:latin typeface="Consolas"/>
              </a:rPr>
              <a:t>, </a:t>
            </a:r>
            <a:r>
              <a:rPr lang="en-US" sz="1800" dirty="0" err="1">
                <a:solidFill>
                  <a:srgbClr val="008000"/>
                </a:solidFill>
                <a:latin typeface="Consolas"/>
              </a:rPr>
              <a:t>std</a:t>
            </a:r>
            <a:r>
              <a:rPr lang="en-US" sz="1800" dirty="0">
                <a:solidFill>
                  <a:srgbClr val="008000"/>
                </a:solidFill>
                <a:latin typeface="Consolas"/>
              </a:rPr>
              <a:t>::</a:t>
            </a:r>
            <a:r>
              <a:rPr lang="en-US" sz="1800" dirty="0" err="1">
                <a:solidFill>
                  <a:srgbClr val="008000"/>
                </a:solidFill>
                <a:latin typeface="Consolas"/>
              </a:rPr>
              <a:t>endl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A31515"/>
                </a:solidFill>
                <a:latin typeface="Consolas"/>
              </a:rPr>
              <a:t>&lt;string&gt;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      </a:t>
            </a:r>
            <a:r>
              <a:rPr lang="en-US" sz="1800" dirty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800" dirty="0" err="1">
                <a:solidFill>
                  <a:srgbClr val="008000"/>
                </a:solidFill>
                <a:latin typeface="Consolas"/>
              </a:rPr>
              <a:t>std</a:t>
            </a:r>
            <a:r>
              <a:rPr lang="en-US" sz="1800" dirty="0">
                <a:solidFill>
                  <a:srgbClr val="008000"/>
                </a:solidFill>
                <a:latin typeface="Consolas"/>
              </a:rPr>
              <a:t>::string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nsolas"/>
              </a:rPr>
              <a:t>#include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A31515"/>
                </a:solidFill>
                <a:latin typeface="Consolas"/>
              </a:rPr>
              <a:t>&lt;algorithm&gt;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dirty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800" dirty="0" err="1">
                <a:solidFill>
                  <a:srgbClr val="008000"/>
                </a:solidFill>
                <a:latin typeface="Consolas"/>
              </a:rPr>
              <a:t>std</a:t>
            </a:r>
            <a:r>
              <a:rPr lang="en-US" sz="1800" dirty="0">
                <a:solidFill>
                  <a:srgbClr val="008000"/>
                </a:solidFill>
                <a:latin typeface="Consolas"/>
              </a:rPr>
              <a:t>::sort</a:t>
            </a:r>
          </a:p>
          <a:p>
            <a:pPr marL="109728" indent="0">
              <a:spcBef>
                <a:spcPts val="200"/>
              </a:spcBef>
              <a:buNone/>
            </a:pPr>
            <a:endParaRPr lang="en-US" sz="1800" dirty="0">
              <a:solidFill>
                <a:srgbClr val="0000FF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sz="18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main()</a:t>
            </a:r>
          </a:p>
          <a:p>
            <a:pPr marL="109728" indent="0">
              <a:spcBef>
                <a:spcPts val="20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109728" indent="0">
              <a:spcBef>
                <a:spcPts val="20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::string s;</a:t>
            </a:r>
          </a:p>
          <a:p>
            <a:pPr marL="109728" indent="0">
              <a:spcBef>
                <a:spcPts val="20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s = </a:t>
            </a:r>
            <a:r>
              <a:rPr lang="en-US" sz="1800" dirty="0">
                <a:solidFill>
                  <a:srgbClr val="A31515"/>
                </a:solidFill>
                <a:latin typeface="Consolas"/>
              </a:rPr>
              <a:t>"hello John"</a:t>
            </a:r>
            <a:r>
              <a:rPr lang="en-US" sz="1800" dirty="0">
                <a:latin typeface="Consolas"/>
              </a:rPr>
              <a:t>;</a:t>
            </a:r>
          </a:p>
          <a:p>
            <a:pPr marL="109728" indent="0">
              <a:spcBef>
                <a:spcPts val="200"/>
              </a:spcBef>
              <a:buNone/>
            </a:pPr>
            <a:endParaRPr lang="en-US" sz="1800" dirty="0" smtClean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800" dirty="0">
                <a:solidFill>
                  <a:srgbClr val="008000"/>
                </a:solidFill>
                <a:latin typeface="Consolas"/>
              </a:rPr>
              <a:t>sort all characters of the string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sort(</a:t>
            </a:r>
            <a:r>
              <a:rPr lang="en-US" sz="18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::begin(s), </a:t>
            </a:r>
            <a:r>
              <a:rPr lang="en-US" sz="18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800" smtClean="0">
                <a:solidFill>
                  <a:prstClr val="black"/>
                </a:solidFill>
                <a:latin typeface="Consolas"/>
              </a:rPr>
              <a:t>::end(s));</a:t>
            </a: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	</a:t>
            </a:r>
            <a:endParaRPr lang="en-US" sz="1800" dirty="0">
              <a:solidFill>
                <a:srgbClr val="008000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cout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&lt;&lt; s &lt;&lt;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endl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;    </a:t>
            </a:r>
            <a:r>
              <a:rPr lang="en-US" sz="1800" dirty="0" smtClean="0">
                <a:solidFill>
                  <a:prstClr val="black"/>
                </a:solidFill>
                <a:latin typeface="Consolas"/>
              </a:rPr>
              <a:t>	</a:t>
            </a:r>
            <a:r>
              <a:rPr lang="en-US" sz="1800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800" dirty="0">
                <a:solidFill>
                  <a:srgbClr val="008000"/>
                </a:solidFill>
                <a:latin typeface="Consolas"/>
              </a:rPr>
              <a:t>prints: ' </a:t>
            </a:r>
            <a:r>
              <a:rPr lang="en-US" sz="1800" dirty="0" err="1" smtClean="0">
                <a:solidFill>
                  <a:srgbClr val="008000"/>
                </a:solidFill>
                <a:latin typeface="Consolas"/>
              </a:rPr>
              <a:t>Jehhllnoo</a:t>
            </a:r>
            <a:r>
              <a:rPr lang="en-US" sz="1800" dirty="0">
                <a:solidFill>
                  <a:srgbClr val="008000"/>
                </a:solidFill>
                <a:latin typeface="Consolas"/>
              </a:rPr>
              <a:t>'</a:t>
            </a:r>
            <a:endParaRPr lang="en-US" sz="1800" dirty="0">
              <a:solidFill>
                <a:prstClr val="black"/>
              </a:solidFill>
              <a:latin typeface="Consolas"/>
            </a:endParaRPr>
          </a:p>
          <a:p>
            <a:pPr marL="109728" indent="0">
              <a:spcBef>
                <a:spcPts val="20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0;</a:t>
            </a:r>
          </a:p>
          <a:p>
            <a:pPr marL="109728" indent="0">
              <a:spcBef>
                <a:spcPts val="200"/>
              </a:spcBef>
              <a:buNone/>
            </a:pPr>
            <a:r>
              <a:rPr lang="en-US" sz="18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dirty="0" smtClean="0"/>
              <a:t>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Invoke member functions as: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str.function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/>
              <a:t>Sample member </a:t>
            </a:r>
            <a:r>
              <a:rPr lang="en-US" dirty="0" smtClean="0"/>
              <a:t>functions:</a:t>
            </a:r>
          </a:p>
          <a:p>
            <a:pPr lvl="1"/>
            <a:r>
              <a:rPr lang="en-US" dirty="0" smtClean="0"/>
              <a:t>Return index after </a:t>
            </a:r>
            <a:r>
              <a:rPr lang="en-US" dirty="0" err="1" smtClean="0">
                <a:latin typeface="Consolas" panose="020B0609020204030204" pitchFamily="49" charset="0"/>
              </a:rPr>
              <a:t>pos</a:t>
            </a:r>
            <a:r>
              <a:rPr lang="en-US" dirty="0" smtClean="0"/>
              <a:t> of first occurrence or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std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::string::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npos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1133856" lvl="4" indent="0">
              <a:buNone/>
            </a:pPr>
            <a:r>
              <a:rPr lang="en-US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find(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char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c,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pos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= 0);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1133856" lvl="4" indent="0">
              <a:buNone/>
            </a:pP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find(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::string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&amp; pattern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pos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= 0);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lvl="1"/>
            <a:r>
              <a:rPr lang="en-US" dirty="0" smtClean="0"/>
              <a:t>Return new string, copies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len</a:t>
            </a:r>
            <a:r>
              <a:rPr lang="en-US" dirty="0" smtClean="0"/>
              <a:t> characters starting at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pos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1133856" lvl="4" indent="0">
              <a:buNone/>
            </a:pP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::string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substr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pos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len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lvl="1"/>
            <a:r>
              <a:rPr lang="en-US" dirty="0" smtClean="0"/>
              <a:t>Changes string, inserts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txt</a:t>
            </a:r>
            <a:r>
              <a:rPr lang="en-US" dirty="0" smtClean="0"/>
              <a:t> at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pos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1188720" lvl="4" indent="0">
              <a:buNone/>
            </a:pP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insert(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pos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::string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&amp; txt);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lvl="1"/>
            <a:r>
              <a:rPr lang="en-US" dirty="0" smtClean="0"/>
              <a:t>Changes </a:t>
            </a:r>
            <a:r>
              <a:rPr lang="en-US" dirty="0"/>
              <a:t>string, </a:t>
            </a:r>
            <a:r>
              <a:rPr lang="en-US" dirty="0" smtClean="0"/>
              <a:t>removes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len</a:t>
            </a:r>
            <a:r>
              <a:rPr lang="en-US" dirty="0" smtClean="0"/>
              <a:t> characters starting at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pos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1207008" lvl="4" indent="0">
              <a:buNone/>
            </a:pP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erase(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pos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len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lvl="1"/>
            <a:r>
              <a:rPr lang="en-US" dirty="0" smtClean="0"/>
              <a:t>Changes </a:t>
            </a:r>
            <a:r>
              <a:rPr lang="en-US" dirty="0"/>
              <a:t>string, removes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len</a:t>
            </a:r>
            <a:r>
              <a:rPr lang="en-US" dirty="0" smtClean="0"/>
              <a:t> </a:t>
            </a:r>
            <a:r>
              <a:rPr lang="en-US" dirty="0"/>
              <a:t>characters starting at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pos</a:t>
            </a:r>
            <a:r>
              <a:rPr lang="en-US" dirty="0" smtClean="0"/>
              <a:t>, inserts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txt</a:t>
            </a:r>
          </a:p>
          <a:p>
            <a:pPr marL="1133856" lvl="4" indent="0">
              <a:buNone/>
            </a:pPr>
            <a:r>
              <a:rPr lang="en-US" dirty="0" smtClean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replace(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pos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len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string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&amp;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txt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50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String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IO is using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operator&gt;&gt;</a:t>
            </a:r>
            <a:r>
              <a:rPr lang="en-US" dirty="0" smtClean="0"/>
              <a:t> and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operator&lt;&lt;</a:t>
            </a:r>
          </a:p>
          <a:p>
            <a:pPr lvl="1"/>
            <a:r>
              <a:rPr lang="en-US" dirty="0" err="1" smtClean="0">
                <a:latin typeface="Consolas" pitchFamily="49" charset="0"/>
                <a:cs typeface="Consolas" pitchFamily="49" charset="0"/>
              </a:rPr>
              <a:t>os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&lt;&lt; s</a:t>
            </a:r>
            <a:r>
              <a:rPr lang="en-US" dirty="0" smtClean="0">
                <a:cs typeface="Consolas" pitchFamily="49" charset="0"/>
              </a:rPr>
              <a:t>: </a:t>
            </a:r>
          </a:p>
          <a:p>
            <a:pPr lvl="2"/>
            <a:r>
              <a:rPr lang="en-US" dirty="0" smtClean="0">
                <a:cs typeface="Consolas" pitchFamily="49" charset="0"/>
              </a:rPr>
              <a:t>output s to stream </a:t>
            </a:r>
            <a:r>
              <a:rPr lang="en-US" dirty="0" err="1" smtClean="0">
                <a:cs typeface="Consolas" pitchFamily="49" charset="0"/>
              </a:rPr>
              <a:t>os</a:t>
            </a:r>
            <a:r>
              <a:rPr lang="en-US" dirty="0" smtClean="0">
                <a:cs typeface="Consolas" pitchFamily="49" charset="0"/>
              </a:rPr>
              <a:t> without formatting changes</a:t>
            </a:r>
          </a:p>
          <a:p>
            <a:pPr lvl="2"/>
            <a:r>
              <a:rPr lang="en-US" dirty="0" smtClean="0">
                <a:cs typeface="Consolas" pitchFamily="49" charset="0"/>
              </a:rPr>
              <a:t>evaluates to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os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is &gt;&gt;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>
                <a:cs typeface="Consolas" pitchFamily="49" charset="0"/>
              </a:rPr>
              <a:t>: </a:t>
            </a:r>
            <a:endParaRPr lang="en-US" dirty="0" smtClean="0">
              <a:cs typeface="Consolas" pitchFamily="49" charset="0"/>
            </a:endParaRPr>
          </a:p>
          <a:p>
            <a:pPr lvl="2"/>
            <a:r>
              <a:rPr lang="en-US" dirty="0" smtClean="0">
                <a:cs typeface="Consolas" pitchFamily="49" charset="0"/>
              </a:rPr>
              <a:t>input </a:t>
            </a:r>
            <a:r>
              <a:rPr lang="en-US" dirty="0">
                <a:cs typeface="Consolas" pitchFamily="49" charset="0"/>
              </a:rPr>
              <a:t>s </a:t>
            </a:r>
            <a:r>
              <a:rPr lang="en-US" dirty="0" smtClean="0">
                <a:cs typeface="Consolas" pitchFamily="49" charset="0"/>
              </a:rPr>
              <a:t>from stream is with whitespace handling (stops at whitespace!)</a:t>
            </a:r>
          </a:p>
          <a:p>
            <a:pPr lvl="2"/>
            <a:r>
              <a:rPr lang="en-US" dirty="0" smtClean="0">
                <a:cs typeface="Consolas" pitchFamily="49" charset="0"/>
              </a:rPr>
              <a:t>evaluates to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is</a:t>
            </a:r>
          </a:p>
          <a:p>
            <a:r>
              <a:rPr lang="en-US" dirty="0" smtClean="0"/>
              <a:t>Ways to initialize: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::string hello =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"hello"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::string stars(10,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'*'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::string name;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411480" lvl="1" indent="0">
              <a:buNone/>
            </a:pPr>
            <a:endParaRPr lang="en-US" dirty="0" smtClean="0"/>
          </a:p>
          <a:p>
            <a:pPr marL="411480" lvl="1" indent="0">
              <a:buNone/>
            </a:pPr>
            <a:endParaRPr lang="en-US" dirty="0"/>
          </a:p>
          <a:p>
            <a:pPr lvl="1"/>
            <a:endParaRPr lang="en-US" dirty="0"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1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strings vs. C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C++ inherits legacy of old-style C string</a:t>
            </a:r>
          </a:p>
          <a:p>
            <a:pPr lvl="1"/>
            <a:r>
              <a:rPr lang="en-US" dirty="0" smtClean="0"/>
              <a:t>String literals are actually C strings (e.g. </a:t>
            </a:r>
            <a:r>
              <a:rPr lang="en-US" dirty="0" smtClean="0">
                <a:latin typeface="Consolas" panose="020B0609020204030204" pitchFamily="49" charset="0"/>
              </a:rPr>
              <a:t>"C-string literal"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(pointer to array of null terminated characters)</a:t>
            </a:r>
          </a:p>
          <a:p>
            <a:r>
              <a:rPr lang="en-US" dirty="0" smtClean="0"/>
              <a:t>Converting C string to C++ string</a:t>
            </a:r>
          </a:p>
          <a:p>
            <a:pPr lvl="1"/>
            <a:r>
              <a:rPr lang="en-US" dirty="0" smtClean="0"/>
              <a:t>Happens automatically in most cases</a:t>
            </a:r>
          </a:p>
          <a:p>
            <a:pPr lvl="1"/>
            <a:r>
              <a:rPr lang="en-US" dirty="0" smtClean="0"/>
              <a:t>Can be forced: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std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::string("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abc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")</a:t>
            </a:r>
          </a:p>
          <a:p>
            <a:r>
              <a:rPr lang="en-US" dirty="0" smtClean="0"/>
              <a:t>Converting C++ string to C string</a:t>
            </a:r>
          </a:p>
          <a:p>
            <a:pPr lvl="1"/>
            <a:r>
              <a:rPr lang="en-US" dirty="0" smtClean="0"/>
              <a:t>Using member function </a:t>
            </a:r>
            <a:r>
              <a:rPr lang="en-US" dirty="0" err="1" smtClean="0">
                <a:latin typeface="Consolas" panose="020B0609020204030204" pitchFamily="49" charset="0"/>
              </a:rPr>
              <a:t>s.c_str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</a:p>
          <a:p>
            <a:pPr lvl="1"/>
            <a:r>
              <a:rPr lang="en-US" dirty="0" smtClean="0"/>
              <a:t>Critical when using: </a:t>
            </a:r>
            <a:r>
              <a:rPr lang="en-US" dirty="0" err="1" smtClean="0">
                <a:latin typeface="Consolas" panose="020B0609020204030204" pitchFamily="49" charset="0"/>
              </a:rPr>
              <a:t>printf</a:t>
            </a:r>
            <a:r>
              <a:rPr lang="en-US" dirty="0" smtClean="0">
                <a:latin typeface="Consolas" panose="020B0609020204030204" pitchFamily="49" charset="0"/>
              </a:rPr>
              <a:t>("%s", </a:t>
            </a:r>
            <a:r>
              <a:rPr lang="en-US" dirty="0" err="1" smtClean="0">
                <a:latin typeface="Consolas" panose="020B0609020204030204" pitchFamily="49" charset="0"/>
              </a:rPr>
              <a:t>s.c_str</a:t>
            </a:r>
            <a:r>
              <a:rPr lang="en-US" dirty="0" smtClean="0">
                <a:latin typeface="Consolas" panose="020B0609020204030204" pitchFamily="49" charset="0"/>
              </a:rPr>
              <a:t>());</a:t>
            </a:r>
          </a:p>
          <a:p>
            <a:r>
              <a:rPr lang="en-US" dirty="0" smtClean="0"/>
              <a:t>Why do we care</a:t>
            </a:r>
          </a:p>
          <a:p>
            <a:pPr lvl="1"/>
            <a:r>
              <a:rPr lang="en-US" dirty="0" smtClean="0"/>
              <a:t>Some older functionality requires use of C strings</a:t>
            </a:r>
          </a:p>
          <a:p>
            <a:pPr lvl="1"/>
            <a:r>
              <a:rPr lang="en-US" dirty="0" smtClean="0"/>
              <a:t>C strings are not compatible with concatenation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6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C++ strings vs. C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Concatenation pitfalls</a:t>
            </a:r>
          </a:p>
          <a:p>
            <a:pPr lvl="1"/>
            <a:r>
              <a:rPr lang="en-US" dirty="0" smtClean="0"/>
              <a:t>If one operand is a C++ string, all is good</a:t>
            </a:r>
          </a:p>
          <a:p>
            <a:pPr marL="923544" lvl="3" indent="0">
              <a:buNone/>
            </a:pP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::string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"Hello "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923544" lvl="3" indent="0">
              <a:buNone/>
            </a:pPr>
            <a:r>
              <a:rPr lang="en-US" dirty="0" err="1">
                <a:solidFill>
                  <a:prstClr val="black"/>
                </a:solidFill>
                <a:latin typeface="Consolas"/>
              </a:rPr>
              <a:t>str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+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"John"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923544" lvl="3" indent="0">
              <a:buNone/>
            </a:pPr>
            <a:r>
              <a:rPr lang="en-US" dirty="0" err="1">
                <a:solidFill>
                  <a:prstClr val="black"/>
                </a:solidFill>
                <a:latin typeface="Consolas"/>
              </a:rPr>
              <a:t>str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str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+ </a:t>
            </a:r>
            <a:r>
              <a:rPr lang="en-US" dirty="0" smtClean="0">
                <a:solidFill>
                  <a:srgbClr val="A31515"/>
                </a:solidFill>
                <a:latin typeface="Consolas"/>
              </a:rPr>
              <a:t>'!'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923544" lvl="3" indent="0">
              <a:buNone/>
            </a:pPr>
            <a:endParaRPr lang="en-US" dirty="0"/>
          </a:p>
          <a:p>
            <a:pPr lvl="1"/>
            <a:r>
              <a:rPr lang="en-US" dirty="0" smtClean="0"/>
              <a:t>If both operands are C strings/characters, bad times</a:t>
            </a:r>
          </a:p>
          <a:p>
            <a:pPr marL="923544" lvl="3" indent="0">
              <a:buNone/>
            </a:pPr>
            <a:r>
              <a:rPr lang="en-US" dirty="0">
                <a:solidFill>
                  <a:srgbClr val="A31515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abc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"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+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def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"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   	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// won't compile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dirty="0">
                <a:solidFill>
                  <a:srgbClr val="A31515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abc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"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+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'd'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     	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// will compile, </a:t>
            </a:r>
            <a:r>
              <a:rPr lang="en-US">
                <a:solidFill>
                  <a:srgbClr val="008000"/>
                </a:solidFill>
                <a:latin typeface="Consolas"/>
              </a:rPr>
              <a:t>but </a:t>
            </a:r>
            <a:r>
              <a:rPr lang="en-US" smtClean="0">
                <a:solidFill>
                  <a:srgbClr val="008000"/>
                </a:solidFill>
                <a:latin typeface="Consolas"/>
              </a:rPr>
              <a:t>does wrong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thing</a:t>
            </a:r>
            <a:endParaRPr lang="en-US" dirty="0"/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Can force conversion if needed</a:t>
            </a:r>
          </a:p>
          <a:p>
            <a:pPr marL="923544" lvl="3" indent="0">
              <a:buNone/>
            </a:pPr>
            <a:r>
              <a:rPr lang="en-US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::string(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A31515"/>
                </a:solidFill>
                <a:latin typeface="Consolas"/>
              </a:rPr>
              <a:t>abc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"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) + 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'd'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4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nsolas" panose="020B0609020204030204" pitchFamily="49" charset="0"/>
              </a:rPr>
              <a:t>image</a:t>
            </a:r>
            <a:r>
              <a:rPr lang="en-US" dirty="0" smtClean="0"/>
              <a:t> Type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6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Strings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Earlier we wrote a program to frame a string</a:t>
            </a:r>
          </a:p>
          <a:p>
            <a:pPr lvl="1"/>
            <a:r>
              <a:rPr lang="en-US" dirty="0" smtClean="0"/>
              <a:t>Never created the output in a string</a:t>
            </a:r>
          </a:p>
          <a:p>
            <a:pPr lvl="1"/>
            <a:r>
              <a:rPr lang="en-US" dirty="0" smtClean="0"/>
              <a:t>Rather printed the parts separately</a:t>
            </a:r>
          </a:p>
          <a:p>
            <a:r>
              <a:rPr lang="en-US" dirty="0"/>
              <a:t>So far we generated ‘images’ on the fly</a:t>
            </a:r>
          </a:p>
          <a:p>
            <a:pPr lvl="1"/>
            <a:r>
              <a:rPr lang="en-US" dirty="0"/>
              <a:t>Let’s compose the image in memory</a:t>
            </a:r>
          </a:p>
          <a:p>
            <a:r>
              <a:rPr lang="en-US" dirty="0" smtClean="0"/>
              <a:t>Let’s create a user defined type representing a ‘picture’ (ASCII art), each string is one line</a:t>
            </a:r>
          </a:p>
          <a:p>
            <a:r>
              <a:rPr lang="en-US" dirty="0" smtClean="0"/>
              <a:t>Now, we will build a program framing such a picture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uts </a:t>
            </a:r>
            <a:r>
              <a:rPr lang="en-US" dirty="0"/>
              <a:t>together </a:t>
            </a:r>
            <a:r>
              <a:rPr lang="en-US" dirty="0" smtClean="0"/>
              <a:t>the whole picture in a data structure before printing 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7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nsolas" panose="020B0609020204030204" pitchFamily="49" charset="0"/>
              </a:rPr>
              <a:t>image</a:t>
            </a:r>
            <a:r>
              <a:rPr lang="en-US" dirty="0"/>
              <a:t>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800" dirty="0" smtClean="0"/>
              <a:t>Let’s make it a </a:t>
            </a:r>
            <a:r>
              <a:rPr lang="en-US" sz="3800" dirty="0" smtClean="0">
                <a:latin typeface="Consolas" panose="020B0609020204030204" pitchFamily="49" charset="0"/>
              </a:rPr>
              <a:t>Regular</a:t>
            </a:r>
            <a:r>
              <a:rPr lang="en-US" sz="3800" dirty="0" smtClean="0"/>
              <a:t> type:</a:t>
            </a:r>
            <a:endParaRPr lang="en-US" dirty="0" smtClean="0"/>
          </a:p>
          <a:p>
            <a:pPr marL="914400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image</a:t>
            </a:r>
          </a:p>
          <a:p>
            <a:pPr marL="91440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3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   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::vector&lt;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::string&gt; data;    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image data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image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   // default constructor (empty image)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~image()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  // destructor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image(image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copy constructor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image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operator=(image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// copy assignment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operator==(image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lhs, image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rhs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91440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lhs.data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rhs.data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operator!=(image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lhs, image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rhs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91440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!(lhs ==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rhs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3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3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0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nsolas" panose="020B0609020204030204" pitchFamily="49" charset="0"/>
              </a:rPr>
              <a:t>image</a:t>
            </a:r>
            <a:r>
              <a:rPr lang="en-US" dirty="0"/>
              <a:t> </a:t>
            </a:r>
            <a:r>
              <a:rPr lang="en-US" dirty="0" smtClean="0"/>
              <a:t>Type: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construct an 'image' from a single line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explicit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image(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line)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: data(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line)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construct an 'image' from multiple lines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explicit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image(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::vector&lt;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::string&gt;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lines)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: data(lines)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construct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a 'space-filled'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image of the given size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image(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width,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height)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: data(height,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::string(width,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 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1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nsolas" panose="020B0609020204030204" pitchFamily="49" charset="0"/>
              </a:rPr>
              <a:t>image</a:t>
            </a:r>
            <a:r>
              <a:rPr lang="en-US" dirty="0"/>
              <a:t> </a:t>
            </a:r>
            <a:r>
              <a:rPr lang="en-US" dirty="0" smtClean="0"/>
              <a:t>Type: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construct an 'image' from a single line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explicit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image(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line)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: data(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line)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construct an 'image' from multiple lines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explicit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image(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::vector&lt;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::string&gt;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lines)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: data(lines)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construct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an optionally 'space-filled'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image of the given size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image(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width,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height,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fill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 '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: data(height,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::string(width, fill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2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Centric vs Client/Server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3513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the data centric architecture, both clients and servers modify the same database</a:t>
            </a:r>
          </a:p>
          <a:p>
            <a:pPr lvl="1"/>
            <a:r>
              <a:rPr lang="en-US" dirty="0" smtClean="0"/>
              <a:t>Firebase apps use a data centric design</a:t>
            </a:r>
          </a:p>
          <a:p>
            <a:r>
              <a:rPr lang="en-US" dirty="0" smtClean="0"/>
              <a:t>Using </a:t>
            </a:r>
            <a:r>
              <a:rPr lang="en-US" dirty="0"/>
              <a:t>dynamic, table-driven logic, as opposed to logic embodied in previously compiled </a:t>
            </a:r>
            <a:r>
              <a:rPr lang="en-US" dirty="0" smtClean="0"/>
              <a:t>programs</a:t>
            </a:r>
          </a:p>
          <a:p>
            <a:r>
              <a:rPr lang="en-US" dirty="0"/>
              <a:t>U</a:t>
            </a:r>
            <a:r>
              <a:rPr lang="en-US" dirty="0" smtClean="0"/>
              <a:t>sing</a:t>
            </a:r>
            <a:r>
              <a:rPr lang="en-US" dirty="0"/>
              <a:t> stored procedures that run on database servers, as opposed to greater reliance on logic running in middle-tier application </a:t>
            </a:r>
            <a:r>
              <a:rPr lang="en-US" dirty="0" smtClean="0"/>
              <a:t>servers</a:t>
            </a:r>
          </a:p>
          <a:p>
            <a:r>
              <a:rPr lang="en-US" dirty="0"/>
              <a:t>U</a:t>
            </a:r>
            <a:r>
              <a:rPr lang="en-US" dirty="0" smtClean="0"/>
              <a:t>sing </a:t>
            </a:r>
            <a:r>
              <a:rPr lang="en-US" dirty="0"/>
              <a:t>a shared database as the basis for communicating between parallel processes in distributed computing applications</a:t>
            </a:r>
            <a:endParaRPr lang="en-US" dirty="0" smtClean="0"/>
          </a:p>
          <a:p>
            <a:r>
              <a:rPr lang="en-US" dirty="0" smtClean="0"/>
              <a:t>This is different than a client/server model</a:t>
            </a:r>
          </a:p>
          <a:p>
            <a:pPr lvl="1"/>
            <a:r>
              <a:rPr lang="en-US" dirty="0" smtClean="0"/>
              <a:t>In client/server, clients go through the server, and the server updates the database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29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nsolas" panose="020B0609020204030204" pitchFamily="49" charset="0"/>
              </a:rPr>
              <a:t>image</a:t>
            </a:r>
            <a:r>
              <a:rPr lang="en-US" dirty="0"/>
              <a:t>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output support:</a:t>
            </a:r>
          </a:p>
          <a:p>
            <a:endParaRPr lang="en-US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// print the 'image'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friend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ostream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operator&lt;&lt;(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ostream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os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image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img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&amp; line :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img.data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os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&lt;&lt; line &lt;&lt;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'\n'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os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1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Strings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Store </a:t>
            </a:r>
            <a:r>
              <a:rPr lang="en-US" dirty="0"/>
              <a:t>all strings in a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::vector&lt;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::string</a:t>
            </a:r>
            <a:r>
              <a:rPr lang="en-US" dirty="0">
                <a:latin typeface="Consolas" panose="020B0609020204030204" pitchFamily="49" charset="0"/>
              </a:rPr>
              <a:t>&gt;</a:t>
            </a:r>
            <a:r>
              <a:rPr lang="en-US" dirty="0"/>
              <a:t> </a:t>
            </a:r>
            <a:r>
              <a:rPr lang="en-US" dirty="0" smtClean="0"/>
              <a:t>one </a:t>
            </a:r>
            <a:r>
              <a:rPr lang="en-US" dirty="0"/>
              <a:t>line each and surround it by a </a:t>
            </a:r>
            <a:r>
              <a:rPr lang="en-US" dirty="0" smtClean="0"/>
              <a:t>border</a:t>
            </a:r>
          </a:p>
          <a:p>
            <a:r>
              <a:rPr lang="en-US" dirty="0" smtClean="0"/>
              <a:t>For example, a framed </a:t>
            </a:r>
            <a:r>
              <a:rPr lang="en-US" dirty="0" smtClean="0">
                <a:latin typeface="Consolas" panose="020B0609020204030204" pitchFamily="49" charset="0"/>
              </a:rPr>
              <a:t>image</a:t>
            </a:r>
            <a:r>
              <a:rPr lang="en-US" dirty="0" smtClean="0"/>
              <a:t> holding “this is an”, “example”, “to illustrate”, “framing” will result in:</a:t>
            </a:r>
          </a:p>
          <a:p>
            <a:endParaRPr lang="en-US" dirty="0" smtClean="0"/>
          </a:p>
          <a:p>
            <a:pPr marL="923544" lvl="3" indent="0">
              <a:buNone/>
            </a:pPr>
            <a:r>
              <a:rPr lang="en-US" dirty="0" smtClean="0">
                <a:solidFill>
                  <a:prstClr val="black"/>
                </a:solidFill>
                <a:latin typeface="Consolas"/>
              </a:rPr>
              <a:t>*****************</a:t>
            </a:r>
          </a:p>
          <a:p>
            <a:pPr marL="923544" lvl="3" indent="0">
              <a:buNone/>
            </a:pPr>
            <a:r>
              <a:rPr lang="en-US" dirty="0" smtClean="0">
                <a:solidFill>
                  <a:prstClr val="black"/>
                </a:solidFill>
                <a:latin typeface="Consolas"/>
              </a:rPr>
              <a:t>*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this is an    *</a:t>
            </a: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* example       *</a:t>
            </a: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* to illustrate *</a:t>
            </a:r>
          </a:p>
          <a:p>
            <a:pPr marL="923544" lvl="3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* framing       *</a:t>
            </a:r>
          </a:p>
          <a:p>
            <a:pPr marL="923544" lvl="3" indent="0">
              <a:buNone/>
            </a:pPr>
            <a:r>
              <a:rPr lang="en-US" dirty="0" smtClean="0">
                <a:solidFill>
                  <a:prstClr val="black"/>
                </a:solidFill>
                <a:latin typeface="Consolas"/>
              </a:rPr>
              <a:t>*****************</a:t>
            </a:r>
            <a:endParaRPr lang="en-US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5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Strings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Box is rectangular not ragged as single strings</a:t>
            </a:r>
          </a:p>
          <a:p>
            <a:r>
              <a:rPr lang="en-US" dirty="0" smtClean="0"/>
              <a:t>Find the overall width and height of the image (i.e. the longest string and the number of strings):</a:t>
            </a:r>
          </a:p>
          <a:p>
            <a:pPr marL="923544" lvl="3" indent="0">
              <a:buNone/>
            </a:pPr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800" dirty="0" err="1">
                <a:solidFill>
                  <a:prstClr val="black"/>
                </a:solidFill>
                <a:latin typeface="Consolas"/>
              </a:rPr>
              <a:t>st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::string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size_type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image::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width() </a:t>
            </a:r>
            <a:r>
              <a:rPr lang="en-US" sz="1600" dirty="0" err="1">
                <a:solidFill>
                  <a:srgbClr val="0000FF"/>
                </a:solidFill>
                <a:latin typeface="Consolas"/>
              </a:rPr>
              <a:t>const</a:t>
            </a:r>
            <a:endParaRPr lang="en-US" sz="1600" dirty="0">
              <a:solidFill>
                <a:srgbClr val="0000FF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::string::</a:t>
            </a:r>
            <a:r>
              <a:rPr lang="en-US" sz="1800" dirty="0" err="1">
                <a:solidFill>
                  <a:prstClr val="black"/>
                </a:solidFill>
                <a:latin typeface="Consolas"/>
              </a:rPr>
              <a:t>size_type</a:t>
            </a:r>
            <a:r>
              <a:rPr lang="en-US" sz="18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maxlen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= 0;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auto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&amp; s: 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data)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maxlen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::max(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maxlen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s.size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());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maxlen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923544" lvl="3" indent="0">
              <a:buNone/>
            </a:pP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923544" lvl="3" indent="0">
              <a:buNone/>
            </a:pP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::string::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size_type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image::height() </a:t>
            </a:r>
            <a:r>
              <a:rPr lang="en-US" sz="1600" dirty="0" err="1">
                <a:solidFill>
                  <a:srgbClr val="0000FF"/>
                </a:solidFill>
                <a:latin typeface="Consolas"/>
              </a:rPr>
              <a:t>const</a:t>
            </a:r>
            <a:endParaRPr lang="en-US" sz="1600" dirty="0">
              <a:solidFill>
                <a:srgbClr val="0000FF"/>
              </a:solidFill>
              <a:latin typeface="Consolas"/>
            </a:endParaRP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data.size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pPr marL="923544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395478" indent="-285750"/>
            <a:r>
              <a:rPr lang="en-US" dirty="0" smtClean="0">
                <a:solidFill>
                  <a:prstClr val="black"/>
                </a:solidFill>
              </a:rPr>
              <a:t>Exercise: use standard algorithm (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</a:rPr>
              <a:t>accumulate</a:t>
            </a:r>
            <a:r>
              <a:rPr lang="en-US" dirty="0" smtClean="0">
                <a:solidFill>
                  <a:prstClr val="black"/>
                </a:solidFill>
              </a:rPr>
              <a:t>, or even better, </a:t>
            </a:r>
            <a:r>
              <a:rPr lang="en-US" dirty="0" err="1" smtClean="0">
                <a:solidFill>
                  <a:prstClr val="black"/>
                </a:solidFill>
                <a:latin typeface="Consolas" panose="020B0609020204030204" pitchFamily="49" charset="0"/>
              </a:rPr>
              <a:t>max_element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96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Pictures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534400" cy="432511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 should the interface look like?</a:t>
            </a:r>
          </a:p>
          <a:p>
            <a:r>
              <a:rPr lang="en-US" dirty="0" smtClean="0"/>
              <a:t>Should it be based on member functions or (global) free functions?</a:t>
            </a:r>
          </a:p>
          <a:p>
            <a:pPr lvl="1"/>
            <a:r>
              <a:rPr lang="en-US" dirty="0" smtClean="0"/>
              <a:t>No clear criteria, what about</a:t>
            </a:r>
          </a:p>
          <a:p>
            <a:pPr lvl="2"/>
            <a:r>
              <a:rPr lang="en-US" dirty="0" smtClean="0"/>
              <a:t>Member function to apply the framing ‘in-place’</a:t>
            </a:r>
          </a:p>
          <a:p>
            <a:pPr lvl="2"/>
            <a:r>
              <a:rPr lang="en-US" dirty="0" smtClean="0"/>
              <a:t>Free function to create a new (now framed) image</a:t>
            </a:r>
          </a:p>
          <a:p>
            <a:r>
              <a:rPr lang="en-US" dirty="0" smtClean="0"/>
              <a:t>Let’s create it as a global function:</a:t>
            </a:r>
          </a:p>
          <a:p>
            <a:pPr lvl="1"/>
            <a:r>
              <a:rPr lang="en-US" dirty="0" smtClean="0"/>
              <a:t>Algorithm </a:t>
            </a:r>
            <a:r>
              <a:rPr lang="en-US" dirty="0" smtClean="0">
                <a:latin typeface="Consolas" panose="020B0609020204030204" pitchFamily="49" charset="0"/>
              </a:rPr>
              <a:t>frame()</a:t>
            </a:r>
            <a:r>
              <a:rPr lang="en-US" dirty="0" smtClean="0"/>
              <a:t> will take an </a:t>
            </a:r>
            <a:r>
              <a:rPr lang="en-US" dirty="0" smtClean="0">
                <a:latin typeface="Consolas" panose="020B0609020204030204" pitchFamily="49" charset="0"/>
              </a:rPr>
              <a:t>image</a:t>
            </a:r>
            <a:r>
              <a:rPr lang="en-US" dirty="0" smtClean="0"/>
              <a:t> and should return a </a:t>
            </a:r>
            <a:r>
              <a:rPr lang="en-US" i="1" dirty="0" smtClean="0"/>
              <a:t>new</a:t>
            </a:r>
            <a:r>
              <a:rPr lang="en-US" dirty="0" smtClean="0"/>
              <a:t> </a:t>
            </a:r>
            <a:r>
              <a:rPr lang="en-US" dirty="0" smtClean="0">
                <a:latin typeface="Consolas" panose="020B0609020204030204" pitchFamily="49" charset="0"/>
              </a:rPr>
              <a:t>image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marL="978408" lvl="3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/>
              </a:rPr>
              <a:t>image frame(image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&amp;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img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gap = 1) 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978408" lvl="3" indent="0">
              <a:buNone/>
            </a:pPr>
            <a:r>
              <a:rPr lang="en-US" dirty="0">
                <a:solidFill>
                  <a:schemeClr val="tx1"/>
                </a:solidFill>
                <a:latin typeface="Consolas"/>
              </a:rPr>
              <a:t>{</a:t>
            </a:r>
            <a:endParaRPr lang="en-US" sz="1600" dirty="0">
              <a:solidFill>
                <a:schemeClr val="tx1"/>
              </a:solidFill>
              <a:latin typeface="Consolas"/>
            </a:endParaRPr>
          </a:p>
          <a:p>
            <a:pPr marL="978408" lvl="3" indent="0">
              <a:buNone/>
            </a:pPr>
            <a:r>
              <a:rPr lang="en-US" sz="1600" dirty="0">
                <a:latin typeface="Consolas"/>
              </a:rPr>
              <a:t>    </a:t>
            </a:r>
            <a:r>
              <a:rPr lang="en-US" sz="1600" dirty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600" dirty="0" smtClean="0">
                <a:solidFill>
                  <a:srgbClr val="008000"/>
                </a:solidFill>
                <a:latin typeface="Consolas"/>
              </a:rPr>
              <a:t>extract width of right hand side image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78408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008000"/>
                </a:solidFill>
                <a:latin typeface="Consolas"/>
              </a:rPr>
              <a:t>// create top line and append to result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78408" lvl="3" indent="0"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008000"/>
                </a:solidFill>
                <a:latin typeface="Consolas"/>
              </a:rPr>
              <a:t>// append each line from </a:t>
            </a:r>
            <a:r>
              <a:rPr lang="en-US" sz="1600" dirty="0" err="1" smtClean="0">
                <a:solidFill>
                  <a:srgbClr val="008000"/>
                </a:solidFill>
                <a:latin typeface="Consolas"/>
              </a:rPr>
              <a:t>img</a:t>
            </a:r>
            <a:r>
              <a:rPr lang="en-US" sz="1600" dirty="0" smtClean="0">
                <a:solidFill>
                  <a:srgbClr val="008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8000"/>
                </a:solidFill>
                <a:latin typeface="Consolas"/>
              </a:rPr>
              <a:t>to result after adding '*'</a:t>
            </a:r>
          </a:p>
          <a:p>
            <a:pPr marL="978408" lvl="3" indent="0">
              <a:buNone/>
            </a:pPr>
            <a:r>
              <a:rPr lang="en-US" sz="1600" dirty="0">
                <a:solidFill>
                  <a:srgbClr val="008000"/>
                </a:solidFill>
                <a:latin typeface="Consolas"/>
              </a:rPr>
              <a:t>    // create bottom line and append to result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78408" lvl="3" indent="0">
              <a:buNone/>
            </a:pP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}</a:t>
            </a:r>
          </a:p>
          <a:p>
            <a:pPr lvl="0">
              <a:buClr>
                <a:srgbClr val="4F81BD"/>
              </a:buClr>
            </a:pPr>
            <a:r>
              <a:rPr lang="en-US" sz="21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Exercise: </a:t>
            </a:r>
            <a:r>
              <a:rPr lang="en-US" sz="2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create it as a </a:t>
            </a:r>
            <a:r>
              <a:rPr lang="en-US" sz="21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member function</a:t>
            </a:r>
            <a:endParaRPr lang="en-US" sz="21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978408" lvl="3" indent="0">
              <a:buNone/>
            </a:pPr>
            <a:endParaRPr lang="en-US" sz="16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3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Framing Pictures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28800"/>
            <a:ext cx="9735312" cy="4343400"/>
          </a:xfrm>
        </p:spPr>
        <p:txBody>
          <a:bodyPr>
            <a:normAutofit fontScale="62500" lnSpcReduction="2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image frame(image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img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gap = 1)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image ret;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maxlen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img.width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find longest string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create top line and append to result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border(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maxlen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+ 2 + 2 * gap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'*'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ret.append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(border);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append each line from v to result after adding '*'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spaces(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 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gap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s :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img.data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ret.append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"*"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+ spaces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+ s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maxlen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s.size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 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+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spaces + 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"*"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ret.append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(border);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'write' the bottom border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ret;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5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Image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351337"/>
          </a:xfrm>
        </p:spPr>
        <p:txBody>
          <a:bodyPr>
            <a:normAutofit/>
          </a:bodyPr>
          <a:lstStyle/>
          <a:p>
            <a:r>
              <a:rPr lang="en-US" dirty="0" smtClean="0"/>
              <a:t>What else can we do to ‘images’?</a:t>
            </a:r>
          </a:p>
          <a:p>
            <a:pPr lvl="1"/>
            <a:r>
              <a:rPr lang="en-US" dirty="0" smtClean="0"/>
              <a:t>Concatenation! Vertical and horizontal</a:t>
            </a:r>
          </a:p>
          <a:p>
            <a:pPr lvl="1"/>
            <a:r>
              <a:rPr lang="en-US" dirty="0" smtClean="0"/>
              <a:t>Flipping and rotating images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smtClean="0">
                <a:latin typeface="Consolas" panose="020B0609020204030204" pitchFamily="49" charset="0"/>
              </a:rPr>
              <a:t>image</a:t>
            </a:r>
            <a:r>
              <a:rPr lang="en-US" dirty="0" smtClean="0"/>
              <a:t> type represents an ‘</a:t>
            </a:r>
            <a:r>
              <a:rPr lang="en-US" dirty="0" err="1" smtClean="0"/>
              <a:t>ascii</a:t>
            </a:r>
            <a:r>
              <a:rPr lang="en-US" dirty="0" smtClean="0"/>
              <a:t>’ picture</a:t>
            </a:r>
          </a:p>
          <a:p>
            <a:pPr lvl="1"/>
            <a:r>
              <a:rPr lang="en-US" dirty="0" smtClean="0"/>
              <a:t>Vertical concatenation is simple: just concatenate the two vectors</a:t>
            </a:r>
          </a:p>
          <a:p>
            <a:pPr lvl="1"/>
            <a:r>
              <a:rPr lang="en-US" dirty="0" smtClean="0"/>
              <a:t>‘Pictures’ will line up along their left margin</a:t>
            </a:r>
          </a:p>
          <a:p>
            <a:pPr lvl="1"/>
            <a:r>
              <a:rPr lang="en-US" dirty="0" smtClean="0"/>
              <a:t>No predefined concatenation of vectors, let’s define one:</a:t>
            </a:r>
          </a:p>
          <a:p>
            <a:pPr lvl="1"/>
            <a:endParaRPr lang="en-US" dirty="0" smtClean="0"/>
          </a:p>
          <a:p>
            <a:pPr marL="978408" lvl="3" indent="0">
              <a:buNone/>
            </a:pPr>
            <a:r>
              <a:rPr lang="en-US" dirty="0" smtClean="0">
                <a:solidFill>
                  <a:prstClr val="black"/>
                </a:solidFill>
                <a:latin typeface="Consolas"/>
              </a:rPr>
              <a:t>image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vcat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(image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&amp; top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, image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&amp;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bottom,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gap = 0);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lvl="1"/>
            <a:endParaRPr lang="en-US" dirty="0">
              <a:solidFill>
                <a:prstClr val="black"/>
              </a:solidFill>
              <a:latin typeface="Consolas"/>
            </a:endParaRPr>
          </a:p>
          <a:p>
            <a:pPr lvl="1"/>
            <a:r>
              <a:rPr lang="en-US" dirty="0"/>
              <a:t>Optional gap between </a:t>
            </a:r>
            <a:r>
              <a:rPr lang="en-US" dirty="0" smtClean="0"/>
              <a:t>images using the default argument</a:t>
            </a:r>
          </a:p>
          <a:p>
            <a:pPr lvl="2"/>
            <a:r>
              <a:rPr lang="en-US" dirty="0" smtClean="0"/>
              <a:t>If not specified, it will use the default value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4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692640" cy="4351337"/>
          </a:xfrm>
        </p:spPr>
        <p:txBody>
          <a:bodyPr>
            <a:normAutofit fontScale="85000" lnSpcReduction="2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vertical concatenation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image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vcat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(image 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top, image 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bottom,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gap = 0)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copy the top picture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image ret = top;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for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 = 0; i &lt; gap; ++i)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ret.append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::string());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  // insert empty string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endParaRPr lang="en-US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copy entire bottom picture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s :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bottom)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&lt;&lt;-- unfortunately doesn’t work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ret.append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(s);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ret;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6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Expose Iterators from </a:t>
            </a:r>
            <a:r>
              <a:rPr lang="en-US" dirty="0" smtClean="0">
                <a:latin typeface="Consolas" panose="020B0609020204030204" pitchFamily="49" charset="0"/>
              </a:rPr>
              <a:t>image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69264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is necessary for this to work?</a:t>
            </a:r>
          </a:p>
          <a:p>
            <a:pPr marL="27432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latin typeface="Consolas" panose="020B0609020204030204" pitchFamily="49" charset="0"/>
              </a:rPr>
              <a:t>for (</a:t>
            </a:r>
            <a:r>
              <a:rPr lang="en-US" sz="1600" spc="1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spc="1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dirty="0" smtClean="0">
                <a:latin typeface="Consolas" panose="020B0609020204030204" pitchFamily="49" charset="0"/>
              </a:rPr>
              <a:t>&amp; l : </a:t>
            </a:r>
            <a:r>
              <a:rPr lang="en-US" sz="1600" dirty="0" err="1" smtClean="0">
                <a:latin typeface="Consolas" panose="020B0609020204030204" pitchFamily="49" charset="0"/>
              </a:rPr>
              <a:t>img</a:t>
            </a:r>
            <a:r>
              <a:rPr lang="en-US" sz="1600" dirty="0" smtClean="0">
                <a:latin typeface="Consolas" panose="020B0609020204030204" pitchFamily="49" charset="0"/>
              </a:rPr>
              <a:t>) {...}</a:t>
            </a:r>
          </a:p>
          <a:p>
            <a:r>
              <a:rPr lang="en-US" dirty="0" smtClean="0"/>
              <a:t>Type </a:t>
            </a:r>
            <a:r>
              <a:rPr lang="en-US" dirty="0" smtClean="0">
                <a:latin typeface="Consolas" panose="020B0609020204030204" pitchFamily="49" charset="0"/>
              </a:rPr>
              <a:t>image</a:t>
            </a:r>
            <a:r>
              <a:rPr lang="en-US" dirty="0" smtClean="0"/>
              <a:t> needs to expose </a:t>
            </a:r>
            <a:r>
              <a:rPr lang="en-US" sz="2100" dirty="0">
                <a:latin typeface="Consolas" panose="020B0609020204030204" pitchFamily="49" charset="0"/>
              </a:rPr>
              <a:t>begin</a:t>
            </a:r>
            <a:r>
              <a:rPr lang="en-US" dirty="0" smtClean="0"/>
              <a:t> and </a:t>
            </a:r>
            <a:r>
              <a:rPr lang="en-US" sz="2100" dirty="0" smtClean="0">
                <a:latin typeface="Consolas" panose="020B0609020204030204" pitchFamily="49" charset="0"/>
              </a:rPr>
              <a:t>end</a:t>
            </a:r>
          </a:p>
          <a:p>
            <a:pPr lvl="1"/>
            <a:r>
              <a:rPr lang="en-US" dirty="0"/>
              <a:t>Those need to return an </a:t>
            </a:r>
            <a:r>
              <a:rPr lang="en-US" dirty="0" smtClean="0"/>
              <a:t>iterator</a:t>
            </a:r>
            <a:endParaRPr lang="en-US" dirty="0"/>
          </a:p>
          <a:p>
            <a:r>
              <a:rPr lang="en-US" dirty="0" smtClean="0"/>
              <a:t>Our underlying vector exposes </a:t>
            </a:r>
            <a:r>
              <a:rPr lang="en-US" dirty="0" smtClean="0">
                <a:latin typeface="Consolas" panose="020B0609020204030204" pitchFamily="49" charset="0"/>
              </a:rPr>
              <a:t>begin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end</a:t>
            </a:r>
            <a:r>
              <a:rPr lang="en-US" dirty="0" smtClean="0"/>
              <a:t>, which in turn expose iterators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Simply re-expose those from our </a:t>
            </a:r>
            <a:r>
              <a:rPr lang="en-US" dirty="0" smtClean="0">
                <a:latin typeface="Consolas" panose="020B0609020204030204" pitchFamily="49" charset="0"/>
              </a:rPr>
              <a:t>image</a:t>
            </a:r>
            <a:r>
              <a:rPr lang="en-US" dirty="0" smtClean="0"/>
              <a:t> type:</a:t>
            </a:r>
          </a:p>
          <a:p>
            <a:pPr lvl="1"/>
            <a:endParaRPr lang="en-US" dirty="0" smtClean="0"/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image::begin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data.begin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image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::end()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data.end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1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vertical concatenation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image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vcat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(image 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top, image 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bottom,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gap = 0)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copy the top picture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image ret = top;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for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 = 0; i &lt; gap; ++i)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ret.append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::string());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  // insert empty string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endParaRPr lang="en-US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append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entire bottom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picture, new member function!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ret.append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(bottom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ret;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6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example:</a:t>
            </a:r>
          </a:p>
          <a:p>
            <a:endParaRPr lang="en-US" dirty="0" smtClean="0"/>
          </a:p>
          <a:p>
            <a:pPr marL="704088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/>
              </a:rPr>
              <a:t>this is an **************</a:t>
            </a:r>
          </a:p>
          <a:p>
            <a:pPr marL="704088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/>
              </a:rPr>
              <a:t>example    * this is an *</a:t>
            </a:r>
          </a:p>
          <a:p>
            <a:pPr marL="704088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/>
              </a:rPr>
              <a:t>to         * example    *</a:t>
            </a:r>
          </a:p>
          <a:p>
            <a:pPr marL="704088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/>
              </a:rPr>
              <a:t>illustrate * to         *</a:t>
            </a:r>
          </a:p>
          <a:p>
            <a:pPr marL="704088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/>
              </a:rPr>
              <a:t>framing    * illustrate *</a:t>
            </a:r>
          </a:p>
          <a:p>
            <a:pPr marL="704088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/>
              </a:rPr>
              <a:t>           * framing    *</a:t>
            </a:r>
          </a:p>
          <a:p>
            <a:pPr marL="704088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/>
              </a:rPr>
              <a:t>           **************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7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Centric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Lower latency than </a:t>
            </a:r>
            <a:r>
              <a:rPr lang="en-US" dirty="0" smtClean="0"/>
              <a:t>client/server</a:t>
            </a:r>
          </a:p>
          <a:p>
            <a:r>
              <a:rPr lang="en-US" dirty="0" smtClean="0"/>
              <a:t>Easy </a:t>
            </a:r>
            <a:r>
              <a:rPr lang="en-US" dirty="0"/>
              <a:t>to scale number of servers (major benefit</a:t>
            </a:r>
            <a:r>
              <a:rPr lang="en-US" dirty="0" smtClean="0"/>
              <a:t>)</a:t>
            </a:r>
          </a:p>
          <a:p>
            <a:r>
              <a:rPr lang="en-US" dirty="0" smtClean="0"/>
              <a:t>Database </a:t>
            </a:r>
            <a:r>
              <a:rPr lang="en-US" dirty="0"/>
              <a:t>handles </a:t>
            </a:r>
            <a:r>
              <a:rPr lang="en-US" dirty="0" smtClean="0"/>
              <a:t>authentication and security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3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648200"/>
          </a:xfrm>
        </p:spPr>
        <p:txBody>
          <a:bodyPr>
            <a:normAutofit fontScale="55000" lnSpcReduction="20000"/>
          </a:bodyPr>
          <a:lstStyle/>
          <a:p>
            <a:r>
              <a:rPr lang="en-US" sz="3400" dirty="0" smtClean="0"/>
              <a:t>If left hand side picture is shorter than right hand side, we need padding</a:t>
            </a:r>
          </a:p>
          <a:p>
            <a:pPr lvl="1"/>
            <a:r>
              <a:rPr lang="en-US" sz="3200" dirty="0" smtClean="0"/>
              <a:t>Otherwise just copy the picture</a:t>
            </a:r>
          </a:p>
          <a:p>
            <a:r>
              <a:rPr lang="en-US" sz="3400" dirty="0" smtClean="0"/>
              <a:t>Interface similar to </a:t>
            </a:r>
            <a:r>
              <a:rPr lang="en-US" sz="3400" dirty="0" err="1" smtClean="0"/>
              <a:t>vcat</a:t>
            </a:r>
            <a:r>
              <a:rPr lang="en-US" sz="3400" dirty="0" smtClean="0"/>
              <a:t>: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horizontal concatenation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image </a:t>
            </a:r>
            <a:r>
              <a:rPr lang="en-US" sz="2300" dirty="0" err="1">
                <a:solidFill>
                  <a:srgbClr val="000000"/>
                </a:solidFill>
                <a:latin typeface="Consolas" panose="020B0609020204030204" pitchFamily="49" charset="0"/>
              </a:rPr>
              <a:t>hcat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(image </a:t>
            </a:r>
            <a:r>
              <a:rPr lang="en-US" sz="23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3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left, image </a:t>
            </a:r>
            <a:r>
              <a:rPr lang="en-US" sz="23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3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right, </a:t>
            </a:r>
            <a:r>
              <a:rPr lang="en-US" sz="23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gap = 1)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image ret;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    // get width of left, add 1 to leave a space between pictures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    // handle all rows from both pictures, line by line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        // copy a row from the left-hand side, if there is one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        // pad the line to full width of left + 1 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        // copy row from the right-hand side, if there is one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8000"/>
                </a:solidFill>
                <a:latin typeface="Consolas" panose="020B0609020204030204" pitchFamily="49" charset="0"/>
              </a:rPr>
              <a:t>        // append overall line to result </a:t>
            </a:r>
            <a:r>
              <a:rPr lang="en-US" sz="23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image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3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300" dirty="0">
                <a:solidFill>
                  <a:srgbClr val="000000"/>
                </a:solidFill>
                <a:latin typeface="Consolas" panose="020B0609020204030204" pitchFamily="49" charset="0"/>
              </a:rPr>
              <a:t> ret;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3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23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7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Horizontal Concatenation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1920" y="1849157"/>
            <a:ext cx="10345558" cy="4551643"/>
          </a:xfrm>
        </p:spPr>
        <p:txBody>
          <a:bodyPr>
            <a:noAutofit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// horizontal concatenation</a:t>
            </a:r>
            <a:endParaRPr lang="en-US" sz="1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image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</a:rPr>
              <a:t>hcat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(image </a:t>
            </a:r>
            <a:r>
              <a:rPr lang="en-US" sz="11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left, image </a:t>
            </a:r>
            <a:r>
              <a:rPr lang="en-US" sz="11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right, 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gap = 1)</a:t>
            </a:r>
            <a:endParaRPr lang="en-US" sz="1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image 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ret;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1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width1 = 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left.width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 + </a:t>
            </a:r>
            <a:r>
              <a:rPr lang="en-US" sz="11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gap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   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add ‘gap’ to leave space between images</a:t>
            </a:r>
            <a:endParaRPr lang="en-US" sz="11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i = </a:t>
            </a:r>
            <a:r>
              <a:rPr lang="en-US" sz="11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, j = </a:t>
            </a:r>
            <a:r>
              <a:rPr lang="en-US" sz="11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1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(i !=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</a:rPr>
              <a:t>left.height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() || j !=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</a:rPr>
              <a:t>right.height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()) 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::string s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   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construct new string to hold characters from both images</a:t>
            </a:r>
            <a:endParaRPr lang="en-US" sz="1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   </a:t>
            </a:r>
            <a:b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1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(i !=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</a:rPr>
              <a:t>left.height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()) s = left[i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++];       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copy a row from the left-hand side, if there is one</a:t>
            </a:r>
            <a:endParaRPr lang="en-US" sz="1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s +=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::string(width1 -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</a:rPr>
              <a:t>s.size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 + gap, </a:t>
            </a:r>
            <a:r>
              <a:rPr lang="en-US" sz="1100" dirty="0">
                <a:solidFill>
                  <a:srgbClr val="A31515"/>
                </a:solidFill>
                <a:latin typeface="Consolas" panose="020B0609020204030204" pitchFamily="49" charset="0"/>
              </a:rPr>
              <a:t>' '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    // pad to full 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width, add gap</a:t>
            </a:r>
            <a:endParaRPr lang="en-US" sz="1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1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(j !=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</a:rPr>
              <a:t>right.height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()) s += right[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</a:rPr>
              <a:t>j</a:t>
            </a:r>
            <a:r>
              <a:rPr lang="en-US" sz="11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++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];    </a:t>
            </a:r>
            <a:r>
              <a:rPr lang="en-US" sz="1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copy a row from the right-hand side, if there is one</a:t>
            </a:r>
            <a:endParaRPr lang="en-US" sz="1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   </a:t>
            </a:r>
            <a:b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100" dirty="0" err="1">
                <a:solidFill>
                  <a:srgbClr val="000000"/>
                </a:solidFill>
                <a:latin typeface="Consolas" panose="020B0609020204030204" pitchFamily="49" charset="0"/>
              </a:rPr>
              <a:t>ret.append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(s);</a:t>
            </a:r>
            <a:r>
              <a:rPr lang="en-US" sz="1100" dirty="0">
                <a:solidFill>
                  <a:srgbClr val="008000"/>
                </a:solidFill>
                <a:latin typeface="Consolas" panose="020B0609020204030204" pitchFamily="49" charset="0"/>
              </a:rPr>
              <a:t>    // add s to the picture</a:t>
            </a:r>
            <a:endParaRPr lang="en-US" sz="1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1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100" dirty="0">
                <a:solidFill>
                  <a:srgbClr val="000000"/>
                </a:solidFill>
                <a:latin typeface="Consolas" panose="020B0609020204030204" pitchFamily="49" charset="0"/>
              </a:rPr>
              <a:t> ret;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1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9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Vertically Flip an </a:t>
            </a:r>
            <a:r>
              <a:rPr lang="en-US" dirty="0">
                <a:latin typeface="Consolas" panose="020B0609020204030204" pitchFamily="49" charset="0"/>
              </a:rPr>
              <a:t>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example:</a:t>
            </a:r>
          </a:p>
          <a:p>
            <a:pPr marL="704088" lvl="2" indent="0">
              <a:buNone/>
            </a:pPr>
            <a:endParaRPr lang="en-US" dirty="0">
              <a:solidFill>
                <a:schemeClr val="tx1"/>
              </a:solidFill>
              <a:latin typeface="Consolas"/>
            </a:endParaRPr>
          </a:p>
          <a:p>
            <a:pPr marL="704088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/>
              </a:rPr>
              <a:t>this is </a:t>
            </a:r>
            <a:r>
              <a:rPr lang="en-US" dirty="0" smtClean="0">
                <a:solidFill>
                  <a:schemeClr val="tx1"/>
                </a:solidFill>
                <a:latin typeface="Consolas"/>
              </a:rPr>
              <a:t>an   flipping</a:t>
            </a:r>
          </a:p>
          <a:p>
            <a:pPr marL="704088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/>
              </a:rPr>
              <a:t>e</a:t>
            </a:r>
            <a:r>
              <a:rPr lang="en-US" dirty="0" smtClean="0">
                <a:solidFill>
                  <a:schemeClr val="tx1"/>
                </a:solidFill>
                <a:latin typeface="Consolas"/>
              </a:rPr>
              <a:t>xample      illustrate</a:t>
            </a:r>
            <a:endParaRPr lang="en-US" dirty="0">
              <a:solidFill>
                <a:schemeClr val="tx1"/>
              </a:solidFill>
              <a:latin typeface="Consolas"/>
            </a:endParaRPr>
          </a:p>
          <a:p>
            <a:pPr marL="704088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/>
              </a:rPr>
              <a:t>to           </a:t>
            </a: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to</a:t>
            </a:r>
            <a:endParaRPr lang="en-US" dirty="0">
              <a:solidFill>
                <a:schemeClr val="tx1"/>
              </a:solidFill>
              <a:latin typeface="Consolas"/>
            </a:endParaRPr>
          </a:p>
          <a:p>
            <a:pPr marL="704088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/>
              </a:rPr>
              <a:t>illustrate   example</a:t>
            </a:r>
            <a:endParaRPr lang="en-US" dirty="0">
              <a:solidFill>
                <a:schemeClr val="tx1"/>
              </a:solidFill>
              <a:latin typeface="Consolas"/>
            </a:endParaRPr>
          </a:p>
          <a:p>
            <a:pPr marL="704088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/>
              </a:rPr>
              <a:t>flipping     this is an</a:t>
            </a:r>
            <a:endParaRPr lang="en-US" dirty="0">
              <a:solidFill>
                <a:schemeClr val="tx1"/>
              </a:solidFill>
              <a:latin typeface="Consolas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Vertically Flip </a:t>
            </a:r>
            <a:r>
              <a:rPr lang="en-US" dirty="0" smtClean="0"/>
              <a:t>an </a:t>
            </a:r>
            <a:r>
              <a:rPr lang="en-US" dirty="0">
                <a:latin typeface="Consolas" panose="020B0609020204030204" pitchFamily="49" charset="0"/>
              </a:rPr>
              <a:t>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692640" cy="4351337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/>
              <a:t>Straight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600" dirty="0"/>
              <a:t>forward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600" dirty="0"/>
              <a:t>solution</a:t>
            </a:r>
            <a:r>
              <a:rPr lang="en-US" sz="2200" dirty="0">
                <a:solidFill>
                  <a:schemeClr val="tx1"/>
                </a:solidFill>
              </a:rPr>
              <a:t>:</a:t>
            </a:r>
          </a:p>
          <a:p>
            <a:pPr marL="978408" lvl="3" indent="0">
              <a:buNone/>
            </a:pPr>
            <a:endParaRPr lang="en-US" sz="1600" dirty="0" smtClean="0">
              <a:solidFill>
                <a:schemeClr val="tx1"/>
              </a:solidFill>
              <a:latin typeface="Consolas"/>
            </a:endParaRPr>
          </a:p>
          <a:p>
            <a:pPr marL="978408" lvl="3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/>
              </a:rPr>
              <a:t>image </a:t>
            </a:r>
            <a:r>
              <a:rPr lang="en-US" sz="1600" dirty="0" err="1">
                <a:solidFill>
                  <a:schemeClr val="tx1"/>
                </a:solidFill>
                <a:latin typeface="Consolas"/>
              </a:rPr>
              <a:t>vflip</a:t>
            </a:r>
            <a:r>
              <a:rPr lang="en-US" sz="1600" dirty="0">
                <a:solidFill>
                  <a:schemeClr val="tx1"/>
                </a:solidFill>
                <a:latin typeface="Consolas"/>
              </a:rPr>
              <a:t>(image</a:t>
            </a:r>
            <a:r>
              <a:rPr lang="en-US" sz="1600" dirty="0" smtClean="0">
                <a:latin typeface="Consolas"/>
              </a:rPr>
              <a:t> </a:t>
            </a:r>
            <a:r>
              <a:rPr lang="en-US" sz="1600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&amp; v)</a:t>
            </a:r>
          </a:p>
          <a:p>
            <a:pPr marL="978408" lvl="3" indent="0">
              <a:spcBef>
                <a:spcPts val="60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78408" lvl="3" indent="0">
              <a:spcBef>
                <a:spcPts val="60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chemeClr val="tx1"/>
                </a:solidFill>
                <a:latin typeface="Consolas"/>
              </a:rPr>
              <a:t>image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ret;</a:t>
            </a:r>
          </a:p>
          <a:p>
            <a:pPr marL="978408" lvl="3" indent="0">
              <a:spcBef>
                <a:spcPts val="60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auto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it =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v.rbegin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(); it !=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v.rend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(); ++it)</a:t>
            </a:r>
          </a:p>
          <a:p>
            <a:pPr marL="978408" lvl="3" indent="0">
              <a:spcBef>
                <a:spcPts val="60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ret.append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(*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it);</a:t>
            </a:r>
          </a:p>
          <a:p>
            <a:pPr marL="978408" lvl="3" indent="0">
              <a:spcBef>
                <a:spcPts val="60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ret;</a:t>
            </a:r>
          </a:p>
          <a:p>
            <a:pPr marL="978408" lvl="3" indent="0">
              <a:spcBef>
                <a:spcPts val="60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sz="2600" dirty="0"/>
              <a:t>Using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sz="2600" dirty="0"/>
              <a:t>Standard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sz="2600" dirty="0" smtClean="0"/>
              <a:t>algorithm:</a:t>
            </a:r>
            <a:endParaRPr lang="en-US" sz="2600" dirty="0"/>
          </a:p>
          <a:p>
            <a:pPr marL="978408" lvl="3" indent="0">
              <a:buNone/>
            </a:pPr>
            <a:endParaRPr lang="en-US" sz="1600" dirty="0" smtClean="0">
              <a:solidFill>
                <a:schemeClr val="tx1"/>
              </a:solidFill>
              <a:latin typeface="Consolas"/>
            </a:endParaRPr>
          </a:p>
          <a:p>
            <a:pPr marL="978408" lvl="3" indent="0">
              <a:spcBef>
                <a:spcPts val="600"/>
              </a:spcBef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/>
              </a:rPr>
              <a:t>image </a:t>
            </a:r>
            <a:r>
              <a:rPr lang="en-US" sz="1600" dirty="0" err="1">
                <a:solidFill>
                  <a:schemeClr val="tx1"/>
                </a:solidFill>
                <a:latin typeface="Consolas"/>
              </a:rPr>
              <a:t>vflip</a:t>
            </a:r>
            <a:r>
              <a:rPr lang="en-US" sz="1600" dirty="0">
                <a:solidFill>
                  <a:schemeClr val="tx1"/>
                </a:solidFill>
                <a:latin typeface="Consolas"/>
              </a:rPr>
              <a:t>(image</a:t>
            </a:r>
            <a:r>
              <a:rPr lang="en-US" sz="1600" dirty="0" smtClean="0">
                <a:latin typeface="Consolas"/>
              </a:rPr>
              <a:t> </a:t>
            </a:r>
            <a:r>
              <a:rPr lang="en-US" sz="1600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&amp; v)</a:t>
            </a:r>
          </a:p>
          <a:p>
            <a:pPr marL="978408" lvl="3" indent="0">
              <a:spcBef>
                <a:spcPts val="60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78408" lvl="3" indent="0">
              <a:spcBef>
                <a:spcPts val="60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image ret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978408" lvl="3" indent="0">
              <a:spcBef>
                <a:spcPts val="60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reverse_copy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v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.begin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(),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v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.end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(), 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back_inserter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ret.data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));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78408" lvl="3" indent="0">
              <a:spcBef>
                <a:spcPts val="60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ret;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78408" lvl="3" indent="0">
              <a:spcBef>
                <a:spcPts val="60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109728" indent="0">
              <a:buNone/>
            </a:pPr>
            <a:endParaRPr lang="en-US" sz="18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86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Left-rotate an </a:t>
            </a:r>
            <a:r>
              <a:rPr lang="en-US" dirty="0" smtClean="0">
                <a:latin typeface="Consolas" panose="020B0609020204030204" pitchFamily="49" charset="0"/>
              </a:rPr>
              <a:t>image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example:</a:t>
            </a:r>
          </a:p>
          <a:p>
            <a:pPr marL="704088" lvl="2" indent="0">
              <a:buNone/>
            </a:pPr>
            <a:endParaRPr lang="en-US" dirty="0" smtClean="0">
              <a:solidFill>
                <a:schemeClr val="tx1"/>
              </a:solidFill>
              <a:latin typeface="Consolas"/>
            </a:endParaRPr>
          </a:p>
          <a:p>
            <a:pPr marL="704088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/>
              </a:rPr>
              <a:t>this </a:t>
            </a:r>
            <a:r>
              <a:rPr lang="en-US" dirty="0">
                <a:solidFill>
                  <a:schemeClr val="tx1"/>
                </a:solidFill>
                <a:latin typeface="Consolas"/>
              </a:rPr>
              <a:t>is an </a:t>
            </a:r>
            <a:r>
              <a:rPr lang="en-US" dirty="0" smtClean="0">
                <a:solidFill>
                  <a:schemeClr val="tx1"/>
                </a:solidFill>
                <a:latin typeface="Consolas"/>
              </a:rPr>
              <a:t>   n  e </a:t>
            </a:r>
          </a:p>
          <a:p>
            <a:pPr marL="704088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/>
              </a:rPr>
              <a:t>e</a:t>
            </a:r>
            <a:r>
              <a:rPr lang="en-US" dirty="0" smtClean="0">
                <a:solidFill>
                  <a:schemeClr val="tx1"/>
                </a:solidFill>
                <a:latin typeface="Consolas"/>
              </a:rPr>
              <a:t>xample       a  t </a:t>
            </a:r>
            <a:endParaRPr lang="en-US" dirty="0">
              <a:solidFill>
                <a:schemeClr val="tx1"/>
              </a:solidFill>
              <a:latin typeface="Consolas"/>
            </a:endParaRPr>
          </a:p>
          <a:p>
            <a:pPr marL="704088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/>
              </a:rPr>
              <a:t>to               an</a:t>
            </a:r>
          </a:p>
          <a:p>
            <a:pPr marL="704088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/>
              </a:rPr>
              <a:t>illustrate    se </a:t>
            </a: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ro</a:t>
            </a:r>
            <a:endParaRPr lang="en-US" dirty="0" smtClean="0">
              <a:solidFill>
                <a:schemeClr val="tx1"/>
              </a:solidFill>
              <a:latin typeface="Consolas"/>
            </a:endParaRPr>
          </a:p>
          <a:p>
            <a:pPr marL="704088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/>
              </a:rPr>
              <a:t>rotation      </a:t>
            </a: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il</a:t>
            </a:r>
            <a:r>
              <a:rPr lang="en-US" dirty="0" smtClean="0">
                <a:solidFill>
                  <a:schemeClr val="tx1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ti</a:t>
            </a:r>
            <a:endParaRPr lang="en-US" dirty="0" smtClean="0">
              <a:solidFill>
                <a:schemeClr val="tx1"/>
              </a:solidFill>
              <a:latin typeface="Consolas"/>
            </a:endParaRPr>
          </a:p>
          <a:p>
            <a:pPr marL="704088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/>
              </a:rPr>
              <a:t>               p </a:t>
            </a: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st</a:t>
            </a:r>
            <a:endParaRPr lang="en-US" dirty="0" smtClean="0">
              <a:solidFill>
                <a:schemeClr val="tx1"/>
              </a:solidFill>
              <a:latin typeface="Consolas"/>
            </a:endParaRPr>
          </a:p>
          <a:p>
            <a:pPr marL="704088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/>
              </a:rPr>
              <a:t>             </a:t>
            </a: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sm</a:t>
            </a:r>
            <a:r>
              <a:rPr lang="en-US" dirty="0" smtClean="0">
                <a:solidFill>
                  <a:schemeClr val="tx1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ua</a:t>
            </a:r>
            <a:endParaRPr lang="en-US" dirty="0" smtClean="0">
              <a:solidFill>
                <a:schemeClr val="tx1"/>
              </a:solidFill>
              <a:latin typeface="Consolas"/>
            </a:endParaRPr>
          </a:p>
          <a:p>
            <a:pPr marL="704088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/>
              </a:rPr>
              <a:t>             </a:t>
            </a: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ia</a:t>
            </a:r>
            <a:r>
              <a:rPr lang="en-US" dirty="0" smtClean="0">
                <a:solidFill>
                  <a:schemeClr val="tx1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lt</a:t>
            </a:r>
            <a:endParaRPr lang="en-US" dirty="0" smtClean="0">
              <a:solidFill>
                <a:schemeClr val="tx1"/>
              </a:solidFill>
              <a:latin typeface="Consolas"/>
            </a:endParaRPr>
          </a:p>
          <a:p>
            <a:pPr marL="704088" lvl="2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olas"/>
              </a:rPr>
              <a:t>              </a:t>
            </a: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hxolo</a:t>
            </a:r>
            <a:endParaRPr lang="en-US" dirty="0" smtClean="0">
              <a:solidFill>
                <a:schemeClr val="tx1"/>
              </a:solidFill>
              <a:latin typeface="Consolas"/>
            </a:endParaRPr>
          </a:p>
          <a:p>
            <a:pPr marL="704088" lvl="2" indent="0">
              <a:buNone/>
            </a:pPr>
            <a:r>
              <a:rPr lang="en-US" dirty="0">
                <a:solidFill>
                  <a:schemeClr val="tx1"/>
                </a:solidFill>
                <a:latin typeface="Consola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/>
              </a:rPr>
              <a:t>             </a:t>
            </a:r>
            <a:r>
              <a:rPr lang="en-US" dirty="0" err="1" smtClean="0">
                <a:solidFill>
                  <a:schemeClr val="tx1"/>
                </a:solidFill>
                <a:latin typeface="Consolas"/>
              </a:rPr>
              <a:t>tetir</a:t>
            </a:r>
            <a:endParaRPr lang="en-US" dirty="0">
              <a:solidFill>
                <a:schemeClr val="tx1"/>
              </a:solidFill>
              <a:latin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44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2971800" y="2334857"/>
            <a:ext cx="1727265" cy="1676401"/>
            <a:chOff x="2971800" y="2334857"/>
            <a:chExt cx="1727265" cy="1676401"/>
          </a:xfrm>
        </p:grpSpPr>
        <p:sp>
          <p:nvSpPr>
            <p:cNvPr id="7" name="Oval 6"/>
            <p:cNvSpPr/>
            <p:nvPr/>
          </p:nvSpPr>
          <p:spPr>
            <a:xfrm>
              <a:off x="2971800" y="2334857"/>
              <a:ext cx="304800" cy="167640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327465" y="2460098"/>
              <a:ext cx="1371600" cy="33214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Bent Arrow 8"/>
            <p:cNvSpPr/>
            <p:nvPr/>
          </p:nvSpPr>
          <p:spPr>
            <a:xfrm rot="16200000" flipV="1">
              <a:off x="3320796" y="2949047"/>
              <a:ext cx="813816" cy="533400"/>
            </a:xfrm>
            <a:prstGeom prst="ben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100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Left-rotate an </a:t>
            </a:r>
            <a:r>
              <a:rPr lang="en-US" dirty="0">
                <a:latin typeface="Consolas" panose="020B0609020204030204" pitchFamily="49" charset="0"/>
              </a:rPr>
              <a:t>image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863328" cy="4572000"/>
          </a:xfrm>
        </p:spPr>
        <p:txBody>
          <a:bodyPr>
            <a:normAutofit fontScale="70000" lnSpcReduction="2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left-rotate an image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image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rotate_left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(image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img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image ret;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take a letter from each string, starting at the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end of the line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img.width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 i !=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--i) 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 line;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// new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line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current: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img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   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for all lines in the input image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current.size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&lt; 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line +=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 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line += current[i-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ret.append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(line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                  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store the new line in the result picture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ret;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81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Output On the Fly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692640" cy="4351337"/>
          </a:xfrm>
        </p:spPr>
        <p:txBody>
          <a:bodyPr>
            <a:normAutofit/>
          </a:bodyPr>
          <a:lstStyle/>
          <a:p>
            <a:pPr marL="914400" indent="0">
              <a:spcBef>
                <a:spcPts val="600"/>
              </a:spcBef>
              <a:buNone/>
            </a:pPr>
            <a:endParaRPr lang="en-US" sz="14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main()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::vector&lt;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::string&gt; example =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"this is an"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"example"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"to illustrate"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"framing"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image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img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(example);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&lt;&lt; frame(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img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// creates vector just to discard it 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Output </a:t>
            </a:r>
            <a:r>
              <a:rPr lang="en-US" dirty="0"/>
              <a:t>O</a:t>
            </a:r>
            <a:r>
              <a:rPr lang="en-US" dirty="0" smtClean="0"/>
              <a:t>n the Fly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all we need is to generate the framed image</a:t>
            </a:r>
          </a:p>
          <a:p>
            <a:pPr lvl="1"/>
            <a:r>
              <a:rPr lang="en-US" dirty="0" smtClean="0"/>
              <a:t>No need to materialize the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::vector&lt;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::string&gt;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It will be discarded right away</a:t>
            </a:r>
          </a:p>
          <a:p>
            <a:r>
              <a:rPr lang="en-US" dirty="0" smtClean="0"/>
              <a:t>Anther application of the decorator pattern</a:t>
            </a:r>
          </a:p>
          <a:p>
            <a:r>
              <a:rPr lang="en-US" dirty="0" smtClean="0"/>
              <a:t>Create special type </a:t>
            </a:r>
            <a:r>
              <a:rPr lang="en-US" dirty="0" err="1" smtClean="0">
                <a:latin typeface="Consolas" panose="020B0609020204030204" pitchFamily="49" charset="0"/>
              </a:rPr>
              <a:t>framed_image</a:t>
            </a:r>
            <a:endParaRPr lang="en-US" dirty="0" smtClean="0">
              <a:latin typeface="Consolas" panose="020B0609020204030204" pitchFamily="49" charset="0"/>
            </a:endParaRPr>
          </a:p>
          <a:p>
            <a:endParaRPr lang="en-US" dirty="0" smtClean="0"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framed_image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image 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 base;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// underlying image to frame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gap;            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gap for spacing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Output On the Fly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863328" cy="4351337"/>
          </a:xfrm>
        </p:spPr>
        <p:txBody>
          <a:bodyPr>
            <a:normAutofit fontScale="70000" lnSpcReduction="2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ostream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operator&lt;&lt;(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ostream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framed_image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img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maxlen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img.base.width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find longest string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create top line and append to result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 border(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maxlen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img.gap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'*'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border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'\n'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append each line from v to result after adding '*'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spaces(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img.gap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 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s :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img.base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"*"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spaces + s +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maxlen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s.size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 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+ spaces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"*\n"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border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'\n'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'write' the bottom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border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os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6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Output On the Fly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692640" cy="4351337"/>
          </a:xfrm>
        </p:spPr>
        <p:txBody>
          <a:bodyPr>
            <a:normAutofit/>
          </a:bodyPr>
          <a:lstStyle/>
          <a:p>
            <a:pPr marL="914400" indent="0">
              <a:spcBef>
                <a:spcPts val="600"/>
              </a:spcBef>
              <a:buNone/>
            </a:pPr>
            <a:endParaRPr lang="en-US" sz="14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main()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::vector&lt;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::string&gt; example =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"this is an"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"example"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"to illustrate"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"framing"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image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img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(example);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&lt;&lt; frame(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img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// creates vector just to discard it 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framed_image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img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generates output on the fly 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2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Centric Drawbacks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operations are too complicated to allow clients to manage</a:t>
            </a:r>
          </a:p>
          <a:p>
            <a:r>
              <a:rPr lang="en-US" dirty="0" smtClean="0"/>
              <a:t>Breaks encapsulation</a:t>
            </a:r>
          </a:p>
          <a:p>
            <a:pPr lvl="1"/>
            <a:r>
              <a:rPr lang="en-US" dirty="0" smtClean="0"/>
              <a:t>adds coupling between client and data</a:t>
            </a:r>
          </a:p>
          <a:p>
            <a:r>
              <a:rPr lang="en-US" dirty="0" smtClean="0"/>
              <a:t>Uglier communication interface</a:t>
            </a:r>
          </a:p>
          <a:p>
            <a:pPr lvl="1"/>
            <a:r>
              <a:rPr lang="en-US" dirty="0" smtClean="0"/>
              <a:t>Servers pull requests from database instead of API</a:t>
            </a:r>
          </a:p>
          <a:p>
            <a:r>
              <a:rPr lang="en-US" dirty="0" smtClean="0"/>
              <a:t>Single point of failure</a:t>
            </a:r>
          </a:p>
          <a:p>
            <a:pPr lvl="1"/>
            <a:r>
              <a:rPr lang="en-US" dirty="0" smtClean="0"/>
              <a:t>Attractive target for </a:t>
            </a:r>
            <a:r>
              <a:rPr lang="en-US" dirty="0" err="1" smtClean="0"/>
              <a:t>DDoS</a:t>
            </a:r>
            <a:r>
              <a:rPr lang="en-US" dirty="0" smtClean="0"/>
              <a:t> attacks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9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Type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::queue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1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/>
              <a:t>Queue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queue is a first-in-first-out (FIFO) data structure</a:t>
            </a:r>
          </a:p>
          <a:p>
            <a:r>
              <a:rPr lang="en-US" dirty="0" smtClean="0"/>
              <a:t>Limited access vector (or list, or </a:t>
            </a:r>
            <a:r>
              <a:rPr lang="en-US" dirty="0" err="1" smtClean="0"/>
              <a:t>deque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Main operations:</a:t>
            </a:r>
          </a:p>
          <a:p>
            <a:pPr lvl="1"/>
            <a:r>
              <a:rPr lang="en-US" dirty="0" smtClean="0"/>
              <a:t>Adding an item: </a:t>
            </a:r>
            <a:r>
              <a:rPr lang="en-US" dirty="0" err="1" smtClean="0">
                <a:latin typeface="Consolas" panose="020B0609020204030204" pitchFamily="49" charset="0"/>
              </a:rPr>
              <a:t>queue.push</a:t>
            </a:r>
            <a:r>
              <a:rPr lang="en-US" dirty="0" smtClean="0">
                <a:latin typeface="Consolas" panose="020B0609020204030204" pitchFamily="49" charset="0"/>
              </a:rPr>
              <a:t>(e)</a:t>
            </a:r>
          </a:p>
          <a:p>
            <a:pPr lvl="2"/>
            <a:r>
              <a:rPr lang="en-US" dirty="0" smtClean="0"/>
              <a:t>Referred to as pushing it onto the </a:t>
            </a:r>
            <a:br>
              <a:rPr lang="en-US" dirty="0" smtClean="0"/>
            </a:br>
            <a:r>
              <a:rPr lang="en-US" dirty="0" smtClean="0"/>
              <a:t>queue (</a:t>
            </a:r>
            <a:r>
              <a:rPr lang="en-US" dirty="0" err="1" smtClean="0"/>
              <a:t>enqueue</a:t>
            </a:r>
            <a:r>
              <a:rPr lang="en-US" dirty="0" smtClean="0"/>
              <a:t> an item, adding to </a:t>
            </a:r>
            <a:br>
              <a:rPr lang="en-US" dirty="0" smtClean="0"/>
            </a:br>
            <a:r>
              <a:rPr lang="en-US" dirty="0" smtClean="0"/>
              <a:t>the end)</a:t>
            </a:r>
          </a:p>
          <a:p>
            <a:pPr lvl="1"/>
            <a:r>
              <a:rPr lang="en-US" dirty="0" smtClean="0"/>
              <a:t>Removing an item: </a:t>
            </a:r>
            <a:r>
              <a:rPr lang="en-US" dirty="0" err="1" smtClean="0">
                <a:latin typeface="Consolas" panose="020B0609020204030204" pitchFamily="49" charset="0"/>
              </a:rPr>
              <a:t>queue.pop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</a:p>
          <a:p>
            <a:pPr lvl="2"/>
            <a:r>
              <a:rPr lang="en-US" dirty="0" smtClean="0"/>
              <a:t>Referred to as popping it from the </a:t>
            </a:r>
            <a:br>
              <a:rPr lang="en-US" dirty="0" smtClean="0"/>
            </a:br>
            <a:r>
              <a:rPr lang="en-US" dirty="0" smtClean="0"/>
              <a:t>queue (</a:t>
            </a:r>
            <a:r>
              <a:rPr lang="en-US" dirty="0" err="1" smtClean="0"/>
              <a:t>dequeue</a:t>
            </a:r>
            <a:r>
              <a:rPr lang="en-US" dirty="0" smtClean="0"/>
              <a:t> an item, remove</a:t>
            </a:r>
            <a:br>
              <a:rPr lang="en-US" dirty="0" smtClean="0"/>
            </a:br>
            <a:r>
              <a:rPr lang="en-US" dirty="0" smtClean="0"/>
              <a:t>from the front)</a:t>
            </a:r>
          </a:p>
          <a:p>
            <a:pPr lvl="1"/>
            <a:r>
              <a:rPr lang="en-US" dirty="0" smtClean="0"/>
              <a:t>Access front item: </a:t>
            </a:r>
            <a:r>
              <a:rPr lang="en-US" dirty="0" smtClean="0">
                <a:latin typeface="Consolas" panose="020B0609020204030204" pitchFamily="49" charset="0"/>
              </a:rPr>
              <a:t>auto e = </a:t>
            </a:r>
            <a:r>
              <a:rPr lang="en-US" dirty="0" err="1" smtClean="0">
                <a:latin typeface="Consolas" panose="020B0609020204030204" pitchFamily="49" charset="0"/>
              </a:rPr>
              <a:t>q.front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</a:p>
          <a:p>
            <a:pPr lvl="2"/>
            <a:r>
              <a:rPr lang="en-US" dirty="0" smtClean="0"/>
              <a:t>Note that pop does not return the </a:t>
            </a:r>
            <a:br>
              <a:rPr lang="en-US" dirty="0" smtClean="0"/>
            </a:br>
            <a:r>
              <a:rPr lang="en-US" dirty="0" smtClean="0"/>
              <a:t>front item, it just removes it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3E41F2C-B892-47A3-8A57-69A04D7655B0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05801" y="4572000"/>
            <a:ext cx="2125663" cy="191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138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</a:t>
            </a:r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Definition: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 ordered collection of data items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 be </a:t>
            </a:r>
            <a:r>
              <a:rPr lang="en-US" dirty="0" smtClean="0"/>
              <a:t>read at </a:t>
            </a:r>
            <a:r>
              <a:rPr lang="en-US" dirty="0"/>
              <a:t>only one end (the </a:t>
            </a:r>
            <a:r>
              <a:rPr lang="en-US" dirty="0" smtClean="0"/>
              <a:t>front) and written to only at the other end (the back)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Operations: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Construct </a:t>
            </a:r>
            <a:r>
              <a:rPr lang="en-US" dirty="0"/>
              <a:t>a </a:t>
            </a:r>
            <a:r>
              <a:rPr lang="en-US" dirty="0" smtClean="0"/>
              <a:t>queue </a:t>
            </a:r>
            <a:r>
              <a:rPr lang="en-US" dirty="0"/>
              <a:t>(usually empty)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Check </a:t>
            </a:r>
            <a:r>
              <a:rPr lang="en-US" dirty="0"/>
              <a:t>if it is empty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push</a:t>
            </a:r>
            <a:r>
              <a:rPr lang="en-US" dirty="0"/>
              <a:t>: </a:t>
            </a:r>
            <a:r>
              <a:rPr lang="en-US" dirty="0" smtClean="0"/>
              <a:t>add </a:t>
            </a:r>
            <a:r>
              <a:rPr lang="en-US" dirty="0"/>
              <a:t>an element to </a:t>
            </a:r>
            <a:r>
              <a:rPr lang="en-US" dirty="0" smtClean="0"/>
              <a:t>the back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front: retrieve </a:t>
            </a:r>
            <a:r>
              <a:rPr lang="en-US" dirty="0"/>
              <a:t>the </a:t>
            </a:r>
            <a:r>
              <a:rPr lang="en-US" dirty="0" smtClean="0"/>
              <a:t>front </a:t>
            </a:r>
            <a:r>
              <a:rPr lang="en-US" dirty="0"/>
              <a:t>element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</a:t>
            </a:r>
            <a:r>
              <a:rPr lang="en-US" dirty="0" smtClean="0"/>
              <a:t>op: remove </a:t>
            </a:r>
            <a:r>
              <a:rPr lang="en-US" dirty="0"/>
              <a:t>the </a:t>
            </a:r>
            <a:r>
              <a:rPr lang="en-US" dirty="0" smtClean="0"/>
              <a:t>front element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size: returns number of elements in queue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3389D63-8780-41F8-98D2-675A4DA3B463}" type="slidenum">
              <a:rPr lang="en-US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2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</a:t>
            </a:r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Useful for</a:t>
            </a:r>
          </a:p>
          <a:p>
            <a:pPr lvl="1"/>
            <a:r>
              <a:rPr lang="de-DE" dirty="0" smtClean="0"/>
              <a:t>All kind of simulations </a:t>
            </a:r>
            <a:r>
              <a:rPr lang="en-US" dirty="0"/>
              <a:t>(</a:t>
            </a:r>
            <a:r>
              <a:rPr lang="de-DE" dirty="0" smtClean="0"/>
              <a:t>traffic, supermarket, etc.)</a:t>
            </a:r>
          </a:p>
          <a:p>
            <a:pPr lvl="1"/>
            <a:r>
              <a:rPr lang="en-US" dirty="0" smtClean="0"/>
              <a:t>Computers use queues for scheduling</a:t>
            </a:r>
          </a:p>
          <a:p>
            <a:pPr lvl="2"/>
            <a:r>
              <a:rPr lang="en-US" dirty="0" smtClean="0"/>
              <a:t>Handling keyboard events</a:t>
            </a:r>
          </a:p>
          <a:p>
            <a:pPr lvl="2"/>
            <a:r>
              <a:rPr lang="en-US" dirty="0" smtClean="0"/>
              <a:t>Handling mouse events</a:t>
            </a:r>
          </a:p>
          <a:p>
            <a:pPr lvl="2"/>
            <a:r>
              <a:rPr lang="en-US" dirty="0" smtClean="0"/>
              <a:t>Scrolling the screen</a:t>
            </a:r>
          </a:p>
          <a:p>
            <a:pPr lvl="2"/>
            <a:r>
              <a:rPr lang="en-US" dirty="0" smtClean="0"/>
              <a:t>Printer spooler</a:t>
            </a:r>
          </a:p>
          <a:p>
            <a:pPr lvl="1"/>
            <a:r>
              <a:rPr lang="en-US" dirty="0" smtClean="0"/>
              <a:t>C++ I/O streams are queues </a:t>
            </a:r>
          </a:p>
          <a:p>
            <a:pPr lvl="2"/>
            <a:r>
              <a:rPr lang="en-US" dirty="0" smtClean="0"/>
              <a:t>Even if we only access one end, the other end is managed by the operating system</a:t>
            </a:r>
            <a:endParaRPr lang="en-US" dirty="0"/>
          </a:p>
          <a:p>
            <a:pPr marL="41148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1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/>
              <a:t>Queue </a:t>
            </a:r>
            <a:r>
              <a:rPr lang="en-US" dirty="0" smtClean="0"/>
              <a:t>of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Consolas"/>
              </a:rPr>
              <a:t>manage_queue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()</a:t>
            </a: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667512" lvl="2" indent="0"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::queue&lt;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::string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1000" dirty="0" err="1">
                <a:solidFill>
                  <a:prstClr val="black"/>
                </a:solidFill>
                <a:latin typeface="Consolas"/>
              </a:rPr>
              <a:t>waiting_strings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;    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000" dirty="0">
                <a:solidFill>
                  <a:srgbClr val="008000"/>
                </a:solidFill>
                <a:latin typeface="Consolas"/>
              </a:rPr>
              <a:t>// queue of 'waiting' strings</a:t>
            </a:r>
            <a:endParaRPr lang="en-US" sz="100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000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000" dirty="0">
                <a:solidFill>
                  <a:srgbClr val="0000FF"/>
                </a:solidFill>
                <a:latin typeface="Consolas"/>
              </a:rPr>
              <a:t>true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) {</a:t>
            </a: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cout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&lt;&lt; </a:t>
            </a:r>
            <a:r>
              <a:rPr lang="en-US" sz="1000" dirty="0">
                <a:solidFill>
                  <a:srgbClr val="A31515"/>
                </a:solidFill>
                <a:latin typeface="Consolas"/>
              </a:rPr>
              <a:t>"?&gt; "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;                  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000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000" dirty="0">
                <a:solidFill>
                  <a:srgbClr val="008000"/>
                </a:solidFill>
                <a:latin typeface="Consolas"/>
              </a:rPr>
              <a:t>ask for next line of text</a:t>
            </a:r>
            <a:endParaRPr lang="en-US" sz="100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::string 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response;</a:t>
            </a: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getline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cin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, response);</a:t>
            </a:r>
          </a:p>
          <a:p>
            <a:pPr marL="667512" lvl="2" indent="0">
              <a:spcBef>
                <a:spcPts val="300"/>
              </a:spcBef>
              <a:buNone/>
            </a:pPr>
            <a:endParaRPr lang="en-US" sz="100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0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000" dirty="0" err="1">
                <a:solidFill>
                  <a:prstClr val="black"/>
                </a:solidFill>
                <a:latin typeface="Consolas"/>
              </a:rPr>
              <a:t>response.empty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()) </a:t>
            </a:r>
            <a:r>
              <a:rPr lang="en-US" sz="1000" dirty="0">
                <a:solidFill>
                  <a:srgbClr val="0000FF"/>
                </a:solidFill>
                <a:latin typeface="Consolas"/>
              </a:rPr>
              <a:t>break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0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 (response == </a:t>
            </a:r>
            <a:r>
              <a:rPr lang="en-US" sz="1000" dirty="0">
                <a:solidFill>
                  <a:srgbClr val="A31515"/>
                </a:solidFill>
                <a:latin typeface="Consolas"/>
              </a:rPr>
              <a:t>"next"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) {       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000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000" dirty="0">
                <a:solidFill>
                  <a:srgbClr val="008000"/>
                </a:solidFill>
                <a:latin typeface="Consolas"/>
              </a:rPr>
              <a:t>try to </a:t>
            </a:r>
            <a:r>
              <a:rPr lang="en-US" sz="1000" dirty="0" err="1">
                <a:solidFill>
                  <a:srgbClr val="008000"/>
                </a:solidFill>
                <a:latin typeface="Consolas"/>
              </a:rPr>
              <a:t>dequeue</a:t>
            </a:r>
            <a:endParaRPr lang="en-US" sz="100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0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1000" dirty="0" err="1">
                <a:solidFill>
                  <a:prstClr val="black"/>
                </a:solidFill>
                <a:latin typeface="Consolas"/>
              </a:rPr>
              <a:t>waiting_strings.empty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())</a:t>
            </a: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cout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&lt;&lt; </a:t>
            </a:r>
            <a:r>
              <a:rPr lang="en-US" sz="1000" dirty="0">
                <a:solidFill>
                  <a:srgbClr val="A31515"/>
                </a:solidFill>
                <a:latin typeface="Consolas"/>
              </a:rPr>
              <a:t>"No one waiting!"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 &lt;&lt; 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endl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000" dirty="0">
                <a:solidFill>
                  <a:srgbClr val="0000FF"/>
                </a:solidFill>
                <a:latin typeface="Consolas"/>
              </a:rPr>
              <a:t>else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 {</a:t>
            </a: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cout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&lt;&lt; </a:t>
            </a:r>
            <a:r>
              <a:rPr lang="en-US" sz="1000" dirty="0" err="1">
                <a:solidFill>
                  <a:prstClr val="black"/>
                </a:solidFill>
                <a:latin typeface="Consolas"/>
              </a:rPr>
              <a:t>waiting_strings.front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() &lt;&lt; 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000" dirty="0" err="1" smtClean="0">
                <a:solidFill>
                  <a:prstClr val="black"/>
                </a:solidFill>
                <a:latin typeface="Consolas"/>
              </a:rPr>
              <a:t>endl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1000" dirty="0" err="1">
                <a:solidFill>
                  <a:prstClr val="black"/>
                </a:solidFill>
                <a:latin typeface="Consolas"/>
              </a:rPr>
              <a:t>waiting_strings.pop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        }</a:t>
            </a: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    }</a:t>
            </a: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000" dirty="0">
                <a:solidFill>
                  <a:srgbClr val="0000FF"/>
                </a:solidFill>
                <a:latin typeface="Consolas"/>
              </a:rPr>
              <a:t>else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 {                         </a:t>
            </a:r>
            <a:r>
              <a:rPr lang="en-US" sz="1000" dirty="0" smtClean="0">
                <a:solidFill>
                  <a:prstClr val="black"/>
                </a:solidFill>
                <a:latin typeface="Consolas"/>
              </a:rPr>
              <a:t>         </a:t>
            </a:r>
            <a:r>
              <a:rPr lang="en-US" sz="1000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000" dirty="0" err="1">
                <a:solidFill>
                  <a:srgbClr val="008000"/>
                </a:solidFill>
                <a:latin typeface="Consolas"/>
              </a:rPr>
              <a:t>enqueue</a:t>
            </a:r>
            <a:r>
              <a:rPr lang="en-US" sz="1000" dirty="0">
                <a:solidFill>
                  <a:srgbClr val="008000"/>
                </a:solidFill>
                <a:latin typeface="Consolas"/>
              </a:rPr>
              <a:t> the line read</a:t>
            </a:r>
            <a:endParaRPr lang="en-US" sz="1000" dirty="0">
              <a:solidFill>
                <a:prstClr val="black"/>
              </a:solidFill>
              <a:latin typeface="Consolas"/>
            </a:endParaRP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1000" dirty="0" err="1">
                <a:solidFill>
                  <a:prstClr val="black"/>
                </a:solidFill>
                <a:latin typeface="Consolas"/>
              </a:rPr>
              <a:t>waiting_strings.push</a:t>
            </a:r>
            <a:r>
              <a:rPr lang="en-US" sz="1000" dirty="0">
                <a:solidFill>
                  <a:prstClr val="black"/>
                </a:solidFill>
                <a:latin typeface="Consolas"/>
              </a:rPr>
              <a:t>(response);</a:t>
            </a: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    }</a:t>
            </a: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pPr marL="667512" lvl="2" indent="0">
              <a:spcBef>
                <a:spcPts val="300"/>
              </a:spcBef>
              <a:buNone/>
            </a:pPr>
            <a:r>
              <a:rPr lang="en-US" sz="10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667512" lvl="2" indent="0">
              <a:spcBef>
                <a:spcPts val="300"/>
              </a:spcBef>
              <a:buNone/>
            </a:pPr>
            <a:endParaRPr lang="en-US" sz="1000" i="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4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Peer to Peer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central server, peers broadcast directly to each other</a:t>
            </a:r>
          </a:p>
          <a:p>
            <a:r>
              <a:rPr lang="en-US" dirty="0" smtClean="0"/>
              <a:t>Each client maintains private state</a:t>
            </a:r>
          </a:p>
          <a:p>
            <a:r>
              <a:rPr lang="en-US" dirty="0" smtClean="0"/>
              <a:t>Needs to manage:</a:t>
            </a:r>
          </a:p>
          <a:p>
            <a:pPr lvl="1"/>
            <a:r>
              <a:rPr lang="en-US" dirty="0" smtClean="0"/>
              <a:t>Synchronization</a:t>
            </a:r>
          </a:p>
          <a:p>
            <a:pPr lvl="1"/>
            <a:r>
              <a:rPr lang="en-US" dirty="0" smtClean="0"/>
              <a:t>Dropout </a:t>
            </a:r>
          </a:p>
          <a:p>
            <a:pPr lvl="1"/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Flooding</a:t>
            </a:r>
          </a:p>
          <a:p>
            <a:r>
              <a:rPr lang="en-US" dirty="0" smtClean="0"/>
              <a:t>Quite complicated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" name="Content Placeholder 4" descr="A bunch of items that are on a table&#10;&#10;Description generated with high confidence">
            <a:extLst>
              <a:ext uri="{FF2B5EF4-FFF2-40B4-BE49-F238E27FC236}">
                <a16:creationId xmlns:a16="http://schemas.microsoft.com/office/drawing/2014/main" id="{7DBC43D7-CFAB-4799-BA6F-3E5DD81E1D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6019800" y="2958187"/>
            <a:ext cx="3953312" cy="32219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19672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to Peer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Robust: no single point of </a:t>
            </a:r>
            <a:r>
              <a:rPr lang="en-US" dirty="0" smtClean="0"/>
              <a:t>failure</a:t>
            </a:r>
          </a:p>
          <a:p>
            <a:pPr lvl="0"/>
            <a:r>
              <a:rPr lang="en-US" dirty="0" smtClean="0"/>
              <a:t>Doesn’t </a:t>
            </a:r>
            <a:r>
              <a:rPr lang="en-US" dirty="0"/>
              <a:t>require central </a:t>
            </a:r>
            <a:r>
              <a:rPr lang="en-US" dirty="0" smtClean="0"/>
              <a:t>infrastructure</a:t>
            </a:r>
          </a:p>
          <a:p>
            <a:pPr lvl="0"/>
            <a:r>
              <a:rPr lang="en-US" dirty="0" smtClean="0"/>
              <a:t>Useful </a:t>
            </a:r>
            <a:r>
              <a:rPr lang="en-US" dirty="0"/>
              <a:t>when communication range is limited (e.g., underwater drones)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6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to Peer Drawbacks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Synchronization problems</a:t>
            </a:r>
          </a:p>
          <a:p>
            <a:pPr lvl="1"/>
            <a:r>
              <a:rPr lang="en-US" dirty="0"/>
              <a:t>What time is it</a:t>
            </a:r>
            <a:r>
              <a:rPr lang="en-US" dirty="0" smtClean="0"/>
              <a:t>?</a:t>
            </a:r>
          </a:p>
          <a:p>
            <a:pPr lvl="0"/>
            <a:r>
              <a:rPr lang="en-US" dirty="0" smtClean="0"/>
              <a:t>Consensus </a:t>
            </a:r>
            <a:r>
              <a:rPr lang="en-US" dirty="0"/>
              <a:t>problems</a:t>
            </a:r>
          </a:p>
          <a:p>
            <a:pPr lvl="1"/>
            <a:r>
              <a:rPr lang="en-US" dirty="0"/>
              <a:t>What is the state</a:t>
            </a:r>
            <a:r>
              <a:rPr lang="en-US" dirty="0" smtClean="0"/>
              <a:t>?</a:t>
            </a:r>
          </a:p>
          <a:p>
            <a:pPr lvl="0"/>
            <a:r>
              <a:rPr lang="en-US" dirty="0" smtClean="0"/>
              <a:t>Byzantine </a:t>
            </a:r>
            <a:r>
              <a:rPr lang="en-US" dirty="0"/>
              <a:t>attacks</a:t>
            </a:r>
          </a:p>
          <a:p>
            <a:pPr lvl="1"/>
            <a:r>
              <a:rPr lang="en-US" dirty="0"/>
              <a:t>A node becomes infected and provides wrong information to other peers, creating an unstable network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8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Peer to Peer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Cryptocurrency </a:t>
            </a:r>
          </a:p>
          <a:p>
            <a:pPr lvl="0"/>
            <a:r>
              <a:rPr lang="en-US" dirty="0" smtClean="0"/>
              <a:t>Automotive networks</a:t>
            </a:r>
          </a:p>
          <a:p>
            <a:pPr lvl="0"/>
            <a:r>
              <a:rPr lang="en-US" dirty="0" smtClean="0"/>
              <a:t>Internet of Things (IOT)</a:t>
            </a:r>
          </a:p>
          <a:p>
            <a:pPr lvl="0"/>
            <a:r>
              <a:rPr lang="en-US" dirty="0" smtClean="0"/>
              <a:t>PC to PC local Wi-Fi hotspot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2/29/2024, Lecture 10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Working with Strings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9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1 - Welcome and Getting Started</Template>
  <TotalTime>6893</TotalTime>
  <Words>5413</Words>
  <Application>Microsoft Office PowerPoint</Application>
  <PresentationFormat>Widescreen</PresentationFormat>
  <Paragraphs>789</Paragraphs>
  <Slides>55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2" baseType="lpstr">
      <vt:lpstr>Arial</vt:lpstr>
      <vt:lpstr>Calibri</vt:lpstr>
      <vt:lpstr>Century Schoolbook</vt:lpstr>
      <vt:lpstr>Consolas</vt:lpstr>
      <vt:lpstr>Times New Roman</vt:lpstr>
      <vt:lpstr>Wingdings 2</vt:lpstr>
      <vt:lpstr>View</vt:lpstr>
      <vt:lpstr>Working with Strings, the Type std::queue</vt:lpstr>
      <vt:lpstr>Software Development Notes</vt:lpstr>
      <vt:lpstr>Data Centric vs Client/Server</vt:lpstr>
      <vt:lpstr>Data Centric Benefits</vt:lpstr>
      <vt:lpstr>Data Centric Drawbacks</vt:lpstr>
      <vt:lpstr>Peer to Peer Concept</vt:lpstr>
      <vt:lpstr>Peer to Peer Benefits</vt:lpstr>
      <vt:lpstr>Peer to Peer Drawbacks</vt:lpstr>
      <vt:lpstr>Peer to Peer Examples</vt:lpstr>
      <vt:lpstr>The Type std::string</vt:lpstr>
      <vt:lpstr>Abstract</vt:lpstr>
      <vt:lpstr>Brief Overview</vt:lpstr>
      <vt:lpstr>Framing a Name</vt:lpstr>
      <vt:lpstr>Framing a Name</vt:lpstr>
      <vt:lpstr>Framing a Name</vt:lpstr>
      <vt:lpstr>C++ std::string</vt:lpstr>
      <vt:lpstr>Framing a Name</vt:lpstr>
      <vt:lpstr>C++ std::string</vt:lpstr>
      <vt:lpstr>C++ std::string</vt:lpstr>
      <vt:lpstr>C++ std::string</vt:lpstr>
      <vt:lpstr>C++ std::string member functions</vt:lpstr>
      <vt:lpstr>More String Details</vt:lpstr>
      <vt:lpstr>C++ strings vs. C strings</vt:lpstr>
      <vt:lpstr>C++ strings vs. C strings</vt:lpstr>
      <vt:lpstr>The image Type</vt:lpstr>
      <vt:lpstr>Putting Strings Together</vt:lpstr>
      <vt:lpstr>The image Type</vt:lpstr>
      <vt:lpstr>The image Type: Constructors</vt:lpstr>
      <vt:lpstr>The image Type: Constructors</vt:lpstr>
      <vt:lpstr>The image Type</vt:lpstr>
      <vt:lpstr>Putting Strings Together</vt:lpstr>
      <vt:lpstr>Putting Strings Together</vt:lpstr>
      <vt:lpstr>Framing Pictures</vt:lpstr>
      <vt:lpstr>Framing Pictures</vt:lpstr>
      <vt:lpstr>More Image Functions</vt:lpstr>
      <vt:lpstr>Vertical Concatenation</vt:lpstr>
      <vt:lpstr>Expose Iterators from image</vt:lpstr>
      <vt:lpstr>Vertical Concatenation</vt:lpstr>
      <vt:lpstr>Horizontal Concatenation</vt:lpstr>
      <vt:lpstr>Horizontal Concatenation</vt:lpstr>
      <vt:lpstr>Horizontal Concatenation</vt:lpstr>
      <vt:lpstr>Vertically Flip an image</vt:lpstr>
      <vt:lpstr>Vertically Flip an image</vt:lpstr>
      <vt:lpstr>Left-rotate an image</vt:lpstr>
      <vt:lpstr>Left-rotate an image </vt:lpstr>
      <vt:lpstr>Generating Output On the Fly</vt:lpstr>
      <vt:lpstr>Generating Output On the Fly</vt:lpstr>
      <vt:lpstr>Generating Output On the Fly</vt:lpstr>
      <vt:lpstr>Generating Output On the Fly</vt:lpstr>
      <vt:lpstr>The Type std::queue</vt:lpstr>
      <vt:lpstr>Introduction to Queue </vt:lpstr>
      <vt:lpstr>Introduction to Queues</vt:lpstr>
      <vt:lpstr>Introduction to Queues</vt:lpstr>
      <vt:lpstr>Example: Queue of Strings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Ronnie Ward</dc:creator>
  <cp:lastModifiedBy>Hartmut Kaiser</cp:lastModifiedBy>
  <cp:revision>385</cp:revision>
  <dcterms:created xsi:type="dcterms:W3CDTF">1601-01-01T00:00:00Z</dcterms:created>
  <dcterms:modified xsi:type="dcterms:W3CDTF">2024-02-29T15:35:11Z</dcterms:modified>
</cp:coreProperties>
</file>