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53"/>
  </p:notesMasterIdLst>
  <p:sldIdLst>
    <p:sldId id="256" r:id="rId2"/>
    <p:sldId id="300" r:id="rId3"/>
    <p:sldId id="297" r:id="rId4"/>
    <p:sldId id="298" r:id="rId5"/>
    <p:sldId id="299" r:id="rId6"/>
    <p:sldId id="301" r:id="rId7"/>
    <p:sldId id="302" r:id="rId8"/>
    <p:sldId id="303" r:id="rId9"/>
    <p:sldId id="304" r:id="rId10"/>
    <p:sldId id="305" r:id="rId11"/>
    <p:sldId id="295" r:id="rId12"/>
    <p:sldId id="257" r:id="rId13"/>
    <p:sldId id="282" r:id="rId14"/>
    <p:sldId id="283" r:id="rId15"/>
    <p:sldId id="284" r:id="rId16"/>
    <p:sldId id="285" r:id="rId17"/>
    <p:sldId id="307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306" r:id="rId26"/>
    <p:sldId id="293" r:id="rId27"/>
    <p:sldId id="294" r:id="rId28"/>
    <p:sldId id="259" r:id="rId29"/>
    <p:sldId id="260" r:id="rId30"/>
    <p:sldId id="263" r:id="rId31"/>
    <p:sldId id="261" r:id="rId32"/>
    <p:sldId id="262" r:id="rId33"/>
    <p:sldId id="264" r:id="rId34"/>
    <p:sldId id="265" r:id="rId35"/>
    <p:sldId id="266" r:id="rId36"/>
    <p:sldId id="296" r:id="rId37"/>
    <p:sldId id="268" r:id="rId38"/>
    <p:sldId id="267" r:id="rId39"/>
    <p:sldId id="269" r:id="rId40"/>
    <p:sldId id="270" r:id="rId41"/>
    <p:sldId id="278" r:id="rId42"/>
    <p:sldId id="279" r:id="rId43"/>
    <p:sldId id="271" r:id="rId44"/>
    <p:sldId id="272" r:id="rId45"/>
    <p:sldId id="273" r:id="rId46"/>
    <p:sldId id="280" r:id="rId47"/>
    <p:sldId id="274" r:id="rId48"/>
    <p:sldId id="275" r:id="rId49"/>
    <p:sldId id="276" r:id="rId50"/>
    <p:sldId id="277" r:id="rId51"/>
    <p:sldId id="281" r:id="rId5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768" userDrawn="1">
          <p15:clr>
            <a:srgbClr val="A4A3A4"/>
          </p15:clr>
        </p15:guide>
        <p15:guide id="3" orient="horz" pos="3888" userDrawn="1">
          <p15:clr>
            <a:srgbClr val="A4A3A4"/>
          </p15:clr>
        </p15:guide>
        <p15:guide id="4" pos="66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1" autoAdjust="0"/>
    <p:restoredTop sz="94660"/>
  </p:normalViewPr>
  <p:slideViewPr>
    <p:cSldViewPr showGuides="1">
      <p:cViewPr varScale="1">
        <p:scale>
          <a:sx n="103" d="100"/>
          <a:sy n="103" d="100"/>
        </p:scale>
        <p:origin x="120" y="270"/>
      </p:cViewPr>
      <p:guideLst>
        <p:guide orient="horz" pos="1152"/>
        <p:guide pos="768"/>
        <p:guide orient="horz" pos="3888"/>
        <p:guide pos="66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F382A-2115-44E2-B5CC-CCF73347BC3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B42E9-EFF8-4937-8F3A-D8F199851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990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B42E9-EFF8-4937-8F3A-D8F19985156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624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B42E9-EFF8-4937-8F3A-D8F19985156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45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5210F-3153-47D6-B786-4D5C9DCDB62B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9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1650" spc="23" baseline="0">
                <a:solidFill>
                  <a:schemeClr val="tx1">
                    <a:lumMod val="75000"/>
                  </a:schemeClr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50"/>
            </a:lvl1pPr>
          </a:lstStyle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/>
            </a:lvl1pPr>
          </a:lstStyle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4697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9236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1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1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66848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50"/>
            </a:lvl1pPr>
          </a:lstStyle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/>
            </a:lvl1pPr>
          </a:lstStyle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211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5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1650" spc="23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50"/>
            </a:lvl1pPr>
          </a:lstStyle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/>
            </a:lvl1pPr>
          </a:lstStyle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786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2"/>
            <a:ext cx="4480560" cy="4351337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2"/>
            <a:ext cx="4480560" cy="4351337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50"/>
            </a:lvl1pPr>
          </a:lstStyle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/>
            </a:lvl1pPr>
          </a:lstStyle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787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4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5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50"/>
            </a:lvl1pPr>
          </a:lstStyle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/>
            </a:lvl1pPr>
          </a:lstStyle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61554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243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23201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2"/>
            <a:ext cx="3200400" cy="1600197"/>
          </a:xfrm>
        </p:spPr>
        <p:txBody>
          <a:bodyPr anchor="b">
            <a:normAutofit/>
          </a:bodyPr>
          <a:lstStyle>
            <a:lvl1pPr>
              <a:defRPr sz="21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7" cy="548640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6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600"/>
              </a:spcBef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86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1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2"/>
            <a:ext cx="11292840" cy="5128923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91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1050" baseline="0">
                <a:solidFill>
                  <a:schemeClr val="bg1">
                    <a:lumMod val="75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4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2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3" y="998538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8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2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27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02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 spc="-38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5000"/>
        </a:lnSpc>
        <a:spcBef>
          <a:spcPts val="1050"/>
        </a:spcBef>
        <a:spcAft>
          <a:spcPts val="150"/>
        </a:spcAft>
        <a:buClr>
          <a:schemeClr val="accent1"/>
        </a:buClr>
        <a:buSzPct val="80000"/>
        <a:buFont typeface="Arial" pitchFamily="34" charset="0"/>
        <a:buChar char="•"/>
        <a:defRPr sz="2400" kern="1200" spc="8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g"/><Relationship Id="rId7" Type="http://schemas.openxmlformats.org/officeDocument/2006/relationships/image" Target="../media/image1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g"/><Relationship Id="rId4" Type="http://schemas.openxmlformats.org/officeDocument/2006/relationships/image" Target="../media/image11.jp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Using Sequential Containers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 defTabSz="914400">
              <a:spcBef>
                <a:spcPts val="1400"/>
              </a:spcBef>
              <a:spcAft>
                <a:spcPts val="200"/>
              </a:spcAft>
              <a:buClr>
                <a:srgbClr val="4F81BD"/>
              </a:buClr>
            </a:pPr>
            <a:r>
              <a:rPr lang="en-US" sz="2200" spc="30" dirty="0">
                <a:solidFill>
                  <a:prstClr val="white">
                    <a:lumMod val="75000"/>
                  </a:prstClr>
                </a:solidFill>
              </a:rPr>
              <a:t>Lecture </a:t>
            </a:r>
            <a:r>
              <a:rPr lang="en-US" sz="2200" spc="30" dirty="0" smtClean="0">
                <a:solidFill>
                  <a:prstClr val="white">
                    <a:lumMod val="75000"/>
                  </a:prstClr>
                </a:solidFill>
              </a:rPr>
              <a:t>11</a:t>
            </a:r>
            <a:endParaRPr lang="en-US" sz="2200" spc="30" dirty="0">
              <a:solidFill>
                <a:prstClr val="white">
                  <a:lumMod val="75000"/>
                </a:prstClr>
              </a:solidFill>
            </a:endParaRPr>
          </a:p>
          <a:p>
            <a:pPr lvl="0" defTabSz="914400">
              <a:spcBef>
                <a:spcPts val="1400"/>
              </a:spcBef>
              <a:spcAft>
                <a:spcPts val="200"/>
              </a:spcAft>
              <a:buClr>
                <a:srgbClr val="4F81BD"/>
              </a:buClr>
            </a:pPr>
            <a:r>
              <a:rPr lang="en-US" sz="2200" spc="30" dirty="0">
                <a:solidFill>
                  <a:prstClr val="white">
                    <a:lumMod val="75000"/>
                  </a:prstClr>
                </a:solidFill>
              </a:rPr>
              <a:t>Hartmut Kaiser</a:t>
            </a:r>
          </a:p>
          <a:p>
            <a:r>
              <a:rPr lang="en-US" sz="2400" dirty="0"/>
              <a:t>https://</a:t>
            </a:r>
            <a:r>
              <a:rPr lang="en-US" sz="2400" dirty="0" smtClean="0"/>
              <a:t>teaching.hkaiser.org/spring2024/csc3380</a:t>
            </a:r>
            <a:r>
              <a:rPr lang="en-US" sz="2400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46180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76400" y="6422219"/>
            <a:ext cx="807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https://www.uml-diagrams.org/component-diagrams-reference.html</a:t>
            </a:r>
          </a:p>
        </p:txBody>
      </p:sp>
      <p:pic>
        <p:nvPicPr>
          <p:cNvPr id="3" name="Picture 2" descr="Web Store component contains Authentication, Orders, and Customers components&#10;&#10;Customers provides an interface.&#10;Authentication and Orders connects to Customer's interface" title="subcompn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1" y="2362201"/>
            <a:ext cx="5267325" cy="2600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Sub-Components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2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Student Grades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50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start looking beyond vector and string. We will focus on sequential containers and demonstrate a couple of problems we can solve when applying them.</a:t>
            </a:r>
          </a:p>
          <a:p>
            <a:r>
              <a:rPr lang="en-US" dirty="0" smtClean="0"/>
              <a:t>The standard library’s architecture will start to get visible. That will help us to start understanding how to use all of the different containers in the standard library.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write program analyzing student grades for a whole course (many students)</a:t>
            </a:r>
          </a:p>
          <a:p>
            <a:r>
              <a:rPr lang="en-US" dirty="0" smtClean="0"/>
              <a:t>Read grades from a file:</a:t>
            </a:r>
          </a:p>
          <a:p>
            <a:pPr marL="411480" lvl="1" indent="0">
              <a:buNone/>
            </a:pPr>
            <a:r>
              <a:rPr lang="en-US" dirty="0"/>
              <a:t>	</a:t>
            </a:r>
            <a:r>
              <a:rPr lang="en-US" dirty="0" smtClean="0"/>
              <a:t>Smith 93 91 47 90 92 73 100 87</a:t>
            </a:r>
          </a:p>
          <a:p>
            <a:pPr marL="411480" lvl="1" indent="0">
              <a:buNone/>
            </a:pPr>
            <a:r>
              <a:rPr lang="en-US" dirty="0"/>
              <a:t>	</a:t>
            </a:r>
            <a:r>
              <a:rPr lang="en-US" dirty="0" smtClean="0"/>
              <a:t>Carpenter 75 90 87 92 93 60 0 98</a:t>
            </a:r>
          </a:p>
          <a:p>
            <a:pPr marL="754380" lvl="1" indent="-342900"/>
            <a:r>
              <a:rPr lang="en-US" dirty="0" smtClean="0"/>
              <a:t>i.e. Name Midterm </a:t>
            </a:r>
            <a:r>
              <a:rPr lang="en-US" dirty="0"/>
              <a:t>Final </a:t>
            </a:r>
            <a:r>
              <a:rPr lang="en-US" dirty="0" smtClean="0"/>
              <a:t>Homework-Grades</a:t>
            </a:r>
          </a:p>
          <a:p>
            <a:r>
              <a:rPr lang="en-US" dirty="0" smtClean="0"/>
              <a:t>We want to produce output (overall grade)</a:t>
            </a:r>
          </a:p>
          <a:p>
            <a:pPr marL="411480" lvl="1" indent="0">
              <a:buNone/>
            </a:pPr>
            <a:r>
              <a:rPr lang="en-US" dirty="0"/>
              <a:t>	Carpenter </a:t>
            </a:r>
            <a:r>
              <a:rPr lang="en-US" dirty="0" smtClean="0"/>
              <a:t>		90.4</a:t>
            </a:r>
            <a:endParaRPr lang="en-US" dirty="0"/>
          </a:p>
          <a:p>
            <a:pPr marL="411480" lvl="1" indent="0">
              <a:buNone/>
            </a:pPr>
            <a:r>
              <a:rPr lang="en-US" dirty="0" smtClean="0"/>
              <a:t>	Smith 		86.8</a:t>
            </a:r>
          </a:p>
          <a:p>
            <a:pPr lvl="1"/>
            <a:r>
              <a:rPr lang="en-US" dirty="0" smtClean="0"/>
              <a:t>Alphabetical</a:t>
            </a:r>
            <a:r>
              <a:rPr lang="en-US" dirty="0"/>
              <a:t>, formatting vertically lining </a:t>
            </a:r>
            <a:r>
              <a:rPr lang="en-US" dirty="0" smtClean="0"/>
              <a:t>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52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store all student data</a:t>
            </a:r>
          </a:p>
          <a:p>
            <a:pPr lvl="1"/>
            <a:r>
              <a:rPr lang="en-US" dirty="0" smtClean="0"/>
              <a:t>Sorted by name</a:t>
            </a:r>
          </a:p>
          <a:p>
            <a:pPr lvl="1"/>
            <a:r>
              <a:rPr lang="en-US" dirty="0" smtClean="0"/>
              <a:t>Line up: find longest name</a:t>
            </a:r>
          </a:p>
          <a:p>
            <a:r>
              <a:rPr lang="en-US" dirty="0" smtClean="0"/>
              <a:t>Let’s assume we can store all data about one student (</a:t>
            </a:r>
            <a:r>
              <a:rPr lang="en-US" dirty="0" err="1" smtClean="0">
                <a:latin typeface="Consolas" panose="020B0609020204030204" pitchFamily="49" charset="0"/>
              </a:rPr>
              <a:t>student_info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All students data: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::vector&lt;</a:t>
            </a:r>
            <a:r>
              <a:rPr lang="en-US" dirty="0" err="1" smtClean="0">
                <a:latin typeface="Consolas" panose="020B0609020204030204" pitchFamily="49" charset="0"/>
              </a:rPr>
              <a:t>student_info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</a:p>
          <a:p>
            <a:pPr lvl="1"/>
            <a:r>
              <a:rPr lang="en-US" dirty="0" smtClean="0"/>
              <a:t>Should be </a:t>
            </a:r>
            <a:r>
              <a:rPr lang="en-US" dirty="0">
                <a:latin typeface="Consolas" panose="020B0609020204030204" pitchFamily="49" charset="0"/>
              </a:rPr>
              <a:t>R</a:t>
            </a:r>
            <a:r>
              <a:rPr lang="en-US" dirty="0" smtClean="0">
                <a:latin typeface="Consolas" panose="020B0609020204030204" pitchFamily="49" charset="0"/>
              </a:rPr>
              <a:t>egular</a:t>
            </a:r>
            <a:r>
              <a:rPr lang="en-US" dirty="0" smtClean="0"/>
              <a:t>! Maybe </a:t>
            </a:r>
            <a:r>
              <a:rPr lang="en-US" dirty="0" err="1" smtClean="0">
                <a:latin typeface="Consolas" panose="020B0609020204030204" pitchFamily="49" charset="0"/>
              </a:rPr>
              <a:t>TotallyOrdered</a:t>
            </a:r>
            <a:r>
              <a:rPr lang="en-US" dirty="0" smtClean="0"/>
              <a:t>, most likely </a:t>
            </a:r>
            <a:r>
              <a:rPr lang="en-US" dirty="0" err="1" smtClean="0">
                <a:latin typeface="Consolas" panose="020B0609020204030204" pitchFamily="49" charset="0"/>
              </a:rPr>
              <a:t>StrictWeaklyOrdered</a:t>
            </a:r>
            <a:endParaRPr lang="en-US" dirty="0" smtClean="0">
              <a:latin typeface="Consolas" panose="020B0609020204030204" pitchFamily="49" charset="0"/>
            </a:endParaRPr>
          </a:p>
          <a:p>
            <a:r>
              <a:rPr lang="en-US" dirty="0" smtClean="0"/>
              <a:t>Set of auxiliary functions to work with that data</a:t>
            </a:r>
          </a:p>
          <a:p>
            <a:pPr lvl="1"/>
            <a:r>
              <a:rPr lang="en-US" dirty="0" smtClean="0"/>
              <a:t>Solve the overall problem using those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5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need to hold all data items related to one student together:</a:t>
            </a:r>
          </a:p>
          <a:p>
            <a:pPr marL="923544" lvl="3" indent="0">
              <a:buNone/>
            </a:pPr>
            <a:r>
              <a:rPr lang="en-US" sz="1600" dirty="0">
                <a:solidFill>
                  <a:srgbClr val="008000"/>
                </a:solidFill>
                <a:latin typeface="Consolas"/>
              </a:rPr>
              <a:t>// hold all information related to a single student</a:t>
            </a: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600" dirty="0" err="1">
                <a:solidFill>
                  <a:srgbClr val="0000FF"/>
                </a:solidFill>
                <a:latin typeface="Consolas"/>
              </a:rPr>
              <a:t>struct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student_info</a:t>
            </a:r>
            <a:endParaRPr lang="en-US" sz="1600" dirty="0">
              <a:solidFill>
                <a:prstClr val="black"/>
              </a:solidFill>
              <a:latin typeface="Consolas" pitchFamily="49" charset="0"/>
              <a:cs typeface="Consolas" pitchFamily="49" charset="0"/>
            </a:endParaRP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::string 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name;              </a:t>
            </a:r>
            <a:r>
              <a:rPr lang="en-US" sz="1600" dirty="0">
                <a:solidFill>
                  <a:srgbClr val="008000"/>
                </a:solidFill>
                <a:latin typeface="Consolas"/>
              </a:rPr>
              <a:t>// students name</a:t>
            </a: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double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midterm, final;    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     </a:t>
            </a:r>
            <a:r>
              <a:rPr lang="en-US" sz="1600" dirty="0" smtClean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sz="1600" dirty="0">
                <a:solidFill>
                  <a:srgbClr val="008000"/>
                </a:solidFill>
                <a:latin typeface="Consolas"/>
              </a:rPr>
              <a:t>midterm and final exam grades</a:t>
            </a: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sz="1600" dirty="0" smtClean="0">
                <a:solidFill>
                  <a:srgbClr val="0000FF"/>
                </a:solidFill>
                <a:latin typeface="Consolas"/>
              </a:rPr>
              <a:t>double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&gt; homework;  </a:t>
            </a:r>
            <a:r>
              <a:rPr lang="en-US" sz="1600" dirty="0">
                <a:solidFill>
                  <a:srgbClr val="008000"/>
                </a:solidFill>
                <a:latin typeface="Consolas"/>
              </a:rPr>
              <a:t>// all homework grades</a:t>
            </a: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};</a:t>
            </a:r>
          </a:p>
          <a:p>
            <a:r>
              <a:rPr lang="en-US" dirty="0"/>
              <a:t>This is </a:t>
            </a:r>
            <a:r>
              <a:rPr lang="en-US" dirty="0" smtClean="0"/>
              <a:t>a new type holding four items (members)</a:t>
            </a:r>
          </a:p>
          <a:p>
            <a:pPr lvl="1"/>
            <a:r>
              <a:rPr lang="en-US" dirty="0" smtClean="0"/>
              <a:t>We can use this type to define new objects of this type</a:t>
            </a:r>
          </a:p>
          <a:p>
            <a:pPr lvl="1"/>
            <a:r>
              <a:rPr lang="en-US" dirty="0" smtClean="0"/>
              <a:t>We can store the information about all students in a</a:t>
            </a:r>
          </a:p>
          <a:p>
            <a:pPr marL="704088" lvl="2" indent="0">
              <a:buNone/>
            </a:pPr>
            <a:r>
              <a:rPr lang="en-US" dirty="0" smtClean="0">
                <a:solidFill>
                  <a:prstClr val="black"/>
                </a:solidFill>
                <a:latin typeface="Consolas"/>
              </a:rPr>
              <a:t>	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900" dirty="0" smtClean="0">
                <a:solidFill>
                  <a:schemeClr val="tx1"/>
                </a:solidFill>
                <a:latin typeface="Consolas"/>
              </a:rPr>
              <a:t>vector&lt;</a:t>
            </a:r>
            <a:r>
              <a:rPr lang="en-US" sz="1900" dirty="0" err="1" smtClean="0">
                <a:solidFill>
                  <a:schemeClr val="tx1"/>
                </a:solidFill>
                <a:latin typeface="Consolas"/>
              </a:rPr>
              <a:t>student_info</a:t>
            </a:r>
            <a:r>
              <a:rPr lang="en-US" sz="1900" dirty="0">
                <a:solidFill>
                  <a:prstClr val="black"/>
                </a:solidFill>
                <a:latin typeface="Consolas"/>
              </a:rPr>
              <a:t>&gt; students;</a:t>
            </a:r>
            <a:endParaRPr lang="en-US" sz="1900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9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Data for one Student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9329928" cy="4351337"/>
          </a:xfrm>
        </p:spPr>
        <p:txBody>
          <a:bodyPr>
            <a:normAutofit/>
          </a:bodyPr>
          <a:lstStyle/>
          <a:p>
            <a:r>
              <a:rPr lang="en-US" dirty="0" smtClean="0"/>
              <a:t>Very similar to what we already have seen:</a:t>
            </a:r>
          </a:p>
          <a:p>
            <a:pPr marL="923544" lvl="3" indent="0">
              <a:buNone/>
            </a:pPr>
            <a:endParaRPr lang="en-US" sz="1600" dirty="0" smtClean="0">
              <a:solidFill>
                <a:srgbClr val="008000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600" dirty="0" smtClean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sz="1600" dirty="0">
                <a:solidFill>
                  <a:srgbClr val="008000"/>
                </a:solidFill>
                <a:latin typeface="Consolas"/>
              </a:rPr>
              <a:t>read all information related to one student</a:t>
            </a: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dirty="0" err="1">
                <a:solidFill>
                  <a:prstClr val="black"/>
                </a:solidFill>
                <a:latin typeface="Consolas"/>
              </a:rPr>
              <a:t>s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td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istream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&amp;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operator&gt;&gt;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istream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&amp; in,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&amp; s)</a:t>
            </a: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008000"/>
                </a:solidFill>
                <a:latin typeface="Consolas"/>
              </a:rPr>
              <a:t>// read the students name, </a:t>
            </a:r>
            <a:r>
              <a:rPr lang="en-US" sz="1600" dirty="0" smtClean="0">
                <a:solidFill>
                  <a:srgbClr val="008000"/>
                </a:solidFill>
                <a:latin typeface="Consolas"/>
              </a:rPr>
              <a:t>midterm, </a:t>
            </a:r>
            <a:r>
              <a:rPr lang="en-US" sz="1600" dirty="0">
                <a:solidFill>
                  <a:srgbClr val="008000"/>
                </a:solidFill>
                <a:latin typeface="Consolas"/>
              </a:rPr>
              <a:t>and final exam grades</a:t>
            </a: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in &gt;&gt; s.name &gt;&gt;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s.midterm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&gt;&gt;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s.final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008000"/>
                </a:solidFill>
                <a:latin typeface="Consolas"/>
              </a:rPr>
              <a:t>// read all homework grades for this student</a:t>
            </a: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read_hw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(in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s.homework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923544" lvl="3" indent="0">
              <a:buNone/>
            </a:pP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r>
              <a:rPr lang="en-US" dirty="0"/>
              <a:t>Any </a:t>
            </a:r>
            <a:r>
              <a:rPr lang="en-US" dirty="0" smtClean="0"/>
              <a:t>input error will cause all subsequent input to fail as well</a:t>
            </a:r>
          </a:p>
          <a:p>
            <a:pPr lvl="1"/>
            <a:r>
              <a:rPr lang="en-US" dirty="0" smtClean="0"/>
              <a:t>Can be called repeatedly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45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Data for one Student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9329928" cy="4351337"/>
          </a:xfrm>
        </p:spPr>
        <p:txBody>
          <a:bodyPr>
            <a:normAutofit fontScale="62500" lnSpcReduction="20000"/>
          </a:bodyPr>
          <a:lstStyle/>
          <a:p>
            <a:pPr marL="461963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istream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read_hw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istream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in,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::vector&lt;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hw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61963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(in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61963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hw.clear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get rid of previous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content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   // read homework grades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x;</a:t>
            </a:r>
          </a:p>
          <a:p>
            <a:pPr marL="461963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(in &gt;&gt; x)</a:t>
            </a:r>
          </a:p>
          <a:p>
            <a:pPr marL="461963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hw.push_back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(x);</a:t>
            </a:r>
          </a:p>
          <a:p>
            <a:pPr marL="461963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   // clear the stream so that input will work for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   // the next student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in.clear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461963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61963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in;</a:t>
            </a:r>
          </a:p>
          <a:p>
            <a:pPr marL="461963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2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all Student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Invoke </a:t>
            </a:r>
            <a:r>
              <a:rPr lang="en-US" dirty="0" smtClean="0">
                <a:latin typeface="Consolas" panose="020B0609020204030204" pitchFamily="49" charset="0"/>
              </a:rPr>
              <a:t>operator&gt;&gt;</a:t>
            </a:r>
            <a:r>
              <a:rPr lang="en-US" dirty="0" smtClean="0"/>
              <a:t> as long as we succeed:</a:t>
            </a:r>
          </a:p>
          <a:p>
            <a:pPr marL="667512" lvl="2" indent="0">
              <a:buNone/>
            </a:pPr>
            <a:endParaRPr lang="en-US" sz="1600" dirty="0">
              <a:latin typeface="Consolas"/>
            </a:endParaRP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600" i="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600" i="0" dirty="0" smtClean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sz="1600" i="0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600" i="0" dirty="0">
                <a:solidFill>
                  <a:prstClr val="black"/>
                </a:solidFill>
                <a:latin typeface="Consolas"/>
              </a:rPr>
              <a:t>&gt; students;    </a:t>
            </a:r>
            <a:r>
              <a:rPr lang="en-US" sz="1600" i="0" dirty="0">
                <a:solidFill>
                  <a:srgbClr val="008000"/>
                </a:solidFill>
                <a:latin typeface="Consolas"/>
              </a:rPr>
              <a:t>// all student records</a:t>
            </a:r>
            <a:endParaRPr lang="en-US" sz="1600" i="0" dirty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600" i="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600" i="0" dirty="0" smtClean="0">
                <a:solidFill>
                  <a:prstClr val="black"/>
                </a:solidFill>
                <a:latin typeface="Consolas"/>
              </a:rPr>
              <a:t>::string</a:t>
            </a:r>
            <a:r>
              <a:rPr lang="en-US" sz="1600" i="0" dirty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600" i="0" dirty="0" err="1">
                <a:solidFill>
                  <a:prstClr val="black"/>
                </a:solidFill>
                <a:latin typeface="Consolas"/>
              </a:rPr>
              <a:t>size_type</a:t>
            </a:r>
            <a:r>
              <a:rPr lang="en-US" sz="1600" i="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i="0" dirty="0" err="1">
                <a:solidFill>
                  <a:prstClr val="black"/>
                </a:solidFill>
                <a:latin typeface="Consolas"/>
              </a:rPr>
              <a:t>maxlen</a:t>
            </a:r>
            <a:r>
              <a:rPr lang="en-US" sz="1600" i="0" dirty="0">
                <a:solidFill>
                  <a:prstClr val="black"/>
                </a:solidFill>
                <a:latin typeface="Consolas"/>
              </a:rPr>
              <a:t> = 0;     </a:t>
            </a:r>
            <a:r>
              <a:rPr lang="en-US" sz="1600" i="0" dirty="0">
                <a:solidFill>
                  <a:srgbClr val="008000"/>
                </a:solidFill>
                <a:latin typeface="Consolas"/>
              </a:rPr>
              <a:t>// length of longest name </a:t>
            </a:r>
            <a:endParaRPr lang="en-US" sz="1600" i="0" dirty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endParaRPr lang="en-US" sz="1600" i="0" dirty="0">
              <a:latin typeface="Consolas"/>
            </a:endParaRP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600" i="0" dirty="0">
                <a:solidFill>
                  <a:srgbClr val="008000"/>
                </a:solidFill>
                <a:latin typeface="Consolas"/>
              </a:rPr>
              <a:t>// read and store all the records, find the length of </a:t>
            </a:r>
            <a:r>
              <a:rPr lang="en-US" sz="1600" i="0" dirty="0" smtClean="0">
                <a:solidFill>
                  <a:srgbClr val="008000"/>
                </a:solidFill>
                <a:latin typeface="Consolas"/>
              </a:rPr>
              <a:t>the </a:t>
            </a:r>
            <a:r>
              <a:rPr lang="en-US" sz="1600" i="0" dirty="0">
                <a:solidFill>
                  <a:srgbClr val="008000"/>
                </a:solidFill>
                <a:latin typeface="Consolas"/>
              </a:rPr>
              <a:t>longest name</a:t>
            </a:r>
            <a:endParaRPr lang="en-US" sz="1600" i="0" dirty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600" i="0" dirty="0" err="1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600" i="0" dirty="0">
                <a:solidFill>
                  <a:prstClr val="black"/>
                </a:solidFill>
                <a:latin typeface="Consolas"/>
              </a:rPr>
              <a:t> record;</a:t>
            </a: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600" i="0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sz="1600" i="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i="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600" i="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600" i="0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600" i="0" dirty="0" err="1" smtClean="0">
                <a:solidFill>
                  <a:prstClr val="black"/>
                </a:solidFill>
                <a:latin typeface="Consolas"/>
              </a:rPr>
              <a:t>cin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 &gt;&gt;</a:t>
            </a:r>
            <a:r>
              <a:rPr lang="en-US" sz="1600" i="0" dirty="0" smtClean="0">
                <a:solidFill>
                  <a:prstClr val="black"/>
                </a:solidFill>
                <a:latin typeface="Consolas"/>
              </a:rPr>
              <a:t> record) </a:t>
            </a:r>
            <a:r>
              <a:rPr lang="en-US" sz="1600" i="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600" i="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i="0" dirty="0" err="1">
                <a:solidFill>
                  <a:prstClr val="black"/>
                </a:solidFill>
                <a:latin typeface="Consolas"/>
              </a:rPr>
              <a:t>maxlen</a:t>
            </a:r>
            <a:r>
              <a:rPr lang="en-US" sz="1600" i="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1600" i="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600" i="0" dirty="0" smtClean="0">
                <a:solidFill>
                  <a:prstClr val="black"/>
                </a:solidFill>
                <a:latin typeface="Consolas"/>
              </a:rPr>
              <a:t>::max(</a:t>
            </a:r>
            <a:r>
              <a:rPr lang="en-US" sz="1600" i="0" dirty="0" err="1" smtClean="0">
                <a:solidFill>
                  <a:prstClr val="black"/>
                </a:solidFill>
                <a:latin typeface="Consolas"/>
              </a:rPr>
              <a:t>maxlen</a:t>
            </a:r>
            <a:r>
              <a:rPr lang="en-US" sz="1600" i="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1600" i="0" dirty="0" err="1">
                <a:solidFill>
                  <a:prstClr val="black"/>
                </a:solidFill>
                <a:latin typeface="Consolas"/>
              </a:rPr>
              <a:t>record.name.size</a:t>
            </a:r>
            <a:r>
              <a:rPr lang="en-US" sz="1600" i="0" dirty="0">
                <a:solidFill>
                  <a:prstClr val="black"/>
                </a:solidFill>
                <a:latin typeface="Consolas"/>
              </a:rPr>
              <a:t>());</a:t>
            </a: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600" i="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i="0" dirty="0" err="1">
                <a:solidFill>
                  <a:prstClr val="black"/>
                </a:solidFill>
                <a:latin typeface="Consolas"/>
              </a:rPr>
              <a:t>students.push_back</a:t>
            </a:r>
            <a:r>
              <a:rPr lang="en-US" sz="1600" i="0" dirty="0">
                <a:solidFill>
                  <a:prstClr val="black"/>
                </a:solidFill>
                <a:latin typeface="Consolas"/>
              </a:rPr>
              <a:t>(record);</a:t>
            </a: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600" i="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pPr marL="667512" lvl="2" indent="0">
              <a:buNone/>
            </a:pP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/>
              <a:t>Function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std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::max()</a:t>
            </a:r>
            <a:r>
              <a:rPr lang="en-US" dirty="0" smtClean="0"/>
              <a:t> is peculiar </a:t>
            </a:r>
          </a:p>
          <a:p>
            <a:pPr lvl="1"/>
            <a:r>
              <a:rPr lang="en-US" dirty="0" smtClean="0"/>
              <a:t>Both arguments need to have same type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4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Calculate Final Grade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9939528" cy="4351337"/>
          </a:xfrm>
        </p:spPr>
        <p:txBody>
          <a:bodyPr>
            <a:normAutofit fontScale="62500" lnSpcReduction="20000"/>
          </a:bodyPr>
          <a:lstStyle/>
          <a:p>
            <a:r>
              <a:rPr lang="en-US" sz="2900" dirty="0" smtClean="0"/>
              <a:t>Calculate grade based on data read:</a:t>
            </a:r>
          </a:p>
          <a:p>
            <a:pPr marL="923544" lvl="3" indent="0">
              <a:buNone/>
            </a:pPr>
            <a:endParaRPr lang="en-US" sz="1900" dirty="0" smtClean="0">
              <a:solidFill>
                <a:srgbClr val="008000"/>
              </a:solidFill>
              <a:latin typeface="Consolas"/>
            </a:endParaRPr>
          </a:p>
          <a:p>
            <a:pPr marL="914400" indent="0">
              <a:spcBef>
                <a:spcPts val="2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compute the median of a </a:t>
            </a:r>
            <a:r>
              <a:rPr lang="en-US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std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::vector&lt;double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2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note: calling this function copies the whole vector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median(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::vector&lt;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vec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914400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size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vec.size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914400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(size == </a:t>
            </a:r>
            <a:r>
              <a:rPr lang="en-US" dirty="0" smtClean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throw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domain_error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"vector is empty, median undefined"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914400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::sort(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vec.begin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vec.end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pPr marL="914400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mid = size /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size %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? 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vec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[mid] +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vec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[mid-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]) /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vec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[mid];</a:t>
            </a:r>
          </a:p>
          <a:p>
            <a:pPr marL="914400" indent="0">
              <a:spcBef>
                <a:spcPts val="2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23544" lvl="3" indent="0">
              <a:buNone/>
            </a:pPr>
            <a:r>
              <a:rPr lang="en-US" sz="2400" dirty="0" smtClean="0">
                <a:solidFill>
                  <a:srgbClr val="008000"/>
                </a:solidFill>
                <a:latin typeface="Consolas"/>
              </a:rPr>
              <a:t>// Calculate the final grade for one student</a:t>
            </a:r>
            <a:endParaRPr lang="en-US" sz="2400" dirty="0" smtClean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double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grade(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&amp; s)</a:t>
            </a:r>
          </a:p>
          <a:p>
            <a:pPr marL="923544" lvl="3" indent="0">
              <a:buNone/>
            </a:pP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914400" indent="0">
              <a:spcBef>
                <a:spcPts val="225"/>
              </a:spcBef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0.2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s.midterm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0.4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s.final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0.4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median(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s.homework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23544" lvl="3" indent="0">
              <a:buNone/>
            </a:pP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sz="24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19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96200" y="1505636"/>
            <a:ext cx="3124200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Exercise: rewrite </a:t>
            </a:r>
            <a:r>
              <a:rPr lang="en-US" dirty="0" smtClean="0">
                <a:latin typeface="Consolas" panose="020B0609020204030204" pitchFamily="49" charset="0"/>
              </a:rPr>
              <a:t>median()</a:t>
            </a:r>
            <a:r>
              <a:rPr lang="en-US" dirty="0" smtClean="0"/>
              <a:t> using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</a:rPr>
              <a:t>nth_element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84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Software Development Notes</a:t>
            </a:r>
            <a:endParaRPr lang="en-US" sz="7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4065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 Student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know that sorting can be done using sort():</a:t>
            </a:r>
          </a:p>
          <a:p>
            <a:pPr marL="923544" lvl="3" indent="0">
              <a:buNone/>
            </a:pP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double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vec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923544" lvl="3" indent="0">
              <a:buNone/>
            </a:pP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::sort(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vec.begin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(),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vec.end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());</a:t>
            </a:r>
          </a:p>
          <a:p>
            <a:r>
              <a:rPr lang="en-US" dirty="0"/>
              <a:t>Let’s do the same for </a:t>
            </a:r>
            <a:r>
              <a:rPr lang="en-US" dirty="0" smtClean="0"/>
              <a:t>all students:</a:t>
            </a:r>
          </a:p>
          <a:p>
            <a:pPr marL="923544" lvl="3" indent="0">
              <a:buNone/>
            </a:pP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dirty="0" err="1" smtClean="0">
                <a:solidFill>
                  <a:srgbClr val="0000FF"/>
                </a:solidFill>
                <a:latin typeface="Consolas"/>
              </a:rPr>
              <a:t>student_info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&gt; students;</a:t>
            </a:r>
          </a:p>
          <a:p>
            <a:pPr marL="923544" lvl="3" indent="0">
              <a:buNone/>
            </a:pP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::sort(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students.begin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(),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students.end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());</a:t>
            </a:r>
          </a:p>
          <a:p>
            <a:pPr marL="395478" indent="-285750"/>
            <a:r>
              <a:rPr lang="en-US" dirty="0"/>
              <a:t>Not quite right, why</a:t>
            </a:r>
            <a:r>
              <a:rPr lang="en-US" dirty="0" smtClean="0"/>
              <a:t>?</a:t>
            </a:r>
          </a:p>
          <a:p>
            <a:pPr marL="688086" lvl="1" indent="-285750"/>
            <a:r>
              <a:rPr lang="en-US" dirty="0" smtClean="0"/>
              <a:t>What criteria to use for sorting?</a:t>
            </a:r>
          </a:p>
          <a:p>
            <a:pPr marL="688086" lvl="1" indent="-285750"/>
            <a:r>
              <a:rPr lang="en-US" dirty="0" smtClean="0"/>
              <a:t>What does it mean to sort the vector of students?</a:t>
            </a:r>
          </a:p>
          <a:p>
            <a:pPr marL="688086" lvl="1" indent="-285750"/>
            <a:r>
              <a:rPr lang="en-US" dirty="0" smtClean="0"/>
              <a:t>How to express the need to sort ‘by name’?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2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Student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Normally, sort() uses the operator&lt; to determine order</a:t>
            </a:r>
          </a:p>
          <a:p>
            <a:pPr lvl="1"/>
            <a:r>
              <a:rPr lang="en-US" dirty="0" smtClean="0"/>
              <a:t>Makes no sense for </a:t>
            </a:r>
            <a:r>
              <a:rPr lang="en-US" dirty="0" err="1" smtClean="0"/>
              <a:t>student_info’s</a:t>
            </a:r>
            <a:r>
              <a:rPr lang="en-US" dirty="0" smtClean="0"/>
              <a:t>!</a:t>
            </a:r>
          </a:p>
          <a:p>
            <a:r>
              <a:rPr lang="en-US" dirty="0" smtClean="0"/>
              <a:t>We can teach sort() how to order by specifying a predicate</a:t>
            </a:r>
          </a:p>
          <a:p>
            <a:pPr lvl="1"/>
            <a:r>
              <a:rPr lang="en-US" dirty="0" smtClean="0"/>
              <a:t>A function returning a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</a:t>
            </a:r>
            <a:r>
              <a:rPr lang="en-US" dirty="0" smtClean="0"/>
              <a:t> taking two arguments of the type to be compared</a:t>
            </a:r>
            <a:endParaRPr lang="en-US" dirty="0"/>
          </a:p>
          <a:p>
            <a:pPr lvl="1"/>
            <a:r>
              <a:rPr lang="en-US" dirty="0"/>
              <a:t>Returns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true</a:t>
            </a:r>
            <a:r>
              <a:rPr lang="en-US" dirty="0" smtClean="0"/>
              <a:t> if the first argument is smaller than the second (whatever that means)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19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Student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can teach sort() how to order by specifying a predicate:</a:t>
            </a:r>
          </a:p>
          <a:p>
            <a:pPr marL="923544" lvl="3" indent="0">
              <a:buNone/>
            </a:pPr>
            <a:endParaRPr lang="en-US" sz="1700" dirty="0" smtClean="0">
              <a:solidFill>
                <a:srgbClr val="008000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700" dirty="0" smtClean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sz="1700" dirty="0">
                <a:solidFill>
                  <a:srgbClr val="008000"/>
                </a:solidFill>
                <a:latin typeface="Consolas"/>
              </a:rPr>
              <a:t>compare two </a:t>
            </a:r>
            <a:r>
              <a:rPr lang="en-US" sz="1700" dirty="0" err="1">
                <a:solidFill>
                  <a:srgbClr val="008000"/>
                </a:solidFill>
                <a:latin typeface="Consolas"/>
              </a:rPr>
              <a:t>student_info</a:t>
            </a:r>
            <a:r>
              <a:rPr lang="en-US" sz="1700" dirty="0">
                <a:solidFill>
                  <a:srgbClr val="008000"/>
                </a:solidFill>
                <a:latin typeface="Consolas"/>
              </a:rPr>
              <a:t> instances, return whether 'x‘</a:t>
            </a:r>
          </a:p>
          <a:p>
            <a:pPr marL="923544" lvl="3" indent="0">
              <a:buNone/>
            </a:pPr>
            <a:r>
              <a:rPr lang="en-US" sz="1700" dirty="0">
                <a:solidFill>
                  <a:srgbClr val="008000"/>
                </a:solidFill>
                <a:latin typeface="Consolas"/>
              </a:rPr>
              <a:t>// is smaller than 'y' based on comparing the stored names</a:t>
            </a:r>
          </a:p>
          <a:p>
            <a:pPr marL="923544" lvl="3" indent="0">
              <a:buNone/>
            </a:pPr>
            <a:r>
              <a:rPr lang="en-US" sz="1700" dirty="0">
                <a:solidFill>
                  <a:srgbClr val="008000"/>
                </a:solidFill>
                <a:latin typeface="Consolas"/>
              </a:rPr>
              <a:t>// of the students</a:t>
            </a:r>
            <a:endParaRPr lang="en-US" sz="1700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7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1700" dirty="0">
                <a:solidFill>
                  <a:prstClr val="black"/>
                </a:solidFill>
                <a:latin typeface="Consolas"/>
              </a:rPr>
              <a:t> compare(</a:t>
            </a:r>
            <a:r>
              <a:rPr lang="en-US" sz="1700" dirty="0" err="1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7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sz="1700" dirty="0">
                <a:solidFill>
                  <a:prstClr val="black"/>
                </a:solidFill>
                <a:latin typeface="Consolas"/>
              </a:rPr>
              <a:t>&amp; x, </a:t>
            </a:r>
            <a:r>
              <a:rPr lang="en-US" sz="1700" dirty="0" err="1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7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sz="1700" dirty="0">
                <a:solidFill>
                  <a:prstClr val="black"/>
                </a:solidFill>
                <a:latin typeface="Consolas"/>
              </a:rPr>
              <a:t>&amp; y)</a:t>
            </a:r>
          </a:p>
          <a:p>
            <a:pPr marL="923544" lvl="3" indent="0">
              <a:buNone/>
            </a:pPr>
            <a:r>
              <a:rPr lang="en-US" sz="17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923544" lvl="3" indent="0">
              <a:buNone/>
            </a:pPr>
            <a:r>
              <a:rPr lang="en-US" sz="17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7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700" dirty="0">
                <a:solidFill>
                  <a:prstClr val="black"/>
                </a:solidFill>
                <a:latin typeface="Consolas"/>
              </a:rPr>
              <a:t> x.name &lt; y.name</a:t>
            </a:r>
            <a:r>
              <a:rPr lang="en-US" sz="1700" dirty="0" smtClean="0">
                <a:solidFill>
                  <a:prstClr val="black"/>
                </a:solidFill>
                <a:latin typeface="Consolas"/>
              </a:rPr>
              <a:t>;</a:t>
            </a:r>
            <a:r>
              <a:rPr lang="en-US" sz="1700" dirty="0">
                <a:solidFill>
                  <a:srgbClr val="008000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008000"/>
                </a:solidFill>
                <a:latin typeface="Consolas"/>
              </a:rPr>
              <a:t>   // </a:t>
            </a:r>
            <a:r>
              <a:rPr lang="en-US" sz="1700" dirty="0" err="1" smtClean="0">
                <a:solidFill>
                  <a:srgbClr val="008000"/>
                </a:solidFill>
                <a:latin typeface="Consolas"/>
              </a:rPr>
              <a:t>get_name</a:t>
            </a:r>
            <a:r>
              <a:rPr lang="en-US" sz="1700" dirty="0" smtClean="0">
                <a:solidFill>
                  <a:srgbClr val="008000"/>
                </a:solidFill>
                <a:latin typeface="Consolas"/>
              </a:rPr>
              <a:t>(x) &lt; </a:t>
            </a:r>
            <a:r>
              <a:rPr lang="en-US" sz="1700" dirty="0" err="1" smtClean="0">
                <a:solidFill>
                  <a:srgbClr val="008000"/>
                </a:solidFill>
                <a:latin typeface="Consolas"/>
              </a:rPr>
              <a:t>get_name</a:t>
            </a:r>
            <a:r>
              <a:rPr lang="en-US" sz="1700" dirty="0" smtClean="0">
                <a:solidFill>
                  <a:srgbClr val="008000"/>
                </a:solidFill>
                <a:latin typeface="Consolas"/>
              </a:rPr>
              <a:t>(y) </a:t>
            </a:r>
            <a:endParaRPr lang="en-US" sz="1700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7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r>
              <a:rPr lang="en-US" dirty="0"/>
              <a:t>Now, </a:t>
            </a:r>
            <a:r>
              <a:rPr lang="en-US" dirty="0" smtClean="0"/>
              <a:t>we can use this function as:</a:t>
            </a:r>
            <a:endParaRPr lang="en-US" dirty="0"/>
          </a:p>
          <a:p>
            <a:pPr marL="923544" lvl="3" indent="0">
              <a:buNone/>
            </a:pP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dirty="0" err="1" smtClean="0">
                <a:solidFill>
                  <a:srgbClr val="0000FF"/>
                </a:solidFill>
                <a:latin typeface="Consolas"/>
              </a:rPr>
              <a:t>student_info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&gt; students;</a:t>
            </a:r>
          </a:p>
          <a:p>
            <a:pPr marL="923544" lvl="3" indent="0">
              <a:buNone/>
            </a:pPr>
            <a:r>
              <a:rPr lang="en-US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::sort(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students.begin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(),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students.end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(), compare);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69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Sorting Student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Alternatively, we could define an appropriate operator</a:t>
            </a:r>
          </a:p>
          <a:p>
            <a:pPr marL="923544" lvl="3" indent="0">
              <a:buNone/>
            </a:pPr>
            <a:endParaRPr lang="en-US" dirty="0" smtClean="0">
              <a:solidFill>
                <a:srgbClr val="008000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dirty="0" smtClean="0">
                <a:solidFill>
                  <a:srgbClr val="008000"/>
                </a:solidFill>
                <a:latin typeface="Consolas"/>
              </a:rPr>
              <a:t>// compare two </a:t>
            </a:r>
            <a:r>
              <a:rPr lang="en-US" dirty="0" err="1" smtClean="0">
                <a:solidFill>
                  <a:srgbClr val="008000"/>
                </a:solidFill>
                <a:latin typeface="Consolas"/>
              </a:rPr>
              <a:t>student_info</a:t>
            </a:r>
            <a:r>
              <a:rPr lang="en-US" dirty="0" smtClean="0">
                <a:solidFill>
                  <a:srgbClr val="008000"/>
                </a:solidFill>
                <a:latin typeface="Consolas"/>
              </a:rPr>
              <a:t> instances, return whether 'x‘</a:t>
            </a:r>
          </a:p>
          <a:p>
            <a:pPr marL="923544" lvl="3" indent="0">
              <a:buNone/>
            </a:pPr>
            <a:r>
              <a:rPr lang="en-US" dirty="0" smtClean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is smaller than 'y' based on comparing the stored names</a:t>
            </a:r>
          </a:p>
          <a:p>
            <a:pPr marL="923544" lvl="3" indent="0">
              <a:buNone/>
            </a:pPr>
            <a:r>
              <a:rPr lang="en-US" dirty="0">
                <a:solidFill>
                  <a:srgbClr val="008000"/>
                </a:solidFill>
                <a:latin typeface="Consolas"/>
              </a:rPr>
              <a:t>// of the students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operator&lt;(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&amp; x,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&amp; y)</a:t>
            </a:r>
          </a:p>
          <a:p>
            <a:pPr marL="923544" lvl="3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923544" lvl="3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x.name &lt; y.name;</a:t>
            </a:r>
          </a:p>
          <a:p>
            <a:pPr marL="923544" lvl="3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r>
              <a:rPr lang="en-US" dirty="0" smtClean="0"/>
              <a:t>Now, we </a:t>
            </a:r>
            <a:r>
              <a:rPr lang="en-US" dirty="0" smtClean="0"/>
              <a:t>would be able to </a:t>
            </a:r>
            <a:r>
              <a:rPr lang="en-US" dirty="0" smtClean="0"/>
              <a:t>use this function as:</a:t>
            </a:r>
          </a:p>
          <a:p>
            <a:pPr marL="923544" lvl="3" indent="0">
              <a:buNone/>
            </a:pP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dirty="0" err="1" smtClean="0">
                <a:solidFill>
                  <a:srgbClr val="0000FF"/>
                </a:solidFill>
                <a:latin typeface="Consolas"/>
              </a:rPr>
              <a:t>student_info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&gt; students;</a:t>
            </a:r>
          </a:p>
          <a:p>
            <a:pPr marL="923544" lvl="3" indent="0">
              <a:buNone/>
            </a:pP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::sort(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students.begin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(),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students.end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());</a:t>
            </a:r>
          </a:p>
          <a:p>
            <a:pPr lvl="1"/>
            <a:endParaRPr lang="en-US" dirty="0"/>
          </a:p>
          <a:p>
            <a:r>
              <a:rPr lang="en-US" dirty="0" smtClean="0"/>
              <a:t>But is this what we really want?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9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Student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9329928" cy="435133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Alternative: lambda function:</a:t>
            </a:r>
          </a:p>
          <a:p>
            <a:pPr marL="923544" lvl="3" indent="0">
              <a:buNone/>
            </a:pPr>
            <a:r>
              <a:rPr lang="en-US" dirty="0">
                <a:solidFill>
                  <a:srgbClr val="008000"/>
                </a:solidFill>
                <a:latin typeface="Consolas"/>
              </a:rPr>
              <a:t>// sorting the student data using a lambda function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sort(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students.begin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(),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students.end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(), </a:t>
            </a:r>
          </a:p>
          <a:p>
            <a:pPr marL="923544" lvl="3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[](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&amp; x,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&amp; y)</a:t>
            </a:r>
          </a:p>
          <a:p>
            <a:pPr marL="923544" lvl="3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{</a:t>
            </a:r>
          </a:p>
          <a:p>
            <a:pPr marL="923544" lvl="3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x.name &lt; y.name;</a:t>
            </a:r>
          </a:p>
          <a:p>
            <a:pPr marL="923544" lvl="3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pPr marL="923544" lvl="3" indent="0">
              <a:buNone/>
            </a:pPr>
            <a:r>
              <a:rPr lang="en-US" dirty="0" smtClean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923544" lvl="3" indent="0">
              <a:buNone/>
            </a:pPr>
            <a:endParaRPr lang="en-US" dirty="0">
              <a:solidFill>
                <a:prstClr val="black"/>
              </a:solidFill>
              <a:latin typeface="Consolas"/>
            </a:endParaRPr>
          </a:p>
          <a:p>
            <a:pPr lvl="1"/>
            <a:r>
              <a:rPr lang="en-US" dirty="0" smtClean="0"/>
              <a:t>Note: this lambda has no explicit return type</a:t>
            </a:r>
          </a:p>
          <a:p>
            <a:pPr lvl="2"/>
            <a:r>
              <a:rPr lang="en-US" dirty="0" smtClean="0"/>
              <a:t>Although, it could be specified (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-&gt; bool</a:t>
            </a:r>
            <a:r>
              <a:rPr lang="en-US" dirty="0" smtClean="0"/>
              <a:t>)</a:t>
            </a:r>
          </a:p>
          <a:p>
            <a:r>
              <a:rPr lang="en-US" dirty="0" smtClean="0"/>
              <a:t>Much </a:t>
            </a:r>
            <a:r>
              <a:rPr lang="en-US" dirty="0" smtClean="0"/>
              <a:t>nicer! Everything is in one place</a:t>
            </a:r>
          </a:p>
          <a:p>
            <a:pPr lvl="1"/>
            <a:r>
              <a:rPr lang="en-US" dirty="0" smtClean="0"/>
              <a:t>This ordering is called </a:t>
            </a:r>
            <a:r>
              <a:rPr lang="en-US" dirty="0" err="1" smtClean="0">
                <a:latin typeface="Consolas" panose="020B0609020204030204" pitchFamily="49" charset="0"/>
              </a:rPr>
              <a:t>StrictWeakOrdering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Weaker than </a:t>
            </a:r>
            <a:r>
              <a:rPr lang="en-US" dirty="0" err="1" smtClean="0">
                <a:latin typeface="Consolas" panose="020B0609020204030204" pitchFamily="49" charset="0"/>
              </a:rPr>
              <a:t>TotallyOrdered</a:t>
            </a:r>
            <a:r>
              <a:rPr lang="en-US" dirty="0" smtClean="0"/>
              <a:t> as we might want to sort by grades, etc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3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Student Data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A </a:t>
                </a:r>
                <a:r>
                  <a:rPr lang="en-US" dirty="0" err="1" smtClean="0">
                    <a:latin typeface="Consolas" panose="020B0609020204030204" pitchFamily="49" charset="0"/>
                  </a:rPr>
                  <a:t>StrictWeakOrdering</a:t>
                </a:r>
                <a:r>
                  <a:rPr lang="en-US" dirty="0" smtClean="0"/>
                  <a:t> is a Binary Predicate that compares two objects, returning true if the first precedes the second</a:t>
                </a:r>
              </a:p>
              <a:p>
                <a:pPr lvl="1"/>
                <a:r>
                  <a:rPr lang="en-US" dirty="0" smtClean="0"/>
                  <a:t>Applying </a:t>
                </a:r>
                <a:r>
                  <a:rPr lang="en-US" dirty="0" err="1" smtClean="0">
                    <a:latin typeface="Consolas" panose="020B0609020204030204" pitchFamily="49" charset="0"/>
                  </a:rPr>
                  <a:t>TotalOrdering</a:t>
                </a:r>
                <a:r>
                  <a:rPr lang="en-US" dirty="0" smtClean="0"/>
                  <a:t> to equivalence classes</a:t>
                </a:r>
              </a:p>
              <a:p>
                <a:pPr lvl="1"/>
                <a:r>
                  <a:rPr lang="en-US" dirty="0" smtClean="0"/>
                  <a:t>Invoke function on an element and totally order what it returns</a:t>
                </a:r>
              </a:p>
              <a:p>
                <a:r>
                  <a:rPr lang="en-US" dirty="0" err="1" smtClean="0">
                    <a:latin typeface="Consolas" panose="020B0609020204030204" pitchFamily="49" charset="0"/>
                  </a:rPr>
                  <a:t>StrictWeakOrdering</a:t>
                </a:r>
                <a:endParaRPr lang="en-US" dirty="0" smtClean="0">
                  <a:latin typeface="Consolas" panose="020B0609020204030204" pitchFamily="49" charset="0"/>
                </a:endParaRPr>
              </a:p>
              <a:p>
                <a:pPr lvl="1"/>
                <a:r>
                  <a:rPr lang="en-US" dirty="0" smtClean="0"/>
                  <a:t>Partial ordering:</a:t>
                </a:r>
              </a:p>
              <a:p>
                <a:pPr lvl="2"/>
                <a:r>
                  <a:rPr lang="en-US" dirty="0" err="1" smtClean="0"/>
                  <a:t>Irreflexivity</a:t>
                </a:r>
                <a:r>
                  <a:rPr lang="en-US" dirty="0" smtClean="0"/>
                  <a:t>: </a:t>
                </a:r>
                <a:r>
                  <a:rPr lang="en-US" dirty="0" smtClean="0">
                    <a:latin typeface="Consolas" panose="020B0609020204030204" pitchFamily="49" charset="0"/>
                  </a:rPr>
                  <a:t>!f(x</a:t>
                </a:r>
                <a:r>
                  <a:rPr lang="en-US" dirty="0">
                    <a:latin typeface="Consolas" panose="020B0609020204030204" pitchFamily="49" charset="0"/>
                  </a:rPr>
                  <a:t>, x</a:t>
                </a:r>
                <a:r>
                  <a:rPr lang="en-US" dirty="0" smtClean="0">
                    <a:latin typeface="Consolas" panose="020B0609020204030204" pitchFamily="49" charset="0"/>
                  </a:rPr>
                  <a:t>)</a:t>
                </a:r>
                <a:endParaRPr lang="en-US" dirty="0" smtClean="0"/>
              </a:p>
              <a:p>
                <a:pPr lvl="2"/>
                <a:r>
                  <a:rPr lang="en-US" dirty="0" err="1" smtClean="0"/>
                  <a:t>Antisymmetry</a:t>
                </a:r>
                <a:r>
                  <a:rPr lang="en-US" dirty="0" smtClean="0"/>
                  <a:t>: </a:t>
                </a:r>
                <a:r>
                  <a:rPr lang="es-ES" dirty="0" smtClean="0">
                    <a:latin typeface="Consolas" panose="020B0609020204030204" pitchFamily="49" charset="0"/>
                  </a:rPr>
                  <a:t>f(x</a:t>
                </a:r>
                <a:r>
                  <a:rPr lang="es-ES" dirty="0">
                    <a:latin typeface="Consolas" panose="020B0609020204030204" pitchFamily="49" charset="0"/>
                  </a:rPr>
                  <a:t>, y) </a:t>
                </a:r>
                <a:r>
                  <a:rPr lang="es-ES" dirty="0" smtClean="0">
                    <a:latin typeface="Consolas" panose="020B0609020204030204" pitchFamily="49" charset="0"/>
                    <a:sym typeface="Wingdings" panose="05000000000000000000" pitchFamily="2" charset="2"/>
                  </a:rPr>
                  <a:t> </a:t>
                </a:r>
                <a:r>
                  <a:rPr lang="es-ES" dirty="0" smtClean="0">
                    <a:latin typeface="Consolas" panose="020B0609020204030204" pitchFamily="49" charset="0"/>
                  </a:rPr>
                  <a:t>!</a:t>
                </a:r>
                <a:r>
                  <a:rPr lang="es-ES" dirty="0">
                    <a:latin typeface="Consolas" panose="020B0609020204030204" pitchFamily="49" charset="0"/>
                  </a:rPr>
                  <a:t>f(y, x</a:t>
                </a:r>
                <a:r>
                  <a:rPr lang="es-ES" dirty="0" smtClean="0">
                    <a:latin typeface="Consolas" panose="020B0609020204030204" pitchFamily="49" charset="0"/>
                  </a:rPr>
                  <a:t>)</a:t>
                </a:r>
              </a:p>
              <a:p>
                <a:pPr lvl="2"/>
                <a:r>
                  <a:rPr lang="en-US" dirty="0" smtClean="0"/>
                  <a:t>Transitivity: </a:t>
                </a:r>
                <a:r>
                  <a:rPr lang="en-US" dirty="0" smtClean="0">
                    <a:latin typeface="Consolas" panose="020B0609020204030204" pitchFamily="49" charset="0"/>
                  </a:rPr>
                  <a:t>f(x</a:t>
                </a:r>
                <a:r>
                  <a:rPr lang="en-US" dirty="0">
                    <a:latin typeface="Consolas" panose="020B0609020204030204" pitchFamily="49" charset="0"/>
                  </a:rPr>
                  <a:t>, y) </a:t>
                </a:r>
                <a:r>
                  <a:rPr lang="en-US" dirty="0" smtClean="0">
                    <a:latin typeface="Consolas" panose="020B0609020204030204" pitchFamily="49" charset="0"/>
                  </a:rPr>
                  <a:t>&amp;&amp; </a:t>
                </a:r>
                <a:r>
                  <a:rPr lang="en-US" dirty="0">
                    <a:latin typeface="Consolas" panose="020B0609020204030204" pitchFamily="49" charset="0"/>
                  </a:rPr>
                  <a:t>f(y, z) </a:t>
                </a:r>
                <a:r>
                  <a:rPr lang="en-US" dirty="0" smtClean="0">
                    <a:latin typeface="Consolas" panose="020B0609020204030204" pitchFamily="49" charset="0"/>
                    <a:sym typeface="Wingdings" panose="05000000000000000000" pitchFamily="2" charset="2"/>
                  </a:rPr>
                  <a:t> </a:t>
                </a:r>
                <a:r>
                  <a:rPr lang="en-US" dirty="0" smtClean="0">
                    <a:latin typeface="Consolas" panose="020B0609020204030204" pitchFamily="49" charset="0"/>
                  </a:rPr>
                  <a:t>f(x</a:t>
                </a:r>
                <a:r>
                  <a:rPr lang="en-US" dirty="0">
                    <a:latin typeface="Consolas" panose="020B0609020204030204" pitchFamily="49" charset="0"/>
                  </a:rPr>
                  <a:t>, z</a:t>
                </a:r>
                <a:r>
                  <a:rPr lang="en-US" dirty="0" smtClean="0">
                    <a:latin typeface="Consolas" panose="020B0609020204030204" pitchFamily="49" charset="0"/>
                  </a:rPr>
                  <a:t>)</a:t>
                </a:r>
              </a:p>
              <a:p>
                <a:pPr lvl="1"/>
                <a:r>
                  <a:rPr lang="en-US" dirty="0" smtClean="0"/>
                  <a:t>Transitivity of equivalence</a:t>
                </a:r>
              </a:p>
              <a:p>
                <a:pPr lvl="2"/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y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, 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96" t="-1681" b="-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9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Generating the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9482328" cy="4648198"/>
          </a:xfrm>
        </p:spPr>
        <p:txBody>
          <a:bodyPr>
            <a:normAutofit fontScale="55000" lnSpcReduction="20000"/>
          </a:bodyPr>
          <a:lstStyle/>
          <a:p>
            <a:r>
              <a:rPr lang="en-US" sz="4200" dirty="0" smtClean="0"/>
              <a:t>Now we’re ready to generate the report:</a:t>
            </a:r>
          </a:p>
          <a:p>
            <a:pPr marL="402336" lvl="1" indent="0">
              <a:spcBef>
                <a:spcPts val="600"/>
              </a:spcBef>
              <a:spcAft>
                <a:spcPts val="300"/>
              </a:spcAft>
              <a:buNone/>
            </a:pPr>
            <a:endParaRPr lang="nn-NO" dirty="0" smtClean="0">
              <a:solidFill>
                <a:srgbClr val="0000FF"/>
              </a:solidFill>
              <a:latin typeface="Consolas"/>
            </a:endParaRPr>
          </a:p>
          <a:p>
            <a:pPr marL="402336" lvl="1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nn-NO" dirty="0" smtClean="0">
                <a:solidFill>
                  <a:srgbClr val="0000FF"/>
                </a:solidFill>
                <a:latin typeface="Consolas"/>
              </a:rPr>
              <a:t>for</a:t>
            </a:r>
            <a:r>
              <a:rPr lang="nn-NO" dirty="0" smtClean="0">
                <a:solidFill>
                  <a:prstClr val="black"/>
                </a:solidFill>
                <a:latin typeface="Consolas"/>
              </a:rPr>
              <a:t> (std::vector&lt;student_info</a:t>
            </a:r>
            <a:r>
              <a:rPr lang="nn-NO" dirty="0">
                <a:solidFill>
                  <a:prstClr val="black"/>
                </a:solidFill>
                <a:latin typeface="Consolas"/>
              </a:rPr>
              <a:t>&gt;::size_type i = 0; i != students.size(); ++i) </a:t>
            </a:r>
            <a:r>
              <a:rPr lang="nn-NO" dirty="0" smtClean="0">
                <a:solidFill>
                  <a:prstClr val="black"/>
                </a:solidFill>
                <a:latin typeface="Consolas"/>
              </a:rPr>
              <a:t>{</a:t>
            </a:r>
            <a:endParaRPr lang="nn-NO" dirty="0">
              <a:solidFill>
                <a:prstClr val="black"/>
              </a:solidFill>
              <a:latin typeface="Consolas"/>
            </a:endParaRPr>
          </a:p>
          <a:p>
            <a:pPr marL="402336" lvl="1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// write the name, padded on the right side to </a:t>
            </a:r>
            <a:r>
              <a:rPr lang="en-US" dirty="0" err="1">
                <a:solidFill>
                  <a:srgbClr val="008000"/>
                </a:solidFill>
                <a:latin typeface="Consolas"/>
              </a:rPr>
              <a:t>maxlen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 + 1 characters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402336" lvl="1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cout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&lt;&lt; students[i].name </a:t>
            </a:r>
          </a:p>
          <a:p>
            <a:pPr marL="402336" lvl="1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    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    &lt;&lt;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::string(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maxlen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+ 1 - students[i].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name.size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(), 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' '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); </a:t>
            </a:r>
          </a:p>
          <a:p>
            <a:pPr marL="402336" lvl="1" indent="0">
              <a:spcBef>
                <a:spcPts val="600"/>
              </a:spcBef>
              <a:spcAft>
                <a:spcPts val="300"/>
              </a:spcAft>
              <a:buNone/>
            </a:pP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402336" lvl="1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// compute and write the grade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402336" lvl="1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try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{</a:t>
            </a:r>
          </a:p>
          <a:p>
            <a:pPr marL="402336" lvl="1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double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final_grade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= grade(students[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]);</a:t>
            </a:r>
          </a:p>
          <a:p>
            <a:pPr marL="402336" lvl="1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streamsize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prec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cout.precision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();</a:t>
            </a:r>
          </a:p>
          <a:p>
            <a:pPr marL="402336" lvl="1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cout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&lt;&lt;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setprecision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(3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) &lt;&lt;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final_grade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&lt;&lt;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setprecision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prec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402336" lvl="1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} </a:t>
            </a:r>
          </a:p>
          <a:p>
            <a:pPr marL="402336" lvl="1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catch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domain_error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e) {</a:t>
            </a:r>
          </a:p>
          <a:p>
            <a:pPr marL="402336" lvl="1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     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cout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&lt;&lt;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e.what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();</a:t>
            </a:r>
          </a:p>
          <a:p>
            <a:pPr marL="402336" lvl="1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pPr marL="402336" lvl="1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cout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&lt;&lt;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endl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402336" lvl="1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44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Generating the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9634728" cy="435133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Now we’re ready to generate the report:</a:t>
            </a:r>
          </a:p>
          <a:p>
            <a:pPr lvl="1"/>
            <a:endParaRPr lang="nn-NO" dirty="0" smtClean="0"/>
          </a:p>
          <a:p>
            <a:pPr marL="402336" lvl="1" indent="0">
              <a:buNone/>
            </a:pPr>
            <a:r>
              <a:rPr lang="nn-NO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nn-NO" dirty="0">
                <a:solidFill>
                  <a:prstClr val="black"/>
                </a:solidFill>
                <a:latin typeface="Consolas"/>
              </a:rPr>
              <a:t> </a:t>
            </a:r>
            <a:r>
              <a:rPr lang="nn-NO" dirty="0" smtClean="0">
                <a:solidFill>
                  <a:prstClr val="black"/>
                </a:solidFill>
                <a:latin typeface="Consolas"/>
              </a:rPr>
              <a:t>(student_info const&amp; si: students) </a:t>
            </a:r>
            <a:endParaRPr lang="nn-NO" dirty="0">
              <a:solidFill>
                <a:prstClr val="black"/>
              </a:solidFill>
              <a:latin typeface="Consolas"/>
            </a:endParaRPr>
          </a:p>
          <a:p>
            <a:pPr marL="402336" lvl="1" indent="0">
              <a:buNone/>
            </a:pPr>
            <a:r>
              <a:rPr lang="nn-NO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402336" lvl="1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// write the name, padded on the right side to </a:t>
            </a:r>
            <a:r>
              <a:rPr lang="en-US" dirty="0" err="1">
                <a:solidFill>
                  <a:srgbClr val="008000"/>
                </a:solidFill>
                <a:latin typeface="Consolas"/>
              </a:rPr>
              <a:t>maxlen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 + 1 characters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402336" lvl="1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cout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&lt;&lt;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si.name 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402336" lvl="1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    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    &lt;&lt;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::string(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maxlen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+ 1 -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si.name.size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(), 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' '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); </a:t>
            </a:r>
          </a:p>
          <a:p>
            <a:pPr marL="402336" lvl="1" indent="0">
              <a:buNone/>
            </a:pP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402336" lvl="1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// compute and write the grade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402336" lvl="1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try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{</a:t>
            </a:r>
          </a:p>
          <a:p>
            <a:pPr marL="402336" lvl="1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double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final_grade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grade(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si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);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402336" lvl="1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streamsize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prec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cout.precision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();</a:t>
            </a:r>
          </a:p>
          <a:p>
            <a:pPr marL="402336" lvl="1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cout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&lt;&lt;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setprecision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(3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) &lt;&lt;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final_grade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&lt;&lt;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setprecision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prec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402336" lvl="1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} </a:t>
            </a:r>
          </a:p>
          <a:p>
            <a:pPr marL="402336" lvl="1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catch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domain_error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e) {</a:t>
            </a:r>
          </a:p>
          <a:p>
            <a:pPr marL="402336" lvl="1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cout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&lt;&lt;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e.what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();</a:t>
            </a:r>
          </a:p>
          <a:p>
            <a:pPr marL="402336" lvl="1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pPr marL="402336" lvl="1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cout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&lt;&lt;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endl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402336" lvl="1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8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Separating Students into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Sort out failed students</a:t>
            </a:r>
          </a:p>
          <a:p>
            <a:pPr lvl="1"/>
            <a:r>
              <a:rPr lang="en-US" dirty="0" smtClean="0"/>
              <a:t>Who failed? 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emove from our data</a:t>
            </a:r>
          </a:p>
          <a:p>
            <a:r>
              <a:rPr lang="en-US" dirty="0" smtClean="0"/>
              <a:t>Create a new vector of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student_data</a:t>
            </a:r>
            <a:r>
              <a:rPr lang="de-DE" dirty="0" smtClean="0"/>
              <a:t> containing onl</a:t>
            </a:r>
            <a:r>
              <a:rPr lang="en-US" dirty="0" smtClean="0"/>
              <a:t>y students who succeeded:</a:t>
            </a:r>
          </a:p>
          <a:p>
            <a:pPr marL="923544" lvl="3" indent="0">
              <a:buNone/>
            </a:pPr>
            <a:r>
              <a:rPr lang="en-US" dirty="0">
                <a:solidFill>
                  <a:srgbClr val="008000"/>
                </a:solidFill>
                <a:latin typeface="Consolas"/>
              </a:rPr>
              <a:t>// predicate to determine whether a student failed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fail_grade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&amp; s)</a:t>
            </a:r>
          </a:p>
          <a:p>
            <a:pPr marL="923544" lvl="3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923544" lvl="3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grade(s) &lt; 60;</a:t>
            </a:r>
          </a:p>
          <a:p>
            <a:pPr marL="923544" lvl="3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r>
              <a:rPr lang="en-US" dirty="0"/>
              <a:t>Push </a:t>
            </a:r>
            <a:r>
              <a:rPr lang="en-US" dirty="0" smtClean="0"/>
              <a:t>student data onto one of two containers based on this predicate</a:t>
            </a:r>
            <a:endParaRPr lang="en-US" dirty="0"/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1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Separating Students into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9787128" cy="4351337"/>
          </a:xfrm>
        </p:spPr>
        <p:txBody>
          <a:bodyPr>
            <a:normAutofit fontScale="85000" lnSpcReduction="10000"/>
          </a:bodyPr>
          <a:lstStyle/>
          <a:p>
            <a:pPr marL="395478" indent="-285750"/>
            <a:r>
              <a:rPr lang="en-US" dirty="0"/>
              <a:t>What’s wrong here? (Hint: what’s the memory consumption?)</a:t>
            </a:r>
            <a:endParaRPr lang="en-US" sz="2300" dirty="0">
              <a:solidFill>
                <a:srgbClr val="008000"/>
              </a:solidFill>
              <a:latin typeface="Consolas"/>
            </a:endParaRPr>
          </a:p>
          <a:p>
            <a:pPr marL="923544" lvl="3" indent="0">
              <a:buNone/>
            </a:pPr>
            <a:endParaRPr lang="en-US" sz="1700" dirty="0">
              <a:solidFill>
                <a:srgbClr val="008000"/>
              </a:solidFill>
              <a:latin typeface="Consolas"/>
            </a:endParaRPr>
          </a:p>
          <a:p>
            <a:pPr marL="667512" lvl="2" indent="0">
              <a:buNone/>
            </a:pPr>
            <a:r>
              <a:rPr lang="en-US" sz="1900" i="0" dirty="0">
                <a:solidFill>
                  <a:srgbClr val="008000"/>
                </a:solidFill>
                <a:latin typeface="Consolas"/>
              </a:rPr>
              <a:t>// separate passing and failing student records: first try</a:t>
            </a:r>
            <a:endParaRPr lang="en-US" sz="1900" i="0" dirty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buNone/>
            </a:pPr>
            <a:r>
              <a:rPr lang="en-US" sz="1900" i="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900" i="0" dirty="0" smtClean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sz="1900" i="0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900" i="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1900" i="0" dirty="0" err="1" smtClean="0">
                <a:solidFill>
                  <a:prstClr val="black"/>
                </a:solidFill>
                <a:latin typeface="Consolas"/>
              </a:rPr>
              <a:t>extract_fails</a:t>
            </a:r>
            <a:r>
              <a:rPr lang="en-US" sz="1900" i="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900" i="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900" i="0" dirty="0" smtClean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sz="1900" i="0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900" i="0" dirty="0">
                <a:solidFill>
                  <a:prstClr val="black"/>
                </a:solidFill>
                <a:latin typeface="Consolas"/>
              </a:rPr>
              <a:t>&gt;&amp; students)</a:t>
            </a:r>
          </a:p>
          <a:p>
            <a:pPr marL="667512" lvl="2" indent="0">
              <a:buNone/>
            </a:pPr>
            <a:r>
              <a:rPr lang="en-US" sz="1900" i="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667512" lvl="2" indent="0">
              <a:buNone/>
            </a:pPr>
            <a:r>
              <a:rPr lang="en-US" sz="1900" i="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900" i="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900" i="0" dirty="0" smtClean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sz="1900" i="0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900" i="0" dirty="0">
                <a:solidFill>
                  <a:prstClr val="black"/>
                </a:solidFill>
                <a:latin typeface="Consolas"/>
              </a:rPr>
              <a:t>&gt; pass, fail;</a:t>
            </a:r>
          </a:p>
          <a:p>
            <a:pPr marL="667512" lvl="2" indent="0">
              <a:buNone/>
            </a:pPr>
            <a:r>
              <a:rPr lang="nn-NO" sz="1900" i="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nn-NO" sz="1900" i="0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nn-NO" sz="1900" i="0" dirty="0">
                <a:solidFill>
                  <a:prstClr val="black"/>
                </a:solidFill>
                <a:latin typeface="Consolas"/>
              </a:rPr>
              <a:t> </a:t>
            </a:r>
            <a:r>
              <a:rPr lang="nn-NO" sz="1900" i="0" dirty="0" smtClean="0">
                <a:solidFill>
                  <a:prstClr val="black"/>
                </a:solidFill>
                <a:latin typeface="Consolas"/>
              </a:rPr>
              <a:t>(std::vector&lt;student_info&gt;::size_type i = 0; </a:t>
            </a:r>
          </a:p>
          <a:p>
            <a:pPr marL="667512" lvl="2" indent="0">
              <a:buNone/>
            </a:pPr>
            <a:r>
              <a:rPr lang="nn-NO" sz="19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nn-NO" sz="1900" dirty="0" smtClean="0">
                <a:solidFill>
                  <a:prstClr val="black"/>
                </a:solidFill>
                <a:latin typeface="Consolas"/>
              </a:rPr>
              <a:t>        </a:t>
            </a:r>
            <a:r>
              <a:rPr lang="nn-NO" sz="1900" i="0" dirty="0" smtClean="0">
                <a:solidFill>
                  <a:prstClr val="black"/>
                </a:solidFill>
                <a:latin typeface="Consolas"/>
              </a:rPr>
              <a:t>i != students.size(); ++i)</a:t>
            </a:r>
            <a:endParaRPr lang="nn-NO" sz="1900" i="0" dirty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buNone/>
            </a:pPr>
            <a:r>
              <a:rPr lang="nn-NO" sz="1900" i="0" dirty="0">
                <a:solidFill>
                  <a:prstClr val="black"/>
                </a:solidFill>
                <a:latin typeface="Consolas"/>
              </a:rPr>
              <a:t>    {</a:t>
            </a:r>
          </a:p>
          <a:p>
            <a:pPr marL="667512" lvl="2" indent="0">
              <a:buNone/>
            </a:pPr>
            <a:r>
              <a:rPr lang="en-US" sz="1900" i="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900" i="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1900" i="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900" i="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900" i="0" dirty="0" err="1" smtClean="0">
                <a:solidFill>
                  <a:prstClr val="black"/>
                </a:solidFill>
                <a:latin typeface="Consolas"/>
              </a:rPr>
              <a:t>fail_grade</a:t>
            </a:r>
            <a:r>
              <a:rPr lang="en-US" sz="1900" i="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900" dirty="0" smtClean="0">
                <a:solidFill>
                  <a:prstClr val="black"/>
                </a:solidFill>
                <a:latin typeface="Consolas"/>
              </a:rPr>
              <a:t>students[</a:t>
            </a:r>
            <a:r>
              <a:rPr lang="en-US" sz="1900" i="0" dirty="0" err="1" smtClean="0">
                <a:solidFill>
                  <a:prstClr val="black"/>
                </a:solidFill>
                <a:latin typeface="Consolas"/>
              </a:rPr>
              <a:t>i</a:t>
            </a:r>
            <a:r>
              <a:rPr lang="en-US" sz="1900" i="0" dirty="0" smtClean="0">
                <a:solidFill>
                  <a:prstClr val="black"/>
                </a:solidFill>
                <a:latin typeface="Consolas"/>
              </a:rPr>
              <a:t>]))</a:t>
            </a:r>
            <a:endParaRPr lang="en-US" sz="1900" i="0" dirty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buNone/>
            </a:pPr>
            <a:r>
              <a:rPr lang="en-US" sz="1900" i="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1900" i="0" dirty="0" err="1" smtClean="0">
                <a:solidFill>
                  <a:prstClr val="black"/>
                </a:solidFill>
                <a:latin typeface="Consolas"/>
              </a:rPr>
              <a:t>fail.push_back</a:t>
            </a:r>
            <a:r>
              <a:rPr lang="en-US" sz="1900" i="0" dirty="0" smtClean="0">
                <a:solidFill>
                  <a:prstClr val="black"/>
                </a:solidFill>
                <a:latin typeface="Consolas"/>
              </a:rPr>
              <a:t>(students[</a:t>
            </a:r>
            <a:r>
              <a:rPr lang="en-US" sz="1900" i="0" dirty="0" err="1" smtClean="0">
                <a:solidFill>
                  <a:prstClr val="black"/>
                </a:solidFill>
                <a:latin typeface="Consolas"/>
              </a:rPr>
              <a:t>i</a:t>
            </a:r>
            <a:r>
              <a:rPr lang="en-US" sz="1900" i="0" dirty="0" smtClean="0">
                <a:solidFill>
                  <a:prstClr val="black"/>
                </a:solidFill>
                <a:latin typeface="Consolas"/>
              </a:rPr>
              <a:t>]);</a:t>
            </a:r>
            <a:endParaRPr lang="en-US" sz="1900" i="0" dirty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buNone/>
            </a:pPr>
            <a:r>
              <a:rPr lang="en-US" sz="1900" i="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900" i="0" dirty="0">
                <a:solidFill>
                  <a:srgbClr val="0000FF"/>
                </a:solidFill>
                <a:latin typeface="Consolas"/>
              </a:rPr>
              <a:t>else</a:t>
            </a:r>
            <a:endParaRPr lang="en-US" sz="1900" i="0" dirty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buNone/>
            </a:pPr>
            <a:r>
              <a:rPr lang="en-US" sz="1900" i="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1900" i="0" dirty="0" err="1" smtClean="0">
                <a:solidFill>
                  <a:prstClr val="black"/>
                </a:solidFill>
                <a:latin typeface="Consolas"/>
              </a:rPr>
              <a:t>pass.push_back</a:t>
            </a:r>
            <a:r>
              <a:rPr lang="en-US" sz="1900" i="0" dirty="0" smtClean="0">
                <a:solidFill>
                  <a:prstClr val="black"/>
                </a:solidFill>
                <a:latin typeface="Consolas"/>
              </a:rPr>
              <a:t>(students[</a:t>
            </a:r>
            <a:r>
              <a:rPr lang="en-US" sz="1900" i="0" dirty="0" err="1" smtClean="0">
                <a:solidFill>
                  <a:prstClr val="black"/>
                </a:solidFill>
                <a:latin typeface="Consolas"/>
              </a:rPr>
              <a:t>i</a:t>
            </a:r>
            <a:r>
              <a:rPr lang="en-US" sz="1900" i="0" dirty="0" smtClean="0">
                <a:solidFill>
                  <a:prstClr val="black"/>
                </a:solidFill>
                <a:latin typeface="Consolas"/>
              </a:rPr>
              <a:t>]);</a:t>
            </a:r>
            <a:endParaRPr lang="en-US" sz="1900" i="0" dirty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buNone/>
            </a:pPr>
            <a:r>
              <a:rPr lang="en-US" sz="1900" i="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pPr marL="667512" lvl="2" indent="0">
              <a:buNone/>
            </a:pPr>
            <a:r>
              <a:rPr lang="en-US" sz="1900" i="0" dirty="0">
                <a:solidFill>
                  <a:prstClr val="black"/>
                </a:solidFill>
                <a:latin typeface="Consolas"/>
              </a:rPr>
              <a:t>    students = pass;</a:t>
            </a:r>
          </a:p>
          <a:p>
            <a:pPr marL="667512" lvl="2" indent="0">
              <a:buNone/>
            </a:pPr>
            <a:r>
              <a:rPr lang="en-US" sz="1900" i="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900" i="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900" i="0" dirty="0">
                <a:solidFill>
                  <a:prstClr val="black"/>
                </a:solidFill>
                <a:latin typeface="Consolas"/>
              </a:rPr>
              <a:t> fail;</a:t>
            </a:r>
          </a:p>
          <a:p>
            <a:pPr marL="667512" lvl="2" indent="0">
              <a:buNone/>
            </a:pPr>
            <a:r>
              <a:rPr lang="en-US" sz="1900" i="0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sz="1900" i="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917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6422219"/>
            <a:ext cx="807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The Unified Modeling Language User Guide, by G. </a:t>
            </a:r>
            <a:r>
              <a:rPr lang="en-US" sz="1200" dirty="0" err="1"/>
              <a:t>Booch</a:t>
            </a:r>
            <a:r>
              <a:rPr lang="en-US" sz="1200" dirty="0"/>
              <a:t>, J. </a:t>
            </a:r>
            <a:r>
              <a:rPr lang="en-US" sz="1200" dirty="0" err="1"/>
              <a:t>Rambaugh</a:t>
            </a:r>
            <a:r>
              <a:rPr lang="en-US" sz="1200" dirty="0"/>
              <a:t> &amp; I. Jacobson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Systems and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use of modeling has a rich history in all engineering disciplines</a:t>
            </a:r>
          </a:p>
          <a:p>
            <a:endParaRPr lang="en-US" smtClean="0"/>
          </a:p>
          <a:p>
            <a:r>
              <a:rPr lang="en-US" smtClean="0"/>
              <a:t>The four basic principles of modeling</a:t>
            </a:r>
          </a:p>
          <a:p>
            <a:pPr lvl="1"/>
            <a:r>
              <a:rPr lang="en-US" smtClean="0"/>
              <a:t>The choice of what models to create has a profound influence on how a problem is attacked and how a solution is shaped</a:t>
            </a:r>
          </a:p>
          <a:p>
            <a:pPr lvl="1"/>
            <a:r>
              <a:rPr lang="en-US" smtClean="0"/>
              <a:t>Every model may be expressed at different levels of precision</a:t>
            </a:r>
          </a:p>
          <a:p>
            <a:pPr lvl="1"/>
            <a:r>
              <a:rPr lang="en-US" smtClean="0"/>
              <a:t>The best models are connected to reality</a:t>
            </a:r>
          </a:p>
          <a:p>
            <a:pPr lvl="1"/>
            <a:r>
              <a:rPr lang="en-US" smtClean="0"/>
              <a:t>No single model is sufficient. Every nontrivial system is best approached through a small set of nearly independent models</a:t>
            </a:r>
          </a:p>
          <a:p>
            <a:endParaRPr lang="en-US" smtClean="0"/>
          </a:p>
          <a:p>
            <a:pPr lvl="2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3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Separating Students into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Requires twice as much memory</a:t>
            </a:r>
          </a:p>
          <a:p>
            <a:pPr lvl="1"/>
            <a:r>
              <a:rPr lang="en-US" dirty="0" smtClean="0"/>
              <a:t>Each record is held twice</a:t>
            </a:r>
          </a:p>
          <a:p>
            <a:r>
              <a:rPr lang="en-US" dirty="0" smtClean="0"/>
              <a:t>Better to copy failed students, removing the data from original vector</a:t>
            </a:r>
          </a:p>
          <a:p>
            <a:pPr lvl="1"/>
            <a:r>
              <a:rPr lang="en-US" dirty="0" smtClean="0"/>
              <a:t>How to remove elements from a vector?</a:t>
            </a:r>
          </a:p>
          <a:p>
            <a:pPr lvl="1"/>
            <a:r>
              <a:rPr lang="en-US" dirty="0" smtClean="0"/>
              <a:t>Slow, too slow for larger amounts of data. </a:t>
            </a:r>
          </a:p>
          <a:p>
            <a:pPr lvl="2"/>
            <a:r>
              <a:rPr lang="en-US" dirty="0" smtClean="0"/>
              <a:t>Why?</a:t>
            </a:r>
          </a:p>
          <a:p>
            <a:pPr lvl="2"/>
            <a:r>
              <a:rPr lang="en-US" dirty="0" smtClean="0"/>
              <a:t>What happens if all students have failed?</a:t>
            </a:r>
          </a:p>
          <a:p>
            <a:pPr lvl="1"/>
            <a:r>
              <a:rPr lang="en-US" dirty="0" smtClean="0"/>
              <a:t>This can be solved by either using a different data structure or by modifying the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07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Erasing </a:t>
            </a:r>
            <a:r>
              <a:rPr lang="en-US" sz="4000" dirty="0" smtClean="0"/>
              <a:t>Elements </a:t>
            </a:r>
            <a:r>
              <a:rPr lang="en-US" sz="4000" dirty="0"/>
              <a:t>in </a:t>
            </a:r>
            <a:r>
              <a:rPr lang="en-US" sz="4000" dirty="0" smtClean="0"/>
              <a:t>Place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9787128" cy="4648198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/>
              <a:t>Slow, but direct solution (Why is it slow?)</a:t>
            </a:r>
          </a:p>
          <a:p>
            <a:pPr marL="667512" lvl="2" indent="0">
              <a:buNone/>
            </a:pPr>
            <a:endParaRPr lang="en-US" dirty="0" smtClean="0">
              <a:solidFill>
                <a:srgbClr val="008000"/>
              </a:solidFill>
              <a:latin typeface="Consolas"/>
            </a:endParaRP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900" i="0" dirty="0">
                <a:solidFill>
                  <a:srgbClr val="008000"/>
                </a:solidFill>
                <a:latin typeface="Consolas"/>
              </a:rPr>
              <a:t>// second try: correct but potentially slow</a:t>
            </a:r>
            <a:endParaRPr lang="en-US" sz="1900" i="0" dirty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900" i="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900" i="0" dirty="0" smtClean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sz="1900" i="0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900" i="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1900" i="0" dirty="0" err="1" smtClean="0">
                <a:solidFill>
                  <a:prstClr val="black"/>
                </a:solidFill>
                <a:latin typeface="Consolas"/>
              </a:rPr>
              <a:t>extract_fails</a:t>
            </a:r>
            <a:r>
              <a:rPr lang="en-US" sz="1900" i="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900" i="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900" i="0" dirty="0" smtClean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sz="1900" i="0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900" i="0" dirty="0">
                <a:solidFill>
                  <a:prstClr val="black"/>
                </a:solidFill>
                <a:latin typeface="Consolas"/>
              </a:rPr>
              <a:t>&gt;&amp; students)</a:t>
            </a: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900" i="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900" i="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900" i="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900" i="0" dirty="0" smtClean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sz="1900" i="0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900" i="0" dirty="0">
                <a:solidFill>
                  <a:prstClr val="black"/>
                </a:solidFill>
                <a:latin typeface="Consolas"/>
              </a:rPr>
              <a:t>&gt; fail;</a:t>
            </a: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900" i="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900" i="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900" i="0" dirty="0" smtClean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sz="1900" i="0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900" i="0" dirty="0">
                <a:solidFill>
                  <a:prstClr val="black"/>
                </a:solidFill>
                <a:latin typeface="Consolas"/>
              </a:rPr>
              <a:t>&gt;::</a:t>
            </a:r>
            <a:r>
              <a:rPr lang="en-US" sz="1900" i="0" dirty="0" err="1">
                <a:solidFill>
                  <a:prstClr val="black"/>
                </a:solidFill>
                <a:latin typeface="Consolas"/>
              </a:rPr>
              <a:t>size_type</a:t>
            </a:r>
            <a:r>
              <a:rPr lang="en-US" sz="1900" i="0" dirty="0">
                <a:solidFill>
                  <a:prstClr val="black"/>
                </a:solidFill>
                <a:latin typeface="Consolas"/>
              </a:rPr>
              <a:t> i = 0;</a:t>
            </a: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endParaRPr lang="en-US" sz="1900" i="0" dirty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900" i="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900" i="0" dirty="0">
                <a:solidFill>
                  <a:srgbClr val="008000"/>
                </a:solidFill>
                <a:latin typeface="Consolas"/>
              </a:rPr>
              <a:t>// invariant: elements [0, </a:t>
            </a:r>
            <a:r>
              <a:rPr lang="en-US" sz="1900" i="0" dirty="0" err="1">
                <a:solidFill>
                  <a:srgbClr val="008000"/>
                </a:solidFill>
                <a:latin typeface="Consolas"/>
              </a:rPr>
              <a:t>i</a:t>
            </a:r>
            <a:r>
              <a:rPr lang="en-US" sz="1900" i="0" dirty="0">
                <a:solidFill>
                  <a:srgbClr val="008000"/>
                </a:solidFill>
                <a:latin typeface="Consolas"/>
              </a:rPr>
              <a:t>) of students represent passing grades</a:t>
            </a:r>
            <a:endParaRPr lang="en-US" sz="1900" i="0" dirty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900" i="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900" i="0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sz="1900" i="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1900" i="0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sz="1900" i="0" dirty="0">
                <a:solidFill>
                  <a:prstClr val="black"/>
                </a:solidFill>
                <a:latin typeface="Consolas"/>
              </a:rPr>
              <a:t> != </a:t>
            </a:r>
            <a:r>
              <a:rPr lang="en-US" sz="1900" i="0" dirty="0" err="1">
                <a:solidFill>
                  <a:prstClr val="black"/>
                </a:solidFill>
                <a:latin typeface="Consolas"/>
              </a:rPr>
              <a:t>students.size</a:t>
            </a:r>
            <a:r>
              <a:rPr lang="en-US" sz="1900" i="0" dirty="0">
                <a:solidFill>
                  <a:prstClr val="black"/>
                </a:solidFill>
                <a:latin typeface="Consolas"/>
              </a:rPr>
              <a:t>()) {</a:t>
            </a: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900" i="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900" i="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1900" i="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1900" i="0" dirty="0" err="1">
                <a:solidFill>
                  <a:prstClr val="black"/>
                </a:solidFill>
                <a:latin typeface="Consolas"/>
              </a:rPr>
              <a:t>fail_grade</a:t>
            </a:r>
            <a:r>
              <a:rPr lang="en-US" sz="1900" i="0" dirty="0">
                <a:solidFill>
                  <a:prstClr val="black"/>
                </a:solidFill>
                <a:latin typeface="Consolas"/>
              </a:rPr>
              <a:t>(students[</a:t>
            </a:r>
            <a:r>
              <a:rPr lang="en-US" sz="1900" i="0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sz="1900" i="0" dirty="0">
                <a:solidFill>
                  <a:prstClr val="black"/>
                </a:solidFill>
                <a:latin typeface="Consolas"/>
              </a:rPr>
              <a:t>])) {</a:t>
            </a: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900" i="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1900" i="0" dirty="0" err="1">
                <a:solidFill>
                  <a:prstClr val="black"/>
                </a:solidFill>
                <a:latin typeface="Consolas"/>
              </a:rPr>
              <a:t>fail.push_back</a:t>
            </a:r>
            <a:r>
              <a:rPr lang="en-US" sz="1900" i="0" dirty="0">
                <a:solidFill>
                  <a:prstClr val="black"/>
                </a:solidFill>
                <a:latin typeface="Consolas"/>
              </a:rPr>
              <a:t>(students[</a:t>
            </a:r>
            <a:r>
              <a:rPr lang="en-US" sz="1900" i="0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sz="1900" i="0" dirty="0">
                <a:solidFill>
                  <a:prstClr val="black"/>
                </a:solidFill>
                <a:latin typeface="Consolas"/>
              </a:rPr>
              <a:t>]};</a:t>
            </a: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900" i="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1900" i="0" dirty="0" err="1">
                <a:solidFill>
                  <a:prstClr val="black"/>
                </a:solidFill>
                <a:latin typeface="Consolas"/>
              </a:rPr>
              <a:t>students.erase</a:t>
            </a:r>
            <a:r>
              <a:rPr lang="en-US" sz="1900" i="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900" i="0" dirty="0" err="1">
                <a:solidFill>
                  <a:prstClr val="black"/>
                </a:solidFill>
                <a:latin typeface="Consolas"/>
              </a:rPr>
              <a:t>students.begin</a:t>
            </a:r>
            <a:r>
              <a:rPr lang="en-US" sz="1900" i="0" dirty="0">
                <a:solidFill>
                  <a:prstClr val="black"/>
                </a:solidFill>
                <a:latin typeface="Consolas"/>
              </a:rPr>
              <a:t>() + </a:t>
            </a:r>
            <a:r>
              <a:rPr lang="en-US" sz="1900" i="0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sz="1900" i="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900" i="0" dirty="0">
                <a:solidFill>
                  <a:prstClr val="black"/>
                </a:solidFill>
                <a:latin typeface="Consolas"/>
              </a:rPr>
              <a:t>        } </a:t>
            </a:r>
            <a:r>
              <a:rPr lang="en-US" sz="1900" i="0" dirty="0">
                <a:solidFill>
                  <a:srgbClr val="0000FF"/>
                </a:solidFill>
                <a:latin typeface="Consolas"/>
              </a:rPr>
              <a:t>else</a:t>
            </a:r>
            <a:endParaRPr lang="en-US" sz="1900" i="0" dirty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900" i="0" dirty="0">
                <a:solidFill>
                  <a:prstClr val="black"/>
                </a:solidFill>
                <a:latin typeface="Consolas"/>
              </a:rPr>
              <a:t>            ++</a:t>
            </a:r>
            <a:r>
              <a:rPr lang="en-US" sz="1900" i="0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sz="1900" i="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900" i="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900" i="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900" i="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900" i="0" dirty="0">
                <a:solidFill>
                  <a:prstClr val="black"/>
                </a:solidFill>
                <a:latin typeface="Consolas"/>
              </a:rPr>
              <a:t> fail;</a:t>
            </a:r>
          </a:p>
          <a:p>
            <a:pPr marL="667512" lvl="2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900" i="0" dirty="0">
                <a:solidFill>
                  <a:prstClr val="black"/>
                </a:solidFill>
                <a:latin typeface="Consolas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48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Erasing Elements in Place</a:t>
            </a:r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erase() function takes a special type ‘pointing’ (referring) to the element to erase, i.e. an iterator:</a:t>
            </a:r>
          </a:p>
          <a:p>
            <a:pPr marL="667512" lvl="2" indent="0">
              <a:buClr>
                <a:srgbClr val="31B6FD"/>
              </a:buClr>
              <a:buNone/>
            </a:pPr>
            <a:endParaRPr lang="en-US" sz="1500" dirty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buClr>
                <a:srgbClr val="31B6FD"/>
              </a:buClr>
              <a:buNone/>
            </a:pPr>
            <a:r>
              <a:rPr lang="en-US" sz="1500" i="0" dirty="0" err="1">
                <a:solidFill>
                  <a:prstClr val="black"/>
                </a:solidFill>
                <a:latin typeface="Consolas"/>
              </a:rPr>
              <a:t>students.erase</a:t>
            </a:r>
            <a:r>
              <a:rPr lang="en-US" sz="1500" i="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500" i="0" dirty="0" err="1">
                <a:solidFill>
                  <a:prstClr val="black"/>
                </a:solidFill>
                <a:latin typeface="Consolas"/>
              </a:rPr>
              <a:t>students.begin</a:t>
            </a:r>
            <a:r>
              <a:rPr lang="en-US" sz="1500" i="0" dirty="0">
                <a:solidFill>
                  <a:prstClr val="black"/>
                </a:solidFill>
                <a:latin typeface="Consolas"/>
              </a:rPr>
              <a:t>() + </a:t>
            </a:r>
            <a:r>
              <a:rPr lang="en-US" sz="1500" i="0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sz="1500" i="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pPr/>
              <a:t>32</a:t>
            </a:fld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2491154" y="3581400"/>
            <a:ext cx="7110046" cy="2209800"/>
            <a:chOff x="1011115" y="2971800"/>
            <a:chExt cx="7110046" cy="2209800"/>
          </a:xfrm>
        </p:grpSpPr>
        <p:sp>
          <p:nvSpPr>
            <p:cNvPr id="7" name="Rectangle 6"/>
            <p:cNvSpPr/>
            <p:nvPr/>
          </p:nvSpPr>
          <p:spPr>
            <a:xfrm>
              <a:off x="1011115" y="3431930"/>
              <a:ext cx="30480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Elements we’ve already seen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4059115" y="3431930"/>
              <a:ext cx="1014046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FAIL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073161" y="3431930"/>
              <a:ext cx="30480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Elements we haven’t processed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02860" y="2971800"/>
              <a:ext cx="9585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Element </a:t>
              </a:r>
              <a:r>
                <a:rPr lang="en-US" sz="1600" dirty="0" err="1"/>
                <a:t>i</a:t>
              </a:r>
              <a:endParaRPr lang="en-US" sz="16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40423" y="2971800"/>
              <a:ext cx="17765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/>
                <a:t>students.size</a:t>
              </a:r>
              <a:r>
                <a:rPr lang="en-US" sz="1600" dirty="0"/>
                <a:t>() == n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28700" y="4724400"/>
              <a:ext cx="30480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Elements we’ve already seen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076700" y="4724400"/>
              <a:ext cx="30480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Elements we haven’t processed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40423" y="4335461"/>
              <a:ext cx="20362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/>
                <a:t>students.size</a:t>
              </a:r>
              <a:r>
                <a:rPr lang="en-US" sz="1600" dirty="0"/>
                <a:t>() == n - 1</a:t>
              </a: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H="1">
              <a:off x="4076700" y="3889130"/>
              <a:ext cx="987669" cy="835270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>
              <a:off x="7133492" y="3889130"/>
              <a:ext cx="987669" cy="835270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476893" y="4335461"/>
              <a:ext cx="25148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(These elements are copied)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703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Erasing Elements in Place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Caution: why will this fail?</a:t>
            </a:r>
          </a:p>
          <a:p>
            <a:pPr marL="923544" lvl="3" indent="0">
              <a:buNone/>
            </a:pPr>
            <a:endParaRPr lang="en-US" dirty="0">
              <a:solidFill>
                <a:srgbClr val="008000"/>
              </a:solidFill>
              <a:latin typeface="Consolas"/>
            </a:endParaRPr>
          </a:p>
          <a:p>
            <a:pPr marL="923544" lvl="3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600" dirty="0">
                <a:solidFill>
                  <a:srgbClr val="008000"/>
                </a:solidFill>
                <a:latin typeface="Consolas"/>
              </a:rPr>
              <a:t>// this code will fail because of misguided optimization</a:t>
            </a: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600" dirty="0">
                <a:solidFill>
                  <a:srgbClr val="0000FF"/>
                </a:solidFill>
                <a:latin typeface="Consolas"/>
              </a:rPr>
              <a:t>auto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size =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students.size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();</a:t>
            </a:r>
          </a:p>
          <a:p>
            <a:pPr marL="923544" lvl="3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600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!= size) {</a:t>
            </a:r>
          </a:p>
          <a:p>
            <a:pPr marL="923544" lvl="3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fail_grade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(students[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])) {</a:t>
            </a:r>
          </a:p>
          <a:p>
            <a:pPr marL="923544" lvl="3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fail.push_back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(students[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]);</a:t>
            </a:r>
          </a:p>
          <a:p>
            <a:pPr marL="923544" lvl="3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students.erase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students.begin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() +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923544" lvl="3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}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else</a:t>
            </a: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    ++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923544" lvl="3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pPr marL="109728" indent="0">
              <a:buNone/>
            </a:pPr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46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</a:t>
            </a:r>
            <a:r>
              <a:rPr lang="en-US" dirty="0" smtClean="0"/>
              <a:t>Versus Random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versions share a non-obvious property</a:t>
            </a:r>
          </a:p>
          <a:p>
            <a:pPr lvl="1"/>
            <a:r>
              <a:rPr lang="en-US" dirty="0" smtClean="0"/>
              <a:t>The elements are accessed sequentially only</a:t>
            </a:r>
          </a:p>
          <a:p>
            <a:pPr lvl="1"/>
            <a:r>
              <a:rPr lang="en-US" dirty="0" smtClean="0"/>
              <a:t>We used integer ‘</a:t>
            </a:r>
            <a:r>
              <a:rPr lang="en-US" dirty="0" err="1" smtClean="0"/>
              <a:t>i</a:t>
            </a:r>
            <a:r>
              <a:rPr lang="en-US" dirty="0" smtClean="0"/>
              <a:t>’ as an index, which hides that</a:t>
            </a:r>
          </a:p>
          <a:p>
            <a:pPr lvl="2"/>
            <a:r>
              <a:rPr lang="en-US" dirty="0" smtClean="0"/>
              <a:t>Need to analyze every operation on ‘</a:t>
            </a:r>
            <a:r>
              <a:rPr lang="en-US" dirty="0" err="1" smtClean="0"/>
              <a:t>i</a:t>
            </a:r>
            <a:r>
              <a:rPr lang="en-US" dirty="0" smtClean="0"/>
              <a:t>’ to verify</a:t>
            </a:r>
          </a:p>
          <a:p>
            <a:pPr lvl="2"/>
            <a:r>
              <a:rPr lang="en-US" dirty="0" smtClean="0"/>
              <a:t>We might access student data in arbitrary order</a:t>
            </a:r>
          </a:p>
          <a:p>
            <a:r>
              <a:rPr lang="en-US" dirty="0" smtClean="0"/>
              <a:t>Every container type has its performance characteristics for certain operations</a:t>
            </a:r>
          </a:p>
          <a:p>
            <a:pPr lvl="1"/>
            <a:r>
              <a:rPr lang="en-US" dirty="0" smtClean="0"/>
              <a:t>By knowing what access pattern we use we can utilize the ‘best’ container type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4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Versus Random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restrict our access to being sequential</a:t>
            </a:r>
          </a:p>
          <a:p>
            <a:r>
              <a:rPr lang="en-US" dirty="0" smtClean="0"/>
              <a:t>The standard library exposes special types we can use to express this intent: </a:t>
            </a:r>
            <a:r>
              <a:rPr lang="en-US" i="1" dirty="0" smtClean="0"/>
              <a:t>Iterators</a:t>
            </a:r>
          </a:p>
          <a:p>
            <a:pPr lvl="1"/>
            <a:r>
              <a:rPr lang="en-US" dirty="0" smtClean="0"/>
              <a:t>By choosing the right type of iterator we ‘tell’ the library what access pattern we need to support</a:t>
            </a:r>
          </a:p>
          <a:p>
            <a:pPr lvl="1"/>
            <a:r>
              <a:rPr lang="en-US" dirty="0" smtClean="0"/>
              <a:t>Allows for optimal selection of the underlying algorithm implementation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27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code uses the index for</a:t>
            </a:r>
          </a:p>
          <a:p>
            <a:pPr lvl="1"/>
            <a:r>
              <a:rPr lang="en-US" dirty="0" smtClean="0"/>
              <a:t>Access of an element</a:t>
            </a:r>
          </a:p>
          <a:p>
            <a:pPr marL="411480" lvl="1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	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fail_grade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(students[i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])</a:t>
            </a:r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pPr lvl="1">
              <a:buClr>
                <a:srgbClr val="4584D3"/>
              </a:buClr>
            </a:pPr>
            <a:r>
              <a:rPr lang="en-US" dirty="0"/>
              <a:t>Move to the next element (increment ‘</a:t>
            </a:r>
            <a:r>
              <a:rPr lang="en-US" dirty="0" err="1"/>
              <a:t>i</a:t>
            </a:r>
            <a:r>
              <a:rPr lang="en-US" dirty="0"/>
              <a:t>’)</a:t>
            </a:r>
          </a:p>
          <a:p>
            <a:pPr marL="923544" lvl="3" indent="0">
              <a:buNone/>
            </a:pPr>
            <a:r>
              <a:rPr lang="en-US" sz="1600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!=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students.size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()) {</a:t>
            </a: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008000"/>
                </a:solidFill>
                <a:latin typeface="Consolas"/>
              </a:rPr>
              <a:t>// work gets done here; but doesn't change the value of </a:t>
            </a:r>
            <a:r>
              <a:rPr lang="en-US" sz="1600" dirty="0" err="1">
                <a:solidFill>
                  <a:srgbClr val="008000"/>
                </a:solidFill>
                <a:latin typeface="Consolas"/>
              </a:rPr>
              <a:t>i</a:t>
            </a: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++i;</a:t>
            </a: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r>
              <a:rPr lang="en-US" dirty="0"/>
              <a:t>We use </a:t>
            </a:r>
            <a:r>
              <a:rPr lang="en-US" dirty="0" smtClean="0"/>
              <a:t>index for sequential access only! </a:t>
            </a:r>
          </a:p>
          <a:p>
            <a:r>
              <a:rPr lang="en-US" dirty="0" smtClean="0"/>
              <a:t>But there is no way of telling the library about this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0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Iterators are special types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/>
              <a:t>a container and an element in the </a:t>
            </a:r>
            <a:r>
              <a:rPr lang="en-US" dirty="0" smtClean="0"/>
              <a:t>container</a:t>
            </a:r>
            <a:endParaRPr lang="en-US" dirty="0"/>
          </a:p>
          <a:p>
            <a:pPr lvl="1"/>
            <a:r>
              <a:rPr lang="en-US" dirty="0" smtClean="0"/>
              <a:t>Let </a:t>
            </a:r>
            <a:r>
              <a:rPr lang="en-US" dirty="0"/>
              <a:t>us examine the value stored in that element</a:t>
            </a:r>
          </a:p>
          <a:p>
            <a:pPr lvl="1"/>
            <a:r>
              <a:rPr lang="en-US" dirty="0" smtClean="0"/>
              <a:t>Provide </a:t>
            </a:r>
            <a:r>
              <a:rPr lang="en-US" dirty="0"/>
              <a:t>operations for moving between elements in the container</a:t>
            </a:r>
          </a:p>
          <a:p>
            <a:pPr lvl="1"/>
            <a:r>
              <a:rPr lang="en-US" dirty="0" smtClean="0"/>
              <a:t>Restrict </a:t>
            </a:r>
            <a:r>
              <a:rPr lang="en-US" dirty="0"/>
              <a:t>the available operations in ways that correspond to what the container </a:t>
            </a:r>
            <a:r>
              <a:rPr lang="en-US" dirty="0" smtClean="0"/>
              <a:t>can handle </a:t>
            </a:r>
            <a:r>
              <a:rPr lang="en-US" dirty="0"/>
              <a:t>efficiently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86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847088"/>
            <a:ext cx="9220200" cy="4325112"/>
          </a:xfrm>
        </p:spPr>
        <p:txBody>
          <a:bodyPr>
            <a:normAutofit/>
          </a:bodyPr>
          <a:lstStyle/>
          <a:p>
            <a:r>
              <a:rPr lang="en-US" dirty="0" smtClean="0"/>
              <a:t>Code using iterators is often analogous to index based code:</a:t>
            </a:r>
          </a:p>
          <a:p>
            <a:pPr marL="923544" lvl="3" indent="0">
              <a:buNone/>
            </a:pPr>
            <a:r>
              <a:rPr lang="nn-NO" sz="1600" dirty="0">
                <a:solidFill>
                  <a:srgbClr val="008000"/>
                </a:solidFill>
                <a:latin typeface="Consolas"/>
              </a:rPr>
              <a:t>// code based on indicies</a:t>
            </a:r>
          </a:p>
          <a:p>
            <a:pPr marL="923544" lvl="3" indent="0">
              <a:buNone/>
            </a:pPr>
            <a:r>
              <a:rPr lang="nn-NO" sz="1600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nn-NO" sz="16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nn-NO" sz="1600" dirty="0" smtClean="0">
                <a:solidFill>
                  <a:prstClr val="black"/>
                </a:solidFill>
                <a:latin typeface="Consolas"/>
              </a:rPr>
              <a:t>(std::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vector&lt;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&gt;::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size_type</a:t>
            </a:r>
            <a:r>
              <a:rPr lang="nn-NO" sz="16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nn-NO" sz="1600" dirty="0">
                <a:solidFill>
                  <a:prstClr val="black"/>
                </a:solidFill>
                <a:latin typeface="Consolas"/>
              </a:rPr>
              <a:t>i = 0; </a:t>
            </a:r>
            <a:endParaRPr lang="nn-NO" sz="1600" dirty="0" smtClean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nn-NO" dirty="0">
                <a:solidFill>
                  <a:prstClr val="black"/>
                </a:solidFill>
                <a:latin typeface="Consolas"/>
              </a:rPr>
              <a:t> </a:t>
            </a:r>
            <a:r>
              <a:rPr lang="nn-NO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nn-NO" sz="1600" dirty="0" smtClean="0">
                <a:solidFill>
                  <a:prstClr val="black"/>
                </a:solidFill>
                <a:latin typeface="Consolas"/>
              </a:rPr>
              <a:t>i </a:t>
            </a:r>
            <a:r>
              <a:rPr lang="nn-NO" sz="1600" dirty="0">
                <a:solidFill>
                  <a:prstClr val="black"/>
                </a:solidFill>
                <a:latin typeface="Consolas"/>
              </a:rPr>
              <a:t>!= students.size(); ++i)</a:t>
            </a:r>
          </a:p>
          <a:p>
            <a:pPr marL="923544" lvl="3" indent="0">
              <a:buNone/>
            </a:pPr>
            <a:r>
              <a:rPr lang="nn-NO" sz="16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cout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&lt;&lt; students[i].name &lt;&lt;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endl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pPr marL="923544" lvl="3" indent="0">
              <a:buNone/>
            </a:pP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600" dirty="0">
                <a:solidFill>
                  <a:srgbClr val="008000"/>
                </a:solidFill>
                <a:latin typeface="Consolas"/>
              </a:rPr>
              <a:t>// code based on iterators</a:t>
            </a:r>
          </a:p>
          <a:p>
            <a:pPr marL="923544" lvl="3" indent="0">
              <a:buNone/>
            </a:pPr>
            <a:r>
              <a:rPr lang="en-US" sz="1600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&gt;::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const_iterator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students.begin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(); </a:t>
            </a: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!=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students.end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(); ++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) </a:t>
            </a: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cout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&lt;&lt; (*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).name &lt;&lt; 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endl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/>
              </a:rPr>
              <a:t>   // same as </a:t>
            </a:r>
            <a:r>
              <a:rPr lang="en-US" dirty="0" err="1" smtClean="0">
                <a:solidFill>
                  <a:srgbClr val="008000"/>
                </a:solidFill>
                <a:latin typeface="Consolas"/>
              </a:rPr>
              <a:t>iter</a:t>
            </a:r>
            <a:r>
              <a:rPr lang="en-US" dirty="0" smtClean="0">
                <a:solidFill>
                  <a:srgbClr val="008000"/>
                </a:solidFill>
                <a:latin typeface="Consolas"/>
              </a:rPr>
              <a:t>-&gt;name</a:t>
            </a: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sz="16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33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Unified Modeling Language (UML)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Unified Modeling Language (UML) is a graphical meta-language for visualizing, specifying, and documenting software systems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2745744"/>
            <a:ext cx="4429125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55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9329928" cy="4351337"/>
          </a:xfrm>
        </p:spPr>
        <p:txBody>
          <a:bodyPr>
            <a:normAutofit/>
          </a:bodyPr>
          <a:lstStyle/>
          <a:p>
            <a:r>
              <a:rPr lang="en-US" dirty="0"/>
              <a:t>Every standard container, such as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</a:t>
            </a:r>
            <a:r>
              <a:rPr lang="en-US" dirty="0"/>
              <a:t>, defines two associated iterator types</a:t>
            </a:r>
            <a:r>
              <a:rPr lang="en-US" dirty="0" smtClean="0"/>
              <a:t>:</a:t>
            </a:r>
          </a:p>
          <a:p>
            <a:pPr marL="923544" lvl="3" indent="0">
              <a:buNone/>
            </a:pPr>
            <a:r>
              <a:rPr lang="en-US" sz="2000" dirty="0" err="1">
                <a:latin typeface="Consolas"/>
              </a:rPr>
              <a:t>container_type</a:t>
            </a:r>
            <a:r>
              <a:rPr lang="en-US" sz="2000" dirty="0">
                <a:latin typeface="Consolas"/>
              </a:rPr>
              <a:t>::iterator</a:t>
            </a:r>
          </a:p>
          <a:p>
            <a:pPr marL="923544" lvl="3" indent="0">
              <a:buNone/>
            </a:pPr>
            <a:r>
              <a:rPr lang="en-US" sz="2000" dirty="0" err="1">
                <a:latin typeface="Consolas"/>
              </a:rPr>
              <a:t>container_type</a:t>
            </a:r>
            <a:r>
              <a:rPr lang="en-US" sz="2000" dirty="0">
                <a:latin typeface="Consolas"/>
              </a:rPr>
              <a:t>::</a:t>
            </a:r>
            <a:r>
              <a:rPr lang="en-US" sz="2000" dirty="0" err="1">
                <a:latin typeface="Consolas"/>
              </a:rPr>
              <a:t>const_iterator</a:t>
            </a:r>
            <a:endParaRPr lang="en-US" sz="2000" dirty="0">
              <a:latin typeface="Consolas"/>
            </a:endParaRPr>
          </a:p>
          <a:p>
            <a:pPr lvl="1"/>
            <a:r>
              <a:rPr lang="en-US" dirty="0"/>
              <a:t>Where </a:t>
            </a:r>
            <a:r>
              <a:rPr lang="en-US" dirty="0" err="1"/>
              <a:t>container_type</a:t>
            </a:r>
            <a:r>
              <a:rPr lang="en-US" dirty="0"/>
              <a:t> </a:t>
            </a:r>
            <a:r>
              <a:rPr lang="en-US" dirty="0" smtClean="0"/>
              <a:t>is the container (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::vector&lt;</a:t>
            </a:r>
            <a:r>
              <a:rPr lang="en-US" dirty="0" err="1" smtClean="0">
                <a:latin typeface="Consolas" panose="020B0609020204030204" pitchFamily="49" charset="0"/>
              </a:rPr>
              <a:t>student_info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  <a:r>
              <a:rPr lang="en-US" dirty="0" smtClean="0"/>
              <a:t>)</a:t>
            </a:r>
          </a:p>
          <a:p>
            <a:pPr lvl="1"/>
            <a:r>
              <a:rPr lang="de-DE" dirty="0" smtClean="0"/>
              <a:t>Use </a:t>
            </a:r>
            <a:r>
              <a:rPr lang="de-DE" dirty="0" smtClean="0">
                <a:latin typeface="Consolas" panose="020B0609020204030204" pitchFamily="49" charset="0"/>
                <a:cs typeface="Consolas" panose="020B0609020204030204" pitchFamily="49" charset="0"/>
              </a:rPr>
              <a:t>iterator</a:t>
            </a:r>
            <a:r>
              <a:rPr lang="de-DE" dirty="0" smtClean="0"/>
              <a:t> to modify the element, </a:t>
            </a:r>
            <a:r>
              <a:rPr lang="de-DE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_</a:t>
            </a:r>
            <a:r>
              <a:rPr lang="de-DE" dirty="0" smtClean="0">
                <a:latin typeface="Consolas" panose="020B0609020204030204" pitchFamily="49" charset="0"/>
                <a:cs typeface="Consolas" panose="020B0609020204030204" pitchFamily="49" charset="0"/>
              </a:rPr>
              <a:t>iterator</a:t>
            </a:r>
            <a:r>
              <a:rPr lang="de-DE" dirty="0" smtClean="0"/>
              <a:t> otherwise (read only access)</a:t>
            </a:r>
          </a:p>
          <a:p>
            <a:r>
              <a:rPr lang="de-DE" dirty="0" smtClean="0"/>
              <a:t>Note, that we don‘t actually see the actual type</a:t>
            </a:r>
            <a:r>
              <a:rPr lang="en-US" dirty="0" smtClean="0"/>
              <a:t>, we just know what we can do with it.</a:t>
            </a:r>
          </a:p>
          <a:p>
            <a:pPr lvl="1"/>
            <a:r>
              <a:rPr lang="en-US" dirty="0"/>
              <a:t>Abstraction is selective </a:t>
            </a:r>
            <a:r>
              <a:rPr lang="en-US" dirty="0" smtClean="0"/>
              <a:t>ignorance!</a:t>
            </a:r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00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746" y="1850571"/>
            <a:ext cx="9356054" cy="432511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Code using iterators is often analogous to index based code:</a:t>
            </a:r>
          </a:p>
          <a:p>
            <a:pPr marL="923544" lvl="3" indent="0">
              <a:buNone/>
            </a:pPr>
            <a:endParaRPr lang="nn-NO" sz="1600" dirty="0" smtClean="0">
              <a:solidFill>
                <a:srgbClr val="008000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nn-NO" sz="1600" dirty="0" smtClean="0">
                <a:solidFill>
                  <a:srgbClr val="008000"/>
                </a:solidFill>
                <a:latin typeface="Consolas"/>
              </a:rPr>
              <a:t>// </a:t>
            </a:r>
            <a:r>
              <a:rPr lang="nn-NO" sz="1600" dirty="0">
                <a:solidFill>
                  <a:srgbClr val="008000"/>
                </a:solidFill>
                <a:latin typeface="Consolas"/>
              </a:rPr>
              <a:t>code based on indicies</a:t>
            </a:r>
          </a:p>
          <a:p>
            <a:pPr marL="923544" lvl="3" indent="0">
              <a:buNone/>
            </a:pPr>
            <a:r>
              <a:rPr lang="nn-NO" sz="1600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nn-NO" sz="16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nn-NO" sz="1600" dirty="0">
                <a:solidFill>
                  <a:srgbClr val="0000FF"/>
                </a:solidFill>
                <a:latin typeface="Consolas"/>
              </a:rPr>
              <a:t>auto</a:t>
            </a:r>
            <a:r>
              <a:rPr lang="nn-NO" sz="1600" dirty="0">
                <a:solidFill>
                  <a:prstClr val="black"/>
                </a:solidFill>
                <a:latin typeface="Consolas"/>
              </a:rPr>
              <a:t> i = 0; i != students.size(); ++i)</a:t>
            </a:r>
          </a:p>
          <a:p>
            <a:pPr marL="923544" lvl="3" indent="0">
              <a:buNone/>
            </a:pPr>
            <a:r>
              <a:rPr lang="nn-NO" sz="16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cout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&lt;&lt; students[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].name &lt;&lt;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endl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pPr marL="923544" lvl="3" indent="0">
              <a:buNone/>
            </a:pP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600" dirty="0">
                <a:solidFill>
                  <a:srgbClr val="008000"/>
                </a:solidFill>
                <a:latin typeface="Consolas"/>
              </a:rPr>
              <a:t>// code based on </a:t>
            </a:r>
            <a:r>
              <a:rPr lang="en-US" sz="1600" dirty="0" smtClean="0">
                <a:solidFill>
                  <a:srgbClr val="008000"/>
                </a:solidFill>
                <a:latin typeface="Consolas"/>
              </a:rPr>
              <a:t>iterators, we don't care about the actual iterator type</a:t>
            </a:r>
            <a:endParaRPr lang="en-US" sz="1600" dirty="0">
              <a:solidFill>
                <a:srgbClr val="008000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600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auto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students.begin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();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!=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students.end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(); ++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) </a:t>
            </a: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cout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&lt;&lt; (*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).name &lt;&lt;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endl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923544" lvl="3" indent="0">
              <a:buNone/>
            </a:pP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}</a:t>
            </a:r>
          </a:p>
          <a:p>
            <a:pPr marL="923544" lvl="3" indent="0">
              <a:buNone/>
            </a:pP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dirty="0" smtClean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code based on iterators, we </a:t>
            </a:r>
            <a:r>
              <a:rPr lang="en-US" dirty="0" smtClean="0">
                <a:solidFill>
                  <a:srgbClr val="008000"/>
                </a:solidFill>
                <a:latin typeface="Consolas"/>
              </a:rPr>
              <a:t>don't 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care about the actual </a:t>
            </a:r>
            <a:r>
              <a:rPr lang="en-US" dirty="0" smtClean="0">
                <a:solidFill>
                  <a:srgbClr val="008000"/>
                </a:solidFill>
                <a:latin typeface="Consolas"/>
              </a:rPr>
              <a:t>element type</a:t>
            </a:r>
            <a:endParaRPr lang="en-US" dirty="0">
              <a:solidFill>
                <a:srgbClr val="008000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auto </a:t>
            </a:r>
            <a:r>
              <a:rPr lang="en-US" dirty="0" err="1" smtClean="0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&amp;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s : students) 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923544" lvl="3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cout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&lt;&lt; s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.name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&lt;&lt;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endl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923544" lvl="3" indent="0">
              <a:buNone/>
            </a:pPr>
            <a:r>
              <a:rPr lang="en-US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833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container_type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::iterator</a:t>
            </a:r>
            <a:r>
              <a:rPr lang="en-US" dirty="0" smtClean="0"/>
              <a:t> is convertible to the corresponding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container_type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const_iterator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dirty="0" err="1">
                <a:cs typeface="Consolas" pitchFamily="49" charset="0"/>
              </a:rPr>
              <a:t>s</a:t>
            </a:r>
            <a:r>
              <a:rPr lang="en-US" dirty="0" err="1" smtClean="0">
                <a:cs typeface="Consolas" pitchFamily="49" charset="0"/>
              </a:rPr>
              <a:t>tudents.begin</a:t>
            </a:r>
            <a:r>
              <a:rPr lang="en-US" dirty="0" smtClean="0">
                <a:cs typeface="Consolas" pitchFamily="49" charset="0"/>
              </a:rPr>
              <a:t>() returns an iterator, but we assign it to a </a:t>
            </a:r>
            <a:r>
              <a:rPr lang="en-US" dirty="0" err="1" smtClean="0">
                <a:cs typeface="Consolas" pitchFamily="49" charset="0"/>
              </a:rPr>
              <a:t>const_iterator</a:t>
            </a:r>
            <a:endParaRPr lang="en-US" dirty="0" smtClean="0">
              <a:cs typeface="Consolas" pitchFamily="49" charset="0"/>
            </a:endParaRPr>
          </a:p>
          <a:p>
            <a:r>
              <a:rPr lang="en-US" dirty="0" smtClean="0"/>
              <a:t>Opposite is not true! Why?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35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4750" y="1831910"/>
            <a:ext cx="9357049" cy="434029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Containers do not only expose their (specific) iterator types, but also actual iterators:</a:t>
            </a:r>
            <a:endParaRPr lang="en-US" dirty="0"/>
          </a:p>
          <a:p>
            <a:pPr marL="109728" indent="0">
              <a:buNone/>
            </a:pPr>
            <a:r>
              <a:rPr lang="en-US" sz="2000" dirty="0">
                <a:latin typeface="Consolas"/>
              </a:rPr>
              <a:t>	</a:t>
            </a:r>
            <a:r>
              <a:rPr lang="en-US" sz="2000" dirty="0" err="1">
                <a:latin typeface="Consolas"/>
              </a:rPr>
              <a:t>students.begin</a:t>
            </a:r>
            <a:r>
              <a:rPr lang="en-US" sz="2000" dirty="0">
                <a:latin typeface="Consolas"/>
              </a:rPr>
              <a:t>(), </a:t>
            </a:r>
            <a:r>
              <a:rPr lang="en-US" sz="2000" dirty="0" err="1">
                <a:latin typeface="Consolas"/>
              </a:rPr>
              <a:t>students.end</a:t>
            </a:r>
            <a:r>
              <a:rPr lang="en-US" sz="2000" dirty="0">
                <a:latin typeface="Consolas"/>
              </a:rPr>
              <a:t>()</a:t>
            </a:r>
          </a:p>
          <a:p>
            <a:pPr marL="109728" indent="0">
              <a:buNone/>
            </a:pPr>
            <a:endParaRPr lang="en-US" sz="2000" dirty="0">
              <a:latin typeface="Consolas"/>
            </a:endParaRPr>
          </a:p>
          <a:p>
            <a:pPr lvl="1"/>
            <a:r>
              <a:rPr lang="en-US" dirty="0"/>
              <a:t>b</a:t>
            </a:r>
            <a:r>
              <a:rPr lang="en-US" dirty="0" smtClean="0"/>
              <a:t>egin(): ‘points’ to the first element</a:t>
            </a:r>
          </a:p>
          <a:p>
            <a:pPr lvl="1"/>
            <a:r>
              <a:rPr lang="en-US" dirty="0" smtClean="0"/>
              <a:t>end(): ‘points’ to the element after the last one</a:t>
            </a:r>
          </a:p>
          <a:p>
            <a:r>
              <a:rPr lang="en-US" dirty="0" smtClean="0"/>
              <a:t>Iterators can be </a:t>
            </a:r>
            <a:r>
              <a:rPr lang="en-US" i="1" dirty="0" smtClean="0"/>
              <a:t>compared</a:t>
            </a:r>
            <a:r>
              <a:rPr lang="en-US" dirty="0" smtClean="0"/>
              <a:t>:</a:t>
            </a:r>
          </a:p>
          <a:p>
            <a:pPr marL="109728" indent="0">
              <a:buClr>
                <a:srgbClr val="5BD078"/>
              </a:buClr>
              <a:buNone/>
            </a:pPr>
            <a:r>
              <a:rPr lang="en-US" sz="2000" dirty="0">
                <a:solidFill>
                  <a:prstClr val="black"/>
                </a:solidFill>
                <a:latin typeface="Consolas"/>
              </a:rPr>
              <a:t>	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!=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students.end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()</a:t>
            </a:r>
          </a:p>
          <a:p>
            <a:pPr lvl="1"/>
            <a:r>
              <a:rPr lang="en-US" dirty="0" smtClean="0"/>
              <a:t>Tests, whether both iterators refer to the same element</a:t>
            </a:r>
          </a:p>
          <a:p>
            <a:r>
              <a:rPr lang="en-US" dirty="0" smtClean="0"/>
              <a:t>Iterators can be </a:t>
            </a:r>
            <a:r>
              <a:rPr lang="en-US" i="1" dirty="0" smtClean="0"/>
              <a:t>incremented</a:t>
            </a:r>
            <a:r>
              <a:rPr lang="en-US" dirty="0" smtClean="0"/>
              <a:t>:</a:t>
            </a:r>
          </a:p>
          <a:p>
            <a:pPr marL="109728" indent="0">
              <a:buClr>
                <a:srgbClr val="5BD078"/>
              </a:buClr>
              <a:buNone/>
            </a:pPr>
            <a:r>
              <a:rPr lang="en-US" sz="2000" dirty="0">
                <a:solidFill>
                  <a:prstClr val="black"/>
                </a:solidFill>
                <a:latin typeface="Consolas"/>
              </a:rPr>
              <a:t>	++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iter</a:t>
            </a:r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pPr lvl="1"/>
            <a:r>
              <a:rPr lang="en-US" dirty="0" smtClean="0"/>
              <a:t>Make the iterator ‘point’ (refer) to the next element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2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Iterator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Iterators can be </a:t>
            </a:r>
            <a:r>
              <a:rPr lang="en-US" i="1" dirty="0"/>
              <a:t>dereferenced</a:t>
            </a:r>
            <a:r>
              <a:rPr lang="en-US" dirty="0"/>
              <a:t>:</a:t>
            </a:r>
          </a:p>
          <a:p>
            <a:pPr marL="109728" indent="0">
              <a:buNone/>
            </a:pPr>
            <a:r>
              <a:rPr lang="en-US" sz="2100" dirty="0">
                <a:solidFill>
                  <a:prstClr val="black"/>
                </a:solidFill>
                <a:latin typeface="Consolas"/>
              </a:rPr>
              <a:t>	*</a:t>
            </a:r>
            <a:r>
              <a:rPr lang="en-US" sz="2100" dirty="0" err="1">
                <a:solidFill>
                  <a:prstClr val="black"/>
                </a:solidFill>
                <a:latin typeface="Consolas"/>
              </a:rPr>
              <a:t>iter</a:t>
            </a:r>
            <a:endParaRPr lang="en-US" sz="2100" dirty="0">
              <a:solidFill>
                <a:prstClr val="black"/>
              </a:solidFill>
              <a:latin typeface="Consolas"/>
            </a:endParaRPr>
          </a:p>
          <a:p>
            <a:pPr lvl="1"/>
            <a:r>
              <a:rPr lang="en-US" dirty="0"/>
              <a:t>Evaluates to the element the iterator refers to</a:t>
            </a:r>
          </a:p>
          <a:p>
            <a:r>
              <a:rPr lang="en-US" dirty="0" smtClean="0"/>
              <a:t>In order to access a member of the element  the iterator refers to, we write:</a:t>
            </a:r>
          </a:p>
          <a:p>
            <a:pPr marL="109728" indent="0">
              <a:buClr>
                <a:srgbClr val="5BD078"/>
              </a:buClr>
              <a:buNone/>
            </a:pPr>
            <a:r>
              <a:rPr lang="en-US" sz="2100" dirty="0">
                <a:solidFill>
                  <a:prstClr val="black"/>
                </a:solidFill>
                <a:latin typeface="Consolas"/>
              </a:rPr>
              <a:t>	(*</a:t>
            </a:r>
            <a:r>
              <a:rPr lang="en-US" sz="21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).name</a:t>
            </a:r>
          </a:p>
          <a:p>
            <a:pPr lvl="1"/>
            <a:r>
              <a:rPr lang="en-US" dirty="0" smtClean="0"/>
              <a:t>(why not: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*iter.name </a:t>
            </a:r>
            <a:r>
              <a:rPr lang="en-US" dirty="0" smtClean="0"/>
              <a:t>?)</a:t>
            </a:r>
            <a:endParaRPr lang="en-US" dirty="0"/>
          </a:p>
          <a:p>
            <a:r>
              <a:rPr lang="en-US" dirty="0" smtClean="0"/>
              <a:t>Syntactic sugar, 100% equivalent:</a:t>
            </a:r>
          </a:p>
          <a:p>
            <a:pPr marL="109728" indent="0">
              <a:buClr>
                <a:srgbClr val="5BD078"/>
              </a:buClr>
              <a:buNone/>
            </a:pPr>
            <a:r>
              <a:rPr lang="en-US" sz="2100" dirty="0">
                <a:solidFill>
                  <a:prstClr val="black"/>
                </a:solidFill>
                <a:latin typeface="Consolas"/>
              </a:rPr>
              <a:t>	</a:t>
            </a:r>
            <a:r>
              <a:rPr lang="en-US" sz="21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-&gt;name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66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Iterator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8948928" cy="4351337"/>
          </a:xfrm>
        </p:spPr>
        <p:txBody>
          <a:bodyPr>
            <a:normAutofit/>
          </a:bodyPr>
          <a:lstStyle/>
          <a:p>
            <a:r>
              <a:rPr lang="en-US" dirty="0" smtClean="0"/>
              <a:t>Some iterators can get a number added</a:t>
            </a:r>
          </a:p>
          <a:p>
            <a:pPr marL="667512" lvl="2" indent="0">
              <a:buClr>
                <a:srgbClr val="31B6FD"/>
              </a:buClr>
              <a:buNone/>
            </a:pPr>
            <a:endParaRPr lang="en-US" sz="1000" dirty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buClr>
                <a:srgbClr val="31B6FD"/>
              </a:buClr>
              <a:buNone/>
            </a:pPr>
            <a:r>
              <a:rPr lang="en-US" sz="1600" i="0" dirty="0" err="1">
                <a:solidFill>
                  <a:prstClr val="black"/>
                </a:solidFill>
                <a:latin typeface="Consolas"/>
              </a:rPr>
              <a:t>students.erase</a:t>
            </a:r>
            <a:r>
              <a:rPr lang="en-US" sz="1600" i="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600" i="0" dirty="0" err="1">
                <a:solidFill>
                  <a:prstClr val="black"/>
                </a:solidFill>
                <a:latin typeface="Consolas"/>
              </a:rPr>
              <a:t>students.begin</a:t>
            </a:r>
            <a:r>
              <a:rPr lang="en-US" sz="1600" i="0" dirty="0">
                <a:solidFill>
                  <a:prstClr val="black"/>
                </a:solidFill>
                <a:latin typeface="Consolas"/>
              </a:rPr>
              <a:t>() + </a:t>
            </a:r>
            <a:r>
              <a:rPr lang="en-US" sz="1600" i="0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sz="1600" i="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667512" lvl="2" indent="0">
              <a:buClr>
                <a:srgbClr val="31B6FD"/>
              </a:buClr>
              <a:buNone/>
            </a:pPr>
            <a:endParaRPr lang="en-US" sz="900" dirty="0">
              <a:solidFill>
                <a:prstClr val="black"/>
              </a:solidFill>
              <a:latin typeface="Consolas"/>
            </a:endParaRPr>
          </a:p>
          <a:p>
            <a:pPr lvl="1"/>
            <a:r>
              <a:rPr lang="en-US" dirty="0" smtClean="0"/>
              <a:t>Overloaded operator+, makes the iterator refer to the ‘</a:t>
            </a:r>
            <a:r>
              <a:rPr lang="en-US" dirty="0" err="1" smtClean="0"/>
              <a:t>i</a:t>
            </a:r>
            <a:r>
              <a:rPr lang="en-US" dirty="0" smtClean="0"/>
              <a:t>’ –s element after begin</a:t>
            </a:r>
          </a:p>
          <a:p>
            <a:pPr lvl="1"/>
            <a:r>
              <a:rPr lang="en-US" dirty="0" smtClean="0"/>
              <a:t>Equivalent to invoking ++ ‘</a:t>
            </a:r>
            <a:r>
              <a:rPr lang="en-US" dirty="0" err="1" smtClean="0"/>
              <a:t>i</a:t>
            </a:r>
            <a:r>
              <a:rPr lang="en-US" dirty="0" smtClean="0"/>
              <a:t>’ times</a:t>
            </a:r>
          </a:p>
          <a:p>
            <a:pPr lvl="1"/>
            <a:r>
              <a:rPr lang="en-US" dirty="0" smtClean="0"/>
              <a:t>Defined only for iterators from </a:t>
            </a:r>
            <a:r>
              <a:rPr lang="en-US" i="1" dirty="0" smtClean="0"/>
              <a:t>random access</a:t>
            </a:r>
            <a:r>
              <a:rPr lang="en-US" dirty="0" smtClean="0"/>
              <a:t> containers</a:t>
            </a:r>
          </a:p>
          <a:p>
            <a:pPr lvl="2"/>
            <a:r>
              <a:rPr lang="en-US" dirty="0" err="1">
                <a:latin typeface="Consolas" panose="020B0609020204030204" pitchFamily="49" charset="0"/>
              </a:rPr>
              <a:t>s</a:t>
            </a:r>
            <a:r>
              <a:rPr lang="en-US" dirty="0" err="1" smtClean="0">
                <a:latin typeface="Consolas" panose="020B0609020204030204" pitchFamily="49" charset="0"/>
              </a:rPr>
              <a:t>td</a:t>
            </a:r>
            <a:r>
              <a:rPr lang="en-US" dirty="0" smtClean="0">
                <a:latin typeface="Consolas" panose="020B0609020204030204" pitchFamily="49" charset="0"/>
              </a:rPr>
              <a:t>::vector</a:t>
            </a:r>
            <a:r>
              <a:rPr lang="en-US" dirty="0" smtClean="0"/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::string</a:t>
            </a:r>
            <a:r>
              <a:rPr lang="en-US" dirty="0" smtClean="0"/>
              <a:t> are random access (indexing is possible)</a:t>
            </a:r>
          </a:p>
          <a:p>
            <a:pPr lvl="2"/>
            <a:r>
              <a:rPr lang="en-US" dirty="0" smtClean="0"/>
              <a:t>Will result in compilation error for sequential (non-random access) containers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0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Erasing </a:t>
            </a:r>
            <a:r>
              <a:rPr lang="en-US" dirty="0" smtClean="0"/>
              <a:t>Elements </a:t>
            </a:r>
            <a:r>
              <a:rPr lang="en-US" dirty="0"/>
              <a:t>in </a:t>
            </a:r>
            <a:r>
              <a:rPr lang="en-US" dirty="0" smtClean="0"/>
              <a:t>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9329928" cy="4351337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Slow, but direct solution</a:t>
            </a:r>
          </a:p>
          <a:p>
            <a:pPr marL="667512" lvl="2" indent="0">
              <a:buNone/>
            </a:pPr>
            <a:endParaRPr lang="en-US" sz="1800" i="0" dirty="0" smtClean="0">
              <a:solidFill>
                <a:srgbClr val="008000"/>
              </a:solidFill>
              <a:latin typeface="Consolas"/>
            </a:endParaRPr>
          </a:p>
          <a:p>
            <a:pPr marL="667512" lvl="2" indent="0">
              <a:buNone/>
            </a:pPr>
            <a:r>
              <a:rPr lang="en-US" sz="1800" i="0" dirty="0" smtClean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sz="1800" i="0" dirty="0">
                <a:solidFill>
                  <a:srgbClr val="008000"/>
                </a:solidFill>
                <a:latin typeface="Consolas"/>
              </a:rPr>
              <a:t>second try: correct but potentially slow</a:t>
            </a:r>
            <a:endParaRPr lang="en-US" sz="1800" i="0" dirty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buNone/>
            </a:pPr>
            <a:r>
              <a:rPr lang="en-US" sz="1800" dirty="0" err="1">
                <a:solidFill>
                  <a:prstClr val="black"/>
                </a:solidFill>
                <a:latin typeface="Consolas"/>
              </a:rPr>
              <a:t>s</a:t>
            </a:r>
            <a:r>
              <a:rPr lang="en-US" sz="1800" i="0" dirty="0" err="1" smtClean="0">
                <a:solidFill>
                  <a:prstClr val="black"/>
                </a:solidFill>
                <a:latin typeface="Consolas"/>
              </a:rPr>
              <a:t>td</a:t>
            </a:r>
            <a:r>
              <a:rPr lang="en-US" sz="1800" i="0" dirty="0" smtClean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sz="1800" i="0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800" i="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1800" i="0" dirty="0" err="1" smtClean="0">
                <a:solidFill>
                  <a:prstClr val="black"/>
                </a:solidFill>
                <a:latin typeface="Consolas"/>
              </a:rPr>
              <a:t>extract_fails</a:t>
            </a:r>
            <a:r>
              <a:rPr lang="en-US" sz="1800" i="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800" i="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800" i="0" dirty="0" smtClean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sz="1800" i="0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800" i="0" dirty="0">
                <a:solidFill>
                  <a:prstClr val="black"/>
                </a:solidFill>
                <a:latin typeface="Consolas"/>
              </a:rPr>
              <a:t>&gt;&amp; students)</a:t>
            </a:r>
          </a:p>
          <a:p>
            <a:pPr marL="667512" lvl="2" indent="0">
              <a:buNone/>
            </a:pPr>
            <a:r>
              <a:rPr lang="en-US" sz="1800" i="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667512" lvl="2" indent="0">
              <a:buNone/>
            </a:pPr>
            <a:r>
              <a:rPr lang="en-US" sz="1800" i="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800" i="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800" i="0" dirty="0" smtClean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sz="1800" i="0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800" i="0" dirty="0">
                <a:solidFill>
                  <a:prstClr val="black"/>
                </a:solidFill>
                <a:latin typeface="Consolas"/>
              </a:rPr>
              <a:t>&gt; fail;</a:t>
            </a:r>
          </a:p>
          <a:p>
            <a:pPr marL="667512" lvl="2" indent="0">
              <a:buNone/>
            </a:pPr>
            <a:r>
              <a:rPr lang="en-US" sz="1800" i="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800" i="0" dirty="0" smtClean="0">
                <a:solidFill>
                  <a:prstClr val="black"/>
                </a:solidFill>
                <a:latin typeface="Consolas"/>
              </a:rPr>
              <a:t>   </a:t>
            </a:r>
            <a:r>
              <a:rPr lang="en-US" sz="18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&gt;::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size_type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800" i="0" dirty="0">
                <a:solidFill>
                  <a:prstClr val="black"/>
                </a:solidFill>
                <a:latin typeface="Consolas"/>
              </a:rPr>
              <a:t>i = 0;</a:t>
            </a:r>
          </a:p>
          <a:p>
            <a:pPr marL="667512" lvl="2" indent="0">
              <a:buNone/>
            </a:pPr>
            <a:endParaRPr lang="en-US" sz="1800" i="0" dirty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buNone/>
            </a:pPr>
            <a:r>
              <a:rPr lang="en-US" sz="1800" i="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800" i="0" dirty="0">
                <a:solidFill>
                  <a:srgbClr val="008000"/>
                </a:solidFill>
                <a:latin typeface="Consolas"/>
              </a:rPr>
              <a:t>// invariant: elements [0, </a:t>
            </a:r>
            <a:r>
              <a:rPr lang="en-US" sz="1800" i="0" dirty="0" err="1">
                <a:solidFill>
                  <a:srgbClr val="008000"/>
                </a:solidFill>
                <a:latin typeface="Consolas"/>
              </a:rPr>
              <a:t>i</a:t>
            </a:r>
            <a:r>
              <a:rPr lang="en-US" sz="1800" i="0" dirty="0">
                <a:solidFill>
                  <a:srgbClr val="008000"/>
                </a:solidFill>
                <a:latin typeface="Consolas"/>
              </a:rPr>
              <a:t>) of students represent passing grades</a:t>
            </a:r>
            <a:endParaRPr lang="en-US" sz="1800" i="0" dirty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buNone/>
            </a:pPr>
            <a:r>
              <a:rPr lang="en-US" sz="1800" i="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800" i="0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sz="1800" i="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1800" i="0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sz="1800" i="0" dirty="0">
                <a:solidFill>
                  <a:prstClr val="black"/>
                </a:solidFill>
                <a:latin typeface="Consolas"/>
              </a:rPr>
              <a:t> != </a:t>
            </a:r>
            <a:r>
              <a:rPr lang="en-US" sz="1800" i="0" dirty="0" err="1">
                <a:solidFill>
                  <a:prstClr val="black"/>
                </a:solidFill>
                <a:latin typeface="Consolas"/>
              </a:rPr>
              <a:t>students.size</a:t>
            </a:r>
            <a:r>
              <a:rPr lang="en-US" sz="1800" i="0" dirty="0">
                <a:solidFill>
                  <a:prstClr val="black"/>
                </a:solidFill>
                <a:latin typeface="Consolas"/>
              </a:rPr>
              <a:t>()) {</a:t>
            </a:r>
          </a:p>
          <a:p>
            <a:pPr marL="667512" lvl="2" indent="0">
              <a:buNone/>
            </a:pPr>
            <a:r>
              <a:rPr lang="en-US" sz="1800" i="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800" i="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1800" i="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1800" i="0" dirty="0" err="1">
                <a:solidFill>
                  <a:prstClr val="black"/>
                </a:solidFill>
                <a:latin typeface="Consolas"/>
              </a:rPr>
              <a:t>fail_grade</a:t>
            </a:r>
            <a:r>
              <a:rPr lang="en-US" sz="1800" i="0" dirty="0">
                <a:solidFill>
                  <a:prstClr val="black"/>
                </a:solidFill>
                <a:latin typeface="Consolas"/>
              </a:rPr>
              <a:t>(students[</a:t>
            </a:r>
            <a:r>
              <a:rPr lang="en-US" sz="1800" i="0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sz="1800" i="0" dirty="0">
                <a:solidFill>
                  <a:prstClr val="black"/>
                </a:solidFill>
                <a:latin typeface="Consolas"/>
              </a:rPr>
              <a:t>])) {</a:t>
            </a:r>
          </a:p>
          <a:p>
            <a:pPr marL="667512" lvl="2" indent="0">
              <a:buNone/>
            </a:pPr>
            <a:r>
              <a:rPr lang="en-US" sz="1800" i="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1800" i="0" dirty="0" err="1">
                <a:solidFill>
                  <a:prstClr val="black"/>
                </a:solidFill>
                <a:latin typeface="Consolas"/>
              </a:rPr>
              <a:t>fail.push_back</a:t>
            </a:r>
            <a:r>
              <a:rPr lang="en-US" sz="1800" i="0" dirty="0">
                <a:solidFill>
                  <a:prstClr val="black"/>
                </a:solidFill>
                <a:latin typeface="Consolas"/>
              </a:rPr>
              <a:t>(students[</a:t>
            </a:r>
            <a:r>
              <a:rPr lang="en-US" sz="1800" i="0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sz="1800" i="0" dirty="0">
                <a:solidFill>
                  <a:prstClr val="black"/>
                </a:solidFill>
                <a:latin typeface="Consolas"/>
              </a:rPr>
              <a:t>]};</a:t>
            </a:r>
          </a:p>
          <a:p>
            <a:pPr marL="667512" lvl="2" indent="0">
              <a:buNone/>
            </a:pPr>
            <a:r>
              <a:rPr lang="en-US" sz="1800" i="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1800" i="0" dirty="0" err="1">
                <a:solidFill>
                  <a:prstClr val="black"/>
                </a:solidFill>
                <a:latin typeface="Consolas"/>
              </a:rPr>
              <a:t>students.erase</a:t>
            </a:r>
            <a:r>
              <a:rPr lang="en-US" sz="1800" i="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800" i="0" dirty="0" err="1">
                <a:solidFill>
                  <a:prstClr val="black"/>
                </a:solidFill>
                <a:latin typeface="Consolas"/>
              </a:rPr>
              <a:t>students.begin</a:t>
            </a:r>
            <a:r>
              <a:rPr lang="en-US" sz="1800" i="0" dirty="0">
                <a:solidFill>
                  <a:prstClr val="black"/>
                </a:solidFill>
                <a:latin typeface="Consolas"/>
              </a:rPr>
              <a:t>() + </a:t>
            </a:r>
            <a:r>
              <a:rPr lang="en-US" sz="1800" i="0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sz="1800" i="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667512" lvl="2" indent="0">
              <a:buNone/>
            </a:pPr>
            <a:r>
              <a:rPr lang="en-US" sz="1800" i="0" dirty="0">
                <a:solidFill>
                  <a:prstClr val="black"/>
                </a:solidFill>
                <a:latin typeface="Consolas"/>
              </a:rPr>
              <a:t>        } </a:t>
            </a:r>
            <a:r>
              <a:rPr lang="en-US" sz="1800" i="0" dirty="0">
                <a:solidFill>
                  <a:srgbClr val="0000FF"/>
                </a:solidFill>
                <a:latin typeface="Consolas"/>
              </a:rPr>
              <a:t>else</a:t>
            </a:r>
            <a:endParaRPr lang="en-US" sz="1800" i="0" dirty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buNone/>
            </a:pPr>
            <a:r>
              <a:rPr lang="en-US" sz="1800" i="0" dirty="0">
                <a:solidFill>
                  <a:prstClr val="black"/>
                </a:solidFill>
                <a:latin typeface="Consolas"/>
              </a:rPr>
              <a:t>            ++</a:t>
            </a:r>
            <a:r>
              <a:rPr lang="en-US" sz="1800" i="0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sz="1800" i="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667512" lvl="2" indent="0">
              <a:buNone/>
            </a:pPr>
            <a:r>
              <a:rPr lang="en-US" sz="1800" i="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pPr marL="667512" lvl="2" indent="0">
              <a:buNone/>
            </a:pPr>
            <a:r>
              <a:rPr lang="en-US" sz="1800" i="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800" i="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800" i="0" dirty="0">
                <a:solidFill>
                  <a:prstClr val="black"/>
                </a:solidFill>
                <a:latin typeface="Consolas"/>
              </a:rPr>
              <a:t> fail;</a:t>
            </a:r>
          </a:p>
          <a:p>
            <a:pPr marL="667512" lvl="2" indent="0">
              <a:buNone/>
            </a:pPr>
            <a:r>
              <a:rPr lang="en-US" sz="1800" i="0" dirty="0">
                <a:solidFill>
                  <a:prstClr val="black"/>
                </a:solidFill>
                <a:latin typeface="Consolas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6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Erasing Elements in Place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9329928" cy="4351337"/>
          </a:xfrm>
        </p:spPr>
        <p:txBody>
          <a:bodyPr>
            <a:normAutofit/>
          </a:bodyPr>
          <a:lstStyle/>
          <a:p>
            <a:r>
              <a:rPr lang="en-US" dirty="0" smtClean="0"/>
              <a:t>Still slow, but without indexing:</a:t>
            </a:r>
          </a:p>
          <a:p>
            <a:pPr marL="923544" lvl="3" indent="0">
              <a:buNone/>
            </a:pPr>
            <a:r>
              <a:rPr lang="en-US" sz="1500" dirty="0">
                <a:solidFill>
                  <a:srgbClr val="008000"/>
                </a:solidFill>
                <a:latin typeface="Consolas"/>
              </a:rPr>
              <a:t>// version 3: iterators but no indexing</a:t>
            </a:r>
            <a:endParaRPr lang="en-US" sz="1500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500" dirty="0" smtClean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extract_fails</a:t>
            </a:r>
            <a:r>
              <a:rPr lang="en-US" sz="15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500" dirty="0" smtClean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&gt;&amp; students)</a:t>
            </a:r>
          </a:p>
          <a:p>
            <a:pPr marL="923544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923544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500" dirty="0" smtClean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sz="1500" dirty="0" err="1" smtClean="0">
                <a:solidFill>
                  <a:prstClr val="black"/>
                </a:solidFill>
                <a:latin typeface="Consolas"/>
              </a:rPr>
              <a:t>student_info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&gt; fail;</a:t>
            </a:r>
          </a:p>
          <a:p>
            <a:pPr marL="923544" lvl="3" indent="0">
              <a:buNone/>
            </a:pPr>
            <a:endParaRPr lang="en-US" sz="1500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nsolas"/>
              </a:rPr>
              <a:t>auto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students.begin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();</a:t>
            </a:r>
          </a:p>
          <a:p>
            <a:pPr marL="923544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!= 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students.end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()) {</a:t>
            </a:r>
          </a:p>
          <a:p>
            <a:pPr marL="923544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5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fail_grade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(*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)) {</a:t>
            </a:r>
          </a:p>
          <a:p>
            <a:pPr marL="923544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fail.push_back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(*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923544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students.erase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);    </a:t>
            </a:r>
            <a:r>
              <a:rPr lang="en-US" sz="1500" dirty="0">
                <a:solidFill>
                  <a:srgbClr val="008000"/>
                </a:solidFill>
                <a:latin typeface="Consolas"/>
              </a:rPr>
              <a:t>// watch out! Why?</a:t>
            </a:r>
            <a:endParaRPr lang="en-US" sz="1500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    } </a:t>
            </a:r>
            <a:r>
              <a:rPr lang="en-US" sz="1500" dirty="0">
                <a:solidFill>
                  <a:srgbClr val="0000FF"/>
                </a:solidFill>
                <a:latin typeface="Consolas"/>
              </a:rPr>
              <a:t>else</a:t>
            </a:r>
            <a:endParaRPr lang="en-US" sz="1500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        ++</a:t>
            </a:r>
            <a:r>
              <a:rPr lang="en-US" sz="15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923544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pPr marL="923544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500" dirty="0">
                <a:solidFill>
                  <a:prstClr val="black"/>
                </a:solidFill>
                <a:latin typeface="Consolas"/>
              </a:rPr>
              <a:t> fail;</a:t>
            </a:r>
          </a:p>
          <a:p>
            <a:pPr marL="923544" lvl="3" indent="0">
              <a:buNone/>
            </a:pPr>
            <a:r>
              <a:rPr lang="en-US" sz="15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1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 Invalidation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to an iterator if the element it refers to is deleted?</a:t>
            </a:r>
          </a:p>
          <a:p>
            <a:pPr lvl="1"/>
            <a:r>
              <a:rPr lang="en-US" dirty="0" smtClean="0"/>
              <a:t>It is invalidated</a:t>
            </a:r>
          </a:p>
          <a:p>
            <a:pPr lvl="1"/>
            <a:r>
              <a:rPr lang="en-US" dirty="0" smtClean="0"/>
              <a:t>Certain containers invalidate all iterators after the deleted element as well (vectors)</a:t>
            </a:r>
          </a:p>
          <a:p>
            <a:r>
              <a:rPr lang="en-US" dirty="0" smtClean="0"/>
              <a:t>For that reason erase() returns the next (valid) iterator:</a:t>
            </a:r>
          </a:p>
          <a:p>
            <a:pPr marL="109728" indent="0">
              <a:buNone/>
            </a:pP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109728" indent="0"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  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students.erase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);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05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 Problem as before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329928" cy="4325112"/>
          </a:xfrm>
        </p:spPr>
        <p:txBody>
          <a:bodyPr>
            <a:normAutofit/>
          </a:bodyPr>
          <a:lstStyle/>
          <a:p>
            <a:r>
              <a:rPr lang="en-US" dirty="0" smtClean="0"/>
              <a:t>Why does this code fail:</a:t>
            </a:r>
          </a:p>
          <a:p>
            <a:pPr marL="923544" lvl="3" indent="0">
              <a:buNone/>
            </a:pPr>
            <a:endParaRPr lang="en-US" dirty="0">
              <a:solidFill>
                <a:srgbClr val="008000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dirty="0">
                <a:solidFill>
                  <a:srgbClr val="008000"/>
                </a:solidFill>
                <a:latin typeface="Consolas"/>
              </a:rPr>
              <a:t>// this code will fail because of misguided optimization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dirty="0">
                <a:solidFill>
                  <a:srgbClr val="0000FF"/>
                </a:solidFill>
                <a:latin typeface="Consolas"/>
              </a:rPr>
              <a:t>auto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students.begin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();</a:t>
            </a:r>
          </a:p>
          <a:p>
            <a:pPr marL="923544" lvl="3" indent="0">
              <a:buNone/>
            </a:pPr>
            <a:r>
              <a:rPr lang="en-US" dirty="0">
                <a:solidFill>
                  <a:srgbClr val="0000FF"/>
                </a:solidFill>
                <a:latin typeface="Consolas"/>
              </a:rPr>
              <a:t>auto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end_iter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students.end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();</a:t>
            </a:r>
          </a:p>
          <a:p>
            <a:pPr marL="923544" lvl="3" indent="0">
              <a:buNone/>
            </a:pPr>
            <a:r>
              <a:rPr lang="en-US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iter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!=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end_iter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) {</a:t>
            </a:r>
          </a:p>
          <a:p>
            <a:pPr marL="923544" lvl="3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dirty="0" smtClean="0">
                <a:solidFill>
                  <a:srgbClr val="008000"/>
                </a:solidFill>
                <a:latin typeface="Consolas"/>
              </a:rPr>
              <a:t>... erase elements from students without updating </a:t>
            </a:r>
            <a:r>
              <a:rPr lang="en-US" dirty="0" err="1" smtClean="0">
                <a:solidFill>
                  <a:srgbClr val="008000"/>
                </a:solidFill>
                <a:latin typeface="Consolas"/>
              </a:rPr>
              <a:t>end_iter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pPr marL="923544" lvl="3" indent="0">
              <a:buNone/>
            </a:pP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/>
              <a:t>End iterator is invalidated as well when element is erased!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44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Unified Modeling Language (UML)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Developers (the 3 amigos)</a:t>
            </a:r>
          </a:p>
          <a:p>
            <a:pPr lvl="1"/>
            <a:r>
              <a:rPr lang="en-US" dirty="0" smtClean="0"/>
              <a:t>Grady </a:t>
            </a:r>
            <a:r>
              <a:rPr lang="en-US" dirty="0" err="1" smtClean="0"/>
              <a:t>Booch</a:t>
            </a:r>
            <a:r>
              <a:rPr lang="en-US" dirty="0" smtClean="0"/>
              <a:t> (Rational Software Corp)</a:t>
            </a:r>
          </a:p>
          <a:p>
            <a:pPr lvl="1"/>
            <a:r>
              <a:rPr lang="en-US" dirty="0" smtClean="0"/>
              <a:t>James </a:t>
            </a:r>
            <a:r>
              <a:rPr lang="en-US" dirty="0" err="1" smtClean="0"/>
              <a:t>Rumbaugh</a:t>
            </a:r>
            <a:r>
              <a:rPr lang="en-US" dirty="0" smtClean="0"/>
              <a:t> (General Electric)</a:t>
            </a:r>
          </a:p>
          <a:p>
            <a:pPr lvl="1"/>
            <a:r>
              <a:rPr lang="en-US" dirty="0" smtClean="0"/>
              <a:t>Ivar Jacobson (</a:t>
            </a:r>
            <a:r>
              <a:rPr lang="en-US" dirty="0" err="1" smtClean="0"/>
              <a:t>Objectory</a:t>
            </a:r>
            <a:r>
              <a:rPr lang="en-US" dirty="0" smtClean="0"/>
              <a:t>)</a:t>
            </a:r>
          </a:p>
          <a:p>
            <a:r>
              <a:rPr lang="en-US" dirty="0" smtClean="0"/>
              <a:t>Object Management Group (OMG)</a:t>
            </a:r>
          </a:p>
          <a:p>
            <a:pPr lvl="1"/>
            <a:r>
              <a:rPr lang="en-US" dirty="0" smtClean="0"/>
              <a:t>An open membership, not-for-profit consortium that produces and maintains computer industry specifications for interoperable enterprise applications</a:t>
            </a:r>
          </a:p>
          <a:p>
            <a:pPr lvl="1"/>
            <a:r>
              <a:rPr lang="en-US" dirty="0" smtClean="0"/>
              <a:t>UML Standards</a:t>
            </a:r>
          </a:p>
          <a:p>
            <a:pPr lvl="2"/>
            <a:r>
              <a:rPr lang="en-US" dirty="0" smtClean="0"/>
              <a:t>UML 1.0 (1995)</a:t>
            </a:r>
          </a:p>
          <a:p>
            <a:pPr lvl="2"/>
            <a:r>
              <a:rPr lang="en-US" dirty="0" smtClean="0"/>
              <a:t>UML 1.x (1995)</a:t>
            </a:r>
          </a:p>
          <a:p>
            <a:pPr lvl="2"/>
            <a:r>
              <a:rPr lang="en-US" dirty="0" smtClean="0"/>
              <a:t>UML 2.0 (2005), currently most widely used</a:t>
            </a:r>
          </a:p>
          <a:p>
            <a:pPr lvl="2"/>
            <a:r>
              <a:rPr lang="en-US" dirty="0" smtClean="0"/>
              <a:t>UML 2.x (2006-2015), minor revisions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0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Problem with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small inputs, vector works just fine, larger inputs cause performance degradation</a:t>
            </a:r>
          </a:p>
          <a:p>
            <a:pPr lvl="1"/>
            <a:r>
              <a:rPr lang="en-US" dirty="0" smtClean="0"/>
              <a:t>Vector is optimized for fast access to arbitrary elements and for fast addition to the end</a:t>
            </a:r>
          </a:p>
          <a:p>
            <a:pPr lvl="1"/>
            <a:r>
              <a:rPr lang="en-US" dirty="0" smtClean="0"/>
              <a:t>Inserting or removing from the middle is slow. </a:t>
            </a:r>
          </a:p>
          <a:p>
            <a:pPr lvl="2"/>
            <a:r>
              <a:rPr lang="en-US" dirty="0" smtClean="0"/>
              <a:t>All elements after the inserted/removed element need to be moved in order to preserve fast random access</a:t>
            </a:r>
          </a:p>
          <a:p>
            <a:pPr lvl="2"/>
            <a:r>
              <a:rPr lang="en-US" dirty="0" smtClean="0"/>
              <a:t>Our algorithm has quadratic performance characteristics</a:t>
            </a:r>
          </a:p>
          <a:p>
            <a:pPr lvl="1"/>
            <a:r>
              <a:rPr lang="en-US" dirty="0" smtClean="0"/>
              <a:t>Let’s utilize a different data structure:</a:t>
            </a:r>
          </a:p>
          <a:p>
            <a:pPr lvl="2"/>
            <a:r>
              <a:rPr lang="en-US" dirty="0" smtClean="0"/>
              <a:t>Next lecture: </a:t>
            </a:r>
            <a:r>
              <a:rPr lang="en-US" i="1" dirty="0" smtClean="0"/>
              <a:t>The list type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8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37" y="561634"/>
            <a:ext cx="38100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735" y="3419134"/>
            <a:ext cx="3813602" cy="28602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536" y="2182075"/>
            <a:ext cx="3813600" cy="286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19" y="3805215"/>
            <a:ext cx="2795905" cy="1866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7" y="1181098"/>
            <a:ext cx="2796189" cy="18392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759" y="859264"/>
            <a:ext cx="2958566" cy="643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578" y="5547935"/>
            <a:ext cx="2570102" cy="34696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5339F38-439B-42BE-A6DB-D203DE66964E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76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1325" y="6477002"/>
            <a:ext cx="8499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1200" dirty="0">
                <a:solidFill>
                  <a:prstClr val="white"/>
                </a:solidFill>
              </a:rPr>
              <a:t>https://sparxsystems.com/resources/tutorials/uml/component-model.html</a:t>
            </a:r>
            <a:endParaRPr lang="en-US" sz="1200" dirty="0">
              <a:solidFill>
                <a:prstClr val="white"/>
              </a:solidFill>
              <a:latin typeface="Rockwel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component model illustrates the software components that will be used to build the </a:t>
            </a:r>
            <a:r>
              <a:rPr lang="en-US" dirty="0" smtClean="0"/>
              <a:t>system</a:t>
            </a:r>
            <a:endParaRPr lang="en-US" dirty="0"/>
          </a:p>
          <a:p>
            <a:r>
              <a:rPr lang="en-US" dirty="0" smtClean="0"/>
              <a:t>Components </a:t>
            </a:r>
            <a:r>
              <a:rPr lang="en-US" dirty="0"/>
              <a:t>are high level aggregations of smaller software pieces, and </a:t>
            </a:r>
            <a:r>
              <a:rPr lang="en-US" dirty="0" smtClean="0"/>
              <a:t>provide a 'black box' building block approach to </a:t>
            </a:r>
            <a:r>
              <a:rPr lang="en-US" dirty="0"/>
              <a:t>software </a:t>
            </a:r>
            <a:r>
              <a:rPr lang="en-US" dirty="0" smtClean="0"/>
              <a:t>construction</a:t>
            </a:r>
          </a:p>
          <a:p>
            <a:r>
              <a:rPr lang="en-US" dirty="0" smtClean="0"/>
              <a:t>Typically </a:t>
            </a:r>
            <a:r>
              <a:rPr lang="en-US" dirty="0"/>
              <a:t>a component is made up of many internal classes and packages of classes</a:t>
            </a:r>
          </a:p>
          <a:p>
            <a:pPr lvl="1"/>
            <a:r>
              <a:rPr lang="en-US" dirty="0"/>
              <a:t>It may be assembled from a collection of smaller components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Component Model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48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57103"/>
            <a:ext cx="8229600" cy="3992563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component diagram shows the relationship between software components, their dependencies, communication, location and other </a:t>
            </a:r>
            <a:r>
              <a:rPr lang="en-US" dirty="0" smtClean="0"/>
              <a:t>conditions</a:t>
            </a:r>
          </a:p>
          <a:p>
            <a:r>
              <a:rPr lang="en-US" dirty="0" smtClean="0"/>
              <a:t>The </a:t>
            </a:r>
            <a:r>
              <a:rPr lang="en-US" dirty="0"/>
              <a:t>graphical representation of a component is a rectangle with tabs:</a:t>
            </a:r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11325" y="6477002"/>
            <a:ext cx="8499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1200" dirty="0">
                <a:solidFill>
                  <a:prstClr val="white"/>
                </a:solidFill>
              </a:rPr>
              <a:t>https://sparxsystems.com/resources/tutorials/uml/component-model.html</a:t>
            </a:r>
            <a:endParaRPr lang="en-US" sz="1200" dirty="0">
              <a:solidFill>
                <a:prstClr val="white"/>
              </a:solidFill>
              <a:latin typeface="Rockwell"/>
            </a:endParaRPr>
          </a:p>
        </p:txBody>
      </p:sp>
      <p:pic>
        <p:nvPicPr>
          <p:cNvPr id="6" name="Picture 5" title="UML 2.0 Compon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1938" y="4679686"/>
            <a:ext cx="1641698" cy="902934"/>
          </a:xfrm>
          <a:prstGeom prst="rect">
            <a:avLst/>
          </a:prstGeom>
        </p:spPr>
      </p:pic>
      <p:pic>
        <p:nvPicPr>
          <p:cNvPr id="7" name="Picture 6" title="UML 1.0 Component 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4658695"/>
            <a:ext cx="1323975" cy="923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Component Model</a:t>
            </a:r>
            <a:br>
              <a:rPr lang="en-US" dirty="0" smtClean="0"/>
            </a:br>
            <a:r>
              <a:rPr lang="en-US" dirty="0" smtClean="0"/>
              <a:t>Component Notation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2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Components may also expose interfaces</a:t>
            </a:r>
          </a:p>
          <a:p>
            <a:pPr lvl="1"/>
            <a:r>
              <a:rPr lang="en-US" dirty="0" smtClean="0"/>
              <a:t>These are the visible entry points or services that a component is advertising and making available to other software components and classes</a:t>
            </a:r>
          </a:p>
          <a:p>
            <a:pPr lvl="1"/>
            <a:r>
              <a:rPr lang="en-US" dirty="0" smtClean="0"/>
              <a:t>Modeled as lollypops</a:t>
            </a:r>
          </a:p>
          <a:p>
            <a:pPr lvl="1"/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711325" y="6477002"/>
            <a:ext cx="8499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1200" dirty="0">
                <a:solidFill>
                  <a:prstClr val="white"/>
                </a:solidFill>
              </a:rPr>
              <a:t>https://sparxsystems.com/resources/tutorials/uml/component-model.html</a:t>
            </a:r>
            <a:endParaRPr lang="en-US" sz="1200" dirty="0">
              <a:solidFill>
                <a:prstClr val="white"/>
              </a:solidFill>
              <a:latin typeface="Rockwell"/>
            </a:endParaRPr>
          </a:p>
        </p:txBody>
      </p:sp>
      <p:pic>
        <p:nvPicPr>
          <p:cNvPr id="4" name="Picture 3" descr="Interfaces:&#10;&#10;GetCustomer()&#10;GetDate()&#10;SetCustomer()&#10;SetDate()&#10;WriteConsignmentNote()" title="Component: Active X Serv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4386" y="3733800"/>
            <a:ext cx="2438400" cy="20288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Component Diagram Interfaces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13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6422219"/>
            <a:ext cx="807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https://creately.com/blog/diagrams/uml-diagram-types-examples/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76400" y="6251481"/>
            <a:ext cx="807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The Unified Modeling Language User Guide, by G. </a:t>
            </a:r>
            <a:r>
              <a:rPr lang="en-US" sz="1200" dirty="0" err="1"/>
              <a:t>Booch</a:t>
            </a:r>
            <a:r>
              <a:rPr lang="en-US" sz="1200" dirty="0"/>
              <a:t>, J. </a:t>
            </a:r>
            <a:r>
              <a:rPr lang="en-US" sz="1200" dirty="0" err="1"/>
              <a:t>Rambaugh</a:t>
            </a:r>
            <a:r>
              <a:rPr lang="en-US" sz="1200" dirty="0"/>
              <a:t> &amp; I. Jacobson</a:t>
            </a:r>
          </a:p>
        </p:txBody>
      </p:sp>
      <p:pic>
        <p:nvPicPr>
          <p:cNvPr id="9" name="Picture 8" descr="-O" title="Provided interfa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5537462"/>
            <a:ext cx="3187872" cy="537419"/>
          </a:xfrm>
          <a:prstGeom prst="rect">
            <a:avLst/>
          </a:prstGeom>
        </p:spPr>
      </p:pic>
      <p:pic>
        <p:nvPicPr>
          <p:cNvPr id="6" name="Picture 5" descr="-(" title="Required Interfac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1342" y="4975117"/>
            <a:ext cx="3093989" cy="430012"/>
          </a:xfrm>
          <a:prstGeom prst="rect">
            <a:avLst/>
          </a:prstGeom>
        </p:spPr>
      </p:pic>
      <p:pic>
        <p:nvPicPr>
          <p:cNvPr id="5" name="Picture 4" descr="Components: Order, Product, Customer, Account&#10;&#10;Order -(0- Product [Item code]&#10;Order -(0- Customer [Customer Details]&#10;Customer - Account&#10;Order -(0- Account [Account details -&gt; Payment" title="Example Component Diagram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0" y="1646237"/>
            <a:ext cx="3492214" cy="30685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Component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5669470" cy="4351337"/>
          </a:xfrm>
        </p:spPr>
        <p:txBody>
          <a:bodyPr/>
          <a:lstStyle/>
          <a:p>
            <a:r>
              <a:rPr lang="en-US" dirty="0" smtClean="0"/>
              <a:t>Components communicate with each other using interfaces (lollypop: circle on a line)</a:t>
            </a:r>
          </a:p>
          <a:p>
            <a:r>
              <a:rPr lang="en-US" dirty="0" smtClean="0"/>
              <a:t>The interfaces are linked using connectors (wine glass: half circle on a line)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03/05/2023, Lecture 11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Using Sequential Containers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8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7 - Organizing Programs and Data (2)</Template>
  <TotalTime>9059</TotalTime>
  <Words>4253</Words>
  <Application>Microsoft Office PowerPoint</Application>
  <PresentationFormat>Widescreen</PresentationFormat>
  <Paragraphs>667</Paragraphs>
  <Slides>51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0" baseType="lpstr">
      <vt:lpstr>Arial</vt:lpstr>
      <vt:lpstr>Calibri</vt:lpstr>
      <vt:lpstr>Cambria Math</vt:lpstr>
      <vt:lpstr>Century Schoolbook</vt:lpstr>
      <vt:lpstr>Consolas</vt:lpstr>
      <vt:lpstr>Rockwell</vt:lpstr>
      <vt:lpstr>Wingdings</vt:lpstr>
      <vt:lpstr>Wingdings 2</vt:lpstr>
      <vt:lpstr>View</vt:lpstr>
      <vt:lpstr>Using Sequential Containers</vt:lpstr>
      <vt:lpstr>Software Development Notes</vt:lpstr>
      <vt:lpstr>Systems and Modeling</vt:lpstr>
      <vt:lpstr>Unified Modeling Language (UML)</vt:lpstr>
      <vt:lpstr>Unified Modeling Language (UML)</vt:lpstr>
      <vt:lpstr>The Component Model</vt:lpstr>
      <vt:lpstr>The Component Model Component Notation</vt:lpstr>
      <vt:lpstr>The Component Diagram Interfaces</vt:lpstr>
      <vt:lpstr>Component Diagram</vt:lpstr>
      <vt:lpstr>Sub-Components</vt:lpstr>
      <vt:lpstr>Analyzing Student Grades</vt:lpstr>
      <vt:lpstr>Abstract</vt:lpstr>
      <vt:lpstr>Organizing Data</vt:lpstr>
      <vt:lpstr>Organizing Data</vt:lpstr>
      <vt:lpstr>Organizing Data</vt:lpstr>
      <vt:lpstr>Reading Data for one Student</vt:lpstr>
      <vt:lpstr>Reading Data for one Student</vt:lpstr>
      <vt:lpstr>Reading all Student Records</vt:lpstr>
      <vt:lpstr>Calculate Final Grade</vt:lpstr>
      <vt:lpstr>Sort Student Data</vt:lpstr>
      <vt:lpstr>Sorting Student Data</vt:lpstr>
      <vt:lpstr>Sorting Student Data</vt:lpstr>
      <vt:lpstr>Sorting Student Data</vt:lpstr>
      <vt:lpstr>Sorting Student Data</vt:lpstr>
      <vt:lpstr>Sorting Student Data</vt:lpstr>
      <vt:lpstr>Generating the Report</vt:lpstr>
      <vt:lpstr>Generating the Report</vt:lpstr>
      <vt:lpstr>Separating Students into Categories</vt:lpstr>
      <vt:lpstr>Separating Students into Categories</vt:lpstr>
      <vt:lpstr>Separating Students into Categories</vt:lpstr>
      <vt:lpstr>Erasing Elements in Place</vt:lpstr>
      <vt:lpstr>Erasing Elements in Place</vt:lpstr>
      <vt:lpstr>Erasing Elements in Place</vt:lpstr>
      <vt:lpstr>Sequential Versus Random Access</vt:lpstr>
      <vt:lpstr>Sequential Versus Random Access</vt:lpstr>
      <vt:lpstr>Iterators</vt:lpstr>
      <vt:lpstr>Iterators</vt:lpstr>
      <vt:lpstr>Iterators</vt:lpstr>
      <vt:lpstr>Iterators</vt:lpstr>
      <vt:lpstr>Iterator Types</vt:lpstr>
      <vt:lpstr>Iterators</vt:lpstr>
      <vt:lpstr>Iterator Types</vt:lpstr>
      <vt:lpstr>Iterator Operations</vt:lpstr>
      <vt:lpstr>Iterator Operations</vt:lpstr>
      <vt:lpstr>Iterator Operations</vt:lpstr>
      <vt:lpstr>Erasing Elements in Place</vt:lpstr>
      <vt:lpstr>Erasing Elements in Place</vt:lpstr>
      <vt:lpstr>Iterator Invalidation</vt:lpstr>
      <vt:lpstr>Same Problem as before</vt:lpstr>
      <vt:lpstr>What’s the Problem with std::vector?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</dc:title>
  <dc:creator>Hartmut Kaiser</dc:creator>
  <cp:lastModifiedBy>Hartmut Kaiser</cp:lastModifiedBy>
  <cp:revision>332</cp:revision>
  <dcterms:created xsi:type="dcterms:W3CDTF">2011-06-09T18:54:32Z</dcterms:created>
  <dcterms:modified xsi:type="dcterms:W3CDTF">2024-03-05T16:05:15Z</dcterms:modified>
</cp:coreProperties>
</file>