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61"/>
  </p:notesMasterIdLst>
  <p:sldIdLst>
    <p:sldId id="256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324" r:id="rId10"/>
    <p:sldId id="323" r:id="rId11"/>
    <p:sldId id="326" r:id="rId12"/>
    <p:sldId id="327" r:id="rId13"/>
    <p:sldId id="328" r:id="rId14"/>
    <p:sldId id="325" r:id="rId15"/>
    <p:sldId id="257" r:id="rId16"/>
    <p:sldId id="262" r:id="rId17"/>
    <p:sldId id="259" r:id="rId18"/>
    <p:sldId id="260" r:id="rId19"/>
    <p:sldId id="261" r:id="rId20"/>
    <p:sldId id="263" r:id="rId21"/>
    <p:sldId id="264" r:id="rId22"/>
    <p:sldId id="265" r:id="rId23"/>
    <p:sldId id="266" r:id="rId24"/>
    <p:sldId id="267" r:id="rId25"/>
    <p:sldId id="268" r:id="rId26"/>
    <p:sldId id="269" r:id="rId27"/>
    <p:sldId id="270" r:id="rId28"/>
    <p:sldId id="272" r:id="rId29"/>
    <p:sldId id="274" r:id="rId30"/>
    <p:sldId id="276" r:id="rId31"/>
    <p:sldId id="278" r:id="rId32"/>
    <p:sldId id="291" r:id="rId33"/>
    <p:sldId id="292" r:id="rId34"/>
    <p:sldId id="279" r:id="rId35"/>
    <p:sldId id="293" r:id="rId36"/>
    <p:sldId id="299" r:id="rId37"/>
    <p:sldId id="280" r:id="rId38"/>
    <p:sldId id="282" r:id="rId39"/>
    <p:sldId id="298" r:id="rId40"/>
    <p:sldId id="295" r:id="rId41"/>
    <p:sldId id="287" r:id="rId42"/>
    <p:sldId id="294" r:id="rId43"/>
    <p:sldId id="289" r:id="rId44"/>
    <p:sldId id="285" r:id="rId45"/>
    <p:sldId id="286" r:id="rId46"/>
    <p:sldId id="296" r:id="rId47"/>
    <p:sldId id="297" r:id="rId48"/>
    <p:sldId id="300" r:id="rId49"/>
    <p:sldId id="303" r:id="rId50"/>
    <p:sldId id="307" r:id="rId51"/>
    <p:sldId id="309" r:id="rId52"/>
    <p:sldId id="311" r:id="rId53"/>
    <p:sldId id="312" r:id="rId54"/>
    <p:sldId id="313" r:id="rId55"/>
    <p:sldId id="314" r:id="rId56"/>
    <p:sldId id="304" r:id="rId57"/>
    <p:sldId id="315" r:id="rId58"/>
    <p:sldId id="301" r:id="rId59"/>
    <p:sldId id="277" r:id="rId6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orient="horz" pos="3840" userDrawn="1">
          <p15:clr>
            <a:srgbClr val="A4A3A4"/>
          </p15:clr>
        </p15:guide>
        <p15:guide id="3" pos="6240" userDrawn="1">
          <p15:clr>
            <a:srgbClr val="A4A3A4"/>
          </p15:clr>
        </p15:guide>
        <p15:guide id="4" pos="2736" userDrawn="1">
          <p15:clr>
            <a:srgbClr val="A4A3A4"/>
          </p15:clr>
        </p15:guide>
        <p15:guide id="5" orient="horz" pos="1440" userDrawn="1">
          <p15:clr>
            <a:srgbClr val="A4A3A4"/>
          </p15:clr>
        </p15:guide>
        <p15:guide id="6" orient="horz" pos="2976" userDrawn="1">
          <p15:clr>
            <a:srgbClr val="A4A3A4"/>
          </p15:clr>
        </p15:guide>
        <p15:guide id="7" pos="4512" userDrawn="1">
          <p15:clr>
            <a:srgbClr val="A4A3A4"/>
          </p15:clr>
        </p15:guide>
        <p15:guide id="8" orient="horz" pos="1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84" autoAdjust="0"/>
    <p:restoredTop sz="94660"/>
  </p:normalViewPr>
  <p:slideViewPr>
    <p:cSldViewPr showGuides="1">
      <p:cViewPr varScale="1">
        <p:scale>
          <a:sx n="109" d="100"/>
          <a:sy n="109" d="100"/>
        </p:scale>
        <p:origin x="138" y="132"/>
      </p:cViewPr>
      <p:guideLst>
        <p:guide orient="horz" pos="1152"/>
        <p:guide orient="horz" pos="3840"/>
        <p:guide pos="6240"/>
        <p:guide pos="2736"/>
        <p:guide orient="horz" pos="1440"/>
        <p:guide orient="horz" pos="2976"/>
        <p:guide pos="4512"/>
        <p:guide orient="horz" pos="16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F382A-2115-44E2-B5CC-CCF73347BC38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B42E9-EFF8-4937-8F3A-D8F199851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990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B42E9-EFF8-4937-8F3A-D8F19985156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839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B42E9-EFF8-4937-8F3A-D8F19985156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56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5210F-3153-47D6-B786-4D5C9DCDB62B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322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1650" spc="23" baseline="0">
                <a:solidFill>
                  <a:schemeClr val="tx1">
                    <a:lumMod val="75000"/>
                  </a:schemeClr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50"/>
            </a:lvl1pPr>
          </a:lstStyle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50"/>
            </a:lvl1pPr>
          </a:lstStyle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7508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32451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1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1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9698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50"/>
            </a:lvl1pPr>
          </a:lstStyle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50"/>
            </a:lvl1pPr>
          </a:lstStyle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707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5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1650" spc="23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50"/>
            </a:lvl1pPr>
          </a:lstStyle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50"/>
            </a:lvl1pPr>
          </a:lstStyle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993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2"/>
            <a:ext cx="4480560" cy="4351337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2"/>
            <a:ext cx="4480560" cy="4351337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50"/>
            </a:lvl1pPr>
          </a:lstStyle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50"/>
            </a:lvl1pPr>
          </a:lstStyle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852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4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5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50"/>
            </a:lvl1pPr>
          </a:lstStyle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50"/>
            </a:lvl1pPr>
          </a:lstStyle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299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715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3639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2"/>
            <a:ext cx="3200400" cy="1600197"/>
          </a:xfrm>
        </p:spPr>
        <p:txBody>
          <a:bodyPr anchor="b">
            <a:normAutofit/>
          </a:bodyPr>
          <a:lstStyle>
            <a:lvl1pPr>
              <a:defRPr sz="21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7" cy="548640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6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600"/>
              </a:spcBef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84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1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2"/>
            <a:ext cx="11292840" cy="5128923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91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1050" baseline="0">
                <a:solidFill>
                  <a:schemeClr val="bg1">
                    <a:lumMod val="75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576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2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3" y="998538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8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2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27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456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 spc="-38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ct val="95000"/>
        </a:lnSpc>
        <a:spcBef>
          <a:spcPts val="1050"/>
        </a:spcBef>
        <a:spcAft>
          <a:spcPts val="150"/>
        </a:spcAft>
        <a:buClr>
          <a:schemeClr val="accent1"/>
        </a:buClr>
        <a:buSzPct val="80000"/>
        <a:buFont typeface="Arial" pitchFamily="34" charset="0"/>
        <a:buChar char="•"/>
        <a:defRPr sz="2400" kern="1200" spc="8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g"/><Relationship Id="rId7" Type="http://schemas.openxmlformats.org/officeDocument/2006/relationships/image" Target="../media/image1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g"/><Relationship Id="rId4" Type="http://schemas.openxmlformats.org/officeDocument/2006/relationships/image" Target="../media/image13.jp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List Type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 defTabSz="914400">
              <a:spcBef>
                <a:spcPts val="1400"/>
              </a:spcBef>
              <a:spcAft>
                <a:spcPts val="200"/>
              </a:spcAft>
              <a:buClr>
                <a:srgbClr val="4F81BD"/>
              </a:buClr>
            </a:pPr>
            <a:r>
              <a:rPr lang="en-US" sz="2200" spc="30" dirty="0">
                <a:solidFill>
                  <a:prstClr val="white">
                    <a:lumMod val="75000"/>
                  </a:prstClr>
                </a:solidFill>
              </a:rPr>
              <a:t>Lecture </a:t>
            </a:r>
            <a:r>
              <a:rPr lang="en-US" sz="2200" spc="30" dirty="0" smtClean="0">
                <a:solidFill>
                  <a:prstClr val="white">
                    <a:lumMod val="75000"/>
                  </a:prstClr>
                </a:solidFill>
              </a:rPr>
              <a:t>12</a:t>
            </a:r>
            <a:endParaRPr lang="en-US" sz="2200" spc="30" dirty="0">
              <a:solidFill>
                <a:prstClr val="white">
                  <a:lumMod val="75000"/>
                </a:prstClr>
              </a:solidFill>
            </a:endParaRPr>
          </a:p>
          <a:p>
            <a:pPr lvl="0" defTabSz="914400">
              <a:spcBef>
                <a:spcPts val="1400"/>
              </a:spcBef>
              <a:spcAft>
                <a:spcPts val="200"/>
              </a:spcAft>
              <a:buClr>
                <a:srgbClr val="4F81BD"/>
              </a:buClr>
            </a:pPr>
            <a:r>
              <a:rPr lang="en-US" sz="2200" spc="30" dirty="0">
                <a:solidFill>
                  <a:prstClr val="white">
                    <a:lumMod val="75000"/>
                  </a:prstClr>
                </a:solidFill>
              </a:rPr>
              <a:t>Hartmut Kaiser</a:t>
            </a:r>
          </a:p>
          <a:p>
            <a:r>
              <a:rPr lang="en-US" sz="2400" dirty="0"/>
              <a:t>https://</a:t>
            </a:r>
            <a:r>
              <a:rPr lang="en-US" sz="2400" dirty="0" smtClean="0"/>
              <a:t>teaching.hkaiser.org/spring2024/csc3380</a:t>
            </a:r>
            <a:r>
              <a:rPr lang="en-US" sz="2400" dirty="0"/>
              <a:t>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80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6482945"/>
            <a:ext cx="807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https://www.visual-paradigm.com/guide/uml-unified-modeling-language/uml-aggregation-vs-composition/</a:t>
            </a:r>
          </a:p>
        </p:txBody>
      </p:sp>
      <p:pic>
        <p:nvPicPr>
          <p:cNvPr id="5" name="Picture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AD6529A4-B9C2-4C17-A87E-D66694D317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4494870"/>
            <a:ext cx="2814824" cy="12244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Association vs. Aggregation vs.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Association </a:t>
            </a:r>
          </a:p>
          <a:p>
            <a:pPr lvl="1"/>
            <a:r>
              <a:rPr lang="en-US" dirty="0" smtClean="0"/>
              <a:t>a very generic term used to represent when one class uses the functionalities provided by another class </a:t>
            </a:r>
          </a:p>
          <a:p>
            <a:pPr lvl="1"/>
            <a:r>
              <a:rPr lang="en-US" dirty="0" smtClean="0"/>
              <a:t>Sibling-type relationship</a:t>
            </a:r>
          </a:p>
          <a:p>
            <a:r>
              <a:rPr lang="en-US" dirty="0" smtClean="0"/>
              <a:t>Composition</a:t>
            </a:r>
          </a:p>
          <a:p>
            <a:pPr lvl="1"/>
            <a:r>
              <a:rPr lang="en-US" dirty="0" smtClean="0"/>
              <a:t>one parent class object owns another child class object and that child class object cannot meaningfully exist without the parent class object</a:t>
            </a:r>
          </a:p>
          <a:p>
            <a:pPr lvl="1"/>
            <a:r>
              <a:rPr lang="en-US" dirty="0" smtClean="0"/>
              <a:t>Whole/part-type relationship</a:t>
            </a:r>
          </a:p>
          <a:p>
            <a:r>
              <a:rPr lang="en-US" dirty="0" smtClean="0"/>
              <a:t>Aggregation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it can meaningfully exist without the</a:t>
            </a:r>
            <a:br>
              <a:rPr lang="en-US" dirty="0" smtClean="0"/>
            </a:br>
            <a:r>
              <a:rPr lang="en-US" dirty="0" smtClean="0"/>
              <a:t>parent class object</a:t>
            </a:r>
          </a:p>
          <a:p>
            <a:pPr lvl="1"/>
            <a:r>
              <a:rPr lang="en-US" dirty="0" smtClean="0"/>
              <a:t>Container/contents-type relationship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Diagrams: Multiplicity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Number means how many instances of the class are contained/delegated </a:t>
            </a:r>
            <a:r>
              <a:rPr lang="en-US" dirty="0" smtClean="0"/>
              <a:t>to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The “..” establish a range:</a:t>
            </a:r>
          </a:p>
          <a:p>
            <a:pPr lvl="1"/>
            <a:r>
              <a:rPr lang="en-US" dirty="0"/>
              <a:t>2..5 means at least two, but up to five</a:t>
            </a:r>
          </a:p>
          <a:p>
            <a:pPr lvl="1"/>
            <a:r>
              <a:rPr lang="en-US" dirty="0"/>
              <a:t>1..* means at least one, but any number more</a:t>
            </a:r>
          </a:p>
          <a:p>
            <a:pPr lvl="1"/>
            <a:r>
              <a:rPr lang="en-US" dirty="0"/>
              <a:t>0..* or just * means any </a:t>
            </a:r>
            <a:r>
              <a:rPr lang="en-US" dirty="0" smtClean="0"/>
              <a:t>number, including none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27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Cardinality/Multiplicity</a:t>
            </a:r>
            <a:endParaRPr lang="en-US" dirty="0"/>
          </a:p>
        </p:txBody>
      </p:sp>
      <p:pic>
        <p:nvPicPr>
          <p:cNvPr id="5" name="Picture 4" descr="RaceCar &lt;x&gt;-1-4- Tire&#10;RaceCar &lt;x&gt;-1-1- Engine&#10;RaceCar &lt;- 1..* - 1-&gt; PitCrew" title="Multiplic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1263" y="1752601"/>
            <a:ext cx="7229475" cy="4391025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02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nkAccount &lt;|- Savings Account&#10;BankAccount &lt;|- Credit Card Account" title="Class Inheritanc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4648200"/>
            <a:ext cx="6929122" cy="1676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inheritance is the is-a relationship between classes</a:t>
            </a:r>
          </a:p>
          <a:p>
            <a:r>
              <a:rPr lang="en-US" dirty="0" smtClean="0"/>
              <a:t>Represented by a solid line and an unfilled closed arrow</a:t>
            </a:r>
          </a:p>
          <a:p>
            <a:pPr lvl="1"/>
            <a:r>
              <a:rPr lang="en-US" dirty="0" smtClean="0"/>
              <a:t>The source of the relationship (line) is-a target (arrow) of the relationship</a:t>
            </a:r>
          </a:p>
          <a:p>
            <a:pPr lvl="1"/>
            <a:r>
              <a:rPr lang="en-US" dirty="0" smtClean="0"/>
              <a:t>For example, a </a:t>
            </a:r>
            <a:r>
              <a:rPr lang="en-US" dirty="0" smtClean="0">
                <a:latin typeface="Consolas" panose="020B0609020204030204" pitchFamily="49" charset="0"/>
              </a:rPr>
              <a:t>Savings Account</a:t>
            </a:r>
            <a:r>
              <a:rPr lang="en-US" dirty="0" smtClean="0"/>
              <a:t> is a </a:t>
            </a:r>
            <a:r>
              <a:rPr lang="en-US" dirty="0">
                <a:latin typeface="Consolas" panose="020B0609020204030204" pitchFamily="49" charset="0"/>
              </a:rPr>
              <a:t>Bank Account</a:t>
            </a:r>
            <a:r>
              <a:rPr lang="en-US" dirty="0" smtClean="0"/>
              <a:t>; a </a:t>
            </a:r>
            <a:r>
              <a:rPr lang="en-US" dirty="0">
                <a:latin typeface="Consolas" panose="020B0609020204030204" pitchFamily="49" charset="0"/>
              </a:rPr>
              <a:t>Credit Card Account</a:t>
            </a:r>
            <a:r>
              <a:rPr lang="en-US" dirty="0" smtClean="0"/>
              <a:t> is a </a:t>
            </a:r>
            <a:r>
              <a:rPr lang="en-US" dirty="0">
                <a:latin typeface="Consolas" panose="020B0609020204030204" pitchFamily="49" charset="0"/>
              </a:rPr>
              <a:t>Bank Account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2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List Type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3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of our example is fine for small inputs, but quickly degrades for a larger number of students. Why?</a:t>
            </a:r>
          </a:p>
          <a:p>
            <a:pPr lvl="1"/>
            <a:r>
              <a:rPr lang="en-US" dirty="0" smtClean="0"/>
              <a:t>Inserting/deleting records in the middle of vectors requires moving big chunks of memory to preserve the random access property. </a:t>
            </a:r>
            <a:endParaRPr lang="en-US" dirty="0" smtClean="0"/>
          </a:p>
          <a:p>
            <a:pPr lvl="1"/>
            <a:r>
              <a:rPr lang="en-US" dirty="0" smtClean="0"/>
              <a:t>Our </a:t>
            </a:r>
            <a:r>
              <a:rPr lang="en-US" dirty="0" smtClean="0"/>
              <a:t>program has a time complexity of O(N</a:t>
            </a:r>
            <a:r>
              <a:rPr lang="en-US" baseline="30000" dirty="0" smtClean="0"/>
              <a:t>2</a:t>
            </a:r>
            <a:r>
              <a:rPr lang="en-US" dirty="0" smtClean="0"/>
              <a:t>).</a:t>
            </a:r>
          </a:p>
          <a:p>
            <a:r>
              <a:rPr lang="en-US" dirty="0" smtClean="0"/>
              <a:t>Different data structure is required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5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Vector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9329928" cy="4351337"/>
          </a:xfrm>
        </p:spPr>
        <p:txBody>
          <a:bodyPr>
            <a:normAutofit/>
          </a:bodyPr>
          <a:lstStyle/>
          <a:p>
            <a:pPr marL="457200" indent="0">
              <a:tabLst>
                <a:tab pos="974725" algn="l"/>
              </a:tabLst>
            </a:pPr>
            <a:endParaRPr lang="en-US" dirty="0" smtClean="0"/>
          </a:p>
          <a:p>
            <a:pPr marL="457200" lvl="3" indent="0">
              <a:buNone/>
              <a:tabLst>
                <a:tab pos="974725" algn="l"/>
              </a:tabLst>
            </a:pPr>
            <a:r>
              <a:rPr lang="en-US" sz="1500" dirty="0">
                <a:solidFill>
                  <a:srgbClr val="008000"/>
                </a:solidFill>
                <a:latin typeface="Consolas"/>
              </a:rPr>
              <a:t>// version 3: iterators but no indexing</a:t>
            </a:r>
            <a:endParaRPr lang="en-US" sz="1500" dirty="0">
              <a:solidFill>
                <a:prstClr val="black"/>
              </a:solidFill>
              <a:latin typeface="Consolas"/>
            </a:endParaRPr>
          </a:p>
          <a:p>
            <a:pPr marL="457200" lvl="3" indent="0">
              <a:buNone/>
              <a:tabLst>
                <a:tab pos="974725" algn="l"/>
              </a:tabLst>
            </a:pPr>
            <a:r>
              <a:rPr lang="en-US" sz="15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500" dirty="0" smtClean="0">
                <a:solidFill>
                  <a:prstClr val="black"/>
                </a:solidFill>
                <a:latin typeface="Consolas"/>
              </a:rPr>
              <a:t>::vector&lt;</a:t>
            </a:r>
            <a:r>
              <a:rPr lang="en-US" sz="1500" dirty="0" err="1" smtClean="0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1500" dirty="0" err="1" smtClean="0">
                <a:solidFill>
                  <a:prstClr val="black"/>
                </a:solidFill>
                <a:latin typeface="Consolas"/>
              </a:rPr>
              <a:t>extract_fails</a:t>
            </a:r>
            <a:r>
              <a:rPr lang="en-US" sz="150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5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500" dirty="0" smtClean="0">
                <a:solidFill>
                  <a:prstClr val="black"/>
                </a:solidFill>
                <a:latin typeface="Consolas"/>
              </a:rPr>
              <a:t>::vector&lt;</a:t>
            </a:r>
            <a:r>
              <a:rPr lang="en-US" sz="1500" dirty="0" err="1" smtClean="0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&gt;&amp; students)</a:t>
            </a:r>
          </a:p>
          <a:p>
            <a:pPr marL="457200" lvl="3" indent="0">
              <a:buNone/>
              <a:tabLst>
                <a:tab pos="974725" algn="l"/>
              </a:tabLst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457200" lvl="3" indent="0">
              <a:buNone/>
              <a:tabLst>
                <a:tab pos="974725" algn="l"/>
              </a:tabLst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5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500" dirty="0" smtClean="0">
                <a:solidFill>
                  <a:prstClr val="black"/>
                </a:solidFill>
                <a:latin typeface="Consolas"/>
              </a:rPr>
              <a:t>::vector&lt;</a:t>
            </a:r>
            <a:r>
              <a:rPr lang="en-US" sz="1500" dirty="0" err="1" smtClean="0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&gt; fail;</a:t>
            </a:r>
          </a:p>
          <a:p>
            <a:pPr marL="457200" lvl="3" indent="0">
              <a:buNone/>
              <a:tabLst>
                <a:tab pos="974725" algn="l"/>
              </a:tabLst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nsolas"/>
              </a:rPr>
              <a:t>auto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students.begin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();</a:t>
            </a:r>
          </a:p>
          <a:p>
            <a:pPr marL="457200" lvl="3" indent="0">
              <a:buNone/>
              <a:tabLst>
                <a:tab pos="974725" algn="l"/>
              </a:tabLst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!= 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students.end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()) {</a:t>
            </a:r>
          </a:p>
          <a:p>
            <a:pPr marL="457200" lvl="3" indent="0">
              <a:buNone/>
              <a:tabLst>
                <a:tab pos="974725" algn="l"/>
              </a:tabLst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5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fail_grade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(*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)) {</a:t>
            </a:r>
          </a:p>
          <a:p>
            <a:pPr marL="457200" lvl="3" indent="0">
              <a:buNone/>
              <a:tabLst>
                <a:tab pos="974725" algn="l"/>
              </a:tabLst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fail.push_back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(*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457200" lvl="3" indent="0">
              <a:buNone/>
              <a:tabLst>
                <a:tab pos="974725" algn="l"/>
              </a:tabLst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students.erase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);    </a:t>
            </a:r>
            <a:r>
              <a:rPr lang="en-US" sz="1500" dirty="0">
                <a:solidFill>
                  <a:srgbClr val="008000"/>
                </a:solidFill>
                <a:latin typeface="Consolas"/>
              </a:rPr>
              <a:t>// watch out! </a:t>
            </a:r>
            <a:endParaRPr lang="en-US" sz="1500" dirty="0">
              <a:solidFill>
                <a:prstClr val="black"/>
              </a:solidFill>
              <a:latin typeface="Consolas"/>
            </a:endParaRPr>
          </a:p>
          <a:p>
            <a:pPr marL="457200" lvl="3" indent="0">
              <a:buNone/>
              <a:tabLst>
                <a:tab pos="974725" algn="l"/>
              </a:tabLst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    } </a:t>
            </a:r>
            <a:r>
              <a:rPr lang="en-US" sz="1500" dirty="0">
                <a:solidFill>
                  <a:srgbClr val="0000FF"/>
                </a:solidFill>
                <a:latin typeface="Consolas"/>
              </a:rPr>
              <a:t>else</a:t>
            </a:r>
            <a:endParaRPr lang="en-US" sz="1500" dirty="0">
              <a:solidFill>
                <a:prstClr val="black"/>
              </a:solidFill>
              <a:latin typeface="Consolas"/>
            </a:endParaRPr>
          </a:p>
          <a:p>
            <a:pPr marL="457200" lvl="3" indent="0">
              <a:buNone/>
              <a:tabLst>
                <a:tab pos="974725" algn="l"/>
              </a:tabLst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        ++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457200" lvl="3" indent="0">
              <a:buNone/>
              <a:tabLst>
                <a:tab pos="974725" algn="l"/>
              </a:tabLst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pPr marL="457200" lvl="3" indent="0">
              <a:buNone/>
              <a:tabLst>
                <a:tab pos="974725" algn="l"/>
              </a:tabLst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fail;</a:t>
            </a:r>
          </a:p>
          <a:p>
            <a:pPr marL="457200" lvl="3" indent="0">
              <a:buNone/>
              <a:tabLst>
                <a:tab pos="974725" algn="l"/>
              </a:tabLst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List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rewrote code to remove reliance on indices</a:t>
            </a:r>
          </a:p>
          <a:p>
            <a:pPr lvl="1"/>
            <a:r>
              <a:rPr lang="en-US" dirty="0" smtClean="0"/>
              <a:t>Now: change data structure allowing to efficiently delete elements from the middle of the sequence</a:t>
            </a:r>
          </a:p>
          <a:p>
            <a:r>
              <a:rPr lang="en-US" dirty="0" smtClean="0"/>
              <a:t>Common requirement, therefore: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std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::list&lt;&gt;</a:t>
            </a:r>
          </a:p>
          <a:p>
            <a:pPr lvl="1"/>
            <a:r>
              <a:rPr lang="en-US" dirty="0" smtClean="0">
                <a:cs typeface="Consolas" pitchFamily="49" charset="0"/>
              </a:rPr>
              <a:t>Vectors are optimized for fast random access</a:t>
            </a:r>
          </a:p>
          <a:p>
            <a:pPr lvl="1"/>
            <a:r>
              <a:rPr lang="en-US" dirty="0" smtClean="0">
                <a:cs typeface="Consolas" pitchFamily="49" charset="0"/>
              </a:rPr>
              <a:t>List are optimized for fast insert and delete at any point</a:t>
            </a:r>
          </a:p>
          <a:p>
            <a:pPr lvl="2"/>
            <a:r>
              <a:rPr lang="en-US" dirty="0" smtClean="0">
                <a:cs typeface="Consolas" pitchFamily="49" charset="0"/>
              </a:rPr>
              <a:t>Generally, slower than vectors</a:t>
            </a:r>
          </a:p>
          <a:p>
            <a:pPr lvl="2"/>
            <a:r>
              <a:rPr lang="en-US" dirty="0" smtClean="0">
                <a:cs typeface="Consolas" pitchFamily="49" charset="0"/>
              </a:rPr>
              <a:t>In heavy insertion and deletion scenarios, faster</a:t>
            </a:r>
          </a:p>
          <a:p>
            <a:pPr lvl="1"/>
            <a:r>
              <a:rPr lang="en-US" dirty="0" smtClean="0">
                <a:cs typeface="Consolas" pitchFamily="49" charset="0"/>
              </a:rPr>
              <a:t>Choose data structure depending on use case</a:t>
            </a:r>
            <a:endParaRPr lang="en-US" dirty="0"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6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List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and vector share many common ideas</a:t>
            </a:r>
          </a:p>
          <a:p>
            <a:pPr lvl="1"/>
            <a:r>
              <a:rPr lang="en-US" dirty="0" smtClean="0"/>
              <a:t>Can store </a:t>
            </a:r>
            <a:r>
              <a:rPr lang="en-US" dirty="0" smtClean="0"/>
              <a:t>any </a:t>
            </a:r>
            <a:r>
              <a:rPr lang="en-US" dirty="0" smtClean="0"/>
              <a:t>data type</a:t>
            </a:r>
          </a:p>
          <a:p>
            <a:pPr lvl="1"/>
            <a:r>
              <a:rPr lang="en-US" dirty="0" smtClean="0"/>
              <a:t>Share almost all operations</a:t>
            </a:r>
          </a:p>
          <a:p>
            <a:r>
              <a:rPr lang="en-US" dirty="0" smtClean="0"/>
              <a:t>Converting our program to use lists is surprisingly simple</a:t>
            </a:r>
          </a:p>
          <a:p>
            <a:pPr lvl="1"/>
            <a:r>
              <a:rPr lang="en-US" dirty="0" smtClean="0"/>
              <a:t>Main change is swapping container types</a:t>
            </a:r>
          </a:p>
          <a:p>
            <a:r>
              <a:rPr lang="en-US" dirty="0" smtClean="0"/>
              <a:t>Lists do not support indexing operations</a:t>
            </a:r>
          </a:p>
          <a:p>
            <a:pPr lvl="1"/>
            <a:r>
              <a:rPr lang="en-US" dirty="0" smtClean="0"/>
              <a:t>But using iterators allows to get away without those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List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9406128" cy="4351337"/>
          </a:xfrm>
        </p:spPr>
        <p:txBody>
          <a:bodyPr>
            <a:normAutofit/>
          </a:bodyPr>
          <a:lstStyle/>
          <a:p>
            <a:pPr marL="457200" indent="0"/>
            <a:endParaRPr lang="en-US" dirty="0" smtClean="0"/>
          </a:p>
          <a:p>
            <a:pPr marL="457200" lvl="3" indent="0">
              <a:buNone/>
            </a:pPr>
            <a:r>
              <a:rPr lang="en-US" sz="1500" dirty="0">
                <a:solidFill>
                  <a:srgbClr val="008000"/>
                </a:solidFill>
                <a:latin typeface="Consolas"/>
              </a:rPr>
              <a:t>// version 4: using lists</a:t>
            </a:r>
            <a:endParaRPr lang="en-US" sz="1500" dirty="0">
              <a:solidFill>
                <a:prstClr val="black"/>
              </a:solidFill>
              <a:latin typeface="Consolas"/>
            </a:endParaRPr>
          </a:p>
          <a:p>
            <a:pPr marL="457200" lvl="3" indent="0">
              <a:buNone/>
            </a:pPr>
            <a:r>
              <a:rPr lang="en-US" sz="15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500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500" dirty="0" smtClean="0">
                <a:solidFill>
                  <a:srgbClr val="FF0000"/>
                </a:solidFill>
                <a:latin typeface="Consolas"/>
              </a:rPr>
              <a:t>list</a:t>
            </a:r>
            <a:r>
              <a:rPr lang="en-US" sz="1500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1500" dirty="0" err="1" smtClean="0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1500" dirty="0" err="1" smtClean="0">
                <a:solidFill>
                  <a:prstClr val="black"/>
                </a:solidFill>
                <a:latin typeface="Consolas"/>
              </a:rPr>
              <a:t>extract_fails</a:t>
            </a:r>
            <a:r>
              <a:rPr lang="en-US" sz="150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5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500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500" dirty="0" smtClean="0">
                <a:solidFill>
                  <a:srgbClr val="FF0000"/>
                </a:solidFill>
                <a:latin typeface="Consolas"/>
              </a:rPr>
              <a:t>list</a:t>
            </a:r>
            <a:r>
              <a:rPr lang="en-US" sz="1500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1500" dirty="0" err="1" smtClean="0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&gt;&amp; students)</a:t>
            </a:r>
          </a:p>
          <a:p>
            <a:pPr marL="457200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457200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5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500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500" dirty="0" smtClean="0">
                <a:solidFill>
                  <a:srgbClr val="FF0000"/>
                </a:solidFill>
                <a:latin typeface="Consolas"/>
              </a:rPr>
              <a:t>list</a:t>
            </a:r>
            <a:r>
              <a:rPr lang="en-US" sz="1500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1500" dirty="0" err="1" smtClean="0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&gt; fail;</a:t>
            </a:r>
          </a:p>
          <a:p>
            <a:pPr marL="457200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nsolas"/>
              </a:rPr>
              <a:t>auto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students.begin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();</a:t>
            </a:r>
          </a:p>
          <a:p>
            <a:pPr marL="457200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!= 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students.end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()) {</a:t>
            </a:r>
          </a:p>
          <a:p>
            <a:pPr marL="457200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5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fail_grade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(*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)) {</a:t>
            </a:r>
          </a:p>
          <a:p>
            <a:pPr marL="457200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fail.push_back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(*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457200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students.erase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);    </a:t>
            </a:r>
            <a:r>
              <a:rPr lang="en-US" sz="1500" dirty="0">
                <a:solidFill>
                  <a:srgbClr val="008000"/>
                </a:solidFill>
                <a:latin typeface="Consolas"/>
              </a:rPr>
              <a:t>// watch out! </a:t>
            </a:r>
            <a:endParaRPr lang="en-US" sz="1500" dirty="0">
              <a:solidFill>
                <a:prstClr val="black"/>
              </a:solidFill>
              <a:latin typeface="Consolas"/>
            </a:endParaRPr>
          </a:p>
          <a:p>
            <a:pPr marL="457200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    } </a:t>
            </a:r>
            <a:r>
              <a:rPr lang="en-US" sz="1500" dirty="0">
                <a:solidFill>
                  <a:srgbClr val="0000FF"/>
                </a:solidFill>
                <a:latin typeface="Consolas"/>
              </a:rPr>
              <a:t>else</a:t>
            </a:r>
            <a:endParaRPr lang="en-US" sz="1500" dirty="0">
              <a:solidFill>
                <a:prstClr val="black"/>
              </a:solidFill>
              <a:latin typeface="Consolas"/>
            </a:endParaRPr>
          </a:p>
          <a:p>
            <a:pPr marL="457200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        ++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457200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pPr marL="457200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fail;</a:t>
            </a:r>
          </a:p>
          <a:p>
            <a:pPr marL="457200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pPr marL="45720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10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Software Development Notes</a:t>
            </a:r>
            <a:endParaRPr lang="en-US" sz="7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40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 Invalidation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vectors, any insert/remove operation potentially invalidated all iterators.</a:t>
            </a:r>
          </a:p>
          <a:p>
            <a:pPr lvl="1"/>
            <a:r>
              <a:rPr lang="en-US" dirty="0" smtClean="0"/>
              <a:t>Reallocation, data movement</a:t>
            </a:r>
          </a:p>
          <a:p>
            <a:pPr lvl="1"/>
            <a:r>
              <a:rPr lang="en-US" dirty="0" smtClean="0"/>
              <a:t>Watch out when storing iterators (i.e. end())!</a:t>
            </a:r>
          </a:p>
          <a:p>
            <a:r>
              <a:rPr lang="en-US" dirty="0" smtClean="0"/>
              <a:t>For lists, no iterators are invalidated</a:t>
            </a:r>
          </a:p>
          <a:p>
            <a:pPr lvl="1"/>
            <a:r>
              <a:rPr lang="en-US" dirty="0" smtClean="0"/>
              <a:t>Well, except for the one pointing to an erased element</a:t>
            </a:r>
          </a:p>
          <a:p>
            <a:pPr lvl="1"/>
            <a:r>
              <a:rPr lang="en-US" dirty="0" smtClean="0"/>
              <a:t>But lists are not random access, that mean that iterators do not support random access operations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53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sort algorithm is usable for random access iterators only</a:t>
            </a:r>
          </a:p>
          <a:p>
            <a:pPr lvl="1"/>
            <a:r>
              <a:rPr lang="en-US" dirty="0" err="1" smtClean="0"/>
              <a:t>std</a:t>
            </a:r>
            <a:r>
              <a:rPr lang="en-US" dirty="0" smtClean="0"/>
              <a:t>::sort not usable for lists:</a:t>
            </a:r>
          </a:p>
          <a:p>
            <a:pPr marL="923544" lvl="3" indent="0">
              <a:buNone/>
            </a:pPr>
            <a:endParaRPr lang="en-US" dirty="0">
              <a:solidFill>
                <a:schemeClr val="tx1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dirty="0" err="1" smtClean="0">
                <a:solidFill>
                  <a:schemeClr val="tx1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schemeClr val="tx1"/>
                </a:solidFill>
                <a:latin typeface="Consolas"/>
              </a:rPr>
              <a:t>::list&lt;</a:t>
            </a:r>
            <a:r>
              <a:rPr lang="en-US" dirty="0" err="1" smtClean="0">
                <a:solidFill>
                  <a:schemeClr val="tx1"/>
                </a:solidFill>
                <a:latin typeface="Consolas"/>
              </a:rPr>
              <a:t>student_info</a:t>
            </a:r>
            <a:r>
              <a:rPr lang="en-US" dirty="0">
                <a:solidFill>
                  <a:schemeClr val="tx1"/>
                </a:solidFill>
                <a:latin typeface="Consolas"/>
              </a:rPr>
              <a:t>&gt; students;</a:t>
            </a:r>
          </a:p>
          <a:p>
            <a:pPr marL="923544" lvl="3" indent="0">
              <a:buNone/>
            </a:pPr>
            <a:r>
              <a:rPr lang="en-US" dirty="0" err="1">
                <a:solidFill>
                  <a:schemeClr val="tx1"/>
                </a:solidFill>
                <a:latin typeface="Consolas"/>
              </a:rPr>
              <a:t>student.sort</a:t>
            </a:r>
            <a:r>
              <a:rPr lang="en-US" dirty="0">
                <a:solidFill>
                  <a:schemeClr val="tx1"/>
                </a:solidFill>
                <a:latin typeface="Consolas"/>
              </a:rPr>
              <a:t>(compare);</a:t>
            </a:r>
          </a:p>
          <a:p>
            <a:pPr marL="923544" lvl="3" indent="0">
              <a:buNone/>
            </a:pPr>
            <a:endParaRPr lang="en-US" dirty="0">
              <a:solidFill>
                <a:schemeClr val="tx1"/>
              </a:solidFill>
              <a:latin typeface="Consolas"/>
            </a:endParaRPr>
          </a:p>
          <a:p>
            <a:pPr lvl="1"/>
            <a:r>
              <a:rPr lang="en-US" dirty="0" smtClean="0"/>
              <a:t>Instead </a:t>
            </a:r>
            <a:r>
              <a:rPr lang="en-US" dirty="0"/>
              <a:t>of:</a:t>
            </a:r>
          </a:p>
          <a:p>
            <a:pPr marL="923544" lvl="3" indent="0">
              <a:buNone/>
            </a:pPr>
            <a:endParaRPr lang="en-US" dirty="0">
              <a:solidFill>
                <a:schemeClr val="tx1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dirty="0" err="1" smtClean="0">
                <a:solidFill>
                  <a:schemeClr val="tx1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schemeClr val="tx1"/>
                </a:solidFill>
                <a:latin typeface="Consolas"/>
              </a:rPr>
              <a:t>::vector&lt;</a:t>
            </a:r>
            <a:r>
              <a:rPr lang="en-US" dirty="0" err="1" smtClean="0">
                <a:solidFill>
                  <a:schemeClr val="tx1"/>
                </a:solidFill>
                <a:latin typeface="Consolas"/>
              </a:rPr>
              <a:t>student_info</a:t>
            </a:r>
            <a:r>
              <a:rPr lang="en-US" dirty="0">
                <a:solidFill>
                  <a:schemeClr val="tx1"/>
                </a:solidFill>
                <a:latin typeface="Consolas"/>
              </a:rPr>
              <a:t>&gt; students;</a:t>
            </a:r>
          </a:p>
          <a:p>
            <a:pPr marL="923544" lvl="3" indent="0">
              <a:buNone/>
            </a:pPr>
            <a:r>
              <a:rPr lang="en-US" dirty="0" err="1" smtClean="0">
                <a:solidFill>
                  <a:schemeClr val="tx1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schemeClr val="tx1"/>
                </a:solidFill>
                <a:latin typeface="Consolas"/>
              </a:rPr>
              <a:t>::sort(</a:t>
            </a:r>
            <a:r>
              <a:rPr lang="en-US" dirty="0" err="1" smtClean="0">
                <a:solidFill>
                  <a:schemeClr val="tx1"/>
                </a:solidFill>
                <a:latin typeface="Consolas"/>
              </a:rPr>
              <a:t>students.begin</a:t>
            </a:r>
            <a:r>
              <a:rPr lang="en-US" dirty="0">
                <a:solidFill>
                  <a:schemeClr val="tx1"/>
                </a:solidFill>
                <a:latin typeface="Consolas"/>
              </a:rPr>
              <a:t>(), </a:t>
            </a:r>
            <a:r>
              <a:rPr lang="en-US" dirty="0" err="1">
                <a:solidFill>
                  <a:schemeClr val="tx1"/>
                </a:solidFill>
                <a:latin typeface="Consolas"/>
              </a:rPr>
              <a:t>students.end</a:t>
            </a:r>
            <a:r>
              <a:rPr lang="en-US" dirty="0">
                <a:solidFill>
                  <a:schemeClr val="tx1"/>
                </a:solidFill>
                <a:latin typeface="Consolas"/>
              </a:rPr>
              <a:t>(), compare);</a:t>
            </a:r>
          </a:p>
          <a:p>
            <a:endParaRPr lang="en-US" dirty="0">
              <a:latin typeface="Consolas"/>
            </a:endParaRPr>
          </a:p>
          <a:p>
            <a:pPr marL="923544" lvl="3" indent="0">
              <a:buNone/>
            </a:pPr>
            <a:endParaRPr lang="en-US" dirty="0">
              <a:solidFill>
                <a:schemeClr val="tx1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3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Data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7469335"/>
              </p:ext>
            </p:extLst>
          </p:nvPr>
        </p:nvGraphicFramePr>
        <p:xfrm>
          <a:off x="1261872" y="1831260"/>
          <a:ext cx="806608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8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8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File size [records]</a:t>
                      </a:r>
                      <a:endParaRPr lang="en-US" dirty="0"/>
                    </a:p>
                  </a:txBody>
                  <a:tcPr marL="89623" marR="8962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List [s]</a:t>
                      </a:r>
                      <a:endParaRPr lang="en-US" dirty="0"/>
                    </a:p>
                  </a:txBody>
                  <a:tcPr marL="89623" marR="8962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Vector [s]</a:t>
                      </a:r>
                      <a:endParaRPr lang="en-US" dirty="0"/>
                    </a:p>
                  </a:txBody>
                  <a:tcPr marL="89623" marR="896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700</a:t>
                      </a:r>
                      <a:endParaRPr lang="en-US" dirty="0"/>
                    </a:p>
                  </a:txBody>
                  <a:tcPr marL="89623" marR="8962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 marL="89623" marR="8962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 marL="89623" marR="896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7000</a:t>
                      </a:r>
                      <a:endParaRPr lang="en-US" dirty="0"/>
                    </a:p>
                  </a:txBody>
                  <a:tcPr marL="89623" marR="8962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</a:t>
                      </a:r>
                      <a:endParaRPr lang="en-US" dirty="0"/>
                    </a:p>
                  </a:txBody>
                  <a:tcPr marL="89623" marR="8962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6.7</a:t>
                      </a:r>
                      <a:endParaRPr lang="en-US" dirty="0"/>
                    </a:p>
                  </a:txBody>
                  <a:tcPr marL="89623" marR="896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70000</a:t>
                      </a:r>
                      <a:endParaRPr lang="en-US" dirty="0"/>
                    </a:p>
                  </a:txBody>
                  <a:tcPr marL="89623" marR="8962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8.8</a:t>
                      </a:r>
                      <a:endParaRPr lang="en-US" dirty="0"/>
                    </a:p>
                  </a:txBody>
                  <a:tcPr marL="89623" marR="8962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597.1</a:t>
                      </a:r>
                      <a:endParaRPr lang="en-US" dirty="0"/>
                    </a:p>
                  </a:txBody>
                  <a:tcPr marL="89623" marR="896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22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219200" y="3788666"/>
            <a:ext cx="8229600" cy="238353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‘Right’ data structure is not a once and for all decision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Performance might not even matter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But depending on use case, performance might have a profound influence</a:t>
            </a:r>
          </a:p>
        </p:txBody>
      </p:sp>
    </p:spTree>
    <p:extLst>
      <p:ext uri="{BB962C8B-B14F-4D97-AF65-F5344CB8AC3E}">
        <p14:creationId xmlns:p14="http://schemas.microsoft.com/office/powerpoint/2010/main" val="161289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Doubly-Linked List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67734" y="4267200"/>
            <a:ext cx="8229600" cy="1926336"/>
          </a:xfrm>
        </p:spPr>
        <p:txBody>
          <a:bodyPr>
            <a:normAutofit lnSpcReduction="10000"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Given a pointer to a node in a doubly-linked list, we can remove the node in </a:t>
            </a:r>
            <a:r>
              <a:rPr lang="en-US" dirty="0">
                <a:solidFill>
                  <a:schemeClr val="tx1"/>
                </a:solidFill>
                <a:sym typeface="Symbol" pitchFamily="18" charset="2"/>
              </a:rPr>
              <a:t>O(1) time.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  <a:sym typeface="Symbol" pitchFamily="18" charset="2"/>
              </a:rPr>
              <a:t>This isn’t possible in a singly-linked list, since we must have a pointer to the node in front of the one we want to remove.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9D2E-92B2-44D9-A536-475213E79B1F}" type="slidenum">
              <a:rPr lang="en-US" smtClean="0"/>
              <a:pPr/>
              <a:t>23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048000" y="1905000"/>
            <a:ext cx="4876800" cy="1943100"/>
            <a:chOff x="1447800" y="1371600"/>
            <a:chExt cx="4876800" cy="1943100"/>
          </a:xfrm>
        </p:grpSpPr>
        <p:sp>
          <p:nvSpPr>
            <p:cNvPr id="121860" name="Text Box 4"/>
            <p:cNvSpPr txBox="1">
              <a:spLocks noChangeArrowheads="1"/>
            </p:cNvSpPr>
            <p:nvPr/>
          </p:nvSpPr>
          <p:spPr bwMode="auto">
            <a:xfrm>
              <a:off x="1447800" y="1371600"/>
              <a:ext cx="15621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2400" b="1" dirty="0"/>
                <a:t>start</a:t>
              </a:r>
              <a:endParaRPr lang="en-US" sz="2400" dirty="0"/>
            </a:p>
          </p:txBody>
        </p:sp>
        <p:sp>
          <p:nvSpPr>
            <p:cNvPr id="121861" name="Rectangle 5"/>
            <p:cNvSpPr>
              <a:spLocks noChangeArrowheads="1"/>
            </p:cNvSpPr>
            <p:nvPr/>
          </p:nvSpPr>
          <p:spPr bwMode="auto">
            <a:xfrm>
              <a:off x="46101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862" name="Rectangle 6"/>
            <p:cNvSpPr>
              <a:spLocks noChangeArrowheads="1"/>
            </p:cNvSpPr>
            <p:nvPr/>
          </p:nvSpPr>
          <p:spPr bwMode="auto">
            <a:xfrm>
              <a:off x="16383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863" name="Line 7"/>
            <p:cNvSpPr>
              <a:spLocks noChangeShapeType="1"/>
            </p:cNvSpPr>
            <p:nvPr/>
          </p:nvSpPr>
          <p:spPr bwMode="auto">
            <a:xfrm>
              <a:off x="22098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64" name="Rectangle 8"/>
            <p:cNvSpPr>
              <a:spLocks noChangeArrowheads="1"/>
            </p:cNvSpPr>
            <p:nvPr/>
          </p:nvSpPr>
          <p:spPr bwMode="auto">
            <a:xfrm>
              <a:off x="3581400" y="2514600"/>
              <a:ext cx="685800" cy="8001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65" name="Line 9"/>
            <p:cNvSpPr>
              <a:spLocks noChangeShapeType="1"/>
            </p:cNvSpPr>
            <p:nvPr/>
          </p:nvSpPr>
          <p:spPr bwMode="auto">
            <a:xfrm>
              <a:off x="38100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66" name="Line 10"/>
            <p:cNvSpPr>
              <a:spLocks noChangeShapeType="1"/>
            </p:cNvSpPr>
            <p:nvPr/>
          </p:nvSpPr>
          <p:spPr bwMode="auto">
            <a:xfrm>
              <a:off x="41529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67" name="Text Box 11"/>
            <p:cNvSpPr txBox="1">
              <a:spLocks noChangeArrowheads="1"/>
            </p:cNvSpPr>
            <p:nvPr/>
          </p:nvSpPr>
          <p:spPr bwMode="auto">
            <a:xfrm>
              <a:off x="2667000" y="2438400"/>
              <a:ext cx="5715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3600"/>
                <a:t>…</a:t>
              </a:r>
            </a:p>
          </p:txBody>
        </p:sp>
        <p:sp>
          <p:nvSpPr>
            <p:cNvPr id="121868" name="Line 12"/>
            <p:cNvSpPr>
              <a:spLocks noChangeShapeType="1"/>
            </p:cNvSpPr>
            <p:nvPr/>
          </p:nvSpPr>
          <p:spPr bwMode="auto">
            <a:xfrm>
              <a:off x="1866900" y="1941513"/>
              <a:ext cx="0" cy="57308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69" name="Line 13"/>
            <p:cNvSpPr>
              <a:spLocks noChangeShapeType="1"/>
            </p:cNvSpPr>
            <p:nvPr/>
          </p:nvSpPr>
          <p:spPr bwMode="auto">
            <a:xfrm>
              <a:off x="31242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70" name="Line 14"/>
            <p:cNvSpPr>
              <a:spLocks noChangeShapeType="1"/>
            </p:cNvSpPr>
            <p:nvPr/>
          </p:nvSpPr>
          <p:spPr bwMode="auto">
            <a:xfrm>
              <a:off x="51816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71" name="Rectangle 15"/>
            <p:cNvSpPr>
              <a:spLocks noChangeArrowheads="1"/>
            </p:cNvSpPr>
            <p:nvPr/>
          </p:nvSpPr>
          <p:spPr bwMode="auto">
            <a:xfrm>
              <a:off x="56388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874" name="Line 18"/>
            <p:cNvSpPr>
              <a:spLocks noChangeShapeType="1"/>
            </p:cNvSpPr>
            <p:nvPr/>
          </p:nvSpPr>
          <p:spPr bwMode="auto">
            <a:xfrm>
              <a:off x="40386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75" name="Line 19"/>
            <p:cNvSpPr>
              <a:spLocks noChangeShapeType="1"/>
            </p:cNvSpPr>
            <p:nvPr/>
          </p:nvSpPr>
          <p:spPr bwMode="auto">
            <a:xfrm>
              <a:off x="18669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76" name="Line 20"/>
            <p:cNvSpPr>
              <a:spLocks noChangeShapeType="1"/>
            </p:cNvSpPr>
            <p:nvPr/>
          </p:nvSpPr>
          <p:spPr bwMode="auto">
            <a:xfrm>
              <a:off x="20955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77" name="Line 21"/>
            <p:cNvSpPr>
              <a:spLocks noChangeShapeType="1"/>
            </p:cNvSpPr>
            <p:nvPr/>
          </p:nvSpPr>
          <p:spPr bwMode="auto">
            <a:xfrm>
              <a:off x="1638300" y="2514600"/>
              <a:ext cx="22860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78" name="Line 22"/>
            <p:cNvSpPr>
              <a:spLocks noChangeShapeType="1"/>
            </p:cNvSpPr>
            <p:nvPr/>
          </p:nvSpPr>
          <p:spPr bwMode="auto">
            <a:xfrm>
              <a:off x="48387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79" name="Line 23"/>
            <p:cNvSpPr>
              <a:spLocks noChangeShapeType="1"/>
            </p:cNvSpPr>
            <p:nvPr/>
          </p:nvSpPr>
          <p:spPr bwMode="auto">
            <a:xfrm>
              <a:off x="50673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80" name="Line 24"/>
            <p:cNvSpPr>
              <a:spLocks noChangeShapeType="1"/>
            </p:cNvSpPr>
            <p:nvPr/>
          </p:nvSpPr>
          <p:spPr bwMode="auto">
            <a:xfrm>
              <a:off x="58674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81" name="Line 25"/>
            <p:cNvSpPr>
              <a:spLocks noChangeShapeType="1"/>
            </p:cNvSpPr>
            <p:nvPr/>
          </p:nvSpPr>
          <p:spPr bwMode="auto">
            <a:xfrm>
              <a:off x="60960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82" name="Line 26"/>
            <p:cNvSpPr>
              <a:spLocks noChangeShapeType="1"/>
            </p:cNvSpPr>
            <p:nvPr/>
          </p:nvSpPr>
          <p:spPr bwMode="auto">
            <a:xfrm>
              <a:off x="6096000" y="2514600"/>
              <a:ext cx="22860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83" name="Line 27"/>
            <p:cNvSpPr>
              <a:spLocks noChangeShapeType="1"/>
            </p:cNvSpPr>
            <p:nvPr/>
          </p:nvSpPr>
          <p:spPr bwMode="auto">
            <a:xfrm>
              <a:off x="52959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84" name="Line 28"/>
            <p:cNvSpPr>
              <a:spLocks noChangeShapeType="1"/>
            </p:cNvSpPr>
            <p:nvPr/>
          </p:nvSpPr>
          <p:spPr bwMode="auto">
            <a:xfrm>
              <a:off x="42672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85" name="Line 29"/>
            <p:cNvSpPr>
              <a:spLocks noChangeShapeType="1"/>
            </p:cNvSpPr>
            <p:nvPr/>
          </p:nvSpPr>
          <p:spPr bwMode="auto">
            <a:xfrm>
              <a:off x="32385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86" name="Line 30"/>
            <p:cNvSpPr>
              <a:spLocks noChangeShapeType="1"/>
            </p:cNvSpPr>
            <p:nvPr/>
          </p:nvSpPr>
          <p:spPr bwMode="auto">
            <a:xfrm>
              <a:off x="23241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8684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Doubly-Linked List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A0D3-C82C-4F9A-ADAE-9C73A75EF1A6}" type="slidenum">
              <a:rPr lang="en-US"/>
              <a:pPr/>
              <a:t>24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048000" y="1905000"/>
            <a:ext cx="4876800" cy="1943100"/>
            <a:chOff x="1447800" y="1371600"/>
            <a:chExt cx="4876800" cy="1943100"/>
          </a:xfrm>
        </p:grpSpPr>
        <p:sp>
          <p:nvSpPr>
            <p:cNvPr id="153603" name="Text Box 3"/>
            <p:cNvSpPr txBox="1">
              <a:spLocks noChangeArrowheads="1"/>
            </p:cNvSpPr>
            <p:nvPr/>
          </p:nvSpPr>
          <p:spPr bwMode="auto">
            <a:xfrm>
              <a:off x="1447800" y="1371600"/>
              <a:ext cx="15621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2400" b="1"/>
                <a:t>start</a:t>
              </a:r>
              <a:endParaRPr lang="en-US" sz="2400"/>
            </a:p>
          </p:txBody>
        </p:sp>
        <p:sp>
          <p:nvSpPr>
            <p:cNvPr id="153604" name="Rectangle 4"/>
            <p:cNvSpPr>
              <a:spLocks noChangeArrowheads="1"/>
            </p:cNvSpPr>
            <p:nvPr/>
          </p:nvSpPr>
          <p:spPr bwMode="auto">
            <a:xfrm>
              <a:off x="46101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05" name="Rectangle 5"/>
            <p:cNvSpPr>
              <a:spLocks noChangeArrowheads="1"/>
            </p:cNvSpPr>
            <p:nvPr/>
          </p:nvSpPr>
          <p:spPr bwMode="auto">
            <a:xfrm>
              <a:off x="16383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06" name="Line 6"/>
            <p:cNvSpPr>
              <a:spLocks noChangeShapeType="1"/>
            </p:cNvSpPr>
            <p:nvPr/>
          </p:nvSpPr>
          <p:spPr bwMode="auto">
            <a:xfrm>
              <a:off x="22098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07" name="Rectangle 7"/>
            <p:cNvSpPr>
              <a:spLocks noChangeArrowheads="1"/>
            </p:cNvSpPr>
            <p:nvPr/>
          </p:nvSpPr>
          <p:spPr bwMode="auto">
            <a:xfrm>
              <a:off x="3581400" y="2514600"/>
              <a:ext cx="685800" cy="8001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08" name="Line 8"/>
            <p:cNvSpPr>
              <a:spLocks noChangeShapeType="1"/>
            </p:cNvSpPr>
            <p:nvPr/>
          </p:nvSpPr>
          <p:spPr bwMode="auto">
            <a:xfrm>
              <a:off x="38100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09" name="Line 9"/>
            <p:cNvSpPr>
              <a:spLocks noChangeShapeType="1"/>
            </p:cNvSpPr>
            <p:nvPr/>
          </p:nvSpPr>
          <p:spPr bwMode="auto">
            <a:xfrm>
              <a:off x="41529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0" name="Text Box 10"/>
            <p:cNvSpPr txBox="1">
              <a:spLocks noChangeArrowheads="1"/>
            </p:cNvSpPr>
            <p:nvPr/>
          </p:nvSpPr>
          <p:spPr bwMode="auto">
            <a:xfrm>
              <a:off x="2667000" y="2438400"/>
              <a:ext cx="5715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3600"/>
                <a:t>…</a:t>
              </a:r>
            </a:p>
          </p:txBody>
        </p:sp>
        <p:sp>
          <p:nvSpPr>
            <p:cNvPr id="153611" name="Line 11"/>
            <p:cNvSpPr>
              <a:spLocks noChangeShapeType="1"/>
            </p:cNvSpPr>
            <p:nvPr/>
          </p:nvSpPr>
          <p:spPr bwMode="auto">
            <a:xfrm>
              <a:off x="1866900" y="1941513"/>
              <a:ext cx="0" cy="57308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2" name="Line 12"/>
            <p:cNvSpPr>
              <a:spLocks noChangeShapeType="1"/>
            </p:cNvSpPr>
            <p:nvPr/>
          </p:nvSpPr>
          <p:spPr bwMode="auto">
            <a:xfrm>
              <a:off x="31242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3" name="Line 13"/>
            <p:cNvSpPr>
              <a:spLocks noChangeShapeType="1"/>
            </p:cNvSpPr>
            <p:nvPr/>
          </p:nvSpPr>
          <p:spPr bwMode="auto">
            <a:xfrm>
              <a:off x="51816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4" name="Rectangle 14"/>
            <p:cNvSpPr>
              <a:spLocks noChangeArrowheads="1"/>
            </p:cNvSpPr>
            <p:nvPr/>
          </p:nvSpPr>
          <p:spPr bwMode="auto">
            <a:xfrm>
              <a:off x="56388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15" name="Line 15"/>
            <p:cNvSpPr>
              <a:spLocks noChangeShapeType="1"/>
            </p:cNvSpPr>
            <p:nvPr/>
          </p:nvSpPr>
          <p:spPr bwMode="auto">
            <a:xfrm>
              <a:off x="40386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6" name="Line 16"/>
            <p:cNvSpPr>
              <a:spLocks noChangeShapeType="1"/>
            </p:cNvSpPr>
            <p:nvPr/>
          </p:nvSpPr>
          <p:spPr bwMode="auto">
            <a:xfrm>
              <a:off x="18669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7" name="Line 17"/>
            <p:cNvSpPr>
              <a:spLocks noChangeShapeType="1"/>
            </p:cNvSpPr>
            <p:nvPr/>
          </p:nvSpPr>
          <p:spPr bwMode="auto">
            <a:xfrm>
              <a:off x="20955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8" name="Line 18"/>
            <p:cNvSpPr>
              <a:spLocks noChangeShapeType="1"/>
            </p:cNvSpPr>
            <p:nvPr/>
          </p:nvSpPr>
          <p:spPr bwMode="auto">
            <a:xfrm>
              <a:off x="1638300" y="2514600"/>
              <a:ext cx="22860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9" name="Line 19"/>
            <p:cNvSpPr>
              <a:spLocks noChangeShapeType="1"/>
            </p:cNvSpPr>
            <p:nvPr/>
          </p:nvSpPr>
          <p:spPr bwMode="auto">
            <a:xfrm>
              <a:off x="48387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0" name="Line 20"/>
            <p:cNvSpPr>
              <a:spLocks noChangeShapeType="1"/>
            </p:cNvSpPr>
            <p:nvPr/>
          </p:nvSpPr>
          <p:spPr bwMode="auto">
            <a:xfrm>
              <a:off x="50673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1" name="Line 21"/>
            <p:cNvSpPr>
              <a:spLocks noChangeShapeType="1"/>
            </p:cNvSpPr>
            <p:nvPr/>
          </p:nvSpPr>
          <p:spPr bwMode="auto">
            <a:xfrm>
              <a:off x="58674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2" name="Line 22"/>
            <p:cNvSpPr>
              <a:spLocks noChangeShapeType="1"/>
            </p:cNvSpPr>
            <p:nvPr/>
          </p:nvSpPr>
          <p:spPr bwMode="auto">
            <a:xfrm>
              <a:off x="60960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3" name="Line 23"/>
            <p:cNvSpPr>
              <a:spLocks noChangeShapeType="1"/>
            </p:cNvSpPr>
            <p:nvPr/>
          </p:nvSpPr>
          <p:spPr bwMode="auto">
            <a:xfrm>
              <a:off x="6096000" y="2514600"/>
              <a:ext cx="22860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4" name="Line 24"/>
            <p:cNvSpPr>
              <a:spLocks noChangeShapeType="1"/>
            </p:cNvSpPr>
            <p:nvPr/>
          </p:nvSpPr>
          <p:spPr bwMode="auto">
            <a:xfrm>
              <a:off x="52959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5" name="Line 25"/>
            <p:cNvSpPr>
              <a:spLocks noChangeShapeType="1"/>
            </p:cNvSpPr>
            <p:nvPr/>
          </p:nvSpPr>
          <p:spPr bwMode="auto">
            <a:xfrm>
              <a:off x="42672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6" name="Line 26"/>
            <p:cNvSpPr>
              <a:spLocks noChangeShapeType="1"/>
            </p:cNvSpPr>
            <p:nvPr/>
          </p:nvSpPr>
          <p:spPr bwMode="auto">
            <a:xfrm>
              <a:off x="32385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7" name="Line 27"/>
            <p:cNvSpPr>
              <a:spLocks noChangeShapeType="1"/>
            </p:cNvSpPr>
            <p:nvPr/>
          </p:nvSpPr>
          <p:spPr bwMode="auto">
            <a:xfrm>
              <a:off x="23241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629" name="Text Box 29"/>
          <p:cNvSpPr txBox="1">
            <a:spLocks noChangeArrowheads="1"/>
          </p:cNvSpPr>
          <p:nvPr/>
        </p:nvSpPr>
        <p:spPr bwMode="auto">
          <a:xfrm>
            <a:off x="1295400" y="4419600"/>
            <a:ext cx="52578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dirty="0">
              <a:solidFill>
                <a:srgbClr val="0000FF"/>
              </a:solidFill>
              <a:latin typeface="Consolas"/>
            </a:endParaRPr>
          </a:p>
          <a:p>
            <a:r>
              <a:rPr lang="en-US" dirty="0" err="1">
                <a:solidFill>
                  <a:srgbClr val="0000FF"/>
                </a:solidFill>
                <a:latin typeface="Consolas"/>
              </a:rPr>
              <a:t>struct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DLNode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{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DataType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info;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DLNodeIter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next;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DLNodeIter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back;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};</a:t>
            </a:r>
          </a:p>
        </p:txBody>
      </p:sp>
      <p:sp>
        <p:nvSpPr>
          <p:cNvPr id="153630" name="Text Box 30"/>
          <p:cNvSpPr txBox="1">
            <a:spLocks noChangeArrowheads="1"/>
          </p:cNvSpPr>
          <p:nvPr/>
        </p:nvSpPr>
        <p:spPr bwMode="auto">
          <a:xfrm>
            <a:off x="7155339" y="4419600"/>
            <a:ext cx="3124200" cy="169277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/>
              <a:t>Each node is made from a </a:t>
            </a:r>
            <a:r>
              <a:rPr lang="en-US" sz="2600" dirty="0" err="1"/>
              <a:t>struct</a:t>
            </a:r>
            <a:r>
              <a:rPr lang="en-US" sz="2600" dirty="0"/>
              <a:t> that looks something like this.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181600" y="4863466"/>
            <a:ext cx="952500" cy="914400"/>
            <a:chOff x="6896100" y="1828800"/>
            <a:chExt cx="952500" cy="914400"/>
          </a:xfrm>
        </p:grpSpPr>
        <p:sp>
          <p:nvSpPr>
            <p:cNvPr id="5" name="Rectangle 4"/>
            <p:cNvSpPr/>
            <p:nvPr/>
          </p:nvSpPr>
          <p:spPr>
            <a:xfrm>
              <a:off x="6896100" y="1828800"/>
              <a:ext cx="952500" cy="304800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info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896100" y="2133600"/>
              <a:ext cx="952500" cy="304800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next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896100" y="2438400"/>
              <a:ext cx="952500" cy="304800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back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6690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9" grpId="0"/>
      <p:bldP spid="15363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Doubly-Linked List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180A-E55B-4CFC-AADC-0E2B8E3C8BAC}" type="slidenum">
              <a:rPr lang="en-US"/>
              <a:pPr/>
              <a:t>25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124200" y="2438400"/>
            <a:ext cx="4876800" cy="1943100"/>
            <a:chOff x="1447800" y="1371600"/>
            <a:chExt cx="4876800" cy="1943100"/>
          </a:xfrm>
        </p:grpSpPr>
        <p:sp>
          <p:nvSpPr>
            <p:cNvPr id="155651" name="Text Box 3"/>
            <p:cNvSpPr txBox="1">
              <a:spLocks noChangeArrowheads="1"/>
            </p:cNvSpPr>
            <p:nvPr/>
          </p:nvSpPr>
          <p:spPr bwMode="auto">
            <a:xfrm>
              <a:off x="1447800" y="1371600"/>
              <a:ext cx="15621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2400" b="1"/>
                <a:t>start</a:t>
              </a:r>
              <a:endParaRPr lang="en-US" sz="2400"/>
            </a:p>
          </p:txBody>
        </p:sp>
        <p:sp>
          <p:nvSpPr>
            <p:cNvPr id="155652" name="Rectangle 4"/>
            <p:cNvSpPr>
              <a:spLocks noChangeArrowheads="1"/>
            </p:cNvSpPr>
            <p:nvPr/>
          </p:nvSpPr>
          <p:spPr bwMode="auto">
            <a:xfrm>
              <a:off x="46101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653" name="Rectangle 5"/>
            <p:cNvSpPr>
              <a:spLocks noChangeArrowheads="1"/>
            </p:cNvSpPr>
            <p:nvPr/>
          </p:nvSpPr>
          <p:spPr bwMode="auto">
            <a:xfrm>
              <a:off x="16383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654" name="Line 6"/>
            <p:cNvSpPr>
              <a:spLocks noChangeShapeType="1"/>
            </p:cNvSpPr>
            <p:nvPr/>
          </p:nvSpPr>
          <p:spPr bwMode="auto">
            <a:xfrm>
              <a:off x="22098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55" name="Rectangle 7"/>
            <p:cNvSpPr>
              <a:spLocks noChangeArrowheads="1"/>
            </p:cNvSpPr>
            <p:nvPr/>
          </p:nvSpPr>
          <p:spPr bwMode="auto">
            <a:xfrm>
              <a:off x="3581400" y="2514600"/>
              <a:ext cx="685800" cy="8001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56" name="Line 8"/>
            <p:cNvSpPr>
              <a:spLocks noChangeShapeType="1"/>
            </p:cNvSpPr>
            <p:nvPr/>
          </p:nvSpPr>
          <p:spPr bwMode="auto">
            <a:xfrm>
              <a:off x="38100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57" name="Line 9"/>
            <p:cNvSpPr>
              <a:spLocks noChangeShapeType="1"/>
            </p:cNvSpPr>
            <p:nvPr/>
          </p:nvSpPr>
          <p:spPr bwMode="auto">
            <a:xfrm>
              <a:off x="41529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58" name="Text Box 10"/>
            <p:cNvSpPr txBox="1">
              <a:spLocks noChangeArrowheads="1"/>
            </p:cNvSpPr>
            <p:nvPr/>
          </p:nvSpPr>
          <p:spPr bwMode="auto">
            <a:xfrm>
              <a:off x="2667000" y="2438400"/>
              <a:ext cx="5715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3600"/>
                <a:t>…</a:t>
              </a:r>
            </a:p>
          </p:txBody>
        </p:sp>
        <p:sp>
          <p:nvSpPr>
            <p:cNvPr id="155659" name="Line 11"/>
            <p:cNvSpPr>
              <a:spLocks noChangeShapeType="1"/>
            </p:cNvSpPr>
            <p:nvPr/>
          </p:nvSpPr>
          <p:spPr bwMode="auto">
            <a:xfrm>
              <a:off x="1866900" y="1941513"/>
              <a:ext cx="0" cy="57308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0" name="Line 12"/>
            <p:cNvSpPr>
              <a:spLocks noChangeShapeType="1"/>
            </p:cNvSpPr>
            <p:nvPr/>
          </p:nvSpPr>
          <p:spPr bwMode="auto">
            <a:xfrm>
              <a:off x="31242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1" name="Line 13"/>
            <p:cNvSpPr>
              <a:spLocks noChangeShapeType="1"/>
            </p:cNvSpPr>
            <p:nvPr/>
          </p:nvSpPr>
          <p:spPr bwMode="auto">
            <a:xfrm>
              <a:off x="51816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2" name="Rectangle 14"/>
            <p:cNvSpPr>
              <a:spLocks noChangeArrowheads="1"/>
            </p:cNvSpPr>
            <p:nvPr/>
          </p:nvSpPr>
          <p:spPr bwMode="auto">
            <a:xfrm>
              <a:off x="56388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663" name="Line 15"/>
            <p:cNvSpPr>
              <a:spLocks noChangeShapeType="1"/>
            </p:cNvSpPr>
            <p:nvPr/>
          </p:nvSpPr>
          <p:spPr bwMode="auto">
            <a:xfrm>
              <a:off x="40386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4" name="Line 16"/>
            <p:cNvSpPr>
              <a:spLocks noChangeShapeType="1"/>
            </p:cNvSpPr>
            <p:nvPr/>
          </p:nvSpPr>
          <p:spPr bwMode="auto">
            <a:xfrm>
              <a:off x="18669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5" name="Line 17"/>
            <p:cNvSpPr>
              <a:spLocks noChangeShapeType="1"/>
            </p:cNvSpPr>
            <p:nvPr/>
          </p:nvSpPr>
          <p:spPr bwMode="auto">
            <a:xfrm>
              <a:off x="20955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6" name="Line 18"/>
            <p:cNvSpPr>
              <a:spLocks noChangeShapeType="1"/>
            </p:cNvSpPr>
            <p:nvPr/>
          </p:nvSpPr>
          <p:spPr bwMode="auto">
            <a:xfrm>
              <a:off x="1638300" y="2514600"/>
              <a:ext cx="22860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7" name="Line 19"/>
            <p:cNvSpPr>
              <a:spLocks noChangeShapeType="1"/>
            </p:cNvSpPr>
            <p:nvPr/>
          </p:nvSpPr>
          <p:spPr bwMode="auto">
            <a:xfrm>
              <a:off x="48387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8" name="Line 20"/>
            <p:cNvSpPr>
              <a:spLocks noChangeShapeType="1"/>
            </p:cNvSpPr>
            <p:nvPr/>
          </p:nvSpPr>
          <p:spPr bwMode="auto">
            <a:xfrm>
              <a:off x="50673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9" name="Line 21"/>
            <p:cNvSpPr>
              <a:spLocks noChangeShapeType="1"/>
            </p:cNvSpPr>
            <p:nvPr/>
          </p:nvSpPr>
          <p:spPr bwMode="auto">
            <a:xfrm>
              <a:off x="58674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70" name="Line 22"/>
            <p:cNvSpPr>
              <a:spLocks noChangeShapeType="1"/>
            </p:cNvSpPr>
            <p:nvPr/>
          </p:nvSpPr>
          <p:spPr bwMode="auto">
            <a:xfrm>
              <a:off x="60960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71" name="Line 23"/>
            <p:cNvSpPr>
              <a:spLocks noChangeShapeType="1"/>
            </p:cNvSpPr>
            <p:nvPr/>
          </p:nvSpPr>
          <p:spPr bwMode="auto">
            <a:xfrm>
              <a:off x="6096000" y="2514600"/>
              <a:ext cx="22860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72" name="Line 24"/>
            <p:cNvSpPr>
              <a:spLocks noChangeShapeType="1"/>
            </p:cNvSpPr>
            <p:nvPr/>
          </p:nvSpPr>
          <p:spPr bwMode="auto">
            <a:xfrm>
              <a:off x="52959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73" name="Line 25"/>
            <p:cNvSpPr>
              <a:spLocks noChangeShapeType="1"/>
            </p:cNvSpPr>
            <p:nvPr/>
          </p:nvSpPr>
          <p:spPr bwMode="auto">
            <a:xfrm>
              <a:off x="42672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74" name="Line 26"/>
            <p:cNvSpPr>
              <a:spLocks noChangeShapeType="1"/>
            </p:cNvSpPr>
            <p:nvPr/>
          </p:nvSpPr>
          <p:spPr bwMode="auto">
            <a:xfrm>
              <a:off x="32385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75" name="Line 27"/>
            <p:cNvSpPr>
              <a:spLocks noChangeShapeType="1"/>
            </p:cNvSpPr>
            <p:nvPr/>
          </p:nvSpPr>
          <p:spPr bwMode="auto">
            <a:xfrm>
              <a:off x="23241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6239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Doubly-Linked List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00CD-53C2-4831-978D-322FEFE1E05E}" type="slidenum">
              <a:rPr lang="en-US"/>
              <a:pPr/>
              <a:t>26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124200" y="2438400"/>
            <a:ext cx="4876800" cy="1943100"/>
            <a:chOff x="1447800" y="1371600"/>
            <a:chExt cx="4876800" cy="1943100"/>
          </a:xfrm>
        </p:grpSpPr>
        <p:sp>
          <p:nvSpPr>
            <p:cNvPr id="152579" name="Text Box 3"/>
            <p:cNvSpPr txBox="1">
              <a:spLocks noChangeArrowheads="1"/>
            </p:cNvSpPr>
            <p:nvPr/>
          </p:nvSpPr>
          <p:spPr bwMode="auto">
            <a:xfrm>
              <a:off x="1447800" y="1371600"/>
              <a:ext cx="15621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2400" b="1"/>
                <a:t>start</a:t>
              </a:r>
              <a:endParaRPr lang="en-US" sz="2400"/>
            </a:p>
          </p:txBody>
        </p:sp>
        <p:sp>
          <p:nvSpPr>
            <p:cNvPr id="152580" name="Rectangle 4"/>
            <p:cNvSpPr>
              <a:spLocks noChangeArrowheads="1"/>
            </p:cNvSpPr>
            <p:nvPr/>
          </p:nvSpPr>
          <p:spPr bwMode="auto">
            <a:xfrm>
              <a:off x="46101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2581" name="Rectangle 5"/>
            <p:cNvSpPr>
              <a:spLocks noChangeArrowheads="1"/>
            </p:cNvSpPr>
            <p:nvPr/>
          </p:nvSpPr>
          <p:spPr bwMode="auto">
            <a:xfrm>
              <a:off x="16383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2582" name="Line 6"/>
            <p:cNvSpPr>
              <a:spLocks noChangeShapeType="1"/>
            </p:cNvSpPr>
            <p:nvPr/>
          </p:nvSpPr>
          <p:spPr bwMode="auto">
            <a:xfrm>
              <a:off x="22098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83" name="Rectangle 7"/>
            <p:cNvSpPr>
              <a:spLocks noChangeArrowheads="1"/>
            </p:cNvSpPr>
            <p:nvPr/>
          </p:nvSpPr>
          <p:spPr bwMode="auto">
            <a:xfrm>
              <a:off x="3581400" y="2514600"/>
              <a:ext cx="685800" cy="8001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84" name="Line 8"/>
            <p:cNvSpPr>
              <a:spLocks noChangeShapeType="1"/>
            </p:cNvSpPr>
            <p:nvPr/>
          </p:nvSpPr>
          <p:spPr bwMode="auto">
            <a:xfrm>
              <a:off x="38100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85" name="Line 9"/>
            <p:cNvSpPr>
              <a:spLocks noChangeShapeType="1"/>
            </p:cNvSpPr>
            <p:nvPr/>
          </p:nvSpPr>
          <p:spPr bwMode="auto">
            <a:xfrm>
              <a:off x="41529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86" name="Text Box 10"/>
            <p:cNvSpPr txBox="1">
              <a:spLocks noChangeArrowheads="1"/>
            </p:cNvSpPr>
            <p:nvPr/>
          </p:nvSpPr>
          <p:spPr bwMode="auto">
            <a:xfrm>
              <a:off x="2667000" y="2438400"/>
              <a:ext cx="5715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3600"/>
                <a:t>…</a:t>
              </a:r>
            </a:p>
          </p:txBody>
        </p:sp>
        <p:sp>
          <p:nvSpPr>
            <p:cNvPr id="152587" name="Line 11"/>
            <p:cNvSpPr>
              <a:spLocks noChangeShapeType="1"/>
            </p:cNvSpPr>
            <p:nvPr/>
          </p:nvSpPr>
          <p:spPr bwMode="auto">
            <a:xfrm>
              <a:off x="1866900" y="1941513"/>
              <a:ext cx="0" cy="57308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88" name="Line 12"/>
            <p:cNvSpPr>
              <a:spLocks noChangeShapeType="1"/>
            </p:cNvSpPr>
            <p:nvPr/>
          </p:nvSpPr>
          <p:spPr bwMode="auto">
            <a:xfrm>
              <a:off x="31242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89" name="Line 13"/>
            <p:cNvSpPr>
              <a:spLocks noChangeShapeType="1"/>
            </p:cNvSpPr>
            <p:nvPr/>
          </p:nvSpPr>
          <p:spPr bwMode="auto">
            <a:xfrm>
              <a:off x="51816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90" name="Rectangle 14"/>
            <p:cNvSpPr>
              <a:spLocks noChangeArrowheads="1"/>
            </p:cNvSpPr>
            <p:nvPr/>
          </p:nvSpPr>
          <p:spPr bwMode="auto">
            <a:xfrm>
              <a:off x="56388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2591" name="Line 15"/>
            <p:cNvSpPr>
              <a:spLocks noChangeShapeType="1"/>
            </p:cNvSpPr>
            <p:nvPr/>
          </p:nvSpPr>
          <p:spPr bwMode="auto">
            <a:xfrm>
              <a:off x="40386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92" name="Line 16"/>
            <p:cNvSpPr>
              <a:spLocks noChangeShapeType="1"/>
            </p:cNvSpPr>
            <p:nvPr/>
          </p:nvSpPr>
          <p:spPr bwMode="auto">
            <a:xfrm>
              <a:off x="18669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93" name="Line 17"/>
            <p:cNvSpPr>
              <a:spLocks noChangeShapeType="1"/>
            </p:cNvSpPr>
            <p:nvPr/>
          </p:nvSpPr>
          <p:spPr bwMode="auto">
            <a:xfrm>
              <a:off x="20955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94" name="Line 18"/>
            <p:cNvSpPr>
              <a:spLocks noChangeShapeType="1"/>
            </p:cNvSpPr>
            <p:nvPr/>
          </p:nvSpPr>
          <p:spPr bwMode="auto">
            <a:xfrm>
              <a:off x="1638300" y="2514600"/>
              <a:ext cx="22860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95" name="Line 19"/>
            <p:cNvSpPr>
              <a:spLocks noChangeShapeType="1"/>
            </p:cNvSpPr>
            <p:nvPr/>
          </p:nvSpPr>
          <p:spPr bwMode="auto">
            <a:xfrm>
              <a:off x="48387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96" name="Line 20"/>
            <p:cNvSpPr>
              <a:spLocks noChangeShapeType="1"/>
            </p:cNvSpPr>
            <p:nvPr/>
          </p:nvSpPr>
          <p:spPr bwMode="auto">
            <a:xfrm>
              <a:off x="50673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97" name="Line 21"/>
            <p:cNvSpPr>
              <a:spLocks noChangeShapeType="1"/>
            </p:cNvSpPr>
            <p:nvPr/>
          </p:nvSpPr>
          <p:spPr bwMode="auto">
            <a:xfrm>
              <a:off x="58674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98" name="Line 22"/>
            <p:cNvSpPr>
              <a:spLocks noChangeShapeType="1"/>
            </p:cNvSpPr>
            <p:nvPr/>
          </p:nvSpPr>
          <p:spPr bwMode="auto">
            <a:xfrm>
              <a:off x="60960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99" name="Line 23"/>
            <p:cNvSpPr>
              <a:spLocks noChangeShapeType="1"/>
            </p:cNvSpPr>
            <p:nvPr/>
          </p:nvSpPr>
          <p:spPr bwMode="auto">
            <a:xfrm>
              <a:off x="6096000" y="2514600"/>
              <a:ext cx="22860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00" name="Line 24"/>
            <p:cNvSpPr>
              <a:spLocks noChangeShapeType="1"/>
            </p:cNvSpPr>
            <p:nvPr/>
          </p:nvSpPr>
          <p:spPr bwMode="auto">
            <a:xfrm>
              <a:off x="52959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01" name="Line 25"/>
            <p:cNvSpPr>
              <a:spLocks noChangeShapeType="1"/>
            </p:cNvSpPr>
            <p:nvPr/>
          </p:nvSpPr>
          <p:spPr bwMode="auto">
            <a:xfrm>
              <a:off x="42672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02" name="Line 26"/>
            <p:cNvSpPr>
              <a:spLocks noChangeShapeType="1"/>
            </p:cNvSpPr>
            <p:nvPr/>
          </p:nvSpPr>
          <p:spPr bwMode="auto">
            <a:xfrm>
              <a:off x="32385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03" name="Line 27"/>
            <p:cNvSpPr>
              <a:spLocks noChangeShapeType="1"/>
            </p:cNvSpPr>
            <p:nvPr/>
          </p:nvSpPr>
          <p:spPr bwMode="auto">
            <a:xfrm>
              <a:off x="23241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05" name="Text Box 29"/>
            <p:cNvSpPr txBox="1">
              <a:spLocks noChangeArrowheads="1"/>
            </p:cNvSpPr>
            <p:nvPr/>
          </p:nvSpPr>
          <p:spPr bwMode="auto">
            <a:xfrm>
              <a:off x="4648200" y="1524000"/>
              <a:ext cx="13716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FF3300"/>
                  </a:solidFill>
                </a:rPr>
                <a:t>ptr</a:t>
              </a:r>
            </a:p>
          </p:txBody>
        </p:sp>
        <p:sp>
          <p:nvSpPr>
            <p:cNvPr id="152606" name="Line 30"/>
            <p:cNvSpPr>
              <a:spLocks noChangeShapeType="1"/>
            </p:cNvSpPr>
            <p:nvPr/>
          </p:nvSpPr>
          <p:spPr bwMode="auto">
            <a:xfrm>
              <a:off x="4876800" y="19812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2894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Doubly-Linked </a:t>
            </a:r>
            <a:r>
              <a:rPr lang="en-US" dirty="0" smtClean="0"/>
              <a:t>List: Delete Node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6C088-78FC-489F-8EEA-E7629EEC5196}" type="slidenum">
              <a:rPr lang="en-US"/>
              <a:pPr/>
              <a:t>27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048000" y="2438400"/>
            <a:ext cx="4876800" cy="1943100"/>
            <a:chOff x="1447800" y="1371600"/>
            <a:chExt cx="4876800" cy="1943100"/>
          </a:xfrm>
        </p:grpSpPr>
        <p:sp>
          <p:nvSpPr>
            <p:cNvPr id="154627" name="Text Box 3"/>
            <p:cNvSpPr txBox="1">
              <a:spLocks noChangeArrowheads="1"/>
            </p:cNvSpPr>
            <p:nvPr/>
          </p:nvSpPr>
          <p:spPr bwMode="auto">
            <a:xfrm>
              <a:off x="1447800" y="1371600"/>
              <a:ext cx="15621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2400" b="1"/>
                <a:t>start</a:t>
              </a:r>
              <a:endParaRPr lang="en-US" sz="2400"/>
            </a:p>
          </p:txBody>
        </p:sp>
        <p:sp>
          <p:nvSpPr>
            <p:cNvPr id="154628" name="Rectangle 4"/>
            <p:cNvSpPr>
              <a:spLocks noChangeArrowheads="1"/>
            </p:cNvSpPr>
            <p:nvPr/>
          </p:nvSpPr>
          <p:spPr bwMode="auto">
            <a:xfrm>
              <a:off x="46101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629" name="Rectangle 5"/>
            <p:cNvSpPr>
              <a:spLocks noChangeArrowheads="1"/>
            </p:cNvSpPr>
            <p:nvPr/>
          </p:nvSpPr>
          <p:spPr bwMode="auto">
            <a:xfrm>
              <a:off x="16383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630" name="Line 6"/>
            <p:cNvSpPr>
              <a:spLocks noChangeShapeType="1"/>
            </p:cNvSpPr>
            <p:nvPr/>
          </p:nvSpPr>
          <p:spPr bwMode="auto">
            <a:xfrm>
              <a:off x="22098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31" name="Rectangle 7"/>
            <p:cNvSpPr>
              <a:spLocks noChangeArrowheads="1"/>
            </p:cNvSpPr>
            <p:nvPr/>
          </p:nvSpPr>
          <p:spPr bwMode="auto">
            <a:xfrm>
              <a:off x="3581400" y="2514600"/>
              <a:ext cx="685800" cy="8001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32" name="Line 8"/>
            <p:cNvSpPr>
              <a:spLocks noChangeShapeType="1"/>
            </p:cNvSpPr>
            <p:nvPr/>
          </p:nvSpPr>
          <p:spPr bwMode="auto">
            <a:xfrm>
              <a:off x="38100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33" name="Line 9"/>
            <p:cNvSpPr>
              <a:spLocks noChangeShapeType="1"/>
            </p:cNvSpPr>
            <p:nvPr/>
          </p:nvSpPr>
          <p:spPr bwMode="auto">
            <a:xfrm>
              <a:off x="41529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34" name="Text Box 10"/>
            <p:cNvSpPr txBox="1">
              <a:spLocks noChangeArrowheads="1"/>
            </p:cNvSpPr>
            <p:nvPr/>
          </p:nvSpPr>
          <p:spPr bwMode="auto">
            <a:xfrm>
              <a:off x="2667000" y="2438400"/>
              <a:ext cx="5715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3600"/>
                <a:t>…</a:t>
              </a:r>
            </a:p>
          </p:txBody>
        </p:sp>
        <p:sp>
          <p:nvSpPr>
            <p:cNvPr id="154635" name="Line 11"/>
            <p:cNvSpPr>
              <a:spLocks noChangeShapeType="1"/>
            </p:cNvSpPr>
            <p:nvPr/>
          </p:nvSpPr>
          <p:spPr bwMode="auto">
            <a:xfrm>
              <a:off x="1866900" y="1941513"/>
              <a:ext cx="0" cy="57308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36" name="Line 12"/>
            <p:cNvSpPr>
              <a:spLocks noChangeShapeType="1"/>
            </p:cNvSpPr>
            <p:nvPr/>
          </p:nvSpPr>
          <p:spPr bwMode="auto">
            <a:xfrm>
              <a:off x="31242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37" name="Line 13"/>
            <p:cNvSpPr>
              <a:spLocks noChangeShapeType="1"/>
            </p:cNvSpPr>
            <p:nvPr/>
          </p:nvSpPr>
          <p:spPr bwMode="auto">
            <a:xfrm>
              <a:off x="51816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38" name="Rectangle 14"/>
            <p:cNvSpPr>
              <a:spLocks noChangeArrowheads="1"/>
            </p:cNvSpPr>
            <p:nvPr/>
          </p:nvSpPr>
          <p:spPr bwMode="auto">
            <a:xfrm>
              <a:off x="56388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639" name="Line 15"/>
            <p:cNvSpPr>
              <a:spLocks noChangeShapeType="1"/>
            </p:cNvSpPr>
            <p:nvPr/>
          </p:nvSpPr>
          <p:spPr bwMode="auto">
            <a:xfrm>
              <a:off x="40386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40" name="Line 16"/>
            <p:cNvSpPr>
              <a:spLocks noChangeShapeType="1"/>
            </p:cNvSpPr>
            <p:nvPr/>
          </p:nvSpPr>
          <p:spPr bwMode="auto">
            <a:xfrm>
              <a:off x="18669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41" name="Line 17"/>
            <p:cNvSpPr>
              <a:spLocks noChangeShapeType="1"/>
            </p:cNvSpPr>
            <p:nvPr/>
          </p:nvSpPr>
          <p:spPr bwMode="auto">
            <a:xfrm>
              <a:off x="20955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42" name="Line 18"/>
            <p:cNvSpPr>
              <a:spLocks noChangeShapeType="1"/>
            </p:cNvSpPr>
            <p:nvPr/>
          </p:nvSpPr>
          <p:spPr bwMode="auto">
            <a:xfrm>
              <a:off x="1638300" y="2514600"/>
              <a:ext cx="22860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43" name="Line 19"/>
            <p:cNvSpPr>
              <a:spLocks noChangeShapeType="1"/>
            </p:cNvSpPr>
            <p:nvPr/>
          </p:nvSpPr>
          <p:spPr bwMode="auto">
            <a:xfrm>
              <a:off x="48387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44" name="Line 20"/>
            <p:cNvSpPr>
              <a:spLocks noChangeShapeType="1"/>
            </p:cNvSpPr>
            <p:nvPr/>
          </p:nvSpPr>
          <p:spPr bwMode="auto">
            <a:xfrm>
              <a:off x="50673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45" name="Line 21"/>
            <p:cNvSpPr>
              <a:spLocks noChangeShapeType="1"/>
            </p:cNvSpPr>
            <p:nvPr/>
          </p:nvSpPr>
          <p:spPr bwMode="auto">
            <a:xfrm>
              <a:off x="58674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46" name="Line 22"/>
            <p:cNvSpPr>
              <a:spLocks noChangeShapeType="1"/>
            </p:cNvSpPr>
            <p:nvPr/>
          </p:nvSpPr>
          <p:spPr bwMode="auto">
            <a:xfrm>
              <a:off x="60960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47" name="Line 23"/>
            <p:cNvSpPr>
              <a:spLocks noChangeShapeType="1"/>
            </p:cNvSpPr>
            <p:nvPr/>
          </p:nvSpPr>
          <p:spPr bwMode="auto">
            <a:xfrm>
              <a:off x="6096000" y="2514600"/>
              <a:ext cx="22860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48" name="Line 24"/>
            <p:cNvSpPr>
              <a:spLocks noChangeShapeType="1"/>
            </p:cNvSpPr>
            <p:nvPr/>
          </p:nvSpPr>
          <p:spPr bwMode="auto">
            <a:xfrm>
              <a:off x="52959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49" name="Line 25"/>
            <p:cNvSpPr>
              <a:spLocks noChangeShapeType="1"/>
            </p:cNvSpPr>
            <p:nvPr/>
          </p:nvSpPr>
          <p:spPr bwMode="auto">
            <a:xfrm>
              <a:off x="42672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50" name="Line 26"/>
            <p:cNvSpPr>
              <a:spLocks noChangeShapeType="1"/>
            </p:cNvSpPr>
            <p:nvPr/>
          </p:nvSpPr>
          <p:spPr bwMode="auto">
            <a:xfrm>
              <a:off x="32385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51" name="Line 27"/>
            <p:cNvSpPr>
              <a:spLocks noChangeShapeType="1"/>
            </p:cNvSpPr>
            <p:nvPr/>
          </p:nvSpPr>
          <p:spPr bwMode="auto">
            <a:xfrm>
              <a:off x="23241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52" name="Text Box 28"/>
            <p:cNvSpPr txBox="1">
              <a:spLocks noChangeArrowheads="1"/>
            </p:cNvSpPr>
            <p:nvPr/>
          </p:nvSpPr>
          <p:spPr bwMode="auto">
            <a:xfrm>
              <a:off x="4648200" y="1524000"/>
              <a:ext cx="13716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FF3300"/>
                  </a:solidFill>
                </a:rPr>
                <a:t>ptr</a:t>
              </a:r>
            </a:p>
          </p:txBody>
        </p:sp>
        <p:sp>
          <p:nvSpPr>
            <p:cNvPr id="154653" name="Line 29"/>
            <p:cNvSpPr>
              <a:spLocks noChangeShapeType="1"/>
            </p:cNvSpPr>
            <p:nvPr/>
          </p:nvSpPr>
          <p:spPr bwMode="auto">
            <a:xfrm>
              <a:off x="4876800" y="19812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655" name="Text Box 31"/>
          <p:cNvSpPr txBox="1">
            <a:spLocks noChangeArrowheads="1"/>
          </p:cNvSpPr>
          <p:nvPr/>
        </p:nvSpPr>
        <p:spPr bwMode="auto">
          <a:xfrm>
            <a:off x="2998177" y="4735046"/>
            <a:ext cx="4876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dirty="0" err="1">
                <a:latin typeface="Consolas"/>
              </a:rPr>
              <a:t>ptr</a:t>
            </a:r>
            <a:r>
              <a:rPr lang="en-US" sz="2000" dirty="0">
                <a:latin typeface="Consolas"/>
              </a:rPr>
              <a:t>-&gt;back-&gt;next = </a:t>
            </a:r>
            <a:r>
              <a:rPr lang="en-US" sz="2000" dirty="0" err="1">
                <a:latin typeface="Consolas"/>
              </a:rPr>
              <a:t>ptr</a:t>
            </a:r>
            <a:r>
              <a:rPr lang="en-US" sz="2000" dirty="0">
                <a:latin typeface="Consolas"/>
              </a:rPr>
              <a:t>-&gt;next;</a:t>
            </a:r>
          </a:p>
          <a:p>
            <a:r>
              <a:rPr lang="en-US" sz="2000" dirty="0" err="1">
                <a:latin typeface="Consolas"/>
              </a:rPr>
              <a:t>ptr</a:t>
            </a:r>
            <a:r>
              <a:rPr lang="en-US" sz="2000" dirty="0">
                <a:latin typeface="Consolas"/>
              </a:rPr>
              <a:t>-&gt;next-&gt;back = </a:t>
            </a:r>
            <a:r>
              <a:rPr lang="en-US" sz="2000" dirty="0" err="1">
                <a:latin typeface="Consolas"/>
              </a:rPr>
              <a:t>ptr</a:t>
            </a:r>
            <a:r>
              <a:rPr lang="en-US" sz="2000" dirty="0">
                <a:latin typeface="Consolas"/>
              </a:rPr>
              <a:t>-&gt;back;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delete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ptr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16088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Doubly-Linked </a:t>
            </a:r>
            <a:r>
              <a:rPr lang="en-US" dirty="0" smtClean="0"/>
              <a:t>List: Delete Node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BD0F4-7C96-40F1-BE64-D4FF51B0EBDA}" type="slidenum">
              <a:rPr lang="en-US"/>
              <a:pPr/>
              <a:t>28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048000" y="2438400"/>
            <a:ext cx="4876800" cy="1943100"/>
            <a:chOff x="1447800" y="1371600"/>
            <a:chExt cx="4876800" cy="1943100"/>
          </a:xfrm>
        </p:grpSpPr>
        <p:sp>
          <p:nvSpPr>
            <p:cNvPr id="157699" name="Text Box 3"/>
            <p:cNvSpPr txBox="1">
              <a:spLocks noChangeArrowheads="1"/>
            </p:cNvSpPr>
            <p:nvPr/>
          </p:nvSpPr>
          <p:spPr bwMode="auto">
            <a:xfrm>
              <a:off x="1447800" y="1371600"/>
              <a:ext cx="15621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2400" b="1" dirty="0"/>
                <a:t>start</a:t>
              </a:r>
              <a:endParaRPr lang="en-US" sz="2400" dirty="0"/>
            </a:p>
          </p:txBody>
        </p:sp>
        <p:sp>
          <p:nvSpPr>
            <p:cNvPr id="157700" name="Rectangle 4"/>
            <p:cNvSpPr>
              <a:spLocks noChangeArrowheads="1"/>
            </p:cNvSpPr>
            <p:nvPr/>
          </p:nvSpPr>
          <p:spPr bwMode="auto">
            <a:xfrm>
              <a:off x="46101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7701" name="Rectangle 5"/>
            <p:cNvSpPr>
              <a:spLocks noChangeArrowheads="1"/>
            </p:cNvSpPr>
            <p:nvPr/>
          </p:nvSpPr>
          <p:spPr bwMode="auto">
            <a:xfrm>
              <a:off x="16383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7702" name="Line 6"/>
            <p:cNvSpPr>
              <a:spLocks noChangeShapeType="1"/>
            </p:cNvSpPr>
            <p:nvPr/>
          </p:nvSpPr>
          <p:spPr bwMode="auto">
            <a:xfrm>
              <a:off x="22098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03" name="Rectangle 7"/>
            <p:cNvSpPr>
              <a:spLocks noChangeArrowheads="1"/>
            </p:cNvSpPr>
            <p:nvPr/>
          </p:nvSpPr>
          <p:spPr bwMode="auto">
            <a:xfrm>
              <a:off x="3581400" y="2514600"/>
              <a:ext cx="685800" cy="8001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04" name="Line 8"/>
            <p:cNvSpPr>
              <a:spLocks noChangeShapeType="1"/>
            </p:cNvSpPr>
            <p:nvPr/>
          </p:nvSpPr>
          <p:spPr bwMode="auto">
            <a:xfrm>
              <a:off x="38100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06" name="Text Box 10"/>
            <p:cNvSpPr txBox="1">
              <a:spLocks noChangeArrowheads="1"/>
            </p:cNvSpPr>
            <p:nvPr/>
          </p:nvSpPr>
          <p:spPr bwMode="auto">
            <a:xfrm>
              <a:off x="2667000" y="2438400"/>
              <a:ext cx="5715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3600"/>
                <a:t>…</a:t>
              </a:r>
            </a:p>
          </p:txBody>
        </p:sp>
        <p:sp>
          <p:nvSpPr>
            <p:cNvPr id="157707" name="Line 11"/>
            <p:cNvSpPr>
              <a:spLocks noChangeShapeType="1"/>
            </p:cNvSpPr>
            <p:nvPr/>
          </p:nvSpPr>
          <p:spPr bwMode="auto">
            <a:xfrm>
              <a:off x="1866900" y="1941513"/>
              <a:ext cx="0" cy="57308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08" name="Line 12"/>
            <p:cNvSpPr>
              <a:spLocks noChangeShapeType="1"/>
            </p:cNvSpPr>
            <p:nvPr/>
          </p:nvSpPr>
          <p:spPr bwMode="auto">
            <a:xfrm>
              <a:off x="31242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09" name="Line 13"/>
            <p:cNvSpPr>
              <a:spLocks noChangeShapeType="1"/>
            </p:cNvSpPr>
            <p:nvPr/>
          </p:nvSpPr>
          <p:spPr bwMode="auto">
            <a:xfrm>
              <a:off x="51816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10" name="Rectangle 14"/>
            <p:cNvSpPr>
              <a:spLocks noChangeArrowheads="1"/>
            </p:cNvSpPr>
            <p:nvPr/>
          </p:nvSpPr>
          <p:spPr bwMode="auto">
            <a:xfrm>
              <a:off x="56388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7711" name="Line 15"/>
            <p:cNvSpPr>
              <a:spLocks noChangeShapeType="1"/>
            </p:cNvSpPr>
            <p:nvPr/>
          </p:nvSpPr>
          <p:spPr bwMode="auto">
            <a:xfrm>
              <a:off x="40386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12" name="Line 16"/>
            <p:cNvSpPr>
              <a:spLocks noChangeShapeType="1"/>
            </p:cNvSpPr>
            <p:nvPr/>
          </p:nvSpPr>
          <p:spPr bwMode="auto">
            <a:xfrm>
              <a:off x="18669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13" name="Line 17"/>
            <p:cNvSpPr>
              <a:spLocks noChangeShapeType="1"/>
            </p:cNvSpPr>
            <p:nvPr/>
          </p:nvSpPr>
          <p:spPr bwMode="auto">
            <a:xfrm>
              <a:off x="20955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14" name="Line 18"/>
            <p:cNvSpPr>
              <a:spLocks noChangeShapeType="1"/>
            </p:cNvSpPr>
            <p:nvPr/>
          </p:nvSpPr>
          <p:spPr bwMode="auto">
            <a:xfrm>
              <a:off x="1638300" y="2514600"/>
              <a:ext cx="22860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15" name="Line 19"/>
            <p:cNvSpPr>
              <a:spLocks noChangeShapeType="1"/>
            </p:cNvSpPr>
            <p:nvPr/>
          </p:nvSpPr>
          <p:spPr bwMode="auto">
            <a:xfrm>
              <a:off x="48387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16" name="Line 20"/>
            <p:cNvSpPr>
              <a:spLocks noChangeShapeType="1"/>
            </p:cNvSpPr>
            <p:nvPr/>
          </p:nvSpPr>
          <p:spPr bwMode="auto">
            <a:xfrm>
              <a:off x="50673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17" name="Line 21"/>
            <p:cNvSpPr>
              <a:spLocks noChangeShapeType="1"/>
            </p:cNvSpPr>
            <p:nvPr/>
          </p:nvSpPr>
          <p:spPr bwMode="auto">
            <a:xfrm>
              <a:off x="58674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18" name="Line 22"/>
            <p:cNvSpPr>
              <a:spLocks noChangeShapeType="1"/>
            </p:cNvSpPr>
            <p:nvPr/>
          </p:nvSpPr>
          <p:spPr bwMode="auto">
            <a:xfrm>
              <a:off x="60960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19" name="Line 23"/>
            <p:cNvSpPr>
              <a:spLocks noChangeShapeType="1"/>
            </p:cNvSpPr>
            <p:nvPr/>
          </p:nvSpPr>
          <p:spPr bwMode="auto">
            <a:xfrm>
              <a:off x="6096000" y="2514600"/>
              <a:ext cx="22860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20" name="Line 24"/>
            <p:cNvSpPr>
              <a:spLocks noChangeShapeType="1"/>
            </p:cNvSpPr>
            <p:nvPr/>
          </p:nvSpPr>
          <p:spPr bwMode="auto">
            <a:xfrm>
              <a:off x="52959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21" name="Line 25"/>
            <p:cNvSpPr>
              <a:spLocks noChangeShapeType="1"/>
            </p:cNvSpPr>
            <p:nvPr/>
          </p:nvSpPr>
          <p:spPr bwMode="auto">
            <a:xfrm>
              <a:off x="42672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22" name="Line 26"/>
            <p:cNvSpPr>
              <a:spLocks noChangeShapeType="1"/>
            </p:cNvSpPr>
            <p:nvPr/>
          </p:nvSpPr>
          <p:spPr bwMode="auto">
            <a:xfrm>
              <a:off x="32385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23" name="Line 27"/>
            <p:cNvSpPr>
              <a:spLocks noChangeShapeType="1"/>
            </p:cNvSpPr>
            <p:nvPr/>
          </p:nvSpPr>
          <p:spPr bwMode="auto">
            <a:xfrm>
              <a:off x="23241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24" name="Text Box 28"/>
            <p:cNvSpPr txBox="1">
              <a:spLocks noChangeArrowheads="1"/>
            </p:cNvSpPr>
            <p:nvPr/>
          </p:nvSpPr>
          <p:spPr bwMode="auto">
            <a:xfrm>
              <a:off x="4648200" y="1524000"/>
              <a:ext cx="13716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FF3300"/>
                  </a:solidFill>
                </a:rPr>
                <a:t>ptr</a:t>
              </a:r>
            </a:p>
          </p:txBody>
        </p:sp>
        <p:sp>
          <p:nvSpPr>
            <p:cNvPr id="157725" name="Line 29"/>
            <p:cNvSpPr>
              <a:spLocks noChangeShapeType="1"/>
            </p:cNvSpPr>
            <p:nvPr/>
          </p:nvSpPr>
          <p:spPr bwMode="auto">
            <a:xfrm>
              <a:off x="4876800" y="19812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27" name="Freeform 31"/>
            <p:cNvSpPr>
              <a:spLocks/>
            </p:cNvSpPr>
            <p:nvPr/>
          </p:nvSpPr>
          <p:spPr bwMode="auto">
            <a:xfrm>
              <a:off x="4114800" y="2082800"/>
              <a:ext cx="1524000" cy="660400"/>
            </a:xfrm>
            <a:custGeom>
              <a:avLst/>
              <a:gdLst>
                <a:gd name="T0" fmla="*/ 0 w 960"/>
                <a:gd name="T1" fmla="*/ 416 h 416"/>
                <a:gd name="T2" fmla="*/ 240 w 960"/>
                <a:gd name="T3" fmla="*/ 80 h 416"/>
                <a:gd name="T4" fmla="*/ 768 w 960"/>
                <a:gd name="T5" fmla="*/ 32 h 416"/>
                <a:gd name="T6" fmla="*/ 960 w 960"/>
                <a:gd name="T7" fmla="*/ 272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0" h="416">
                  <a:moveTo>
                    <a:pt x="0" y="416"/>
                  </a:moveTo>
                  <a:cubicBezTo>
                    <a:pt x="56" y="280"/>
                    <a:pt x="112" y="144"/>
                    <a:pt x="240" y="80"/>
                  </a:cubicBezTo>
                  <a:cubicBezTo>
                    <a:pt x="368" y="16"/>
                    <a:pt x="648" y="0"/>
                    <a:pt x="768" y="32"/>
                  </a:cubicBezTo>
                  <a:cubicBezTo>
                    <a:pt x="888" y="64"/>
                    <a:pt x="928" y="232"/>
                    <a:pt x="960" y="272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2983523" y="4722812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onsolas"/>
              </a:rPr>
              <a:t>ptr</a:t>
            </a:r>
            <a:r>
              <a:rPr lang="en-US" sz="2000" dirty="0">
                <a:solidFill>
                  <a:srgbClr val="FF0000"/>
                </a:solidFill>
                <a:latin typeface="Consolas"/>
              </a:rPr>
              <a:t>-&gt;back-&gt;next = </a:t>
            </a:r>
            <a:r>
              <a:rPr lang="en-US" sz="2000" dirty="0" err="1">
                <a:solidFill>
                  <a:srgbClr val="FF0000"/>
                </a:solidFill>
                <a:latin typeface="Consolas"/>
              </a:rPr>
              <a:t>ptr</a:t>
            </a:r>
            <a:r>
              <a:rPr lang="en-US" sz="2000" dirty="0">
                <a:solidFill>
                  <a:srgbClr val="FF0000"/>
                </a:solidFill>
                <a:latin typeface="Consolas"/>
              </a:rPr>
              <a:t>-&gt;next;</a:t>
            </a:r>
          </a:p>
          <a:p>
            <a:r>
              <a:rPr lang="en-US" sz="2000" dirty="0" err="1">
                <a:latin typeface="Consolas"/>
              </a:rPr>
              <a:t>ptr</a:t>
            </a:r>
            <a:r>
              <a:rPr lang="en-US" sz="2000" dirty="0">
                <a:latin typeface="Consolas"/>
              </a:rPr>
              <a:t>-&gt;next-&gt;back = </a:t>
            </a:r>
            <a:r>
              <a:rPr lang="en-US" sz="2000" dirty="0" err="1">
                <a:latin typeface="Consolas"/>
              </a:rPr>
              <a:t>ptr</a:t>
            </a:r>
            <a:r>
              <a:rPr lang="en-US" sz="2000" dirty="0">
                <a:latin typeface="Consolas"/>
              </a:rPr>
              <a:t>-&gt;back;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delete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ptr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22448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Doubly-Linked </a:t>
            </a:r>
            <a:r>
              <a:rPr lang="en-US" dirty="0" smtClean="0"/>
              <a:t>List: Delete Node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3527-BAD0-4265-920B-4498835B2083}" type="slidenum">
              <a:rPr lang="en-US"/>
              <a:pPr/>
              <a:t>29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048000" y="2438400"/>
            <a:ext cx="4876800" cy="2324100"/>
            <a:chOff x="1447800" y="1371600"/>
            <a:chExt cx="4876800" cy="2324100"/>
          </a:xfrm>
        </p:grpSpPr>
        <p:sp>
          <p:nvSpPr>
            <p:cNvPr id="159747" name="Text Box 3"/>
            <p:cNvSpPr txBox="1">
              <a:spLocks noChangeArrowheads="1"/>
            </p:cNvSpPr>
            <p:nvPr/>
          </p:nvSpPr>
          <p:spPr bwMode="auto">
            <a:xfrm>
              <a:off x="1447800" y="1371600"/>
              <a:ext cx="15621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2400" b="1"/>
                <a:t>start</a:t>
              </a:r>
              <a:endParaRPr lang="en-US" sz="2400"/>
            </a:p>
          </p:txBody>
        </p:sp>
        <p:sp>
          <p:nvSpPr>
            <p:cNvPr id="159748" name="Rectangle 4"/>
            <p:cNvSpPr>
              <a:spLocks noChangeArrowheads="1"/>
            </p:cNvSpPr>
            <p:nvPr/>
          </p:nvSpPr>
          <p:spPr bwMode="auto">
            <a:xfrm>
              <a:off x="46101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9749" name="Rectangle 5"/>
            <p:cNvSpPr>
              <a:spLocks noChangeArrowheads="1"/>
            </p:cNvSpPr>
            <p:nvPr/>
          </p:nvSpPr>
          <p:spPr bwMode="auto">
            <a:xfrm>
              <a:off x="16383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9750" name="Line 6"/>
            <p:cNvSpPr>
              <a:spLocks noChangeShapeType="1"/>
            </p:cNvSpPr>
            <p:nvPr/>
          </p:nvSpPr>
          <p:spPr bwMode="auto">
            <a:xfrm>
              <a:off x="22098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51" name="Rectangle 7"/>
            <p:cNvSpPr>
              <a:spLocks noChangeArrowheads="1"/>
            </p:cNvSpPr>
            <p:nvPr/>
          </p:nvSpPr>
          <p:spPr bwMode="auto">
            <a:xfrm>
              <a:off x="3581400" y="2514600"/>
              <a:ext cx="685800" cy="8001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52" name="Line 8"/>
            <p:cNvSpPr>
              <a:spLocks noChangeShapeType="1"/>
            </p:cNvSpPr>
            <p:nvPr/>
          </p:nvSpPr>
          <p:spPr bwMode="auto">
            <a:xfrm>
              <a:off x="38100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53" name="Text Box 9"/>
            <p:cNvSpPr txBox="1">
              <a:spLocks noChangeArrowheads="1"/>
            </p:cNvSpPr>
            <p:nvPr/>
          </p:nvSpPr>
          <p:spPr bwMode="auto">
            <a:xfrm>
              <a:off x="2667000" y="2438400"/>
              <a:ext cx="5715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3600" dirty="0"/>
                <a:t>…</a:t>
              </a:r>
            </a:p>
          </p:txBody>
        </p:sp>
        <p:sp>
          <p:nvSpPr>
            <p:cNvPr id="159754" name="Line 10"/>
            <p:cNvSpPr>
              <a:spLocks noChangeShapeType="1"/>
            </p:cNvSpPr>
            <p:nvPr/>
          </p:nvSpPr>
          <p:spPr bwMode="auto">
            <a:xfrm>
              <a:off x="1866900" y="1941513"/>
              <a:ext cx="0" cy="57308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55" name="Line 11"/>
            <p:cNvSpPr>
              <a:spLocks noChangeShapeType="1"/>
            </p:cNvSpPr>
            <p:nvPr/>
          </p:nvSpPr>
          <p:spPr bwMode="auto">
            <a:xfrm>
              <a:off x="31242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56" name="Line 12"/>
            <p:cNvSpPr>
              <a:spLocks noChangeShapeType="1"/>
            </p:cNvSpPr>
            <p:nvPr/>
          </p:nvSpPr>
          <p:spPr bwMode="auto">
            <a:xfrm>
              <a:off x="51816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57" name="Rectangle 13"/>
            <p:cNvSpPr>
              <a:spLocks noChangeArrowheads="1"/>
            </p:cNvSpPr>
            <p:nvPr/>
          </p:nvSpPr>
          <p:spPr bwMode="auto">
            <a:xfrm>
              <a:off x="56388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9758" name="Line 14"/>
            <p:cNvSpPr>
              <a:spLocks noChangeShapeType="1"/>
            </p:cNvSpPr>
            <p:nvPr/>
          </p:nvSpPr>
          <p:spPr bwMode="auto">
            <a:xfrm>
              <a:off x="40386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59" name="Line 15"/>
            <p:cNvSpPr>
              <a:spLocks noChangeShapeType="1"/>
            </p:cNvSpPr>
            <p:nvPr/>
          </p:nvSpPr>
          <p:spPr bwMode="auto">
            <a:xfrm>
              <a:off x="18669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60" name="Line 16"/>
            <p:cNvSpPr>
              <a:spLocks noChangeShapeType="1"/>
            </p:cNvSpPr>
            <p:nvPr/>
          </p:nvSpPr>
          <p:spPr bwMode="auto">
            <a:xfrm>
              <a:off x="20955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61" name="Line 17"/>
            <p:cNvSpPr>
              <a:spLocks noChangeShapeType="1"/>
            </p:cNvSpPr>
            <p:nvPr/>
          </p:nvSpPr>
          <p:spPr bwMode="auto">
            <a:xfrm>
              <a:off x="1638300" y="2514600"/>
              <a:ext cx="22860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62" name="Line 18"/>
            <p:cNvSpPr>
              <a:spLocks noChangeShapeType="1"/>
            </p:cNvSpPr>
            <p:nvPr/>
          </p:nvSpPr>
          <p:spPr bwMode="auto">
            <a:xfrm>
              <a:off x="48387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63" name="Line 19"/>
            <p:cNvSpPr>
              <a:spLocks noChangeShapeType="1"/>
            </p:cNvSpPr>
            <p:nvPr/>
          </p:nvSpPr>
          <p:spPr bwMode="auto">
            <a:xfrm>
              <a:off x="50673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64" name="Line 20"/>
            <p:cNvSpPr>
              <a:spLocks noChangeShapeType="1"/>
            </p:cNvSpPr>
            <p:nvPr/>
          </p:nvSpPr>
          <p:spPr bwMode="auto">
            <a:xfrm>
              <a:off x="58674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65" name="Line 21"/>
            <p:cNvSpPr>
              <a:spLocks noChangeShapeType="1"/>
            </p:cNvSpPr>
            <p:nvPr/>
          </p:nvSpPr>
          <p:spPr bwMode="auto">
            <a:xfrm>
              <a:off x="60960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66" name="Line 22"/>
            <p:cNvSpPr>
              <a:spLocks noChangeShapeType="1"/>
            </p:cNvSpPr>
            <p:nvPr/>
          </p:nvSpPr>
          <p:spPr bwMode="auto">
            <a:xfrm>
              <a:off x="6096000" y="2514600"/>
              <a:ext cx="22860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68" name="Line 24"/>
            <p:cNvSpPr>
              <a:spLocks noChangeShapeType="1"/>
            </p:cNvSpPr>
            <p:nvPr/>
          </p:nvSpPr>
          <p:spPr bwMode="auto">
            <a:xfrm>
              <a:off x="42672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69" name="Line 25"/>
            <p:cNvSpPr>
              <a:spLocks noChangeShapeType="1"/>
            </p:cNvSpPr>
            <p:nvPr/>
          </p:nvSpPr>
          <p:spPr bwMode="auto">
            <a:xfrm>
              <a:off x="32385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70" name="Line 26"/>
            <p:cNvSpPr>
              <a:spLocks noChangeShapeType="1"/>
            </p:cNvSpPr>
            <p:nvPr/>
          </p:nvSpPr>
          <p:spPr bwMode="auto">
            <a:xfrm>
              <a:off x="23241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71" name="Text Box 27"/>
            <p:cNvSpPr txBox="1">
              <a:spLocks noChangeArrowheads="1"/>
            </p:cNvSpPr>
            <p:nvPr/>
          </p:nvSpPr>
          <p:spPr bwMode="auto">
            <a:xfrm>
              <a:off x="4648200" y="1524000"/>
              <a:ext cx="13716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FF3300"/>
                  </a:solidFill>
                </a:rPr>
                <a:t>ptr</a:t>
              </a:r>
            </a:p>
          </p:txBody>
        </p:sp>
        <p:sp>
          <p:nvSpPr>
            <p:cNvPr id="159772" name="Line 28"/>
            <p:cNvSpPr>
              <a:spLocks noChangeShapeType="1"/>
            </p:cNvSpPr>
            <p:nvPr/>
          </p:nvSpPr>
          <p:spPr bwMode="auto">
            <a:xfrm>
              <a:off x="4876800" y="19812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74" name="Freeform 30"/>
            <p:cNvSpPr>
              <a:spLocks/>
            </p:cNvSpPr>
            <p:nvPr/>
          </p:nvSpPr>
          <p:spPr bwMode="auto">
            <a:xfrm>
              <a:off x="4114800" y="2082800"/>
              <a:ext cx="1524000" cy="660400"/>
            </a:xfrm>
            <a:custGeom>
              <a:avLst/>
              <a:gdLst>
                <a:gd name="T0" fmla="*/ 0 w 960"/>
                <a:gd name="T1" fmla="*/ 416 h 416"/>
                <a:gd name="T2" fmla="*/ 240 w 960"/>
                <a:gd name="T3" fmla="*/ 80 h 416"/>
                <a:gd name="T4" fmla="*/ 768 w 960"/>
                <a:gd name="T5" fmla="*/ 32 h 416"/>
                <a:gd name="T6" fmla="*/ 960 w 960"/>
                <a:gd name="T7" fmla="*/ 272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0" h="416">
                  <a:moveTo>
                    <a:pt x="0" y="416"/>
                  </a:moveTo>
                  <a:cubicBezTo>
                    <a:pt x="56" y="280"/>
                    <a:pt x="112" y="144"/>
                    <a:pt x="240" y="80"/>
                  </a:cubicBezTo>
                  <a:cubicBezTo>
                    <a:pt x="368" y="16"/>
                    <a:pt x="648" y="0"/>
                    <a:pt x="768" y="32"/>
                  </a:cubicBezTo>
                  <a:cubicBezTo>
                    <a:pt x="888" y="64"/>
                    <a:pt x="928" y="232"/>
                    <a:pt x="960" y="272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76" name="Freeform 32"/>
            <p:cNvSpPr>
              <a:spLocks/>
            </p:cNvSpPr>
            <p:nvPr/>
          </p:nvSpPr>
          <p:spPr bwMode="auto">
            <a:xfrm>
              <a:off x="4191000" y="3048000"/>
              <a:ext cx="1600200" cy="647700"/>
            </a:xfrm>
            <a:custGeom>
              <a:avLst/>
              <a:gdLst>
                <a:gd name="T0" fmla="*/ 1008 w 1008"/>
                <a:gd name="T1" fmla="*/ 0 h 408"/>
                <a:gd name="T2" fmla="*/ 768 w 1008"/>
                <a:gd name="T3" fmla="*/ 336 h 408"/>
                <a:gd name="T4" fmla="*/ 288 w 1008"/>
                <a:gd name="T5" fmla="*/ 384 h 408"/>
                <a:gd name="T6" fmla="*/ 0 w 1008"/>
                <a:gd name="T7" fmla="*/ 192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8" h="408">
                  <a:moveTo>
                    <a:pt x="1008" y="0"/>
                  </a:moveTo>
                  <a:cubicBezTo>
                    <a:pt x="948" y="136"/>
                    <a:pt x="888" y="272"/>
                    <a:pt x="768" y="336"/>
                  </a:cubicBezTo>
                  <a:cubicBezTo>
                    <a:pt x="648" y="400"/>
                    <a:pt x="416" y="408"/>
                    <a:pt x="288" y="384"/>
                  </a:cubicBezTo>
                  <a:cubicBezTo>
                    <a:pt x="160" y="360"/>
                    <a:pt x="48" y="224"/>
                    <a:pt x="0" y="192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2971800" y="4735046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err="1">
                <a:latin typeface="Consolas"/>
              </a:rPr>
              <a:t>ptr</a:t>
            </a:r>
            <a:r>
              <a:rPr lang="en-US" sz="2000" dirty="0">
                <a:latin typeface="Consolas"/>
              </a:rPr>
              <a:t>-&gt;back-&gt;next = </a:t>
            </a:r>
            <a:r>
              <a:rPr lang="en-US" sz="2000" dirty="0" err="1">
                <a:latin typeface="Consolas"/>
              </a:rPr>
              <a:t>ptr</a:t>
            </a:r>
            <a:r>
              <a:rPr lang="en-US" sz="2000" dirty="0">
                <a:latin typeface="Consolas"/>
              </a:rPr>
              <a:t>-&gt;next;</a:t>
            </a:r>
          </a:p>
          <a:p>
            <a:r>
              <a:rPr lang="en-US" sz="2000" dirty="0" err="1">
                <a:solidFill>
                  <a:srgbClr val="FF0000"/>
                </a:solidFill>
                <a:latin typeface="Consolas"/>
              </a:rPr>
              <a:t>ptr</a:t>
            </a:r>
            <a:r>
              <a:rPr lang="en-US" sz="2000" dirty="0">
                <a:solidFill>
                  <a:srgbClr val="FF0000"/>
                </a:solidFill>
                <a:latin typeface="Consolas"/>
              </a:rPr>
              <a:t>-&gt;next-&gt;back = </a:t>
            </a:r>
            <a:r>
              <a:rPr lang="en-US" sz="2000" dirty="0" err="1">
                <a:solidFill>
                  <a:srgbClr val="FF0000"/>
                </a:solidFill>
                <a:latin typeface="Consolas"/>
              </a:rPr>
              <a:t>ptr</a:t>
            </a:r>
            <a:r>
              <a:rPr lang="en-US" sz="2000" dirty="0">
                <a:solidFill>
                  <a:srgbClr val="FF0000"/>
                </a:solidFill>
                <a:latin typeface="Consolas"/>
              </a:rPr>
              <a:t>-&gt;back;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delete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ptr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70848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ashDispenser&#10;----------------&#10;- cashAmount&#10;+ log&#10;----------------&#10;+ dispenseCash (amount)&#10;+ setCash (amount)&#10;+ getCash ( )" title="Class ">
            <a:extLst>
              <a:ext uri="{FF2B5EF4-FFF2-40B4-BE49-F238E27FC236}">
                <a16:creationId xmlns:a16="http://schemas.microsoft.com/office/drawing/2014/main" id="{E132FBC9-175F-420A-BACA-0F2D204DB9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3272" y="3385240"/>
            <a:ext cx="2472850" cy="16877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diagrams are the most commonly used of the UML diagrams</a:t>
            </a:r>
          </a:p>
          <a:p>
            <a:pPr lvl="1"/>
            <a:r>
              <a:rPr lang="en-US" dirty="0" smtClean="0"/>
              <a:t>3 basic parts: Name, Fields (member variables), Methods</a:t>
            </a:r>
          </a:p>
          <a:p>
            <a:pPr lvl="1"/>
            <a:r>
              <a:rPr lang="en-US" dirty="0" smtClean="0"/>
              <a:t>Visibility</a:t>
            </a:r>
          </a:p>
          <a:p>
            <a:pPr lvl="2"/>
            <a:r>
              <a:rPr lang="en-US" dirty="0" smtClean="0"/>
              <a:t>+ public</a:t>
            </a:r>
          </a:p>
          <a:p>
            <a:pPr lvl="2"/>
            <a:r>
              <a:rPr lang="en-US" dirty="0" smtClean="0"/>
              <a:t>- private</a:t>
            </a:r>
          </a:p>
          <a:p>
            <a:pPr lvl="2"/>
            <a:r>
              <a:rPr lang="en-US" dirty="0" smtClean="0"/>
              <a:t># protected</a:t>
            </a:r>
          </a:p>
          <a:p>
            <a:pPr lvl="3"/>
            <a:r>
              <a:rPr lang="en-US" dirty="0" smtClean="0"/>
              <a:t>Visible to inherited classes, but not other classes</a:t>
            </a:r>
          </a:p>
          <a:p>
            <a:pPr lvl="1"/>
            <a:r>
              <a:rPr lang="en-US" dirty="0" smtClean="0"/>
              <a:t>Datatypes can follow member variables,</a:t>
            </a:r>
            <a:br>
              <a:rPr lang="en-US" dirty="0" smtClean="0"/>
            </a:br>
            <a:r>
              <a:rPr lang="en-US" dirty="0" smtClean="0"/>
              <a:t>but are optional</a:t>
            </a:r>
          </a:p>
          <a:p>
            <a:pPr lvl="2"/>
            <a:r>
              <a:rPr lang="en-US" dirty="0" smtClean="0"/>
              <a:t>For example: - </a:t>
            </a:r>
            <a:r>
              <a:rPr lang="en-US" dirty="0" err="1" smtClean="0"/>
              <a:t>cashAmount</a:t>
            </a:r>
            <a:r>
              <a:rPr lang="en-US" dirty="0" smtClean="0"/>
              <a:t> : double</a:t>
            </a:r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090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Doubly-Linked </a:t>
            </a:r>
            <a:r>
              <a:rPr lang="en-US" dirty="0" smtClean="0"/>
              <a:t>List: Delete Node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A0359-94D5-4597-8889-4E8128C59C29}" type="slidenum">
              <a:rPr lang="en-US"/>
              <a:pPr/>
              <a:t>30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009900" y="2432538"/>
            <a:ext cx="4876800" cy="2324100"/>
            <a:chOff x="1447800" y="1371600"/>
            <a:chExt cx="4876800" cy="2324100"/>
          </a:xfrm>
        </p:grpSpPr>
        <p:sp>
          <p:nvSpPr>
            <p:cNvPr id="161795" name="Text Box 3"/>
            <p:cNvSpPr txBox="1">
              <a:spLocks noChangeArrowheads="1"/>
            </p:cNvSpPr>
            <p:nvPr/>
          </p:nvSpPr>
          <p:spPr bwMode="auto">
            <a:xfrm>
              <a:off x="1447800" y="1371600"/>
              <a:ext cx="15621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2400" b="1"/>
                <a:t>start</a:t>
              </a:r>
              <a:endParaRPr lang="en-US" sz="2400"/>
            </a:p>
          </p:txBody>
        </p:sp>
        <p:sp>
          <p:nvSpPr>
            <p:cNvPr id="161797" name="Rectangle 5"/>
            <p:cNvSpPr>
              <a:spLocks noChangeArrowheads="1"/>
            </p:cNvSpPr>
            <p:nvPr/>
          </p:nvSpPr>
          <p:spPr bwMode="auto">
            <a:xfrm>
              <a:off x="16383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1798" name="Line 6"/>
            <p:cNvSpPr>
              <a:spLocks noChangeShapeType="1"/>
            </p:cNvSpPr>
            <p:nvPr/>
          </p:nvSpPr>
          <p:spPr bwMode="auto">
            <a:xfrm>
              <a:off x="22098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799" name="Rectangle 7"/>
            <p:cNvSpPr>
              <a:spLocks noChangeArrowheads="1"/>
            </p:cNvSpPr>
            <p:nvPr/>
          </p:nvSpPr>
          <p:spPr bwMode="auto">
            <a:xfrm>
              <a:off x="3581400" y="2514600"/>
              <a:ext cx="685800" cy="8001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800" name="Line 8"/>
            <p:cNvSpPr>
              <a:spLocks noChangeShapeType="1"/>
            </p:cNvSpPr>
            <p:nvPr/>
          </p:nvSpPr>
          <p:spPr bwMode="auto">
            <a:xfrm>
              <a:off x="38100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801" name="Text Box 9"/>
            <p:cNvSpPr txBox="1">
              <a:spLocks noChangeArrowheads="1"/>
            </p:cNvSpPr>
            <p:nvPr/>
          </p:nvSpPr>
          <p:spPr bwMode="auto">
            <a:xfrm>
              <a:off x="2667000" y="2438400"/>
              <a:ext cx="5715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3600"/>
                <a:t>…</a:t>
              </a:r>
            </a:p>
          </p:txBody>
        </p:sp>
        <p:sp>
          <p:nvSpPr>
            <p:cNvPr id="161802" name="Line 10"/>
            <p:cNvSpPr>
              <a:spLocks noChangeShapeType="1"/>
            </p:cNvSpPr>
            <p:nvPr/>
          </p:nvSpPr>
          <p:spPr bwMode="auto">
            <a:xfrm>
              <a:off x="1866900" y="1941513"/>
              <a:ext cx="0" cy="57308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803" name="Line 11"/>
            <p:cNvSpPr>
              <a:spLocks noChangeShapeType="1"/>
            </p:cNvSpPr>
            <p:nvPr/>
          </p:nvSpPr>
          <p:spPr bwMode="auto">
            <a:xfrm>
              <a:off x="31242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805" name="Rectangle 13"/>
            <p:cNvSpPr>
              <a:spLocks noChangeArrowheads="1"/>
            </p:cNvSpPr>
            <p:nvPr/>
          </p:nvSpPr>
          <p:spPr bwMode="auto">
            <a:xfrm>
              <a:off x="56388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1806" name="Line 14"/>
            <p:cNvSpPr>
              <a:spLocks noChangeShapeType="1"/>
            </p:cNvSpPr>
            <p:nvPr/>
          </p:nvSpPr>
          <p:spPr bwMode="auto">
            <a:xfrm>
              <a:off x="40386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807" name="Line 15"/>
            <p:cNvSpPr>
              <a:spLocks noChangeShapeType="1"/>
            </p:cNvSpPr>
            <p:nvPr/>
          </p:nvSpPr>
          <p:spPr bwMode="auto">
            <a:xfrm>
              <a:off x="18669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808" name="Line 16"/>
            <p:cNvSpPr>
              <a:spLocks noChangeShapeType="1"/>
            </p:cNvSpPr>
            <p:nvPr/>
          </p:nvSpPr>
          <p:spPr bwMode="auto">
            <a:xfrm>
              <a:off x="20955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809" name="Line 17"/>
            <p:cNvSpPr>
              <a:spLocks noChangeShapeType="1"/>
            </p:cNvSpPr>
            <p:nvPr/>
          </p:nvSpPr>
          <p:spPr bwMode="auto">
            <a:xfrm>
              <a:off x="1638300" y="2514600"/>
              <a:ext cx="22860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812" name="Line 20"/>
            <p:cNvSpPr>
              <a:spLocks noChangeShapeType="1"/>
            </p:cNvSpPr>
            <p:nvPr/>
          </p:nvSpPr>
          <p:spPr bwMode="auto">
            <a:xfrm>
              <a:off x="58674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813" name="Line 21"/>
            <p:cNvSpPr>
              <a:spLocks noChangeShapeType="1"/>
            </p:cNvSpPr>
            <p:nvPr/>
          </p:nvSpPr>
          <p:spPr bwMode="auto">
            <a:xfrm>
              <a:off x="60960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814" name="Line 22"/>
            <p:cNvSpPr>
              <a:spLocks noChangeShapeType="1"/>
            </p:cNvSpPr>
            <p:nvPr/>
          </p:nvSpPr>
          <p:spPr bwMode="auto">
            <a:xfrm>
              <a:off x="6096000" y="2514600"/>
              <a:ext cx="22860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816" name="Line 24"/>
            <p:cNvSpPr>
              <a:spLocks noChangeShapeType="1"/>
            </p:cNvSpPr>
            <p:nvPr/>
          </p:nvSpPr>
          <p:spPr bwMode="auto">
            <a:xfrm>
              <a:off x="32385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817" name="Line 25"/>
            <p:cNvSpPr>
              <a:spLocks noChangeShapeType="1"/>
            </p:cNvSpPr>
            <p:nvPr/>
          </p:nvSpPr>
          <p:spPr bwMode="auto">
            <a:xfrm>
              <a:off x="23241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818" name="Text Box 26"/>
            <p:cNvSpPr txBox="1">
              <a:spLocks noChangeArrowheads="1"/>
            </p:cNvSpPr>
            <p:nvPr/>
          </p:nvSpPr>
          <p:spPr bwMode="auto">
            <a:xfrm>
              <a:off x="4648200" y="1524000"/>
              <a:ext cx="13716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FF3300"/>
                  </a:solidFill>
                </a:rPr>
                <a:t>ptr</a:t>
              </a:r>
            </a:p>
          </p:txBody>
        </p:sp>
        <p:sp>
          <p:nvSpPr>
            <p:cNvPr id="161821" name="Freeform 29"/>
            <p:cNvSpPr>
              <a:spLocks/>
            </p:cNvSpPr>
            <p:nvPr/>
          </p:nvSpPr>
          <p:spPr bwMode="auto">
            <a:xfrm>
              <a:off x="4114800" y="2082800"/>
              <a:ext cx="1524000" cy="660400"/>
            </a:xfrm>
            <a:custGeom>
              <a:avLst/>
              <a:gdLst>
                <a:gd name="T0" fmla="*/ 0 w 960"/>
                <a:gd name="T1" fmla="*/ 416 h 416"/>
                <a:gd name="T2" fmla="*/ 240 w 960"/>
                <a:gd name="T3" fmla="*/ 80 h 416"/>
                <a:gd name="T4" fmla="*/ 768 w 960"/>
                <a:gd name="T5" fmla="*/ 32 h 416"/>
                <a:gd name="T6" fmla="*/ 960 w 960"/>
                <a:gd name="T7" fmla="*/ 272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0" h="416">
                  <a:moveTo>
                    <a:pt x="0" y="416"/>
                  </a:moveTo>
                  <a:cubicBezTo>
                    <a:pt x="56" y="280"/>
                    <a:pt x="112" y="144"/>
                    <a:pt x="240" y="80"/>
                  </a:cubicBezTo>
                  <a:cubicBezTo>
                    <a:pt x="368" y="16"/>
                    <a:pt x="648" y="0"/>
                    <a:pt x="768" y="32"/>
                  </a:cubicBezTo>
                  <a:cubicBezTo>
                    <a:pt x="888" y="64"/>
                    <a:pt x="928" y="232"/>
                    <a:pt x="960" y="272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822" name="Freeform 30"/>
            <p:cNvSpPr>
              <a:spLocks/>
            </p:cNvSpPr>
            <p:nvPr/>
          </p:nvSpPr>
          <p:spPr bwMode="auto">
            <a:xfrm>
              <a:off x="4191000" y="3048000"/>
              <a:ext cx="1600200" cy="647700"/>
            </a:xfrm>
            <a:custGeom>
              <a:avLst/>
              <a:gdLst>
                <a:gd name="T0" fmla="*/ 1008 w 1008"/>
                <a:gd name="T1" fmla="*/ 0 h 408"/>
                <a:gd name="T2" fmla="*/ 768 w 1008"/>
                <a:gd name="T3" fmla="*/ 336 h 408"/>
                <a:gd name="T4" fmla="*/ 288 w 1008"/>
                <a:gd name="T5" fmla="*/ 384 h 408"/>
                <a:gd name="T6" fmla="*/ 0 w 1008"/>
                <a:gd name="T7" fmla="*/ 192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8" h="408">
                  <a:moveTo>
                    <a:pt x="1008" y="0"/>
                  </a:moveTo>
                  <a:cubicBezTo>
                    <a:pt x="948" y="136"/>
                    <a:pt x="888" y="272"/>
                    <a:pt x="768" y="336"/>
                  </a:cubicBezTo>
                  <a:cubicBezTo>
                    <a:pt x="648" y="400"/>
                    <a:pt x="416" y="408"/>
                    <a:pt x="288" y="384"/>
                  </a:cubicBezTo>
                  <a:cubicBezTo>
                    <a:pt x="160" y="360"/>
                    <a:pt x="48" y="224"/>
                    <a:pt x="0" y="192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2968869" y="471695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err="1">
                <a:latin typeface="Consolas"/>
              </a:rPr>
              <a:t>ptr</a:t>
            </a:r>
            <a:r>
              <a:rPr lang="en-US" sz="2000" dirty="0">
                <a:latin typeface="Consolas"/>
              </a:rPr>
              <a:t>-&gt;back-&gt;next = </a:t>
            </a:r>
            <a:r>
              <a:rPr lang="en-US" sz="2000" dirty="0" err="1">
                <a:latin typeface="Consolas"/>
              </a:rPr>
              <a:t>ptr</a:t>
            </a:r>
            <a:r>
              <a:rPr lang="en-US" sz="2000" dirty="0">
                <a:latin typeface="Consolas"/>
              </a:rPr>
              <a:t>-&gt;next;</a:t>
            </a:r>
          </a:p>
          <a:p>
            <a:r>
              <a:rPr lang="en-US" sz="2000" dirty="0" err="1">
                <a:latin typeface="Consolas"/>
              </a:rPr>
              <a:t>ptr</a:t>
            </a:r>
            <a:r>
              <a:rPr lang="en-US" sz="2000" dirty="0">
                <a:latin typeface="Consolas"/>
              </a:rPr>
              <a:t>-&gt;next-&gt;back = </a:t>
            </a:r>
            <a:r>
              <a:rPr lang="en-US" sz="2000" dirty="0" err="1">
                <a:latin typeface="Consolas"/>
              </a:rPr>
              <a:t>ptr</a:t>
            </a:r>
            <a:r>
              <a:rPr lang="en-US" sz="2000" dirty="0">
                <a:latin typeface="Consolas"/>
              </a:rPr>
              <a:t>-&gt;back;</a:t>
            </a:r>
          </a:p>
          <a:p>
            <a:r>
              <a:rPr lang="en-US" sz="2000" dirty="0">
                <a:solidFill>
                  <a:srgbClr val="FF0000"/>
                </a:solidFill>
                <a:latin typeface="Consolas"/>
              </a:rPr>
              <a:t>delete </a:t>
            </a:r>
            <a:r>
              <a:rPr lang="en-US" sz="2000" dirty="0" err="1">
                <a:solidFill>
                  <a:srgbClr val="FF0000"/>
                </a:solidFill>
                <a:latin typeface="Consolas"/>
              </a:rPr>
              <a:t>ptr</a:t>
            </a:r>
            <a:r>
              <a:rPr lang="en-US" sz="2000" dirty="0">
                <a:solidFill>
                  <a:srgbClr val="FF0000"/>
                </a:solidFill>
                <a:latin typeface="Consolas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27199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Our Own </a:t>
            </a:r>
            <a:r>
              <a:rPr lang="en-US" dirty="0">
                <a:latin typeface="Consolas" panose="020B0609020204030204" pitchFamily="49" charset="0"/>
              </a:rPr>
              <a:t>list</a:t>
            </a:r>
            <a:r>
              <a:rPr lang="en-US" dirty="0"/>
              <a:t> Type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7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Our </a:t>
            </a:r>
            <a:r>
              <a:rPr lang="en-US" dirty="0"/>
              <a:t>O</a:t>
            </a:r>
            <a:r>
              <a:rPr lang="en-US" dirty="0" smtClean="0"/>
              <a:t>wn list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::vector</a:t>
            </a:r>
            <a:r>
              <a:rPr lang="en-US" dirty="0" smtClean="0"/>
              <a:t> whenever possible</a:t>
            </a:r>
          </a:p>
          <a:p>
            <a:pPr lvl="1"/>
            <a:r>
              <a:rPr lang="en-US" dirty="0" smtClean="0"/>
              <a:t>If it’s not possible think again and make it possible</a:t>
            </a:r>
          </a:p>
          <a:p>
            <a:r>
              <a:rPr lang="en-US" dirty="0" smtClean="0"/>
              <a:t>This is because of the architecture of modern computers </a:t>
            </a:r>
          </a:p>
          <a:p>
            <a:pPr lvl="1"/>
            <a:r>
              <a:rPr lang="en-US" dirty="0" smtClean="0"/>
              <a:t>Working with data that is consecutive in memory is much faster than ‘chasing pointers’</a:t>
            </a:r>
          </a:p>
          <a:p>
            <a:r>
              <a:rPr lang="en-US" dirty="0" smtClean="0"/>
              <a:t>Standard lists are implemented as interlinked nodes</a:t>
            </a:r>
          </a:p>
          <a:p>
            <a:pPr lvl="1"/>
            <a:r>
              <a:rPr lang="en-US" dirty="0" smtClean="0"/>
              <a:t>Each element stored in a list is allocated separately</a:t>
            </a:r>
          </a:p>
          <a:p>
            <a:pPr lvl="1"/>
            <a:r>
              <a:rPr lang="en-US" dirty="0" smtClean="0"/>
              <a:t>Nodes are not consecutive in memory, but may be randomly dispersed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32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3293481" y="5278317"/>
            <a:ext cx="6598920" cy="876300"/>
            <a:chOff x="-274320" y="2438400"/>
            <a:chExt cx="6598920" cy="876300"/>
          </a:xfrm>
        </p:grpSpPr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-274320" y="2571750"/>
              <a:ext cx="15621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2400" b="1" dirty="0"/>
                <a:t>start</a:t>
              </a:r>
              <a:endParaRPr lang="en-US" sz="2400" dirty="0"/>
            </a:p>
          </p:txBody>
        </p:sp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>
              <a:off x="46101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16383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>
              <a:off x="22098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3581400" y="2514600"/>
              <a:ext cx="685800" cy="8001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38100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>
              <a:off x="41529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2667000" y="2438400"/>
              <a:ext cx="5715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3600"/>
                <a:t>…</a:t>
              </a:r>
            </a:p>
          </p:txBody>
        </p:sp>
        <p:sp>
          <p:nvSpPr>
            <p:cNvPr id="16" name="Line 11"/>
            <p:cNvSpPr>
              <a:spLocks noChangeShapeType="1"/>
            </p:cNvSpPr>
            <p:nvPr/>
          </p:nvSpPr>
          <p:spPr bwMode="auto">
            <a:xfrm flipV="1">
              <a:off x="670560" y="2819399"/>
              <a:ext cx="864108" cy="793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>
              <a:off x="31242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3"/>
            <p:cNvSpPr>
              <a:spLocks noChangeShapeType="1"/>
            </p:cNvSpPr>
            <p:nvPr/>
          </p:nvSpPr>
          <p:spPr bwMode="auto">
            <a:xfrm>
              <a:off x="51816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56388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>
              <a:off x="40386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18669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>
              <a:off x="20955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>
              <a:off x="1638300" y="2514600"/>
              <a:ext cx="22860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>
              <a:off x="48387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0"/>
            <p:cNvSpPr>
              <a:spLocks noChangeShapeType="1"/>
            </p:cNvSpPr>
            <p:nvPr/>
          </p:nvSpPr>
          <p:spPr bwMode="auto">
            <a:xfrm>
              <a:off x="50673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1"/>
            <p:cNvSpPr>
              <a:spLocks noChangeShapeType="1"/>
            </p:cNvSpPr>
            <p:nvPr/>
          </p:nvSpPr>
          <p:spPr bwMode="auto">
            <a:xfrm>
              <a:off x="58674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>
              <a:off x="60960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23"/>
            <p:cNvSpPr>
              <a:spLocks noChangeShapeType="1"/>
            </p:cNvSpPr>
            <p:nvPr/>
          </p:nvSpPr>
          <p:spPr bwMode="auto">
            <a:xfrm>
              <a:off x="6096000" y="2514600"/>
              <a:ext cx="22860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4"/>
            <p:cNvSpPr>
              <a:spLocks noChangeShapeType="1"/>
            </p:cNvSpPr>
            <p:nvPr/>
          </p:nvSpPr>
          <p:spPr bwMode="auto">
            <a:xfrm>
              <a:off x="52959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5"/>
            <p:cNvSpPr>
              <a:spLocks noChangeShapeType="1"/>
            </p:cNvSpPr>
            <p:nvPr/>
          </p:nvSpPr>
          <p:spPr bwMode="auto">
            <a:xfrm>
              <a:off x="42672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26"/>
            <p:cNvSpPr>
              <a:spLocks noChangeShapeType="1"/>
            </p:cNvSpPr>
            <p:nvPr/>
          </p:nvSpPr>
          <p:spPr bwMode="auto">
            <a:xfrm>
              <a:off x="32385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27"/>
            <p:cNvSpPr>
              <a:spLocks noChangeShapeType="1"/>
            </p:cNvSpPr>
            <p:nvPr/>
          </p:nvSpPr>
          <p:spPr bwMode="auto">
            <a:xfrm>
              <a:off x="23241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7232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</a:t>
            </a:r>
            <a:r>
              <a:rPr lang="en-US" dirty="0" smtClean="0">
                <a:latin typeface="Consolas" panose="020B0609020204030204" pitchFamily="49" charset="0"/>
              </a:rPr>
              <a:t>list</a:t>
            </a:r>
            <a:r>
              <a:rPr lang="en-US" dirty="0" smtClean="0"/>
              <a:t> Type, Component Diagram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33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1929100"/>
            <a:ext cx="5622514" cy="4243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01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Our Own list Type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build an extremely fast </a:t>
            </a:r>
            <a:r>
              <a:rPr lang="en-US" dirty="0" smtClean="0">
                <a:latin typeface="Consolas" panose="020B0609020204030204" pitchFamily="49" charset="0"/>
              </a:rPr>
              <a:t>list&lt;T&gt;</a:t>
            </a:r>
            <a:r>
              <a:rPr lang="en-US" dirty="0" smtClean="0"/>
              <a:t> implementation</a:t>
            </a:r>
          </a:p>
          <a:p>
            <a:pPr lvl="1"/>
            <a:r>
              <a:rPr lang="en-US" dirty="0" smtClean="0"/>
              <a:t>Avoid spreading list nodes around in memory</a:t>
            </a:r>
          </a:p>
          <a:p>
            <a:pPr lvl="1"/>
            <a:r>
              <a:rPr lang="en-US" dirty="0" smtClean="0"/>
              <a:t>Pooling all list nodes in one place (using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::vector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Combine the best of two worlds</a:t>
            </a:r>
          </a:p>
          <a:p>
            <a:pPr lvl="1"/>
            <a:r>
              <a:rPr lang="en-US" dirty="0" smtClean="0"/>
              <a:t>Fast insert/delete in the middle</a:t>
            </a:r>
          </a:p>
          <a:p>
            <a:pPr lvl="1"/>
            <a:r>
              <a:rPr lang="en-US" dirty="0" smtClean="0"/>
              <a:t>Fast traversal as nodes are consecutive in memory</a:t>
            </a:r>
          </a:p>
          <a:p>
            <a:r>
              <a:rPr lang="en-US" dirty="0" smtClean="0"/>
              <a:t>We will build a </a:t>
            </a:r>
            <a:r>
              <a:rPr lang="en-US" dirty="0" err="1" smtClean="0">
                <a:latin typeface="Consolas" panose="020B0609020204030204" pitchFamily="49" charset="0"/>
              </a:rPr>
              <a:t>list_pool</a:t>
            </a:r>
            <a:r>
              <a:rPr lang="en-US" dirty="0" smtClean="0">
                <a:latin typeface="Consolas" panose="020B0609020204030204" pitchFamily="49" charset="0"/>
              </a:rPr>
              <a:t>&lt;T&gt;</a:t>
            </a:r>
            <a:r>
              <a:rPr lang="en-US" dirty="0" smtClean="0"/>
              <a:t> user defined type that</a:t>
            </a:r>
          </a:p>
          <a:p>
            <a:pPr lvl="1"/>
            <a:r>
              <a:rPr lang="en-US" dirty="0" smtClean="0"/>
              <a:t>Stores and recycles instances of a </a:t>
            </a:r>
            <a:r>
              <a:rPr lang="en-US" dirty="0" err="1" smtClean="0">
                <a:latin typeface="Consolas" panose="020B0609020204030204" pitchFamily="49" charset="0"/>
              </a:rPr>
              <a:t>list_node</a:t>
            </a:r>
            <a:r>
              <a:rPr lang="en-US" dirty="0" smtClean="0">
                <a:latin typeface="Consolas" panose="020B0609020204030204" pitchFamily="49" charset="0"/>
              </a:rPr>
              <a:t>&lt;T&gt;</a:t>
            </a:r>
            <a:r>
              <a:rPr lang="en-US" dirty="0" smtClean="0"/>
              <a:t> user defined type using a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::vector&lt;</a:t>
            </a:r>
            <a:r>
              <a:rPr lang="en-US" dirty="0" err="1" smtClean="0">
                <a:latin typeface="Consolas" panose="020B0609020204030204" pitchFamily="49" charset="0"/>
              </a:rPr>
              <a:t>list_node</a:t>
            </a:r>
            <a:r>
              <a:rPr lang="en-US" dirty="0" smtClean="0">
                <a:latin typeface="Consolas" panose="020B0609020204030204" pitchFamily="49" charset="0"/>
              </a:rPr>
              <a:t>&lt;T&gt;&gt;</a:t>
            </a:r>
          </a:p>
          <a:p>
            <a:pPr lvl="1"/>
            <a:r>
              <a:rPr lang="en-US" dirty="0" smtClean="0"/>
              <a:t>Refers to the node instances by their index into the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::vector</a:t>
            </a:r>
          </a:p>
          <a:p>
            <a:pPr lvl="1"/>
            <a:r>
              <a:rPr lang="en-US" dirty="0" smtClean="0"/>
              <a:t>Manages a free list of nodes that have been ‘erased’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7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the </a:t>
            </a:r>
            <a:r>
              <a:rPr lang="en-US" dirty="0" err="1" smtClean="0">
                <a:latin typeface="Consolas" panose="020B0609020204030204" pitchFamily="49" charset="0"/>
              </a:rPr>
              <a:t>list_node</a:t>
            </a:r>
            <a:r>
              <a:rPr lang="en-US" dirty="0"/>
              <a:t> T</a:t>
            </a:r>
            <a:r>
              <a:rPr lang="en-US" dirty="0" smtClean="0"/>
              <a:t>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6213" indent="-176213">
              <a:spcBef>
                <a:spcPts val="600"/>
              </a:spcBef>
            </a:pP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 </a:t>
            </a:r>
            <a:r>
              <a:rPr lang="en-US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anose="020B0609020204030204" pitchFamily="49" charset="0"/>
              </a:rPr>
              <a:t>list_node</a:t>
            </a: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anose="020B0609020204030204" pitchFamily="49" charset="0"/>
              </a:rPr>
              <a:t>&lt;T&gt;</a:t>
            </a: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holds the node value and the indices of the next and previous nodes (or zero if there is none)</a:t>
            </a:r>
          </a:p>
          <a:p>
            <a:pPr marL="176213" indent="-176213">
              <a:spcBef>
                <a:spcPts val="600"/>
              </a:spcBef>
            </a:pP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Both </a:t>
            </a: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anose="020B0609020204030204" pitchFamily="49" charset="0"/>
              </a:rPr>
              <a:t>T</a:t>
            </a: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and </a:t>
            </a:r>
            <a:r>
              <a:rPr lang="en-US" dirty="0" err="1">
                <a:solidFill>
                  <a:prstClr val="black">
                    <a:lumMod val="65000"/>
                    <a:lumOff val="35000"/>
                  </a:prstClr>
                </a:solidFill>
                <a:latin typeface="Consolas" panose="020B0609020204030204" pitchFamily="49" charset="0"/>
              </a:rPr>
              <a:t>list_node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  <a:latin typeface="Consolas" panose="020B0609020204030204" pitchFamily="49" charset="0"/>
              </a:rPr>
              <a:t>&lt;T&gt;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are </a:t>
            </a:r>
            <a:r>
              <a:rPr lang="en-US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anose="020B0609020204030204" pitchFamily="49" charset="0"/>
              </a:rPr>
              <a:t>SemiRegular</a:t>
            </a:r>
            <a:endParaRPr lang="en-US" dirty="0" smtClean="0">
              <a:solidFill>
                <a:prstClr val="black">
                  <a:lumMod val="65000"/>
                  <a:lumOff val="35000"/>
                </a:prstClr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endParaRPr lang="en-US" sz="1800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35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4343400" y="2988165"/>
            <a:ext cx="5486400" cy="3777762"/>
            <a:chOff x="6477000" y="3200399"/>
            <a:chExt cx="3735976" cy="2819402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77000" y="3200399"/>
              <a:ext cx="3735976" cy="2819402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>
            <a:xfrm>
              <a:off x="6515100" y="3657600"/>
              <a:ext cx="1295400" cy="1143000"/>
            </a:xfrm>
            <a:prstGeom prst="ellipse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3495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the </a:t>
            </a:r>
            <a:r>
              <a:rPr lang="en-US" dirty="0" err="1" smtClean="0">
                <a:latin typeface="Consolas" panose="020B0609020204030204" pitchFamily="49" charset="0"/>
              </a:rPr>
              <a:t>list_node</a:t>
            </a:r>
            <a:r>
              <a:rPr lang="en-US" dirty="0"/>
              <a:t> T</a:t>
            </a:r>
            <a:r>
              <a:rPr lang="en-US" dirty="0" smtClean="0"/>
              <a:t>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6213" indent="-176213">
              <a:spcBef>
                <a:spcPts val="600"/>
              </a:spcBef>
            </a:pP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 </a:t>
            </a:r>
            <a:r>
              <a:rPr lang="en-US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anose="020B0609020204030204" pitchFamily="49" charset="0"/>
              </a:rPr>
              <a:t>list_node</a:t>
            </a: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anose="020B0609020204030204" pitchFamily="49" charset="0"/>
              </a:rPr>
              <a:t>&lt;T&gt;</a:t>
            </a: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holds the node value and the indices of the next and previous nodes (or zero if there is none)</a:t>
            </a:r>
          </a:p>
          <a:p>
            <a:pPr marL="176213" indent="-176213">
              <a:spcBef>
                <a:spcPts val="600"/>
              </a:spcBef>
            </a:pP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Both </a:t>
            </a: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anose="020B0609020204030204" pitchFamily="49" charset="0"/>
              </a:rPr>
              <a:t>T</a:t>
            </a: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and </a:t>
            </a:r>
            <a:r>
              <a:rPr lang="en-US" dirty="0" err="1">
                <a:solidFill>
                  <a:prstClr val="black">
                    <a:lumMod val="65000"/>
                    <a:lumOff val="35000"/>
                  </a:prstClr>
                </a:solidFill>
                <a:latin typeface="Consolas" panose="020B0609020204030204" pitchFamily="49" charset="0"/>
              </a:rPr>
              <a:t>list_node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  <a:latin typeface="Consolas" panose="020B0609020204030204" pitchFamily="49" charset="0"/>
              </a:rPr>
              <a:t>&lt;T&gt;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are </a:t>
            </a:r>
            <a:r>
              <a:rPr lang="en-US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anose="020B0609020204030204" pitchFamily="49" charset="0"/>
              </a:rPr>
              <a:t>SemiRegular</a:t>
            </a:r>
            <a:endParaRPr lang="en-US" dirty="0" smtClean="0">
              <a:solidFill>
                <a:prstClr val="black">
                  <a:lumMod val="65000"/>
                  <a:lumOff val="35000"/>
                </a:prstClr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endParaRPr lang="en-US" sz="1800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sz="18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800" dirty="0">
                <a:solidFill>
                  <a:srgbClr val="0000FF"/>
                </a:solidFill>
                <a:latin typeface="Consolas" panose="020B0609020204030204" pitchFamily="49" charset="0"/>
              </a:rPr>
              <a:t>semiregular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T&gt;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800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list_node</a:t>
            </a:r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T value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8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      // the node value </a:t>
            </a:r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800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prev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8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// pool index of previous node</a:t>
            </a:r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800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next = </a:t>
            </a:r>
            <a:r>
              <a:rPr lang="en-US" sz="18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8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// pool index of next node</a:t>
            </a:r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61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the </a:t>
            </a:r>
            <a:r>
              <a:rPr lang="en-US" dirty="0" err="1" smtClean="0">
                <a:latin typeface="Consolas" panose="020B0609020204030204" pitchFamily="49" charset="0"/>
              </a:rPr>
              <a:t>list_pool</a:t>
            </a:r>
            <a:r>
              <a:rPr lang="en-US" dirty="0" smtClean="0"/>
              <a:t>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9177528" cy="435133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list </a:t>
            </a:r>
            <a:r>
              <a:rPr lang="en-US" dirty="0"/>
              <a:t>pool is an object with many </a:t>
            </a:r>
            <a:r>
              <a:rPr lang="en-US" dirty="0" smtClean="0"/>
              <a:t>list nodes inside</a:t>
            </a:r>
            <a:endParaRPr lang="en-US" dirty="0"/>
          </a:p>
          <a:p>
            <a:r>
              <a:rPr lang="en-US" dirty="0" smtClean="0"/>
              <a:t>Our lists will not be full STL containers</a:t>
            </a:r>
          </a:p>
          <a:p>
            <a:pPr lvl="1"/>
            <a:r>
              <a:rPr lang="en-US" dirty="0" smtClean="0"/>
              <a:t>Simplified implementation to avoid having to talk about pointers</a:t>
            </a:r>
          </a:p>
          <a:p>
            <a:pPr lvl="1"/>
            <a:r>
              <a:rPr lang="en-US" dirty="0" smtClean="0"/>
              <a:t>Elements in a container should go away when the container goes away (but they don’t)</a:t>
            </a:r>
          </a:p>
          <a:p>
            <a:pPr lvl="1"/>
            <a:r>
              <a:rPr lang="en-US" dirty="0" smtClean="0"/>
              <a:t>Still a reasonable implementation</a:t>
            </a:r>
          </a:p>
          <a:p>
            <a:r>
              <a:rPr lang="en-US" dirty="0" smtClean="0"/>
              <a:t>Elements in our list will exist until</a:t>
            </a:r>
          </a:p>
          <a:p>
            <a:pPr lvl="1"/>
            <a:r>
              <a:rPr lang="en-US" dirty="0" smtClean="0"/>
              <a:t>Either the list goes out of scope</a:t>
            </a:r>
          </a:p>
          <a:p>
            <a:pPr lvl="1"/>
            <a:r>
              <a:rPr lang="en-US" dirty="0" smtClean="0"/>
              <a:t>A list node is explicitly erased and then reused (a new value is added to the list)</a:t>
            </a:r>
          </a:p>
          <a:p>
            <a:r>
              <a:rPr lang="en-US" dirty="0" smtClean="0"/>
              <a:t>The number of nodes allocated by the </a:t>
            </a:r>
            <a:r>
              <a:rPr lang="en-US" dirty="0" err="1" smtClean="0">
                <a:latin typeface="Consolas" panose="020B0609020204030204" pitchFamily="49" charset="0"/>
              </a:rPr>
              <a:t>list_pool</a:t>
            </a:r>
            <a:r>
              <a:rPr lang="en-US" dirty="0" smtClean="0"/>
              <a:t> will never shrink, only grow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2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List Pool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9692640" cy="4351337"/>
          </a:xfrm>
        </p:spPr>
        <p:txBody>
          <a:bodyPr>
            <a:noAutofit/>
          </a:bodyPr>
          <a:lstStyle/>
          <a:p>
            <a:pPr marL="176213" lvl="0" indent="-176213">
              <a:spcBef>
                <a:spcPts val="600"/>
              </a:spcBef>
              <a:buClr>
                <a:srgbClr val="4F81BD"/>
              </a:buClr>
            </a:pP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 </a:t>
            </a:r>
            <a:r>
              <a:rPr lang="en-US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anose="020B0609020204030204" pitchFamily="49" charset="0"/>
              </a:rPr>
              <a:t>list_pool</a:t>
            </a: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anose="020B0609020204030204" pitchFamily="49" charset="0"/>
              </a:rPr>
              <a:t>&lt;T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 holds the </a:t>
            </a: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list of nodes and the starting index of the free list (or 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zero if </a:t>
            </a: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it is empty)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176213" lvl="0" indent="-176213">
              <a:spcBef>
                <a:spcPts val="600"/>
              </a:spcBef>
              <a:buClr>
                <a:srgbClr val="4F81BD"/>
              </a:buClr>
            </a:pP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The </a:t>
            </a:r>
            <a:r>
              <a:rPr lang="en-US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anose="020B0609020204030204" pitchFamily="49" charset="0"/>
              </a:rPr>
              <a:t>list_pool</a:t>
            </a: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anose="020B0609020204030204" pitchFamily="49" charset="0"/>
              </a:rPr>
              <a:t>&lt;T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is </a:t>
            </a:r>
            <a:r>
              <a:rPr lang="en-US" dirty="0" err="1">
                <a:solidFill>
                  <a:prstClr val="black">
                    <a:lumMod val="65000"/>
                    <a:lumOff val="35000"/>
                  </a:prstClr>
                </a:solidFill>
                <a:latin typeface="Consolas" panose="020B0609020204030204" pitchFamily="49" charset="0"/>
              </a:rPr>
              <a:t>SemiRegular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Consolas" panose="020B0609020204030204" pitchFamily="49" charset="0"/>
            </a:endParaRPr>
          </a:p>
          <a:p>
            <a:pPr marL="457200" indent="0">
              <a:lnSpc>
                <a:spcPct val="75000"/>
              </a:lnSpc>
              <a:spcBef>
                <a:spcPts val="600"/>
              </a:spcBef>
              <a:spcAft>
                <a:spcPts val="300"/>
              </a:spcAft>
              <a:buNone/>
            </a:pPr>
            <a:endParaRPr lang="en-US" sz="1600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38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457700" y="3096603"/>
            <a:ext cx="5410200" cy="3669324"/>
            <a:chOff x="6477000" y="3200399"/>
            <a:chExt cx="3735976" cy="2819402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77000" y="3200399"/>
              <a:ext cx="3735976" cy="2819402"/>
            </a:xfrm>
            <a:prstGeom prst="rect">
              <a:avLst/>
            </a:prstGeom>
          </p:spPr>
        </p:pic>
        <p:sp>
          <p:nvSpPr>
            <p:cNvPr id="9" name="Oval 8"/>
            <p:cNvSpPr/>
            <p:nvPr/>
          </p:nvSpPr>
          <p:spPr>
            <a:xfrm>
              <a:off x="7689867" y="3272632"/>
              <a:ext cx="1676400" cy="1143000"/>
            </a:xfrm>
            <a:prstGeom prst="ellipse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8042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List Pool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9939528" cy="4351337"/>
          </a:xfrm>
        </p:spPr>
        <p:txBody>
          <a:bodyPr>
            <a:noAutofit/>
          </a:bodyPr>
          <a:lstStyle/>
          <a:p>
            <a:pPr marL="176213" lvl="0" indent="-176213">
              <a:spcBef>
                <a:spcPts val="600"/>
              </a:spcBef>
              <a:buClr>
                <a:srgbClr val="4F81BD"/>
              </a:buClr>
            </a:pP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 </a:t>
            </a:r>
            <a:r>
              <a:rPr lang="en-US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anose="020B0609020204030204" pitchFamily="49" charset="0"/>
              </a:rPr>
              <a:t>list_pool</a:t>
            </a: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anose="020B0609020204030204" pitchFamily="49" charset="0"/>
              </a:rPr>
              <a:t>&lt;T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 holds the </a:t>
            </a: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list of nodes and the starting index of the free list (or 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zero if </a:t>
            </a: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it is empty)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176213" lvl="0" indent="-176213">
              <a:spcBef>
                <a:spcPts val="600"/>
              </a:spcBef>
              <a:buClr>
                <a:srgbClr val="4F81BD"/>
              </a:buClr>
            </a:pP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The </a:t>
            </a:r>
            <a:r>
              <a:rPr lang="en-US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anose="020B0609020204030204" pitchFamily="49" charset="0"/>
              </a:rPr>
              <a:t>list_pool</a:t>
            </a: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anose="020B0609020204030204" pitchFamily="49" charset="0"/>
              </a:rPr>
              <a:t>&lt;T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is </a:t>
            </a:r>
            <a:r>
              <a:rPr lang="en-US" dirty="0" err="1">
                <a:solidFill>
                  <a:prstClr val="black">
                    <a:lumMod val="65000"/>
                    <a:lumOff val="35000"/>
                  </a:prstClr>
                </a:solidFill>
                <a:latin typeface="Consolas" panose="020B0609020204030204" pitchFamily="49" charset="0"/>
              </a:rPr>
              <a:t>SemiRegular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Consolas" panose="020B0609020204030204" pitchFamily="49" charset="0"/>
            </a:endParaRPr>
          </a:p>
          <a:p>
            <a:pPr marL="457200" indent="0">
              <a:lnSpc>
                <a:spcPct val="75000"/>
              </a:lnSpc>
              <a:spcBef>
                <a:spcPts val="600"/>
              </a:spcBef>
              <a:spcAft>
                <a:spcPts val="300"/>
              </a:spcAft>
              <a:buNone/>
            </a:pPr>
            <a:endParaRPr lang="en-US" sz="1600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457200" indent="0">
              <a:lnSpc>
                <a:spcPct val="75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semiregular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T&gt;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lnSpc>
                <a:spcPct val="75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4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list_pool</a:t>
            </a:r>
            <a:endParaRPr lang="en-US" sz="14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lnSpc>
                <a:spcPct val="75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lnSpc>
                <a:spcPct val="75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::vector&lt;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list_node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&lt;T&gt;&gt; pool;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// list of nodes</a:t>
            </a:r>
            <a:endParaRPr lang="en-US" sz="14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lnSpc>
                <a:spcPct val="75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free_list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  // index of first free (usable) node (if any)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lnSpc>
                <a:spcPct val="75000"/>
              </a:lnSpc>
              <a:spcBef>
                <a:spcPts val="600"/>
              </a:spcBef>
              <a:spcAft>
                <a:spcPts val="300"/>
              </a:spcAft>
              <a:buNone/>
            </a:pPr>
            <a:endParaRPr lang="en-US" sz="14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lnSpc>
                <a:spcPct val="75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list_node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&lt;T&gt;</a:t>
            </a: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node(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pool[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-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]; }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access given node 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T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value(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node(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).value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// 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access </a:t>
            </a: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node value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next(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node(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).next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// access </a:t>
            </a: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next node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prev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node(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).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prev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// access </a:t>
            </a:r>
            <a:r>
              <a:rPr lang="en-US" sz="1400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prev</a:t>
            </a: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node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lnSpc>
                <a:spcPct val="75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635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&#10;------------&#10;------------&#10;+cashDispensed (amount)" title="Log class">
            <a:extLst>
              <a:ext uri="{FF2B5EF4-FFF2-40B4-BE49-F238E27FC236}">
                <a16:creationId xmlns:a16="http://schemas.microsoft.com/office/drawing/2014/main" id="{E15AF061-6B10-4BA7-B8A1-30877EE2C2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0" y="2819400"/>
            <a:ext cx="3705394" cy="12135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Related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if we have a separate class that logs activity of a class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We need to capture the relationship between the two classes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7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List Pool: </a:t>
            </a:r>
            <a:r>
              <a:rPr lang="en-US" dirty="0" smtClean="0">
                <a:latin typeface="Consolas" panose="020B0609020204030204" pitchFamily="49" charset="0"/>
              </a:rPr>
              <a:t>deallocate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9482328" cy="4351337"/>
          </a:xfrm>
        </p:spPr>
        <p:txBody>
          <a:bodyPr>
            <a:normAutofit/>
          </a:bodyPr>
          <a:lstStyle/>
          <a:p>
            <a:r>
              <a:rPr lang="en-US" dirty="0" smtClean="0"/>
              <a:t>Deallocation simply adds the node to the free list</a:t>
            </a:r>
          </a:p>
          <a:p>
            <a:endParaRPr lang="en-US" dirty="0" smtClean="0"/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deallocate(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// </a:t>
            </a:r>
            <a:r>
              <a:rPr lang="en-US" sz="1600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list_pool</a:t>
            </a: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member function 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n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next(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prev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(n) = 0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        // </a:t>
            </a:r>
            <a:r>
              <a:rPr lang="en-US" sz="1600" smtClean="0">
                <a:solidFill>
                  <a:srgbClr val="008000"/>
                </a:solidFill>
                <a:latin typeface="Consolas" panose="020B0609020204030204" pitchFamily="49" charset="0"/>
              </a:rPr>
              <a:t>remove backlink </a:t>
            </a:r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    next(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=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free_list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// append current </a:t>
            </a:r>
            <a:r>
              <a:rPr lang="en-US" sz="1600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freelist</a:t>
            </a: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free_list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     // include deallocated node in </a:t>
            </a:r>
            <a:r>
              <a:rPr lang="en-US" sz="1600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freelist</a:t>
            </a: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n;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           // return next node (or zero, if none) 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6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ontent Placeholder 3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45720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deallocate(1);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// returns 2 </a:t>
            </a:r>
            <a:endParaRPr lang="en-US" dirty="0" smtClean="0">
              <a:latin typeface="Consolas" panose="020B0609020204030204" pitchFamily="49" charset="0"/>
            </a:endParaRPr>
          </a:p>
          <a:p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>
          <a:xfrm flipH="1">
            <a:off x="4273830" y="4143819"/>
            <a:ext cx="3346170" cy="1875982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List Pool: </a:t>
            </a:r>
            <a:r>
              <a:rPr lang="en-US" dirty="0">
                <a:latin typeface="Consolas" panose="020B0609020204030204" pitchFamily="49" charset="0"/>
              </a:rPr>
              <a:t>deallocate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145257" y="2362200"/>
            <a:ext cx="3730508" cy="25622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75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size_t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lnSpc>
                <a:spcPct val="75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deallocate(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size_t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lnSpc>
                <a:spcPct val="75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size_t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n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next(x);</a:t>
            </a:r>
          </a:p>
          <a:p>
            <a:pPr>
              <a:lnSpc>
                <a:spcPct val="75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prev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(n)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0;</a:t>
            </a:r>
          </a:p>
          <a:p>
            <a:pPr>
              <a:lnSpc>
                <a:spcPct val="75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next(x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free_list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75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free_list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x;</a:t>
            </a:r>
          </a:p>
          <a:p>
            <a:pPr>
              <a:lnSpc>
                <a:spcPct val="75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n;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lnSpc>
                <a:spcPct val="75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4419600" y="2819400"/>
            <a:ext cx="838200" cy="1066800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1261872" y="1905000"/>
            <a:ext cx="5358946" cy="1658815"/>
            <a:chOff x="1261872" y="1905000"/>
            <a:chExt cx="5358946" cy="1658815"/>
          </a:xfrm>
        </p:grpSpPr>
        <p:grpSp>
          <p:nvGrpSpPr>
            <p:cNvPr id="29" name="Group 28"/>
            <p:cNvGrpSpPr/>
            <p:nvPr/>
          </p:nvGrpSpPr>
          <p:grpSpPr>
            <a:xfrm>
              <a:off x="1261872" y="1905000"/>
              <a:ext cx="5358946" cy="1658815"/>
              <a:chOff x="1957518" y="2362200"/>
              <a:chExt cx="5358946" cy="1658815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1957518" y="2362200"/>
                <a:ext cx="1928681" cy="1607659"/>
                <a:chOff x="1957518" y="2362200"/>
                <a:chExt cx="1928681" cy="1607659"/>
              </a:xfrm>
            </p:grpSpPr>
            <p:sp>
              <p:nvSpPr>
                <p:cNvPr id="9" name="Rectangle 8"/>
                <p:cNvSpPr/>
                <p:nvPr/>
              </p:nvSpPr>
              <p:spPr>
                <a:xfrm>
                  <a:off x="1957518" y="2362200"/>
                  <a:ext cx="1928681" cy="1607659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r>
                    <a:rPr lang="en-US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l</a:t>
                  </a:r>
                  <a:r>
                    <a:rPr lang="en-US" dirty="0" err="1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ist_pool</a:t>
                  </a:r>
                  <a:endParaRPr 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7" name="Rectangle 6"/>
                <p:cNvSpPr/>
                <p:nvPr/>
              </p:nvSpPr>
              <p:spPr>
                <a:xfrm>
                  <a:off x="2133600" y="2895600"/>
                  <a:ext cx="1600200" cy="457200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nodes</a:t>
                  </a:r>
                  <a:endParaRPr 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8" name="Rectangle 7"/>
                <p:cNvSpPr/>
                <p:nvPr/>
              </p:nvSpPr>
              <p:spPr>
                <a:xfrm>
                  <a:off x="2133600" y="3352800"/>
                  <a:ext cx="1600200" cy="457200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f</a:t>
                  </a:r>
                  <a:r>
                    <a:rPr lang="en-US" dirty="0" err="1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ree_list</a:t>
                  </a:r>
                  <a:endParaRPr 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</p:grpSp>
          <p:grpSp>
            <p:nvGrpSpPr>
              <p:cNvPr id="26" name="Group 25"/>
              <p:cNvGrpSpPr/>
              <p:nvPr/>
            </p:nvGrpSpPr>
            <p:grpSpPr>
              <a:xfrm>
                <a:off x="4344667" y="2667000"/>
                <a:ext cx="2971797" cy="457200"/>
                <a:chOff x="4344666" y="2847909"/>
                <a:chExt cx="2971797" cy="457200"/>
              </a:xfrm>
            </p:grpSpPr>
            <p:sp>
              <p:nvSpPr>
                <p:cNvPr id="12" name="Rectangle 11"/>
                <p:cNvSpPr/>
                <p:nvPr/>
              </p:nvSpPr>
              <p:spPr>
                <a:xfrm>
                  <a:off x="4344666" y="2847909"/>
                  <a:ext cx="990599" cy="457200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v0, 2, 0</a:t>
                  </a:r>
                  <a:endParaRPr 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5335265" y="2847909"/>
                  <a:ext cx="990599" cy="457200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v1, 3, 1</a:t>
                  </a:r>
                  <a:endParaRPr 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6325864" y="2847909"/>
                  <a:ext cx="990599" cy="457200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v2, 0, 2</a:t>
                  </a:r>
                  <a:endParaRPr 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</p:grpSp>
          <p:sp>
            <p:nvSpPr>
              <p:cNvPr id="19" name="Rectangle 18"/>
              <p:cNvSpPr/>
              <p:nvPr/>
            </p:nvSpPr>
            <p:spPr>
              <a:xfrm>
                <a:off x="4355755" y="3563815"/>
                <a:ext cx="533400" cy="4572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</a:t>
                </a:r>
                <a:endPara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cxnSp>
            <p:nvCxnSpPr>
              <p:cNvPr id="21" name="Straight Arrow Connector 20"/>
              <p:cNvCxnSpPr>
                <a:stCxn id="7" idx="3"/>
                <a:endCxn id="12" idx="1"/>
              </p:cNvCxnSpPr>
              <p:nvPr/>
            </p:nvCxnSpPr>
            <p:spPr>
              <a:xfrm flipV="1">
                <a:off x="3733800" y="2895600"/>
                <a:ext cx="610867" cy="22860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>
                <a:stCxn id="8" idx="3"/>
                <a:endCxn id="19" idx="1"/>
              </p:cNvCxnSpPr>
              <p:nvPr/>
            </p:nvCxnSpPr>
            <p:spPr>
              <a:xfrm>
                <a:off x="3733800" y="3581400"/>
                <a:ext cx="621955" cy="211015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Arc 21"/>
            <p:cNvSpPr/>
            <p:nvPr/>
          </p:nvSpPr>
          <p:spPr>
            <a:xfrm>
              <a:off x="4191000" y="1905000"/>
              <a:ext cx="914400" cy="914400"/>
            </a:xfrm>
            <a:prstGeom prst="arc">
              <a:avLst>
                <a:gd name="adj1" fmla="val 12839787"/>
                <a:gd name="adj2" fmla="val 19750078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Arc 48"/>
            <p:cNvSpPr/>
            <p:nvPr/>
          </p:nvSpPr>
          <p:spPr>
            <a:xfrm>
              <a:off x="5181600" y="1905000"/>
              <a:ext cx="914400" cy="914400"/>
            </a:xfrm>
            <a:prstGeom prst="arc">
              <a:avLst>
                <a:gd name="adj1" fmla="val 12839787"/>
                <a:gd name="adj2" fmla="val 19750078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Arc 49"/>
            <p:cNvSpPr/>
            <p:nvPr/>
          </p:nvSpPr>
          <p:spPr>
            <a:xfrm rot="10800000">
              <a:off x="4495800" y="2057400"/>
              <a:ext cx="914400" cy="914400"/>
            </a:xfrm>
            <a:prstGeom prst="arc">
              <a:avLst>
                <a:gd name="adj1" fmla="val 12839787"/>
                <a:gd name="adj2" fmla="val 19750078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Arc 51"/>
            <p:cNvSpPr/>
            <p:nvPr/>
          </p:nvSpPr>
          <p:spPr>
            <a:xfrm rot="10800000">
              <a:off x="5486400" y="2057400"/>
              <a:ext cx="914400" cy="914400"/>
            </a:xfrm>
            <a:prstGeom prst="arc">
              <a:avLst>
                <a:gd name="adj1" fmla="val 12839787"/>
                <a:gd name="adj2" fmla="val 19750078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247336" y="4658804"/>
            <a:ext cx="5358946" cy="1658815"/>
            <a:chOff x="1247336" y="4658804"/>
            <a:chExt cx="5358946" cy="1658815"/>
          </a:xfrm>
        </p:grpSpPr>
        <p:grpSp>
          <p:nvGrpSpPr>
            <p:cNvPr id="25" name="Group 24"/>
            <p:cNvGrpSpPr/>
            <p:nvPr/>
          </p:nvGrpSpPr>
          <p:grpSpPr>
            <a:xfrm>
              <a:off x="1247336" y="4658804"/>
              <a:ext cx="5358946" cy="1658815"/>
              <a:chOff x="1247336" y="4658804"/>
              <a:chExt cx="5358946" cy="1658815"/>
            </a:xfrm>
          </p:grpSpPr>
          <p:grpSp>
            <p:nvGrpSpPr>
              <p:cNvPr id="35" name="Group 34"/>
              <p:cNvGrpSpPr/>
              <p:nvPr/>
            </p:nvGrpSpPr>
            <p:grpSpPr>
              <a:xfrm>
                <a:off x="1247336" y="4658804"/>
                <a:ext cx="5358946" cy="1658815"/>
                <a:chOff x="1957518" y="2362200"/>
                <a:chExt cx="5358946" cy="1658815"/>
              </a:xfrm>
            </p:grpSpPr>
            <p:grpSp>
              <p:nvGrpSpPr>
                <p:cNvPr id="36" name="Group 35"/>
                <p:cNvGrpSpPr/>
                <p:nvPr/>
              </p:nvGrpSpPr>
              <p:grpSpPr>
                <a:xfrm>
                  <a:off x="1957518" y="2362200"/>
                  <a:ext cx="1928681" cy="1607659"/>
                  <a:chOff x="1957518" y="2362200"/>
                  <a:chExt cx="1928681" cy="1607659"/>
                </a:xfrm>
              </p:grpSpPr>
              <p:sp>
                <p:nvSpPr>
                  <p:cNvPr id="44" name="Rectangle 43"/>
                  <p:cNvSpPr/>
                  <p:nvPr/>
                </p:nvSpPr>
                <p:spPr>
                  <a:xfrm>
                    <a:off x="1957518" y="2362200"/>
                    <a:ext cx="1928681" cy="1607659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/>
                  <a:p>
                    <a:r>
                      <a:rPr lang="en-US" dirty="0" err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l</a:t>
                    </a:r>
                    <a:r>
                      <a:rPr lang="en-US" dirty="0" err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ist_pool</a:t>
                    </a:r>
                    <a:endParaRPr lang="en-US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2133600" y="2895600"/>
                    <a:ext cx="1600200" cy="45720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nodes</a:t>
                    </a:r>
                    <a:endParaRPr lang="en-US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p:txBody>
              </p:sp>
              <p:sp>
                <p:nvSpPr>
                  <p:cNvPr id="46" name="Rectangle 45"/>
                  <p:cNvSpPr/>
                  <p:nvPr/>
                </p:nvSpPr>
                <p:spPr>
                  <a:xfrm>
                    <a:off x="2133600" y="3352800"/>
                    <a:ext cx="1600200" cy="45720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err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f</a:t>
                    </a:r>
                    <a:r>
                      <a:rPr lang="en-US" dirty="0" err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ree_list</a:t>
                    </a:r>
                    <a:endParaRPr lang="en-US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37" name="Group 36"/>
                <p:cNvGrpSpPr/>
                <p:nvPr/>
              </p:nvGrpSpPr>
              <p:grpSpPr>
                <a:xfrm>
                  <a:off x="4344667" y="2667000"/>
                  <a:ext cx="2971797" cy="457200"/>
                  <a:chOff x="4344666" y="2847909"/>
                  <a:chExt cx="2971797" cy="457200"/>
                </a:xfrm>
              </p:grpSpPr>
              <p:sp>
                <p:nvSpPr>
                  <p:cNvPr id="41" name="Rectangle 40"/>
                  <p:cNvSpPr/>
                  <p:nvPr/>
                </p:nvSpPr>
                <p:spPr>
                  <a:xfrm>
                    <a:off x="4344666" y="2847909"/>
                    <a:ext cx="990599" cy="45720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v0, 0, 0</a:t>
                    </a:r>
                    <a:endParaRPr lang="en-US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p:txBody>
              </p:sp>
              <p:sp>
                <p:nvSpPr>
                  <p:cNvPr id="42" name="Rectangle 41"/>
                  <p:cNvSpPr/>
                  <p:nvPr/>
                </p:nvSpPr>
                <p:spPr>
                  <a:xfrm>
                    <a:off x="5335265" y="2847909"/>
                    <a:ext cx="990599" cy="45720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v1, 3, </a:t>
                    </a:r>
                    <a:r>
                      <a: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0</a:t>
                    </a:r>
                  </a:p>
                </p:txBody>
              </p:sp>
              <p:sp>
                <p:nvSpPr>
                  <p:cNvPr id="43" name="Rectangle 42"/>
                  <p:cNvSpPr/>
                  <p:nvPr/>
                </p:nvSpPr>
                <p:spPr>
                  <a:xfrm>
                    <a:off x="6325864" y="2847909"/>
                    <a:ext cx="990599" cy="45720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v2, 0, 2</a:t>
                    </a:r>
                    <a:endParaRPr lang="en-US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p:txBody>
              </p:sp>
            </p:grpSp>
            <p:sp>
              <p:nvSpPr>
                <p:cNvPr id="38" name="Rectangle 37"/>
                <p:cNvSpPr/>
                <p:nvPr/>
              </p:nvSpPr>
              <p:spPr>
                <a:xfrm>
                  <a:off x="4355755" y="3563815"/>
                  <a:ext cx="533400" cy="457200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1</a:t>
                  </a:r>
                </a:p>
              </p:txBody>
            </p:sp>
            <p:cxnSp>
              <p:nvCxnSpPr>
                <p:cNvPr id="39" name="Straight Arrow Connector 38"/>
                <p:cNvCxnSpPr>
                  <a:stCxn id="45" idx="3"/>
                  <a:endCxn id="41" idx="1"/>
                </p:cNvCxnSpPr>
                <p:nvPr/>
              </p:nvCxnSpPr>
              <p:spPr>
                <a:xfrm flipV="1">
                  <a:off x="3733800" y="2895600"/>
                  <a:ext cx="610867" cy="228600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Arrow Connector 39"/>
                <p:cNvCxnSpPr>
                  <a:stCxn id="46" idx="3"/>
                  <a:endCxn id="38" idx="1"/>
                </p:cNvCxnSpPr>
                <p:nvPr/>
              </p:nvCxnSpPr>
              <p:spPr>
                <a:xfrm>
                  <a:off x="3733800" y="3581400"/>
                  <a:ext cx="621955" cy="211015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4" name="Arc 53"/>
              <p:cNvSpPr/>
              <p:nvPr/>
            </p:nvSpPr>
            <p:spPr>
              <a:xfrm>
                <a:off x="5099206" y="4665875"/>
                <a:ext cx="914400" cy="914400"/>
              </a:xfrm>
              <a:prstGeom prst="arc">
                <a:avLst>
                  <a:gd name="adj1" fmla="val 12839787"/>
                  <a:gd name="adj2" fmla="val 19750078"/>
                </a:avLst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Arc 54"/>
              <p:cNvSpPr/>
              <p:nvPr/>
            </p:nvSpPr>
            <p:spPr>
              <a:xfrm rot="10800000">
                <a:off x="5401429" y="4829619"/>
                <a:ext cx="914400" cy="914400"/>
              </a:xfrm>
              <a:prstGeom prst="arc">
                <a:avLst>
                  <a:gd name="adj1" fmla="val 12839787"/>
                  <a:gd name="adj2" fmla="val 19750078"/>
                </a:avLst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6" name="Arc 55"/>
            <p:cNvSpPr/>
            <p:nvPr/>
          </p:nvSpPr>
          <p:spPr>
            <a:xfrm rot="5400000">
              <a:off x="3672584" y="5271014"/>
              <a:ext cx="914400" cy="914400"/>
            </a:xfrm>
            <a:prstGeom prst="arc">
              <a:avLst>
                <a:gd name="adj1" fmla="val 12839787"/>
                <a:gd name="adj2" fmla="val 19750078"/>
              </a:avLst>
            </a:prstGeom>
            <a:ln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8" name="Straight Arrow Connector 47"/>
          <p:cNvCxnSpPr/>
          <p:nvPr/>
        </p:nvCxnSpPr>
        <p:spPr>
          <a:xfrm flipH="1">
            <a:off x="4419601" y="3827677"/>
            <a:ext cx="3200399" cy="1201523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5410200" y="3512659"/>
            <a:ext cx="2209800" cy="1516541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684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uild="p"/>
      <p:bldP spid="4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List </a:t>
            </a:r>
            <a:r>
              <a:rPr lang="en-US" dirty="0" smtClean="0"/>
              <a:t>Pool: </a:t>
            </a:r>
            <a:r>
              <a:rPr lang="en-US" dirty="0" smtClean="0">
                <a:latin typeface="Consolas" panose="020B0609020204030204" pitchFamily="49" charset="0"/>
              </a:rPr>
              <a:t>allocate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allocate(T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val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     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</a:rPr>
              <a:t>list_pool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member function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node;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free_list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== 0)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        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pool.push_back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list_node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&lt;T&gt;());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create new node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node =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pool.size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node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free_list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      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get node from free list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free_list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next(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free_list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value(node)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next(node)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= 0;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prev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(node) =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0;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node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                 // new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node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index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1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ontent Placeholder 3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45720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allocate(v3);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returns 1 </a:t>
            </a:r>
            <a:endParaRPr lang="en-US" dirty="0" smtClean="0">
              <a:latin typeface="Consolas" panose="020B0609020204030204" pitchFamily="49" charset="0"/>
            </a:endParaRPr>
          </a:p>
          <a:p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>
          <a:xfrm flipH="1">
            <a:off x="4273830" y="3733800"/>
            <a:ext cx="3117570" cy="2286001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List Pool: </a:t>
            </a:r>
            <a:r>
              <a:rPr lang="en-US" dirty="0">
                <a:latin typeface="Consolas" panose="020B0609020204030204" pitchFamily="49" charset="0"/>
              </a:rPr>
              <a:t>allocate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6929145" y="2667000"/>
            <a:ext cx="4490332" cy="31470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fr-FR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fr-FR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fr-FR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allocate</a:t>
            </a:r>
            <a:r>
              <a:rPr lang="fr-F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(T </a:t>
            </a:r>
            <a:r>
              <a:rPr lang="fr-FR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fr-FR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val</a:t>
            </a:r>
            <a:r>
              <a:rPr lang="fr-F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node =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free_list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free_list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next(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free_list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value(node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val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//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v3 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next(node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= 0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prev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(node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=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0;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node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75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6276273" y="3470366"/>
            <a:ext cx="1115127" cy="559853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48"/>
          <p:cNvGrpSpPr/>
          <p:nvPr/>
        </p:nvGrpSpPr>
        <p:grpSpPr>
          <a:xfrm>
            <a:off x="1261872" y="1921664"/>
            <a:ext cx="5358946" cy="1658815"/>
            <a:chOff x="1247336" y="4658804"/>
            <a:chExt cx="5358946" cy="1658815"/>
          </a:xfrm>
        </p:grpSpPr>
        <p:grpSp>
          <p:nvGrpSpPr>
            <p:cNvPr id="50" name="Group 49"/>
            <p:cNvGrpSpPr/>
            <p:nvPr/>
          </p:nvGrpSpPr>
          <p:grpSpPr>
            <a:xfrm>
              <a:off x="1247336" y="4658804"/>
              <a:ext cx="5358946" cy="1658815"/>
              <a:chOff x="1247336" y="4658804"/>
              <a:chExt cx="5358946" cy="1658815"/>
            </a:xfrm>
          </p:grpSpPr>
          <p:grpSp>
            <p:nvGrpSpPr>
              <p:cNvPr id="54" name="Group 53"/>
              <p:cNvGrpSpPr/>
              <p:nvPr/>
            </p:nvGrpSpPr>
            <p:grpSpPr>
              <a:xfrm>
                <a:off x="1247336" y="4658804"/>
                <a:ext cx="5358946" cy="1658815"/>
                <a:chOff x="1957518" y="2362200"/>
                <a:chExt cx="5358946" cy="1658815"/>
              </a:xfrm>
            </p:grpSpPr>
            <p:grpSp>
              <p:nvGrpSpPr>
                <p:cNvPr id="57" name="Group 56"/>
                <p:cNvGrpSpPr/>
                <p:nvPr/>
              </p:nvGrpSpPr>
              <p:grpSpPr>
                <a:xfrm>
                  <a:off x="1957518" y="2362200"/>
                  <a:ext cx="1928681" cy="1607659"/>
                  <a:chOff x="1957518" y="2362200"/>
                  <a:chExt cx="1928681" cy="1607659"/>
                </a:xfrm>
              </p:grpSpPr>
              <p:sp>
                <p:nvSpPr>
                  <p:cNvPr id="77" name="Rectangle 76"/>
                  <p:cNvSpPr/>
                  <p:nvPr/>
                </p:nvSpPr>
                <p:spPr>
                  <a:xfrm>
                    <a:off x="1957518" y="2362200"/>
                    <a:ext cx="1928681" cy="1607659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/>
                  <a:p>
                    <a:r>
                      <a:rPr lang="en-US" dirty="0" err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l</a:t>
                    </a:r>
                    <a:r>
                      <a:rPr lang="en-US" dirty="0" err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ist_pool</a:t>
                    </a:r>
                    <a:endParaRPr lang="en-US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p:txBody>
              </p:sp>
              <p:sp>
                <p:nvSpPr>
                  <p:cNvPr id="78" name="Rectangle 77"/>
                  <p:cNvSpPr/>
                  <p:nvPr/>
                </p:nvSpPr>
                <p:spPr>
                  <a:xfrm>
                    <a:off x="2133600" y="2895600"/>
                    <a:ext cx="1600200" cy="45720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nodes</a:t>
                    </a:r>
                    <a:endParaRPr lang="en-US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p:txBody>
              </p:sp>
              <p:sp>
                <p:nvSpPr>
                  <p:cNvPr id="79" name="Rectangle 78"/>
                  <p:cNvSpPr/>
                  <p:nvPr/>
                </p:nvSpPr>
                <p:spPr>
                  <a:xfrm>
                    <a:off x="2133600" y="3352800"/>
                    <a:ext cx="1600200" cy="45720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err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f</a:t>
                    </a:r>
                    <a:r>
                      <a:rPr lang="en-US" dirty="0" err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ree_list</a:t>
                    </a:r>
                    <a:endParaRPr lang="en-US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8" name="Group 57"/>
                <p:cNvGrpSpPr/>
                <p:nvPr/>
              </p:nvGrpSpPr>
              <p:grpSpPr>
                <a:xfrm>
                  <a:off x="4344667" y="2667000"/>
                  <a:ext cx="2971797" cy="457200"/>
                  <a:chOff x="4344666" y="2847909"/>
                  <a:chExt cx="2971797" cy="457200"/>
                </a:xfrm>
              </p:grpSpPr>
              <p:sp>
                <p:nvSpPr>
                  <p:cNvPr id="62" name="Rectangle 61"/>
                  <p:cNvSpPr/>
                  <p:nvPr/>
                </p:nvSpPr>
                <p:spPr>
                  <a:xfrm>
                    <a:off x="4344666" y="2847909"/>
                    <a:ext cx="990599" cy="45720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v0, 0, 0</a:t>
                    </a:r>
                    <a:endParaRPr lang="en-US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p:txBody>
              </p:sp>
              <p:sp>
                <p:nvSpPr>
                  <p:cNvPr id="75" name="Rectangle 74"/>
                  <p:cNvSpPr/>
                  <p:nvPr/>
                </p:nvSpPr>
                <p:spPr>
                  <a:xfrm>
                    <a:off x="5335265" y="2847909"/>
                    <a:ext cx="990599" cy="45720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v1, 3, </a:t>
                    </a:r>
                    <a:r>
                      <a: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0</a:t>
                    </a:r>
                  </a:p>
                </p:txBody>
              </p:sp>
              <p:sp>
                <p:nvSpPr>
                  <p:cNvPr id="76" name="Rectangle 75"/>
                  <p:cNvSpPr/>
                  <p:nvPr/>
                </p:nvSpPr>
                <p:spPr>
                  <a:xfrm>
                    <a:off x="6325864" y="2847909"/>
                    <a:ext cx="990599" cy="45720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v2, 0, 2</a:t>
                    </a:r>
                    <a:endParaRPr lang="en-US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p:txBody>
              </p:sp>
            </p:grpSp>
            <p:sp>
              <p:nvSpPr>
                <p:cNvPr id="59" name="Rectangle 58"/>
                <p:cNvSpPr/>
                <p:nvPr/>
              </p:nvSpPr>
              <p:spPr>
                <a:xfrm>
                  <a:off x="4355755" y="3563815"/>
                  <a:ext cx="533400" cy="457200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1</a:t>
                  </a:r>
                </a:p>
              </p:txBody>
            </p:sp>
            <p:cxnSp>
              <p:nvCxnSpPr>
                <p:cNvPr id="60" name="Straight Arrow Connector 59"/>
                <p:cNvCxnSpPr>
                  <a:stCxn id="78" idx="3"/>
                  <a:endCxn id="62" idx="1"/>
                </p:cNvCxnSpPr>
                <p:nvPr/>
              </p:nvCxnSpPr>
              <p:spPr>
                <a:xfrm flipV="1">
                  <a:off x="3733800" y="2895600"/>
                  <a:ext cx="610867" cy="228600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Arrow Connector 60"/>
                <p:cNvCxnSpPr>
                  <a:stCxn id="79" idx="3"/>
                  <a:endCxn id="59" idx="1"/>
                </p:cNvCxnSpPr>
                <p:nvPr/>
              </p:nvCxnSpPr>
              <p:spPr>
                <a:xfrm>
                  <a:off x="3733800" y="3581400"/>
                  <a:ext cx="621955" cy="211015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5" name="Arc 54"/>
              <p:cNvSpPr/>
              <p:nvPr/>
            </p:nvSpPr>
            <p:spPr>
              <a:xfrm>
                <a:off x="5099206" y="4665875"/>
                <a:ext cx="914400" cy="914400"/>
              </a:xfrm>
              <a:prstGeom prst="arc">
                <a:avLst>
                  <a:gd name="adj1" fmla="val 12839787"/>
                  <a:gd name="adj2" fmla="val 19750078"/>
                </a:avLst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Arc 55"/>
              <p:cNvSpPr/>
              <p:nvPr/>
            </p:nvSpPr>
            <p:spPr>
              <a:xfrm rot="10800000">
                <a:off x="5401429" y="4829619"/>
                <a:ext cx="914400" cy="914400"/>
              </a:xfrm>
              <a:prstGeom prst="arc">
                <a:avLst>
                  <a:gd name="adj1" fmla="val 12839787"/>
                  <a:gd name="adj2" fmla="val 19750078"/>
                </a:avLst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2" name="Arc 51"/>
            <p:cNvSpPr/>
            <p:nvPr/>
          </p:nvSpPr>
          <p:spPr>
            <a:xfrm rot="5400000">
              <a:off x="3672584" y="5271014"/>
              <a:ext cx="914400" cy="914400"/>
            </a:xfrm>
            <a:prstGeom prst="arc">
              <a:avLst>
                <a:gd name="adj1" fmla="val 12839787"/>
                <a:gd name="adj2" fmla="val 19750078"/>
              </a:avLst>
            </a:prstGeom>
            <a:ln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247336" y="4648200"/>
            <a:ext cx="5358946" cy="1669419"/>
            <a:chOff x="1247336" y="4648200"/>
            <a:chExt cx="5358946" cy="1669419"/>
          </a:xfrm>
        </p:grpSpPr>
        <p:sp>
          <p:nvSpPr>
            <p:cNvPr id="80" name="Arc 79"/>
            <p:cNvSpPr/>
            <p:nvPr/>
          </p:nvSpPr>
          <p:spPr>
            <a:xfrm rot="10800000">
              <a:off x="5394327" y="4833585"/>
              <a:ext cx="914400" cy="914400"/>
            </a:xfrm>
            <a:prstGeom prst="arc">
              <a:avLst>
                <a:gd name="adj1" fmla="val 12839787"/>
                <a:gd name="adj2" fmla="val 19750078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247336" y="4648200"/>
              <a:ext cx="5358946" cy="1669419"/>
              <a:chOff x="1247336" y="4648200"/>
              <a:chExt cx="5358946" cy="1669419"/>
            </a:xfrm>
          </p:grpSpPr>
          <p:grpSp>
            <p:nvGrpSpPr>
              <p:cNvPr id="35" name="Group 34"/>
              <p:cNvGrpSpPr/>
              <p:nvPr/>
            </p:nvGrpSpPr>
            <p:grpSpPr>
              <a:xfrm>
                <a:off x="1247336" y="4658804"/>
                <a:ext cx="5358946" cy="1658815"/>
                <a:chOff x="1957518" y="2362200"/>
                <a:chExt cx="5358946" cy="1658815"/>
              </a:xfrm>
            </p:grpSpPr>
            <p:grpSp>
              <p:nvGrpSpPr>
                <p:cNvPr id="36" name="Group 35"/>
                <p:cNvGrpSpPr/>
                <p:nvPr/>
              </p:nvGrpSpPr>
              <p:grpSpPr>
                <a:xfrm>
                  <a:off x="1957518" y="2362200"/>
                  <a:ext cx="1928681" cy="1607659"/>
                  <a:chOff x="1957518" y="2362200"/>
                  <a:chExt cx="1928681" cy="1607659"/>
                </a:xfrm>
              </p:grpSpPr>
              <p:sp>
                <p:nvSpPr>
                  <p:cNvPr id="44" name="Rectangle 43"/>
                  <p:cNvSpPr/>
                  <p:nvPr/>
                </p:nvSpPr>
                <p:spPr>
                  <a:xfrm>
                    <a:off x="1957518" y="2362200"/>
                    <a:ext cx="1928681" cy="1607659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/>
                  <a:p>
                    <a:r>
                      <a:rPr lang="en-US" dirty="0" err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l</a:t>
                    </a:r>
                    <a:r>
                      <a:rPr lang="en-US" dirty="0" err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ist_pool</a:t>
                    </a:r>
                    <a:endParaRPr lang="en-US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2133600" y="2895600"/>
                    <a:ext cx="1600200" cy="45720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nodes</a:t>
                    </a:r>
                    <a:endParaRPr lang="en-US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p:txBody>
              </p:sp>
              <p:sp>
                <p:nvSpPr>
                  <p:cNvPr id="46" name="Rectangle 45"/>
                  <p:cNvSpPr/>
                  <p:nvPr/>
                </p:nvSpPr>
                <p:spPr>
                  <a:xfrm>
                    <a:off x="2133600" y="3352800"/>
                    <a:ext cx="1600200" cy="45720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err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f</a:t>
                    </a:r>
                    <a:r>
                      <a:rPr lang="en-US" dirty="0" err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ree_list</a:t>
                    </a:r>
                    <a:endParaRPr lang="en-US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37" name="Group 36"/>
                <p:cNvGrpSpPr/>
                <p:nvPr/>
              </p:nvGrpSpPr>
              <p:grpSpPr>
                <a:xfrm>
                  <a:off x="4344667" y="2667000"/>
                  <a:ext cx="2971797" cy="457200"/>
                  <a:chOff x="4344666" y="2847909"/>
                  <a:chExt cx="2971797" cy="457200"/>
                </a:xfrm>
              </p:grpSpPr>
              <p:sp>
                <p:nvSpPr>
                  <p:cNvPr id="41" name="Rectangle 40"/>
                  <p:cNvSpPr/>
                  <p:nvPr/>
                </p:nvSpPr>
                <p:spPr>
                  <a:xfrm>
                    <a:off x="4344666" y="2847909"/>
                    <a:ext cx="990599" cy="45720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v3, 0, 0</a:t>
                    </a:r>
                    <a:endParaRPr lang="en-US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p:txBody>
              </p:sp>
              <p:sp>
                <p:nvSpPr>
                  <p:cNvPr id="42" name="Rectangle 41"/>
                  <p:cNvSpPr/>
                  <p:nvPr/>
                </p:nvSpPr>
                <p:spPr>
                  <a:xfrm>
                    <a:off x="5335265" y="2847909"/>
                    <a:ext cx="990599" cy="45720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v1, 3, </a:t>
                    </a:r>
                    <a:r>
                      <a: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0</a:t>
                    </a:r>
                  </a:p>
                </p:txBody>
              </p:sp>
              <p:sp>
                <p:nvSpPr>
                  <p:cNvPr id="43" name="Rectangle 42"/>
                  <p:cNvSpPr/>
                  <p:nvPr/>
                </p:nvSpPr>
                <p:spPr>
                  <a:xfrm>
                    <a:off x="6325864" y="2847909"/>
                    <a:ext cx="990599" cy="45720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v2, 0, 2</a:t>
                    </a:r>
                    <a:endParaRPr lang="en-US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p:txBody>
              </p:sp>
            </p:grpSp>
            <p:sp>
              <p:nvSpPr>
                <p:cNvPr id="38" name="Rectangle 37"/>
                <p:cNvSpPr/>
                <p:nvPr/>
              </p:nvSpPr>
              <p:spPr>
                <a:xfrm>
                  <a:off x="4355755" y="3563815"/>
                  <a:ext cx="533400" cy="457200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0</a:t>
                  </a:r>
                  <a:endParaRPr 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cxnSp>
              <p:nvCxnSpPr>
                <p:cNvPr id="39" name="Straight Arrow Connector 38"/>
                <p:cNvCxnSpPr>
                  <a:stCxn id="45" idx="3"/>
                  <a:endCxn id="41" idx="1"/>
                </p:cNvCxnSpPr>
                <p:nvPr/>
              </p:nvCxnSpPr>
              <p:spPr>
                <a:xfrm flipV="1">
                  <a:off x="3733800" y="2895600"/>
                  <a:ext cx="610867" cy="228600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Arrow Connector 39"/>
                <p:cNvCxnSpPr>
                  <a:stCxn id="46" idx="3"/>
                  <a:endCxn id="38" idx="1"/>
                </p:cNvCxnSpPr>
                <p:nvPr/>
              </p:nvCxnSpPr>
              <p:spPr>
                <a:xfrm>
                  <a:off x="3733800" y="3581400"/>
                  <a:ext cx="621955" cy="211015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2" name="Arc 81"/>
              <p:cNvSpPr/>
              <p:nvPr/>
            </p:nvSpPr>
            <p:spPr>
              <a:xfrm>
                <a:off x="5181600" y="4648200"/>
                <a:ext cx="914400" cy="914400"/>
              </a:xfrm>
              <a:prstGeom prst="arc">
                <a:avLst>
                  <a:gd name="adj1" fmla="val 12839787"/>
                  <a:gd name="adj2" fmla="val 19750078"/>
                </a:avLst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53" name="Straight Arrow Connector 52"/>
          <p:cNvCxnSpPr/>
          <p:nvPr/>
        </p:nvCxnSpPr>
        <p:spPr>
          <a:xfrm flipH="1">
            <a:off x="4419600" y="4261397"/>
            <a:ext cx="2941120" cy="800620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41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uild="p"/>
      <p:bldP spid="4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List Pool: </a:t>
            </a:r>
            <a:r>
              <a:rPr lang="en-US" dirty="0" smtClean="0">
                <a:latin typeface="Consolas" panose="020B0609020204030204" pitchFamily="49" charset="0"/>
              </a:rPr>
              <a:t>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10030968" cy="4351337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Linking a new node into list:</a:t>
            </a:r>
          </a:p>
          <a:p>
            <a:pPr marL="457200" indent="0">
              <a:spcBef>
                <a:spcPts val="600"/>
              </a:spcBef>
              <a:buNone/>
              <a:tabLst>
                <a:tab pos="974725" algn="l"/>
              </a:tabLst>
            </a:pP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  <a:tabLst>
                <a:tab pos="974725" algn="l"/>
              </a:tabLs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link(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new_node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600"/>
              </a:spcBef>
              <a:buNone/>
              <a:tabLst>
                <a:tab pos="974725" algn="l"/>
              </a:tabLs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prev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new_node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  <a:tabLst>
                <a:tab pos="974725" algn="l"/>
              </a:tabLs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!= 0)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600"/>
              </a:spcBef>
              <a:buNone/>
              <a:tabLst>
                <a:tab pos="974725" algn="l"/>
              </a:tabLs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next(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new_node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next(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  <a:tabLst>
                <a:tab pos="974725" algn="l"/>
              </a:tabLs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(next(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!= 0)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  <a:tabLst>
                <a:tab pos="974725" algn="l"/>
              </a:tabLs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prev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(next(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)) =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new_node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  <a:tabLst>
                <a:tab pos="974725" algn="l"/>
              </a:tabLs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next(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=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new_node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  <a:tabLst>
                <a:tab pos="974725" algn="l"/>
              </a:tabLs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pPr marL="0" indent="0">
              <a:spcBef>
                <a:spcPts val="600"/>
              </a:spcBef>
              <a:buNone/>
              <a:tabLst>
                <a:tab pos="974725" algn="l"/>
              </a:tabLs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new_node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  <a:tabLst>
                <a:tab pos="974725" algn="l"/>
              </a:tabLs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44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515265" y="5681719"/>
            <a:ext cx="5295070" cy="676163"/>
            <a:chOff x="-537754" y="2438400"/>
            <a:chExt cx="6862354" cy="876300"/>
          </a:xfrm>
        </p:grpSpPr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-537754" y="2533650"/>
              <a:ext cx="15621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2400" b="1" dirty="0"/>
                <a:t>start</a:t>
              </a:r>
              <a:endParaRPr lang="en-US" sz="2400" dirty="0"/>
            </a:p>
          </p:txBody>
        </p:sp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>
              <a:off x="46101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16383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>
              <a:off x="22098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3581400" y="2514600"/>
              <a:ext cx="685800" cy="8001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38100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>
              <a:off x="41529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2667000" y="2438400"/>
              <a:ext cx="5715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3600"/>
                <a:t>…</a:t>
              </a:r>
            </a:p>
          </p:txBody>
        </p:sp>
        <p:sp>
          <p:nvSpPr>
            <p:cNvPr id="16" name="Line 11"/>
            <p:cNvSpPr>
              <a:spLocks noChangeShapeType="1"/>
            </p:cNvSpPr>
            <p:nvPr/>
          </p:nvSpPr>
          <p:spPr bwMode="auto">
            <a:xfrm flipV="1">
              <a:off x="670560" y="2819399"/>
              <a:ext cx="864108" cy="793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>
              <a:off x="31242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3"/>
            <p:cNvSpPr>
              <a:spLocks noChangeShapeType="1"/>
            </p:cNvSpPr>
            <p:nvPr/>
          </p:nvSpPr>
          <p:spPr bwMode="auto">
            <a:xfrm>
              <a:off x="51816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56388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>
              <a:off x="40386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18669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>
              <a:off x="20955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>
              <a:off x="1638300" y="2514600"/>
              <a:ext cx="22860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>
              <a:off x="48387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0"/>
            <p:cNvSpPr>
              <a:spLocks noChangeShapeType="1"/>
            </p:cNvSpPr>
            <p:nvPr/>
          </p:nvSpPr>
          <p:spPr bwMode="auto">
            <a:xfrm>
              <a:off x="50673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1"/>
            <p:cNvSpPr>
              <a:spLocks noChangeShapeType="1"/>
            </p:cNvSpPr>
            <p:nvPr/>
          </p:nvSpPr>
          <p:spPr bwMode="auto">
            <a:xfrm>
              <a:off x="58674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>
              <a:off x="60960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23"/>
            <p:cNvSpPr>
              <a:spLocks noChangeShapeType="1"/>
            </p:cNvSpPr>
            <p:nvPr/>
          </p:nvSpPr>
          <p:spPr bwMode="auto">
            <a:xfrm>
              <a:off x="6096000" y="2514600"/>
              <a:ext cx="22860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4"/>
            <p:cNvSpPr>
              <a:spLocks noChangeShapeType="1"/>
            </p:cNvSpPr>
            <p:nvPr/>
          </p:nvSpPr>
          <p:spPr bwMode="auto">
            <a:xfrm>
              <a:off x="52959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5"/>
            <p:cNvSpPr>
              <a:spLocks noChangeShapeType="1"/>
            </p:cNvSpPr>
            <p:nvPr/>
          </p:nvSpPr>
          <p:spPr bwMode="auto">
            <a:xfrm>
              <a:off x="42672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26"/>
            <p:cNvSpPr>
              <a:spLocks noChangeShapeType="1"/>
            </p:cNvSpPr>
            <p:nvPr/>
          </p:nvSpPr>
          <p:spPr bwMode="auto">
            <a:xfrm>
              <a:off x="32385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27"/>
            <p:cNvSpPr>
              <a:spLocks noChangeShapeType="1"/>
            </p:cNvSpPr>
            <p:nvPr/>
          </p:nvSpPr>
          <p:spPr bwMode="auto">
            <a:xfrm>
              <a:off x="23241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4262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List Pool: </a:t>
            </a:r>
            <a:r>
              <a:rPr lang="en-US" dirty="0" smtClean="0">
                <a:latin typeface="Consolas" panose="020B0609020204030204" pitchFamily="49" charset="0"/>
              </a:rPr>
              <a:t>unlink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rgbClr val="4F81BD"/>
              </a:buClr>
            </a:pPr>
            <a:r>
              <a:rPr lang="en-US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Unlinking an existing node from list</a:t>
            </a:r>
            <a:r>
              <a:rPr lang="en-US" sz="2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:</a:t>
            </a:r>
          </a:p>
          <a:p>
            <a:pPr marL="457200" indent="0">
              <a:spcBef>
                <a:spcPts val="600"/>
              </a:spcBef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unlink(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prev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!= 0)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next(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prev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)) = next(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(next(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!= 0)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prev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(next(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))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prev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next(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45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515265" y="5681719"/>
            <a:ext cx="5295070" cy="676163"/>
            <a:chOff x="-537754" y="2438400"/>
            <a:chExt cx="6862354" cy="876300"/>
          </a:xfrm>
        </p:grpSpPr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-537754" y="2533650"/>
              <a:ext cx="15621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2400" b="1" dirty="0"/>
                <a:t>start</a:t>
              </a:r>
              <a:endParaRPr lang="en-US" sz="2400" dirty="0"/>
            </a:p>
          </p:txBody>
        </p:sp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>
              <a:off x="46101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16383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>
              <a:off x="22098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3581400" y="2514600"/>
              <a:ext cx="685800" cy="8001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38100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>
              <a:off x="41529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2667000" y="2438400"/>
              <a:ext cx="5715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3600"/>
                <a:t>…</a:t>
              </a:r>
            </a:p>
          </p:txBody>
        </p:sp>
        <p:sp>
          <p:nvSpPr>
            <p:cNvPr id="16" name="Line 11"/>
            <p:cNvSpPr>
              <a:spLocks noChangeShapeType="1"/>
            </p:cNvSpPr>
            <p:nvPr/>
          </p:nvSpPr>
          <p:spPr bwMode="auto">
            <a:xfrm flipV="1">
              <a:off x="670560" y="2819399"/>
              <a:ext cx="864108" cy="793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>
              <a:off x="31242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3"/>
            <p:cNvSpPr>
              <a:spLocks noChangeShapeType="1"/>
            </p:cNvSpPr>
            <p:nvPr/>
          </p:nvSpPr>
          <p:spPr bwMode="auto">
            <a:xfrm>
              <a:off x="5181600" y="27432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5638800" y="2514600"/>
              <a:ext cx="685800" cy="8001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>
              <a:off x="40386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18669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>
              <a:off x="20955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>
              <a:off x="1638300" y="2514600"/>
              <a:ext cx="22860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>
              <a:off x="48387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0"/>
            <p:cNvSpPr>
              <a:spLocks noChangeShapeType="1"/>
            </p:cNvSpPr>
            <p:nvPr/>
          </p:nvSpPr>
          <p:spPr bwMode="auto">
            <a:xfrm>
              <a:off x="50673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1"/>
            <p:cNvSpPr>
              <a:spLocks noChangeShapeType="1"/>
            </p:cNvSpPr>
            <p:nvPr/>
          </p:nvSpPr>
          <p:spPr bwMode="auto">
            <a:xfrm>
              <a:off x="58674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>
              <a:off x="6096000" y="2514600"/>
              <a:ext cx="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23"/>
            <p:cNvSpPr>
              <a:spLocks noChangeShapeType="1"/>
            </p:cNvSpPr>
            <p:nvPr/>
          </p:nvSpPr>
          <p:spPr bwMode="auto">
            <a:xfrm>
              <a:off x="6096000" y="2514600"/>
              <a:ext cx="228600" cy="8001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4"/>
            <p:cNvSpPr>
              <a:spLocks noChangeShapeType="1"/>
            </p:cNvSpPr>
            <p:nvPr/>
          </p:nvSpPr>
          <p:spPr bwMode="auto">
            <a:xfrm>
              <a:off x="52959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5"/>
            <p:cNvSpPr>
              <a:spLocks noChangeShapeType="1"/>
            </p:cNvSpPr>
            <p:nvPr/>
          </p:nvSpPr>
          <p:spPr bwMode="auto">
            <a:xfrm>
              <a:off x="42672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26"/>
            <p:cNvSpPr>
              <a:spLocks noChangeShapeType="1"/>
            </p:cNvSpPr>
            <p:nvPr/>
          </p:nvSpPr>
          <p:spPr bwMode="auto">
            <a:xfrm>
              <a:off x="32385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27"/>
            <p:cNvSpPr>
              <a:spLocks noChangeShapeType="1"/>
            </p:cNvSpPr>
            <p:nvPr/>
          </p:nvSpPr>
          <p:spPr bwMode="auto">
            <a:xfrm>
              <a:off x="2324100" y="3086100"/>
              <a:ext cx="457200" cy="31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5879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List Pool: </a:t>
            </a:r>
            <a:r>
              <a:rPr lang="en-US" dirty="0" smtClean="0">
                <a:latin typeface="Consolas" panose="020B0609020204030204" pitchFamily="49" charset="0"/>
              </a:rPr>
              <a:t>insert and erase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insert(T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val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link(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allocate(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val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erase(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node = unlink(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deallocate(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node;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0" indent="0">
              <a:spcBef>
                <a:spcPts val="600"/>
              </a:spcBef>
              <a:buNone/>
            </a:pP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4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the </a:t>
            </a:r>
            <a:r>
              <a:rPr lang="en-US" dirty="0" smtClean="0">
                <a:latin typeface="Consolas" panose="020B0609020204030204" pitchFamily="49" charset="0"/>
              </a:rPr>
              <a:t>list</a:t>
            </a:r>
            <a:r>
              <a:rPr lang="en-US" dirty="0" smtClean="0"/>
              <a:t> </a:t>
            </a:r>
            <a:r>
              <a:rPr lang="en-US" dirty="0"/>
              <a:t>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the existing facilities, implementing a list interface is straightforward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47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441170" y="2362199"/>
            <a:ext cx="5410200" cy="3657602"/>
            <a:chOff x="6477000" y="3200399"/>
            <a:chExt cx="3735976" cy="2819402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77000" y="3200399"/>
              <a:ext cx="3735976" cy="2819402"/>
            </a:xfrm>
            <a:prstGeom prst="rect">
              <a:avLst/>
            </a:prstGeom>
          </p:spPr>
        </p:pic>
        <p:sp>
          <p:nvSpPr>
            <p:cNvPr id="9" name="Oval 8"/>
            <p:cNvSpPr/>
            <p:nvPr/>
          </p:nvSpPr>
          <p:spPr>
            <a:xfrm>
              <a:off x="7689867" y="4068762"/>
              <a:ext cx="1676400" cy="1143000"/>
            </a:xfrm>
            <a:prstGeom prst="ellipse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8022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the </a:t>
            </a:r>
            <a:r>
              <a:rPr lang="en-US" dirty="0" smtClean="0">
                <a:latin typeface="Consolas" panose="020B0609020204030204" pitchFamily="49" charset="0"/>
              </a:rPr>
              <a:t>list</a:t>
            </a:r>
            <a:r>
              <a:rPr lang="en-US" dirty="0" smtClean="0"/>
              <a:t> </a:t>
            </a:r>
            <a:r>
              <a:rPr lang="en-US" dirty="0"/>
              <a:t>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14400" indent="0">
              <a:spcBef>
                <a:spcPts val="600"/>
              </a:spcBef>
              <a:buNone/>
            </a:pP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semiregular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T&gt;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list {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list_pool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&lt;T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&gt; pool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 // </a:t>
            </a:r>
            <a:r>
              <a:rPr lang="en-US" sz="1200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list_node’s</a:t>
            </a:r>
            <a:r>
              <a:rPr lang="en-US" sz="12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are stored here 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200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front 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= 0;</a:t>
            </a: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// index of first list node 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200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back 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= 0;</a:t>
            </a: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// index of last list node </a:t>
            </a:r>
            <a:endParaRPr lang="en-US" sz="12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: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push_back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(T </a:t>
            </a:r>
            <a:r>
              <a:rPr lang="en-US" sz="12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val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 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back =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pool.insert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val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, back);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(front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== 0)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front = back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list_iterator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&lt;T&gt; erase(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list_iterator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&lt;T&gt; it);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list_iterator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&lt;T&gt; begin();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list_iterator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&lt;T&gt; end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44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the </a:t>
            </a:r>
            <a:r>
              <a:rPr lang="en-US" dirty="0" err="1" smtClean="0">
                <a:latin typeface="Consolas" panose="020B0609020204030204" pitchFamily="49" charset="0"/>
              </a:rPr>
              <a:t>list_iterator</a:t>
            </a:r>
            <a:r>
              <a:rPr lang="en-US" dirty="0" smtClean="0"/>
              <a:t> </a:t>
            </a:r>
            <a:r>
              <a:rPr lang="en-US" dirty="0"/>
              <a:t>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the existing facilities, implementing a list interface is straightforward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49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419600" y="2362200"/>
            <a:ext cx="5486400" cy="3733800"/>
            <a:chOff x="6477000" y="3200399"/>
            <a:chExt cx="3735976" cy="28956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77000" y="3200399"/>
              <a:ext cx="3735976" cy="2819402"/>
            </a:xfrm>
            <a:prstGeom prst="rect">
              <a:avLst/>
            </a:prstGeom>
          </p:spPr>
        </p:pic>
        <p:sp>
          <p:nvSpPr>
            <p:cNvPr id="9" name="Oval 8"/>
            <p:cNvSpPr/>
            <p:nvPr/>
          </p:nvSpPr>
          <p:spPr>
            <a:xfrm>
              <a:off x="7693152" y="4952999"/>
              <a:ext cx="1676400" cy="1143000"/>
            </a:xfrm>
            <a:prstGeom prst="ellipse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91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7308ACDA-55C1-4ADC-8BEF-665B8E7C7B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5466" y="2971800"/>
            <a:ext cx="5941068" cy="1737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Association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Association (aka delegation) is the most common connection between classes</a:t>
            </a:r>
          </a:p>
          <a:p>
            <a:pPr lvl="1"/>
            <a:r>
              <a:rPr lang="en-US" smtClean="0"/>
              <a:t>Represents one class object storing a reference to another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r>
              <a:rPr lang="en-US" smtClean="0"/>
              <a:t>Represented by a solid line and a filled arrow</a:t>
            </a:r>
          </a:p>
          <a:p>
            <a:pPr lvl="2"/>
            <a:r>
              <a:rPr lang="en-US" smtClean="0"/>
              <a:t>The source of the relationship (line) uses the target of the relationship (arrow)</a:t>
            </a:r>
          </a:p>
          <a:p>
            <a:pPr lvl="2"/>
            <a:r>
              <a:rPr lang="en-US" smtClean="0"/>
              <a:t>For example, a CashDispenser uses a Log</a:t>
            </a:r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Iterators are special types</a:t>
            </a:r>
          </a:p>
          <a:p>
            <a:pPr lvl="1"/>
            <a:r>
              <a:rPr lang="en-US" dirty="0" smtClean="0"/>
              <a:t>Identify </a:t>
            </a:r>
            <a:r>
              <a:rPr lang="en-US" dirty="0"/>
              <a:t>a container and an element in the </a:t>
            </a:r>
            <a:r>
              <a:rPr lang="en-US" dirty="0" smtClean="0"/>
              <a:t>container</a:t>
            </a:r>
            <a:endParaRPr lang="en-US" dirty="0"/>
          </a:p>
          <a:p>
            <a:pPr lvl="1"/>
            <a:r>
              <a:rPr lang="en-US" dirty="0" smtClean="0"/>
              <a:t>Let </a:t>
            </a:r>
            <a:r>
              <a:rPr lang="en-US" dirty="0"/>
              <a:t>us examine the value stored in that element</a:t>
            </a:r>
          </a:p>
          <a:p>
            <a:pPr lvl="1"/>
            <a:r>
              <a:rPr lang="en-US" dirty="0" smtClean="0"/>
              <a:t>Provide </a:t>
            </a:r>
            <a:r>
              <a:rPr lang="en-US" dirty="0"/>
              <a:t>operations for moving between elements in the container</a:t>
            </a:r>
          </a:p>
          <a:p>
            <a:pPr lvl="1"/>
            <a:r>
              <a:rPr lang="en-US" dirty="0" smtClean="0"/>
              <a:t>Restrict </a:t>
            </a:r>
            <a:r>
              <a:rPr lang="en-US" dirty="0"/>
              <a:t>the available operations in ways that correspond to what the container </a:t>
            </a:r>
            <a:r>
              <a:rPr lang="en-US" dirty="0" smtClean="0"/>
              <a:t>can handle </a:t>
            </a:r>
            <a:r>
              <a:rPr lang="en-US" dirty="0"/>
              <a:t>efficiently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57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9329928" cy="4351337"/>
          </a:xfrm>
        </p:spPr>
        <p:txBody>
          <a:bodyPr>
            <a:normAutofit/>
          </a:bodyPr>
          <a:lstStyle/>
          <a:p>
            <a:r>
              <a:rPr lang="en-US" dirty="0"/>
              <a:t>Every standard container, such as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::vector</a:t>
            </a:r>
            <a:r>
              <a:rPr lang="en-US" dirty="0"/>
              <a:t>, defines two associated iterator types</a:t>
            </a:r>
            <a:r>
              <a:rPr lang="en-US" dirty="0" smtClean="0"/>
              <a:t>:</a:t>
            </a:r>
          </a:p>
          <a:p>
            <a:pPr marL="923544" lvl="3" indent="0">
              <a:buNone/>
            </a:pPr>
            <a:r>
              <a:rPr lang="en-US" sz="2000" dirty="0" err="1">
                <a:latin typeface="Consolas"/>
              </a:rPr>
              <a:t>container_type</a:t>
            </a:r>
            <a:r>
              <a:rPr lang="en-US" sz="2000" dirty="0">
                <a:latin typeface="Consolas"/>
              </a:rPr>
              <a:t>::iterator</a:t>
            </a:r>
          </a:p>
          <a:p>
            <a:pPr marL="923544" lvl="3" indent="0">
              <a:buNone/>
            </a:pPr>
            <a:r>
              <a:rPr lang="en-US" sz="2000" dirty="0" err="1">
                <a:latin typeface="Consolas"/>
              </a:rPr>
              <a:t>container_type</a:t>
            </a:r>
            <a:r>
              <a:rPr lang="en-US" sz="2000" dirty="0">
                <a:latin typeface="Consolas"/>
              </a:rPr>
              <a:t>::</a:t>
            </a:r>
            <a:r>
              <a:rPr lang="en-US" sz="2000" dirty="0" err="1">
                <a:latin typeface="Consolas"/>
              </a:rPr>
              <a:t>const_iterator</a:t>
            </a:r>
            <a:endParaRPr lang="en-US" sz="2000" dirty="0">
              <a:latin typeface="Consolas"/>
            </a:endParaRPr>
          </a:p>
          <a:p>
            <a:pPr lvl="1"/>
            <a:r>
              <a:rPr lang="en-US" dirty="0"/>
              <a:t>Where </a:t>
            </a:r>
            <a:r>
              <a:rPr lang="en-US" dirty="0" err="1"/>
              <a:t>container_type</a:t>
            </a:r>
            <a:r>
              <a:rPr lang="en-US" dirty="0"/>
              <a:t> </a:t>
            </a:r>
            <a:r>
              <a:rPr lang="en-US" dirty="0" smtClean="0"/>
              <a:t>is the container (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::vector&lt;</a:t>
            </a:r>
            <a:r>
              <a:rPr lang="en-US" dirty="0" err="1" smtClean="0">
                <a:latin typeface="Consolas" panose="020B0609020204030204" pitchFamily="49" charset="0"/>
              </a:rPr>
              <a:t>student_info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  <a:r>
              <a:rPr lang="en-US" dirty="0" smtClean="0"/>
              <a:t>)</a:t>
            </a:r>
          </a:p>
          <a:p>
            <a:pPr lvl="1"/>
            <a:r>
              <a:rPr lang="de-DE" dirty="0" smtClean="0"/>
              <a:t>Use </a:t>
            </a:r>
            <a:r>
              <a:rPr lang="de-DE" dirty="0" smtClean="0">
                <a:latin typeface="Consolas" panose="020B0609020204030204" pitchFamily="49" charset="0"/>
                <a:cs typeface="Consolas" panose="020B0609020204030204" pitchFamily="49" charset="0"/>
              </a:rPr>
              <a:t>iterator</a:t>
            </a:r>
            <a:r>
              <a:rPr lang="de-DE" dirty="0" smtClean="0"/>
              <a:t> to modify the element, </a:t>
            </a:r>
            <a:r>
              <a:rPr lang="de-DE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_</a:t>
            </a:r>
            <a:r>
              <a:rPr lang="de-DE" dirty="0" smtClean="0">
                <a:latin typeface="Consolas" panose="020B0609020204030204" pitchFamily="49" charset="0"/>
                <a:cs typeface="Consolas" panose="020B0609020204030204" pitchFamily="49" charset="0"/>
              </a:rPr>
              <a:t>iterator</a:t>
            </a:r>
            <a:r>
              <a:rPr lang="de-DE" dirty="0" smtClean="0"/>
              <a:t> otherwise (read only access)</a:t>
            </a:r>
          </a:p>
          <a:p>
            <a:r>
              <a:rPr lang="de-DE" dirty="0" smtClean="0"/>
              <a:t>Note, that we don‘t actually see the actual type</a:t>
            </a:r>
            <a:r>
              <a:rPr lang="en-US" dirty="0" smtClean="0"/>
              <a:t>, we just know what we can do with it.</a:t>
            </a:r>
          </a:p>
          <a:p>
            <a:pPr lvl="1"/>
            <a:r>
              <a:rPr lang="en-US" dirty="0"/>
              <a:t>Abstraction is selective </a:t>
            </a:r>
            <a:r>
              <a:rPr lang="en-US" dirty="0" smtClean="0"/>
              <a:t>ignorance!</a:t>
            </a:r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09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container_type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::iterator</a:t>
            </a:r>
            <a:r>
              <a:rPr lang="en-US" dirty="0" smtClean="0"/>
              <a:t> is convertible to the corresponding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container_type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const_iterator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dirty="0" err="1">
                <a:cs typeface="Consolas" pitchFamily="49" charset="0"/>
              </a:rPr>
              <a:t>s</a:t>
            </a:r>
            <a:r>
              <a:rPr lang="en-US" dirty="0" err="1" smtClean="0">
                <a:cs typeface="Consolas" pitchFamily="49" charset="0"/>
              </a:rPr>
              <a:t>tudents.begin</a:t>
            </a:r>
            <a:r>
              <a:rPr lang="en-US" dirty="0" smtClean="0">
                <a:cs typeface="Consolas" pitchFamily="49" charset="0"/>
              </a:rPr>
              <a:t>() returns an iterator, but we assign it to a </a:t>
            </a:r>
            <a:r>
              <a:rPr lang="en-US" dirty="0" err="1" smtClean="0">
                <a:cs typeface="Consolas" pitchFamily="49" charset="0"/>
              </a:rPr>
              <a:t>const_iterator</a:t>
            </a:r>
            <a:endParaRPr lang="en-US" dirty="0" smtClean="0">
              <a:cs typeface="Consolas" pitchFamily="49" charset="0"/>
            </a:endParaRPr>
          </a:p>
          <a:p>
            <a:r>
              <a:rPr lang="en-US" dirty="0" smtClean="0"/>
              <a:t>Opposite is not true! Why?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62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4750" y="1831910"/>
            <a:ext cx="9357049" cy="434029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Containers do not only expose their (specific) iterator types, but also actual iterators:</a:t>
            </a:r>
            <a:endParaRPr lang="en-US" dirty="0"/>
          </a:p>
          <a:p>
            <a:pPr marL="109728" indent="0">
              <a:buNone/>
            </a:pPr>
            <a:r>
              <a:rPr lang="en-US" sz="2000" dirty="0">
                <a:latin typeface="Consolas"/>
              </a:rPr>
              <a:t>	</a:t>
            </a:r>
            <a:r>
              <a:rPr lang="en-US" sz="2000" dirty="0" err="1">
                <a:latin typeface="Consolas"/>
              </a:rPr>
              <a:t>students.begin</a:t>
            </a:r>
            <a:r>
              <a:rPr lang="en-US" sz="2000" dirty="0">
                <a:latin typeface="Consolas"/>
              </a:rPr>
              <a:t>(), </a:t>
            </a:r>
            <a:r>
              <a:rPr lang="en-US" sz="2000" dirty="0" err="1">
                <a:latin typeface="Consolas"/>
              </a:rPr>
              <a:t>students.end</a:t>
            </a:r>
            <a:r>
              <a:rPr lang="en-US" sz="2000" dirty="0">
                <a:latin typeface="Consolas"/>
              </a:rPr>
              <a:t>()</a:t>
            </a:r>
          </a:p>
          <a:p>
            <a:pPr marL="109728" indent="0">
              <a:buNone/>
            </a:pPr>
            <a:endParaRPr lang="en-US" sz="2000" dirty="0">
              <a:latin typeface="Consolas"/>
            </a:endParaRPr>
          </a:p>
          <a:p>
            <a:pPr lvl="1"/>
            <a:r>
              <a:rPr lang="en-US" dirty="0"/>
              <a:t>b</a:t>
            </a:r>
            <a:r>
              <a:rPr lang="en-US" dirty="0" smtClean="0"/>
              <a:t>egin(): ‘points’ to the first element</a:t>
            </a:r>
          </a:p>
          <a:p>
            <a:pPr lvl="1"/>
            <a:r>
              <a:rPr lang="en-US" dirty="0" smtClean="0"/>
              <a:t>end(): ‘points’ to the element after the last one</a:t>
            </a:r>
          </a:p>
          <a:p>
            <a:r>
              <a:rPr lang="en-US" dirty="0" smtClean="0"/>
              <a:t>Iterators can be </a:t>
            </a:r>
            <a:r>
              <a:rPr lang="en-US" i="1" dirty="0" smtClean="0"/>
              <a:t>compared</a:t>
            </a:r>
            <a:r>
              <a:rPr lang="en-US" dirty="0" smtClean="0"/>
              <a:t>:</a:t>
            </a:r>
          </a:p>
          <a:p>
            <a:pPr marL="109728" indent="0">
              <a:buClr>
                <a:srgbClr val="5BD078"/>
              </a:buClr>
              <a:buNone/>
            </a:pPr>
            <a:r>
              <a:rPr lang="en-US" sz="2000" dirty="0">
                <a:solidFill>
                  <a:prstClr val="black"/>
                </a:solidFill>
                <a:latin typeface="Consolas"/>
              </a:rPr>
              <a:t>	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!=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students.end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()</a:t>
            </a:r>
          </a:p>
          <a:p>
            <a:pPr lvl="1"/>
            <a:r>
              <a:rPr lang="en-US" dirty="0" smtClean="0"/>
              <a:t>Tests, whether both iterators refer to the same element</a:t>
            </a:r>
          </a:p>
          <a:p>
            <a:r>
              <a:rPr lang="en-US" dirty="0" smtClean="0"/>
              <a:t>Iterators can be </a:t>
            </a:r>
            <a:r>
              <a:rPr lang="en-US" i="1" dirty="0" smtClean="0"/>
              <a:t>incremented</a:t>
            </a:r>
            <a:r>
              <a:rPr lang="en-US" dirty="0" smtClean="0"/>
              <a:t>:</a:t>
            </a:r>
          </a:p>
          <a:p>
            <a:pPr marL="109728" indent="0">
              <a:buClr>
                <a:srgbClr val="5BD078"/>
              </a:buClr>
              <a:buNone/>
            </a:pPr>
            <a:r>
              <a:rPr lang="en-US" sz="2000" dirty="0">
                <a:solidFill>
                  <a:prstClr val="black"/>
                </a:solidFill>
                <a:latin typeface="Consolas"/>
              </a:rPr>
              <a:t>	++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iter</a:t>
            </a:r>
            <a:endParaRPr lang="en-US" sz="2000" dirty="0">
              <a:solidFill>
                <a:prstClr val="black"/>
              </a:solidFill>
              <a:latin typeface="Consolas"/>
            </a:endParaRPr>
          </a:p>
          <a:p>
            <a:pPr lvl="1"/>
            <a:r>
              <a:rPr lang="en-US" dirty="0" smtClean="0"/>
              <a:t>Make the iterator ‘point’ (refer) to the next element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86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Iterator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Iterators can be </a:t>
            </a:r>
            <a:r>
              <a:rPr lang="en-US" i="1" dirty="0"/>
              <a:t>dereferenced</a:t>
            </a:r>
            <a:r>
              <a:rPr lang="en-US" dirty="0"/>
              <a:t>:</a:t>
            </a:r>
          </a:p>
          <a:p>
            <a:pPr marL="109728" indent="0">
              <a:buNone/>
            </a:pPr>
            <a:r>
              <a:rPr lang="en-US" sz="2100" dirty="0">
                <a:solidFill>
                  <a:prstClr val="black"/>
                </a:solidFill>
                <a:latin typeface="Consolas"/>
              </a:rPr>
              <a:t>	*</a:t>
            </a:r>
            <a:r>
              <a:rPr lang="en-US" sz="2100" dirty="0" err="1">
                <a:solidFill>
                  <a:prstClr val="black"/>
                </a:solidFill>
                <a:latin typeface="Consolas"/>
              </a:rPr>
              <a:t>iter</a:t>
            </a:r>
            <a:endParaRPr lang="en-US" sz="2100" dirty="0">
              <a:solidFill>
                <a:prstClr val="black"/>
              </a:solidFill>
              <a:latin typeface="Consolas"/>
            </a:endParaRPr>
          </a:p>
          <a:p>
            <a:pPr lvl="1"/>
            <a:r>
              <a:rPr lang="en-US" dirty="0"/>
              <a:t>Evaluates to the element the iterator refers to</a:t>
            </a:r>
          </a:p>
          <a:p>
            <a:r>
              <a:rPr lang="en-US" dirty="0" smtClean="0"/>
              <a:t>In order to access a member of the element  the iterator refers to, we write:</a:t>
            </a:r>
          </a:p>
          <a:p>
            <a:pPr marL="109728" indent="0">
              <a:buClr>
                <a:srgbClr val="5BD078"/>
              </a:buClr>
              <a:buNone/>
            </a:pPr>
            <a:r>
              <a:rPr lang="en-US" sz="2100" dirty="0">
                <a:solidFill>
                  <a:prstClr val="black"/>
                </a:solidFill>
                <a:latin typeface="Consolas"/>
              </a:rPr>
              <a:t>	(*</a:t>
            </a:r>
            <a:r>
              <a:rPr lang="en-US" sz="21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).name</a:t>
            </a:r>
          </a:p>
          <a:p>
            <a:pPr lvl="1"/>
            <a:r>
              <a:rPr lang="en-US" dirty="0" smtClean="0"/>
              <a:t>(why not: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*iter.name </a:t>
            </a:r>
            <a:r>
              <a:rPr lang="en-US" dirty="0" smtClean="0"/>
              <a:t>?)</a:t>
            </a:r>
            <a:endParaRPr lang="en-US" dirty="0"/>
          </a:p>
          <a:p>
            <a:r>
              <a:rPr lang="en-US" dirty="0" smtClean="0"/>
              <a:t>Syntactic sugar, 100% equivalent:</a:t>
            </a:r>
          </a:p>
          <a:p>
            <a:pPr marL="109728" indent="0">
              <a:buClr>
                <a:srgbClr val="5BD078"/>
              </a:buClr>
              <a:buNone/>
            </a:pPr>
            <a:r>
              <a:rPr lang="en-US" sz="2100" dirty="0">
                <a:solidFill>
                  <a:prstClr val="black"/>
                </a:solidFill>
                <a:latin typeface="Consolas"/>
              </a:rPr>
              <a:t>	</a:t>
            </a:r>
            <a:r>
              <a:rPr lang="en-US" sz="21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-&gt;name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117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Iterator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8948928" cy="4351337"/>
          </a:xfrm>
        </p:spPr>
        <p:txBody>
          <a:bodyPr>
            <a:normAutofit/>
          </a:bodyPr>
          <a:lstStyle/>
          <a:p>
            <a:r>
              <a:rPr lang="en-US" dirty="0" smtClean="0"/>
              <a:t>Some iterators can get a number added</a:t>
            </a:r>
          </a:p>
          <a:p>
            <a:pPr marL="667512" lvl="2" indent="0">
              <a:buClr>
                <a:srgbClr val="31B6FD"/>
              </a:buClr>
              <a:buNone/>
            </a:pPr>
            <a:endParaRPr lang="en-US" sz="1000" dirty="0" smtClean="0">
              <a:solidFill>
                <a:prstClr val="black"/>
              </a:solidFill>
              <a:latin typeface="Consolas"/>
            </a:endParaRPr>
          </a:p>
          <a:p>
            <a:pPr marL="667512" lvl="2" indent="0">
              <a:buClr>
                <a:srgbClr val="31B6FD"/>
              </a:buClr>
              <a:buNone/>
            </a:pPr>
            <a:r>
              <a:rPr lang="en-US" sz="1600" i="0" dirty="0" err="1" smtClean="0">
                <a:solidFill>
                  <a:prstClr val="black"/>
                </a:solidFill>
                <a:latin typeface="Consolas"/>
              </a:rPr>
              <a:t>students.erase</a:t>
            </a:r>
            <a:r>
              <a:rPr lang="en-US" sz="1600" i="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600" i="0" dirty="0" err="1" smtClean="0">
                <a:solidFill>
                  <a:prstClr val="black"/>
                </a:solidFill>
                <a:latin typeface="Consolas"/>
              </a:rPr>
              <a:t>students.begin</a:t>
            </a:r>
            <a:r>
              <a:rPr lang="en-US" sz="1600" i="0" dirty="0" smtClean="0">
                <a:solidFill>
                  <a:prstClr val="black"/>
                </a:solidFill>
                <a:latin typeface="Consolas"/>
              </a:rPr>
              <a:t>() + i);</a:t>
            </a:r>
          </a:p>
          <a:p>
            <a:pPr marL="667512" lvl="2" indent="0">
              <a:buClr>
                <a:srgbClr val="31B6FD"/>
              </a:buClr>
              <a:buNone/>
            </a:pPr>
            <a:endParaRPr lang="en-US" sz="900" dirty="0" smtClean="0">
              <a:solidFill>
                <a:prstClr val="black"/>
              </a:solidFill>
              <a:latin typeface="Consolas"/>
            </a:endParaRPr>
          </a:p>
          <a:p>
            <a:pPr lvl="1"/>
            <a:r>
              <a:rPr lang="en-US" dirty="0" smtClean="0"/>
              <a:t>Overloaded operator+, makes the iterator refer to the ‘i’ –s element after begin</a:t>
            </a:r>
          </a:p>
          <a:p>
            <a:pPr lvl="1"/>
            <a:r>
              <a:rPr lang="en-US" dirty="0" smtClean="0"/>
              <a:t>Equivalent to invoking ++ ‘i’ times</a:t>
            </a:r>
          </a:p>
          <a:p>
            <a:pPr lvl="1"/>
            <a:r>
              <a:rPr lang="en-US" dirty="0" smtClean="0"/>
              <a:t>Defined only for iterators from </a:t>
            </a:r>
            <a:r>
              <a:rPr lang="en-US" i="1" dirty="0" smtClean="0"/>
              <a:t>random access</a:t>
            </a:r>
            <a:r>
              <a:rPr lang="en-US" dirty="0" smtClean="0"/>
              <a:t> containers</a:t>
            </a:r>
          </a:p>
          <a:p>
            <a:pPr lvl="2"/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::vector</a:t>
            </a:r>
            <a:r>
              <a:rPr lang="en-US" dirty="0" smtClean="0"/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::string</a:t>
            </a:r>
            <a:r>
              <a:rPr lang="en-US" dirty="0" smtClean="0"/>
              <a:t> are random access (indexing is possible)</a:t>
            </a:r>
          </a:p>
          <a:p>
            <a:pPr lvl="2"/>
            <a:r>
              <a:rPr lang="en-US" dirty="0" smtClean="0"/>
              <a:t>Will result in compilation error for sequential (non-random access) containers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1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the </a:t>
            </a:r>
            <a:r>
              <a:rPr lang="en-US" dirty="0" err="1" smtClean="0">
                <a:latin typeface="Consolas" panose="020B0609020204030204" pitchFamily="49" charset="0"/>
              </a:rPr>
              <a:t>list_iterator</a:t>
            </a:r>
            <a:r>
              <a:rPr lang="en-US" dirty="0" smtClean="0"/>
              <a:t> </a:t>
            </a:r>
            <a:r>
              <a:rPr lang="en-US" dirty="0"/>
              <a:t>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10030968" cy="4351337"/>
          </a:xfrm>
        </p:spPr>
        <p:txBody>
          <a:bodyPr>
            <a:normAutofit fontScale="55000" lnSpcReduction="20000"/>
          </a:bodyPr>
          <a:lstStyle/>
          <a:p>
            <a:r>
              <a:rPr lang="en-US" sz="3800" dirty="0" smtClean="0"/>
              <a:t>With that knowledge, let’s implement </a:t>
            </a:r>
            <a:r>
              <a:rPr lang="en-US" sz="3800" dirty="0" err="1" smtClean="0">
                <a:latin typeface="Consolas" panose="020B0609020204030204" pitchFamily="49" charset="0"/>
              </a:rPr>
              <a:t>list_iterator</a:t>
            </a:r>
            <a:r>
              <a:rPr lang="en-US" sz="3800" dirty="0" smtClean="0">
                <a:latin typeface="Consolas" panose="020B0609020204030204" pitchFamily="49" charset="0"/>
              </a:rPr>
              <a:t>&lt;T&gt;</a:t>
            </a:r>
          </a:p>
          <a:p>
            <a:endParaRPr lang="en-US" dirty="0" smtClean="0"/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semiregular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T&gt;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list_iterator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list_pool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&lt;T&gt;&amp; pool;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public: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list_iterator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list_pool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&lt;T&gt;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p,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curr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: pool(p),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curr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 {}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T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operator*() {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pool.value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 }             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dereference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list_iterator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operator++()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pool.next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this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}   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prefix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++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list_iterator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operator++(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                                       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postfix++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auto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prev_pos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pool.next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list_iterator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(pool,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prev_pos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 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7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the </a:t>
            </a:r>
            <a:r>
              <a:rPr lang="en-US" dirty="0" err="1" smtClean="0">
                <a:latin typeface="Consolas" panose="020B0609020204030204" pitchFamily="49" charset="0"/>
              </a:rPr>
              <a:t>list_iterator</a:t>
            </a:r>
            <a:r>
              <a:rPr lang="en-US" dirty="0" smtClean="0"/>
              <a:t> </a:t>
            </a:r>
            <a:r>
              <a:rPr lang="en-US" dirty="0"/>
              <a:t>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10030968" cy="4351337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With that knowledge, let’s implement </a:t>
            </a:r>
            <a:r>
              <a:rPr lang="en-US" sz="2600" dirty="0" err="1" smtClean="0">
                <a:latin typeface="Consolas" panose="020B0609020204030204" pitchFamily="49" charset="0"/>
              </a:rPr>
              <a:t>list_iterator</a:t>
            </a:r>
            <a:r>
              <a:rPr lang="en-US" sz="2600" dirty="0" smtClean="0">
                <a:latin typeface="Consolas" panose="020B0609020204030204" pitchFamily="49" charset="0"/>
              </a:rPr>
              <a:t>&lt;T&gt;:</a:t>
            </a:r>
          </a:p>
          <a:p>
            <a:pPr marL="457200" indent="0">
              <a:spcBef>
                <a:spcPts val="600"/>
              </a:spcBef>
              <a:buNone/>
            </a:pP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friend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operator</a:t>
            </a:r>
            <a:r>
              <a:rPr lang="en-US" sz="2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==(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sz="22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list_iterator</a:t>
            </a:r>
            <a:r>
              <a:rPr lang="en-US" sz="2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lhs, </a:t>
            </a:r>
            <a:r>
              <a:rPr 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list_iterator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rhs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lhs.pos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rhs.pos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friend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operator</a:t>
            </a:r>
            <a:r>
              <a:rPr lang="en-US" sz="2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!=(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sz="22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list_iterator</a:t>
            </a:r>
            <a:r>
              <a:rPr lang="en-US" sz="2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lhs, </a:t>
            </a:r>
            <a:r>
              <a:rPr 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list_iterator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rhs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!(lhs == </a:t>
            </a:r>
            <a:r>
              <a:rPr 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rhs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9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Our List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9406128" cy="4351337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457200" lvl="3" indent="0">
              <a:buNone/>
            </a:pPr>
            <a:r>
              <a:rPr lang="en-US" sz="1500" dirty="0">
                <a:solidFill>
                  <a:srgbClr val="008000"/>
                </a:solidFill>
                <a:latin typeface="Consolas"/>
              </a:rPr>
              <a:t>// version </a:t>
            </a:r>
            <a:r>
              <a:rPr lang="en-US" sz="1500" dirty="0" smtClean="0">
                <a:solidFill>
                  <a:srgbClr val="008000"/>
                </a:solidFill>
                <a:latin typeface="Consolas"/>
              </a:rPr>
              <a:t>5: </a:t>
            </a:r>
            <a:r>
              <a:rPr lang="en-US" sz="1500" dirty="0">
                <a:solidFill>
                  <a:srgbClr val="008000"/>
                </a:solidFill>
                <a:latin typeface="Consolas"/>
              </a:rPr>
              <a:t>using </a:t>
            </a:r>
            <a:r>
              <a:rPr lang="en-US" sz="1500" dirty="0" smtClean="0">
                <a:solidFill>
                  <a:srgbClr val="008000"/>
                </a:solidFill>
                <a:latin typeface="Consolas"/>
              </a:rPr>
              <a:t>our lists</a:t>
            </a:r>
            <a:endParaRPr lang="en-US" sz="1500" dirty="0">
              <a:solidFill>
                <a:prstClr val="black"/>
              </a:solidFill>
              <a:latin typeface="Consolas"/>
            </a:endParaRPr>
          </a:p>
          <a:p>
            <a:pPr marL="457200" lvl="3" indent="0">
              <a:buNone/>
            </a:pPr>
            <a:r>
              <a:rPr lang="en-US" sz="1500" dirty="0" smtClean="0">
                <a:solidFill>
                  <a:srgbClr val="FF0000"/>
                </a:solidFill>
                <a:latin typeface="Consolas"/>
              </a:rPr>
              <a:t>list</a:t>
            </a:r>
            <a:r>
              <a:rPr lang="en-US" sz="1500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1500" dirty="0" err="1" smtClean="0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1500" dirty="0" err="1" smtClean="0">
                <a:solidFill>
                  <a:prstClr val="black"/>
                </a:solidFill>
                <a:latin typeface="Consolas"/>
              </a:rPr>
              <a:t>extract_fails</a:t>
            </a:r>
            <a:r>
              <a:rPr lang="en-US" sz="150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500" dirty="0" smtClean="0">
                <a:solidFill>
                  <a:srgbClr val="FF0000"/>
                </a:solidFill>
                <a:latin typeface="Consolas"/>
              </a:rPr>
              <a:t>list</a:t>
            </a:r>
            <a:r>
              <a:rPr lang="en-US" sz="1500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1500" dirty="0" err="1" smtClean="0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&gt;&amp; students)</a:t>
            </a:r>
          </a:p>
          <a:p>
            <a:pPr marL="457200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457200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500" dirty="0" smtClean="0">
                <a:solidFill>
                  <a:srgbClr val="FF0000"/>
                </a:solidFill>
                <a:latin typeface="Consolas"/>
              </a:rPr>
              <a:t>list</a:t>
            </a:r>
            <a:r>
              <a:rPr lang="en-US" sz="1500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1500" dirty="0" err="1" smtClean="0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&gt; fail;</a:t>
            </a:r>
          </a:p>
          <a:p>
            <a:pPr marL="457200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nsolas"/>
              </a:rPr>
              <a:t>auto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students.begin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();</a:t>
            </a:r>
          </a:p>
          <a:p>
            <a:pPr marL="457200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!= 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students.end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()) {</a:t>
            </a:r>
          </a:p>
          <a:p>
            <a:pPr marL="457200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5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fail_grade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(*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)) {</a:t>
            </a:r>
          </a:p>
          <a:p>
            <a:pPr marL="457200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fail.push_back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(*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457200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students.erase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);    </a:t>
            </a:r>
            <a:r>
              <a:rPr lang="en-US" sz="1500" dirty="0">
                <a:solidFill>
                  <a:srgbClr val="008000"/>
                </a:solidFill>
                <a:latin typeface="Consolas"/>
              </a:rPr>
              <a:t>// watch out! </a:t>
            </a:r>
            <a:endParaRPr lang="en-US" sz="1500" dirty="0">
              <a:solidFill>
                <a:prstClr val="black"/>
              </a:solidFill>
              <a:latin typeface="Consolas"/>
            </a:endParaRPr>
          </a:p>
          <a:p>
            <a:pPr marL="457200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    } </a:t>
            </a:r>
            <a:r>
              <a:rPr lang="en-US" sz="1500" dirty="0">
                <a:solidFill>
                  <a:srgbClr val="0000FF"/>
                </a:solidFill>
                <a:latin typeface="Consolas"/>
              </a:rPr>
              <a:t>else</a:t>
            </a:r>
            <a:endParaRPr lang="en-US" sz="1500" dirty="0">
              <a:solidFill>
                <a:prstClr val="black"/>
              </a:solidFill>
              <a:latin typeface="Consolas"/>
            </a:endParaRPr>
          </a:p>
          <a:p>
            <a:pPr marL="457200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        ++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457200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pPr marL="457200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fail;</a:t>
            </a:r>
          </a:p>
          <a:p>
            <a:pPr marL="457200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88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37" y="561634"/>
            <a:ext cx="3810000" cy="285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735" y="3419134"/>
            <a:ext cx="3813602" cy="28602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536" y="2182075"/>
            <a:ext cx="3813600" cy="2860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19" y="3805215"/>
            <a:ext cx="2795905" cy="18662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47" y="1181098"/>
            <a:ext cx="2796189" cy="18392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759" y="859264"/>
            <a:ext cx="2958566" cy="643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578" y="5547935"/>
            <a:ext cx="2570102" cy="34696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5339F38-439B-42BE-A6DB-D203DE66964E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3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8796528" cy="4351337"/>
          </a:xfrm>
        </p:spPr>
        <p:txBody>
          <a:bodyPr/>
          <a:lstStyle/>
          <a:p>
            <a:r>
              <a:rPr lang="en-US" dirty="0" smtClean="0"/>
              <a:t>When one class is “made” of another class, the relationship is called composition</a:t>
            </a:r>
          </a:p>
          <a:p>
            <a:r>
              <a:rPr lang="en-US" dirty="0" smtClean="0"/>
              <a:t>Association vs. Composition</a:t>
            </a:r>
          </a:p>
          <a:p>
            <a:pPr lvl="1"/>
            <a:r>
              <a:rPr lang="en-US" dirty="0" smtClean="0"/>
              <a:t>Composition is similar to association, but the relationship is stronger</a:t>
            </a:r>
          </a:p>
          <a:p>
            <a:pPr lvl="1"/>
            <a:r>
              <a:rPr lang="en-US" dirty="0" smtClean="0"/>
              <a:t>If an object creates and “owns” an object, it is composed of that object</a:t>
            </a:r>
          </a:p>
          <a:p>
            <a:pPr lvl="2"/>
            <a:r>
              <a:rPr lang="en-US" dirty="0" smtClean="0"/>
              <a:t>In other words, if object A cannot exist without object B, then object A is composed of object B</a:t>
            </a:r>
          </a:p>
          <a:p>
            <a:pPr lvl="1"/>
            <a:r>
              <a:rPr lang="en-US" dirty="0" smtClean="0"/>
              <a:t>If an object is given to another object to use, they are merely associated (one delegates to the other)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56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TM &lt;x&gt;- CashDispense&#10;ATM &lt;x&gt;- Console&#10;Console &lt;x&gt;- Keypad&#10;Console &lt;x&gt;- Display" title="Composition example">
            <a:extLst>
              <a:ext uri="{FF2B5EF4-FFF2-40B4-BE49-F238E27FC236}">
                <a16:creationId xmlns:a16="http://schemas.microsoft.com/office/drawing/2014/main" id="{AEDD733E-6640-4F4E-8FDB-E30F164DCE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1" y="3810001"/>
            <a:ext cx="4943943" cy="27562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Represented by a solid line and a filled diamond</a:t>
            </a:r>
          </a:p>
          <a:p>
            <a:pPr lvl="1"/>
            <a:r>
              <a:rPr lang="en-US" smtClean="0"/>
              <a:t>The target of the relationship (diamond) is composed of the source (line) of the relationship</a:t>
            </a:r>
          </a:p>
          <a:p>
            <a:pPr lvl="1"/>
            <a:r>
              <a:rPr lang="en-US" smtClean="0"/>
              <a:t>For example, an ATM is composed of a CashDispenser and a Console; a Console is composed of a Keypad and a Display</a:t>
            </a:r>
          </a:p>
          <a:p>
            <a:pPr lvl="1"/>
            <a:endParaRPr lang="en-US" smtClean="0"/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95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76400" y="6482945"/>
            <a:ext cx="807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https://www.visual-paradigm.com/guide/uml-unified-modeling-language/uml-aggregation-vs-composition/</a:t>
            </a:r>
          </a:p>
        </p:txBody>
      </p:sp>
      <p:pic>
        <p:nvPicPr>
          <p:cNvPr id="6" name="Picture 5" descr="EngineInspection &lt;&gt;-Engine&#10;Car &lt;&gt;- Engine&#10;Car &lt;&gt;- Wheel" title="Aggregation exampl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903" y="4618416"/>
            <a:ext cx="3536859" cy="18381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Aggregation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Aggregation is similar to composition, but not as strong</a:t>
            </a:r>
          </a:p>
          <a:p>
            <a:r>
              <a:rPr lang="en-US" dirty="0" smtClean="0"/>
              <a:t>Aggregation implies a relationship where the child can exist independently of the parent</a:t>
            </a:r>
          </a:p>
          <a:p>
            <a:pPr lvl="1"/>
            <a:r>
              <a:rPr lang="en-US" dirty="0" smtClean="0"/>
              <a:t>For example: Class (parent) and Student (child); delete the Class and the Students still exist</a:t>
            </a:r>
          </a:p>
          <a:p>
            <a:r>
              <a:rPr lang="en-US" dirty="0" smtClean="0"/>
              <a:t>Represented by a solid line and an unfilled diamond</a:t>
            </a:r>
          </a:p>
          <a:p>
            <a:pPr lvl="1"/>
            <a:r>
              <a:rPr lang="en-US" dirty="0" smtClean="0"/>
              <a:t>The target of the relationship (diamond) is an aggregation of the source (line) of the relationship</a:t>
            </a:r>
          </a:p>
          <a:p>
            <a:pPr lvl="1"/>
            <a:r>
              <a:rPr lang="en-US" dirty="0" smtClean="0"/>
              <a:t>For example, a Car contains an</a:t>
            </a:r>
            <a:br>
              <a:rPr lang="en-US" dirty="0" smtClean="0"/>
            </a:br>
            <a:r>
              <a:rPr lang="en-US" dirty="0" smtClean="0"/>
              <a:t>Engine</a:t>
            </a:r>
            <a:r>
              <a:rPr lang="en-US" dirty="0"/>
              <a:t> </a:t>
            </a:r>
            <a:r>
              <a:rPr lang="en-US" dirty="0" smtClean="0"/>
              <a:t>and a Wheel; </a:t>
            </a:r>
            <a:br>
              <a:rPr lang="en-US" dirty="0" smtClean="0"/>
            </a:br>
            <a:r>
              <a:rPr lang="en-US" dirty="0" err="1" smtClean="0"/>
              <a:t>EngineInspection</a:t>
            </a:r>
            <a:r>
              <a:rPr lang="en-US" dirty="0" smtClean="0"/>
              <a:t> contains an Engine</a:t>
            </a:r>
          </a:p>
          <a:p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7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68DD6-5464-4413-835E-EC8D753D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Hollow Diamond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dirty="0"/>
              <a:t>Aggregation is like composition:</a:t>
            </a:r>
          </a:p>
          <a:p>
            <a:pPr lvl="1"/>
            <a:r>
              <a:rPr lang="en-US" sz="1600" dirty="0"/>
              <a:t>An object is made up of other objects</a:t>
            </a:r>
          </a:p>
          <a:p>
            <a:pPr lvl="1"/>
            <a:endParaRPr lang="en-US" sz="1600" dirty="0"/>
          </a:p>
          <a:p>
            <a:r>
              <a:rPr lang="en-US" sz="1800" dirty="0"/>
              <a:t>But has an important difference:</a:t>
            </a:r>
          </a:p>
          <a:p>
            <a:pPr lvl="1"/>
            <a:r>
              <a:rPr lang="en-US" sz="1600" dirty="0"/>
              <a:t>An aggregating object does not own its members. </a:t>
            </a:r>
          </a:p>
          <a:p>
            <a:pPr lvl="1"/>
            <a:r>
              <a:rPr lang="en-US" sz="1600" dirty="0"/>
              <a:t>It’s not responsible for creating/destroying them </a:t>
            </a:r>
          </a:p>
          <a:p>
            <a:pPr lvl="1"/>
            <a:r>
              <a:rPr lang="en-US" sz="1600" dirty="0"/>
              <a:t>(although it has the option)</a:t>
            </a:r>
          </a:p>
          <a:p>
            <a:pPr lvl="1"/>
            <a:endParaRPr lang="en-US" sz="1600" dirty="0"/>
          </a:p>
          <a:p>
            <a:r>
              <a:rPr lang="en-US" sz="1800" dirty="0"/>
              <a:t>Fundamentally defined by destruction: </a:t>
            </a:r>
          </a:p>
          <a:p>
            <a:pPr lvl="1"/>
            <a:r>
              <a:rPr lang="en-US" sz="1600" dirty="0"/>
              <a:t>Composed objects </a:t>
            </a:r>
            <a:r>
              <a:rPr lang="en-US" sz="1600" dirty="0" smtClean="0"/>
              <a:t>go out of scope </a:t>
            </a:r>
            <a:r>
              <a:rPr lang="en-US" sz="1600" dirty="0"/>
              <a:t>when their </a:t>
            </a:r>
            <a:r>
              <a:rPr lang="en-US" sz="1600" dirty="0" smtClean="0"/>
              <a:t>owner does</a:t>
            </a:r>
            <a:endParaRPr lang="en-US" sz="1600" dirty="0"/>
          </a:p>
          <a:p>
            <a:pPr lvl="1"/>
            <a:r>
              <a:rPr lang="en-US" sz="1600" dirty="0"/>
              <a:t>Aggregated objects do not (their life is independent)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3" name="Content Placeholder 7" descr="&lt;&gt;-- aggregation&#10;&lt;x&gt;-- composition">
            <a:extLst>
              <a:ext uri="{FF2B5EF4-FFF2-40B4-BE49-F238E27FC236}">
                <a16:creationId xmlns:a16="http://schemas.microsoft.com/office/drawing/2014/main" id="{A2D33CCC-33C1-42AC-8045-BAB8FF09ACF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62063" y="3041612"/>
            <a:ext cx="4479925" cy="1925714"/>
          </a:xfrm>
        </p:spPr>
      </p:pic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03/21/2023, Lecture 12</a:t>
            </a:r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07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7 - Organizing Programs and Data (2)</Template>
  <TotalTime>7706</TotalTime>
  <Words>4486</Words>
  <Application>Microsoft Office PowerPoint</Application>
  <PresentationFormat>Widescreen</PresentationFormat>
  <Paragraphs>718</Paragraphs>
  <Slides>59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7" baseType="lpstr">
      <vt:lpstr>Arial</vt:lpstr>
      <vt:lpstr>Calibri</vt:lpstr>
      <vt:lpstr>Century Schoolbook</vt:lpstr>
      <vt:lpstr>Consolas</vt:lpstr>
      <vt:lpstr>Georgia</vt:lpstr>
      <vt:lpstr>Symbol</vt:lpstr>
      <vt:lpstr>Wingdings 2</vt:lpstr>
      <vt:lpstr>View</vt:lpstr>
      <vt:lpstr>The List Type</vt:lpstr>
      <vt:lpstr>Software Development Notes</vt:lpstr>
      <vt:lpstr>Class Diagrams</vt:lpstr>
      <vt:lpstr>Related classes</vt:lpstr>
      <vt:lpstr>Association Relationship</vt:lpstr>
      <vt:lpstr>Composition Relationship</vt:lpstr>
      <vt:lpstr>Composition Relationship</vt:lpstr>
      <vt:lpstr>Aggregation Relationship</vt:lpstr>
      <vt:lpstr>The Hollow Diamond</vt:lpstr>
      <vt:lpstr>Association vs. Aggregation vs. Composition</vt:lpstr>
      <vt:lpstr>Class Diagrams: Multiplicity</vt:lpstr>
      <vt:lpstr>UML Cardinality/Multiplicity</vt:lpstr>
      <vt:lpstr>Class Inheritance</vt:lpstr>
      <vt:lpstr>The List Type</vt:lpstr>
      <vt:lpstr>Abstract</vt:lpstr>
      <vt:lpstr>Using Vector Type</vt:lpstr>
      <vt:lpstr>The List Type</vt:lpstr>
      <vt:lpstr>The List Type</vt:lpstr>
      <vt:lpstr>Using List Type</vt:lpstr>
      <vt:lpstr>Iterator Invalidation</vt:lpstr>
      <vt:lpstr>Sorting a List</vt:lpstr>
      <vt:lpstr>Performance Data</vt:lpstr>
      <vt:lpstr>Doubly-Linked List</vt:lpstr>
      <vt:lpstr>Doubly-Linked List</vt:lpstr>
      <vt:lpstr>Doubly-Linked List</vt:lpstr>
      <vt:lpstr>Doubly-Linked List</vt:lpstr>
      <vt:lpstr>Doubly-Linked List: Delete Node</vt:lpstr>
      <vt:lpstr>Doubly-Linked List: Delete Node</vt:lpstr>
      <vt:lpstr>Doubly-Linked List: Delete Node</vt:lpstr>
      <vt:lpstr>Doubly-Linked List: Delete Node</vt:lpstr>
      <vt:lpstr>Creating Our Own list Type</vt:lpstr>
      <vt:lpstr>Creating Our Own list Type</vt:lpstr>
      <vt:lpstr>Our list Type, Component Diagram</vt:lpstr>
      <vt:lpstr>Creating Our Own list Type</vt:lpstr>
      <vt:lpstr>Creating the list_node Type</vt:lpstr>
      <vt:lpstr>Creating the list_node Type</vt:lpstr>
      <vt:lpstr>Creating the list_pool Type</vt:lpstr>
      <vt:lpstr>Creating a List Pool</vt:lpstr>
      <vt:lpstr>Creating a List Pool</vt:lpstr>
      <vt:lpstr>Creating a List Pool: deallocate</vt:lpstr>
      <vt:lpstr>Creating a List Pool: deallocate</vt:lpstr>
      <vt:lpstr>Creating a List Pool: allocate</vt:lpstr>
      <vt:lpstr>Creating a List Pool: allocate</vt:lpstr>
      <vt:lpstr>Creating a List Pool: link</vt:lpstr>
      <vt:lpstr>Creating a List Pool: unlink</vt:lpstr>
      <vt:lpstr>Creating a List Pool: insert and erase</vt:lpstr>
      <vt:lpstr>Creating the list Type</vt:lpstr>
      <vt:lpstr>Creating the list Type</vt:lpstr>
      <vt:lpstr>Creating the list_iterator Type</vt:lpstr>
      <vt:lpstr>Iterators</vt:lpstr>
      <vt:lpstr>Iterator Types</vt:lpstr>
      <vt:lpstr>Iterator Types</vt:lpstr>
      <vt:lpstr>Iterator Operations</vt:lpstr>
      <vt:lpstr>Iterator Operations</vt:lpstr>
      <vt:lpstr>Iterator Operations</vt:lpstr>
      <vt:lpstr>Creating the list_iterator Type</vt:lpstr>
      <vt:lpstr>Creating the list_iterator Type</vt:lpstr>
      <vt:lpstr>Using Our List Type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</dc:title>
  <dc:creator>Hartmut Kaiser</dc:creator>
  <cp:lastModifiedBy>Hartmut Kaiser</cp:lastModifiedBy>
  <cp:revision>402</cp:revision>
  <dcterms:created xsi:type="dcterms:W3CDTF">2011-06-09T18:54:32Z</dcterms:created>
  <dcterms:modified xsi:type="dcterms:W3CDTF">2024-03-21T14:33:45Z</dcterms:modified>
</cp:coreProperties>
</file>