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55"/>
  </p:notesMasterIdLst>
  <p:sldIdLst>
    <p:sldId id="256" r:id="rId2"/>
    <p:sldId id="287" r:id="rId3"/>
    <p:sldId id="292" r:id="rId4"/>
    <p:sldId id="293" r:id="rId5"/>
    <p:sldId id="314" r:id="rId6"/>
    <p:sldId id="316" r:id="rId7"/>
    <p:sldId id="298" r:id="rId8"/>
    <p:sldId id="294" r:id="rId9"/>
    <p:sldId id="296" r:id="rId10"/>
    <p:sldId id="291" r:id="rId11"/>
    <p:sldId id="257" r:id="rId12"/>
    <p:sldId id="261" r:id="rId13"/>
    <p:sldId id="262" r:id="rId14"/>
    <p:sldId id="285" r:id="rId15"/>
    <p:sldId id="258" r:id="rId16"/>
    <p:sldId id="260" r:id="rId17"/>
    <p:sldId id="307" r:id="rId18"/>
    <p:sldId id="263" r:id="rId19"/>
    <p:sldId id="306" r:id="rId20"/>
    <p:sldId id="319" r:id="rId21"/>
    <p:sldId id="318" r:id="rId22"/>
    <p:sldId id="308" r:id="rId23"/>
    <p:sldId id="304" r:id="rId24"/>
    <p:sldId id="299" r:id="rId25"/>
    <p:sldId id="300" r:id="rId26"/>
    <p:sldId id="301" r:id="rId27"/>
    <p:sldId id="302" r:id="rId28"/>
    <p:sldId id="303" r:id="rId29"/>
    <p:sldId id="310" r:id="rId30"/>
    <p:sldId id="309" r:id="rId31"/>
    <p:sldId id="286" r:id="rId32"/>
    <p:sldId id="264" r:id="rId33"/>
    <p:sldId id="265" r:id="rId34"/>
    <p:sldId id="267" r:id="rId35"/>
    <p:sldId id="266" r:id="rId36"/>
    <p:sldId id="268" r:id="rId37"/>
    <p:sldId id="269" r:id="rId38"/>
    <p:sldId id="305" r:id="rId39"/>
    <p:sldId id="284" r:id="rId40"/>
    <p:sldId id="270" r:id="rId41"/>
    <p:sldId id="271" r:id="rId42"/>
    <p:sldId id="272" r:id="rId43"/>
    <p:sldId id="273" r:id="rId44"/>
    <p:sldId id="274" r:id="rId45"/>
    <p:sldId id="275" r:id="rId46"/>
    <p:sldId id="280" r:id="rId47"/>
    <p:sldId id="317" r:id="rId48"/>
    <p:sldId id="278" r:id="rId49"/>
    <p:sldId id="312" r:id="rId50"/>
    <p:sldId id="282" r:id="rId51"/>
    <p:sldId id="313" r:id="rId52"/>
    <p:sldId id="281" r:id="rId53"/>
    <p:sldId id="283"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52" userDrawn="1">
          <p15:clr>
            <a:srgbClr val="A4A3A4"/>
          </p15:clr>
        </p15:guide>
        <p15:guide id="2" pos="768" userDrawn="1">
          <p15:clr>
            <a:srgbClr val="A4A3A4"/>
          </p15:clr>
        </p15:guide>
        <p15:guide id="3" pos="638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94" autoAdjust="0"/>
    <p:restoredTop sz="94660"/>
  </p:normalViewPr>
  <p:slideViewPr>
    <p:cSldViewPr showGuides="1">
      <p:cViewPr varScale="1">
        <p:scale>
          <a:sx n="99" d="100"/>
          <a:sy n="99" d="100"/>
        </p:scale>
        <p:origin x="96" y="336"/>
      </p:cViewPr>
      <p:guideLst>
        <p:guide orient="horz" pos="1152"/>
        <p:guide pos="768"/>
        <p:guide pos="6384"/>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0F382A-2115-44E2-B5CC-CCF73347BC38}" type="datetimeFigureOut">
              <a:rPr lang="en-US" smtClean="0"/>
              <a:t>3/26/2024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2B42E9-EFF8-4937-8F3A-D8F199851563}" type="slidenum">
              <a:rPr lang="en-US" smtClean="0"/>
              <a:t>‹#›</a:t>
            </a:fld>
            <a:endParaRPr lang="en-US"/>
          </a:p>
        </p:txBody>
      </p:sp>
    </p:spTree>
    <p:extLst>
      <p:ext uri="{BB962C8B-B14F-4D97-AF65-F5344CB8AC3E}">
        <p14:creationId xmlns:p14="http://schemas.microsoft.com/office/powerpoint/2010/main" val="3051990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2B42E9-EFF8-4937-8F3A-D8F199851563}" type="slidenum">
              <a:rPr lang="en-US" smtClean="0"/>
              <a:t>1</a:t>
            </a:fld>
            <a:endParaRPr lang="en-US"/>
          </a:p>
        </p:txBody>
      </p:sp>
    </p:spTree>
    <p:extLst>
      <p:ext uri="{BB962C8B-B14F-4D97-AF65-F5344CB8AC3E}">
        <p14:creationId xmlns:p14="http://schemas.microsoft.com/office/powerpoint/2010/main" val="2841555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95210F-3153-47D6-B786-4D5C9DCDB62B}" type="slidenum">
              <a:rPr lang="en-US" smtClean="0"/>
              <a:t>53</a:t>
            </a:fld>
            <a:endParaRPr lang="en-US"/>
          </a:p>
        </p:txBody>
      </p:sp>
    </p:spTree>
    <p:extLst>
      <p:ext uri="{BB962C8B-B14F-4D97-AF65-F5344CB8AC3E}">
        <p14:creationId xmlns:p14="http://schemas.microsoft.com/office/powerpoint/2010/main" val="2392005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54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1650" spc="23" baseline="0">
                <a:solidFill>
                  <a:schemeClr val="tx1">
                    <a:lumMod val="75000"/>
                  </a:schemeClr>
                </a:solidFill>
              </a:defRPr>
            </a:lvl1pPr>
            <a:lvl2pPr marL="342900" indent="0" algn="ctr">
              <a:buNone/>
              <a:defRPr sz="1650"/>
            </a:lvl2pPr>
            <a:lvl3pPr marL="685800" indent="0" algn="ctr">
              <a:buNone/>
              <a:defRPr sz="165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7" name="Rectangle 6"/>
          <p:cNvSpPr/>
          <p:nvPr/>
        </p:nvSpPr>
        <p:spPr>
          <a:xfrm>
            <a:off x="0" y="0"/>
            <a:ext cx="457200" cy="68580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lvl1pPr>
              <a:defRPr sz="1050"/>
            </a:lvl1pPr>
          </a:lstStyle>
          <a:p>
            <a:r>
              <a:rPr lang="en-US" smtClean="0"/>
              <a:t>3/26/2024 Lecture 13</a:t>
            </a:r>
            <a:endParaRPr lang="en-US"/>
          </a:p>
        </p:txBody>
      </p:sp>
      <p:sp>
        <p:nvSpPr>
          <p:cNvPr id="9" name="Footer Placeholder 8"/>
          <p:cNvSpPr>
            <a:spLocks noGrp="1"/>
          </p:cNvSpPr>
          <p:nvPr>
            <p:ph type="ftr" sz="quarter" idx="11"/>
          </p:nvPr>
        </p:nvSpPr>
        <p:spPr/>
        <p:txBody>
          <a:bodyPr/>
          <a:lstStyle>
            <a:lvl1pPr>
              <a:defRPr sz="1050"/>
            </a:lvl1pPr>
          </a:lstStyle>
          <a:p>
            <a:r>
              <a:rPr lang="en-US" smtClean="0"/>
              <a:t>CSC3380, Fall 2023, Using Associative Containers</a:t>
            </a:r>
            <a:endParaRPr lang="en-US"/>
          </a:p>
        </p:txBody>
      </p:sp>
      <p:sp>
        <p:nvSpPr>
          <p:cNvPr id="10" name="Slide Number Placeholder 9"/>
          <p:cNvSpPr>
            <a:spLocks noGrp="1"/>
          </p:cNvSpPr>
          <p:nvPr>
            <p:ph type="sldNum" sz="quarter" idx="12"/>
          </p:nvPr>
        </p:nvSpPr>
        <p:spPr/>
        <p:txBody>
          <a:bodyPr/>
          <a:lstStyle/>
          <a:p>
            <a:fld id="{361B6064-FECE-466A-BF5C-A30C7EDC9E78}" type="slidenum">
              <a:rPr lang="en-US" smtClean="0"/>
              <a:t>‹#›</a:t>
            </a:fld>
            <a:endParaRPr lang="en-US"/>
          </a:p>
        </p:txBody>
      </p:sp>
    </p:spTree>
    <p:extLst>
      <p:ext uri="{BB962C8B-B14F-4D97-AF65-F5344CB8AC3E}">
        <p14:creationId xmlns:p14="http://schemas.microsoft.com/office/powerpoint/2010/main" val="227002791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a:t>
            </a:fld>
            <a:endParaRPr lang="en-US"/>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51050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1" y="381000"/>
            <a:ext cx="247650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62001" y="381000"/>
            <a:ext cx="7734300"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a:t>
            </a:fld>
            <a:endParaRPr lang="en-US"/>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1636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sz="1050"/>
            </a:lvl1pPr>
          </a:lstStyle>
          <a:p>
            <a:r>
              <a:rPr lang="en-US" smtClean="0"/>
              <a:t>3/26/2024 Lecture 13</a:t>
            </a:r>
            <a:endParaRPr lang="en-US"/>
          </a:p>
        </p:txBody>
      </p:sp>
      <p:sp>
        <p:nvSpPr>
          <p:cNvPr id="5" name="Footer Placeholder 4"/>
          <p:cNvSpPr>
            <a:spLocks noGrp="1"/>
          </p:cNvSpPr>
          <p:nvPr>
            <p:ph type="ftr" sz="quarter" idx="11"/>
          </p:nvPr>
        </p:nvSpPr>
        <p:spPr/>
        <p:txBody>
          <a:bodyPr/>
          <a:lstStyle>
            <a:lvl1pPr>
              <a:defRPr sz="1050"/>
            </a:lvl1p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a:t>
            </a:fld>
            <a:endParaRPr lang="en-US"/>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41362" y="5711011"/>
            <a:ext cx="1151478" cy="1146989"/>
          </a:xfrm>
          <a:prstGeom prst="rect">
            <a:avLst/>
          </a:prstGeom>
        </p:spPr>
      </p:pic>
    </p:spTree>
    <p:extLst>
      <p:ext uri="{BB962C8B-B14F-4D97-AF65-F5344CB8AC3E}">
        <p14:creationId xmlns:p14="http://schemas.microsoft.com/office/powerpoint/2010/main" val="3673734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5400" b="1"/>
            </a:lvl1pPr>
          </a:lstStyle>
          <a:p>
            <a:r>
              <a:rPr lang="en-US" smtClean="0"/>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1650" spc="23" baseline="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z="1050"/>
            </a:lvl1pPr>
          </a:lstStyle>
          <a:p>
            <a:r>
              <a:rPr lang="en-US" smtClean="0"/>
              <a:t>3/26/2024 Lecture 13</a:t>
            </a:r>
            <a:endParaRPr lang="en-US"/>
          </a:p>
        </p:txBody>
      </p:sp>
      <p:sp>
        <p:nvSpPr>
          <p:cNvPr id="5" name="Footer Placeholder 4"/>
          <p:cNvSpPr>
            <a:spLocks noGrp="1"/>
          </p:cNvSpPr>
          <p:nvPr>
            <p:ph type="ftr" sz="quarter" idx="11"/>
          </p:nvPr>
        </p:nvSpPr>
        <p:spPr/>
        <p:txBody>
          <a:bodyPr/>
          <a:lstStyle>
            <a:lvl1pPr>
              <a:defRPr sz="1050"/>
            </a:lvl1p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a:t>
            </a:fld>
            <a:endParaRPr lang="en-US"/>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41362" y="5711011"/>
            <a:ext cx="1151478" cy="1146989"/>
          </a:xfrm>
          <a:prstGeom prst="rect">
            <a:avLst/>
          </a:prstGeom>
        </p:spPr>
      </p:pic>
    </p:spTree>
    <p:extLst>
      <p:ext uri="{BB962C8B-B14F-4D97-AF65-F5344CB8AC3E}">
        <p14:creationId xmlns:p14="http://schemas.microsoft.com/office/powerpoint/2010/main" val="3233245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61872" y="1828802"/>
            <a:ext cx="4480560" cy="4351337"/>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26480" y="1828802"/>
            <a:ext cx="4480560" cy="4351337"/>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sz="1050"/>
            </a:lvl1pPr>
          </a:lstStyle>
          <a:p>
            <a:r>
              <a:rPr lang="en-US" smtClean="0"/>
              <a:t>3/26/2024 Lecture 13</a:t>
            </a:r>
            <a:endParaRPr lang="en-US"/>
          </a:p>
        </p:txBody>
      </p:sp>
      <p:sp>
        <p:nvSpPr>
          <p:cNvPr id="6" name="Footer Placeholder 5"/>
          <p:cNvSpPr>
            <a:spLocks noGrp="1"/>
          </p:cNvSpPr>
          <p:nvPr>
            <p:ph type="ftr" sz="quarter" idx="11"/>
          </p:nvPr>
        </p:nvSpPr>
        <p:spPr/>
        <p:txBody>
          <a:bodyPr/>
          <a:lstStyle>
            <a:lvl1pPr>
              <a:defRPr sz="1050"/>
            </a:lvl1pPr>
          </a:lstStyle>
          <a:p>
            <a:r>
              <a:rPr lang="en-US" smtClean="0"/>
              <a:t>CSC3380, Fall 2023, Using Associative Containers</a:t>
            </a:r>
            <a:endParaRPr lang="en-US"/>
          </a:p>
        </p:txBody>
      </p:sp>
      <p:sp>
        <p:nvSpPr>
          <p:cNvPr id="7" name="Slide Number Placeholder 6"/>
          <p:cNvSpPr>
            <a:spLocks noGrp="1"/>
          </p:cNvSpPr>
          <p:nvPr>
            <p:ph type="sldNum" sz="quarter" idx="12"/>
          </p:nvPr>
        </p:nvSpPr>
        <p:spPr/>
        <p:txBody>
          <a:bodyPr/>
          <a:lstStyle/>
          <a:p>
            <a:fld id="{361B6064-FECE-466A-BF5C-A30C7EDC9E78}" type="slidenum">
              <a:rPr lang="en-US" smtClean="0"/>
              <a:t>‹#›</a:t>
            </a:fld>
            <a:endParaRPr lang="en-US"/>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41362" y="5711011"/>
            <a:ext cx="1151478" cy="1146989"/>
          </a:xfrm>
          <a:prstGeom prst="rect">
            <a:avLst/>
          </a:prstGeom>
        </p:spPr>
      </p:pic>
    </p:spTree>
    <p:extLst>
      <p:ext uri="{BB962C8B-B14F-4D97-AF65-F5344CB8AC3E}">
        <p14:creationId xmlns:p14="http://schemas.microsoft.com/office/powerpoint/2010/main" val="10235379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400" b="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261872" y="2507550"/>
            <a:ext cx="4480560" cy="3664650"/>
          </a:xfrm>
        </p:spPr>
        <p:txBody>
          <a:bodyPr>
            <a:normAutofit/>
          </a:bodyPr>
          <a:lstStyle>
            <a:lvl1pPr>
              <a:defRPr sz="2000"/>
            </a:lvl1pPr>
            <a:lvl2pPr>
              <a:defRPr sz="2000"/>
            </a:lvl2pPr>
            <a:lvl3pPr>
              <a:defRPr sz="1600"/>
            </a:lvl3pPr>
            <a:lvl4pPr>
              <a:defRPr sz="1600"/>
            </a:lvl4pPr>
            <a:lvl5pPr>
              <a:defRPr sz="160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Autofit/>
          </a:bodyPr>
          <a:lstStyle>
            <a:lvl1pPr marL="0" indent="0">
              <a:lnSpc>
                <a:spcPct val="95000"/>
              </a:lnSpc>
              <a:spcBef>
                <a:spcPts val="0"/>
              </a:spcBef>
              <a:buNone/>
              <a:defRPr lang="en-US" sz="2400" b="0" kern="1200" dirty="0">
                <a:solidFill>
                  <a:schemeClr val="tx2"/>
                </a:solidFill>
                <a:latin typeface="+mn-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lvl="0" indent="0" algn="l" defTabSz="685800" rtl="0" eaLnBrk="1" latinLnBrk="0" hangingPunct="1">
              <a:lnSpc>
                <a:spcPct val="90000"/>
              </a:lnSpc>
              <a:spcBef>
                <a:spcPts val="1500"/>
              </a:spcBef>
              <a:buFontTx/>
              <a:buNone/>
            </a:pPr>
            <a:r>
              <a:rPr lang="en-US" smtClean="0"/>
              <a:t>Click to edit Master text styles</a:t>
            </a:r>
          </a:p>
        </p:txBody>
      </p:sp>
      <p:sp>
        <p:nvSpPr>
          <p:cNvPr id="6" name="Content Placeholder 5"/>
          <p:cNvSpPr>
            <a:spLocks noGrp="1"/>
          </p:cNvSpPr>
          <p:nvPr>
            <p:ph sz="quarter" idx="4"/>
          </p:nvPr>
        </p:nvSpPr>
        <p:spPr>
          <a:xfrm>
            <a:off x="6126480" y="2507550"/>
            <a:ext cx="4480560" cy="3664650"/>
          </a:xfrm>
        </p:spPr>
        <p:txBody>
          <a:bodyPr>
            <a:normAutofit/>
          </a:bodyPr>
          <a:lstStyle>
            <a:lvl1pPr>
              <a:defRPr sz="2000"/>
            </a:lvl1pPr>
            <a:lvl2pPr>
              <a:defRPr sz="2000"/>
            </a:lvl2pPr>
            <a:lvl3pPr>
              <a:defRPr sz="1600"/>
            </a:lvl3pPr>
            <a:lvl4pPr>
              <a:defRPr sz="1600"/>
            </a:lvl4pPr>
            <a:lvl5pPr>
              <a:defRPr sz="160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lvl1pPr>
              <a:defRPr sz="1050"/>
            </a:lvl1pPr>
          </a:lstStyle>
          <a:p>
            <a:r>
              <a:rPr lang="en-US" smtClean="0"/>
              <a:t>3/26/2024 Lecture 13</a:t>
            </a:r>
            <a:endParaRPr lang="en-US"/>
          </a:p>
        </p:txBody>
      </p:sp>
      <p:sp>
        <p:nvSpPr>
          <p:cNvPr id="8" name="Footer Placeholder 7"/>
          <p:cNvSpPr>
            <a:spLocks noGrp="1"/>
          </p:cNvSpPr>
          <p:nvPr>
            <p:ph type="ftr" sz="quarter" idx="11"/>
          </p:nvPr>
        </p:nvSpPr>
        <p:spPr/>
        <p:txBody>
          <a:bodyPr/>
          <a:lstStyle>
            <a:lvl1pPr>
              <a:defRPr sz="1050"/>
            </a:lvl1pPr>
          </a:lstStyle>
          <a:p>
            <a:r>
              <a:rPr lang="en-US" smtClean="0"/>
              <a:t>CSC3380, Fall 2023, Using Associative Containers</a:t>
            </a:r>
            <a:endParaRPr lang="en-US"/>
          </a:p>
        </p:txBody>
      </p:sp>
      <p:sp>
        <p:nvSpPr>
          <p:cNvPr id="9" name="Slide Number Placeholder 8"/>
          <p:cNvSpPr>
            <a:spLocks noGrp="1"/>
          </p:cNvSpPr>
          <p:nvPr>
            <p:ph type="sldNum" sz="quarter" idx="12"/>
          </p:nvPr>
        </p:nvSpPr>
        <p:spPr/>
        <p:txBody>
          <a:bodyPr/>
          <a:lstStyle/>
          <a:p>
            <a:fld id="{361B6064-FECE-466A-BF5C-A30C7EDC9E78}" type="slidenum">
              <a:rPr lang="en-US" smtClean="0"/>
              <a:t>‹#›</a:t>
            </a:fld>
            <a:endParaRPr lang="en-US"/>
          </a:p>
        </p:txBody>
      </p:sp>
      <p:sp>
        <p:nvSpPr>
          <p:cNvPr id="11" name="Rectangle 10"/>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41362" y="5711011"/>
            <a:ext cx="1151478" cy="1146989"/>
          </a:xfrm>
          <a:prstGeom prst="rect">
            <a:avLst/>
          </a:prstGeom>
        </p:spPr>
      </p:pic>
    </p:spTree>
    <p:extLst>
      <p:ext uri="{BB962C8B-B14F-4D97-AF65-F5344CB8AC3E}">
        <p14:creationId xmlns:p14="http://schemas.microsoft.com/office/powerpoint/2010/main" val="39691310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3/26/2024 Lecture 13</a:t>
            </a:r>
            <a:endParaRPr lang="en-US"/>
          </a:p>
        </p:txBody>
      </p:sp>
      <p:sp>
        <p:nvSpPr>
          <p:cNvPr id="4" name="Footer Placeholder 3"/>
          <p:cNvSpPr>
            <a:spLocks noGrp="1"/>
          </p:cNvSpPr>
          <p:nvPr>
            <p:ph type="ftr" sz="quarter" idx="11"/>
          </p:nvPr>
        </p:nvSpPr>
        <p:spPr/>
        <p:txBody>
          <a:bodyPr/>
          <a:lstStyle/>
          <a:p>
            <a:r>
              <a:rPr lang="en-US" smtClean="0"/>
              <a:t>CSC3380, Fall 2023, Using Associative Containers</a:t>
            </a:r>
            <a:endParaRPr lang="en-US"/>
          </a:p>
        </p:txBody>
      </p:sp>
      <p:sp>
        <p:nvSpPr>
          <p:cNvPr id="5" name="Slide Number Placeholder 4"/>
          <p:cNvSpPr>
            <a:spLocks noGrp="1"/>
          </p:cNvSpPr>
          <p:nvPr>
            <p:ph type="sldNum" sz="quarter" idx="12"/>
          </p:nvPr>
        </p:nvSpPr>
        <p:spPr/>
        <p:txBody>
          <a:bodyPr/>
          <a:lstStyle/>
          <a:p>
            <a:fld id="{361B6064-FECE-466A-BF5C-A30C7EDC9E78}" type="slidenum">
              <a:rPr lang="en-US" smtClean="0"/>
              <a:t>‹#›</a:t>
            </a:fld>
            <a:endParaRPr lang="en-US"/>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41362" y="5711011"/>
            <a:ext cx="1151478" cy="1146989"/>
          </a:xfrm>
          <a:prstGeom prst="rect">
            <a:avLst/>
          </a:prstGeom>
        </p:spPr>
      </p:pic>
    </p:spTree>
    <p:extLst>
      <p:ext uri="{BB962C8B-B14F-4D97-AF65-F5344CB8AC3E}">
        <p14:creationId xmlns:p14="http://schemas.microsoft.com/office/powerpoint/2010/main" val="419452332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3/26/2024 Lecture 13</a:t>
            </a:r>
            <a:endParaRPr lang="en-US"/>
          </a:p>
        </p:txBody>
      </p:sp>
      <p:sp>
        <p:nvSpPr>
          <p:cNvPr id="3" name="Footer Placeholder 2"/>
          <p:cNvSpPr>
            <a:spLocks noGrp="1"/>
          </p:cNvSpPr>
          <p:nvPr>
            <p:ph type="ftr" sz="quarter" idx="11"/>
          </p:nvPr>
        </p:nvSpPr>
        <p:spPr/>
        <p:txBody>
          <a:bodyPr/>
          <a:lstStyle/>
          <a:p>
            <a:r>
              <a:rPr lang="en-US" smtClean="0"/>
              <a:t>CSC3380, Fall 2023, Using Associative Containers</a:t>
            </a:r>
            <a:endParaRPr lang="en-US"/>
          </a:p>
        </p:txBody>
      </p:sp>
      <p:sp>
        <p:nvSpPr>
          <p:cNvPr id="4" name="Slide Number Placeholder 3"/>
          <p:cNvSpPr>
            <a:spLocks noGrp="1"/>
          </p:cNvSpPr>
          <p:nvPr>
            <p:ph type="sldNum" sz="quarter" idx="12"/>
          </p:nvPr>
        </p:nvSpPr>
        <p:spPr/>
        <p:txBody>
          <a:bodyPr/>
          <a:lstStyle/>
          <a:p>
            <a:fld id="{361B6064-FECE-466A-BF5C-A30C7EDC9E78}" type="slidenum">
              <a:rPr lang="en-US" smtClean="0"/>
              <a:t>‹#›</a:t>
            </a:fld>
            <a:endParaRPr lang="en-US"/>
          </a:p>
        </p:txBody>
      </p:sp>
      <p:sp>
        <p:nvSpPr>
          <p:cNvPr id="5" name="Rectangle 4"/>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8620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2"/>
            <a:ext cx="3200400" cy="1600197"/>
          </a:xfrm>
        </p:spPr>
        <p:txBody>
          <a:bodyPr anchor="b">
            <a:normAutofit/>
          </a:bodyPr>
          <a:lstStyle>
            <a:lvl1pPr>
              <a:defRPr sz="2100" b="1" baseline="0"/>
            </a:lvl1pPr>
          </a:lstStyle>
          <a:p>
            <a:r>
              <a:rPr lang="en-US" smtClean="0"/>
              <a:t>Click to edit Master title style</a:t>
            </a:r>
            <a:endParaRPr lang="en-US" dirty="0"/>
          </a:p>
        </p:txBody>
      </p:sp>
      <p:sp>
        <p:nvSpPr>
          <p:cNvPr id="3" name="Content Placeholder 2"/>
          <p:cNvSpPr>
            <a:spLocks noGrp="1"/>
          </p:cNvSpPr>
          <p:nvPr>
            <p:ph idx="1"/>
          </p:nvPr>
        </p:nvSpPr>
        <p:spPr>
          <a:xfrm>
            <a:off x="4504267" y="685800"/>
            <a:ext cx="6079067" cy="5486400"/>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99736"/>
            <a:ext cx="3200400" cy="3810001"/>
          </a:xfrm>
        </p:spPr>
        <p:txBody>
          <a:bodyPr>
            <a:normAutofit/>
          </a:bodyPr>
          <a:lstStyle>
            <a:lvl1pPr marL="0" indent="0">
              <a:lnSpc>
                <a:spcPct val="114000"/>
              </a:lnSpc>
              <a:spcBef>
                <a:spcPts val="600"/>
              </a:spcBef>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3/26/2024 Lecture 13</a:t>
            </a:r>
            <a:endParaRPr lang="en-US"/>
          </a:p>
        </p:txBody>
      </p:sp>
      <p:sp>
        <p:nvSpPr>
          <p:cNvPr id="6" name="Footer Placeholder 5"/>
          <p:cNvSpPr>
            <a:spLocks noGrp="1"/>
          </p:cNvSpPr>
          <p:nvPr>
            <p:ph type="ftr" sz="quarter" idx="11"/>
          </p:nvPr>
        </p:nvSpPr>
        <p:spPr/>
        <p:txBody>
          <a:bodyPr/>
          <a:lstStyle/>
          <a:p>
            <a:r>
              <a:rPr lang="en-US" smtClean="0"/>
              <a:t>CSC3380, Fall 2023, Using Associative Containers</a:t>
            </a:r>
            <a:endParaRPr lang="en-US"/>
          </a:p>
        </p:txBody>
      </p:sp>
      <p:sp>
        <p:nvSpPr>
          <p:cNvPr id="7" name="Slide Number Placeholder 6"/>
          <p:cNvSpPr>
            <a:spLocks noGrp="1"/>
          </p:cNvSpPr>
          <p:nvPr>
            <p:ph type="sldNum" sz="quarter" idx="12"/>
          </p:nvPr>
        </p:nvSpPr>
        <p:spPr/>
        <p:txBody>
          <a:bodyPr/>
          <a:lstStyle/>
          <a:p>
            <a:fld id="{361B6064-FECE-466A-BF5C-A30C7EDC9E78}" type="slidenum">
              <a:rPr lang="en-US" smtClean="0"/>
              <a:t>‹#›</a:t>
            </a:fld>
            <a:endParaRPr lang="en-US"/>
          </a:p>
        </p:txBody>
      </p:sp>
    </p:spTree>
    <p:extLst>
      <p:ext uri="{BB962C8B-B14F-4D97-AF65-F5344CB8AC3E}">
        <p14:creationId xmlns:p14="http://schemas.microsoft.com/office/powerpoint/2010/main" val="388154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100" b="1">
                <a:solidFill>
                  <a:schemeClr val="bg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2"/>
            <a:ext cx="11292840" cy="5128923"/>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914400" y="6108591"/>
            <a:ext cx="9982200" cy="597011"/>
          </a:xfrm>
        </p:spPr>
        <p:txBody>
          <a:bodyPr>
            <a:normAutofit/>
          </a:bodyPr>
          <a:lstStyle>
            <a:lvl1pPr marL="0" indent="0">
              <a:lnSpc>
                <a:spcPct val="100000"/>
              </a:lnSpc>
              <a:spcBef>
                <a:spcPts val="600"/>
              </a:spcBef>
              <a:buNone/>
              <a:defRPr sz="1050" baseline="0">
                <a:solidFill>
                  <a:schemeClr val="bg1">
                    <a:lumMod val="75000"/>
                  </a:schemeClr>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3/26/2024 Lecture 13</a:t>
            </a:r>
            <a:endParaRPr lang="en-US"/>
          </a:p>
        </p:txBody>
      </p:sp>
      <p:sp>
        <p:nvSpPr>
          <p:cNvPr id="6" name="Footer Placeholder 5"/>
          <p:cNvSpPr>
            <a:spLocks noGrp="1"/>
          </p:cNvSpPr>
          <p:nvPr>
            <p:ph type="ftr" sz="quarter" idx="11"/>
          </p:nvPr>
        </p:nvSpPr>
        <p:spPr/>
        <p:txBody>
          <a:bodyPr/>
          <a:lstStyle/>
          <a:p>
            <a:r>
              <a:rPr lang="en-US" smtClean="0"/>
              <a:t>CSC3380, Fall 2023, Using Associative Containers</a:t>
            </a:r>
            <a:endParaRPr lang="en-US"/>
          </a:p>
        </p:txBody>
      </p:sp>
      <p:sp>
        <p:nvSpPr>
          <p:cNvPr id="7" name="Slide Number Placeholder 6"/>
          <p:cNvSpPr>
            <a:spLocks noGrp="1"/>
          </p:cNvSpPr>
          <p:nvPr>
            <p:ph type="sldNum" sz="quarter" idx="12"/>
          </p:nvPr>
        </p:nvSpPr>
        <p:spPr/>
        <p:txBody>
          <a:bodyPr/>
          <a:lstStyle/>
          <a:p>
            <a:fld id="{361B6064-FECE-466A-BF5C-A30C7EDC9E78}" type="slidenum">
              <a:rPr lang="en-US" smtClean="0"/>
              <a:t>‹#›</a:t>
            </a:fld>
            <a:endParaRPr lang="en-US"/>
          </a:p>
        </p:txBody>
      </p:sp>
    </p:spTree>
    <p:extLst>
      <p:ext uri="{BB962C8B-B14F-4D97-AF65-F5344CB8AC3E}">
        <p14:creationId xmlns:p14="http://schemas.microsoft.com/office/powerpoint/2010/main" val="609213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94198"/>
            <a:ext cx="9692640" cy="1397124"/>
          </a:xfrm>
          <a:prstGeom prst="rect">
            <a:avLst/>
          </a:prstGeom>
        </p:spPr>
        <p:txBody>
          <a:bodyPr vert="horz" lIns="91440" tIns="27432"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61872" y="1828802"/>
            <a:ext cx="859536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10797543" y="998538"/>
            <a:ext cx="1904999" cy="365125"/>
          </a:xfrm>
          <a:prstGeom prst="rect">
            <a:avLst/>
          </a:prstGeom>
        </p:spPr>
        <p:txBody>
          <a:bodyPr vert="horz" lIns="91440" tIns="45720" rIns="91440" bIns="45720" rtlCol="0" anchor="ctr"/>
          <a:lstStyle>
            <a:lvl1pPr algn="r">
              <a:defRPr sz="788" b="0">
                <a:solidFill>
                  <a:schemeClr val="accent1">
                    <a:lumMod val="40000"/>
                    <a:lumOff val="60000"/>
                  </a:schemeClr>
                </a:solidFill>
              </a:defRPr>
            </a:lvl1pPr>
          </a:lstStyle>
          <a:p>
            <a:r>
              <a:rPr lang="en-US" smtClean="0"/>
              <a:t>3/26/2024 Lecture 13</a:t>
            </a:r>
            <a:endParaRPr lang="en-US"/>
          </a:p>
        </p:txBody>
      </p:sp>
      <p:sp>
        <p:nvSpPr>
          <p:cNvPr id="5" name="Footer Placeholder 4"/>
          <p:cNvSpPr>
            <a:spLocks noGrp="1"/>
          </p:cNvSpPr>
          <p:nvPr>
            <p:ph type="ftr" sz="quarter" idx="3"/>
          </p:nvPr>
        </p:nvSpPr>
        <p:spPr>
          <a:xfrm rot="16200000">
            <a:off x="9959341" y="4046538"/>
            <a:ext cx="3581400" cy="365125"/>
          </a:xfrm>
          <a:prstGeom prst="rect">
            <a:avLst/>
          </a:prstGeom>
        </p:spPr>
        <p:txBody>
          <a:bodyPr vert="horz" lIns="91440" tIns="45720" rIns="91440" bIns="45720" rtlCol="0" anchor="ctr"/>
          <a:lstStyle>
            <a:lvl1pPr algn="l">
              <a:defRPr sz="788">
                <a:solidFill>
                  <a:schemeClr val="accent1">
                    <a:lumMod val="40000"/>
                    <a:lumOff val="60000"/>
                  </a:schemeClr>
                </a:solidFill>
              </a:defRPr>
            </a:lvl1pPr>
          </a:lstStyle>
          <a:p>
            <a:r>
              <a:rPr lang="en-US" smtClean="0"/>
              <a:t>CSC3380, Fall 2023, Using Associative Containers</a:t>
            </a:r>
            <a:endParaRPr lang="en-US"/>
          </a:p>
        </p:txBody>
      </p:sp>
      <p:sp>
        <p:nvSpPr>
          <p:cNvPr id="6" name="Slide Number Placeholder 5"/>
          <p:cNvSpPr>
            <a:spLocks noGrp="1"/>
          </p:cNvSpPr>
          <p:nvPr>
            <p:ph type="sldNum" sz="quarter" idx="4"/>
          </p:nvPr>
        </p:nvSpPr>
        <p:spPr>
          <a:xfrm>
            <a:off x="11292840" y="6172202"/>
            <a:ext cx="914400" cy="593725"/>
          </a:xfrm>
          <a:prstGeom prst="rect">
            <a:avLst/>
          </a:prstGeom>
        </p:spPr>
        <p:txBody>
          <a:bodyPr vert="horz" lIns="45720" tIns="45720" rIns="45720" bIns="45720" rtlCol="0" anchor="ctr">
            <a:normAutofit/>
          </a:bodyPr>
          <a:lstStyle>
            <a:lvl1pPr algn="ctr">
              <a:defRPr sz="2700">
                <a:solidFill>
                  <a:schemeClr val="accent1">
                    <a:lumMod val="60000"/>
                    <a:lumOff val="40000"/>
                  </a:schemeClr>
                </a:solidFill>
                <a:latin typeface="+mj-lt"/>
              </a:defRPr>
            </a:lvl1pPr>
          </a:lstStyle>
          <a:p>
            <a:fld id="{361B6064-FECE-466A-BF5C-A30C7EDC9E78}" type="slidenum">
              <a:rPr lang="en-US" smtClean="0"/>
              <a:t>‹#›</a:t>
            </a:fld>
            <a:endParaRPr lang="en-US"/>
          </a:p>
        </p:txBody>
      </p:sp>
    </p:spTree>
    <p:extLst>
      <p:ext uri="{BB962C8B-B14F-4D97-AF65-F5344CB8AC3E}">
        <p14:creationId xmlns:p14="http://schemas.microsoft.com/office/powerpoint/2010/main" val="192664527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hdr="0"/>
  <p:txStyles>
    <p:titleStyle>
      <a:lvl1pPr algn="l" defTabSz="685800" rtl="0" eaLnBrk="1" latinLnBrk="0" hangingPunct="1">
        <a:lnSpc>
          <a:spcPct val="90000"/>
        </a:lnSpc>
        <a:spcBef>
          <a:spcPct val="0"/>
        </a:spcBef>
        <a:buNone/>
        <a:defRPr sz="3300" b="1" kern="1200" spc="-38" baseline="0">
          <a:solidFill>
            <a:schemeClr val="accent1"/>
          </a:solidFill>
          <a:latin typeface="+mj-lt"/>
          <a:ea typeface="+mj-ea"/>
          <a:cs typeface="+mj-cs"/>
        </a:defRPr>
      </a:lvl1pPr>
    </p:titleStyle>
    <p:bodyStyle>
      <a:lvl1pPr marL="137160" indent="-137160" algn="l" defTabSz="685800" rtl="0" eaLnBrk="1" latinLnBrk="0" hangingPunct="1">
        <a:lnSpc>
          <a:spcPct val="95000"/>
        </a:lnSpc>
        <a:spcBef>
          <a:spcPts val="1050"/>
        </a:spcBef>
        <a:spcAft>
          <a:spcPts val="150"/>
        </a:spcAft>
        <a:buClr>
          <a:schemeClr val="accent1"/>
        </a:buClr>
        <a:buSzPct val="80000"/>
        <a:buFont typeface="Arial" pitchFamily="34" charset="0"/>
        <a:buChar char="•"/>
        <a:defRPr sz="2400" kern="1200" spc="8" baseline="0">
          <a:solidFill>
            <a:schemeClr val="tx1">
              <a:lumMod val="65000"/>
              <a:lumOff val="35000"/>
            </a:schemeClr>
          </a:solidFill>
          <a:latin typeface="+mn-lt"/>
          <a:ea typeface="+mn-ea"/>
          <a:cs typeface="+mn-cs"/>
        </a:defRPr>
      </a:lvl1pPr>
      <a:lvl2pPr marL="342900" indent="-137160" algn="l" defTabSz="685800" rtl="0" eaLnBrk="1" latinLnBrk="0" hangingPunct="1">
        <a:lnSpc>
          <a:spcPct val="90000"/>
        </a:lnSpc>
        <a:spcBef>
          <a:spcPts val="225"/>
        </a:spcBef>
        <a:spcAft>
          <a:spcPts val="225"/>
        </a:spcAft>
        <a:buClr>
          <a:schemeClr val="accent1"/>
        </a:buClr>
        <a:buFont typeface="Wingdings 2" pitchFamily="18" charset="2"/>
        <a:buChar char=""/>
        <a:defRPr sz="2000" kern="1200">
          <a:solidFill>
            <a:schemeClr val="tx1">
              <a:lumMod val="65000"/>
              <a:lumOff val="35000"/>
            </a:schemeClr>
          </a:solidFill>
          <a:latin typeface="+mn-lt"/>
          <a:ea typeface="+mn-ea"/>
          <a:cs typeface="+mn-cs"/>
        </a:defRPr>
      </a:lvl2pPr>
      <a:lvl3pPr marL="548640" indent="-137160" algn="l" defTabSz="685800" rtl="0" eaLnBrk="1" latinLnBrk="0" hangingPunct="1">
        <a:lnSpc>
          <a:spcPct val="90000"/>
        </a:lnSpc>
        <a:spcBef>
          <a:spcPts val="225"/>
        </a:spcBef>
        <a:spcAft>
          <a:spcPts val="225"/>
        </a:spcAft>
        <a:buClr>
          <a:schemeClr val="accent1"/>
        </a:buClr>
        <a:buFont typeface="Wingdings 2" pitchFamily="18" charset="2"/>
        <a:buChar char=""/>
        <a:defRPr sz="2000" kern="1200">
          <a:solidFill>
            <a:schemeClr val="tx1">
              <a:lumMod val="65000"/>
              <a:lumOff val="35000"/>
            </a:schemeClr>
          </a:solidFill>
          <a:latin typeface="+mn-lt"/>
          <a:ea typeface="+mn-ea"/>
          <a:cs typeface="+mn-cs"/>
        </a:defRPr>
      </a:lvl3pPr>
      <a:lvl4pPr marL="754380" indent="-137160" algn="l" defTabSz="685800" rtl="0" eaLnBrk="1" latinLnBrk="0" hangingPunct="1">
        <a:lnSpc>
          <a:spcPct val="90000"/>
        </a:lnSpc>
        <a:spcBef>
          <a:spcPts val="225"/>
        </a:spcBef>
        <a:spcAft>
          <a:spcPts val="225"/>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4pPr>
      <a:lvl5pPr marL="960120" indent="-137160" algn="l" defTabSz="685800" rtl="0" eaLnBrk="1" latinLnBrk="0" hangingPunct="1">
        <a:lnSpc>
          <a:spcPct val="90000"/>
        </a:lnSpc>
        <a:spcBef>
          <a:spcPts val="225"/>
        </a:spcBef>
        <a:spcAft>
          <a:spcPts val="225"/>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5pPr>
      <a:lvl6pPr marL="1200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65000"/>
              <a:lumOff val="35000"/>
            </a:schemeClr>
          </a:solidFill>
          <a:latin typeface="+mn-lt"/>
          <a:ea typeface="+mn-ea"/>
          <a:cs typeface="+mn-cs"/>
        </a:defRPr>
      </a:lvl6pPr>
      <a:lvl7pPr marL="1425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65000"/>
              <a:lumOff val="35000"/>
            </a:schemeClr>
          </a:solidFill>
          <a:latin typeface="+mn-lt"/>
          <a:ea typeface="+mn-ea"/>
          <a:cs typeface="+mn-cs"/>
        </a:defRPr>
      </a:lvl7pPr>
      <a:lvl8pPr marL="1650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65000"/>
              <a:lumOff val="35000"/>
            </a:schemeClr>
          </a:solidFill>
          <a:latin typeface="+mn-lt"/>
          <a:ea typeface="+mn-ea"/>
          <a:cs typeface="+mn-cs"/>
        </a:defRPr>
      </a:lvl8pPr>
      <a:lvl9pPr marL="1875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0.jpg"/><Relationship Id="rId7" Type="http://schemas.openxmlformats.org/officeDocument/2006/relationships/image" Target="../media/image14.jp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3.jpeg"/><Relationship Id="rId5" Type="http://schemas.openxmlformats.org/officeDocument/2006/relationships/image" Target="../media/image12.jpg"/><Relationship Id="rId4" Type="http://schemas.openxmlformats.org/officeDocument/2006/relationships/image" Target="../media/image11.jpg"/><Relationship Id="rId9" Type="http://schemas.openxmlformats.org/officeDocument/2006/relationships/image" Target="../media/image1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Using Associative Containers</a:t>
            </a:r>
            <a:endParaRPr lang="en-US" dirty="0"/>
          </a:p>
        </p:txBody>
      </p:sp>
      <p:sp>
        <p:nvSpPr>
          <p:cNvPr id="3" name="Subtitle 2"/>
          <p:cNvSpPr>
            <a:spLocks noGrp="1"/>
          </p:cNvSpPr>
          <p:nvPr>
            <p:ph type="subTitle" idx="1"/>
          </p:nvPr>
        </p:nvSpPr>
        <p:spPr/>
        <p:txBody>
          <a:bodyPr>
            <a:normAutofit/>
          </a:bodyPr>
          <a:lstStyle/>
          <a:p>
            <a:pPr lvl="0" defTabSz="914400">
              <a:spcBef>
                <a:spcPts val="1400"/>
              </a:spcBef>
              <a:spcAft>
                <a:spcPts val="200"/>
              </a:spcAft>
              <a:buClr>
                <a:srgbClr val="4F81BD"/>
              </a:buClr>
            </a:pPr>
            <a:r>
              <a:rPr lang="en-US" sz="2200" spc="30" dirty="0">
                <a:solidFill>
                  <a:prstClr val="white">
                    <a:lumMod val="75000"/>
                  </a:prstClr>
                </a:solidFill>
              </a:rPr>
              <a:t>Lecture </a:t>
            </a:r>
            <a:r>
              <a:rPr lang="en-US" sz="2200" spc="30" dirty="0" smtClean="0">
                <a:solidFill>
                  <a:prstClr val="white">
                    <a:lumMod val="75000"/>
                  </a:prstClr>
                </a:solidFill>
              </a:rPr>
              <a:t>13</a:t>
            </a:r>
            <a:endParaRPr lang="en-US" sz="2200" spc="30" dirty="0">
              <a:solidFill>
                <a:prstClr val="white">
                  <a:lumMod val="75000"/>
                </a:prstClr>
              </a:solidFill>
            </a:endParaRPr>
          </a:p>
          <a:p>
            <a:pPr lvl="0" defTabSz="914400">
              <a:spcBef>
                <a:spcPts val="1400"/>
              </a:spcBef>
              <a:spcAft>
                <a:spcPts val="200"/>
              </a:spcAft>
              <a:buClr>
                <a:srgbClr val="4F81BD"/>
              </a:buClr>
            </a:pPr>
            <a:r>
              <a:rPr lang="en-US" sz="2200" spc="30" dirty="0">
                <a:solidFill>
                  <a:prstClr val="white">
                    <a:lumMod val="75000"/>
                  </a:prstClr>
                </a:solidFill>
              </a:rPr>
              <a:t>Hartmut Kaiser</a:t>
            </a:r>
          </a:p>
          <a:p>
            <a:r>
              <a:rPr lang="en-US" sz="2400" dirty="0"/>
              <a:t>https://</a:t>
            </a:r>
            <a:r>
              <a:rPr lang="en-US" sz="2400" dirty="0" smtClean="0"/>
              <a:t>teaching.hkaiser.org/spring2024/csc3380</a:t>
            </a:r>
            <a:r>
              <a:rPr lang="en-US" sz="2400" dirty="0"/>
              <a:t>/</a:t>
            </a:r>
          </a:p>
        </p:txBody>
      </p:sp>
    </p:spTree>
    <p:extLst>
      <p:ext uri="{BB962C8B-B14F-4D97-AF65-F5344CB8AC3E}">
        <p14:creationId xmlns:p14="http://schemas.microsoft.com/office/powerpoint/2010/main" val="34618011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Associative Containers</a:t>
            </a:r>
            <a:endParaRPr lang="en-US"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10</a:t>
            </a:fld>
            <a:endParaRPr lang="en-US"/>
          </a:p>
        </p:txBody>
      </p:sp>
    </p:spTree>
    <p:extLst>
      <p:ext uri="{BB962C8B-B14F-4D97-AF65-F5344CB8AC3E}">
        <p14:creationId xmlns:p14="http://schemas.microsoft.com/office/powerpoint/2010/main" val="30574563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r>
              <a:rPr lang="en-US" dirty="0" smtClean="0"/>
              <a:t>Associative containers arrange their elements in a certain sequence based on an ordering criteria for the elements themselves</a:t>
            </a:r>
          </a:p>
          <a:p>
            <a:r>
              <a:rPr lang="en-US" dirty="0" smtClean="0"/>
              <a:t>They employ ordering to quicker find elements</a:t>
            </a:r>
          </a:p>
          <a:p>
            <a:r>
              <a:rPr lang="en-US" dirty="0" smtClean="0"/>
              <a:t>Often they </a:t>
            </a:r>
            <a:r>
              <a:rPr lang="en-US" dirty="0"/>
              <a:t>s</a:t>
            </a:r>
            <a:r>
              <a:rPr lang="en-US" dirty="0" smtClean="0"/>
              <a:t>tore key/value pairs, ordering the values based on the key</a:t>
            </a:r>
          </a:p>
          <a:p>
            <a:r>
              <a:rPr lang="en-US" dirty="0" smtClean="0"/>
              <a:t>We will investigate these containers and use </a:t>
            </a:r>
            <a:r>
              <a:rPr lang="en-US" dirty="0"/>
              <a:t>maps to write compact </a:t>
            </a:r>
            <a:r>
              <a:rPr lang="en-US" dirty="0" smtClean="0"/>
              <a:t>and efficient </a:t>
            </a:r>
            <a:r>
              <a:rPr lang="en-US" dirty="0"/>
              <a:t>look-up-intensive programs.</a:t>
            </a:r>
            <a:endParaRPr lang="en-US" dirty="0" smtClean="0"/>
          </a:p>
          <a:p>
            <a:pPr marL="109728" indent="0">
              <a:buNone/>
            </a:pPr>
            <a:endParaRPr lang="en-US" dirty="0"/>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11</a:t>
            </a:fld>
            <a:endParaRPr lang="en-US"/>
          </a:p>
        </p:txBody>
      </p:sp>
    </p:spTree>
    <p:extLst>
      <p:ext uri="{BB962C8B-B14F-4D97-AF65-F5344CB8AC3E}">
        <p14:creationId xmlns:p14="http://schemas.microsoft.com/office/powerpoint/2010/main" val="498515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Associative Containers?</a:t>
            </a:r>
            <a:endParaRPr lang="en-US" dirty="0"/>
          </a:p>
        </p:txBody>
      </p:sp>
      <p:sp>
        <p:nvSpPr>
          <p:cNvPr id="3" name="Content Placeholder 2"/>
          <p:cNvSpPr>
            <a:spLocks noGrp="1"/>
          </p:cNvSpPr>
          <p:nvPr>
            <p:ph idx="1"/>
          </p:nvPr>
        </p:nvSpPr>
        <p:spPr/>
        <p:txBody>
          <a:bodyPr>
            <a:normAutofit/>
          </a:bodyPr>
          <a:lstStyle/>
          <a:p>
            <a:r>
              <a:rPr lang="en-US" dirty="0" smtClean="0"/>
              <a:t>Finding an element in sequential containers entails sequential search</a:t>
            </a:r>
          </a:p>
          <a:p>
            <a:pPr lvl="1"/>
            <a:r>
              <a:rPr lang="en-US" dirty="0" smtClean="0"/>
              <a:t>Potentially slow if container has many elements</a:t>
            </a:r>
          </a:p>
          <a:p>
            <a:r>
              <a:rPr lang="en-US" dirty="0" smtClean="0"/>
              <a:t>Alternative is to keep elements in sequential container in certain order</a:t>
            </a:r>
          </a:p>
          <a:p>
            <a:pPr lvl="1"/>
            <a:r>
              <a:rPr lang="en-US" dirty="0" smtClean="0"/>
              <a:t>Devise a special search strategy, not easy</a:t>
            </a:r>
          </a:p>
          <a:p>
            <a:pPr lvl="1"/>
            <a:r>
              <a:rPr lang="en-US" dirty="0" smtClean="0"/>
              <a:t>Potentially slow to insert as it might reorder elements</a:t>
            </a:r>
          </a:p>
          <a:p>
            <a:r>
              <a:rPr lang="en-US" dirty="0" smtClean="0"/>
              <a:t>Another alternative is to use associative containers</a:t>
            </a:r>
            <a:endParaRPr lang="en-US" dirty="0"/>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12</a:t>
            </a:fld>
            <a:endParaRPr lang="en-US"/>
          </a:p>
        </p:txBody>
      </p:sp>
    </p:spTree>
    <p:extLst>
      <p:ext uri="{BB962C8B-B14F-4D97-AF65-F5344CB8AC3E}">
        <p14:creationId xmlns:p14="http://schemas.microsoft.com/office/powerpoint/2010/main" val="27702996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Associative Containers</a:t>
            </a:r>
            <a:endParaRPr lang="en-US" dirty="0"/>
          </a:p>
        </p:txBody>
      </p:sp>
      <p:sp>
        <p:nvSpPr>
          <p:cNvPr id="3" name="Content Placeholder 2"/>
          <p:cNvSpPr>
            <a:spLocks noGrp="1"/>
          </p:cNvSpPr>
          <p:nvPr>
            <p:ph idx="1"/>
          </p:nvPr>
        </p:nvSpPr>
        <p:spPr/>
        <p:txBody>
          <a:bodyPr/>
          <a:lstStyle/>
          <a:p>
            <a:r>
              <a:rPr lang="en-US" dirty="0" smtClean="0"/>
              <a:t>Associative containers </a:t>
            </a:r>
            <a:r>
              <a:rPr lang="en-US" dirty="0"/>
              <a:t>automatically arrange their elements into a sequence that depends on the </a:t>
            </a:r>
            <a:r>
              <a:rPr lang="en-US" dirty="0" smtClean="0"/>
              <a:t>values of </a:t>
            </a:r>
            <a:r>
              <a:rPr lang="en-US" dirty="0"/>
              <a:t>the elements themselves, rather than the sequence in which </a:t>
            </a:r>
            <a:r>
              <a:rPr lang="en-US" dirty="0" smtClean="0"/>
              <a:t>they were inserted</a:t>
            </a:r>
          </a:p>
          <a:p>
            <a:r>
              <a:rPr lang="en-US" dirty="0" smtClean="0"/>
              <a:t>Allows to locate element with </a:t>
            </a:r>
            <a:r>
              <a:rPr lang="en-US" dirty="0"/>
              <a:t>particular </a:t>
            </a:r>
            <a:r>
              <a:rPr lang="en-US" dirty="0" smtClean="0"/>
              <a:t>value quickly</a:t>
            </a:r>
          </a:p>
          <a:p>
            <a:r>
              <a:rPr lang="en-US" dirty="0" smtClean="0"/>
              <a:t>The part which is used to locate an element is the </a:t>
            </a:r>
            <a:r>
              <a:rPr lang="en-US" i="1" dirty="0" smtClean="0"/>
              <a:t>key</a:t>
            </a:r>
            <a:r>
              <a:rPr lang="en-US" dirty="0" smtClean="0"/>
              <a:t>, which sometimes has an associated </a:t>
            </a:r>
            <a:r>
              <a:rPr lang="en-US" i="1" dirty="0" smtClean="0"/>
              <a:t>value</a:t>
            </a:r>
            <a:endParaRPr lang="en-US" i="1" dirty="0"/>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13</a:t>
            </a:fld>
            <a:endParaRPr lang="en-US"/>
          </a:p>
        </p:txBody>
      </p:sp>
    </p:spTree>
    <p:extLst>
      <p:ext uri="{BB962C8B-B14F-4D97-AF65-F5344CB8AC3E}">
        <p14:creationId xmlns:p14="http://schemas.microsoft.com/office/powerpoint/2010/main" val="42396128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Counting Words</a:t>
            </a:r>
            <a:endParaRPr lang="en-US"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14</a:t>
            </a:fld>
            <a:endParaRPr lang="en-US"/>
          </a:p>
        </p:txBody>
      </p:sp>
    </p:spTree>
    <p:extLst>
      <p:ext uri="{BB962C8B-B14F-4D97-AF65-F5344CB8AC3E}">
        <p14:creationId xmlns:p14="http://schemas.microsoft.com/office/powerpoint/2010/main" val="40881234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Counting Words</a:t>
            </a:r>
            <a:endParaRPr lang="en-US" dirty="0"/>
          </a:p>
        </p:txBody>
      </p:sp>
      <p:sp>
        <p:nvSpPr>
          <p:cNvPr id="3" name="Content Placeholder 2"/>
          <p:cNvSpPr>
            <a:spLocks noGrp="1"/>
          </p:cNvSpPr>
          <p:nvPr>
            <p:ph idx="1"/>
          </p:nvPr>
        </p:nvSpPr>
        <p:spPr/>
        <p:txBody>
          <a:bodyPr>
            <a:normAutofit fontScale="62500" lnSpcReduction="20000"/>
          </a:bodyPr>
          <a:lstStyle/>
          <a:p>
            <a:r>
              <a:rPr lang="en-US" sz="2900" dirty="0"/>
              <a:t>Almost trivial with associative containers:</a:t>
            </a:r>
          </a:p>
          <a:p>
            <a:pPr marL="978408" lvl="3" indent="0">
              <a:buNone/>
            </a:pPr>
            <a:endParaRPr lang="en-US" sz="2300" dirty="0">
              <a:solidFill>
                <a:srgbClr val="0000FF"/>
              </a:solidFill>
              <a:latin typeface="Consolas"/>
            </a:endParaRPr>
          </a:p>
          <a:p>
            <a:pPr marL="461963" lvl="3" indent="0">
              <a:buNone/>
            </a:pPr>
            <a:r>
              <a:rPr lang="en-US" sz="2300" dirty="0" err="1">
                <a:solidFill>
                  <a:srgbClr val="0000FF"/>
                </a:solidFill>
                <a:latin typeface="Consolas"/>
              </a:rPr>
              <a:t>int</a:t>
            </a:r>
            <a:r>
              <a:rPr lang="en-US" sz="2300" dirty="0">
                <a:solidFill>
                  <a:prstClr val="black"/>
                </a:solidFill>
                <a:latin typeface="Consolas"/>
              </a:rPr>
              <a:t> main()</a:t>
            </a:r>
          </a:p>
          <a:p>
            <a:pPr marL="461963" lvl="3" indent="0">
              <a:buNone/>
            </a:pPr>
            <a:r>
              <a:rPr lang="en-US" sz="2300" dirty="0">
                <a:solidFill>
                  <a:prstClr val="black"/>
                </a:solidFill>
                <a:latin typeface="Consolas"/>
              </a:rPr>
              <a:t>{</a:t>
            </a:r>
          </a:p>
          <a:p>
            <a:pPr marL="461963" lvl="3" indent="0">
              <a:buNone/>
            </a:pPr>
            <a:r>
              <a:rPr lang="en-US" sz="2300" dirty="0">
                <a:solidFill>
                  <a:prstClr val="black"/>
                </a:solidFill>
                <a:latin typeface="Consolas"/>
              </a:rPr>
              <a:t>    </a:t>
            </a:r>
            <a:r>
              <a:rPr lang="en-US" sz="2300" dirty="0" err="1" smtClean="0">
                <a:solidFill>
                  <a:prstClr val="black"/>
                </a:solidFill>
                <a:latin typeface="Consolas"/>
              </a:rPr>
              <a:t>std</a:t>
            </a:r>
            <a:r>
              <a:rPr lang="en-US" sz="2300" dirty="0" smtClean="0">
                <a:solidFill>
                  <a:prstClr val="black"/>
                </a:solidFill>
                <a:latin typeface="Consolas"/>
              </a:rPr>
              <a:t>::string </a:t>
            </a:r>
            <a:r>
              <a:rPr lang="en-US" sz="2300" dirty="0">
                <a:solidFill>
                  <a:prstClr val="black"/>
                </a:solidFill>
                <a:latin typeface="Consolas"/>
              </a:rPr>
              <a:t>s;</a:t>
            </a:r>
          </a:p>
          <a:p>
            <a:pPr marL="461963" lvl="3" indent="0">
              <a:buNone/>
            </a:pPr>
            <a:r>
              <a:rPr lang="en-US" sz="2300" dirty="0">
                <a:solidFill>
                  <a:prstClr val="black"/>
                </a:solidFill>
                <a:latin typeface="Consolas"/>
              </a:rPr>
              <a:t>    </a:t>
            </a:r>
            <a:r>
              <a:rPr lang="en-US" sz="2300" dirty="0" err="1" smtClean="0">
                <a:solidFill>
                  <a:prstClr val="black"/>
                </a:solidFill>
                <a:latin typeface="Consolas"/>
              </a:rPr>
              <a:t>std</a:t>
            </a:r>
            <a:r>
              <a:rPr lang="en-US" sz="2300" dirty="0" smtClean="0">
                <a:solidFill>
                  <a:prstClr val="black"/>
                </a:solidFill>
                <a:latin typeface="Consolas"/>
              </a:rPr>
              <a:t>::map&lt;</a:t>
            </a:r>
            <a:r>
              <a:rPr lang="en-US" sz="2300" dirty="0" err="1" smtClean="0">
                <a:solidFill>
                  <a:prstClr val="black"/>
                </a:solidFill>
                <a:latin typeface="Consolas"/>
              </a:rPr>
              <a:t>std</a:t>
            </a:r>
            <a:r>
              <a:rPr lang="en-US" sz="2300" dirty="0" smtClean="0">
                <a:solidFill>
                  <a:prstClr val="black"/>
                </a:solidFill>
                <a:latin typeface="Consolas"/>
              </a:rPr>
              <a:t>::string</a:t>
            </a:r>
            <a:r>
              <a:rPr lang="en-US" sz="2300" dirty="0">
                <a:solidFill>
                  <a:prstClr val="black"/>
                </a:solidFill>
                <a:latin typeface="Consolas"/>
              </a:rPr>
              <a:t>, </a:t>
            </a:r>
            <a:r>
              <a:rPr lang="en-US" sz="2300" dirty="0" err="1">
                <a:solidFill>
                  <a:srgbClr val="0000FF"/>
                </a:solidFill>
                <a:latin typeface="Consolas"/>
              </a:rPr>
              <a:t>int</a:t>
            </a:r>
            <a:r>
              <a:rPr lang="en-US" sz="2300" dirty="0">
                <a:solidFill>
                  <a:prstClr val="black"/>
                </a:solidFill>
                <a:latin typeface="Consolas"/>
              </a:rPr>
              <a:t>&gt; counters; </a:t>
            </a:r>
            <a:r>
              <a:rPr lang="en-US" sz="2300" dirty="0">
                <a:solidFill>
                  <a:srgbClr val="008000"/>
                </a:solidFill>
                <a:latin typeface="Consolas"/>
              </a:rPr>
              <a:t>// store each word and an </a:t>
            </a:r>
          </a:p>
          <a:p>
            <a:pPr marL="461963" lvl="3" indent="0">
              <a:buNone/>
            </a:pPr>
            <a:r>
              <a:rPr lang="en-US" sz="2300" dirty="0">
                <a:solidFill>
                  <a:srgbClr val="008000"/>
                </a:solidFill>
                <a:latin typeface="Consolas"/>
              </a:rPr>
              <a:t>                               </a:t>
            </a:r>
            <a:r>
              <a:rPr lang="en-US" sz="2300" dirty="0" smtClean="0">
                <a:solidFill>
                  <a:srgbClr val="008000"/>
                </a:solidFill>
                <a:latin typeface="Consolas"/>
              </a:rPr>
              <a:t>          // </a:t>
            </a:r>
            <a:r>
              <a:rPr lang="en-US" sz="2300" dirty="0">
                <a:solidFill>
                  <a:srgbClr val="008000"/>
                </a:solidFill>
                <a:latin typeface="Consolas"/>
              </a:rPr>
              <a:t>associated counter</a:t>
            </a:r>
            <a:endParaRPr lang="en-US" sz="2300" dirty="0">
              <a:solidFill>
                <a:prstClr val="black"/>
              </a:solidFill>
              <a:latin typeface="Consolas"/>
            </a:endParaRPr>
          </a:p>
          <a:p>
            <a:pPr marL="461963" lvl="3" indent="0">
              <a:buNone/>
            </a:pPr>
            <a:r>
              <a:rPr lang="en-US" sz="2300" dirty="0">
                <a:solidFill>
                  <a:prstClr val="black"/>
                </a:solidFill>
                <a:latin typeface="Consolas"/>
              </a:rPr>
              <a:t>    </a:t>
            </a:r>
            <a:r>
              <a:rPr lang="en-US" sz="2300" dirty="0">
                <a:solidFill>
                  <a:srgbClr val="008000"/>
                </a:solidFill>
                <a:latin typeface="Consolas"/>
              </a:rPr>
              <a:t>// read the input, keeping track of each word and </a:t>
            </a:r>
          </a:p>
          <a:p>
            <a:pPr marL="461963" lvl="3" indent="0">
              <a:buNone/>
            </a:pPr>
            <a:r>
              <a:rPr lang="en-US" sz="2300" dirty="0">
                <a:solidFill>
                  <a:srgbClr val="008000"/>
                </a:solidFill>
                <a:latin typeface="Consolas"/>
              </a:rPr>
              <a:t>    // how often we see it</a:t>
            </a:r>
            <a:endParaRPr lang="en-US" sz="2300" dirty="0">
              <a:solidFill>
                <a:prstClr val="black"/>
              </a:solidFill>
              <a:latin typeface="Consolas"/>
            </a:endParaRPr>
          </a:p>
          <a:p>
            <a:pPr marL="461963" lvl="3" indent="0">
              <a:buNone/>
            </a:pPr>
            <a:r>
              <a:rPr lang="en-US" sz="2300" dirty="0">
                <a:solidFill>
                  <a:prstClr val="black"/>
                </a:solidFill>
                <a:latin typeface="Consolas"/>
              </a:rPr>
              <a:t>    </a:t>
            </a:r>
            <a:r>
              <a:rPr lang="en-US" sz="2300" dirty="0">
                <a:solidFill>
                  <a:srgbClr val="0000FF"/>
                </a:solidFill>
                <a:latin typeface="Consolas"/>
              </a:rPr>
              <a:t>while</a:t>
            </a:r>
            <a:r>
              <a:rPr lang="en-US" sz="2300" dirty="0">
                <a:solidFill>
                  <a:prstClr val="black"/>
                </a:solidFill>
                <a:latin typeface="Consolas"/>
              </a:rPr>
              <a:t> </a:t>
            </a:r>
            <a:r>
              <a:rPr lang="en-US" sz="2300" dirty="0" smtClean="0">
                <a:solidFill>
                  <a:prstClr val="black"/>
                </a:solidFill>
                <a:latin typeface="Consolas"/>
              </a:rPr>
              <a:t>(</a:t>
            </a:r>
            <a:r>
              <a:rPr lang="en-US" sz="2300" dirty="0" err="1" smtClean="0">
                <a:solidFill>
                  <a:prstClr val="black"/>
                </a:solidFill>
                <a:latin typeface="Consolas"/>
              </a:rPr>
              <a:t>std</a:t>
            </a:r>
            <a:r>
              <a:rPr lang="en-US" sz="2300" dirty="0" smtClean="0">
                <a:solidFill>
                  <a:prstClr val="black"/>
                </a:solidFill>
                <a:latin typeface="Consolas"/>
              </a:rPr>
              <a:t>::</a:t>
            </a:r>
            <a:r>
              <a:rPr lang="en-US" sz="2300" dirty="0" err="1" smtClean="0">
                <a:solidFill>
                  <a:prstClr val="black"/>
                </a:solidFill>
                <a:latin typeface="Consolas"/>
              </a:rPr>
              <a:t>cin</a:t>
            </a:r>
            <a:r>
              <a:rPr lang="en-US" sz="2300" dirty="0" smtClean="0">
                <a:solidFill>
                  <a:prstClr val="black"/>
                </a:solidFill>
                <a:latin typeface="Consolas"/>
              </a:rPr>
              <a:t> </a:t>
            </a:r>
            <a:r>
              <a:rPr lang="en-US" sz="2300" dirty="0">
                <a:solidFill>
                  <a:prstClr val="black"/>
                </a:solidFill>
                <a:latin typeface="Consolas"/>
              </a:rPr>
              <a:t>&gt;&gt; s</a:t>
            </a:r>
            <a:r>
              <a:rPr lang="en-US" sz="2300" dirty="0" smtClean="0">
                <a:solidFill>
                  <a:prstClr val="black"/>
                </a:solidFill>
                <a:latin typeface="Consolas"/>
              </a:rPr>
              <a:t>) {</a:t>
            </a:r>
            <a:endParaRPr lang="en-US" sz="2300" dirty="0">
              <a:solidFill>
                <a:prstClr val="black"/>
              </a:solidFill>
              <a:latin typeface="Consolas"/>
            </a:endParaRPr>
          </a:p>
          <a:p>
            <a:pPr marL="461963" lvl="3" indent="0">
              <a:buNone/>
            </a:pPr>
            <a:r>
              <a:rPr lang="en-US" sz="2300" dirty="0">
                <a:solidFill>
                  <a:prstClr val="black"/>
                </a:solidFill>
                <a:latin typeface="Consolas"/>
              </a:rPr>
              <a:t>        ++counters[s];</a:t>
            </a:r>
          </a:p>
          <a:p>
            <a:pPr marL="461963" lvl="3" indent="0">
              <a:buNone/>
            </a:pPr>
            <a:r>
              <a:rPr lang="en-US" sz="2300" dirty="0" smtClean="0">
                <a:solidFill>
                  <a:prstClr val="black"/>
                </a:solidFill>
                <a:latin typeface="Consolas"/>
              </a:rPr>
              <a:t>    }</a:t>
            </a:r>
          </a:p>
          <a:p>
            <a:pPr marL="461963" lvl="3" indent="0">
              <a:buNone/>
            </a:pPr>
            <a:endParaRPr lang="en-US" sz="2300" dirty="0">
              <a:solidFill>
                <a:prstClr val="black"/>
              </a:solidFill>
              <a:latin typeface="Consolas"/>
            </a:endParaRPr>
          </a:p>
          <a:p>
            <a:pPr marL="461963" lvl="3" indent="0">
              <a:buNone/>
            </a:pPr>
            <a:r>
              <a:rPr lang="en-US" sz="2300" dirty="0">
                <a:solidFill>
                  <a:prstClr val="black"/>
                </a:solidFill>
                <a:latin typeface="Consolas"/>
              </a:rPr>
              <a:t>    </a:t>
            </a:r>
            <a:r>
              <a:rPr lang="en-US" sz="2300" dirty="0">
                <a:solidFill>
                  <a:srgbClr val="008000"/>
                </a:solidFill>
                <a:latin typeface="Consolas"/>
              </a:rPr>
              <a:t>// write the words and associated counts</a:t>
            </a:r>
            <a:endParaRPr lang="en-US" sz="2300" dirty="0">
              <a:solidFill>
                <a:prstClr val="black"/>
              </a:solidFill>
              <a:latin typeface="Consolas"/>
            </a:endParaRPr>
          </a:p>
          <a:p>
            <a:pPr marL="461963" lvl="3" indent="0">
              <a:buNone/>
            </a:pPr>
            <a:r>
              <a:rPr lang="en-US" sz="2300" dirty="0" smtClean="0">
                <a:solidFill>
                  <a:prstClr val="black"/>
                </a:solidFill>
                <a:latin typeface="Consolas"/>
              </a:rPr>
              <a:t>    </a:t>
            </a:r>
            <a:r>
              <a:rPr lang="en-US" sz="2300" dirty="0" smtClean="0">
                <a:solidFill>
                  <a:srgbClr val="0000FF"/>
                </a:solidFill>
                <a:latin typeface="Consolas"/>
              </a:rPr>
              <a:t>for</a:t>
            </a:r>
            <a:r>
              <a:rPr lang="en-US" sz="2300" dirty="0">
                <a:solidFill>
                  <a:prstClr val="black"/>
                </a:solidFill>
                <a:latin typeface="Consolas"/>
              </a:rPr>
              <a:t> (</a:t>
            </a:r>
            <a:r>
              <a:rPr lang="en-US" sz="2300" dirty="0" err="1">
                <a:solidFill>
                  <a:prstClr val="black"/>
                </a:solidFill>
                <a:latin typeface="Consolas"/>
              </a:rPr>
              <a:t>std</a:t>
            </a:r>
            <a:r>
              <a:rPr lang="en-US" sz="2300" dirty="0">
                <a:solidFill>
                  <a:prstClr val="black"/>
                </a:solidFill>
                <a:latin typeface="Consolas"/>
              </a:rPr>
              <a:t>::map&lt;</a:t>
            </a:r>
            <a:r>
              <a:rPr lang="en-US" sz="2300" dirty="0" err="1">
                <a:solidFill>
                  <a:prstClr val="black"/>
                </a:solidFill>
                <a:latin typeface="Consolas"/>
              </a:rPr>
              <a:t>std</a:t>
            </a:r>
            <a:r>
              <a:rPr lang="en-US" sz="2300" dirty="0">
                <a:solidFill>
                  <a:prstClr val="black"/>
                </a:solidFill>
                <a:latin typeface="Consolas"/>
              </a:rPr>
              <a:t>::string, </a:t>
            </a:r>
            <a:r>
              <a:rPr lang="en-US" sz="2300" dirty="0" err="1" smtClean="0">
                <a:solidFill>
                  <a:srgbClr val="0000FF"/>
                </a:solidFill>
                <a:latin typeface="Consolas"/>
              </a:rPr>
              <a:t>int</a:t>
            </a:r>
            <a:r>
              <a:rPr lang="en-US" sz="2300" dirty="0" smtClean="0">
                <a:solidFill>
                  <a:prstClr val="black"/>
                </a:solidFill>
                <a:latin typeface="Consolas"/>
              </a:rPr>
              <a:t>&gt;::</a:t>
            </a:r>
            <a:r>
              <a:rPr lang="en-US" sz="2300" dirty="0" err="1" smtClean="0">
                <a:solidFill>
                  <a:prstClr val="black"/>
                </a:solidFill>
                <a:latin typeface="Consolas"/>
              </a:rPr>
              <a:t>const_iterator</a:t>
            </a:r>
            <a:r>
              <a:rPr lang="en-US" sz="2300" dirty="0" smtClean="0">
                <a:solidFill>
                  <a:prstClr val="black"/>
                </a:solidFill>
                <a:latin typeface="Consolas"/>
              </a:rPr>
              <a:t> it = </a:t>
            </a:r>
            <a:r>
              <a:rPr lang="en-US" sz="2300" dirty="0" err="1" smtClean="0">
                <a:solidFill>
                  <a:prstClr val="black"/>
                </a:solidFill>
                <a:latin typeface="Consolas"/>
              </a:rPr>
              <a:t>counters.begin</a:t>
            </a:r>
            <a:r>
              <a:rPr lang="en-US" sz="2300" dirty="0" smtClean="0">
                <a:solidFill>
                  <a:prstClr val="black"/>
                </a:solidFill>
                <a:latin typeface="Consolas"/>
              </a:rPr>
              <a:t>();</a:t>
            </a:r>
          </a:p>
          <a:p>
            <a:pPr marL="461963" lvl="3" indent="0">
              <a:buNone/>
            </a:pPr>
            <a:r>
              <a:rPr lang="en-US" sz="2300" dirty="0" smtClean="0">
                <a:solidFill>
                  <a:prstClr val="black"/>
                </a:solidFill>
                <a:latin typeface="Consolas"/>
              </a:rPr>
              <a:t>         </a:t>
            </a:r>
            <a:r>
              <a:rPr lang="en-US" sz="2300" dirty="0">
                <a:solidFill>
                  <a:prstClr val="black"/>
                </a:solidFill>
                <a:latin typeface="Consolas"/>
              </a:rPr>
              <a:t>it != </a:t>
            </a:r>
            <a:r>
              <a:rPr lang="en-US" sz="2300" dirty="0" err="1">
                <a:solidFill>
                  <a:prstClr val="black"/>
                </a:solidFill>
                <a:latin typeface="Consolas"/>
              </a:rPr>
              <a:t>counters.end</a:t>
            </a:r>
            <a:r>
              <a:rPr lang="en-US" sz="2300" dirty="0">
                <a:solidFill>
                  <a:prstClr val="black"/>
                </a:solidFill>
                <a:latin typeface="Consolas"/>
              </a:rPr>
              <a:t>(); ++it) </a:t>
            </a:r>
            <a:r>
              <a:rPr lang="en-US" sz="2300" dirty="0" smtClean="0">
                <a:solidFill>
                  <a:prstClr val="black"/>
                </a:solidFill>
                <a:latin typeface="Consolas"/>
              </a:rPr>
              <a:t>{</a:t>
            </a:r>
            <a:endParaRPr lang="en-US" sz="2300" dirty="0">
              <a:solidFill>
                <a:prstClr val="black"/>
              </a:solidFill>
              <a:latin typeface="Consolas"/>
            </a:endParaRPr>
          </a:p>
          <a:p>
            <a:pPr marL="461963" lvl="3" indent="0">
              <a:buNone/>
            </a:pPr>
            <a:r>
              <a:rPr lang="en-US" sz="2300" dirty="0">
                <a:solidFill>
                  <a:prstClr val="black"/>
                </a:solidFill>
                <a:latin typeface="Consolas"/>
              </a:rPr>
              <a:t>        </a:t>
            </a:r>
            <a:r>
              <a:rPr lang="en-US" sz="2300" dirty="0" err="1" smtClean="0">
                <a:solidFill>
                  <a:prstClr val="black"/>
                </a:solidFill>
                <a:latin typeface="Consolas"/>
              </a:rPr>
              <a:t>std</a:t>
            </a:r>
            <a:r>
              <a:rPr lang="en-US" sz="2300" dirty="0" smtClean="0">
                <a:solidFill>
                  <a:prstClr val="black"/>
                </a:solidFill>
                <a:latin typeface="Consolas"/>
              </a:rPr>
              <a:t>::</a:t>
            </a:r>
            <a:r>
              <a:rPr lang="en-US" sz="2300" dirty="0" err="1" smtClean="0">
                <a:solidFill>
                  <a:prstClr val="black"/>
                </a:solidFill>
                <a:latin typeface="Consolas"/>
              </a:rPr>
              <a:t>cout</a:t>
            </a:r>
            <a:r>
              <a:rPr lang="en-US" sz="2300" dirty="0" smtClean="0">
                <a:solidFill>
                  <a:prstClr val="black"/>
                </a:solidFill>
                <a:latin typeface="Consolas"/>
              </a:rPr>
              <a:t> </a:t>
            </a:r>
            <a:r>
              <a:rPr lang="en-US" sz="2300" dirty="0">
                <a:solidFill>
                  <a:prstClr val="black"/>
                </a:solidFill>
                <a:latin typeface="Consolas"/>
              </a:rPr>
              <a:t>&lt;&lt; it-&gt;first &lt;&lt; </a:t>
            </a:r>
            <a:r>
              <a:rPr lang="en-US" sz="2300" dirty="0">
                <a:solidFill>
                  <a:srgbClr val="A31515"/>
                </a:solidFill>
                <a:latin typeface="Consolas"/>
              </a:rPr>
              <a:t>"\t"</a:t>
            </a:r>
            <a:r>
              <a:rPr lang="en-US" sz="2300" dirty="0">
                <a:solidFill>
                  <a:prstClr val="black"/>
                </a:solidFill>
                <a:latin typeface="Consolas"/>
              </a:rPr>
              <a:t> &lt;&lt; it-&gt;second &lt;&lt; </a:t>
            </a:r>
            <a:r>
              <a:rPr lang="en-US" sz="2300" dirty="0" err="1" smtClean="0">
                <a:solidFill>
                  <a:prstClr val="black"/>
                </a:solidFill>
                <a:latin typeface="Consolas"/>
              </a:rPr>
              <a:t>std</a:t>
            </a:r>
            <a:r>
              <a:rPr lang="en-US" sz="2300" dirty="0" smtClean="0">
                <a:solidFill>
                  <a:prstClr val="black"/>
                </a:solidFill>
                <a:latin typeface="Consolas"/>
              </a:rPr>
              <a:t>::</a:t>
            </a:r>
            <a:r>
              <a:rPr lang="en-US" sz="2300" dirty="0" err="1" smtClean="0">
                <a:solidFill>
                  <a:prstClr val="black"/>
                </a:solidFill>
                <a:latin typeface="Consolas"/>
              </a:rPr>
              <a:t>endl</a:t>
            </a:r>
            <a:r>
              <a:rPr lang="en-US" sz="2300" dirty="0">
                <a:solidFill>
                  <a:prstClr val="black"/>
                </a:solidFill>
                <a:latin typeface="Consolas"/>
              </a:rPr>
              <a:t>;</a:t>
            </a:r>
          </a:p>
          <a:p>
            <a:pPr marL="461963" lvl="3" indent="0">
              <a:buNone/>
            </a:pPr>
            <a:r>
              <a:rPr lang="en-US" sz="2300" dirty="0">
                <a:solidFill>
                  <a:prstClr val="black"/>
                </a:solidFill>
                <a:latin typeface="Consolas"/>
              </a:rPr>
              <a:t>    </a:t>
            </a:r>
            <a:r>
              <a:rPr lang="en-US" sz="2300" dirty="0" smtClean="0">
                <a:solidFill>
                  <a:prstClr val="black"/>
                </a:solidFill>
                <a:latin typeface="Consolas"/>
              </a:rPr>
              <a:t>}</a:t>
            </a:r>
          </a:p>
          <a:p>
            <a:pPr marL="461963" lvl="3" indent="0">
              <a:buNone/>
            </a:pPr>
            <a:endParaRPr lang="en-US" sz="2300" dirty="0">
              <a:solidFill>
                <a:prstClr val="black"/>
              </a:solidFill>
              <a:latin typeface="Consolas"/>
            </a:endParaRPr>
          </a:p>
          <a:p>
            <a:pPr marL="461963" lvl="3" indent="0">
              <a:buNone/>
            </a:pPr>
            <a:r>
              <a:rPr lang="en-US" sz="2300" dirty="0">
                <a:solidFill>
                  <a:prstClr val="black"/>
                </a:solidFill>
                <a:latin typeface="Consolas"/>
              </a:rPr>
              <a:t>    </a:t>
            </a:r>
            <a:r>
              <a:rPr lang="en-US" sz="2300" dirty="0">
                <a:solidFill>
                  <a:srgbClr val="0000FF"/>
                </a:solidFill>
                <a:latin typeface="Consolas"/>
              </a:rPr>
              <a:t>return</a:t>
            </a:r>
            <a:r>
              <a:rPr lang="en-US" sz="2300" dirty="0">
                <a:solidFill>
                  <a:prstClr val="black"/>
                </a:solidFill>
                <a:latin typeface="Consolas"/>
              </a:rPr>
              <a:t> 0;</a:t>
            </a:r>
          </a:p>
          <a:p>
            <a:pPr marL="461963" lvl="3" indent="0">
              <a:buNone/>
            </a:pPr>
            <a:r>
              <a:rPr lang="en-US" sz="2300" dirty="0">
                <a:solidFill>
                  <a:prstClr val="black"/>
                </a:solidFill>
                <a:latin typeface="Consolas"/>
              </a:rPr>
              <a:t>}</a:t>
            </a:r>
          </a:p>
          <a:p>
            <a:endParaRPr lang="en-US" dirty="0"/>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pPr/>
              <a:t>15</a:t>
            </a:fld>
            <a:endParaRPr lang="en-US"/>
          </a:p>
        </p:txBody>
      </p:sp>
      <p:grpSp>
        <p:nvGrpSpPr>
          <p:cNvPr id="7" name="Group 6"/>
          <p:cNvGrpSpPr/>
          <p:nvPr/>
        </p:nvGrpSpPr>
        <p:grpSpPr>
          <a:xfrm>
            <a:off x="3962400" y="2209800"/>
            <a:ext cx="1143000" cy="609600"/>
            <a:chOff x="2151185" y="2438400"/>
            <a:chExt cx="1143000" cy="609600"/>
          </a:xfrm>
          <a:solidFill>
            <a:srgbClr val="92D050"/>
          </a:solidFill>
        </p:grpSpPr>
        <p:sp>
          <p:nvSpPr>
            <p:cNvPr id="8" name="AutoShape 4"/>
            <p:cNvSpPr>
              <a:spLocks noChangeArrowheads="1"/>
            </p:cNvSpPr>
            <p:nvPr/>
          </p:nvSpPr>
          <p:spPr bwMode="auto">
            <a:xfrm>
              <a:off x="2151185" y="2438400"/>
              <a:ext cx="1143000" cy="304800"/>
            </a:xfrm>
            <a:prstGeom prst="roundRect">
              <a:avLst>
                <a:gd name="adj" fmla="val 16667"/>
              </a:avLst>
            </a:prstGeom>
            <a:grpFill/>
            <a:ln w="9525">
              <a:solidFill>
                <a:schemeClr val="tx1"/>
              </a:solidFill>
              <a:round/>
              <a:headEnd/>
              <a:tailEnd/>
            </a:ln>
          </p:spPr>
          <p:txBody>
            <a:bodyPr wrap="none" anchor="ctr"/>
            <a:lstStyle/>
            <a:p>
              <a:pPr algn="ctr"/>
              <a:r>
                <a:rPr lang="en-US" dirty="0"/>
                <a:t>Key type</a:t>
              </a:r>
            </a:p>
          </p:txBody>
        </p:sp>
        <p:sp>
          <p:nvSpPr>
            <p:cNvPr id="9" name="Line 6"/>
            <p:cNvSpPr>
              <a:spLocks noChangeShapeType="1"/>
            </p:cNvSpPr>
            <p:nvPr/>
          </p:nvSpPr>
          <p:spPr bwMode="auto">
            <a:xfrm flipH="1">
              <a:off x="2151185" y="2743200"/>
              <a:ext cx="515815" cy="304800"/>
            </a:xfrm>
            <a:prstGeom prst="line">
              <a:avLst/>
            </a:prstGeom>
            <a:grpFill/>
            <a:ln w="9525">
              <a:solidFill>
                <a:schemeClr val="tx1"/>
              </a:solidFill>
              <a:round/>
              <a:headEnd/>
              <a:tailEnd type="triangle" w="med" len="med"/>
            </a:ln>
            <a:extLst/>
          </p:spPr>
          <p:txBody>
            <a:bodyPr/>
            <a:lstStyle/>
            <a:p>
              <a:endParaRPr lang="en-US"/>
            </a:p>
          </p:txBody>
        </p:sp>
      </p:grpSp>
      <p:grpSp>
        <p:nvGrpSpPr>
          <p:cNvPr id="10" name="Group 9"/>
          <p:cNvGrpSpPr/>
          <p:nvPr/>
        </p:nvGrpSpPr>
        <p:grpSpPr>
          <a:xfrm>
            <a:off x="4572000" y="2209800"/>
            <a:ext cx="2282952" cy="609600"/>
            <a:chOff x="2974848" y="2438400"/>
            <a:chExt cx="2282952" cy="609600"/>
          </a:xfrm>
          <a:solidFill>
            <a:srgbClr val="92D050"/>
          </a:solidFill>
        </p:grpSpPr>
        <p:sp>
          <p:nvSpPr>
            <p:cNvPr id="11" name="AutoShape 5"/>
            <p:cNvSpPr>
              <a:spLocks noChangeArrowheads="1"/>
            </p:cNvSpPr>
            <p:nvPr/>
          </p:nvSpPr>
          <p:spPr bwMode="auto">
            <a:xfrm>
              <a:off x="3810000" y="2438400"/>
              <a:ext cx="1447800" cy="304800"/>
            </a:xfrm>
            <a:prstGeom prst="roundRect">
              <a:avLst>
                <a:gd name="adj" fmla="val 16667"/>
              </a:avLst>
            </a:prstGeom>
            <a:grpFill/>
            <a:ln w="9525">
              <a:solidFill>
                <a:schemeClr val="tx1"/>
              </a:solidFill>
              <a:round/>
              <a:headEnd/>
              <a:tailEnd/>
            </a:ln>
          </p:spPr>
          <p:txBody>
            <a:bodyPr wrap="none" anchor="ctr"/>
            <a:lstStyle/>
            <a:p>
              <a:pPr algn="ctr"/>
              <a:r>
                <a:rPr lang="en-US" dirty="0"/>
                <a:t>Value type</a:t>
              </a:r>
            </a:p>
          </p:txBody>
        </p:sp>
        <p:sp>
          <p:nvSpPr>
            <p:cNvPr id="12" name="Line 7"/>
            <p:cNvSpPr>
              <a:spLocks noChangeShapeType="1"/>
            </p:cNvSpPr>
            <p:nvPr/>
          </p:nvSpPr>
          <p:spPr bwMode="auto">
            <a:xfrm flipH="1">
              <a:off x="2974848" y="2743200"/>
              <a:ext cx="1063752" cy="304800"/>
            </a:xfrm>
            <a:prstGeom prst="line">
              <a:avLst/>
            </a:prstGeom>
            <a:grpFill/>
            <a:ln w="9525">
              <a:solidFill>
                <a:schemeClr val="tx1"/>
              </a:solidFill>
              <a:round/>
              <a:headEnd/>
              <a:tailEnd type="triangle" w="med" len="med"/>
            </a:ln>
            <a:extLst/>
          </p:spPr>
          <p:txBody>
            <a:bodyPr/>
            <a:lstStyle/>
            <a:p>
              <a:endParaRPr lang="en-US"/>
            </a:p>
          </p:txBody>
        </p:sp>
      </p:grpSp>
    </p:spTree>
    <p:extLst>
      <p:ext uri="{BB962C8B-B14F-4D97-AF65-F5344CB8AC3E}">
        <p14:creationId xmlns:p14="http://schemas.microsoft.com/office/powerpoint/2010/main" val="860007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0-#ppt_w/2"/>
                                          </p:val>
                                        </p:tav>
                                        <p:tav tm="100000">
                                          <p:val>
                                            <p:strVal val="#ppt_x"/>
                                          </p:val>
                                        </p:tav>
                                      </p:tavLst>
                                    </p:anim>
                                    <p:anim calcmode="lin" valueType="num">
                                      <p:cBhvr additive="base">
                                        <p:cTn id="14"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Words</a:t>
            </a:r>
            <a:endParaRPr lang="en-US" dirty="0"/>
          </a:p>
        </p:txBody>
      </p:sp>
      <p:sp>
        <p:nvSpPr>
          <p:cNvPr id="3" name="Content Placeholder 2"/>
          <p:cNvSpPr>
            <a:spLocks noGrp="1"/>
          </p:cNvSpPr>
          <p:nvPr>
            <p:ph idx="1"/>
          </p:nvPr>
        </p:nvSpPr>
        <p:spPr>
          <a:xfrm>
            <a:off x="1261872" y="1828800"/>
            <a:ext cx="8595360" cy="4351337"/>
          </a:xfrm>
        </p:spPr>
        <p:txBody>
          <a:bodyPr/>
          <a:lstStyle/>
          <a:p>
            <a:r>
              <a:rPr lang="en-US" dirty="0" smtClean="0"/>
              <a:t>As </a:t>
            </a:r>
            <a:r>
              <a:rPr lang="en-US" dirty="0" err="1" smtClean="0">
                <a:latin typeface="Consolas" panose="020B0609020204030204" pitchFamily="49" charset="0"/>
                <a:cs typeface="Consolas" panose="020B0609020204030204" pitchFamily="49" charset="0"/>
              </a:rPr>
              <a:t>std</a:t>
            </a:r>
            <a:r>
              <a:rPr lang="en-US" dirty="0" smtClean="0">
                <a:latin typeface="Consolas" panose="020B0609020204030204" pitchFamily="49" charset="0"/>
                <a:cs typeface="Consolas" panose="020B0609020204030204" pitchFamily="49" charset="0"/>
              </a:rPr>
              <a:t>::map</a:t>
            </a:r>
            <a:r>
              <a:rPr lang="en-US" dirty="0"/>
              <a:t> </a:t>
            </a:r>
            <a:r>
              <a:rPr lang="en-US" dirty="0" smtClean="0"/>
              <a:t>holds key/value pairs, we need to specify both: </a:t>
            </a:r>
            <a:r>
              <a:rPr lang="en-US" dirty="0" err="1" smtClean="0">
                <a:latin typeface="Consolas" panose="020B0609020204030204" pitchFamily="49" charset="0"/>
                <a:cs typeface="Consolas" panose="020B0609020204030204" pitchFamily="49" charset="0"/>
              </a:rPr>
              <a:t>std</a:t>
            </a:r>
            <a:r>
              <a:rPr lang="en-US" dirty="0" smtClean="0">
                <a:latin typeface="Consolas" panose="020B0609020204030204" pitchFamily="49" charset="0"/>
                <a:cs typeface="Consolas" panose="020B0609020204030204" pitchFamily="49" charset="0"/>
              </a:rPr>
              <a:t>::map&lt;string, </a:t>
            </a:r>
            <a:r>
              <a:rPr lang="en-US" dirty="0" err="1" smtClean="0">
                <a:latin typeface="Consolas" panose="020B0609020204030204" pitchFamily="49" charset="0"/>
                <a:cs typeface="Consolas" panose="020B0609020204030204" pitchFamily="49" charset="0"/>
              </a:rPr>
              <a:t>int</a:t>
            </a:r>
            <a:r>
              <a:rPr lang="en-US" dirty="0" smtClean="0">
                <a:latin typeface="Consolas" panose="020B0609020204030204" pitchFamily="49" charset="0"/>
                <a:cs typeface="Consolas" panose="020B0609020204030204" pitchFamily="49" charset="0"/>
              </a:rPr>
              <a:t>&gt;</a:t>
            </a:r>
          </a:p>
          <a:p>
            <a:pPr lvl="1"/>
            <a:r>
              <a:rPr lang="en-US" dirty="0" smtClean="0"/>
              <a:t>Holds values of type </a:t>
            </a:r>
            <a:r>
              <a:rPr lang="en-US" dirty="0" err="1" smtClean="0">
                <a:latin typeface="Consolas" pitchFamily="49" charset="0"/>
                <a:cs typeface="Consolas" pitchFamily="49" charset="0"/>
              </a:rPr>
              <a:t>int</a:t>
            </a:r>
            <a:r>
              <a:rPr lang="en-US" dirty="0" smtClean="0"/>
              <a:t> (the word counters) with a key of type </a:t>
            </a:r>
            <a:r>
              <a:rPr lang="en-US" dirty="0" err="1" smtClean="0">
                <a:latin typeface="Consolas" pitchFamily="49" charset="0"/>
                <a:cs typeface="Consolas" pitchFamily="49" charset="0"/>
              </a:rPr>
              <a:t>std</a:t>
            </a:r>
            <a:r>
              <a:rPr lang="en-US" dirty="0" smtClean="0">
                <a:latin typeface="Consolas" pitchFamily="49" charset="0"/>
                <a:cs typeface="Consolas" pitchFamily="49" charset="0"/>
              </a:rPr>
              <a:t>::string</a:t>
            </a:r>
            <a:r>
              <a:rPr lang="en-US" dirty="0" smtClean="0"/>
              <a:t> (the counted words)</a:t>
            </a:r>
          </a:p>
          <a:p>
            <a:pPr lvl="1"/>
            <a:r>
              <a:rPr lang="en-US" dirty="0" smtClean="0"/>
              <a:t>We call this a ‘map from </a:t>
            </a:r>
            <a:r>
              <a:rPr lang="en-US" dirty="0" err="1" smtClean="0">
                <a:latin typeface="Consolas" panose="020B0609020204030204" pitchFamily="49" charset="0"/>
              </a:rPr>
              <a:t>std</a:t>
            </a:r>
            <a:r>
              <a:rPr lang="en-US" dirty="0" smtClean="0">
                <a:latin typeface="Consolas" panose="020B0609020204030204" pitchFamily="49" charset="0"/>
              </a:rPr>
              <a:t>::string</a:t>
            </a:r>
            <a:r>
              <a:rPr lang="en-US" dirty="0" smtClean="0"/>
              <a:t> to </a:t>
            </a:r>
            <a:r>
              <a:rPr lang="en-US" dirty="0" err="1">
                <a:latin typeface="Consolas" panose="020B0609020204030204" pitchFamily="49" charset="0"/>
              </a:rPr>
              <a:t>int</a:t>
            </a:r>
            <a:r>
              <a:rPr lang="en-US" dirty="0" smtClean="0"/>
              <a:t>’</a:t>
            </a:r>
          </a:p>
          <a:p>
            <a:r>
              <a:rPr lang="en-US" dirty="0" smtClean="0"/>
              <a:t>‘Associative array’, we use a string as the index (the </a:t>
            </a:r>
            <a:r>
              <a:rPr lang="en-US" i="1" dirty="0" smtClean="0"/>
              <a:t>key</a:t>
            </a:r>
            <a:r>
              <a:rPr lang="en-US" dirty="0" smtClean="0"/>
              <a:t>)</a:t>
            </a:r>
          </a:p>
          <a:p>
            <a:pPr lvl="1"/>
            <a:r>
              <a:rPr lang="en-US" dirty="0" smtClean="0"/>
              <a:t>Very much like vectors, except that index can be any type, not just integers</a:t>
            </a:r>
          </a:p>
          <a:p>
            <a:r>
              <a:rPr lang="en-US" dirty="0" smtClean="0"/>
              <a:t>The entries are kept ordered based on </a:t>
            </a:r>
          </a:p>
          <a:p>
            <a:pPr lvl="1"/>
            <a:r>
              <a:rPr lang="en-US" dirty="0" smtClean="0">
                <a:latin typeface="Consolas" panose="020B0609020204030204" pitchFamily="49" charset="0"/>
              </a:rPr>
              <a:t>operator&lt;(Key, Key)</a:t>
            </a:r>
            <a:r>
              <a:rPr lang="en-US" dirty="0"/>
              <a:t> </a:t>
            </a:r>
            <a:r>
              <a:rPr lang="en-US" dirty="0" smtClean="0"/>
              <a:t>(total ordering of keys)</a:t>
            </a:r>
            <a:endParaRPr lang="en-US" dirty="0" smtClean="0">
              <a:latin typeface="Consolas" panose="020B0609020204030204" pitchFamily="49" charset="0"/>
            </a:endParaRPr>
          </a:p>
          <a:p>
            <a:pPr lvl="1"/>
            <a:r>
              <a:rPr lang="en-US" dirty="0" smtClean="0"/>
              <a:t>Explicit comparison function (weak strict ordering of keys):</a:t>
            </a:r>
          </a:p>
          <a:p>
            <a:pPr lvl="2"/>
            <a:r>
              <a:rPr lang="en-US" dirty="0" err="1">
                <a:latin typeface="Consolas" panose="020B0609020204030204" pitchFamily="49" charset="0"/>
                <a:cs typeface="Consolas" panose="020B0609020204030204" pitchFamily="49" charset="0"/>
              </a:rPr>
              <a:t>std</a:t>
            </a:r>
            <a:r>
              <a:rPr lang="en-US" dirty="0">
                <a:latin typeface="Consolas" panose="020B0609020204030204" pitchFamily="49" charset="0"/>
                <a:cs typeface="Consolas" panose="020B0609020204030204" pitchFamily="49" charset="0"/>
              </a:rPr>
              <a:t>::map&lt;string, </a:t>
            </a:r>
            <a:r>
              <a:rPr lang="en-US" dirty="0" err="1" smtClean="0">
                <a:latin typeface="Consolas" panose="020B0609020204030204" pitchFamily="49" charset="0"/>
                <a:cs typeface="Consolas" panose="020B0609020204030204" pitchFamily="49" charset="0"/>
              </a:rPr>
              <a:t>int</a:t>
            </a:r>
            <a:r>
              <a:rPr lang="en-US" dirty="0" smtClean="0">
                <a:latin typeface="Consolas" panose="020B0609020204030204" pitchFamily="49" charset="0"/>
                <a:cs typeface="Consolas" panose="020B0609020204030204" pitchFamily="49" charset="0"/>
              </a:rPr>
              <a:t>, </a:t>
            </a:r>
            <a:r>
              <a:rPr lang="en-US" dirty="0" err="1" smtClean="0">
                <a:latin typeface="Consolas" panose="020B0609020204030204" pitchFamily="49" charset="0"/>
                <a:cs typeface="Consolas" panose="020B0609020204030204" pitchFamily="49" charset="0"/>
              </a:rPr>
              <a:t>compare_func</a:t>
            </a:r>
            <a:r>
              <a:rPr lang="en-US" dirty="0" smtClean="0">
                <a:latin typeface="Consolas" panose="020B0609020204030204" pitchFamily="49" charset="0"/>
                <a:cs typeface="Consolas" panose="020B0609020204030204" pitchFamily="49" charset="0"/>
              </a:rPr>
              <a:t>&gt;</a:t>
            </a:r>
            <a:endParaRPr lang="en-US" dirty="0" smtClean="0"/>
          </a:p>
          <a:p>
            <a:endParaRPr lang="en-US" dirty="0"/>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16</a:t>
            </a:fld>
            <a:endParaRPr lang="en-US"/>
          </a:p>
        </p:txBody>
      </p:sp>
    </p:spTree>
    <p:extLst>
      <p:ext uri="{BB962C8B-B14F-4D97-AF65-F5344CB8AC3E}">
        <p14:creationId xmlns:p14="http://schemas.microsoft.com/office/powerpoint/2010/main" val="1874089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Usually implemented as a (self-)balanced red-black tree</a:t>
            </a:r>
          </a:p>
          <a:p>
            <a:pPr lvl="1"/>
            <a:r>
              <a:rPr lang="en-US" dirty="0" smtClean="0"/>
              <a:t>Elements that compare less are left children, otherwise right children</a:t>
            </a:r>
          </a:p>
          <a:p>
            <a:r>
              <a:rPr lang="en-US" dirty="0" smtClean="0"/>
              <a:t>Tree stores </a:t>
            </a:r>
            <a:r>
              <a:rPr lang="en-US" dirty="0" err="1" smtClean="0">
                <a:latin typeface="Consolas" panose="020B0609020204030204" pitchFamily="49" charset="0"/>
              </a:rPr>
              <a:t>std</a:t>
            </a:r>
            <a:r>
              <a:rPr lang="en-US" dirty="0" smtClean="0">
                <a:latin typeface="Consolas" panose="020B0609020204030204" pitchFamily="49" charset="0"/>
              </a:rPr>
              <a:t>::pair</a:t>
            </a:r>
            <a:r>
              <a:rPr lang="en-US" dirty="0" smtClean="0"/>
              <a:t> of key/values</a:t>
            </a:r>
          </a:p>
          <a:p>
            <a:endParaRPr lang="en-US" dirty="0" smtClean="0"/>
          </a:p>
          <a:p>
            <a:endParaRPr lang="en-US" dirty="0"/>
          </a:p>
          <a:p>
            <a:endParaRPr lang="en-US" dirty="0" smtClean="0"/>
          </a:p>
          <a:p>
            <a:endParaRPr lang="en-US" dirty="0"/>
          </a:p>
          <a:p>
            <a:endParaRPr lang="en-US" dirty="0" smtClean="0"/>
          </a:p>
          <a:p>
            <a:r>
              <a:rPr lang="en-US" dirty="0" smtClean="0"/>
              <a:t>Complexities of operations</a:t>
            </a:r>
          </a:p>
          <a:p>
            <a:pPr lvl="1"/>
            <a:r>
              <a:rPr lang="en-US" dirty="0" smtClean="0"/>
              <a:t>Insert, delete, find: </a:t>
            </a:r>
            <a:r>
              <a:rPr lang="en-US" dirty="0" smtClean="0">
                <a:latin typeface="Consolas" panose="020B0609020204030204" pitchFamily="49" charset="0"/>
              </a:rPr>
              <a:t>O(log N)</a:t>
            </a:r>
          </a:p>
          <a:p>
            <a:endParaRPr lang="en-US" dirty="0"/>
          </a:p>
        </p:txBody>
      </p:sp>
      <p:sp>
        <p:nvSpPr>
          <p:cNvPr id="2" name="Title 1"/>
          <p:cNvSpPr>
            <a:spLocks noGrp="1"/>
          </p:cNvSpPr>
          <p:nvPr>
            <p:ph type="title"/>
          </p:nvPr>
        </p:nvSpPr>
        <p:spPr/>
        <p:txBody>
          <a:bodyPr/>
          <a:lstStyle/>
          <a:p>
            <a:r>
              <a:rPr lang="en-US" dirty="0" smtClean="0"/>
              <a:t>Associative Container: </a:t>
            </a:r>
            <a:r>
              <a:rPr lang="en-US" dirty="0" err="1" smtClean="0">
                <a:latin typeface="Consolas" panose="020B0609020204030204" pitchFamily="49" charset="0"/>
              </a:rPr>
              <a:t>std</a:t>
            </a:r>
            <a:r>
              <a:rPr lang="en-US" dirty="0" smtClean="0">
                <a:latin typeface="Consolas" panose="020B0609020204030204" pitchFamily="49" charset="0"/>
              </a:rPr>
              <a:t>::map</a:t>
            </a:r>
            <a:endParaRPr lang="en-US" dirty="0">
              <a:latin typeface="Consolas" panose="020B0609020204030204" pitchFamily="49" charset="0"/>
            </a:endParaRPr>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17</a:t>
            </a:fld>
            <a:endParaRPr lang="en-US"/>
          </a:p>
        </p:txBody>
      </p:sp>
      <p:pic>
        <p:nvPicPr>
          <p:cNvPr id="7" name="Picture 6"/>
          <p:cNvPicPr>
            <a:picLocks noChangeAspect="1"/>
          </p:cNvPicPr>
          <p:nvPr/>
        </p:nvPicPr>
        <p:blipFill>
          <a:blip r:embed="rId2"/>
          <a:stretch>
            <a:fillRect/>
          </a:stretch>
        </p:blipFill>
        <p:spPr>
          <a:xfrm>
            <a:off x="4968506" y="2886173"/>
            <a:ext cx="5896500" cy="2828827"/>
          </a:xfrm>
          <a:prstGeom prst="rect">
            <a:avLst/>
          </a:prstGeom>
        </p:spPr>
      </p:pic>
      <p:pic>
        <p:nvPicPr>
          <p:cNvPr id="8" name="Picture 7"/>
          <p:cNvPicPr>
            <a:picLocks noChangeAspect="1"/>
          </p:cNvPicPr>
          <p:nvPr/>
        </p:nvPicPr>
        <p:blipFill>
          <a:blip r:embed="rId3"/>
          <a:stretch>
            <a:fillRect/>
          </a:stretch>
        </p:blipFill>
        <p:spPr>
          <a:xfrm>
            <a:off x="1366157" y="3638398"/>
            <a:ext cx="3467584" cy="1086002"/>
          </a:xfrm>
          <a:prstGeom prst="rect">
            <a:avLst/>
          </a:prstGeom>
        </p:spPr>
      </p:pic>
    </p:spTree>
    <p:extLst>
      <p:ext uri="{BB962C8B-B14F-4D97-AF65-F5344CB8AC3E}">
        <p14:creationId xmlns:p14="http://schemas.microsoft.com/office/powerpoint/2010/main" val="390179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0-#ppt_w/2"/>
                                          </p:val>
                                        </p:tav>
                                        <p:tav tm="100000">
                                          <p:val>
                                            <p:strVal val="#ppt_x"/>
                                          </p:val>
                                        </p:tav>
                                      </p:tavLst>
                                    </p:anim>
                                    <p:anim calcmode="lin" valueType="num">
                                      <p:cBhvr additive="base">
                                        <p:cTn id="24"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0-#ppt_w/2"/>
                                          </p:val>
                                        </p:tav>
                                        <p:tav tm="100000">
                                          <p:val>
                                            <p:strVal val="#ppt_x"/>
                                          </p:val>
                                        </p:tav>
                                      </p:tavLst>
                                    </p:anim>
                                    <p:anim calcmode="lin" valueType="num">
                                      <p:cBhvr additive="base">
                                        <p:cTn id="30"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Words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cs typeface="Consolas" pitchFamily="49" charset="0"/>
              </a:rPr>
              <a:t>Necessary: </a:t>
            </a:r>
            <a:r>
              <a:rPr lang="en-US" dirty="0" smtClean="0">
                <a:latin typeface="Consolas" pitchFamily="49" charset="0"/>
                <a:cs typeface="Consolas" pitchFamily="49" charset="0"/>
              </a:rPr>
              <a:t>#include &lt;map&gt;</a:t>
            </a:r>
          </a:p>
          <a:p>
            <a:pPr marL="0" indent="0">
              <a:buNone/>
            </a:pPr>
            <a:r>
              <a:rPr lang="en-US" sz="2000" dirty="0" smtClean="0">
                <a:solidFill>
                  <a:srgbClr val="0000FF"/>
                </a:solidFill>
                <a:latin typeface="Consolas"/>
              </a:rPr>
              <a:t>	while</a:t>
            </a:r>
            <a:r>
              <a:rPr lang="en-US" sz="2000" dirty="0" smtClean="0">
                <a:solidFill>
                  <a:prstClr val="black"/>
                </a:solidFill>
                <a:latin typeface="Consolas"/>
              </a:rPr>
              <a:t> (</a:t>
            </a:r>
            <a:r>
              <a:rPr lang="en-US" sz="2000" dirty="0" err="1" smtClean="0">
                <a:solidFill>
                  <a:prstClr val="black"/>
                </a:solidFill>
                <a:latin typeface="Consolas"/>
              </a:rPr>
              <a:t>std</a:t>
            </a:r>
            <a:r>
              <a:rPr lang="en-US" sz="2000" dirty="0" smtClean="0">
                <a:solidFill>
                  <a:prstClr val="black"/>
                </a:solidFill>
                <a:latin typeface="Consolas"/>
              </a:rPr>
              <a:t>::</a:t>
            </a:r>
            <a:r>
              <a:rPr lang="en-US" sz="2000" dirty="0" err="1" smtClean="0">
                <a:solidFill>
                  <a:prstClr val="black"/>
                </a:solidFill>
                <a:latin typeface="Consolas"/>
              </a:rPr>
              <a:t>cin</a:t>
            </a:r>
            <a:r>
              <a:rPr lang="en-US" sz="2000" dirty="0" smtClean="0">
                <a:solidFill>
                  <a:prstClr val="black"/>
                </a:solidFill>
                <a:latin typeface="Consolas"/>
              </a:rPr>
              <a:t> </a:t>
            </a:r>
            <a:r>
              <a:rPr lang="en-US" sz="2000" dirty="0">
                <a:solidFill>
                  <a:prstClr val="black"/>
                </a:solidFill>
                <a:latin typeface="Consolas"/>
              </a:rPr>
              <a:t>&gt;&gt; s) ++counters[s];</a:t>
            </a:r>
          </a:p>
          <a:p>
            <a:r>
              <a:rPr lang="en-US" dirty="0"/>
              <a:t>Indexing </a:t>
            </a:r>
            <a:r>
              <a:rPr lang="en-US" dirty="0">
                <a:latin typeface="Consolas" panose="020B0609020204030204" pitchFamily="49" charset="0"/>
              </a:rPr>
              <a:t>operator[]</a:t>
            </a:r>
            <a:r>
              <a:rPr lang="en-US" dirty="0"/>
              <a:t>: invoked with string ‘</a:t>
            </a:r>
            <a:r>
              <a:rPr lang="en-US" dirty="0">
                <a:latin typeface="Consolas" panose="020B0609020204030204" pitchFamily="49" charset="0"/>
              </a:rPr>
              <a:t>s</a:t>
            </a:r>
            <a:r>
              <a:rPr lang="en-US" dirty="0" smtClean="0"/>
              <a:t>’</a:t>
            </a:r>
          </a:p>
          <a:p>
            <a:r>
              <a:rPr lang="en-US" dirty="0" smtClean="0"/>
              <a:t>Returns reference to integer value associated with string ‘</a:t>
            </a:r>
            <a:r>
              <a:rPr lang="en-US" dirty="0" smtClean="0">
                <a:latin typeface="Consolas" panose="020B0609020204030204" pitchFamily="49" charset="0"/>
              </a:rPr>
              <a:t>s</a:t>
            </a:r>
            <a:r>
              <a:rPr lang="en-US" dirty="0" smtClean="0"/>
              <a:t>’</a:t>
            </a:r>
          </a:p>
          <a:p>
            <a:pPr lvl="1"/>
            <a:r>
              <a:rPr lang="en-US" dirty="0" smtClean="0"/>
              <a:t>We increment this integer: counting words</a:t>
            </a:r>
          </a:p>
          <a:p>
            <a:pPr lvl="1"/>
            <a:r>
              <a:rPr lang="en-US" dirty="0" smtClean="0"/>
              <a:t>If no entry representing string ‘</a:t>
            </a:r>
            <a:r>
              <a:rPr lang="en-US" dirty="0" smtClean="0">
                <a:latin typeface="Consolas" panose="020B0609020204030204" pitchFamily="49" charset="0"/>
              </a:rPr>
              <a:t>s</a:t>
            </a:r>
            <a:r>
              <a:rPr lang="en-US" dirty="0" smtClean="0"/>
              <a:t>’ exists, new entry is created and value initialized (integer is set to zero</a:t>
            </a:r>
            <a:r>
              <a:rPr lang="en-US" dirty="0" smtClean="0"/>
              <a:t>)</a:t>
            </a:r>
          </a:p>
          <a:p>
            <a:pPr marL="0" indent="0">
              <a:buNone/>
            </a:pPr>
            <a:endParaRPr lang="en-US" sz="2000" dirty="0">
              <a:solidFill>
                <a:prstClr val="black"/>
              </a:solidFill>
              <a:latin typeface="Consolas"/>
            </a:endParaRPr>
          </a:p>
          <a:p>
            <a:pPr marL="0" indent="0">
              <a:buNone/>
            </a:pPr>
            <a:r>
              <a:rPr lang="en-US" sz="2000" dirty="0" smtClean="0">
                <a:solidFill>
                  <a:prstClr val="black"/>
                </a:solidFill>
                <a:latin typeface="Consolas"/>
              </a:rPr>
              <a:t>	</a:t>
            </a:r>
            <a:r>
              <a:rPr lang="en-US" sz="2000" dirty="0" err="1" smtClean="0">
                <a:solidFill>
                  <a:prstClr val="black"/>
                </a:solidFill>
                <a:latin typeface="Consolas"/>
              </a:rPr>
              <a:t>std</a:t>
            </a:r>
            <a:r>
              <a:rPr lang="en-US" sz="2000" dirty="0" smtClean="0">
                <a:solidFill>
                  <a:prstClr val="black"/>
                </a:solidFill>
                <a:latin typeface="Consolas"/>
              </a:rPr>
              <a:t>::</a:t>
            </a:r>
            <a:r>
              <a:rPr lang="en-US" sz="2000" dirty="0" err="1" smtClean="0">
                <a:solidFill>
                  <a:prstClr val="black"/>
                </a:solidFill>
                <a:latin typeface="Consolas"/>
              </a:rPr>
              <a:t>cout</a:t>
            </a:r>
            <a:r>
              <a:rPr lang="en-US" sz="2000" dirty="0" smtClean="0">
                <a:solidFill>
                  <a:prstClr val="black"/>
                </a:solidFill>
                <a:latin typeface="Consolas"/>
              </a:rPr>
              <a:t> </a:t>
            </a:r>
            <a:r>
              <a:rPr lang="en-US" sz="2000" dirty="0">
                <a:solidFill>
                  <a:prstClr val="black"/>
                </a:solidFill>
                <a:latin typeface="Consolas"/>
              </a:rPr>
              <a:t>&lt;&lt; it-&gt;first &lt;&lt; </a:t>
            </a:r>
            <a:r>
              <a:rPr lang="en-US" sz="2000" dirty="0">
                <a:solidFill>
                  <a:srgbClr val="A31515"/>
                </a:solidFill>
                <a:latin typeface="Consolas"/>
              </a:rPr>
              <a:t>"\t"</a:t>
            </a:r>
            <a:r>
              <a:rPr lang="en-US" sz="2000" dirty="0">
                <a:solidFill>
                  <a:prstClr val="black"/>
                </a:solidFill>
                <a:latin typeface="Consolas"/>
              </a:rPr>
              <a:t> &lt;&lt; it-&gt;second &lt;&lt; </a:t>
            </a:r>
            <a:r>
              <a:rPr lang="en-US" sz="2000" dirty="0" err="1">
                <a:solidFill>
                  <a:prstClr val="black"/>
                </a:solidFill>
                <a:latin typeface="Consolas"/>
              </a:rPr>
              <a:t>endl</a:t>
            </a:r>
            <a:r>
              <a:rPr lang="en-US" sz="2000" dirty="0">
                <a:solidFill>
                  <a:prstClr val="black"/>
                </a:solidFill>
                <a:latin typeface="Consolas"/>
              </a:rPr>
              <a:t>;</a:t>
            </a:r>
          </a:p>
          <a:p>
            <a:r>
              <a:rPr lang="en-US" dirty="0" smtClean="0"/>
              <a:t>Iterator ‘</a:t>
            </a:r>
            <a:r>
              <a:rPr lang="en-US" dirty="0" smtClean="0">
                <a:latin typeface="Consolas" panose="020B0609020204030204" pitchFamily="49" charset="0"/>
              </a:rPr>
              <a:t>it</a:t>
            </a:r>
            <a:r>
              <a:rPr lang="en-US" dirty="0" smtClean="0"/>
              <a:t>’ refers to both, key and value</a:t>
            </a:r>
          </a:p>
          <a:p>
            <a:pPr lvl="1"/>
            <a:r>
              <a:rPr lang="en-US" dirty="0" err="1">
                <a:latin typeface="Consolas" panose="020B0609020204030204" pitchFamily="49" charset="0"/>
              </a:rPr>
              <a:t>s</a:t>
            </a:r>
            <a:r>
              <a:rPr lang="en-US" dirty="0" err="1" smtClean="0">
                <a:latin typeface="Consolas" panose="020B0609020204030204" pitchFamily="49" charset="0"/>
              </a:rPr>
              <a:t>td</a:t>
            </a:r>
            <a:r>
              <a:rPr lang="en-US" dirty="0" smtClean="0">
                <a:latin typeface="Consolas" panose="020B0609020204030204" pitchFamily="49" charset="0"/>
              </a:rPr>
              <a:t>::pair</a:t>
            </a:r>
            <a:r>
              <a:rPr lang="en-US" dirty="0" smtClean="0"/>
              <a:t>: pair of arbitrary types, stored in map</a:t>
            </a:r>
          </a:p>
          <a:p>
            <a:pPr lvl="1"/>
            <a:r>
              <a:rPr lang="en-US" dirty="0" smtClean="0"/>
              <a:t>The parts are named: </a:t>
            </a:r>
            <a:r>
              <a:rPr lang="en-US" sz="2100" dirty="0">
                <a:latin typeface="Consolas" panose="020B0609020204030204" pitchFamily="49" charset="0"/>
              </a:rPr>
              <a:t>first</a:t>
            </a:r>
            <a:r>
              <a:rPr lang="en-US" dirty="0" smtClean="0"/>
              <a:t>, </a:t>
            </a:r>
            <a:r>
              <a:rPr lang="en-US" sz="2100" dirty="0">
                <a:latin typeface="Consolas" panose="020B0609020204030204" pitchFamily="49" charset="0"/>
              </a:rPr>
              <a:t>second</a:t>
            </a:r>
          </a:p>
          <a:p>
            <a:pPr lvl="1"/>
            <a:endParaRPr lang="en-US" sz="1800" dirty="0"/>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18</a:t>
            </a:fld>
            <a:endParaRPr lang="en-US"/>
          </a:p>
        </p:txBody>
      </p:sp>
    </p:spTree>
    <p:extLst>
      <p:ext uri="{BB962C8B-B14F-4D97-AF65-F5344CB8AC3E}">
        <p14:creationId xmlns:p14="http://schemas.microsoft.com/office/powerpoint/2010/main" val="3190690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ppt_y"/>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ppt_y"/>
                                          </p:val>
                                        </p:tav>
                                        <p:tav tm="100000">
                                          <p:val>
                                            <p:strVal val="#ppt_y"/>
                                          </p:val>
                                        </p:tav>
                                      </p:tavLst>
                                    </p:anim>
                                  </p:childTnLst>
                                </p:cTn>
                              </p:par>
                              <p:par>
                                <p:cTn id="43" presetID="2" presetClass="entr" presetSubtype="8" fill="hold"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 calcmode="lin" valueType="num">
                                      <p:cBhvr additive="base">
                                        <p:cTn id="45"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Words</a:t>
            </a:r>
            <a:endParaRPr lang="en-US" dirty="0"/>
          </a:p>
        </p:txBody>
      </p:sp>
      <p:sp>
        <p:nvSpPr>
          <p:cNvPr id="3" name="Content Placeholder 2"/>
          <p:cNvSpPr>
            <a:spLocks noGrp="1"/>
          </p:cNvSpPr>
          <p:nvPr>
            <p:ph idx="1"/>
          </p:nvPr>
        </p:nvSpPr>
        <p:spPr/>
        <p:txBody>
          <a:bodyPr>
            <a:normAutofit fontScale="62500" lnSpcReduction="20000"/>
          </a:bodyPr>
          <a:lstStyle/>
          <a:p>
            <a:r>
              <a:rPr lang="en-US" sz="2900" dirty="0"/>
              <a:t>Almost trivial with associative containers:</a:t>
            </a:r>
          </a:p>
          <a:p>
            <a:pPr marL="978408" lvl="3" indent="0">
              <a:buNone/>
            </a:pPr>
            <a:endParaRPr lang="en-US" sz="2300" dirty="0">
              <a:solidFill>
                <a:srgbClr val="0000FF"/>
              </a:solidFill>
              <a:latin typeface="Consolas"/>
            </a:endParaRPr>
          </a:p>
          <a:p>
            <a:pPr marL="461963" lvl="3" indent="0">
              <a:buNone/>
            </a:pPr>
            <a:r>
              <a:rPr lang="en-US" sz="2300" dirty="0" err="1">
                <a:solidFill>
                  <a:srgbClr val="0000FF"/>
                </a:solidFill>
                <a:latin typeface="Consolas"/>
              </a:rPr>
              <a:t>int</a:t>
            </a:r>
            <a:r>
              <a:rPr lang="en-US" sz="2300" dirty="0">
                <a:solidFill>
                  <a:prstClr val="black"/>
                </a:solidFill>
                <a:latin typeface="Consolas"/>
              </a:rPr>
              <a:t> main()</a:t>
            </a:r>
          </a:p>
          <a:p>
            <a:pPr marL="461963" lvl="3" indent="0">
              <a:buNone/>
            </a:pPr>
            <a:r>
              <a:rPr lang="en-US" sz="2300" dirty="0">
                <a:solidFill>
                  <a:prstClr val="black"/>
                </a:solidFill>
                <a:latin typeface="Consolas"/>
              </a:rPr>
              <a:t>{</a:t>
            </a:r>
          </a:p>
          <a:p>
            <a:pPr marL="461963" lvl="3" indent="0">
              <a:buNone/>
            </a:pPr>
            <a:r>
              <a:rPr lang="en-US" sz="2300" dirty="0">
                <a:solidFill>
                  <a:prstClr val="black"/>
                </a:solidFill>
                <a:latin typeface="Consolas"/>
              </a:rPr>
              <a:t>    </a:t>
            </a:r>
            <a:r>
              <a:rPr lang="en-US" sz="2300" dirty="0" err="1" smtClean="0">
                <a:solidFill>
                  <a:prstClr val="black"/>
                </a:solidFill>
                <a:latin typeface="Consolas"/>
              </a:rPr>
              <a:t>std</a:t>
            </a:r>
            <a:r>
              <a:rPr lang="en-US" sz="2300" dirty="0" smtClean="0">
                <a:solidFill>
                  <a:prstClr val="black"/>
                </a:solidFill>
                <a:latin typeface="Consolas"/>
              </a:rPr>
              <a:t>::string </a:t>
            </a:r>
            <a:r>
              <a:rPr lang="en-US" sz="2300" dirty="0">
                <a:solidFill>
                  <a:prstClr val="black"/>
                </a:solidFill>
                <a:latin typeface="Consolas"/>
              </a:rPr>
              <a:t>s;</a:t>
            </a:r>
          </a:p>
          <a:p>
            <a:pPr marL="461963" lvl="3" indent="0">
              <a:buNone/>
            </a:pPr>
            <a:r>
              <a:rPr lang="en-US" sz="2300" dirty="0">
                <a:solidFill>
                  <a:prstClr val="black"/>
                </a:solidFill>
                <a:latin typeface="Consolas"/>
              </a:rPr>
              <a:t>    </a:t>
            </a:r>
            <a:r>
              <a:rPr lang="en-US" sz="2300" dirty="0" err="1" smtClean="0">
                <a:solidFill>
                  <a:prstClr val="black"/>
                </a:solidFill>
                <a:latin typeface="Consolas"/>
              </a:rPr>
              <a:t>std</a:t>
            </a:r>
            <a:r>
              <a:rPr lang="en-US" sz="2300" dirty="0" smtClean="0">
                <a:solidFill>
                  <a:prstClr val="black"/>
                </a:solidFill>
                <a:latin typeface="Consolas"/>
              </a:rPr>
              <a:t>::map&lt;</a:t>
            </a:r>
            <a:r>
              <a:rPr lang="en-US" sz="2300" dirty="0" err="1" smtClean="0">
                <a:solidFill>
                  <a:prstClr val="black"/>
                </a:solidFill>
                <a:latin typeface="Consolas"/>
              </a:rPr>
              <a:t>std</a:t>
            </a:r>
            <a:r>
              <a:rPr lang="en-US" sz="2300" dirty="0" smtClean="0">
                <a:solidFill>
                  <a:prstClr val="black"/>
                </a:solidFill>
                <a:latin typeface="Consolas"/>
              </a:rPr>
              <a:t>::string</a:t>
            </a:r>
            <a:r>
              <a:rPr lang="en-US" sz="2300" dirty="0">
                <a:solidFill>
                  <a:prstClr val="black"/>
                </a:solidFill>
                <a:latin typeface="Consolas"/>
              </a:rPr>
              <a:t>, </a:t>
            </a:r>
            <a:r>
              <a:rPr lang="en-US" sz="2300" dirty="0" err="1">
                <a:solidFill>
                  <a:srgbClr val="0000FF"/>
                </a:solidFill>
                <a:latin typeface="Consolas"/>
              </a:rPr>
              <a:t>int</a:t>
            </a:r>
            <a:r>
              <a:rPr lang="en-US" sz="2300" dirty="0">
                <a:solidFill>
                  <a:prstClr val="black"/>
                </a:solidFill>
                <a:latin typeface="Consolas"/>
              </a:rPr>
              <a:t>&gt; counters; </a:t>
            </a:r>
            <a:r>
              <a:rPr lang="en-US" sz="2300" dirty="0">
                <a:solidFill>
                  <a:srgbClr val="008000"/>
                </a:solidFill>
                <a:latin typeface="Consolas"/>
              </a:rPr>
              <a:t>// store each word and an </a:t>
            </a:r>
          </a:p>
          <a:p>
            <a:pPr marL="461963" lvl="3" indent="0">
              <a:buNone/>
            </a:pPr>
            <a:r>
              <a:rPr lang="en-US" sz="2300" dirty="0">
                <a:solidFill>
                  <a:srgbClr val="008000"/>
                </a:solidFill>
                <a:latin typeface="Consolas"/>
              </a:rPr>
              <a:t>                               </a:t>
            </a:r>
            <a:r>
              <a:rPr lang="en-US" sz="2300" dirty="0" smtClean="0">
                <a:solidFill>
                  <a:srgbClr val="008000"/>
                </a:solidFill>
                <a:latin typeface="Consolas"/>
              </a:rPr>
              <a:t>          // </a:t>
            </a:r>
            <a:r>
              <a:rPr lang="en-US" sz="2300" dirty="0">
                <a:solidFill>
                  <a:srgbClr val="008000"/>
                </a:solidFill>
                <a:latin typeface="Consolas"/>
              </a:rPr>
              <a:t>associated counter</a:t>
            </a:r>
            <a:endParaRPr lang="en-US" sz="2300" dirty="0">
              <a:solidFill>
                <a:prstClr val="black"/>
              </a:solidFill>
              <a:latin typeface="Consolas"/>
            </a:endParaRPr>
          </a:p>
          <a:p>
            <a:pPr marL="461963" lvl="3" indent="0">
              <a:buNone/>
            </a:pPr>
            <a:r>
              <a:rPr lang="en-US" sz="2300" dirty="0">
                <a:solidFill>
                  <a:prstClr val="black"/>
                </a:solidFill>
                <a:latin typeface="Consolas"/>
              </a:rPr>
              <a:t>    </a:t>
            </a:r>
            <a:r>
              <a:rPr lang="en-US" sz="2300" dirty="0">
                <a:solidFill>
                  <a:srgbClr val="008000"/>
                </a:solidFill>
                <a:latin typeface="Consolas"/>
              </a:rPr>
              <a:t>// read the input, keeping track of each word and </a:t>
            </a:r>
          </a:p>
          <a:p>
            <a:pPr marL="461963" lvl="3" indent="0">
              <a:buNone/>
            </a:pPr>
            <a:r>
              <a:rPr lang="en-US" sz="2300" dirty="0">
                <a:solidFill>
                  <a:srgbClr val="008000"/>
                </a:solidFill>
                <a:latin typeface="Consolas"/>
              </a:rPr>
              <a:t>    // how often we see it</a:t>
            </a:r>
            <a:endParaRPr lang="en-US" sz="2300" dirty="0">
              <a:solidFill>
                <a:prstClr val="black"/>
              </a:solidFill>
              <a:latin typeface="Consolas"/>
            </a:endParaRPr>
          </a:p>
          <a:p>
            <a:pPr marL="461963" lvl="3" indent="0">
              <a:buNone/>
            </a:pPr>
            <a:r>
              <a:rPr lang="en-US" sz="2300" dirty="0">
                <a:solidFill>
                  <a:prstClr val="black"/>
                </a:solidFill>
                <a:latin typeface="Consolas"/>
              </a:rPr>
              <a:t>    </a:t>
            </a:r>
            <a:r>
              <a:rPr lang="en-US" sz="2300" dirty="0">
                <a:solidFill>
                  <a:srgbClr val="0000FF"/>
                </a:solidFill>
                <a:latin typeface="Consolas"/>
              </a:rPr>
              <a:t>while</a:t>
            </a:r>
            <a:r>
              <a:rPr lang="en-US" sz="2300" dirty="0">
                <a:solidFill>
                  <a:prstClr val="black"/>
                </a:solidFill>
                <a:latin typeface="Consolas"/>
              </a:rPr>
              <a:t> </a:t>
            </a:r>
            <a:r>
              <a:rPr lang="en-US" sz="2300" dirty="0" smtClean="0">
                <a:solidFill>
                  <a:prstClr val="black"/>
                </a:solidFill>
                <a:latin typeface="Consolas"/>
              </a:rPr>
              <a:t>(</a:t>
            </a:r>
            <a:r>
              <a:rPr lang="en-US" sz="2300" dirty="0" err="1" smtClean="0">
                <a:solidFill>
                  <a:prstClr val="black"/>
                </a:solidFill>
                <a:latin typeface="Consolas"/>
              </a:rPr>
              <a:t>std</a:t>
            </a:r>
            <a:r>
              <a:rPr lang="en-US" sz="2300" dirty="0" smtClean="0">
                <a:solidFill>
                  <a:prstClr val="black"/>
                </a:solidFill>
                <a:latin typeface="Consolas"/>
              </a:rPr>
              <a:t>::</a:t>
            </a:r>
            <a:r>
              <a:rPr lang="en-US" sz="2300" dirty="0" err="1" smtClean="0">
                <a:solidFill>
                  <a:prstClr val="black"/>
                </a:solidFill>
                <a:latin typeface="Consolas"/>
              </a:rPr>
              <a:t>cin</a:t>
            </a:r>
            <a:r>
              <a:rPr lang="en-US" sz="2300" dirty="0" smtClean="0">
                <a:solidFill>
                  <a:prstClr val="black"/>
                </a:solidFill>
                <a:latin typeface="Consolas"/>
              </a:rPr>
              <a:t> </a:t>
            </a:r>
            <a:r>
              <a:rPr lang="en-US" sz="2300" dirty="0">
                <a:solidFill>
                  <a:prstClr val="black"/>
                </a:solidFill>
                <a:latin typeface="Consolas"/>
              </a:rPr>
              <a:t>&gt;&gt; s</a:t>
            </a:r>
            <a:r>
              <a:rPr lang="en-US" sz="2300" dirty="0" smtClean="0">
                <a:solidFill>
                  <a:prstClr val="black"/>
                </a:solidFill>
                <a:latin typeface="Consolas"/>
              </a:rPr>
              <a:t>) {</a:t>
            </a:r>
            <a:endParaRPr lang="en-US" sz="2300" dirty="0">
              <a:solidFill>
                <a:prstClr val="black"/>
              </a:solidFill>
              <a:latin typeface="Consolas"/>
            </a:endParaRPr>
          </a:p>
          <a:p>
            <a:pPr marL="461963" lvl="3" indent="0">
              <a:buNone/>
            </a:pPr>
            <a:r>
              <a:rPr lang="en-US" sz="2300" dirty="0">
                <a:solidFill>
                  <a:prstClr val="black"/>
                </a:solidFill>
                <a:latin typeface="Consolas"/>
              </a:rPr>
              <a:t>        ++counters[s];</a:t>
            </a:r>
          </a:p>
          <a:p>
            <a:pPr marL="461963" lvl="3" indent="0">
              <a:buNone/>
            </a:pPr>
            <a:r>
              <a:rPr lang="en-US" sz="2300" dirty="0" smtClean="0">
                <a:solidFill>
                  <a:prstClr val="black"/>
                </a:solidFill>
                <a:latin typeface="Consolas"/>
              </a:rPr>
              <a:t>    }</a:t>
            </a:r>
          </a:p>
          <a:p>
            <a:pPr marL="461963" lvl="3" indent="0">
              <a:buNone/>
            </a:pPr>
            <a:endParaRPr lang="en-US" sz="2300" dirty="0">
              <a:solidFill>
                <a:prstClr val="black"/>
              </a:solidFill>
              <a:latin typeface="Consolas"/>
            </a:endParaRPr>
          </a:p>
          <a:p>
            <a:pPr marL="461963" lvl="3" indent="0">
              <a:buNone/>
            </a:pPr>
            <a:r>
              <a:rPr lang="en-US" sz="2300" dirty="0">
                <a:solidFill>
                  <a:prstClr val="black"/>
                </a:solidFill>
                <a:latin typeface="Consolas"/>
              </a:rPr>
              <a:t>    </a:t>
            </a:r>
            <a:r>
              <a:rPr lang="en-US" sz="2300" dirty="0">
                <a:solidFill>
                  <a:srgbClr val="008000"/>
                </a:solidFill>
                <a:latin typeface="Consolas"/>
              </a:rPr>
              <a:t>// write the words and associated counts</a:t>
            </a:r>
            <a:endParaRPr lang="en-US" sz="2300" dirty="0">
              <a:solidFill>
                <a:prstClr val="black"/>
              </a:solidFill>
              <a:latin typeface="Consolas"/>
            </a:endParaRPr>
          </a:p>
          <a:p>
            <a:pPr marL="461963" lvl="3" indent="0">
              <a:buNone/>
            </a:pPr>
            <a:r>
              <a:rPr lang="en-US" sz="2300" dirty="0" smtClean="0">
                <a:solidFill>
                  <a:prstClr val="black"/>
                </a:solidFill>
                <a:latin typeface="Consolas"/>
              </a:rPr>
              <a:t>    </a:t>
            </a:r>
            <a:r>
              <a:rPr lang="en-US" sz="2300" dirty="0" smtClean="0">
                <a:solidFill>
                  <a:srgbClr val="0000FF"/>
                </a:solidFill>
                <a:latin typeface="Consolas"/>
              </a:rPr>
              <a:t>for</a:t>
            </a:r>
            <a:r>
              <a:rPr lang="en-US" sz="2300" dirty="0">
                <a:solidFill>
                  <a:prstClr val="black"/>
                </a:solidFill>
                <a:latin typeface="Consolas"/>
              </a:rPr>
              <a:t> </a:t>
            </a:r>
            <a:r>
              <a:rPr lang="en-US" sz="2300" dirty="0" smtClean="0">
                <a:solidFill>
                  <a:prstClr val="black"/>
                </a:solidFill>
                <a:latin typeface="Consolas"/>
              </a:rPr>
              <a:t>(</a:t>
            </a:r>
            <a:r>
              <a:rPr lang="en-US" sz="2200" dirty="0">
                <a:solidFill>
                  <a:srgbClr val="0000FF"/>
                </a:solidFill>
                <a:latin typeface="Consolas"/>
              </a:rPr>
              <a:t>auto</a:t>
            </a:r>
            <a:r>
              <a:rPr lang="en-US" sz="2300" dirty="0" smtClean="0">
                <a:solidFill>
                  <a:prstClr val="black"/>
                </a:solidFill>
                <a:latin typeface="Consolas"/>
              </a:rPr>
              <a:t> </a:t>
            </a:r>
            <a:r>
              <a:rPr lang="en-US" sz="2200" dirty="0" err="1">
                <a:solidFill>
                  <a:srgbClr val="0000FF"/>
                </a:solidFill>
                <a:latin typeface="Consolas"/>
              </a:rPr>
              <a:t>const</a:t>
            </a:r>
            <a:r>
              <a:rPr lang="en-US" sz="2300" dirty="0" smtClean="0">
                <a:solidFill>
                  <a:prstClr val="black"/>
                </a:solidFill>
                <a:latin typeface="Consolas"/>
              </a:rPr>
              <a:t>&amp; [key, value] : counters) {</a:t>
            </a:r>
            <a:endParaRPr lang="en-US" sz="2300" dirty="0">
              <a:solidFill>
                <a:prstClr val="black"/>
              </a:solidFill>
              <a:latin typeface="Consolas"/>
            </a:endParaRPr>
          </a:p>
          <a:p>
            <a:pPr marL="461963" lvl="3" indent="0">
              <a:buNone/>
            </a:pPr>
            <a:r>
              <a:rPr lang="en-US" sz="2300" dirty="0">
                <a:solidFill>
                  <a:prstClr val="black"/>
                </a:solidFill>
                <a:latin typeface="Consolas"/>
              </a:rPr>
              <a:t>        </a:t>
            </a:r>
            <a:r>
              <a:rPr lang="en-US" sz="2300" dirty="0" err="1" smtClean="0">
                <a:solidFill>
                  <a:prstClr val="black"/>
                </a:solidFill>
                <a:latin typeface="Consolas"/>
              </a:rPr>
              <a:t>std</a:t>
            </a:r>
            <a:r>
              <a:rPr lang="en-US" sz="2300" dirty="0" smtClean="0">
                <a:solidFill>
                  <a:prstClr val="black"/>
                </a:solidFill>
                <a:latin typeface="Consolas"/>
              </a:rPr>
              <a:t>::</a:t>
            </a:r>
            <a:r>
              <a:rPr lang="en-US" sz="2300" dirty="0" err="1" smtClean="0">
                <a:solidFill>
                  <a:prstClr val="black"/>
                </a:solidFill>
                <a:latin typeface="Consolas"/>
              </a:rPr>
              <a:t>cout</a:t>
            </a:r>
            <a:r>
              <a:rPr lang="en-US" sz="2300" dirty="0" smtClean="0">
                <a:solidFill>
                  <a:prstClr val="black"/>
                </a:solidFill>
                <a:latin typeface="Consolas"/>
              </a:rPr>
              <a:t> </a:t>
            </a:r>
            <a:r>
              <a:rPr lang="en-US" sz="2300" dirty="0">
                <a:solidFill>
                  <a:prstClr val="black"/>
                </a:solidFill>
                <a:latin typeface="Consolas"/>
              </a:rPr>
              <a:t>&lt;&lt; </a:t>
            </a:r>
            <a:r>
              <a:rPr lang="en-US" sz="2300" dirty="0" smtClean="0">
                <a:solidFill>
                  <a:prstClr val="black"/>
                </a:solidFill>
                <a:latin typeface="Consolas"/>
              </a:rPr>
              <a:t>key </a:t>
            </a:r>
            <a:r>
              <a:rPr lang="en-US" sz="2300" dirty="0">
                <a:solidFill>
                  <a:prstClr val="black"/>
                </a:solidFill>
                <a:latin typeface="Consolas"/>
              </a:rPr>
              <a:t>&lt;&lt; </a:t>
            </a:r>
            <a:r>
              <a:rPr lang="en-US" sz="2300" dirty="0">
                <a:solidFill>
                  <a:srgbClr val="A31515"/>
                </a:solidFill>
                <a:latin typeface="Consolas"/>
              </a:rPr>
              <a:t>"\t"</a:t>
            </a:r>
            <a:r>
              <a:rPr lang="en-US" sz="2300" dirty="0">
                <a:solidFill>
                  <a:prstClr val="black"/>
                </a:solidFill>
                <a:latin typeface="Consolas"/>
              </a:rPr>
              <a:t> &lt;&lt; </a:t>
            </a:r>
            <a:r>
              <a:rPr lang="en-US" sz="2300" dirty="0" smtClean="0">
                <a:solidFill>
                  <a:prstClr val="black"/>
                </a:solidFill>
                <a:latin typeface="Consolas"/>
              </a:rPr>
              <a:t>value </a:t>
            </a:r>
            <a:r>
              <a:rPr lang="en-US" sz="2300" dirty="0">
                <a:solidFill>
                  <a:prstClr val="black"/>
                </a:solidFill>
                <a:latin typeface="Consolas"/>
              </a:rPr>
              <a:t>&lt;&lt; </a:t>
            </a:r>
            <a:r>
              <a:rPr lang="en-US" sz="2300" dirty="0" err="1" smtClean="0">
                <a:solidFill>
                  <a:prstClr val="black"/>
                </a:solidFill>
                <a:latin typeface="Consolas"/>
              </a:rPr>
              <a:t>std</a:t>
            </a:r>
            <a:r>
              <a:rPr lang="en-US" sz="2300" dirty="0" smtClean="0">
                <a:solidFill>
                  <a:prstClr val="black"/>
                </a:solidFill>
                <a:latin typeface="Consolas"/>
              </a:rPr>
              <a:t>::</a:t>
            </a:r>
            <a:r>
              <a:rPr lang="en-US" sz="2300" dirty="0" err="1" smtClean="0">
                <a:solidFill>
                  <a:prstClr val="black"/>
                </a:solidFill>
                <a:latin typeface="Consolas"/>
              </a:rPr>
              <a:t>endl</a:t>
            </a:r>
            <a:r>
              <a:rPr lang="en-US" sz="2300" dirty="0">
                <a:solidFill>
                  <a:prstClr val="black"/>
                </a:solidFill>
                <a:latin typeface="Consolas"/>
              </a:rPr>
              <a:t>;</a:t>
            </a:r>
          </a:p>
          <a:p>
            <a:pPr marL="461963" lvl="3" indent="0">
              <a:buNone/>
            </a:pPr>
            <a:r>
              <a:rPr lang="en-US" sz="2300" dirty="0">
                <a:solidFill>
                  <a:prstClr val="black"/>
                </a:solidFill>
                <a:latin typeface="Consolas"/>
              </a:rPr>
              <a:t>    </a:t>
            </a:r>
            <a:r>
              <a:rPr lang="en-US" sz="2300" dirty="0" smtClean="0">
                <a:solidFill>
                  <a:prstClr val="black"/>
                </a:solidFill>
                <a:latin typeface="Consolas"/>
              </a:rPr>
              <a:t>}</a:t>
            </a:r>
          </a:p>
          <a:p>
            <a:pPr marL="461963" lvl="3" indent="0">
              <a:buNone/>
            </a:pPr>
            <a:endParaRPr lang="en-US" sz="2300" dirty="0">
              <a:solidFill>
                <a:prstClr val="black"/>
              </a:solidFill>
              <a:latin typeface="Consolas"/>
            </a:endParaRPr>
          </a:p>
          <a:p>
            <a:pPr marL="461963" lvl="3" indent="0">
              <a:buNone/>
            </a:pPr>
            <a:r>
              <a:rPr lang="en-US" sz="2300" dirty="0">
                <a:solidFill>
                  <a:prstClr val="black"/>
                </a:solidFill>
                <a:latin typeface="Consolas"/>
              </a:rPr>
              <a:t>    </a:t>
            </a:r>
            <a:r>
              <a:rPr lang="en-US" sz="2300" dirty="0">
                <a:solidFill>
                  <a:srgbClr val="0000FF"/>
                </a:solidFill>
                <a:latin typeface="Consolas"/>
              </a:rPr>
              <a:t>return</a:t>
            </a:r>
            <a:r>
              <a:rPr lang="en-US" sz="2300" dirty="0">
                <a:solidFill>
                  <a:prstClr val="black"/>
                </a:solidFill>
                <a:latin typeface="Consolas"/>
              </a:rPr>
              <a:t> 0;</a:t>
            </a:r>
          </a:p>
          <a:p>
            <a:pPr marL="461963" lvl="3" indent="0">
              <a:buNone/>
            </a:pPr>
            <a:r>
              <a:rPr lang="en-US" sz="2300" dirty="0">
                <a:solidFill>
                  <a:prstClr val="black"/>
                </a:solidFill>
                <a:latin typeface="Consolas"/>
              </a:rPr>
              <a:t>}</a:t>
            </a:r>
          </a:p>
          <a:p>
            <a:endParaRPr lang="en-US" dirty="0"/>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pPr/>
              <a:t>19</a:t>
            </a:fld>
            <a:endParaRPr lang="en-US"/>
          </a:p>
        </p:txBody>
      </p:sp>
    </p:spTree>
    <p:extLst>
      <p:ext uri="{BB962C8B-B14F-4D97-AF65-F5344CB8AC3E}">
        <p14:creationId xmlns:p14="http://schemas.microsoft.com/office/powerpoint/2010/main" val="23798328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7200" dirty="0" smtClean="0"/>
              <a:t>Software Development Notes</a:t>
            </a:r>
            <a:endParaRPr lang="en-US" sz="7200"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2</a:t>
            </a:fld>
            <a:endParaRPr lang="en-US"/>
          </a:p>
        </p:txBody>
      </p:sp>
    </p:spTree>
    <p:extLst>
      <p:ext uri="{BB962C8B-B14F-4D97-AF65-F5344CB8AC3E}">
        <p14:creationId xmlns:p14="http://schemas.microsoft.com/office/powerpoint/2010/main" val="29365513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dirty="0" smtClean="0"/>
              <a:t>An Input for the Word Counting Program</a:t>
            </a:r>
            <a:endParaRPr lang="en-US" dirty="0"/>
          </a:p>
        </p:txBody>
      </p:sp>
      <p:sp>
        <p:nvSpPr>
          <p:cNvPr id="90115" name="Rectangle 3"/>
          <p:cNvSpPr>
            <a:spLocks noGrp="1" noChangeArrowheads="1"/>
          </p:cNvSpPr>
          <p:nvPr>
            <p:ph idx="1"/>
          </p:nvPr>
        </p:nvSpPr>
        <p:spPr>
          <a:xfrm>
            <a:off x="1261872" y="1828802"/>
            <a:ext cx="9692640" cy="4351337"/>
          </a:xfrm>
        </p:spPr>
        <p:txBody>
          <a:bodyPr/>
          <a:lstStyle/>
          <a:p>
            <a:pPr marL="0" indent="0">
              <a:buNone/>
            </a:pPr>
            <a:r>
              <a:rPr lang="en-US" dirty="0" smtClean="0">
                <a:latin typeface="Consolas" panose="020B0609020204030204" pitchFamily="49" charset="0"/>
              </a:rPr>
              <a:t>This lecture and the next presents the STL (the containers and algorithms part of the C++ standard library). It is an extensible framework dealing with data in a C++ program. First, I present the general ideal, then the fundamental concepts, and finally examples of containers and algorithms. The key notions of sequence and iterator used to tie containers (data) together with algorithms (processing) are presented. Function objects are used to parameterize algorithms with “policies”.</a:t>
            </a:r>
            <a:endParaRPr lang="en-US" dirty="0">
              <a:latin typeface="Consolas" panose="020B0609020204030204" pitchFamily="49" charset="0"/>
            </a:endParaRPr>
          </a:p>
        </p:txBody>
      </p:sp>
      <p:sp>
        <p:nvSpPr>
          <p:cNvPr id="2" name="Date Placeholder 1"/>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4" name="Slide Number Placeholder 5"/>
          <p:cNvSpPr>
            <a:spLocks noGrp="1"/>
          </p:cNvSpPr>
          <p:nvPr>
            <p:ph type="sldNum" sz="quarter" idx="12"/>
          </p:nvPr>
        </p:nvSpPr>
        <p:spPr/>
        <p:txBody>
          <a:bodyPr/>
          <a:lstStyle/>
          <a:p>
            <a:fld id="{A0EBF772-A516-44A4-A358-F9314FAA9FDF}" type="slidenum">
              <a:rPr lang="en-US" smtClean="0"/>
              <a:pPr/>
              <a:t>20</a:t>
            </a:fld>
            <a:endParaRPr lang="en-US"/>
          </a:p>
        </p:txBody>
      </p:sp>
    </p:spTree>
    <p:extLst>
      <p:ext uri="{BB962C8B-B14F-4D97-AF65-F5344CB8AC3E}">
        <p14:creationId xmlns:p14="http://schemas.microsoft.com/office/powerpoint/2010/main" val="1987293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 name="Rectangle 4"/>
          <p:cNvSpPr>
            <a:spLocks noGrp="1" noChangeArrowheads="1"/>
          </p:cNvSpPr>
          <p:nvPr>
            <p:ph type="title"/>
          </p:nvPr>
        </p:nvSpPr>
        <p:spPr/>
        <p:txBody>
          <a:bodyPr/>
          <a:lstStyle/>
          <a:p>
            <a:r>
              <a:rPr lang="en-US" dirty="0" smtClean="0"/>
              <a:t>Output (Word </a:t>
            </a:r>
            <a:r>
              <a:rPr lang="en-US" dirty="0"/>
              <a:t>F</a:t>
            </a:r>
            <a:r>
              <a:rPr lang="en-US" dirty="0" smtClean="0"/>
              <a:t>requencies)</a:t>
            </a:r>
            <a:endParaRPr lang="en-US" dirty="0"/>
          </a:p>
        </p:txBody>
      </p:sp>
      <p:sp>
        <p:nvSpPr>
          <p:cNvPr id="88069" name="Rectangle 5"/>
          <p:cNvSpPr>
            <a:spLocks noGrp="1" noChangeArrowheads="1"/>
          </p:cNvSpPr>
          <p:nvPr>
            <p:ph sz="half" idx="1"/>
          </p:nvPr>
        </p:nvSpPr>
        <p:spPr/>
        <p:txBody>
          <a:bodyPr>
            <a:normAutofit fontScale="25000" lnSpcReduction="20000"/>
          </a:bodyPr>
          <a:lstStyle/>
          <a:p>
            <a:pPr marL="0" indent="0">
              <a:spcBef>
                <a:spcPts val="0"/>
              </a:spcBef>
              <a:buNone/>
            </a:pPr>
            <a:r>
              <a:rPr lang="en-US" sz="4400" dirty="0" smtClean="0"/>
              <a:t>(data): 1</a:t>
            </a:r>
          </a:p>
          <a:p>
            <a:pPr marL="0" indent="0">
              <a:spcBef>
                <a:spcPts val="0"/>
              </a:spcBef>
              <a:buNone/>
            </a:pPr>
            <a:r>
              <a:rPr lang="en-US" sz="4400" dirty="0" smtClean="0"/>
              <a:t>(processing): 1</a:t>
            </a:r>
          </a:p>
          <a:p>
            <a:pPr marL="0" indent="0">
              <a:spcBef>
                <a:spcPts val="0"/>
              </a:spcBef>
              <a:buNone/>
            </a:pPr>
            <a:r>
              <a:rPr lang="en-US" sz="4400" dirty="0" smtClean="0"/>
              <a:t>(the: 1</a:t>
            </a:r>
          </a:p>
          <a:p>
            <a:pPr marL="0" indent="0">
              <a:spcBef>
                <a:spcPts val="0"/>
              </a:spcBef>
              <a:buNone/>
            </a:pPr>
            <a:r>
              <a:rPr lang="en-US" sz="4400" dirty="0" smtClean="0"/>
              <a:t>C++: 2</a:t>
            </a:r>
          </a:p>
          <a:p>
            <a:pPr marL="0" indent="0">
              <a:spcBef>
                <a:spcPts val="0"/>
              </a:spcBef>
              <a:buNone/>
            </a:pPr>
            <a:r>
              <a:rPr lang="en-US" sz="4400" dirty="0" smtClean="0"/>
              <a:t>First,: 1</a:t>
            </a:r>
          </a:p>
          <a:p>
            <a:pPr marL="0" indent="0">
              <a:spcBef>
                <a:spcPts val="0"/>
              </a:spcBef>
              <a:buNone/>
            </a:pPr>
            <a:r>
              <a:rPr lang="en-US" sz="4400" dirty="0" smtClean="0"/>
              <a:t>Function: 1</a:t>
            </a:r>
          </a:p>
          <a:p>
            <a:pPr marL="0" indent="0">
              <a:spcBef>
                <a:spcPts val="0"/>
              </a:spcBef>
              <a:buNone/>
            </a:pPr>
            <a:r>
              <a:rPr lang="en-US" sz="4400"/>
              <a:t>Fundamental: 1</a:t>
            </a:r>
          </a:p>
          <a:p>
            <a:pPr marL="0" indent="0">
              <a:spcBef>
                <a:spcPts val="0"/>
              </a:spcBef>
              <a:buNone/>
            </a:pPr>
            <a:r>
              <a:rPr lang="en-US" sz="4400" smtClean="0"/>
              <a:t>I</a:t>
            </a:r>
            <a:r>
              <a:rPr lang="en-US" sz="4400" dirty="0" smtClean="0"/>
              <a:t>: 1</a:t>
            </a:r>
          </a:p>
          <a:p>
            <a:pPr marL="0" indent="0">
              <a:spcBef>
                <a:spcPts val="0"/>
              </a:spcBef>
              <a:buNone/>
            </a:pPr>
            <a:r>
              <a:rPr lang="en-US" sz="4400" dirty="0" smtClean="0"/>
              <a:t>It: 1</a:t>
            </a:r>
          </a:p>
          <a:p>
            <a:pPr marL="0" indent="0">
              <a:spcBef>
                <a:spcPts val="0"/>
              </a:spcBef>
              <a:buNone/>
            </a:pPr>
            <a:r>
              <a:rPr lang="en-US" sz="4400" dirty="0" smtClean="0"/>
              <a:t>STL: 1</a:t>
            </a:r>
          </a:p>
          <a:p>
            <a:pPr marL="0" indent="0">
              <a:spcBef>
                <a:spcPts val="0"/>
              </a:spcBef>
              <a:buNone/>
            </a:pPr>
            <a:r>
              <a:rPr lang="en-US" sz="4400" dirty="0" smtClean="0"/>
              <a:t>The: 1</a:t>
            </a:r>
          </a:p>
          <a:p>
            <a:pPr marL="0" indent="0">
              <a:spcBef>
                <a:spcPts val="0"/>
              </a:spcBef>
              <a:buNone/>
            </a:pPr>
            <a:r>
              <a:rPr lang="en-US" sz="4400" dirty="0" smtClean="0"/>
              <a:t>This: 1</a:t>
            </a:r>
          </a:p>
          <a:p>
            <a:pPr marL="0" indent="0">
              <a:spcBef>
                <a:spcPts val="0"/>
              </a:spcBef>
              <a:buNone/>
            </a:pPr>
            <a:r>
              <a:rPr lang="en-US" sz="4400" dirty="0" smtClean="0"/>
              <a:t>a: 1</a:t>
            </a:r>
          </a:p>
          <a:p>
            <a:pPr marL="0" indent="0">
              <a:spcBef>
                <a:spcPts val="0"/>
              </a:spcBef>
              <a:buNone/>
            </a:pPr>
            <a:r>
              <a:rPr lang="en-US" sz="4400" dirty="0" smtClean="0"/>
              <a:t>algorithms: 3</a:t>
            </a:r>
          </a:p>
          <a:p>
            <a:pPr marL="0" indent="0">
              <a:spcBef>
                <a:spcPts val="0"/>
              </a:spcBef>
              <a:buNone/>
            </a:pPr>
            <a:r>
              <a:rPr lang="en-US" sz="4400" dirty="0" smtClean="0"/>
              <a:t>algorithms.: 1</a:t>
            </a:r>
          </a:p>
          <a:p>
            <a:pPr marL="0" indent="0">
              <a:spcBef>
                <a:spcPts val="0"/>
              </a:spcBef>
              <a:buNone/>
            </a:pPr>
            <a:r>
              <a:rPr lang="en-US" sz="4400" dirty="0" smtClean="0"/>
              <a:t>an: 1</a:t>
            </a:r>
          </a:p>
          <a:p>
            <a:pPr marL="0" indent="0">
              <a:spcBef>
                <a:spcPts val="0"/>
              </a:spcBef>
              <a:buNone/>
            </a:pPr>
            <a:r>
              <a:rPr lang="en-US" sz="4400" dirty="0" smtClean="0"/>
              <a:t>and: 5</a:t>
            </a:r>
          </a:p>
          <a:p>
            <a:pPr marL="0" indent="0">
              <a:spcBef>
                <a:spcPts val="0"/>
              </a:spcBef>
              <a:buNone/>
            </a:pPr>
            <a:r>
              <a:rPr lang="en-US" sz="4400" dirty="0" smtClean="0"/>
              <a:t>are: 2</a:t>
            </a:r>
          </a:p>
          <a:p>
            <a:pPr marL="0" indent="0">
              <a:spcBef>
                <a:spcPts val="0"/>
              </a:spcBef>
              <a:buNone/>
            </a:pPr>
            <a:r>
              <a:rPr lang="en-US" sz="4400" dirty="0" smtClean="0"/>
              <a:t>concepts,: 1</a:t>
            </a:r>
          </a:p>
          <a:p>
            <a:pPr marL="0" indent="0">
              <a:spcBef>
                <a:spcPts val="0"/>
              </a:spcBef>
              <a:buNone/>
            </a:pPr>
            <a:r>
              <a:rPr lang="en-US" sz="4400" dirty="0" smtClean="0"/>
              <a:t>containers: 3</a:t>
            </a:r>
          </a:p>
          <a:p>
            <a:pPr marL="0" indent="0">
              <a:spcBef>
                <a:spcPts val="0"/>
              </a:spcBef>
              <a:buNone/>
            </a:pPr>
            <a:r>
              <a:rPr lang="en-US" sz="4400" dirty="0" smtClean="0"/>
              <a:t>data: 1</a:t>
            </a:r>
          </a:p>
          <a:p>
            <a:pPr marL="0" indent="0">
              <a:spcBef>
                <a:spcPts val="0"/>
              </a:spcBef>
              <a:buNone/>
            </a:pPr>
            <a:r>
              <a:rPr lang="en-US" sz="4400" dirty="0" smtClean="0"/>
              <a:t>dealing: 1</a:t>
            </a:r>
          </a:p>
          <a:p>
            <a:pPr marL="0" indent="0">
              <a:spcBef>
                <a:spcPts val="0"/>
              </a:spcBef>
              <a:buNone/>
            </a:pPr>
            <a:r>
              <a:rPr lang="en-US" sz="4400" dirty="0" smtClean="0"/>
              <a:t>examples: 1</a:t>
            </a:r>
          </a:p>
          <a:p>
            <a:pPr marL="0" indent="0">
              <a:spcBef>
                <a:spcPts val="0"/>
              </a:spcBef>
              <a:buNone/>
            </a:pPr>
            <a:r>
              <a:rPr lang="en-US" sz="4400" dirty="0" smtClean="0"/>
              <a:t>extensible: 1</a:t>
            </a:r>
          </a:p>
          <a:p>
            <a:pPr marL="0" indent="0">
              <a:spcBef>
                <a:spcPts val="0"/>
              </a:spcBef>
              <a:buNone/>
            </a:pPr>
            <a:r>
              <a:rPr lang="en-US" sz="4400" dirty="0" smtClean="0"/>
              <a:t>finally: 1</a:t>
            </a:r>
          </a:p>
          <a:p>
            <a:pPr marL="0" indent="0">
              <a:spcBef>
                <a:spcPts val="0"/>
              </a:spcBef>
              <a:buNone/>
            </a:pPr>
            <a:r>
              <a:rPr lang="en-US" sz="4400" dirty="0" smtClean="0"/>
              <a:t>framework: 1</a:t>
            </a:r>
          </a:p>
          <a:p>
            <a:pPr marL="0" indent="0">
              <a:spcBef>
                <a:spcPts val="0"/>
              </a:spcBef>
              <a:buNone/>
            </a:pPr>
            <a:r>
              <a:rPr lang="en-US" sz="4400" dirty="0" smtClean="0"/>
              <a:t>general: 1</a:t>
            </a:r>
          </a:p>
          <a:p>
            <a:pPr marL="0" indent="0">
              <a:spcBef>
                <a:spcPts val="0"/>
              </a:spcBef>
              <a:buNone/>
            </a:pPr>
            <a:r>
              <a:rPr lang="en-US" sz="4400" dirty="0" smtClean="0"/>
              <a:t>ideal,: 1</a:t>
            </a:r>
          </a:p>
          <a:p>
            <a:pPr marL="0" indent="0">
              <a:spcBef>
                <a:spcPts val="0"/>
              </a:spcBef>
              <a:buNone/>
            </a:pPr>
            <a:endParaRPr lang="en-US" sz="200" dirty="0"/>
          </a:p>
        </p:txBody>
      </p:sp>
      <p:sp>
        <p:nvSpPr>
          <p:cNvPr id="88070" name="Rectangle 6"/>
          <p:cNvSpPr>
            <a:spLocks noGrp="1" noChangeArrowheads="1"/>
          </p:cNvSpPr>
          <p:nvPr>
            <p:ph sz="half" idx="2"/>
          </p:nvPr>
        </p:nvSpPr>
        <p:spPr/>
        <p:txBody>
          <a:bodyPr>
            <a:noAutofit/>
          </a:bodyPr>
          <a:lstStyle/>
          <a:p>
            <a:pPr marL="0" indent="0">
              <a:spcBef>
                <a:spcPts val="0"/>
              </a:spcBef>
              <a:buNone/>
            </a:pPr>
            <a:r>
              <a:rPr lang="en-US" sz="1100" dirty="0" smtClean="0"/>
              <a:t>in: 1</a:t>
            </a:r>
          </a:p>
          <a:p>
            <a:pPr marL="0" indent="0">
              <a:spcBef>
                <a:spcPts val="0"/>
              </a:spcBef>
              <a:buNone/>
            </a:pPr>
            <a:r>
              <a:rPr lang="en-US" sz="1100" dirty="0" smtClean="0"/>
              <a:t>is: 1</a:t>
            </a:r>
          </a:p>
          <a:p>
            <a:pPr marL="0" indent="0">
              <a:spcBef>
                <a:spcPts val="0"/>
              </a:spcBef>
              <a:buNone/>
            </a:pPr>
            <a:r>
              <a:rPr lang="en-US" sz="1100" dirty="0" smtClean="0"/>
              <a:t>iterator: 1</a:t>
            </a:r>
          </a:p>
          <a:p>
            <a:pPr marL="0" indent="0">
              <a:spcBef>
                <a:spcPts val="0"/>
              </a:spcBef>
              <a:buNone/>
            </a:pPr>
            <a:r>
              <a:rPr lang="en-US" sz="1100" dirty="0" smtClean="0"/>
              <a:t>key: 1</a:t>
            </a:r>
          </a:p>
          <a:p>
            <a:pPr marL="0" indent="0">
              <a:spcBef>
                <a:spcPts val="0"/>
              </a:spcBef>
              <a:buNone/>
            </a:pPr>
            <a:r>
              <a:rPr lang="en-US" sz="1100" dirty="0" smtClean="0"/>
              <a:t>lecture: 1</a:t>
            </a:r>
          </a:p>
          <a:p>
            <a:pPr marL="0" indent="0">
              <a:spcBef>
                <a:spcPts val="0"/>
              </a:spcBef>
              <a:buNone/>
            </a:pPr>
            <a:r>
              <a:rPr lang="en-US" sz="1100" dirty="0" smtClean="0"/>
              <a:t>library).: 1</a:t>
            </a:r>
          </a:p>
          <a:p>
            <a:pPr marL="0" indent="0">
              <a:spcBef>
                <a:spcPts val="0"/>
              </a:spcBef>
              <a:buNone/>
            </a:pPr>
            <a:r>
              <a:rPr lang="en-US" sz="1100" dirty="0" smtClean="0"/>
              <a:t>next: 1</a:t>
            </a:r>
          </a:p>
          <a:p>
            <a:pPr marL="0" indent="0">
              <a:spcBef>
                <a:spcPts val="0"/>
              </a:spcBef>
              <a:buNone/>
            </a:pPr>
            <a:r>
              <a:rPr lang="en-US" sz="1100" dirty="0" smtClean="0"/>
              <a:t>notions: 1</a:t>
            </a:r>
          </a:p>
          <a:p>
            <a:pPr marL="0" indent="0">
              <a:spcBef>
                <a:spcPts val="0"/>
              </a:spcBef>
              <a:buNone/>
            </a:pPr>
            <a:r>
              <a:rPr lang="en-US" sz="1100" dirty="0" smtClean="0"/>
              <a:t>objects: 1</a:t>
            </a:r>
          </a:p>
          <a:p>
            <a:pPr marL="0" indent="0">
              <a:spcBef>
                <a:spcPts val="0"/>
              </a:spcBef>
              <a:buNone/>
            </a:pPr>
            <a:r>
              <a:rPr lang="en-US" sz="1100" dirty="0" smtClean="0"/>
              <a:t>of: 3</a:t>
            </a:r>
          </a:p>
          <a:p>
            <a:pPr marL="0" indent="0">
              <a:spcBef>
                <a:spcPts val="0"/>
              </a:spcBef>
              <a:buNone/>
            </a:pPr>
            <a:r>
              <a:rPr lang="en-US" sz="1100" dirty="0" smtClean="0"/>
              <a:t>parameterize: 1</a:t>
            </a:r>
          </a:p>
          <a:p>
            <a:pPr marL="0" indent="0">
              <a:spcBef>
                <a:spcPts val="0"/>
              </a:spcBef>
              <a:buNone/>
            </a:pPr>
            <a:r>
              <a:rPr lang="en-US" sz="1100" dirty="0" smtClean="0"/>
              <a:t>part: 1</a:t>
            </a:r>
          </a:p>
          <a:p>
            <a:pPr marL="0" indent="0">
              <a:spcBef>
                <a:spcPts val="0"/>
              </a:spcBef>
              <a:buNone/>
            </a:pPr>
            <a:r>
              <a:rPr lang="en-US" sz="1100" dirty="0" smtClean="0"/>
              <a:t>present: 1</a:t>
            </a:r>
          </a:p>
          <a:p>
            <a:pPr marL="0" indent="0">
              <a:spcBef>
                <a:spcPts val="0"/>
              </a:spcBef>
              <a:buNone/>
            </a:pPr>
            <a:r>
              <a:rPr lang="en-US" sz="1100" dirty="0" smtClean="0"/>
              <a:t>presented.: 1</a:t>
            </a:r>
          </a:p>
          <a:p>
            <a:pPr marL="0" indent="0">
              <a:spcBef>
                <a:spcPts val="0"/>
              </a:spcBef>
              <a:buNone/>
            </a:pPr>
            <a:r>
              <a:rPr lang="en-US" sz="1100" dirty="0" smtClean="0"/>
              <a:t>presents: 1</a:t>
            </a:r>
          </a:p>
          <a:p>
            <a:pPr marL="0" indent="0">
              <a:spcBef>
                <a:spcPts val="0"/>
              </a:spcBef>
              <a:buNone/>
            </a:pPr>
            <a:r>
              <a:rPr lang="en-US" sz="1100" dirty="0" smtClean="0"/>
              <a:t>program.: 1</a:t>
            </a:r>
          </a:p>
          <a:p>
            <a:pPr marL="0" indent="0">
              <a:spcBef>
                <a:spcPts val="0"/>
              </a:spcBef>
              <a:buNone/>
            </a:pPr>
            <a:r>
              <a:rPr lang="en-US" sz="1100" dirty="0" smtClean="0"/>
              <a:t>sequence: 1</a:t>
            </a:r>
          </a:p>
          <a:p>
            <a:pPr marL="0" indent="0">
              <a:spcBef>
                <a:spcPts val="0"/>
              </a:spcBef>
              <a:buNone/>
            </a:pPr>
            <a:r>
              <a:rPr lang="en-US" sz="1100" dirty="0" smtClean="0"/>
              <a:t>standard: 1</a:t>
            </a:r>
          </a:p>
          <a:p>
            <a:pPr marL="0" indent="0">
              <a:spcBef>
                <a:spcPts val="0"/>
              </a:spcBef>
              <a:buNone/>
            </a:pPr>
            <a:r>
              <a:rPr lang="en-US" sz="1100" dirty="0" smtClean="0"/>
              <a:t>the: 5</a:t>
            </a:r>
          </a:p>
          <a:p>
            <a:pPr marL="0" indent="0">
              <a:spcBef>
                <a:spcPts val="0"/>
              </a:spcBef>
              <a:buNone/>
            </a:pPr>
            <a:r>
              <a:rPr lang="en-US" sz="1100" dirty="0" smtClean="0"/>
              <a:t>then: 1</a:t>
            </a:r>
          </a:p>
          <a:p>
            <a:pPr marL="0" indent="0">
              <a:spcBef>
                <a:spcPts val="0"/>
              </a:spcBef>
              <a:buNone/>
            </a:pPr>
            <a:r>
              <a:rPr lang="en-US" sz="1100" dirty="0" smtClean="0"/>
              <a:t>tie: 1</a:t>
            </a:r>
          </a:p>
          <a:p>
            <a:pPr marL="0" indent="0">
              <a:spcBef>
                <a:spcPts val="0"/>
              </a:spcBef>
              <a:buNone/>
            </a:pPr>
            <a:r>
              <a:rPr lang="en-US" sz="1100" dirty="0" smtClean="0"/>
              <a:t>to: 2</a:t>
            </a:r>
          </a:p>
          <a:p>
            <a:pPr marL="0" indent="0">
              <a:spcBef>
                <a:spcPts val="0"/>
              </a:spcBef>
              <a:buNone/>
            </a:pPr>
            <a:r>
              <a:rPr lang="en-US" sz="1100" dirty="0" smtClean="0"/>
              <a:t>…</a:t>
            </a:r>
            <a:endParaRPr lang="en-US" sz="1100" dirty="0"/>
          </a:p>
        </p:txBody>
      </p:sp>
      <p:sp>
        <p:nvSpPr>
          <p:cNvPr id="2" name="Date Placeholder 1"/>
          <p:cNvSpPr>
            <a:spLocks noGrp="1"/>
          </p:cNvSpPr>
          <p:nvPr>
            <p:ph type="dt" sz="half" idx="10"/>
          </p:nvPr>
        </p:nvSpPr>
        <p:spPr/>
        <p:txBody>
          <a:bodyPr/>
          <a:lstStyle/>
          <a:p>
            <a:r>
              <a:rPr lang="en-US" smtClean="0"/>
              <a:t>3/26/2024 Lecture 13</a:t>
            </a:r>
            <a:endParaRPr lang="en-US"/>
          </a:p>
        </p:txBody>
      </p:sp>
      <p:sp>
        <p:nvSpPr>
          <p:cNvPr id="6" name="Footer Placeholder 5"/>
          <p:cNvSpPr>
            <a:spLocks noGrp="1"/>
          </p:cNvSpPr>
          <p:nvPr>
            <p:ph type="ftr" sz="quarter" idx="11"/>
          </p:nvPr>
        </p:nvSpPr>
        <p:spPr/>
        <p:txBody>
          <a:bodyPr/>
          <a:lstStyle/>
          <a:p>
            <a:r>
              <a:rPr lang="en-US" smtClean="0"/>
              <a:t>CSC3380, Fall 2023, Using Associative Containers</a:t>
            </a:r>
            <a:endParaRPr lang="en-US"/>
          </a:p>
        </p:txBody>
      </p:sp>
      <p:sp>
        <p:nvSpPr>
          <p:cNvPr id="5" name="Slide Number Placeholder 6"/>
          <p:cNvSpPr>
            <a:spLocks noGrp="1"/>
          </p:cNvSpPr>
          <p:nvPr>
            <p:ph type="sldNum" sz="quarter" idx="12"/>
          </p:nvPr>
        </p:nvSpPr>
        <p:spPr/>
        <p:txBody>
          <a:bodyPr/>
          <a:lstStyle/>
          <a:p>
            <a:fld id="{19A8AC84-2C43-45B7-9E29-02F08A818A05}" type="slidenum">
              <a:rPr lang="en-US" smtClean="0"/>
              <a:pPr/>
              <a:t>21</a:t>
            </a:fld>
            <a:endParaRPr lang="en-US"/>
          </a:p>
        </p:txBody>
      </p:sp>
    </p:spTree>
    <p:extLst>
      <p:ext uri="{BB962C8B-B14F-4D97-AF65-F5344CB8AC3E}">
        <p14:creationId xmlns:p14="http://schemas.microsoft.com/office/powerpoint/2010/main" val="27476608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Associative Containers</a:t>
            </a:r>
            <a:endParaRPr lang="en-US" dirty="0"/>
          </a:p>
        </p:txBody>
      </p:sp>
      <p:sp>
        <p:nvSpPr>
          <p:cNvPr id="3" name="Content Placeholder 2"/>
          <p:cNvSpPr>
            <a:spLocks noGrp="1"/>
          </p:cNvSpPr>
          <p:nvPr>
            <p:ph idx="1"/>
          </p:nvPr>
        </p:nvSpPr>
        <p:spPr>
          <a:xfrm>
            <a:off x="1261872" y="1828802"/>
            <a:ext cx="9692640" cy="4351337"/>
          </a:xfrm>
        </p:spPr>
        <p:txBody>
          <a:bodyPr>
            <a:normAutofit/>
          </a:bodyPr>
          <a:lstStyle/>
          <a:p>
            <a:r>
              <a:rPr lang="en-US" dirty="0" err="1" smtClean="0">
                <a:latin typeface="Consolas" panose="020B0609020204030204" pitchFamily="49" charset="0"/>
              </a:rPr>
              <a:t>std</a:t>
            </a:r>
            <a:r>
              <a:rPr lang="en-US" dirty="0" smtClean="0">
                <a:latin typeface="Consolas" panose="020B0609020204030204" pitchFamily="49" charset="0"/>
              </a:rPr>
              <a:t>::</a:t>
            </a:r>
            <a:r>
              <a:rPr lang="en-US" dirty="0" err="1" smtClean="0">
                <a:latin typeface="Consolas" panose="020B0609020204030204" pitchFamily="49" charset="0"/>
              </a:rPr>
              <a:t>multimap</a:t>
            </a:r>
            <a:r>
              <a:rPr lang="en-US" dirty="0" smtClean="0">
                <a:latin typeface="Consolas" panose="020B0609020204030204" pitchFamily="49" charset="0"/>
              </a:rPr>
              <a:t>&lt;K, V&gt;</a:t>
            </a:r>
            <a:r>
              <a:rPr lang="en-US" dirty="0" smtClean="0"/>
              <a:t>: Same as map, however doesn’t enforce uniqueness of keys</a:t>
            </a:r>
          </a:p>
          <a:p>
            <a:r>
              <a:rPr lang="en-US" dirty="0" err="1" smtClean="0">
                <a:latin typeface="Consolas" panose="020B0609020204030204" pitchFamily="49" charset="0"/>
              </a:rPr>
              <a:t>std</a:t>
            </a:r>
            <a:r>
              <a:rPr lang="en-US" dirty="0" smtClean="0">
                <a:latin typeface="Consolas" panose="020B0609020204030204" pitchFamily="49" charset="0"/>
              </a:rPr>
              <a:t>::set&lt;T&gt;</a:t>
            </a:r>
            <a:r>
              <a:rPr lang="en-US" dirty="0" smtClean="0"/>
              <a:t>: Same as map, except no ‘values’, just ‘keys’</a:t>
            </a:r>
          </a:p>
          <a:p>
            <a:r>
              <a:rPr lang="en-US" dirty="0" err="1">
                <a:latin typeface="Consolas" panose="020B0609020204030204" pitchFamily="49" charset="0"/>
              </a:rPr>
              <a:t>std</a:t>
            </a:r>
            <a:r>
              <a:rPr lang="en-US" dirty="0">
                <a:latin typeface="Consolas" panose="020B0609020204030204" pitchFamily="49" charset="0"/>
              </a:rPr>
              <a:t>::</a:t>
            </a:r>
            <a:r>
              <a:rPr lang="en-US" dirty="0" smtClean="0">
                <a:latin typeface="Consolas" panose="020B0609020204030204" pitchFamily="49" charset="0"/>
              </a:rPr>
              <a:t>multiset&lt;T&gt;</a:t>
            </a:r>
            <a:r>
              <a:rPr lang="en-US" dirty="0" smtClean="0"/>
              <a:t>: </a:t>
            </a:r>
            <a:r>
              <a:rPr lang="en-US" dirty="0"/>
              <a:t>Same as </a:t>
            </a:r>
            <a:r>
              <a:rPr lang="en-US" dirty="0" smtClean="0"/>
              <a:t>set, </a:t>
            </a:r>
            <a:r>
              <a:rPr lang="en-US" dirty="0"/>
              <a:t>however doesn’t enforce uniqueness of </a:t>
            </a:r>
            <a:r>
              <a:rPr lang="en-US" dirty="0" smtClean="0"/>
              <a:t>keys</a:t>
            </a:r>
          </a:p>
          <a:p>
            <a:r>
              <a:rPr lang="en-US" dirty="0" smtClean="0"/>
              <a:t>Starting C++23 (</a:t>
            </a:r>
            <a:r>
              <a:rPr lang="en-US" dirty="0" err="1" smtClean="0"/>
              <a:t>gcc</a:t>
            </a:r>
            <a:r>
              <a:rPr lang="en-US" dirty="0" smtClean="0"/>
              <a:t>/clang option </a:t>
            </a:r>
            <a:r>
              <a:rPr lang="en-US" dirty="0" smtClean="0">
                <a:latin typeface="Consolas" panose="020B0609020204030204" pitchFamily="49" charset="0"/>
              </a:rPr>
              <a:t>--</a:t>
            </a:r>
            <a:r>
              <a:rPr lang="en-US" dirty="0" err="1" smtClean="0">
                <a:latin typeface="Consolas" panose="020B0609020204030204" pitchFamily="49" charset="0"/>
              </a:rPr>
              <a:t>std</a:t>
            </a:r>
            <a:r>
              <a:rPr lang="en-US" dirty="0" smtClean="0">
                <a:latin typeface="Consolas" panose="020B0609020204030204" pitchFamily="49" charset="0"/>
              </a:rPr>
              <a:t>=</a:t>
            </a:r>
            <a:r>
              <a:rPr lang="en-US" dirty="0" err="1" smtClean="0">
                <a:latin typeface="Consolas" panose="020B0609020204030204" pitchFamily="49" charset="0"/>
              </a:rPr>
              <a:t>c++</a:t>
            </a:r>
            <a:r>
              <a:rPr lang="en-US" dirty="0" smtClean="0">
                <a:latin typeface="Consolas" panose="020B0609020204030204" pitchFamily="49" charset="0"/>
              </a:rPr>
              <a:t>23</a:t>
            </a:r>
            <a:r>
              <a:rPr lang="en-US" dirty="0" smtClean="0"/>
              <a:t>, </a:t>
            </a:r>
            <a:r>
              <a:rPr lang="en-US" dirty="0" err="1" smtClean="0"/>
              <a:t>msvc</a:t>
            </a:r>
            <a:r>
              <a:rPr lang="en-US" dirty="0" smtClean="0"/>
              <a:t> option </a:t>
            </a:r>
            <a:r>
              <a:rPr lang="en-US" dirty="0" smtClean="0">
                <a:latin typeface="Consolas" panose="020B0609020204030204" pitchFamily="49" charset="0"/>
              </a:rPr>
              <a:t>/</a:t>
            </a:r>
            <a:r>
              <a:rPr lang="en-US" dirty="0" err="1" smtClean="0">
                <a:latin typeface="Consolas" panose="020B0609020204030204" pitchFamily="49" charset="0"/>
              </a:rPr>
              <a:t>std:c</a:t>
            </a:r>
            <a:r>
              <a:rPr lang="en-US" dirty="0" smtClean="0">
                <a:latin typeface="Consolas" panose="020B0609020204030204" pitchFamily="49" charset="0"/>
              </a:rPr>
              <a:t>++23</a:t>
            </a:r>
            <a:r>
              <a:rPr lang="en-US" dirty="0" smtClean="0"/>
              <a:t>)</a:t>
            </a:r>
          </a:p>
          <a:p>
            <a:pPr lvl="1"/>
            <a:r>
              <a:rPr lang="en-US" dirty="0" err="1">
                <a:latin typeface="Consolas" panose="020B0609020204030204" pitchFamily="49" charset="0"/>
              </a:rPr>
              <a:t>s</a:t>
            </a:r>
            <a:r>
              <a:rPr lang="en-US" dirty="0" err="1" smtClean="0">
                <a:latin typeface="Consolas" panose="020B0609020204030204" pitchFamily="49" charset="0"/>
              </a:rPr>
              <a:t>td</a:t>
            </a:r>
            <a:r>
              <a:rPr lang="en-US" dirty="0" smtClean="0">
                <a:latin typeface="Consolas" panose="020B0609020204030204" pitchFamily="49" charset="0"/>
              </a:rPr>
              <a:t>::</a:t>
            </a:r>
            <a:r>
              <a:rPr lang="en-US" dirty="0" err="1" smtClean="0">
                <a:latin typeface="Consolas" panose="020B0609020204030204" pitchFamily="49" charset="0"/>
              </a:rPr>
              <a:t>flat_map</a:t>
            </a:r>
            <a:r>
              <a:rPr lang="en-US" dirty="0" smtClean="0"/>
              <a:t>, </a:t>
            </a:r>
            <a:r>
              <a:rPr lang="en-US" dirty="0" err="1" smtClean="0">
                <a:latin typeface="Consolas" panose="020B0609020204030204" pitchFamily="49" charset="0"/>
              </a:rPr>
              <a:t>std</a:t>
            </a:r>
            <a:r>
              <a:rPr lang="en-US" dirty="0" smtClean="0">
                <a:latin typeface="Consolas" panose="020B0609020204030204" pitchFamily="49" charset="0"/>
              </a:rPr>
              <a:t>::</a:t>
            </a:r>
            <a:r>
              <a:rPr lang="en-US" dirty="0" err="1" smtClean="0">
                <a:latin typeface="Consolas" panose="020B0609020204030204" pitchFamily="49" charset="0"/>
              </a:rPr>
              <a:t>flat_set</a:t>
            </a:r>
            <a:r>
              <a:rPr lang="en-US" dirty="0" smtClean="0"/>
              <a:t>, </a:t>
            </a:r>
            <a:r>
              <a:rPr lang="en-US" dirty="0" err="1" smtClean="0">
                <a:latin typeface="Consolas" panose="020B0609020204030204" pitchFamily="49" charset="0"/>
              </a:rPr>
              <a:t>std</a:t>
            </a:r>
            <a:r>
              <a:rPr lang="en-US" dirty="0" smtClean="0">
                <a:latin typeface="Consolas" panose="020B0609020204030204" pitchFamily="49" charset="0"/>
              </a:rPr>
              <a:t>::</a:t>
            </a:r>
            <a:r>
              <a:rPr lang="en-US" dirty="0" err="1" smtClean="0">
                <a:latin typeface="Consolas" panose="020B0609020204030204" pitchFamily="49" charset="0"/>
              </a:rPr>
              <a:t>flat_multimap</a:t>
            </a:r>
            <a:r>
              <a:rPr lang="en-US" dirty="0" smtClean="0"/>
              <a:t>, </a:t>
            </a:r>
            <a:r>
              <a:rPr lang="en-US" dirty="0" err="1" smtClean="0">
                <a:latin typeface="Consolas" panose="020B0609020204030204" pitchFamily="49" charset="0"/>
              </a:rPr>
              <a:t>std</a:t>
            </a:r>
            <a:r>
              <a:rPr lang="en-US" dirty="0" smtClean="0">
                <a:latin typeface="Consolas" panose="020B0609020204030204" pitchFamily="49" charset="0"/>
              </a:rPr>
              <a:t>::</a:t>
            </a:r>
            <a:r>
              <a:rPr lang="en-US" dirty="0" err="1" smtClean="0">
                <a:latin typeface="Consolas" panose="020B0609020204030204" pitchFamily="49" charset="0"/>
              </a:rPr>
              <a:t>flat_multiset</a:t>
            </a:r>
            <a:endParaRPr lang="en-US" dirty="0">
              <a:latin typeface="Consolas" panose="020B0609020204030204" pitchFamily="49" charset="0"/>
            </a:endParaRPr>
          </a:p>
          <a:p>
            <a:pPr lvl="1"/>
            <a:r>
              <a:rPr lang="en-US" dirty="0" smtClean="0"/>
              <a:t>Same interface as containers above, just implemented on top of </a:t>
            </a:r>
            <a:r>
              <a:rPr lang="en-US" dirty="0" err="1" smtClean="0">
                <a:latin typeface="Consolas" panose="020B0609020204030204" pitchFamily="49" charset="0"/>
              </a:rPr>
              <a:t>std</a:t>
            </a:r>
            <a:r>
              <a:rPr lang="en-US" dirty="0" smtClean="0">
                <a:latin typeface="Consolas" panose="020B0609020204030204" pitchFamily="49" charset="0"/>
              </a:rPr>
              <a:t>::vector</a:t>
            </a:r>
          </a:p>
          <a:p>
            <a:pPr lvl="1"/>
            <a:r>
              <a:rPr lang="en-US" dirty="0" smtClean="0"/>
              <a:t>Re-arrange (sort) elements after each insertion</a:t>
            </a:r>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22</a:t>
            </a:fld>
            <a:endParaRPr lang="en-US"/>
          </a:p>
        </p:txBody>
      </p:sp>
    </p:spTree>
    <p:extLst>
      <p:ext uri="{BB962C8B-B14F-4D97-AF65-F5344CB8AC3E}">
        <p14:creationId xmlns:p14="http://schemas.microsoft.com/office/powerpoint/2010/main" val="1420148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Splitting a Line into Words</a:t>
            </a:r>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23</a:t>
            </a:fld>
            <a:endParaRPr lang="en-US"/>
          </a:p>
        </p:txBody>
      </p:sp>
    </p:spTree>
    <p:extLst>
      <p:ext uri="{BB962C8B-B14F-4D97-AF65-F5344CB8AC3E}">
        <p14:creationId xmlns:p14="http://schemas.microsoft.com/office/powerpoint/2010/main" val="31257870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Splitting a Line into Words</a:t>
            </a:r>
            <a:endParaRPr lang="en-US" dirty="0"/>
          </a:p>
        </p:txBody>
      </p:sp>
      <p:sp>
        <p:nvSpPr>
          <p:cNvPr id="3" name="Content Placeholder 2"/>
          <p:cNvSpPr>
            <a:spLocks noGrp="1"/>
          </p:cNvSpPr>
          <p:nvPr>
            <p:ph idx="1"/>
          </p:nvPr>
        </p:nvSpPr>
        <p:spPr/>
        <p:txBody>
          <a:bodyPr/>
          <a:lstStyle/>
          <a:p>
            <a:r>
              <a:rPr lang="en-US" dirty="0" smtClean="0"/>
              <a:t>We’ll write a function which takes a  whole line of input and returns a vector of strings holding the single words of that line:</a:t>
            </a:r>
          </a:p>
          <a:p>
            <a:pPr marL="411480" lvl="2" indent="0">
              <a:buNone/>
            </a:pPr>
            <a:r>
              <a:rPr lang="en-US" dirty="0" err="1" smtClean="0">
                <a:latin typeface="Consolas" panose="020B0609020204030204" pitchFamily="49" charset="0"/>
              </a:rPr>
              <a:t>std</a:t>
            </a:r>
            <a:r>
              <a:rPr lang="en-US" dirty="0" smtClean="0">
                <a:latin typeface="Consolas" panose="020B0609020204030204" pitchFamily="49" charset="0"/>
              </a:rPr>
              <a:t>::vector&lt;</a:t>
            </a:r>
            <a:r>
              <a:rPr lang="en-US" dirty="0" err="1" smtClean="0">
                <a:latin typeface="Consolas" panose="020B0609020204030204" pitchFamily="49" charset="0"/>
              </a:rPr>
              <a:t>std</a:t>
            </a:r>
            <a:r>
              <a:rPr lang="en-US" dirty="0" smtClean="0">
                <a:latin typeface="Consolas" panose="020B0609020204030204" pitchFamily="49" charset="0"/>
              </a:rPr>
              <a:t>::string&gt; split(</a:t>
            </a:r>
            <a:r>
              <a:rPr lang="en-US" dirty="0" err="1" smtClean="0">
                <a:latin typeface="Consolas" panose="020B0609020204030204" pitchFamily="49" charset="0"/>
              </a:rPr>
              <a:t>std</a:t>
            </a:r>
            <a:r>
              <a:rPr lang="en-US" dirty="0" smtClean="0">
                <a:latin typeface="Consolas" panose="020B0609020204030204" pitchFamily="49" charset="0"/>
              </a:rPr>
              <a:t>::string </a:t>
            </a:r>
            <a:r>
              <a:rPr lang="en-US" dirty="0" err="1" smtClean="0">
                <a:latin typeface="Consolas" panose="020B0609020204030204" pitchFamily="49" charset="0"/>
              </a:rPr>
              <a:t>const</a:t>
            </a:r>
            <a:r>
              <a:rPr lang="en-US" dirty="0" smtClean="0">
                <a:latin typeface="Consolas" panose="020B0609020204030204" pitchFamily="49" charset="0"/>
              </a:rPr>
              <a:t>&amp; s);</a:t>
            </a:r>
          </a:p>
          <a:p>
            <a:r>
              <a:rPr lang="en-US" dirty="0" smtClean="0"/>
              <a:t>Strings support indexing in the same way as vectors:</a:t>
            </a:r>
          </a:p>
          <a:p>
            <a:pPr lvl="1"/>
            <a:r>
              <a:rPr lang="en-US" dirty="0" smtClean="0">
                <a:latin typeface="Consolas" panose="020B0609020204030204" pitchFamily="49" charset="0"/>
              </a:rPr>
              <a:t>s[0]</a:t>
            </a:r>
            <a:r>
              <a:rPr lang="en-US" dirty="0" smtClean="0"/>
              <a:t>: refers to the first character in the string ‘</a:t>
            </a:r>
            <a:r>
              <a:rPr lang="en-US" dirty="0" smtClean="0">
                <a:latin typeface="Consolas" panose="020B0609020204030204" pitchFamily="49" charset="0"/>
              </a:rPr>
              <a:t>s</a:t>
            </a:r>
            <a:r>
              <a:rPr lang="en-US" dirty="0" smtClean="0"/>
              <a:t>’</a:t>
            </a:r>
          </a:p>
          <a:p>
            <a:pPr lvl="1"/>
            <a:r>
              <a:rPr lang="en-US" dirty="0" smtClean="0">
                <a:latin typeface="Consolas" panose="020B0609020204030204" pitchFamily="49" charset="0"/>
              </a:rPr>
              <a:t>s[</a:t>
            </a:r>
            <a:r>
              <a:rPr lang="en-US" dirty="0" err="1" smtClean="0">
                <a:latin typeface="Consolas" panose="020B0609020204030204" pitchFamily="49" charset="0"/>
              </a:rPr>
              <a:t>s.size</a:t>
            </a:r>
            <a:r>
              <a:rPr lang="en-US" dirty="0" smtClean="0">
                <a:latin typeface="Consolas" panose="020B0609020204030204" pitchFamily="49" charset="0"/>
              </a:rPr>
              <a:t>()-1]</a:t>
            </a:r>
            <a:r>
              <a:rPr lang="en-US" dirty="0" smtClean="0"/>
              <a:t>: refers to the last character in a string</a:t>
            </a:r>
          </a:p>
          <a:p>
            <a:r>
              <a:rPr lang="en-US" dirty="0" smtClean="0"/>
              <a:t>Our function will find indices ‘</a:t>
            </a:r>
            <a:r>
              <a:rPr lang="en-US" dirty="0" smtClean="0">
                <a:latin typeface="Consolas" panose="020B0609020204030204" pitchFamily="49" charset="0"/>
              </a:rPr>
              <a:t>i</a:t>
            </a:r>
            <a:r>
              <a:rPr lang="en-US" dirty="0" smtClean="0"/>
              <a:t>’ and </a:t>
            </a:r>
            <a:r>
              <a:rPr lang="en-US" dirty="0" err="1" smtClean="0"/>
              <a:t>‘</a:t>
            </a:r>
            <a:r>
              <a:rPr lang="en-US" dirty="0" err="1" smtClean="0">
                <a:latin typeface="Consolas" panose="020B0609020204030204" pitchFamily="49" charset="0"/>
              </a:rPr>
              <a:t>j</a:t>
            </a:r>
            <a:r>
              <a:rPr lang="en-US" dirty="0" smtClean="0"/>
              <a:t>’ delimiting each of the words, where the range of characters </a:t>
            </a:r>
            <a:br>
              <a:rPr lang="en-US" dirty="0" smtClean="0"/>
            </a:br>
            <a:r>
              <a:rPr lang="en-US" dirty="0" smtClean="0">
                <a:latin typeface="Consolas" panose="020B0609020204030204" pitchFamily="49" charset="0"/>
              </a:rPr>
              <a:t>[i, j)</a:t>
            </a:r>
            <a:r>
              <a:rPr lang="en-US" dirty="0" smtClean="0"/>
              <a:t> constitutes the word</a:t>
            </a:r>
            <a:endParaRPr lang="en-US" dirty="0"/>
          </a:p>
        </p:txBody>
      </p:sp>
      <p:sp>
        <p:nvSpPr>
          <p:cNvPr id="4" name="Date Placeholder 3"/>
          <p:cNvSpPr>
            <a:spLocks noGrp="1"/>
          </p:cNvSpPr>
          <p:nvPr>
            <p:ph type="dt" sz="half" idx="10"/>
          </p:nvPr>
        </p:nvSpPr>
        <p:spPr/>
        <p:txBody>
          <a:bodyPr/>
          <a:lstStyle/>
          <a:p>
            <a:r>
              <a:rPr lang="en-US" smtClean="0"/>
              <a:t>3/26/2024 Lecture 13</a:t>
            </a:r>
            <a:endParaRPr lang="en-US" dirty="0"/>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pPr/>
              <a:t>24</a:t>
            </a:fld>
            <a:endParaRPr lang="en-US"/>
          </a:p>
        </p:txBody>
      </p:sp>
    </p:spTree>
    <p:extLst>
      <p:ext uri="{BB962C8B-B14F-4D97-AF65-F5344CB8AC3E}">
        <p14:creationId xmlns:p14="http://schemas.microsoft.com/office/powerpoint/2010/main" val="39561372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Splitting a Line into Words</a:t>
            </a:r>
            <a:endParaRPr lang="en-US" dirty="0"/>
          </a:p>
        </p:txBody>
      </p:sp>
      <p:sp>
        <p:nvSpPr>
          <p:cNvPr id="20" name="Content Placeholder 19"/>
          <p:cNvSpPr>
            <a:spLocks noGrp="1"/>
          </p:cNvSpPr>
          <p:nvPr>
            <p:ph idx="1"/>
          </p:nvPr>
        </p:nvSpPr>
        <p:spPr/>
        <p:txBody>
          <a:bodyPr/>
          <a:lstStyle/>
          <a:p>
            <a:r>
              <a:rPr lang="de-DE" dirty="0" smtClean="0"/>
              <a:t>This looks like</a:t>
            </a:r>
            <a:r>
              <a:rPr lang="en-US" dirty="0" smtClean="0"/>
              <a:t>:</a:t>
            </a:r>
          </a:p>
          <a:p>
            <a:endParaRPr lang="en-US" dirty="0"/>
          </a:p>
          <a:p>
            <a:endParaRPr lang="en-US" dirty="0" smtClean="0"/>
          </a:p>
          <a:p>
            <a:endParaRPr lang="en-US" dirty="0" smtClean="0"/>
          </a:p>
          <a:p>
            <a:r>
              <a:rPr lang="en-US" dirty="0" smtClean="0"/>
              <a:t>Words are split at whitespace characters</a:t>
            </a:r>
          </a:p>
          <a:p>
            <a:pPr lvl="1"/>
            <a:r>
              <a:rPr lang="en-US" dirty="0" smtClean="0"/>
              <a:t>Very similar to the processing during stream input into a string</a:t>
            </a:r>
          </a:p>
          <a:p>
            <a:endParaRPr lang="en-US" dirty="0"/>
          </a:p>
          <a:p>
            <a:endParaRPr lang="en-US" dirty="0"/>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pPr/>
              <a:t>25</a:t>
            </a:fld>
            <a:endParaRPr lang="en-US"/>
          </a:p>
        </p:txBody>
      </p:sp>
      <p:grpSp>
        <p:nvGrpSpPr>
          <p:cNvPr id="15" name="Group 14"/>
          <p:cNvGrpSpPr/>
          <p:nvPr/>
        </p:nvGrpSpPr>
        <p:grpSpPr>
          <a:xfrm>
            <a:off x="3352800" y="2286000"/>
            <a:ext cx="4191000" cy="1348264"/>
            <a:chOff x="1676400" y="2995136"/>
            <a:chExt cx="4191000" cy="1348264"/>
          </a:xfrm>
        </p:grpSpPr>
        <p:sp>
          <p:nvSpPr>
            <p:cNvPr id="7" name="Rectangle 6"/>
            <p:cNvSpPr/>
            <p:nvPr/>
          </p:nvSpPr>
          <p:spPr>
            <a:xfrm>
              <a:off x="1676400" y="3886200"/>
              <a:ext cx="419100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de-DE" dirty="0"/>
                <a:t>Some text read into a line</a:t>
              </a:r>
              <a:endParaRPr lang="en-US" dirty="0"/>
            </a:p>
          </p:txBody>
        </p:sp>
        <p:cxnSp>
          <p:nvCxnSpPr>
            <p:cNvPr id="9" name="Straight Arrow Connector 8"/>
            <p:cNvCxnSpPr/>
            <p:nvPr/>
          </p:nvCxnSpPr>
          <p:spPr>
            <a:xfrm flipH="1">
              <a:off x="3581400" y="3364468"/>
              <a:ext cx="526" cy="52173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031408" y="3364468"/>
              <a:ext cx="0" cy="5167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455930" y="2995136"/>
              <a:ext cx="235962" cy="369332"/>
            </a:xfrm>
            <a:prstGeom prst="rect">
              <a:avLst/>
            </a:prstGeom>
            <a:noFill/>
          </p:spPr>
          <p:txBody>
            <a:bodyPr wrap="none" rtlCol="0">
              <a:spAutoFit/>
            </a:bodyPr>
            <a:lstStyle/>
            <a:p>
              <a:r>
                <a:rPr lang="de-DE" dirty="0"/>
                <a:t>i</a:t>
              </a:r>
              <a:endParaRPr lang="en-US" dirty="0"/>
            </a:p>
          </p:txBody>
        </p:sp>
        <p:sp>
          <p:nvSpPr>
            <p:cNvPr id="14" name="TextBox 13"/>
            <p:cNvSpPr txBox="1"/>
            <p:nvPr/>
          </p:nvSpPr>
          <p:spPr>
            <a:xfrm>
              <a:off x="3905412" y="2995136"/>
              <a:ext cx="237566" cy="369332"/>
            </a:xfrm>
            <a:prstGeom prst="rect">
              <a:avLst/>
            </a:prstGeom>
            <a:noFill/>
          </p:spPr>
          <p:txBody>
            <a:bodyPr wrap="none" rtlCol="0">
              <a:spAutoFit/>
            </a:bodyPr>
            <a:lstStyle/>
            <a:p>
              <a:r>
                <a:rPr lang="de-DE" dirty="0"/>
                <a:t>j</a:t>
              </a:r>
              <a:endParaRPr lang="en-US" dirty="0"/>
            </a:p>
          </p:txBody>
        </p:sp>
      </p:grpSp>
    </p:spTree>
    <p:extLst>
      <p:ext uri="{BB962C8B-B14F-4D97-AF65-F5344CB8AC3E}">
        <p14:creationId xmlns:p14="http://schemas.microsoft.com/office/powerpoint/2010/main" val="4157987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Splitting a Line into Words</a:t>
            </a:r>
          </a:p>
        </p:txBody>
      </p:sp>
      <p:sp>
        <p:nvSpPr>
          <p:cNvPr id="3" name="Content Placeholder 2"/>
          <p:cNvSpPr>
            <a:spLocks noGrp="1"/>
          </p:cNvSpPr>
          <p:nvPr>
            <p:ph idx="1"/>
          </p:nvPr>
        </p:nvSpPr>
        <p:spPr/>
        <p:txBody>
          <a:bodyPr>
            <a:noAutofit/>
          </a:bodyPr>
          <a:lstStyle/>
          <a:p>
            <a:pPr marL="402336" lvl="1" indent="0">
              <a:buNone/>
            </a:pPr>
            <a:endParaRPr lang="en-US" sz="1400" dirty="0" smtClean="0">
              <a:solidFill>
                <a:prstClr val="black"/>
              </a:solidFill>
              <a:latin typeface="Consolas"/>
            </a:endParaRPr>
          </a:p>
          <a:p>
            <a:pPr marL="402336" lvl="1" indent="0">
              <a:buNone/>
            </a:pPr>
            <a:r>
              <a:rPr lang="en-US" sz="1400" dirty="0" err="1">
                <a:solidFill>
                  <a:prstClr val="black"/>
                </a:solidFill>
                <a:latin typeface="Consolas"/>
              </a:rPr>
              <a:t>s</a:t>
            </a:r>
            <a:r>
              <a:rPr lang="en-US" sz="1400" dirty="0" err="1" smtClean="0">
                <a:solidFill>
                  <a:prstClr val="black"/>
                </a:solidFill>
                <a:latin typeface="Consolas"/>
              </a:rPr>
              <a:t>td</a:t>
            </a:r>
            <a:r>
              <a:rPr lang="en-US" sz="1400" dirty="0" smtClean="0">
                <a:solidFill>
                  <a:prstClr val="black"/>
                </a:solidFill>
                <a:latin typeface="Consolas"/>
              </a:rPr>
              <a:t>::vector&lt;</a:t>
            </a:r>
            <a:r>
              <a:rPr lang="en-US" sz="1400" dirty="0" err="1" smtClean="0">
                <a:solidFill>
                  <a:prstClr val="black"/>
                </a:solidFill>
                <a:latin typeface="Consolas"/>
              </a:rPr>
              <a:t>std</a:t>
            </a:r>
            <a:r>
              <a:rPr lang="en-US" sz="1400" dirty="0" smtClean="0">
                <a:solidFill>
                  <a:prstClr val="black"/>
                </a:solidFill>
                <a:latin typeface="Consolas"/>
              </a:rPr>
              <a:t>::string</a:t>
            </a:r>
            <a:r>
              <a:rPr lang="en-US" sz="1400" dirty="0">
                <a:solidFill>
                  <a:prstClr val="black"/>
                </a:solidFill>
                <a:latin typeface="Consolas"/>
              </a:rPr>
              <a:t>&gt; </a:t>
            </a:r>
            <a:r>
              <a:rPr lang="en-US" sz="1400" dirty="0" smtClean="0">
                <a:solidFill>
                  <a:prstClr val="black"/>
                </a:solidFill>
                <a:latin typeface="Consolas"/>
              </a:rPr>
              <a:t>split(</a:t>
            </a:r>
            <a:r>
              <a:rPr lang="en-US" sz="1400" dirty="0" err="1" smtClean="0">
                <a:solidFill>
                  <a:prstClr val="black"/>
                </a:solidFill>
                <a:latin typeface="Consolas"/>
              </a:rPr>
              <a:t>std</a:t>
            </a:r>
            <a:r>
              <a:rPr lang="en-US" sz="1400" dirty="0" smtClean="0">
                <a:solidFill>
                  <a:prstClr val="black"/>
                </a:solidFill>
                <a:latin typeface="Consolas"/>
              </a:rPr>
              <a:t>::string </a:t>
            </a:r>
            <a:r>
              <a:rPr lang="en-US" sz="1400" dirty="0" err="1" smtClean="0">
                <a:solidFill>
                  <a:srgbClr val="0000FF"/>
                </a:solidFill>
                <a:latin typeface="Consolas"/>
              </a:rPr>
              <a:t>const</a:t>
            </a:r>
            <a:r>
              <a:rPr lang="en-US" sz="1400" dirty="0" smtClean="0">
                <a:solidFill>
                  <a:prstClr val="black"/>
                </a:solidFill>
                <a:latin typeface="Consolas"/>
              </a:rPr>
              <a:t>&amp; </a:t>
            </a:r>
            <a:r>
              <a:rPr lang="en-US" sz="1400" dirty="0">
                <a:solidFill>
                  <a:prstClr val="black"/>
                </a:solidFill>
                <a:latin typeface="Consolas"/>
              </a:rPr>
              <a:t>s)</a:t>
            </a:r>
          </a:p>
          <a:p>
            <a:pPr marL="402336" lvl="1" indent="0">
              <a:buNone/>
            </a:pPr>
            <a:r>
              <a:rPr lang="en-US" sz="1400" dirty="0">
                <a:solidFill>
                  <a:prstClr val="black"/>
                </a:solidFill>
                <a:latin typeface="Consolas"/>
              </a:rPr>
              <a:t>{</a:t>
            </a:r>
          </a:p>
          <a:p>
            <a:pPr marL="402336" lvl="1" indent="0">
              <a:buNone/>
            </a:pPr>
            <a:r>
              <a:rPr lang="en-US" sz="1400" dirty="0">
                <a:solidFill>
                  <a:prstClr val="black"/>
                </a:solidFill>
                <a:latin typeface="Consolas"/>
              </a:rPr>
              <a:t> </a:t>
            </a:r>
            <a:r>
              <a:rPr lang="en-US" sz="1400" dirty="0" smtClean="0">
                <a:solidFill>
                  <a:prstClr val="black"/>
                </a:solidFill>
                <a:latin typeface="Consolas"/>
              </a:rPr>
              <a:t>   </a:t>
            </a:r>
            <a:r>
              <a:rPr lang="en-US" sz="1400" dirty="0" err="1" smtClean="0">
                <a:solidFill>
                  <a:prstClr val="black"/>
                </a:solidFill>
                <a:latin typeface="Consolas"/>
              </a:rPr>
              <a:t>std</a:t>
            </a:r>
            <a:r>
              <a:rPr lang="en-US" sz="1400" dirty="0" smtClean="0">
                <a:solidFill>
                  <a:prstClr val="black"/>
                </a:solidFill>
                <a:latin typeface="Consolas"/>
              </a:rPr>
              <a:t>::vector&lt;</a:t>
            </a:r>
            <a:r>
              <a:rPr lang="en-US" sz="1400" dirty="0" err="1" smtClean="0">
                <a:solidFill>
                  <a:prstClr val="black"/>
                </a:solidFill>
                <a:latin typeface="Consolas"/>
              </a:rPr>
              <a:t>std</a:t>
            </a:r>
            <a:r>
              <a:rPr lang="en-US" sz="1400" dirty="0" smtClean="0">
                <a:solidFill>
                  <a:prstClr val="black"/>
                </a:solidFill>
                <a:latin typeface="Consolas"/>
              </a:rPr>
              <a:t>::string</a:t>
            </a:r>
            <a:r>
              <a:rPr lang="en-US" sz="1400" dirty="0">
                <a:solidFill>
                  <a:prstClr val="black"/>
                </a:solidFill>
                <a:latin typeface="Consolas"/>
              </a:rPr>
              <a:t>&gt; words;</a:t>
            </a:r>
          </a:p>
          <a:p>
            <a:pPr marL="402336" lvl="1" indent="0">
              <a:buNone/>
            </a:pPr>
            <a:r>
              <a:rPr lang="en-US" sz="1400" dirty="0">
                <a:solidFill>
                  <a:prstClr val="black"/>
                </a:solidFill>
                <a:latin typeface="Consolas"/>
              </a:rPr>
              <a:t> </a:t>
            </a:r>
            <a:r>
              <a:rPr lang="en-US" sz="1400" dirty="0" smtClean="0">
                <a:solidFill>
                  <a:prstClr val="black"/>
                </a:solidFill>
                <a:latin typeface="Consolas"/>
              </a:rPr>
              <a:t>   </a:t>
            </a:r>
            <a:r>
              <a:rPr lang="en-US" sz="1400" dirty="0" err="1" smtClean="0">
                <a:solidFill>
                  <a:prstClr val="black"/>
                </a:solidFill>
                <a:latin typeface="Consolas"/>
              </a:rPr>
              <a:t>std</a:t>
            </a:r>
            <a:r>
              <a:rPr lang="en-US" sz="1400" dirty="0" smtClean="0">
                <a:solidFill>
                  <a:prstClr val="black"/>
                </a:solidFill>
                <a:latin typeface="Consolas"/>
              </a:rPr>
              <a:t>::vector&lt;</a:t>
            </a:r>
            <a:r>
              <a:rPr lang="en-US" sz="1400" dirty="0" err="1" smtClean="0">
                <a:solidFill>
                  <a:prstClr val="black"/>
                </a:solidFill>
                <a:latin typeface="Consolas"/>
              </a:rPr>
              <a:t>std</a:t>
            </a:r>
            <a:r>
              <a:rPr lang="en-US" sz="1400" dirty="0" smtClean="0">
                <a:solidFill>
                  <a:prstClr val="black"/>
                </a:solidFill>
                <a:latin typeface="Consolas"/>
              </a:rPr>
              <a:t>::string&gt;::</a:t>
            </a:r>
            <a:r>
              <a:rPr lang="en-US" sz="1400" dirty="0" err="1" smtClean="0">
                <a:solidFill>
                  <a:prstClr val="black"/>
                </a:solidFill>
                <a:latin typeface="Consolas"/>
              </a:rPr>
              <a:t>size_type</a:t>
            </a:r>
            <a:r>
              <a:rPr lang="en-US" sz="1400" dirty="0" smtClean="0">
                <a:solidFill>
                  <a:prstClr val="black"/>
                </a:solidFill>
                <a:latin typeface="Consolas"/>
              </a:rPr>
              <a:t> </a:t>
            </a:r>
            <a:r>
              <a:rPr lang="en-US" sz="1400" dirty="0">
                <a:solidFill>
                  <a:prstClr val="black"/>
                </a:solidFill>
                <a:latin typeface="Consolas"/>
              </a:rPr>
              <a:t>i = 0;</a:t>
            </a:r>
          </a:p>
          <a:p>
            <a:pPr marL="402336" lvl="1" indent="0">
              <a:buNone/>
            </a:pPr>
            <a:endParaRPr lang="en-US" sz="1400" dirty="0">
              <a:solidFill>
                <a:prstClr val="black"/>
              </a:solidFill>
              <a:latin typeface="Consolas"/>
            </a:endParaRPr>
          </a:p>
          <a:p>
            <a:pPr marL="402336" lvl="1" indent="0">
              <a:buNone/>
            </a:pPr>
            <a:r>
              <a:rPr lang="en-US" sz="1400" dirty="0">
                <a:solidFill>
                  <a:prstClr val="black"/>
                </a:solidFill>
                <a:latin typeface="Consolas"/>
              </a:rPr>
              <a:t>    </a:t>
            </a:r>
            <a:r>
              <a:rPr lang="en-US" sz="1400" dirty="0">
                <a:solidFill>
                  <a:srgbClr val="008000"/>
                </a:solidFill>
                <a:latin typeface="Consolas"/>
              </a:rPr>
              <a:t>// invariant: we have processed characters [original value of </a:t>
            </a:r>
            <a:r>
              <a:rPr lang="en-US" sz="1400" dirty="0" err="1">
                <a:solidFill>
                  <a:srgbClr val="008000"/>
                </a:solidFill>
                <a:latin typeface="Consolas"/>
              </a:rPr>
              <a:t>i</a:t>
            </a:r>
            <a:r>
              <a:rPr lang="en-US" sz="1400" dirty="0">
                <a:solidFill>
                  <a:srgbClr val="008000"/>
                </a:solidFill>
                <a:latin typeface="Consolas"/>
              </a:rPr>
              <a:t>, </a:t>
            </a:r>
            <a:r>
              <a:rPr lang="en-US" sz="1400" dirty="0" err="1">
                <a:solidFill>
                  <a:srgbClr val="008000"/>
                </a:solidFill>
                <a:latin typeface="Consolas"/>
              </a:rPr>
              <a:t>i</a:t>
            </a:r>
            <a:r>
              <a:rPr lang="en-US" sz="1400" dirty="0">
                <a:solidFill>
                  <a:srgbClr val="008000"/>
                </a:solidFill>
                <a:latin typeface="Consolas"/>
              </a:rPr>
              <a:t>)</a:t>
            </a:r>
            <a:endParaRPr lang="en-US" sz="1400" dirty="0">
              <a:solidFill>
                <a:prstClr val="black"/>
              </a:solidFill>
              <a:latin typeface="Consolas"/>
            </a:endParaRPr>
          </a:p>
          <a:p>
            <a:pPr marL="402336" lvl="1" indent="0">
              <a:buNone/>
            </a:pPr>
            <a:r>
              <a:rPr lang="en-US" sz="1400" dirty="0">
                <a:solidFill>
                  <a:prstClr val="black"/>
                </a:solidFill>
                <a:latin typeface="Consolas"/>
              </a:rPr>
              <a:t>    </a:t>
            </a:r>
            <a:r>
              <a:rPr lang="en-US" sz="1400" dirty="0">
                <a:solidFill>
                  <a:srgbClr val="0000FF"/>
                </a:solidFill>
                <a:latin typeface="Consolas"/>
              </a:rPr>
              <a:t>while</a:t>
            </a:r>
            <a:r>
              <a:rPr lang="en-US" sz="1400" dirty="0">
                <a:solidFill>
                  <a:prstClr val="black"/>
                </a:solidFill>
                <a:latin typeface="Consolas"/>
              </a:rPr>
              <a:t> (</a:t>
            </a:r>
            <a:r>
              <a:rPr lang="en-US" sz="1400" dirty="0" err="1">
                <a:solidFill>
                  <a:prstClr val="black"/>
                </a:solidFill>
                <a:latin typeface="Consolas"/>
              </a:rPr>
              <a:t>i</a:t>
            </a:r>
            <a:r>
              <a:rPr lang="en-US" sz="1400" dirty="0">
                <a:solidFill>
                  <a:prstClr val="black"/>
                </a:solidFill>
                <a:latin typeface="Consolas"/>
              </a:rPr>
              <a:t> != </a:t>
            </a:r>
            <a:r>
              <a:rPr lang="en-US" sz="1400" dirty="0" err="1">
                <a:solidFill>
                  <a:prstClr val="black"/>
                </a:solidFill>
                <a:latin typeface="Consolas"/>
              </a:rPr>
              <a:t>s.size</a:t>
            </a:r>
            <a:r>
              <a:rPr lang="en-US" sz="1400" dirty="0">
                <a:solidFill>
                  <a:prstClr val="black"/>
                </a:solidFill>
                <a:latin typeface="Consolas"/>
              </a:rPr>
              <a:t>()) {</a:t>
            </a:r>
          </a:p>
          <a:p>
            <a:pPr marL="402336" lvl="1" indent="0">
              <a:buNone/>
            </a:pPr>
            <a:r>
              <a:rPr lang="en-US" sz="1400" dirty="0">
                <a:solidFill>
                  <a:prstClr val="black"/>
                </a:solidFill>
                <a:latin typeface="Consolas"/>
              </a:rPr>
              <a:t>        </a:t>
            </a:r>
            <a:r>
              <a:rPr lang="en-US" sz="1400" dirty="0">
                <a:solidFill>
                  <a:srgbClr val="008000"/>
                </a:solidFill>
                <a:latin typeface="Consolas"/>
              </a:rPr>
              <a:t>// ignore leading blanks, find begin of word</a:t>
            </a:r>
            <a:endParaRPr lang="en-US" sz="1400" dirty="0">
              <a:solidFill>
                <a:prstClr val="black"/>
              </a:solidFill>
              <a:latin typeface="Consolas"/>
            </a:endParaRPr>
          </a:p>
          <a:p>
            <a:pPr marL="402336" lvl="1" indent="0">
              <a:buNone/>
            </a:pPr>
            <a:endParaRPr lang="en-US" sz="1400" dirty="0">
              <a:solidFill>
                <a:prstClr val="black"/>
              </a:solidFill>
              <a:latin typeface="Consolas"/>
            </a:endParaRPr>
          </a:p>
          <a:p>
            <a:pPr marL="402336" lvl="1" indent="0">
              <a:buNone/>
            </a:pPr>
            <a:r>
              <a:rPr lang="en-US" sz="1400" dirty="0">
                <a:solidFill>
                  <a:prstClr val="black"/>
                </a:solidFill>
                <a:latin typeface="Consolas"/>
              </a:rPr>
              <a:t>        </a:t>
            </a:r>
            <a:r>
              <a:rPr lang="en-US" sz="1400" dirty="0">
                <a:solidFill>
                  <a:srgbClr val="008000"/>
                </a:solidFill>
                <a:latin typeface="Consolas"/>
              </a:rPr>
              <a:t>// find end of next word</a:t>
            </a:r>
            <a:endParaRPr lang="en-US" sz="1400" dirty="0">
              <a:solidFill>
                <a:prstClr val="black"/>
              </a:solidFill>
              <a:latin typeface="Consolas"/>
            </a:endParaRPr>
          </a:p>
          <a:p>
            <a:pPr marL="402336" lvl="1" indent="0">
              <a:buNone/>
            </a:pPr>
            <a:endParaRPr lang="en-US" sz="1400" dirty="0">
              <a:solidFill>
                <a:prstClr val="black"/>
              </a:solidFill>
              <a:latin typeface="Consolas"/>
            </a:endParaRPr>
          </a:p>
          <a:p>
            <a:pPr marL="402336" lvl="1" indent="0">
              <a:buNone/>
            </a:pPr>
            <a:r>
              <a:rPr lang="en-US" sz="1400" dirty="0">
                <a:solidFill>
                  <a:prstClr val="black"/>
                </a:solidFill>
                <a:latin typeface="Consolas"/>
              </a:rPr>
              <a:t>        </a:t>
            </a:r>
            <a:r>
              <a:rPr lang="en-US" sz="1400" dirty="0">
                <a:solidFill>
                  <a:srgbClr val="008000"/>
                </a:solidFill>
                <a:latin typeface="Consolas"/>
              </a:rPr>
              <a:t>// if we found some non-whitespace characters, store the word</a:t>
            </a:r>
            <a:endParaRPr lang="en-US" sz="1400" dirty="0">
              <a:solidFill>
                <a:prstClr val="black"/>
              </a:solidFill>
              <a:latin typeface="Consolas"/>
            </a:endParaRPr>
          </a:p>
          <a:p>
            <a:pPr marL="402336" lvl="1" indent="0">
              <a:buNone/>
            </a:pPr>
            <a:r>
              <a:rPr lang="en-US" sz="1400" dirty="0">
                <a:solidFill>
                  <a:prstClr val="black"/>
                </a:solidFill>
                <a:latin typeface="Consolas"/>
              </a:rPr>
              <a:t>    }</a:t>
            </a:r>
          </a:p>
          <a:p>
            <a:pPr marL="402336" lvl="1" indent="0">
              <a:buNone/>
            </a:pPr>
            <a:r>
              <a:rPr lang="en-US" sz="1400" dirty="0">
                <a:solidFill>
                  <a:prstClr val="black"/>
                </a:solidFill>
                <a:latin typeface="Consolas"/>
              </a:rPr>
              <a:t>    </a:t>
            </a:r>
            <a:r>
              <a:rPr lang="en-US" sz="1400" dirty="0">
                <a:solidFill>
                  <a:srgbClr val="0000FF"/>
                </a:solidFill>
                <a:latin typeface="Consolas"/>
              </a:rPr>
              <a:t>return</a:t>
            </a:r>
            <a:r>
              <a:rPr lang="en-US" sz="1400" dirty="0">
                <a:solidFill>
                  <a:prstClr val="black"/>
                </a:solidFill>
                <a:latin typeface="Consolas"/>
              </a:rPr>
              <a:t> words;</a:t>
            </a:r>
          </a:p>
          <a:p>
            <a:pPr marL="402336" lvl="1" indent="0">
              <a:buNone/>
            </a:pPr>
            <a:r>
              <a:rPr lang="en-US" sz="1400" dirty="0">
                <a:solidFill>
                  <a:prstClr val="black"/>
                </a:solidFill>
                <a:latin typeface="Consolas"/>
              </a:rPr>
              <a:t>}</a:t>
            </a:r>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26</a:t>
            </a:fld>
            <a:endParaRPr lang="en-US"/>
          </a:p>
        </p:txBody>
      </p:sp>
    </p:spTree>
    <p:extLst>
      <p:ext uri="{BB962C8B-B14F-4D97-AF65-F5344CB8AC3E}">
        <p14:creationId xmlns:p14="http://schemas.microsoft.com/office/powerpoint/2010/main" val="8427458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Splitting a Line into Words</a:t>
            </a:r>
          </a:p>
        </p:txBody>
      </p:sp>
      <p:sp>
        <p:nvSpPr>
          <p:cNvPr id="3" name="Content Placeholder 2"/>
          <p:cNvSpPr>
            <a:spLocks noGrp="1"/>
          </p:cNvSpPr>
          <p:nvPr>
            <p:ph idx="1"/>
          </p:nvPr>
        </p:nvSpPr>
        <p:spPr/>
        <p:txBody>
          <a:bodyPr>
            <a:normAutofit/>
          </a:bodyPr>
          <a:lstStyle/>
          <a:p>
            <a:r>
              <a:rPr lang="en-US" dirty="0" smtClean="0"/>
              <a:t>Ignore leading blanks</a:t>
            </a:r>
          </a:p>
          <a:p>
            <a:pPr marL="704088" lvl="2" indent="0">
              <a:buNone/>
            </a:pPr>
            <a:r>
              <a:rPr lang="en-US" sz="1600" i="0" dirty="0">
                <a:solidFill>
                  <a:srgbClr val="008000"/>
                </a:solidFill>
                <a:latin typeface="Consolas"/>
              </a:rPr>
              <a:t>// invariant: characters in range [original </a:t>
            </a:r>
            <a:r>
              <a:rPr lang="en-US" sz="1600" i="0" dirty="0" err="1">
                <a:solidFill>
                  <a:srgbClr val="008000"/>
                </a:solidFill>
                <a:latin typeface="Consolas"/>
              </a:rPr>
              <a:t>i</a:t>
            </a:r>
            <a:r>
              <a:rPr lang="en-US" sz="1600" i="0" dirty="0">
                <a:solidFill>
                  <a:srgbClr val="008000"/>
                </a:solidFill>
                <a:latin typeface="Consolas"/>
              </a:rPr>
              <a:t>, current </a:t>
            </a:r>
            <a:r>
              <a:rPr lang="en-US" sz="1600" i="0" dirty="0" err="1">
                <a:solidFill>
                  <a:srgbClr val="008000"/>
                </a:solidFill>
                <a:latin typeface="Consolas"/>
              </a:rPr>
              <a:t>i</a:t>
            </a:r>
            <a:r>
              <a:rPr lang="en-US" sz="1600" i="0" dirty="0">
                <a:solidFill>
                  <a:srgbClr val="008000"/>
                </a:solidFill>
                <a:latin typeface="Consolas"/>
              </a:rPr>
              <a:t>) </a:t>
            </a:r>
          </a:p>
          <a:p>
            <a:pPr marL="704088" lvl="2" indent="0">
              <a:buNone/>
            </a:pPr>
            <a:r>
              <a:rPr lang="en-US" sz="1600" i="0" dirty="0">
                <a:solidFill>
                  <a:srgbClr val="008000"/>
                </a:solidFill>
                <a:latin typeface="Consolas"/>
              </a:rPr>
              <a:t>// are all spaces</a:t>
            </a:r>
            <a:endParaRPr lang="en-US" sz="1600" i="0" dirty="0">
              <a:solidFill>
                <a:prstClr val="black"/>
              </a:solidFill>
              <a:latin typeface="Consolas"/>
            </a:endParaRPr>
          </a:p>
          <a:p>
            <a:pPr marL="704088" lvl="2" indent="0">
              <a:buNone/>
            </a:pPr>
            <a:r>
              <a:rPr lang="en-US" sz="1600" i="0" dirty="0">
                <a:solidFill>
                  <a:srgbClr val="0000FF"/>
                </a:solidFill>
                <a:latin typeface="Consolas"/>
              </a:rPr>
              <a:t>while</a:t>
            </a:r>
            <a:r>
              <a:rPr lang="en-US" sz="1600" i="0" dirty="0">
                <a:solidFill>
                  <a:prstClr val="black"/>
                </a:solidFill>
                <a:latin typeface="Consolas"/>
              </a:rPr>
              <a:t> (i != </a:t>
            </a:r>
            <a:r>
              <a:rPr lang="en-US" sz="1600" i="0" dirty="0" err="1">
                <a:solidFill>
                  <a:prstClr val="black"/>
                </a:solidFill>
                <a:latin typeface="Consolas"/>
              </a:rPr>
              <a:t>s.size</a:t>
            </a:r>
            <a:r>
              <a:rPr lang="en-US" sz="1600" i="0" dirty="0">
                <a:solidFill>
                  <a:prstClr val="black"/>
                </a:solidFill>
                <a:latin typeface="Consolas"/>
              </a:rPr>
              <a:t>() &amp;&amp; </a:t>
            </a:r>
            <a:r>
              <a:rPr lang="en-US" sz="1600" dirty="0" err="1">
                <a:solidFill>
                  <a:prstClr val="black"/>
                </a:solidFill>
                <a:latin typeface="Consolas"/>
              </a:rPr>
              <a:t>std</a:t>
            </a:r>
            <a:r>
              <a:rPr lang="en-US" sz="1600" dirty="0" smtClean="0">
                <a:solidFill>
                  <a:prstClr val="black"/>
                </a:solidFill>
                <a:latin typeface="Consolas"/>
              </a:rPr>
              <a:t>::</a:t>
            </a:r>
            <a:r>
              <a:rPr lang="en-US" sz="1600" i="0" dirty="0" err="1" smtClean="0">
                <a:solidFill>
                  <a:prstClr val="black"/>
                </a:solidFill>
                <a:latin typeface="Consolas"/>
              </a:rPr>
              <a:t>isspace</a:t>
            </a:r>
            <a:r>
              <a:rPr lang="en-US" sz="1600" i="0" dirty="0" smtClean="0">
                <a:solidFill>
                  <a:prstClr val="black"/>
                </a:solidFill>
                <a:latin typeface="Consolas"/>
              </a:rPr>
              <a:t>(s[i</a:t>
            </a:r>
            <a:r>
              <a:rPr lang="en-US" sz="1600" i="0" dirty="0">
                <a:solidFill>
                  <a:prstClr val="black"/>
                </a:solidFill>
                <a:latin typeface="Consolas"/>
              </a:rPr>
              <a:t>]))   </a:t>
            </a:r>
            <a:r>
              <a:rPr lang="en-US" sz="1600" i="0" dirty="0">
                <a:solidFill>
                  <a:srgbClr val="008000"/>
                </a:solidFill>
                <a:latin typeface="Consolas"/>
              </a:rPr>
              <a:t>// short-circuiting</a:t>
            </a:r>
            <a:endParaRPr lang="en-US" sz="1600" i="0" dirty="0">
              <a:solidFill>
                <a:prstClr val="black"/>
              </a:solidFill>
              <a:latin typeface="Consolas"/>
            </a:endParaRPr>
          </a:p>
          <a:p>
            <a:pPr marL="704088" lvl="2" indent="0">
              <a:buNone/>
            </a:pPr>
            <a:r>
              <a:rPr lang="en-US" sz="1600" i="0" dirty="0">
                <a:solidFill>
                  <a:prstClr val="black"/>
                </a:solidFill>
                <a:latin typeface="Consolas"/>
              </a:rPr>
              <a:t>    ++</a:t>
            </a:r>
            <a:r>
              <a:rPr lang="en-US" sz="1600" i="0" dirty="0" err="1">
                <a:solidFill>
                  <a:prstClr val="black"/>
                </a:solidFill>
                <a:latin typeface="Consolas"/>
              </a:rPr>
              <a:t>i</a:t>
            </a:r>
            <a:r>
              <a:rPr lang="en-US" sz="1600" i="0" dirty="0">
                <a:solidFill>
                  <a:prstClr val="black"/>
                </a:solidFill>
                <a:latin typeface="Consolas"/>
              </a:rPr>
              <a:t>;</a:t>
            </a:r>
          </a:p>
          <a:p>
            <a:r>
              <a:rPr lang="en-US" dirty="0"/>
              <a:t>Find end of next </a:t>
            </a:r>
            <a:r>
              <a:rPr lang="en-US" dirty="0" smtClean="0"/>
              <a:t>word</a:t>
            </a:r>
          </a:p>
          <a:p>
            <a:pPr marL="704088" lvl="2" indent="0">
              <a:buNone/>
            </a:pPr>
            <a:r>
              <a:rPr lang="en-US" sz="1600" i="0" dirty="0">
                <a:solidFill>
                  <a:srgbClr val="008000"/>
                </a:solidFill>
                <a:latin typeface="Consolas"/>
              </a:rPr>
              <a:t>// find end of next word</a:t>
            </a:r>
            <a:endParaRPr lang="en-US" sz="1600" i="0" dirty="0">
              <a:solidFill>
                <a:prstClr val="black"/>
              </a:solidFill>
              <a:latin typeface="Consolas"/>
            </a:endParaRPr>
          </a:p>
          <a:p>
            <a:pPr marL="704088" lvl="2" indent="0">
              <a:buNone/>
            </a:pPr>
            <a:r>
              <a:rPr lang="en-US" sz="1600" i="0" dirty="0">
                <a:solidFill>
                  <a:srgbClr val="0000FF"/>
                </a:solidFill>
                <a:latin typeface="Consolas"/>
              </a:rPr>
              <a:t>auto</a:t>
            </a:r>
            <a:r>
              <a:rPr lang="en-US" sz="1600" i="0" dirty="0">
                <a:solidFill>
                  <a:prstClr val="black"/>
                </a:solidFill>
                <a:latin typeface="Consolas"/>
              </a:rPr>
              <a:t> j = </a:t>
            </a:r>
            <a:r>
              <a:rPr lang="en-US" sz="1600" i="0" dirty="0" err="1">
                <a:solidFill>
                  <a:prstClr val="black"/>
                </a:solidFill>
                <a:latin typeface="Consolas"/>
              </a:rPr>
              <a:t>i</a:t>
            </a:r>
            <a:r>
              <a:rPr lang="en-US" sz="1600" i="0" dirty="0">
                <a:solidFill>
                  <a:prstClr val="black"/>
                </a:solidFill>
                <a:latin typeface="Consolas"/>
              </a:rPr>
              <a:t>;</a:t>
            </a:r>
          </a:p>
          <a:p>
            <a:pPr marL="704088" lvl="2" indent="0">
              <a:buNone/>
            </a:pPr>
            <a:endParaRPr lang="en-US" sz="1600" i="0" dirty="0">
              <a:solidFill>
                <a:prstClr val="black"/>
              </a:solidFill>
              <a:latin typeface="Consolas"/>
            </a:endParaRPr>
          </a:p>
          <a:p>
            <a:pPr marL="704088" lvl="2" indent="0">
              <a:buNone/>
            </a:pPr>
            <a:r>
              <a:rPr lang="en-US" sz="1600" i="0" dirty="0">
                <a:solidFill>
                  <a:srgbClr val="008000"/>
                </a:solidFill>
                <a:latin typeface="Consolas"/>
              </a:rPr>
              <a:t>// invariant: none of the characters in range </a:t>
            </a:r>
          </a:p>
          <a:p>
            <a:pPr marL="704088" lvl="2" indent="0">
              <a:buNone/>
            </a:pPr>
            <a:r>
              <a:rPr lang="en-US" sz="1600" i="0" dirty="0">
                <a:solidFill>
                  <a:srgbClr val="008000"/>
                </a:solidFill>
                <a:latin typeface="Consolas"/>
              </a:rPr>
              <a:t>// [original j, current j) is a space</a:t>
            </a:r>
            <a:endParaRPr lang="en-US" sz="1600" i="0" dirty="0">
              <a:solidFill>
                <a:prstClr val="black"/>
              </a:solidFill>
              <a:latin typeface="Consolas"/>
            </a:endParaRPr>
          </a:p>
          <a:p>
            <a:pPr marL="704088" lvl="2" indent="0">
              <a:buNone/>
            </a:pPr>
            <a:r>
              <a:rPr lang="en-US" sz="1600" i="0" dirty="0">
                <a:solidFill>
                  <a:srgbClr val="0000FF"/>
                </a:solidFill>
                <a:latin typeface="Consolas"/>
              </a:rPr>
              <a:t>while</a:t>
            </a:r>
            <a:r>
              <a:rPr lang="en-US" sz="1600" i="0" dirty="0">
                <a:solidFill>
                  <a:prstClr val="black"/>
                </a:solidFill>
                <a:latin typeface="Consolas"/>
              </a:rPr>
              <a:t> (j != </a:t>
            </a:r>
            <a:r>
              <a:rPr lang="en-US" sz="1600" i="0" dirty="0" err="1">
                <a:solidFill>
                  <a:prstClr val="black"/>
                </a:solidFill>
                <a:latin typeface="Consolas"/>
              </a:rPr>
              <a:t>s.size</a:t>
            </a:r>
            <a:r>
              <a:rPr lang="en-US" sz="1600" i="0" dirty="0">
                <a:solidFill>
                  <a:prstClr val="black"/>
                </a:solidFill>
                <a:latin typeface="Consolas"/>
              </a:rPr>
              <a:t>() &amp;&amp; </a:t>
            </a:r>
            <a:r>
              <a:rPr lang="en-US" sz="1600" i="0" dirty="0" smtClean="0">
                <a:solidFill>
                  <a:prstClr val="black"/>
                </a:solidFill>
                <a:latin typeface="Consolas"/>
              </a:rPr>
              <a:t>!</a:t>
            </a:r>
            <a:r>
              <a:rPr lang="en-US" sz="1600" dirty="0" err="1" smtClean="0">
                <a:solidFill>
                  <a:prstClr val="black"/>
                </a:solidFill>
                <a:latin typeface="Consolas"/>
              </a:rPr>
              <a:t>std</a:t>
            </a:r>
            <a:r>
              <a:rPr lang="en-US" sz="1600" dirty="0" smtClean="0">
                <a:solidFill>
                  <a:prstClr val="black"/>
                </a:solidFill>
                <a:latin typeface="Consolas"/>
              </a:rPr>
              <a:t>::</a:t>
            </a:r>
            <a:r>
              <a:rPr lang="en-US" sz="1600" i="0" dirty="0" err="1" smtClean="0">
                <a:solidFill>
                  <a:prstClr val="black"/>
                </a:solidFill>
                <a:latin typeface="Consolas"/>
              </a:rPr>
              <a:t>isspace</a:t>
            </a:r>
            <a:r>
              <a:rPr lang="en-US" sz="1600" i="0" dirty="0" smtClean="0">
                <a:solidFill>
                  <a:prstClr val="black"/>
                </a:solidFill>
                <a:latin typeface="Consolas"/>
              </a:rPr>
              <a:t>(s[j</a:t>
            </a:r>
            <a:r>
              <a:rPr lang="en-US" sz="1600" i="0" dirty="0">
                <a:solidFill>
                  <a:prstClr val="black"/>
                </a:solidFill>
                <a:latin typeface="Consolas"/>
              </a:rPr>
              <a:t>])) </a:t>
            </a:r>
            <a:r>
              <a:rPr lang="en-US" sz="1600" i="0" dirty="0">
                <a:solidFill>
                  <a:srgbClr val="008000"/>
                </a:solidFill>
                <a:latin typeface="Consolas"/>
              </a:rPr>
              <a:t>// short-circuiting</a:t>
            </a:r>
            <a:endParaRPr lang="en-US" sz="1600" i="0" dirty="0">
              <a:solidFill>
                <a:prstClr val="black"/>
              </a:solidFill>
              <a:latin typeface="Consolas"/>
            </a:endParaRPr>
          </a:p>
          <a:p>
            <a:pPr marL="704088" lvl="2" indent="0">
              <a:buNone/>
            </a:pPr>
            <a:r>
              <a:rPr lang="en-US" sz="1600" i="0" dirty="0">
                <a:solidFill>
                  <a:prstClr val="black"/>
                </a:solidFill>
                <a:latin typeface="Consolas"/>
              </a:rPr>
              <a:t>    ++j;</a:t>
            </a:r>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27</a:t>
            </a:fld>
            <a:endParaRPr lang="en-US"/>
          </a:p>
        </p:txBody>
      </p:sp>
    </p:spTree>
    <p:extLst>
      <p:ext uri="{BB962C8B-B14F-4D97-AF65-F5344CB8AC3E}">
        <p14:creationId xmlns:p14="http://schemas.microsoft.com/office/powerpoint/2010/main" val="168046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ppt_y"/>
                                          </p:val>
                                        </p:tav>
                                        <p:tav tm="100000">
                                          <p:val>
                                            <p:strVal val="#ppt_y"/>
                                          </p:val>
                                        </p:tav>
                                      </p:tavLst>
                                    </p:anim>
                                  </p:childTnLst>
                                </p:cTn>
                              </p:par>
                              <p:par>
                                <p:cTn id="37" presetID="2" presetClass="entr" presetSubtype="8"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ppt_y"/>
                                          </p:val>
                                        </p:tav>
                                        <p:tav tm="100000">
                                          <p:val>
                                            <p:strVal val="#ppt_y"/>
                                          </p:val>
                                        </p:tav>
                                      </p:tavLst>
                                    </p:anim>
                                  </p:childTnLst>
                                </p:cTn>
                              </p:par>
                              <p:par>
                                <p:cTn id="41" presetID="2" presetClass="entr" presetSubtype="8" fill="hold" nodeType="with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10" end="10"/>
                                            </p:txEl>
                                          </p:spTgt>
                                        </p:tgtEl>
                                        <p:attrNameLst>
                                          <p:attrName>ppt_y</p:attrName>
                                        </p:attrNameLst>
                                      </p:cBhvr>
                                      <p:tavLst>
                                        <p:tav tm="0">
                                          <p:val>
                                            <p:strVal val="#ppt_y"/>
                                          </p:val>
                                        </p:tav>
                                        <p:tav tm="100000">
                                          <p:val>
                                            <p:strVal val="#ppt_y"/>
                                          </p:val>
                                        </p:tav>
                                      </p:tavLst>
                                    </p:anim>
                                  </p:childTnLst>
                                </p:cTn>
                              </p:par>
                              <p:par>
                                <p:cTn id="45" presetID="2" presetClass="entr" presetSubtype="8" fill="hold" nodeType="with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 calcmode="lin" valueType="num">
                                      <p:cBhvr additive="base">
                                        <p:cTn id="47"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3">
                                            <p:txEl>
                                              <p:pRg st="11" end="11"/>
                                            </p:txEl>
                                          </p:spTgt>
                                        </p:tgtEl>
                                        <p:attrNameLst>
                                          <p:attrName>ppt_y</p:attrName>
                                        </p:attrNameLst>
                                      </p:cBhvr>
                                      <p:tavLst>
                                        <p:tav tm="0">
                                          <p:val>
                                            <p:strVal val="#ppt_y"/>
                                          </p:val>
                                        </p:tav>
                                        <p:tav tm="100000">
                                          <p:val>
                                            <p:strVal val="#ppt_y"/>
                                          </p:val>
                                        </p:tav>
                                      </p:tavLst>
                                    </p:anim>
                                  </p:childTnLst>
                                </p:cTn>
                              </p:par>
                              <p:par>
                                <p:cTn id="49" presetID="2" presetClass="entr" presetSubtype="8" fill="hold" nodeType="with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anim calcmode="lin" valueType="num">
                                      <p:cBhvr additive="base">
                                        <p:cTn id="51"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Splitting a Line into Words</a:t>
            </a:r>
          </a:p>
        </p:txBody>
      </p:sp>
      <p:sp>
        <p:nvSpPr>
          <p:cNvPr id="3" name="Content Placeholder 2"/>
          <p:cNvSpPr>
            <a:spLocks noGrp="1"/>
          </p:cNvSpPr>
          <p:nvPr>
            <p:ph idx="1"/>
          </p:nvPr>
        </p:nvSpPr>
        <p:spPr/>
        <p:txBody>
          <a:bodyPr>
            <a:normAutofit/>
          </a:bodyPr>
          <a:lstStyle/>
          <a:p>
            <a:r>
              <a:rPr lang="en-US" dirty="0" smtClean="0"/>
              <a:t>Store the word if any</a:t>
            </a:r>
          </a:p>
          <a:p>
            <a:pPr marL="978408" lvl="3" indent="0">
              <a:buNone/>
            </a:pPr>
            <a:endParaRPr lang="en-US" sz="1600" dirty="0" smtClean="0">
              <a:solidFill>
                <a:srgbClr val="008000"/>
              </a:solidFill>
              <a:latin typeface="Consolas"/>
            </a:endParaRPr>
          </a:p>
          <a:p>
            <a:pPr marL="978408" lvl="3" indent="0">
              <a:buNone/>
            </a:pPr>
            <a:r>
              <a:rPr lang="en-US" sz="1600" dirty="0" smtClean="0">
                <a:solidFill>
                  <a:srgbClr val="008000"/>
                </a:solidFill>
                <a:latin typeface="Consolas"/>
              </a:rPr>
              <a:t>// </a:t>
            </a:r>
            <a:r>
              <a:rPr lang="en-US" sz="1600" dirty="0">
                <a:solidFill>
                  <a:srgbClr val="008000"/>
                </a:solidFill>
                <a:latin typeface="Consolas"/>
              </a:rPr>
              <a:t>if we found some non-whitespace characters</a:t>
            </a:r>
            <a:endParaRPr lang="en-US" sz="1600" dirty="0">
              <a:solidFill>
                <a:prstClr val="black"/>
              </a:solidFill>
              <a:latin typeface="Consolas"/>
            </a:endParaRPr>
          </a:p>
          <a:p>
            <a:pPr marL="978408" lvl="3" indent="0">
              <a:buNone/>
            </a:pPr>
            <a:r>
              <a:rPr lang="en-US" sz="1600" dirty="0">
                <a:solidFill>
                  <a:srgbClr val="0000FF"/>
                </a:solidFill>
                <a:latin typeface="Consolas"/>
              </a:rPr>
              <a:t>if</a:t>
            </a:r>
            <a:r>
              <a:rPr lang="en-US" sz="1600" dirty="0">
                <a:solidFill>
                  <a:prstClr val="black"/>
                </a:solidFill>
                <a:latin typeface="Consolas"/>
              </a:rPr>
              <a:t> (</a:t>
            </a:r>
            <a:r>
              <a:rPr lang="en-US" sz="1600" dirty="0" err="1">
                <a:solidFill>
                  <a:prstClr val="black"/>
                </a:solidFill>
                <a:latin typeface="Consolas"/>
              </a:rPr>
              <a:t>i</a:t>
            </a:r>
            <a:r>
              <a:rPr lang="en-US" sz="1600" dirty="0">
                <a:solidFill>
                  <a:prstClr val="black"/>
                </a:solidFill>
                <a:latin typeface="Consolas"/>
              </a:rPr>
              <a:t> != j) {</a:t>
            </a:r>
          </a:p>
          <a:p>
            <a:pPr marL="978408" lvl="3" indent="0">
              <a:buNone/>
            </a:pPr>
            <a:r>
              <a:rPr lang="en-US" sz="1600" dirty="0">
                <a:solidFill>
                  <a:prstClr val="black"/>
                </a:solidFill>
                <a:latin typeface="Consolas"/>
              </a:rPr>
              <a:t>    </a:t>
            </a:r>
            <a:r>
              <a:rPr lang="en-US" sz="1600" dirty="0">
                <a:solidFill>
                  <a:srgbClr val="008000"/>
                </a:solidFill>
                <a:latin typeface="Consolas"/>
              </a:rPr>
              <a:t>// copy from s starting at </a:t>
            </a:r>
            <a:r>
              <a:rPr lang="en-US" sz="1600" dirty="0" err="1">
                <a:solidFill>
                  <a:srgbClr val="008000"/>
                </a:solidFill>
                <a:latin typeface="Consolas"/>
              </a:rPr>
              <a:t>i</a:t>
            </a:r>
            <a:r>
              <a:rPr lang="en-US" sz="1600" dirty="0">
                <a:solidFill>
                  <a:srgbClr val="008000"/>
                </a:solidFill>
                <a:latin typeface="Consolas"/>
              </a:rPr>
              <a:t> and having j – </a:t>
            </a:r>
            <a:r>
              <a:rPr lang="en-US" sz="1600" dirty="0" err="1">
                <a:solidFill>
                  <a:srgbClr val="008000"/>
                </a:solidFill>
                <a:latin typeface="Consolas"/>
              </a:rPr>
              <a:t>i</a:t>
            </a:r>
            <a:r>
              <a:rPr lang="en-US" sz="1600" dirty="0">
                <a:solidFill>
                  <a:srgbClr val="008000"/>
                </a:solidFill>
                <a:latin typeface="Consolas"/>
              </a:rPr>
              <a:t> characters</a:t>
            </a:r>
            <a:endParaRPr lang="en-US" sz="1600" dirty="0">
              <a:solidFill>
                <a:prstClr val="black"/>
              </a:solidFill>
              <a:latin typeface="Consolas"/>
            </a:endParaRPr>
          </a:p>
          <a:p>
            <a:pPr marL="978408" lvl="3" indent="0">
              <a:buNone/>
            </a:pPr>
            <a:r>
              <a:rPr lang="en-US" sz="1600" dirty="0">
                <a:solidFill>
                  <a:prstClr val="black"/>
                </a:solidFill>
                <a:latin typeface="Consolas"/>
              </a:rPr>
              <a:t>    </a:t>
            </a:r>
            <a:r>
              <a:rPr lang="en-US" sz="1600" dirty="0" err="1">
                <a:solidFill>
                  <a:prstClr val="black"/>
                </a:solidFill>
                <a:latin typeface="Consolas"/>
              </a:rPr>
              <a:t>words.push_back</a:t>
            </a:r>
            <a:r>
              <a:rPr lang="en-US" sz="1600" dirty="0">
                <a:solidFill>
                  <a:prstClr val="black"/>
                </a:solidFill>
                <a:latin typeface="Consolas"/>
              </a:rPr>
              <a:t>(</a:t>
            </a:r>
            <a:r>
              <a:rPr lang="en-US" sz="1600" dirty="0" err="1">
                <a:solidFill>
                  <a:prstClr val="black"/>
                </a:solidFill>
                <a:latin typeface="Consolas"/>
              </a:rPr>
              <a:t>s.substr</a:t>
            </a:r>
            <a:r>
              <a:rPr lang="en-US" sz="1600" dirty="0">
                <a:solidFill>
                  <a:prstClr val="black"/>
                </a:solidFill>
                <a:latin typeface="Consolas"/>
              </a:rPr>
              <a:t>(</a:t>
            </a:r>
            <a:r>
              <a:rPr lang="en-US" sz="1600" dirty="0" err="1">
                <a:solidFill>
                  <a:prstClr val="black"/>
                </a:solidFill>
                <a:latin typeface="Consolas"/>
              </a:rPr>
              <a:t>i</a:t>
            </a:r>
            <a:r>
              <a:rPr lang="en-US" sz="1600" dirty="0">
                <a:solidFill>
                  <a:prstClr val="black"/>
                </a:solidFill>
                <a:latin typeface="Consolas"/>
              </a:rPr>
              <a:t>, j - </a:t>
            </a:r>
            <a:r>
              <a:rPr lang="en-US" sz="1600" dirty="0" err="1">
                <a:solidFill>
                  <a:prstClr val="black"/>
                </a:solidFill>
                <a:latin typeface="Consolas"/>
              </a:rPr>
              <a:t>i</a:t>
            </a:r>
            <a:r>
              <a:rPr lang="en-US" sz="1600" dirty="0">
                <a:solidFill>
                  <a:prstClr val="black"/>
                </a:solidFill>
                <a:latin typeface="Consolas"/>
              </a:rPr>
              <a:t>));</a:t>
            </a:r>
          </a:p>
          <a:p>
            <a:pPr marL="978408" lvl="3" indent="0">
              <a:buNone/>
            </a:pPr>
            <a:r>
              <a:rPr lang="en-US" sz="1600" dirty="0">
                <a:solidFill>
                  <a:prstClr val="black"/>
                </a:solidFill>
                <a:latin typeface="Consolas"/>
              </a:rPr>
              <a:t>    </a:t>
            </a:r>
            <a:r>
              <a:rPr lang="en-US" sz="1600" dirty="0" err="1">
                <a:solidFill>
                  <a:prstClr val="black"/>
                </a:solidFill>
                <a:latin typeface="Consolas"/>
              </a:rPr>
              <a:t>i</a:t>
            </a:r>
            <a:r>
              <a:rPr lang="en-US" sz="1600" dirty="0">
                <a:solidFill>
                  <a:prstClr val="black"/>
                </a:solidFill>
                <a:latin typeface="Consolas"/>
              </a:rPr>
              <a:t> = j;</a:t>
            </a:r>
          </a:p>
          <a:p>
            <a:pPr marL="978408" lvl="3" indent="0">
              <a:buNone/>
            </a:pPr>
            <a:r>
              <a:rPr lang="en-US" sz="1600" dirty="0">
                <a:solidFill>
                  <a:prstClr val="black"/>
                </a:solidFill>
                <a:latin typeface="Consolas"/>
              </a:rPr>
              <a:t>}</a:t>
            </a:r>
          </a:p>
          <a:p>
            <a:endParaRPr lang="en-US" dirty="0"/>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28</a:t>
            </a:fld>
            <a:endParaRPr lang="en-US"/>
          </a:p>
        </p:txBody>
      </p:sp>
    </p:spTree>
    <p:extLst>
      <p:ext uri="{BB962C8B-B14F-4D97-AF65-F5344CB8AC3E}">
        <p14:creationId xmlns:p14="http://schemas.microsoft.com/office/powerpoint/2010/main" val="3967645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Splitting a Line into Words</a:t>
            </a:r>
          </a:p>
        </p:txBody>
      </p:sp>
      <p:sp>
        <p:nvSpPr>
          <p:cNvPr id="3" name="Content Placeholder 2"/>
          <p:cNvSpPr>
            <a:spLocks noGrp="1"/>
          </p:cNvSpPr>
          <p:nvPr>
            <p:ph idx="1"/>
          </p:nvPr>
        </p:nvSpPr>
        <p:spPr/>
        <p:txBody>
          <a:bodyPr>
            <a:noAutofit/>
          </a:bodyPr>
          <a:lstStyle/>
          <a:p>
            <a:pPr marL="461963" indent="0">
              <a:spcBef>
                <a:spcPts val="600"/>
              </a:spcBef>
              <a:buNone/>
            </a:pPr>
            <a:r>
              <a:rPr lang="en-US" sz="1200" dirty="0" err="1">
                <a:solidFill>
                  <a:srgbClr val="000000"/>
                </a:solidFill>
                <a:latin typeface="Consolas" panose="020B0609020204030204" pitchFamily="49" charset="0"/>
              </a:rPr>
              <a:t>std</a:t>
            </a:r>
            <a:r>
              <a:rPr lang="en-US" sz="1200" dirty="0">
                <a:solidFill>
                  <a:srgbClr val="000000"/>
                </a:solidFill>
                <a:latin typeface="Consolas" panose="020B0609020204030204" pitchFamily="49" charset="0"/>
              </a:rPr>
              <a:t>::vector&lt;</a:t>
            </a:r>
            <a:r>
              <a:rPr lang="en-US" sz="1200" dirty="0" err="1">
                <a:solidFill>
                  <a:srgbClr val="000000"/>
                </a:solidFill>
                <a:latin typeface="Consolas" panose="020B0609020204030204" pitchFamily="49" charset="0"/>
              </a:rPr>
              <a:t>std</a:t>
            </a:r>
            <a:r>
              <a:rPr lang="en-US" sz="1200" dirty="0">
                <a:solidFill>
                  <a:srgbClr val="000000"/>
                </a:solidFill>
                <a:latin typeface="Consolas" panose="020B0609020204030204" pitchFamily="49" charset="0"/>
              </a:rPr>
              <a:t>::string&gt; split(</a:t>
            </a:r>
            <a:r>
              <a:rPr lang="en-US" sz="1200" dirty="0" err="1">
                <a:solidFill>
                  <a:srgbClr val="000000"/>
                </a:solidFill>
                <a:latin typeface="Consolas" panose="020B0609020204030204" pitchFamily="49" charset="0"/>
              </a:rPr>
              <a:t>std</a:t>
            </a:r>
            <a:r>
              <a:rPr lang="en-US" sz="1200" dirty="0">
                <a:solidFill>
                  <a:srgbClr val="000000"/>
                </a:solidFill>
                <a:latin typeface="Consolas" panose="020B0609020204030204" pitchFamily="49" charset="0"/>
              </a:rPr>
              <a:t>::string </a:t>
            </a:r>
            <a:r>
              <a:rPr lang="en-US" sz="1200" dirty="0" err="1">
                <a:solidFill>
                  <a:srgbClr val="0000FF"/>
                </a:solidFill>
                <a:latin typeface="Consolas" panose="020B0609020204030204" pitchFamily="49" charset="0"/>
              </a:rPr>
              <a:t>const</a:t>
            </a:r>
            <a:r>
              <a:rPr lang="en-US" sz="1200" dirty="0">
                <a:solidFill>
                  <a:srgbClr val="0000FF"/>
                </a:solidFill>
                <a:latin typeface="Consolas" panose="020B0609020204030204" pitchFamily="49" charset="0"/>
              </a:rPr>
              <a:t>&amp;</a:t>
            </a:r>
            <a:r>
              <a:rPr lang="en-US" sz="1200" dirty="0">
                <a:solidFill>
                  <a:srgbClr val="000000"/>
                </a:solidFill>
                <a:latin typeface="Consolas" panose="020B0609020204030204" pitchFamily="49" charset="0"/>
              </a:rPr>
              <a:t> s)</a:t>
            </a:r>
          </a:p>
          <a:p>
            <a:pPr marL="461963" indent="0">
              <a:spcBef>
                <a:spcPts val="600"/>
              </a:spcBef>
              <a:buNone/>
            </a:pPr>
            <a:r>
              <a:rPr lang="en-US" sz="1200" dirty="0">
                <a:solidFill>
                  <a:srgbClr val="000000"/>
                </a:solidFill>
                <a:latin typeface="Consolas" panose="020B0609020204030204" pitchFamily="49" charset="0"/>
              </a:rPr>
              <a:t>{</a:t>
            </a:r>
          </a:p>
          <a:p>
            <a:pPr marL="461963" indent="0">
              <a:spcBef>
                <a:spcPts val="600"/>
              </a:spcBef>
              <a:buNone/>
            </a:pPr>
            <a:r>
              <a:rPr lang="en-US" sz="1200" dirty="0">
                <a:solidFill>
                  <a:srgbClr val="000000"/>
                </a:solidFill>
                <a:latin typeface="Consolas" panose="020B0609020204030204" pitchFamily="49" charset="0"/>
              </a:rPr>
              <a:t>    </a:t>
            </a:r>
            <a:r>
              <a:rPr lang="en-US" sz="1200" dirty="0" err="1">
                <a:solidFill>
                  <a:srgbClr val="000000"/>
                </a:solidFill>
                <a:latin typeface="Consolas" panose="020B0609020204030204" pitchFamily="49" charset="0"/>
              </a:rPr>
              <a:t>std</a:t>
            </a:r>
            <a:r>
              <a:rPr lang="en-US" sz="1200" dirty="0">
                <a:solidFill>
                  <a:srgbClr val="000000"/>
                </a:solidFill>
                <a:latin typeface="Consolas" panose="020B0609020204030204" pitchFamily="49" charset="0"/>
              </a:rPr>
              <a:t>::vector&lt;</a:t>
            </a:r>
            <a:r>
              <a:rPr lang="en-US" sz="1200" dirty="0" err="1">
                <a:solidFill>
                  <a:srgbClr val="000000"/>
                </a:solidFill>
                <a:latin typeface="Consolas" panose="020B0609020204030204" pitchFamily="49" charset="0"/>
              </a:rPr>
              <a:t>std</a:t>
            </a:r>
            <a:r>
              <a:rPr lang="en-US" sz="1200" dirty="0">
                <a:solidFill>
                  <a:srgbClr val="000000"/>
                </a:solidFill>
                <a:latin typeface="Consolas" panose="020B0609020204030204" pitchFamily="49" charset="0"/>
              </a:rPr>
              <a:t>::string&gt; words;</a:t>
            </a:r>
          </a:p>
          <a:p>
            <a:pPr marL="461963" indent="0">
              <a:spcBef>
                <a:spcPts val="600"/>
              </a:spcBef>
              <a:buNone/>
            </a:pPr>
            <a:r>
              <a:rPr lang="en-US" sz="1200" dirty="0">
                <a:solidFill>
                  <a:srgbClr val="000000"/>
                </a:solidFill>
                <a:latin typeface="Consolas" panose="020B0609020204030204" pitchFamily="49" charset="0"/>
              </a:rPr>
              <a:t>    </a:t>
            </a:r>
            <a:r>
              <a:rPr lang="en-US" sz="1200" dirty="0" err="1">
                <a:solidFill>
                  <a:srgbClr val="000000"/>
                </a:solidFill>
                <a:latin typeface="Consolas" panose="020B0609020204030204" pitchFamily="49" charset="0"/>
              </a:rPr>
              <a:t>std</a:t>
            </a:r>
            <a:r>
              <a:rPr lang="en-US" sz="1200" dirty="0">
                <a:solidFill>
                  <a:srgbClr val="000000"/>
                </a:solidFill>
                <a:latin typeface="Consolas" panose="020B0609020204030204" pitchFamily="49" charset="0"/>
              </a:rPr>
              <a:t>::vector&lt;</a:t>
            </a:r>
            <a:r>
              <a:rPr lang="en-US" sz="1200" dirty="0" err="1">
                <a:solidFill>
                  <a:srgbClr val="000000"/>
                </a:solidFill>
                <a:latin typeface="Consolas" panose="020B0609020204030204" pitchFamily="49" charset="0"/>
              </a:rPr>
              <a:t>std</a:t>
            </a:r>
            <a:r>
              <a:rPr lang="en-US" sz="1200" dirty="0">
                <a:solidFill>
                  <a:srgbClr val="000000"/>
                </a:solidFill>
                <a:latin typeface="Consolas" panose="020B0609020204030204" pitchFamily="49" charset="0"/>
              </a:rPr>
              <a:t>::string&gt;::</a:t>
            </a:r>
            <a:r>
              <a:rPr lang="en-US" sz="1200" dirty="0" err="1">
                <a:solidFill>
                  <a:srgbClr val="000000"/>
                </a:solidFill>
                <a:latin typeface="Consolas" panose="020B0609020204030204" pitchFamily="49" charset="0"/>
              </a:rPr>
              <a:t>size_type</a:t>
            </a:r>
            <a:r>
              <a:rPr lang="en-US" sz="1200" dirty="0">
                <a:solidFill>
                  <a:srgbClr val="000000"/>
                </a:solidFill>
                <a:latin typeface="Consolas" panose="020B0609020204030204" pitchFamily="49" charset="0"/>
              </a:rPr>
              <a:t> i = </a:t>
            </a:r>
            <a:r>
              <a:rPr lang="en-US" sz="1200" dirty="0">
                <a:solidFill>
                  <a:srgbClr val="098658"/>
                </a:solidFill>
                <a:latin typeface="Consolas" panose="020B0609020204030204" pitchFamily="49" charset="0"/>
              </a:rPr>
              <a:t>0</a:t>
            </a:r>
            <a:r>
              <a:rPr lang="en-US" sz="1200" dirty="0">
                <a:solidFill>
                  <a:srgbClr val="000000"/>
                </a:solidFill>
                <a:latin typeface="Consolas" panose="020B0609020204030204" pitchFamily="49" charset="0"/>
              </a:rPr>
              <a:t>;</a:t>
            </a:r>
          </a:p>
          <a:p>
            <a:pPr marL="461963" indent="0">
              <a:spcBef>
                <a:spcPts val="600"/>
              </a:spcBef>
              <a:buNone/>
            </a:pPr>
            <a:r>
              <a:rPr lang="en-US" sz="1200" dirty="0">
                <a:solidFill>
                  <a:srgbClr val="000000"/>
                </a:solidFill>
                <a:latin typeface="Consolas" panose="020B0609020204030204" pitchFamily="49" charset="0"/>
              </a:rPr>
              <a:t/>
            </a:r>
            <a:br>
              <a:rPr lang="en-US" sz="1200" dirty="0">
                <a:solidFill>
                  <a:srgbClr val="000000"/>
                </a:solidFill>
                <a:latin typeface="Consolas" panose="020B0609020204030204" pitchFamily="49" charset="0"/>
              </a:rPr>
            </a:br>
            <a:r>
              <a:rPr lang="en-US" sz="1200" dirty="0">
                <a:solidFill>
                  <a:srgbClr val="000000"/>
                </a:solidFill>
                <a:latin typeface="Consolas" panose="020B0609020204030204" pitchFamily="49" charset="0"/>
              </a:rPr>
              <a:t>    </a:t>
            </a:r>
            <a:r>
              <a:rPr lang="en-US" sz="1200" dirty="0">
                <a:solidFill>
                  <a:srgbClr val="0000FF"/>
                </a:solidFill>
                <a:latin typeface="Consolas" panose="020B0609020204030204" pitchFamily="49" charset="0"/>
              </a:rPr>
              <a:t>while</a:t>
            </a:r>
            <a:r>
              <a:rPr lang="en-US" sz="1200" dirty="0">
                <a:solidFill>
                  <a:srgbClr val="000000"/>
                </a:solidFill>
                <a:latin typeface="Consolas" panose="020B0609020204030204" pitchFamily="49" charset="0"/>
              </a:rPr>
              <a:t> (i != </a:t>
            </a:r>
            <a:r>
              <a:rPr lang="en-US" sz="1200" dirty="0" err="1">
                <a:solidFill>
                  <a:srgbClr val="000000"/>
                </a:solidFill>
                <a:latin typeface="Consolas" panose="020B0609020204030204" pitchFamily="49" charset="0"/>
              </a:rPr>
              <a:t>s.size</a:t>
            </a:r>
            <a:r>
              <a:rPr lang="en-US" sz="1200" dirty="0" smtClean="0">
                <a:solidFill>
                  <a:srgbClr val="000000"/>
                </a:solidFill>
                <a:latin typeface="Consolas" panose="020B0609020204030204" pitchFamily="49" charset="0"/>
              </a:rPr>
              <a:t>()) </a:t>
            </a:r>
            <a:r>
              <a:rPr lang="en-US" sz="1200" dirty="0">
                <a:solidFill>
                  <a:srgbClr val="000000"/>
                </a:solidFill>
                <a:latin typeface="Consolas" panose="020B0609020204030204" pitchFamily="49" charset="0"/>
              </a:rPr>
              <a:t>{</a:t>
            </a:r>
          </a:p>
          <a:p>
            <a:pPr marL="461963" indent="0">
              <a:spcBef>
                <a:spcPts val="600"/>
              </a:spcBef>
              <a:buNone/>
            </a:pPr>
            <a:r>
              <a:rPr lang="en-US" sz="1200" dirty="0">
                <a:solidFill>
                  <a:srgbClr val="000000"/>
                </a:solidFill>
                <a:latin typeface="Consolas" panose="020B0609020204030204" pitchFamily="49" charset="0"/>
              </a:rPr>
              <a:t>        </a:t>
            </a:r>
            <a:r>
              <a:rPr lang="en-US" sz="1200" dirty="0">
                <a:solidFill>
                  <a:srgbClr val="0000FF"/>
                </a:solidFill>
                <a:latin typeface="Consolas" panose="020B0609020204030204" pitchFamily="49" charset="0"/>
              </a:rPr>
              <a:t>while</a:t>
            </a:r>
            <a:r>
              <a:rPr lang="en-US" sz="1200" dirty="0">
                <a:solidFill>
                  <a:srgbClr val="000000"/>
                </a:solidFill>
                <a:latin typeface="Consolas" panose="020B0609020204030204" pitchFamily="49" charset="0"/>
              </a:rPr>
              <a:t> (i != </a:t>
            </a:r>
            <a:r>
              <a:rPr lang="en-US" sz="1200" dirty="0" err="1">
                <a:solidFill>
                  <a:srgbClr val="000000"/>
                </a:solidFill>
                <a:latin typeface="Consolas" panose="020B0609020204030204" pitchFamily="49" charset="0"/>
              </a:rPr>
              <a:t>s.size</a:t>
            </a:r>
            <a:r>
              <a:rPr lang="en-US" sz="1200" dirty="0">
                <a:solidFill>
                  <a:srgbClr val="000000"/>
                </a:solidFill>
                <a:latin typeface="Consolas" panose="020B0609020204030204" pitchFamily="49" charset="0"/>
              </a:rPr>
              <a:t>() &amp;&amp; </a:t>
            </a:r>
            <a:r>
              <a:rPr lang="en-US" sz="1200" dirty="0" err="1">
                <a:solidFill>
                  <a:srgbClr val="000000"/>
                </a:solidFill>
                <a:latin typeface="Consolas" panose="020B0609020204030204" pitchFamily="49" charset="0"/>
              </a:rPr>
              <a:t>std</a:t>
            </a:r>
            <a:r>
              <a:rPr lang="en-US" sz="1200" dirty="0">
                <a:solidFill>
                  <a:srgbClr val="000000"/>
                </a:solidFill>
                <a:latin typeface="Consolas" panose="020B0609020204030204" pitchFamily="49" charset="0"/>
              </a:rPr>
              <a:t>::</a:t>
            </a:r>
            <a:r>
              <a:rPr lang="en-US" sz="1200" dirty="0" err="1">
                <a:solidFill>
                  <a:srgbClr val="000000"/>
                </a:solidFill>
                <a:latin typeface="Consolas" panose="020B0609020204030204" pitchFamily="49" charset="0"/>
              </a:rPr>
              <a:t>isspace</a:t>
            </a:r>
            <a:r>
              <a:rPr lang="en-US" sz="1200" dirty="0">
                <a:solidFill>
                  <a:srgbClr val="000000"/>
                </a:solidFill>
                <a:latin typeface="Consolas" panose="020B0609020204030204" pitchFamily="49" charset="0"/>
              </a:rPr>
              <a:t>(s[i</a:t>
            </a:r>
            <a:r>
              <a:rPr lang="en-US" sz="1200" dirty="0" smtClean="0">
                <a:solidFill>
                  <a:srgbClr val="000000"/>
                </a:solidFill>
                <a:latin typeface="Consolas" panose="020B0609020204030204" pitchFamily="49" charset="0"/>
              </a:rPr>
              <a:t>]))</a:t>
            </a:r>
            <a:r>
              <a:rPr lang="en-US" sz="1200" dirty="0">
                <a:solidFill>
                  <a:srgbClr val="000000"/>
                </a:solidFill>
                <a:latin typeface="Consolas" panose="020B0609020204030204" pitchFamily="49" charset="0"/>
              </a:rPr>
              <a:t>  ++i;</a:t>
            </a:r>
          </a:p>
          <a:p>
            <a:pPr marL="461963" indent="0">
              <a:spcBef>
                <a:spcPts val="600"/>
              </a:spcBef>
              <a:buNone/>
            </a:pPr>
            <a:r>
              <a:rPr lang="en-US" sz="1200" dirty="0">
                <a:solidFill>
                  <a:srgbClr val="000000"/>
                </a:solidFill>
                <a:latin typeface="Consolas" panose="020B0609020204030204" pitchFamily="49" charset="0"/>
              </a:rPr>
              <a:t/>
            </a:r>
            <a:br>
              <a:rPr lang="en-US" sz="1200" dirty="0">
                <a:solidFill>
                  <a:srgbClr val="000000"/>
                </a:solidFill>
                <a:latin typeface="Consolas" panose="020B0609020204030204" pitchFamily="49" charset="0"/>
              </a:rPr>
            </a:br>
            <a:r>
              <a:rPr lang="en-US" sz="1200" dirty="0">
                <a:solidFill>
                  <a:srgbClr val="000000"/>
                </a:solidFill>
                <a:latin typeface="Consolas" panose="020B0609020204030204" pitchFamily="49" charset="0"/>
              </a:rPr>
              <a:t>        </a:t>
            </a:r>
            <a:r>
              <a:rPr lang="en-US" sz="1200" dirty="0">
                <a:solidFill>
                  <a:srgbClr val="0000FF"/>
                </a:solidFill>
                <a:latin typeface="Consolas" panose="020B0609020204030204" pitchFamily="49" charset="0"/>
              </a:rPr>
              <a:t>auto</a:t>
            </a:r>
            <a:r>
              <a:rPr lang="en-US" sz="1200" dirty="0">
                <a:solidFill>
                  <a:srgbClr val="000000"/>
                </a:solidFill>
                <a:latin typeface="Consolas" panose="020B0609020204030204" pitchFamily="49" charset="0"/>
              </a:rPr>
              <a:t> j = i;</a:t>
            </a:r>
          </a:p>
          <a:p>
            <a:pPr marL="461963" indent="0">
              <a:spcBef>
                <a:spcPts val="600"/>
              </a:spcBef>
              <a:buNone/>
            </a:pPr>
            <a:r>
              <a:rPr lang="en-US" sz="1200" dirty="0">
                <a:solidFill>
                  <a:srgbClr val="000000"/>
                </a:solidFill>
                <a:latin typeface="Consolas" panose="020B0609020204030204" pitchFamily="49" charset="0"/>
              </a:rPr>
              <a:t>        </a:t>
            </a:r>
            <a:r>
              <a:rPr lang="en-US" sz="1200" dirty="0">
                <a:solidFill>
                  <a:srgbClr val="0000FF"/>
                </a:solidFill>
                <a:latin typeface="Consolas" panose="020B0609020204030204" pitchFamily="49" charset="0"/>
              </a:rPr>
              <a:t>while</a:t>
            </a:r>
            <a:r>
              <a:rPr lang="en-US" sz="1200" dirty="0">
                <a:solidFill>
                  <a:srgbClr val="000000"/>
                </a:solidFill>
                <a:latin typeface="Consolas" panose="020B0609020204030204" pitchFamily="49" charset="0"/>
              </a:rPr>
              <a:t> (j != </a:t>
            </a:r>
            <a:r>
              <a:rPr lang="en-US" sz="1200" dirty="0" err="1">
                <a:solidFill>
                  <a:srgbClr val="000000"/>
                </a:solidFill>
                <a:latin typeface="Consolas" panose="020B0609020204030204" pitchFamily="49" charset="0"/>
              </a:rPr>
              <a:t>s.size</a:t>
            </a:r>
            <a:r>
              <a:rPr lang="en-US" sz="1200" dirty="0">
                <a:solidFill>
                  <a:srgbClr val="000000"/>
                </a:solidFill>
                <a:latin typeface="Consolas" panose="020B0609020204030204" pitchFamily="49" charset="0"/>
              </a:rPr>
              <a:t>() &amp;&amp; !</a:t>
            </a:r>
            <a:r>
              <a:rPr lang="en-US" sz="1200" dirty="0" err="1">
                <a:solidFill>
                  <a:srgbClr val="000000"/>
                </a:solidFill>
                <a:latin typeface="Consolas" panose="020B0609020204030204" pitchFamily="49" charset="0"/>
              </a:rPr>
              <a:t>std</a:t>
            </a:r>
            <a:r>
              <a:rPr lang="en-US" sz="1200" dirty="0">
                <a:solidFill>
                  <a:srgbClr val="000000"/>
                </a:solidFill>
                <a:latin typeface="Consolas" panose="020B0609020204030204" pitchFamily="49" charset="0"/>
              </a:rPr>
              <a:t>::</a:t>
            </a:r>
            <a:r>
              <a:rPr lang="en-US" sz="1200" dirty="0" err="1">
                <a:solidFill>
                  <a:srgbClr val="000000"/>
                </a:solidFill>
                <a:latin typeface="Consolas" panose="020B0609020204030204" pitchFamily="49" charset="0"/>
              </a:rPr>
              <a:t>isspace</a:t>
            </a:r>
            <a:r>
              <a:rPr lang="en-US" sz="1200" dirty="0">
                <a:solidFill>
                  <a:srgbClr val="000000"/>
                </a:solidFill>
                <a:latin typeface="Consolas" panose="020B0609020204030204" pitchFamily="49" charset="0"/>
              </a:rPr>
              <a:t>(s[j</a:t>
            </a:r>
            <a:r>
              <a:rPr lang="en-US" sz="1200" dirty="0" smtClean="0">
                <a:solidFill>
                  <a:srgbClr val="000000"/>
                </a:solidFill>
                <a:latin typeface="Consolas" panose="020B0609020204030204" pitchFamily="49" charset="0"/>
              </a:rPr>
              <a:t>]))</a:t>
            </a:r>
            <a:r>
              <a:rPr lang="en-US" sz="1200" dirty="0">
                <a:solidFill>
                  <a:srgbClr val="000000"/>
                </a:solidFill>
                <a:latin typeface="Consolas" panose="020B0609020204030204" pitchFamily="49" charset="0"/>
              </a:rPr>
              <a:t>  ++j;</a:t>
            </a:r>
          </a:p>
          <a:p>
            <a:pPr marL="461963" indent="0">
              <a:spcBef>
                <a:spcPts val="600"/>
              </a:spcBef>
              <a:buNone/>
            </a:pPr>
            <a:r>
              <a:rPr lang="en-US" sz="1200" dirty="0">
                <a:solidFill>
                  <a:srgbClr val="000000"/>
                </a:solidFill>
                <a:latin typeface="Consolas" panose="020B0609020204030204" pitchFamily="49" charset="0"/>
              </a:rPr>
              <a:t/>
            </a:r>
            <a:br>
              <a:rPr lang="en-US" sz="1200" dirty="0">
                <a:solidFill>
                  <a:srgbClr val="000000"/>
                </a:solidFill>
                <a:latin typeface="Consolas" panose="020B0609020204030204" pitchFamily="49" charset="0"/>
              </a:rPr>
            </a:br>
            <a:r>
              <a:rPr lang="en-US" sz="1200" dirty="0">
                <a:solidFill>
                  <a:srgbClr val="000000"/>
                </a:solidFill>
                <a:latin typeface="Consolas" panose="020B0609020204030204" pitchFamily="49" charset="0"/>
              </a:rPr>
              <a:t>        </a:t>
            </a:r>
            <a:r>
              <a:rPr lang="en-US" sz="1200" dirty="0">
                <a:solidFill>
                  <a:srgbClr val="0000FF"/>
                </a:solidFill>
                <a:latin typeface="Consolas" panose="020B0609020204030204" pitchFamily="49" charset="0"/>
              </a:rPr>
              <a:t>if</a:t>
            </a:r>
            <a:r>
              <a:rPr lang="en-US" sz="1200" dirty="0">
                <a:solidFill>
                  <a:srgbClr val="000000"/>
                </a:solidFill>
                <a:latin typeface="Consolas" panose="020B0609020204030204" pitchFamily="49" charset="0"/>
              </a:rPr>
              <a:t> (i != j</a:t>
            </a:r>
            <a:r>
              <a:rPr lang="en-US" sz="1200" dirty="0" smtClean="0">
                <a:solidFill>
                  <a:srgbClr val="000000"/>
                </a:solidFill>
                <a:latin typeface="Consolas" panose="020B0609020204030204" pitchFamily="49" charset="0"/>
              </a:rPr>
              <a:t>) {</a:t>
            </a:r>
            <a:endParaRPr lang="en-US" sz="1200" dirty="0">
              <a:solidFill>
                <a:srgbClr val="000000"/>
              </a:solidFill>
              <a:latin typeface="Consolas" panose="020B0609020204030204" pitchFamily="49" charset="0"/>
            </a:endParaRPr>
          </a:p>
          <a:p>
            <a:pPr marL="461963" indent="0">
              <a:spcBef>
                <a:spcPts val="600"/>
              </a:spcBef>
              <a:buNone/>
            </a:pPr>
            <a:r>
              <a:rPr lang="en-US" sz="1200" dirty="0">
                <a:solidFill>
                  <a:srgbClr val="000000"/>
                </a:solidFill>
                <a:latin typeface="Consolas" panose="020B0609020204030204" pitchFamily="49" charset="0"/>
              </a:rPr>
              <a:t>            </a:t>
            </a:r>
            <a:r>
              <a:rPr lang="en-US" sz="1200" dirty="0" err="1">
                <a:solidFill>
                  <a:srgbClr val="000000"/>
                </a:solidFill>
                <a:latin typeface="Consolas" panose="020B0609020204030204" pitchFamily="49" charset="0"/>
              </a:rPr>
              <a:t>words.push_back</a:t>
            </a:r>
            <a:r>
              <a:rPr lang="en-US" sz="1200" dirty="0">
                <a:solidFill>
                  <a:srgbClr val="000000"/>
                </a:solidFill>
                <a:latin typeface="Consolas" panose="020B0609020204030204" pitchFamily="49" charset="0"/>
              </a:rPr>
              <a:t>(</a:t>
            </a:r>
            <a:r>
              <a:rPr lang="en-US" sz="1200" dirty="0" err="1">
                <a:solidFill>
                  <a:srgbClr val="000000"/>
                </a:solidFill>
                <a:latin typeface="Consolas" panose="020B0609020204030204" pitchFamily="49" charset="0"/>
              </a:rPr>
              <a:t>s.substr</a:t>
            </a:r>
            <a:r>
              <a:rPr lang="en-US" sz="1200" dirty="0">
                <a:solidFill>
                  <a:srgbClr val="000000"/>
                </a:solidFill>
                <a:latin typeface="Consolas" panose="020B0609020204030204" pitchFamily="49" charset="0"/>
              </a:rPr>
              <a:t>(i, j - i));</a:t>
            </a:r>
          </a:p>
          <a:p>
            <a:pPr marL="461963" indent="0">
              <a:spcBef>
                <a:spcPts val="600"/>
              </a:spcBef>
              <a:buNone/>
            </a:pPr>
            <a:r>
              <a:rPr lang="en-US" sz="1200" dirty="0">
                <a:solidFill>
                  <a:srgbClr val="000000"/>
                </a:solidFill>
                <a:latin typeface="Consolas" panose="020B0609020204030204" pitchFamily="49" charset="0"/>
              </a:rPr>
              <a:t>            i = j;</a:t>
            </a:r>
          </a:p>
          <a:p>
            <a:pPr marL="461963" indent="0">
              <a:spcBef>
                <a:spcPts val="600"/>
              </a:spcBef>
              <a:buNone/>
            </a:pPr>
            <a:r>
              <a:rPr lang="en-US" sz="1200" dirty="0">
                <a:solidFill>
                  <a:srgbClr val="000000"/>
                </a:solidFill>
                <a:latin typeface="Consolas" panose="020B0609020204030204" pitchFamily="49" charset="0"/>
              </a:rPr>
              <a:t>        }</a:t>
            </a:r>
          </a:p>
          <a:p>
            <a:pPr marL="461963" indent="0">
              <a:spcBef>
                <a:spcPts val="600"/>
              </a:spcBef>
              <a:buNone/>
            </a:pPr>
            <a:r>
              <a:rPr lang="en-US" sz="1200" dirty="0">
                <a:solidFill>
                  <a:srgbClr val="000000"/>
                </a:solidFill>
                <a:latin typeface="Consolas" panose="020B0609020204030204" pitchFamily="49" charset="0"/>
              </a:rPr>
              <a:t>    }</a:t>
            </a:r>
          </a:p>
          <a:p>
            <a:pPr marL="461963" indent="0">
              <a:spcBef>
                <a:spcPts val="600"/>
              </a:spcBef>
              <a:buNone/>
            </a:pPr>
            <a:r>
              <a:rPr lang="en-US" sz="1200" dirty="0">
                <a:solidFill>
                  <a:srgbClr val="000000"/>
                </a:solidFill>
                <a:latin typeface="Consolas" panose="020B0609020204030204" pitchFamily="49" charset="0"/>
              </a:rPr>
              <a:t>    </a:t>
            </a:r>
            <a:r>
              <a:rPr lang="en-US" sz="1200" dirty="0">
                <a:solidFill>
                  <a:srgbClr val="0000FF"/>
                </a:solidFill>
                <a:latin typeface="Consolas" panose="020B0609020204030204" pitchFamily="49" charset="0"/>
              </a:rPr>
              <a:t>return</a:t>
            </a:r>
            <a:r>
              <a:rPr lang="en-US" sz="1200" dirty="0">
                <a:solidFill>
                  <a:srgbClr val="000000"/>
                </a:solidFill>
                <a:latin typeface="Consolas" panose="020B0609020204030204" pitchFamily="49" charset="0"/>
              </a:rPr>
              <a:t> words;</a:t>
            </a:r>
          </a:p>
          <a:p>
            <a:pPr marL="461963" indent="0">
              <a:spcBef>
                <a:spcPts val="600"/>
              </a:spcBef>
              <a:buNone/>
            </a:pPr>
            <a:r>
              <a:rPr lang="en-US" sz="1200" dirty="0" smtClean="0">
                <a:solidFill>
                  <a:srgbClr val="000000"/>
                </a:solidFill>
                <a:latin typeface="Consolas" panose="020B0609020204030204" pitchFamily="49" charset="0"/>
              </a:rPr>
              <a:t>}</a:t>
            </a:r>
            <a:endParaRPr lang="en-US" sz="1200" dirty="0">
              <a:solidFill>
                <a:srgbClr val="000000"/>
              </a:solidFill>
              <a:latin typeface="Consolas" panose="020B0609020204030204" pitchFamily="49" charset="0"/>
            </a:endParaRPr>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29</a:t>
            </a:fld>
            <a:endParaRPr lang="en-US"/>
          </a:p>
        </p:txBody>
      </p:sp>
    </p:spTree>
    <p:extLst>
      <p:ext uri="{BB962C8B-B14F-4D97-AF65-F5344CB8AC3E}">
        <p14:creationId xmlns:p14="http://schemas.microsoft.com/office/powerpoint/2010/main" val="42882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Finite State Machine</a:t>
            </a:r>
            <a:endParaRPr lang="en-US" dirty="0"/>
          </a:p>
        </p:txBody>
      </p:sp>
      <p:sp>
        <p:nvSpPr>
          <p:cNvPr id="9" name="Content Placeholder 8"/>
          <p:cNvSpPr>
            <a:spLocks noGrp="1"/>
          </p:cNvSpPr>
          <p:nvPr>
            <p:ph idx="1"/>
          </p:nvPr>
        </p:nvSpPr>
        <p:spPr/>
        <p:txBody>
          <a:bodyPr>
            <a:normAutofit/>
          </a:bodyPr>
          <a:lstStyle/>
          <a:p>
            <a:r>
              <a:rPr lang="en-US" altLang="en-US" dirty="0"/>
              <a:t>A finite state machine is a mathematical construct</a:t>
            </a:r>
          </a:p>
          <a:p>
            <a:r>
              <a:rPr lang="en-US" altLang="en-US" dirty="0"/>
              <a:t>It is a type of state transition diagram </a:t>
            </a:r>
          </a:p>
          <a:p>
            <a:pPr lvl="1"/>
            <a:r>
              <a:rPr lang="en-US" altLang="en-US" dirty="0"/>
              <a:t>Others include cellular automaton, petri nets, and Turing machines</a:t>
            </a:r>
          </a:p>
          <a:p>
            <a:pPr lvl="1"/>
            <a:r>
              <a:rPr lang="en-US" altLang="en-US" dirty="0"/>
              <a:t>Entities change state upon the trigger of an event</a:t>
            </a:r>
          </a:p>
          <a:p>
            <a:r>
              <a:rPr lang="en-US" altLang="en-US" dirty="0"/>
              <a:t>Common uses</a:t>
            </a:r>
          </a:p>
          <a:p>
            <a:pPr lvl="1"/>
            <a:r>
              <a:rPr lang="en-US" altLang="en-US" dirty="0"/>
              <a:t>Discrete Event Simulations</a:t>
            </a:r>
          </a:p>
          <a:p>
            <a:pPr lvl="1"/>
            <a:r>
              <a:rPr lang="en-US" altLang="en-US" dirty="0"/>
              <a:t>Asynchronous Programming</a:t>
            </a:r>
          </a:p>
          <a:p>
            <a:pPr lvl="1"/>
            <a:r>
              <a:rPr lang="en-US" altLang="en-US" dirty="0"/>
              <a:t>UI </a:t>
            </a:r>
            <a:r>
              <a:rPr lang="en-US" altLang="en-US" dirty="0" smtClean="0"/>
              <a:t>Navigation</a:t>
            </a:r>
            <a:endParaRPr lang="en-US" altLang="en-US" dirty="0"/>
          </a:p>
        </p:txBody>
      </p:sp>
      <p:sp>
        <p:nvSpPr>
          <p:cNvPr id="11" name="Date Placeholder 10"/>
          <p:cNvSpPr>
            <a:spLocks noGrp="1"/>
          </p:cNvSpPr>
          <p:nvPr>
            <p:ph type="dt" sz="half" idx="10"/>
          </p:nvPr>
        </p:nvSpPr>
        <p:spPr/>
        <p:txBody>
          <a:bodyPr/>
          <a:lstStyle/>
          <a:p>
            <a:r>
              <a:rPr lang="en-US" smtClean="0"/>
              <a:t>3/26/2024 Lecture 13</a:t>
            </a:r>
            <a:endParaRPr lang="en-US"/>
          </a:p>
        </p:txBody>
      </p:sp>
      <p:sp>
        <p:nvSpPr>
          <p:cNvPr id="12" name="Footer Placeholder 11"/>
          <p:cNvSpPr>
            <a:spLocks noGrp="1"/>
          </p:cNvSpPr>
          <p:nvPr>
            <p:ph type="ftr" sz="quarter" idx="11"/>
          </p:nvPr>
        </p:nvSpPr>
        <p:spPr/>
        <p:txBody>
          <a:bodyPr/>
          <a:lstStyle/>
          <a:p>
            <a:r>
              <a:rPr lang="en-US" smtClean="0"/>
              <a:t>CSC3380, Fall 2023, Using Associative Containers</a:t>
            </a:r>
            <a:endParaRPr lang="en-US"/>
          </a:p>
        </p:txBody>
      </p:sp>
      <p:sp>
        <p:nvSpPr>
          <p:cNvPr id="13" name="Slide Number Placeholder 12"/>
          <p:cNvSpPr>
            <a:spLocks noGrp="1"/>
          </p:cNvSpPr>
          <p:nvPr>
            <p:ph type="sldNum" sz="quarter" idx="12"/>
          </p:nvPr>
        </p:nvSpPr>
        <p:spPr/>
        <p:txBody>
          <a:bodyPr/>
          <a:lstStyle/>
          <a:p>
            <a:fld id="{361B6064-FECE-466A-BF5C-A30C7EDC9E78}" type="slidenum">
              <a:rPr lang="en-US" smtClean="0"/>
              <a:t>3</a:t>
            </a:fld>
            <a:endParaRPr lang="en-US"/>
          </a:p>
        </p:txBody>
      </p:sp>
    </p:spTree>
    <p:extLst>
      <p:ext uri="{BB962C8B-B14F-4D97-AF65-F5344CB8AC3E}">
        <p14:creationId xmlns:p14="http://schemas.microsoft.com/office/powerpoint/2010/main" val="3546152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Splitting a Line into </a:t>
            </a:r>
            <a:r>
              <a:rPr lang="en-US" dirty="0" smtClean="0"/>
              <a:t>Words: Simplified</a:t>
            </a:r>
            <a:endParaRPr lang="en-US" dirty="0"/>
          </a:p>
        </p:txBody>
      </p:sp>
      <p:sp>
        <p:nvSpPr>
          <p:cNvPr id="3" name="Content Placeholder 2"/>
          <p:cNvSpPr>
            <a:spLocks noGrp="1"/>
          </p:cNvSpPr>
          <p:nvPr>
            <p:ph idx="1"/>
          </p:nvPr>
        </p:nvSpPr>
        <p:spPr/>
        <p:txBody>
          <a:bodyPr>
            <a:noAutofit/>
          </a:bodyPr>
          <a:lstStyle/>
          <a:p>
            <a:pPr marL="402336" lvl="1" indent="0">
              <a:buNone/>
            </a:pPr>
            <a:endParaRPr lang="en-US" sz="1400" dirty="0" smtClean="0">
              <a:solidFill>
                <a:prstClr val="black"/>
              </a:solidFill>
              <a:latin typeface="Consolas"/>
            </a:endParaRPr>
          </a:p>
          <a:p>
            <a:pPr marL="461963" lvl="1" indent="0">
              <a:buNone/>
            </a:pPr>
            <a:r>
              <a:rPr lang="en-US" sz="1400" dirty="0" err="1">
                <a:solidFill>
                  <a:prstClr val="black"/>
                </a:solidFill>
                <a:latin typeface="Consolas"/>
              </a:rPr>
              <a:t>s</a:t>
            </a:r>
            <a:r>
              <a:rPr lang="en-US" sz="1400" dirty="0" err="1" smtClean="0">
                <a:solidFill>
                  <a:prstClr val="black"/>
                </a:solidFill>
                <a:latin typeface="Consolas"/>
              </a:rPr>
              <a:t>td</a:t>
            </a:r>
            <a:r>
              <a:rPr lang="en-US" sz="1400" dirty="0" smtClean="0">
                <a:solidFill>
                  <a:prstClr val="black"/>
                </a:solidFill>
                <a:latin typeface="Consolas"/>
              </a:rPr>
              <a:t>::vector&lt;</a:t>
            </a:r>
            <a:r>
              <a:rPr lang="en-US" sz="1400" dirty="0" err="1" smtClean="0">
                <a:solidFill>
                  <a:prstClr val="black"/>
                </a:solidFill>
                <a:latin typeface="Consolas"/>
              </a:rPr>
              <a:t>std</a:t>
            </a:r>
            <a:r>
              <a:rPr lang="en-US" sz="1400" dirty="0" smtClean="0">
                <a:solidFill>
                  <a:prstClr val="black"/>
                </a:solidFill>
                <a:latin typeface="Consolas"/>
              </a:rPr>
              <a:t>::string</a:t>
            </a:r>
            <a:r>
              <a:rPr lang="en-US" sz="1400" dirty="0">
                <a:solidFill>
                  <a:prstClr val="black"/>
                </a:solidFill>
                <a:latin typeface="Consolas"/>
              </a:rPr>
              <a:t>&gt; </a:t>
            </a:r>
            <a:r>
              <a:rPr lang="en-US" sz="1400" dirty="0" smtClean="0">
                <a:solidFill>
                  <a:prstClr val="black"/>
                </a:solidFill>
                <a:latin typeface="Consolas"/>
              </a:rPr>
              <a:t>split(</a:t>
            </a:r>
            <a:r>
              <a:rPr lang="en-US" sz="1400" dirty="0" err="1" smtClean="0">
                <a:solidFill>
                  <a:prstClr val="black"/>
                </a:solidFill>
                <a:latin typeface="Consolas"/>
              </a:rPr>
              <a:t>std</a:t>
            </a:r>
            <a:r>
              <a:rPr lang="en-US" sz="1400" dirty="0" smtClean="0">
                <a:solidFill>
                  <a:prstClr val="black"/>
                </a:solidFill>
                <a:latin typeface="Consolas"/>
              </a:rPr>
              <a:t>::string </a:t>
            </a:r>
            <a:r>
              <a:rPr lang="en-US" sz="1400" dirty="0" err="1" smtClean="0">
                <a:solidFill>
                  <a:srgbClr val="0000FF"/>
                </a:solidFill>
                <a:latin typeface="Consolas"/>
              </a:rPr>
              <a:t>const</a:t>
            </a:r>
            <a:r>
              <a:rPr lang="en-US" sz="1400" dirty="0" smtClean="0">
                <a:solidFill>
                  <a:prstClr val="black"/>
                </a:solidFill>
                <a:latin typeface="Consolas"/>
              </a:rPr>
              <a:t>&amp; </a:t>
            </a:r>
            <a:r>
              <a:rPr lang="en-US" sz="1400" dirty="0">
                <a:solidFill>
                  <a:prstClr val="black"/>
                </a:solidFill>
                <a:latin typeface="Consolas"/>
              </a:rPr>
              <a:t>s)</a:t>
            </a:r>
          </a:p>
          <a:p>
            <a:pPr marL="461963" lvl="1" indent="0">
              <a:buNone/>
            </a:pPr>
            <a:r>
              <a:rPr lang="en-US" sz="1400" dirty="0">
                <a:solidFill>
                  <a:prstClr val="black"/>
                </a:solidFill>
                <a:latin typeface="Consolas"/>
              </a:rPr>
              <a:t>{</a:t>
            </a:r>
          </a:p>
          <a:p>
            <a:pPr marL="461963" lvl="1" indent="0">
              <a:buNone/>
            </a:pPr>
            <a:r>
              <a:rPr lang="en-US" sz="1400" dirty="0" smtClean="0">
                <a:solidFill>
                  <a:prstClr val="black"/>
                </a:solidFill>
                <a:latin typeface="Consolas"/>
              </a:rPr>
              <a:t>    </a:t>
            </a:r>
            <a:r>
              <a:rPr lang="en-US" sz="1400" dirty="0" err="1" smtClean="0">
                <a:solidFill>
                  <a:prstClr val="black"/>
                </a:solidFill>
                <a:latin typeface="Consolas"/>
              </a:rPr>
              <a:t>std</a:t>
            </a:r>
            <a:r>
              <a:rPr lang="en-US" sz="1400" dirty="0" smtClean="0">
                <a:solidFill>
                  <a:prstClr val="black"/>
                </a:solidFill>
                <a:latin typeface="Consolas"/>
              </a:rPr>
              <a:t>::</a:t>
            </a:r>
            <a:r>
              <a:rPr lang="en-US" sz="1400" dirty="0" err="1" smtClean="0">
                <a:solidFill>
                  <a:prstClr val="black"/>
                </a:solidFill>
                <a:latin typeface="Consolas"/>
              </a:rPr>
              <a:t>stringstream</a:t>
            </a:r>
            <a:r>
              <a:rPr lang="en-US" sz="1400" dirty="0" smtClean="0">
                <a:solidFill>
                  <a:prstClr val="black"/>
                </a:solidFill>
                <a:latin typeface="Consolas"/>
              </a:rPr>
              <a:t> </a:t>
            </a:r>
            <a:r>
              <a:rPr lang="en-US" sz="1400" dirty="0" err="1" smtClean="0">
                <a:solidFill>
                  <a:prstClr val="black"/>
                </a:solidFill>
                <a:latin typeface="Consolas"/>
              </a:rPr>
              <a:t>str</a:t>
            </a:r>
            <a:r>
              <a:rPr lang="en-US" sz="1400" dirty="0" smtClean="0">
                <a:solidFill>
                  <a:prstClr val="black"/>
                </a:solidFill>
                <a:latin typeface="Consolas"/>
              </a:rPr>
              <a:t> </a:t>
            </a:r>
            <a:r>
              <a:rPr lang="en-US" sz="1400" dirty="0">
                <a:solidFill>
                  <a:prstClr val="black"/>
                </a:solidFill>
                <a:latin typeface="Consolas"/>
              </a:rPr>
              <a:t>= </a:t>
            </a:r>
            <a:r>
              <a:rPr lang="en-US" sz="1400" dirty="0" smtClean="0">
                <a:solidFill>
                  <a:prstClr val="black"/>
                </a:solidFill>
                <a:latin typeface="Consolas"/>
              </a:rPr>
              <a:t>s;</a:t>
            </a:r>
          </a:p>
          <a:p>
            <a:pPr marL="461963" lvl="1" indent="0">
              <a:buNone/>
            </a:pPr>
            <a:endParaRPr lang="en-US" sz="1400" dirty="0">
              <a:solidFill>
                <a:prstClr val="black"/>
              </a:solidFill>
              <a:latin typeface="Consolas"/>
            </a:endParaRPr>
          </a:p>
          <a:p>
            <a:pPr marL="461963" lvl="1" indent="0">
              <a:buNone/>
            </a:pPr>
            <a:r>
              <a:rPr lang="en-US" sz="1400" dirty="0">
                <a:solidFill>
                  <a:prstClr val="black"/>
                </a:solidFill>
                <a:latin typeface="Consolas"/>
              </a:rPr>
              <a:t> </a:t>
            </a:r>
            <a:r>
              <a:rPr lang="en-US" sz="1400" dirty="0" smtClean="0">
                <a:solidFill>
                  <a:prstClr val="black"/>
                </a:solidFill>
                <a:latin typeface="Consolas"/>
              </a:rPr>
              <a:t>   </a:t>
            </a:r>
            <a:r>
              <a:rPr lang="en-US" sz="1400" dirty="0" err="1" smtClean="0">
                <a:solidFill>
                  <a:prstClr val="black"/>
                </a:solidFill>
                <a:latin typeface="Consolas"/>
              </a:rPr>
              <a:t>std</a:t>
            </a:r>
            <a:r>
              <a:rPr lang="en-US" sz="1400" dirty="0">
                <a:solidFill>
                  <a:prstClr val="black"/>
                </a:solidFill>
                <a:latin typeface="Consolas"/>
              </a:rPr>
              <a:t>::vector&lt;</a:t>
            </a:r>
            <a:r>
              <a:rPr lang="en-US" sz="1400" dirty="0" err="1">
                <a:solidFill>
                  <a:prstClr val="black"/>
                </a:solidFill>
                <a:latin typeface="Consolas"/>
              </a:rPr>
              <a:t>std</a:t>
            </a:r>
            <a:r>
              <a:rPr lang="en-US" sz="1400" dirty="0">
                <a:solidFill>
                  <a:prstClr val="black"/>
                </a:solidFill>
                <a:latin typeface="Consolas"/>
              </a:rPr>
              <a:t>::string&gt; words</a:t>
            </a:r>
            <a:r>
              <a:rPr lang="en-US" sz="1400" dirty="0" smtClean="0">
                <a:solidFill>
                  <a:prstClr val="black"/>
                </a:solidFill>
                <a:latin typeface="Consolas"/>
              </a:rPr>
              <a:t>;</a:t>
            </a:r>
            <a:endParaRPr lang="en-US" sz="1400" dirty="0">
              <a:solidFill>
                <a:prstClr val="black"/>
              </a:solidFill>
              <a:latin typeface="Consolas"/>
            </a:endParaRPr>
          </a:p>
          <a:p>
            <a:pPr marL="461963" lvl="1" indent="0">
              <a:buNone/>
            </a:pPr>
            <a:r>
              <a:rPr lang="en-US" sz="1400" dirty="0" smtClean="0">
                <a:solidFill>
                  <a:prstClr val="black"/>
                </a:solidFill>
                <a:latin typeface="Consolas"/>
              </a:rPr>
              <a:t>    </a:t>
            </a:r>
            <a:r>
              <a:rPr lang="en-US" sz="1400" dirty="0" err="1">
                <a:solidFill>
                  <a:prstClr val="black"/>
                </a:solidFill>
                <a:latin typeface="Consolas"/>
              </a:rPr>
              <a:t>std</a:t>
            </a:r>
            <a:r>
              <a:rPr lang="en-US" sz="1400" dirty="0" smtClean="0">
                <a:solidFill>
                  <a:prstClr val="black"/>
                </a:solidFill>
                <a:latin typeface="Consolas"/>
              </a:rPr>
              <a:t>::string word;</a:t>
            </a:r>
          </a:p>
          <a:p>
            <a:pPr marL="461963" lvl="1" indent="0">
              <a:buNone/>
            </a:pPr>
            <a:endParaRPr lang="en-US" sz="1400" dirty="0" smtClean="0">
              <a:solidFill>
                <a:prstClr val="black"/>
              </a:solidFill>
              <a:latin typeface="Consolas"/>
            </a:endParaRPr>
          </a:p>
          <a:p>
            <a:pPr marL="461963" lvl="1" indent="0">
              <a:buNone/>
            </a:pPr>
            <a:r>
              <a:rPr lang="en-US" sz="1400" dirty="0" smtClean="0">
                <a:solidFill>
                  <a:srgbClr val="0000FF"/>
                </a:solidFill>
                <a:latin typeface="Consolas"/>
              </a:rPr>
              <a:t>    while</a:t>
            </a:r>
            <a:r>
              <a:rPr lang="en-US" sz="1400" dirty="0" smtClean="0">
                <a:solidFill>
                  <a:prstClr val="black"/>
                </a:solidFill>
                <a:latin typeface="Consolas"/>
              </a:rPr>
              <a:t> (</a:t>
            </a:r>
            <a:r>
              <a:rPr lang="en-US" sz="1400" dirty="0" err="1" smtClean="0">
                <a:solidFill>
                  <a:prstClr val="black"/>
                </a:solidFill>
                <a:latin typeface="Consolas"/>
              </a:rPr>
              <a:t>str</a:t>
            </a:r>
            <a:r>
              <a:rPr lang="en-US" sz="1400" dirty="0" smtClean="0">
                <a:solidFill>
                  <a:prstClr val="black"/>
                </a:solidFill>
                <a:latin typeface="Consolas"/>
              </a:rPr>
              <a:t> &gt;&gt; word) </a:t>
            </a:r>
            <a:r>
              <a:rPr lang="en-US" sz="1400" dirty="0">
                <a:solidFill>
                  <a:prstClr val="black"/>
                </a:solidFill>
                <a:latin typeface="Consolas"/>
              </a:rPr>
              <a:t>{</a:t>
            </a:r>
          </a:p>
          <a:p>
            <a:pPr marL="461963" lvl="1" indent="0">
              <a:buNone/>
            </a:pPr>
            <a:r>
              <a:rPr lang="en-US" sz="1400" dirty="0" smtClean="0">
                <a:solidFill>
                  <a:prstClr val="black"/>
                </a:solidFill>
                <a:latin typeface="Consolas"/>
              </a:rPr>
              <a:t>        </a:t>
            </a:r>
            <a:r>
              <a:rPr lang="en-US" sz="1400" dirty="0" err="1" smtClean="0">
                <a:solidFill>
                  <a:prstClr val="black"/>
                </a:solidFill>
                <a:latin typeface="Consolas"/>
              </a:rPr>
              <a:t>words.push_back</a:t>
            </a:r>
            <a:r>
              <a:rPr lang="en-US" sz="1400" dirty="0" smtClean="0">
                <a:solidFill>
                  <a:prstClr val="black"/>
                </a:solidFill>
                <a:latin typeface="Consolas"/>
              </a:rPr>
              <a:t>(word);</a:t>
            </a:r>
          </a:p>
          <a:p>
            <a:pPr marL="461963" lvl="1" indent="0">
              <a:buNone/>
            </a:pPr>
            <a:r>
              <a:rPr lang="en-US" sz="1400" dirty="0" smtClean="0">
                <a:solidFill>
                  <a:prstClr val="black"/>
                </a:solidFill>
                <a:latin typeface="Consolas"/>
              </a:rPr>
              <a:t>    }</a:t>
            </a:r>
          </a:p>
          <a:p>
            <a:pPr marL="461963" lvl="1" indent="0">
              <a:buNone/>
            </a:pPr>
            <a:endParaRPr lang="en-US" sz="1400" dirty="0">
              <a:solidFill>
                <a:prstClr val="black"/>
              </a:solidFill>
              <a:latin typeface="Consolas"/>
            </a:endParaRPr>
          </a:p>
          <a:p>
            <a:pPr marL="461963" lvl="1" indent="0">
              <a:buNone/>
            </a:pPr>
            <a:r>
              <a:rPr lang="en-US" sz="1400" dirty="0">
                <a:solidFill>
                  <a:prstClr val="black"/>
                </a:solidFill>
                <a:latin typeface="Consolas"/>
              </a:rPr>
              <a:t>    </a:t>
            </a:r>
            <a:r>
              <a:rPr lang="en-US" sz="1400" dirty="0">
                <a:solidFill>
                  <a:srgbClr val="0000FF"/>
                </a:solidFill>
                <a:latin typeface="Consolas"/>
              </a:rPr>
              <a:t>return</a:t>
            </a:r>
            <a:r>
              <a:rPr lang="en-US" sz="1400" dirty="0">
                <a:solidFill>
                  <a:prstClr val="black"/>
                </a:solidFill>
                <a:latin typeface="Consolas"/>
              </a:rPr>
              <a:t> words;</a:t>
            </a:r>
          </a:p>
          <a:p>
            <a:pPr marL="461963" lvl="1" indent="0">
              <a:buNone/>
            </a:pPr>
            <a:r>
              <a:rPr lang="en-US" sz="1400" dirty="0">
                <a:solidFill>
                  <a:prstClr val="black"/>
                </a:solidFill>
                <a:latin typeface="Consolas"/>
              </a:rPr>
              <a:t>}</a:t>
            </a:r>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30</a:t>
            </a:fld>
            <a:endParaRPr lang="en-US"/>
          </a:p>
        </p:txBody>
      </p:sp>
    </p:spTree>
    <p:extLst>
      <p:ext uri="{BB962C8B-B14F-4D97-AF65-F5344CB8AC3E}">
        <p14:creationId xmlns:p14="http://schemas.microsoft.com/office/powerpoint/2010/main" val="10542074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Generating a Cross-Reference</a:t>
            </a:r>
            <a:endParaRPr lang="en-US"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31</a:t>
            </a:fld>
            <a:endParaRPr lang="en-US"/>
          </a:p>
        </p:txBody>
      </p:sp>
    </p:spTree>
    <p:extLst>
      <p:ext uri="{BB962C8B-B14F-4D97-AF65-F5344CB8AC3E}">
        <p14:creationId xmlns:p14="http://schemas.microsoft.com/office/powerpoint/2010/main" val="24335106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Generating a </a:t>
            </a:r>
            <a:r>
              <a:rPr lang="en-US" dirty="0" smtClean="0"/>
              <a:t>Cross-Reference Table</a:t>
            </a:r>
            <a:endParaRPr lang="en-US" dirty="0"/>
          </a:p>
        </p:txBody>
      </p:sp>
      <p:sp>
        <p:nvSpPr>
          <p:cNvPr id="3" name="Content Placeholder 2"/>
          <p:cNvSpPr>
            <a:spLocks noGrp="1"/>
          </p:cNvSpPr>
          <p:nvPr>
            <p:ph idx="1"/>
          </p:nvPr>
        </p:nvSpPr>
        <p:spPr/>
        <p:txBody>
          <a:bodyPr/>
          <a:lstStyle/>
          <a:p>
            <a:r>
              <a:rPr lang="en-US" dirty="0" smtClean="0"/>
              <a:t>Write a </a:t>
            </a:r>
            <a:r>
              <a:rPr lang="en-US" dirty="0"/>
              <a:t>program to generate a cross-reference table that indicates where </a:t>
            </a:r>
            <a:r>
              <a:rPr lang="en-US" dirty="0" smtClean="0"/>
              <a:t>(what line) each </a:t>
            </a:r>
            <a:r>
              <a:rPr lang="en-US" dirty="0"/>
              <a:t>word occurs in </a:t>
            </a:r>
            <a:r>
              <a:rPr lang="en-US" dirty="0" smtClean="0"/>
              <a:t>the input</a:t>
            </a:r>
          </a:p>
          <a:p>
            <a:pPr lvl="1"/>
            <a:r>
              <a:rPr lang="en-US" dirty="0"/>
              <a:t>R</a:t>
            </a:r>
            <a:r>
              <a:rPr lang="en-US" dirty="0" smtClean="0"/>
              <a:t>ead </a:t>
            </a:r>
            <a:r>
              <a:rPr lang="en-US" dirty="0"/>
              <a:t>a line at a time, </a:t>
            </a:r>
            <a:r>
              <a:rPr lang="en-US" dirty="0" smtClean="0"/>
              <a:t>allowing to associate </a:t>
            </a:r>
            <a:r>
              <a:rPr lang="en-US" dirty="0"/>
              <a:t>line numbers with </a:t>
            </a:r>
            <a:r>
              <a:rPr lang="en-US" dirty="0" smtClean="0"/>
              <a:t>words</a:t>
            </a:r>
          </a:p>
          <a:p>
            <a:pPr lvl="1"/>
            <a:r>
              <a:rPr lang="en-US" dirty="0" smtClean="0"/>
              <a:t>Split line into words</a:t>
            </a:r>
          </a:p>
          <a:p>
            <a:pPr lvl="1"/>
            <a:r>
              <a:rPr lang="en-US" dirty="0" smtClean="0"/>
              <a:t>Store more data in a map: all lines a particular word occurred on</a:t>
            </a:r>
          </a:p>
          <a:p>
            <a:pPr lvl="1"/>
            <a:endParaRPr lang="en-US" dirty="0" smtClean="0"/>
          </a:p>
          <a:p>
            <a:pPr marL="617220" lvl="3" indent="0">
              <a:buNone/>
            </a:pPr>
            <a:r>
              <a:rPr lang="en-US" dirty="0" err="1" smtClean="0">
                <a:solidFill>
                  <a:schemeClr val="tx1"/>
                </a:solidFill>
                <a:latin typeface="Consolas" pitchFamily="49" charset="0"/>
                <a:cs typeface="Consolas" pitchFamily="49" charset="0"/>
              </a:rPr>
              <a:t>std</a:t>
            </a:r>
            <a:r>
              <a:rPr lang="en-US" dirty="0" smtClean="0">
                <a:solidFill>
                  <a:schemeClr val="tx1"/>
                </a:solidFill>
                <a:latin typeface="Consolas" pitchFamily="49" charset="0"/>
                <a:cs typeface="Consolas" pitchFamily="49" charset="0"/>
              </a:rPr>
              <a:t>::map&lt;</a:t>
            </a:r>
            <a:r>
              <a:rPr lang="en-US" dirty="0" err="1" smtClean="0">
                <a:solidFill>
                  <a:schemeClr val="tx1"/>
                </a:solidFill>
                <a:latin typeface="Consolas" pitchFamily="49" charset="0"/>
                <a:cs typeface="Consolas" pitchFamily="49" charset="0"/>
              </a:rPr>
              <a:t>std</a:t>
            </a:r>
            <a:r>
              <a:rPr lang="en-US" dirty="0" smtClean="0">
                <a:solidFill>
                  <a:schemeClr val="tx1"/>
                </a:solidFill>
                <a:latin typeface="Consolas" pitchFamily="49" charset="0"/>
                <a:cs typeface="Consolas" pitchFamily="49" charset="0"/>
              </a:rPr>
              <a:t>::string, </a:t>
            </a:r>
            <a:r>
              <a:rPr lang="en-US" dirty="0" err="1" smtClean="0">
                <a:solidFill>
                  <a:schemeClr val="tx1"/>
                </a:solidFill>
                <a:latin typeface="Consolas" pitchFamily="49" charset="0"/>
                <a:cs typeface="Consolas" pitchFamily="49" charset="0"/>
              </a:rPr>
              <a:t>std</a:t>
            </a:r>
            <a:r>
              <a:rPr lang="en-US" dirty="0" smtClean="0">
                <a:solidFill>
                  <a:schemeClr val="tx1"/>
                </a:solidFill>
                <a:latin typeface="Consolas" pitchFamily="49" charset="0"/>
                <a:cs typeface="Consolas" pitchFamily="49" charset="0"/>
              </a:rPr>
              <a:t>::vector&lt;</a:t>
            </a:r>
            <a:r>
              <a:rPr lang="en-US" dirty="0" err="1" smtClean="0">
                <a:solidFill>
                  <a:schemeClr val="tx1"/>
                </a:solidFill>
                <a:latin typeface="Consolas" pitchFamily="49" charset="0"/>
                <a:cs typeface="Consolas" pitchFamily="49" charset="0"/>
              </a:rPr>
              <a:t>int</a:t>
            </a:r>
            <a:r>
              <a:rPr lang="en-US" dirty="0" smtClean="0">
                <a:solidFill>
                  <a:schemeClr val="tx1"/>
                </a:solidFill>
                <a:latin typeface="Consolas" pitchFamily="49" charset="0"/>
                <a:cs typeface="Consolas" pitchFamily="49" charset="0"/>
              </a:rPr>
              <a:t>&gt;&gt;</a:t>
            </a:r>
          </a:p>
          <a:p>
            <a:endParaRPr lang="en-US" dirty="0"/>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32</a:t>
            </a:fld>
            <a:endParaRPr lang="en-US"/>
          </a:p>
        </p:txBody>
      </p:sp>
    </p:spTree>
    <p:extLst>
      <p:ext uri="{BB962C8B-B14F-4D97-AF65-F5344CB8AC3E}">
        <p14:creationId xmlns:p14="http://schemas.microsoft.com/office/powerpoint/2010/main" val="3026365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Generating a Cross-Reference Table</a:t>
            </a:r>
          </a:p>
        </p:txBody>
      </p:sp>
      <p:sp>
        <p:nvSpPr>
          <p:cNvPr id="3" name="Content Placeholder 2"/>
          <p:cNvSpPr>
            <a:spLocks noGrp="1"/>
          </p:cNvSpPr>
          <p:nvPr>
            <p:ph idx="1"/>
          </p:nvPr>
        </p:nvSpPr>
        <p:spPr>
          <a:xfrm>
            <a:off x="1261872" y="1828802"/>
            <a:ext cx="9787128" cy="4351337"/>
          </a:xfrm>
        </p:spPr>
        <p:txBody>
          <a:bodyPr>
            <a:noAutofit/>
          </a:bodyPr>
          <a:lstStyle/>
          <a:p>
            <a:r>
              <a:rPr lang="en-US" dirty="0"/>
              <a:t>Find all the lines that refer to each word in the </a:t>
            </a:r>
            <a:r>
              <a:rPr lang="en-US" dirty="0" smtClean="0"/>
              <a:t>input:</a:t>
            </a:r>
            <a:endParaRPr lang="en-US" dirty="0"/>
          </a:p>
          <a:p>
            <a:pPr marL="978408" lvl="3" indent="0">
              <a:buNone/>
            </a:pPr>
            <a:endParaRPr lang="en-US" sz="1400" dirty="0" smtClean="0">
              <a:solidFill>
                <a:prstClr val="black"/>
              </a:solidFill>
              <a:latin typeface="Consolas"/>
            </a:endParaRPr>
          </a:p>
          <a:p>
            <a:pPr marL="978408" lvl="3" indent="0">
              <a:buNone/>
            </a:pPr>
            <a:r>
              <a:rPr lang="en-US" sz="1400" dirty="0" err="1" smtClean="0">
                <a:solidFill>
                  <a:prstClr val="black"/>
                </a:solidFill>
                <a:latin typeface="Consolas"/>
              </a:rPr>
              <a:t>std</a:t>
            </a:r>
            <a:r>
              <a:rPr lang="en-US" sz="1400" dirty="0" smtClean="0">
                <a:solidFill>
                  <a:prstClr val="black"/>
                </a:solidFill>
                <a:latin typeface="Consolas"/>
              </a:rPr>
              <a:t>::map&lt;</a:t>
            </a:r>
            <a:r>
              <a:rPr lang="en-US" sz="1400" dirty="0" err="1" smtClean="0">
                <a:solidFill>
                  <a:prstClr val="black"/>
                </a:solidFill>
                <a:latin typeface="Consolas"/>
              </a:rPr>
              <a:t>std</a:t>
            </a:r>
            <a:r>
              <a:rPr lang="en-US" sz="1400" dirty="0" smtClean="0">
                <a:solidFill>
                  <a:prstClr val="black"/>
                </a:solidFill>
                <a:latin typeface="Consolas"/>
              </a:rPr>
              <a:t>::string</a:t>
            </a:r>
            <a:r>
              <a:rPr lang="en-US" sz="1400" dirty="0">
                <a:solidFill>
                  <a:prstClr val="black"/>
                </a:solidFill>
                <a:latin typeface="Consolas"/>
              </a:rPr>
              <a:t>, </a:t>
            </a:r>
            <a:r>
              <a:rPr lang="en-US" sz="1400" dirty="0" err="1" smtClean="0">
                <a:solidFill>
                  <a:prstClr val="black"/>
                </a:solidFill>
                <a:latin typeface="Consolas"/>
              </a:rPr>
              <a:t>std</a:t>
            </a:r>
            <a:r>
              <a:rPr lang="en-US" sz="1400" dirty="0" smtClean="0">
                <a:solidFill>
                  <a:prstClr val="black"/>
                </a:solidFill>
                <a:latin typeface="Consolas"/>
              </a:rPr>
              <a:t>::vector&lt;</a:t>
            </a:r>
            <a:r>
              <a:rPr lang="en-US" sz="1400" dirty="0" err="1" smtClean="0">
                <a:solidFill>
                  <a:srgbClr val="0000FF"/>
                </a:solidFill>
                <a:latin typeface="Consolas"/>
              </a:rPr>
              <a:t>int</a:t>
            </a:r>
            <a:r>
              <a:rPr lang="en-US" sz="1400" dirty="0">
                <a:solidFill>
                  <a:prstClr val="black"/>
                </a:solidFill>
                <a:latin typeface="Consolas"/>
              </a:rPr>
              <a:t>&gt;&gt;</a:t>
            </a:r>
          </a:p>
          <a:p>
            <a:pPr marL="978408" lvl="3" indent="0">
              <a:buNone/>
            </a:pPr>
            <a:r>
              <a:rPr lang="en-US" sz="1400" dirty="0" err="1" smtClean="0">
                <a:solidFill>
                  <a:prstClr val="black"/>
                </a:solidFill>
                <a:latin typeface="Consolas"/>
              </a:rPr>
              <a:t>xref</a:t>
            </a:r>
            <a:r>
              <a:rPr lang="en-US" sz="1400" dirty="0" smtClean="0">
                <a:solidFill>
                  <a:prstClr val="black"/>
                </a:solidFill>
                <a:latin typeface="Consolas"/>
              </a:rPr>
              <a:t>(</a:t>
            </a:r>
            <a:r>
              <a:rPr lang="en-US" sz="1400" dirty="0" err="1" smtClean="0">
                <a:solidFill>
                  <a:prstClr val="black"/>
                </a:solidFill>
                <a:latin typeface="Consolas"/>
              </a:rPr>
              <a:t>std</a:t>
            </a:r>
            <a:r>
              <a:rPr lang="en-US" sz="1400" dirty="0" smtClean="0">
                <a:solidFill>
                  <a:prstClr val="black"/>
                </a:solidFill>
                <a:latin typeface="Consolas"/>
              </a:rPr>
              <a:t>::</a:t>
            </a:r>
            <a:r>
              <a:rPr lang="en-US" sz="1400" dirty="0" err="1" smtClean="0">
                <a:solidFill>
                  <a:prstClr val="black"/>
                </a:solidFill>
                <a:latin typeface="Consolas"/>
              </a:rPr>
              <a:t>istream</a:t>
            </a:r>
            <a:r>
              <a:rPr lang="en-US" sz="1400" dirty="0">
                <a:solidFill>
                  <a:prstClr val="black"/>
                </a:solidFill>
                <a:latin typeface="Consolas"/>
              </a:rPr>
              <a:t>&amp; </a:t>
            </a:r>
            <a:r>
              <a:rPr lang="en-US" sz="1400" dirty="0" smtClean="0">
                <a:solidFill>
                  <a:prstClr val="black"/>
                </a:solidFill>
                <a:latin typeface="Consolas"/>
              </a:rPr>
              <a:t>in,</a:t>
            </a:r>
          </a:p>
          <a:p>
            <a:pPr marL="978408" lvl="3" indent="0">
              <a:buNone/>
            </a:pPr>
            <a:r>
              <a:rPr lang="en-US" sz="1400" dirty="0" smtClean="0">
                <a:solidFill>
                  <a:prstClr val="black"/>
                </a:solidFill>
                <a:latin typeface="Consolas"/>
              </a:rPr>
              <a:t>     </a:t>
            </a:r>
            <a:r>
              <a:rPr lang="en-US" sz="1400" dirty="0" err="1" smtClean="0">
                <a:solidFill>
                  <a:prstClr val="black"/>
                </a:solidFill>
                <a:latin typeface="Consolas"/>
              </a:rPr>
              <a:t>std</a:t>
            </a:r>
            <a:r>
              <a:rPr lang="en-US" sz="1400" dirty="0" smtClean="0">
                <a:solidFill>
                  <a:prstClr val="black"/>
                </a:solidFill>
                <a:latin typeface="Consolas"/>
              </a:rPr>
              <a:t>::vector&lt;</a:t>
            </a:r>
            <a:r>
              <a:rPr lang="en-US" sz="1400" dirty="0" err="1" smtClean="0">
                <a:solidFill>
                  <a:prstClr val="black"/>
                </a:solidFill>
                <a:latin typeface="Consolas"/>
              </a:rPr>
              <a:t>std</a:t>
            </a:r>
            <a:r>
              <a:rPr lang="en-US" sz="1400" dirty="0" smtClean="0">
                <a:solidFill>
                  <a:prstClr val="black"/>
                </a:solidFill>
                <a:latin typeface="Consolas"/>
              </a:rPr>
              <a:t>::string</a:t>
            </a:r>
            <a:r>
              <a:rPr lang="en-US" sz="1400" dirty="0">
                <a:solidFill>
                  <a:prstClr val="black"/>
                </a:solidFill>
                <a:latin typeface="Consolas"/>
              </a:rPr>
              <a:t>&gt; </a:t>
            </a:r>
            <a:r>
              <a:rPr lang="en-US" sz="1400" dirty="0" err="1" smtClean="0">
                <a:solidFill>
                  <a:prstClr val="black"/>
                </a:solidFill>
                <a:latin typeface="Consolas"/>
              </a:rPr>
              <a:t>find_words</a:t>
            </a:r>
            <a:r>
              <a:rPr lang="en-US" sz="1400" dirty="0" smtClean="0">
                <a:solidFill>
                  <a:prstClr val="black"/>
                </a:solidFill>
                <a:latin typeface="Consolas"/>
              </a:rPr>
              <a:t>(</a:t>
            </a:r>
            <a:r>
              <a:rPr lang="en-US" sz="1400" dirty="0" err="1" smtClean="0">
                <a:solidFill>
                  <a:prstClr val="black"/>
                </a:solidFill>
                <a:latin typeface="Consolas"/>
              </a:rPr>
              <a:t>std</a:t>
            </a:r>
            <a:r>
              <a:rPr lang="en-US" sz="1400" dirty="0" smtClean="0">
                <a:solidFill>
                  <a:prstClr val="black"/>
                </a:solidFill>
                <a:latin typeface="Consolas"/>
              </a:rPr>
              <a:t>::string </a:t>
            </a:r>
            <a:r>
              <a:rPr lang="en-US" sz="1400" dirty="0" err="1">
                <a:solidFill>
                  <a:srgbClr val="0000FF"/>
                </a:solidFill>
                <a:latin typeface="Consolas"/>
              </a:rPr>
              <a:t>const</a:t>
            </a:r>
            <a:r>
              <a:rPr lang="en-US" sz="1400" dirty="0">
                <a:solidFill>
                  <a:prstClr val="black"/>
                </a:solidFill>
                <a:latin typeface="Consolas"/>
              </a:rPr>
              <a:t>&amp;) = split)</a:t>
            </a:r>
          </a:p>
          <a:p>
            <a:pPr marL="978408" lvl="3" indent="0">
              <a:buNone/>
            </a:pPr>
            <a:r>
              <a:rPr lang="en-US" sz="1400" dirty="0">
                <a:solidFill>
                  <a:prstClr val="black"/>
                </a:solidFill>
                <a:latin typeface="Consolas"/>
              </a:rPr>
              <a:t>{</a:t>
            </a:r>
          </a:p>
          <a:p>
            <a:pPr marL="978408" lvl="3" indent="0">
              <a:buNone/>
            </a:pPr>
            <a:r>
              <a:rPr lang="en-US" sz="1400" dirty="0">
                <a:solidFill>
                  <a:prstClr val="black"/>
                </a:solidFill>
                <a:latin typeface="Consolas"/>
              </a:rPr>
              <a:t>    </a:t>
            </a:r>
            <a:r>
              <a:rPr lang="en-US" sz="1400" dirty="0" err="1" smtClean="0">
                <a:solidFill>
                  <a:prstClr val="black"/>
                </a:solidFill>
                <a:latin typeface="Consolas"/>
              </a:rPr>
              <a:t>std</a:t>
            </a:r>
            <a:r>
              <a:rPr lang="en-US" sz="1400" dirty="0" smtClean="0">
                <a:solidFill>
                  <a:prstClr val="black"/>
                </a:solidFill>
                <a:latin typeface="Consolas"/>
              </a:rPr>
              <a:t>::string </a:t>
            </a:r>
            <a:r>
              <a:rPr lang="en-US" sz="1400" dirty="0">
                <a:solidFill>
                  <a:prstClr val="black"/>
                </a:solidFill>
                <a:latin typeface="Consolas"/>
              </a:rPr>
              <a:t>line;</a:t>
            </a:r>
            <a:r>
              <a:rPr lang="en-US" sz="1400" dirty="0">
                <a:solidFill>
                  <a:srgbClr val="008000"/>
                </a:solidFill>
                <a:latin typeface="Consolas"/>
              </a:rPr>
              <a:t>                    </a:t>
            </a:r>
            <a:r>
              <a:rPr lang="en-US" sz="1400" dirty="0" smtClean="0">
                <a:solidFill>
                  <a:srgbClr val="008000"/>
                </a:solidFill>
                <a:latin typeface="Consolas"/>
              </a:rPr>
              <a:t>         // </a:t>
            </a:r>
            <a:r>
              <a:rPr lang="en-US" sz="1400" dirty="0">
                <a:solidFill>
                  <a:srgbClr val="008000"/>
                </a:solidFill>
                <a:latin typeface="Consolas"/>
              </a:rPr>
              <a:t>current line</a:t>
            </a:r>
            <a:endParaRPr lang="en-US" sz="1400" dirty="0">
              <a:solidFill>
                <a:prstClr val="black"/>
              </a:solidFill>
              <a:latin typeface="Consolas"/>
            </a:endParaRPr>
          </a:p>
          <a:p>
            <a:pPr marL="978408" lvl="3" indent="0">
              <a:buNone/>
            </a:pPr>
            <a:r>
              <a:rPr lang="en-US" sz="1400" dirty="0">
                <a:solidFill>
                  <a:prstClr val="black"/>
                </a:solidFill>
                <a:latin typeface="Consolas"/>
              </a:rPr>
              <a:t>    </a:t>
            </a:r>
            <a:r>
              <a:rPr lang="en-US" sz="1400" dirty="0" err="1">
                <a:solidFill>
                  <a:srgbClr val="0000FF"/>
                </a:solidFill>
                <a:latin typeface="Consolas"/>
              </a:rPr>
              <a:t>int</a:t>
            </a:r>
            <a:r>
              <a:rPr lang="en-US" sz="1400" dirty="0">
                <a:solidFill>
                  <a:prstClr val="black"/>
                </a:solidFill>
                <a:latin typeface="Consolas"/>
              </a:rPr>
              <a:t> </a:t>
            </a:r>
            <a:r>
              <a:rPr lang="en-US" sz="1400" dirty="0" err="1">
                <a:solidFill>
                  <a:prstClr val="black"/>
                </a:solidFill>
                <a:latin typeface="Consolas"/>
              </a:rPr>
              <a:t>line_number</a:t>
            </a:r>
            <a:r>
              <a:rPr lang="en-US" sz="1400" dirty="0">
                <a:solidFill>
                  <a:prstClr val="black"/>
                </a:solidFill>
                <a:latin typeface="Consolas"/>
              </a:rPr>
              <a:t> = 0;</a:t>
            </a:r>
            <a:r>
              <a:rPr lang="en-US" sz="1400" dirty="0">
                <a:solidFill>
                  <a:srgbClr val="008000"/>
                </a:solidFill>
                <a:latin typeface="Consolas"/>
              </a:rPr>
              <a:t>            </a:t>
            </a:r>
            <a:r>
              <a:rPr lang="en-US" sz="1400" dirty="0" smtClean="0">
                <a:solidFill>
                  <a:srgbClr val="008000"/>
                </a:solidFill>
                <a:latin typeface="Consolas"/>
              </a:rPr>
              <a:t>              // </a:t>
            </a:r>
            <a:r>
              <a:rPr lang="en-US" sz="1400" dirty="0">
                <a:solidFill>
                  <a:srgbClr val="008000"/>
                </a:solidFill>
                <a:latin typeface="Consolas"/>
              </a:rPr>
              <a:t>current line number</a:t>
            </a:r>
            <a:endParaRPr lang="en-US" sz="1400" dirty="0">
              <a:solidFill>
                <a:prstClr val="black"/>
              </a:solidFill>
              <a:latin typeface="Consolas"/>
            </a:endParaRPr>
          </a:p>
          <a:p>
            <a:pPr marL="978408" lvl="3" indent="0">
              <a:buNone/>
            </a:pPr>
            <a:r>
              <a:rPr lang="en-US" sz="1400" dirty="0">
                <a:solidFill>
                  <a:prstClr val="black"/>
                </a:solidFill>
                <a:latin typeface="Consolas"/>
              </a:rPr>
              <a:t>    </a:t>
            </a:r>
            <a:r>
              <a:rPr lang="en-US" sz="1400" dirty="0" err="1" smtClean="0">
                <a:solidFill>
                  <a:prstClr val="black"/>
                </a:solidFill>
                <a:latin typeface="Consolas"/>
              </a:rPr>
              <a:t>std</a:t>
            </a:r>
            <a:r>
              <a:rPr lang="en-US" sz="1400" dirty="0" smtClean="0">
                <a:solidFill>
                  <a:prstClr val="black"/>
                </a:solidFill>
                <a:latin typeface="Consolas"/>
              </a:rPr>
              <a:t>::map&lt;</a:t>
            </a:r>
            <a:r>
              <a:rPr lang="en-US" sz="1400" dirty="0" err="1" smtClean="0">
                <a:solidFill>
                  <a:prstClr val="black"/>
                </a:solidFill>
                <a:latin typeface="Consolas"/>
              </a:rPr>
              <a:t>std</a:t>
            </a:r>
            <a:r>
              <a:rPr lang="en-US" sz="1400" dirty="0" smtClean="0">
                <a:solidFill>
                  <a:prstClr val="black"/>
                </a:solidFill>
                <a:latin typeface="Consolas"/>
              </a:rPr>
              <a:t>::string</a:t>
            </a:r>
            <a:r>
              <a:rPr lang="en-US" sz="1400" dirty="0">
                <a:solidFill>
                  <a:prstClr val="black"/>
                </a:solidFill>
                <a:latin typeface="Consolas"/>
              </a:rPr>
              <a:t>, </a:t>
            </a:r>
            <a:r>
              <a:rPr lang="en-US" sz="1400" dirty="0" err="1" smtClean="0">
                <a:solidFill>
                  <a:prstClr val="black"/>
                </a:solidFill>
                <a:latin typeface="Consolas"/>
              </a:rPr>
              <a:t>std</a:t>
            </a:r>
            <a:r>
              <a:rPr lang="en-US" sz="1400" dirty="0" smtClean="0">
                <a:solidFill>
                  <a:prstClr val="black"/>
                </a:solidFill>
                <a:latin typeface="Consolas"/>
              </a:rPr>
              <a:t>::vector&lt;</a:t>
            </a:r>
            <a:r>
              <a:rPr lang="en-US" sz="1400" dirty="0" err="1" smtClean="0">
                <a:solidFill>
                  <a:srgbClr val="0000FF"/>
                </a:solidFill>
                <a:latin typeface="Consolas"/>
              </a:rPr>
              <a:t>int</a:t>
            </a:r>
            <a:r>
              <a:rPr lang="en-US" sz="1400" dirty="0">
                <a:solidFill>
                  <a:prstClr val="black"/>
                </a:solidFill>
                <a:latin typeface="Consolas"/>
              </a:rPr>
              <a:t>&gt;&gt; ret;</a:t>
            </a:r>
            <a:r>
              <a:rPr lang="en-US" sz="1400" dirty="0">
                <a:solidFill>
                  <a:srgbClr val="008000"/>
                </a:solidFill>
                <a:latin typeface="Consolas"/>
              </a:rPr>
              <a:t>  // cross reference table</a:t>
            </a:r>
          </a:p>
          <a:p>
            <a:pPr marL="978408" lvl="3" indent="0">
              <a:buNone/>
            </a:pPr>
            <a:endParaRPr lang="en-US" sz="1400" dirty="0">
              <a:solidFill>
                <a:prstClr val="black"/>
              </a:solidFill>
              <a:latin typeface="Consolas"/>
            </a:endParaRPr>
          </a:p>
          <a:p>
            <a:pPr marL="978408" lvl="3" indent="0">
              <a:buNone/>
            </a:pPr>
            <a:r>
              <a:rPr lang="en-US" sz="1400" dirty="0">
                <a:solidFill>
                  <a:prstClr val="black"/>
                </a:solidFill>
                <a:latin typeface="Consolas"/>
              </a:rPr>
              <a:t>    </a:t>
            </a:r>
            <a:r>
              <a:rPr lang="en-US" sz="1400" dirty="0">
                <a:solidFill>
                  <a:srgbClr val="008000"/>
                </a:solidFill>
                <a:latin typeface="Consolas"/>
              </a:rPr>
              <a:t>// read the next line</a:t>
            </a:r>
            <a:endParaRPr lang="en-US" sz="1400" dirty="0">
              <a:solidFill>
                <a:prstClr val="black"/>
              </a:solidFill>
              <a:latin typeface="Consolas"/>
            </a:endParaRPr>
          </a:p>
          <a:p>
            <a:pPr marL="978408" lvl="3" indent="0">
              <a:buNone/>
            </a:pPr>
            <a:r>
              <a:rPr lang="en-US" sz="1400" dirty="0">
                <a:solidFill>
                  <a:prstClr val="black"/>
                </a:solidFill>
                <a:latin typeface="Consolas"/>
              </a:rPr>
              <a:t>    </a:t>
            </a:r>
            <a:r>
              <a:rPr lang="en-US" sz="1400" dirty="0">
                <a:solidFill>
                  <a:srgbClr val="0000FF"/>
                </a:solidFill>
                <a:latin typeface="Consolas"/>
              </a:rPr>
              <a:t>while</a:t>
            </a:r>
            <a:r>
              <a:rPr lang="en-US" sz="1400" dirty="0">
                <a:solidFill>
                  <a:prstClr val="black"/>
                </a:solidFill>
                <a:latin typeface="Consolas"/>
              </a:rPr>
              <a:t> </a:t>
            </a:r>
            <a:r>
              <a:rPr lang="en-US" sz="1400" dirty="0" smtClean="0">
                <a:solidFill>
                  <a:prstClr val="black"/>
                </a:solidFill>
                <a:latin typeface="Consolas"/>
              </a:rPr>
              <a:t>(</a:t>
            </a:r>
            <a:r>
              <a:rPr lang="en-US" sz="1400" dirty="0" err="1" smtClean="0">
                <a:solidFill>
                  <a:prstClr val="black"/>
                </a:solidFill>
                <a:latin typeface="Consolas"/>
              </a:rPr>
              <a:t>std</a:t>
            </a:r>
            <a:r>
              <a:rPr lang="en-US" sz="1400" dirty="0" smtClean="0">
                <a:solidFill>
                  <a:prstClr val="black"/>
                </a:solidFill>
                <a:latin typeface="Consolas"/>
              </a:rPr>
              <a:t>::</a:t>
            </a:r>
            <a:r>
              <a:rPr lang="en-US" sz="1400" dirty="0" err="1" smtClean="0">
                <a:solidFill>
                  <a:prstClr val="black"/>
                </a:solidFill>
                <a:latin typeface="Consolas"/>
              </a:rPr>
              <a:t>getline</a:t>
            </a:r>
            <a:r>
              <a:rPr lang="en-US" sz="1400" dirty="0" smtClean="0">
                <a:solidFill>
                  <a:prstClr val="black"/>
                </a:solidFill>
                <a:latin typeface="Consolas"/>
              </a:rPr>
              <a:t>(in</a:t>
            </a:r>
            <a:r>
              <a:rPr lang="en-US" sz="1400" dirty="0">
                <a:solidFill>
                  <a:prstClr val="black"/>
                </a:solidFill>
                <a:latin typeface="Consolas"/>
              </a:rPr>
              <a:t>, line)) {</a:t>
            </a:r>
          </a:p>
          <a:p>
            <a:pPr marL="978408" lvl="3" indent="0">
              <a:buNone/>
            </a:pPr>
            <a:r>
              <a:rPr lang="en-US" sz="1400" dirty="0">
                <a:solidFill>
                  <a:prstClr val="black"/>
                </a:solidFill>
                <a:latin typeface="Consolas"/>
              </a:rPr>
              <a:t>        </a:t>
            </a:r>
            <a:r>
              <a:rPr lang="en-US" sz="1400" dirty="0">
                <a:solidFill>
                  <a:srgbClr val="008000"/>
                </a:solidFill>
                <a:latin typeface="Consolas"/>
              </a:rPr>
              <a:t>// store current line number for each word</a:t>
            </a:r>
          </a:p>
          <a:p>
            <a:pPr marL="978408" lvl="3" indent="0">
              <a:buNone/>
            </a:pPr>
            <a:r>
              <a:rPr lang="en-US" sz="1400" dirty="0">
                <a:solidFill>
                  <a:srgbClr val="008000"/>
                </a:solidFill>
                <a:latin typeface="Consolas"/>
              </a:rPr>
              <a:t>        // ...</a:t>
            </a:r>
            <a:endParaRPr lang="en-US" sz="1400" dirty="0">
              <a:solidFill>
                <a:prstClr val="black"/>
              </a:solidFill>
              <a:latin typeface="Consolas"/>
            </a:endParaRPr>
          </a:p>
          <a:p>
            <a:pPr marL="978408" lvl="3" indent="0">
              <a:buNone/>
            </a:pPr>
            <a:r>
              <a:rPr lang="en-US" sz="1400" dirty="0">
                <a:solidFill>
                  <a:prstClr val="black"/>
                </a:solidFill>
                <a:latin typeface="Consolas"/>
              </a:rPr>
              <a:t>    }</a:t>
            </a:r>
          </a:p>
          <a:p>
            <a:pPr marL="978408" lvl="3" indent="0">
              <a:buNone/>
            </a:pPr>
            <a:r>
              <a:rPr lang="en-US" sz="1400" dirty="0">
                <a:solidFill>
                  <a:prstClr val="black"/>
                </a:solidFill>
                <a:latin typeface="Consolas"/>
              </a:rPr>
              <a:t>    </a:t>
            </a:r>
            <a:r>
              <a:rPr lang="en-US" sz="1400" dirty="0">
                <a:solidFill>
                  <a:srgbClr val="0000FF"/>
                </a:solidFill>
                <a:latin typeface="Consolas"/>
              </a:rPr>
              <a:t>return</a:t>
            </a:r>
            <a:r>
              <a:rPr lang="en-US" sz="1400" dirty="0">
                <a:solidFill>
                  <a:prstClr val="black"/>
                </a:solidFill>
                <a:latin typeface="Consolas"/>
              </a:rPr>
              <a:t> ret;</a:t>
            </a:r>
          </a:p>
          <a:p>
            <a:pPr marL="978408" lvl="3" indent="0">
              <a:buNone/>
            </a:pPr>
            <a:r>
              <a:rPr lang="en-US" sz="1400" dirty="0">
                <a:solidFill>
                  <a:prstClr val="black"/>
                </a:solidFill>
                <a:latin typeface="Consolas"/>
              </a:rPr>
              <a:t>}</a:t>
            </a:r>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33</a:t>
            </a:fld>
            <a:endParaRPr lang="en-US"/>
          </a:p>
        </p:txBody>
      </p:sp>
    </p:spTree>
    <p:extLst>
      <p:ext uri="{BB962C8B-B14F-4D97-AF65-F5344CB8AC3E}">
        <p14:creationId xmlns:p14="http://schemas.microsoft.com/office/powerpoint/2010/main" val="2463915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16" end="16"/>
                                            </p:txEl>
                                          </p:spTgt>
                                        </p:tgtEl>
                                        <p:attrNameLst>
                                          <p:attrName>style.visibility</p:attrName>
                                        </p:attrNameLst>
                                      </p:cBhvr>
                                      <p:to>
                                        <p:strVal val="visible"/>
                                      </p:to>
                                    </p:set>
                                    <p:anim calcmode="lin" valueType="num">
                                      <p:cBhvr additive="base">
                                        <p:cTn id="23" dur="500" fill="hold"/>
                                        <p:tgtEl>
                                          <p:spTgt spid="3">
                                            <p:txEl>
                                              <p:pRg st="16" end="16"/>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16" end="16"/>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ppt_y"/>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3">
                                            <p:txEl>
                                              <p:pRg st="15" end="15"/>
                                            </p:txEl>
                                          </p:spTgt>
                                        </p:tgtEl>
                                        <p:attrNameLst>
                                          <p:attrName>style.visibility</p:attrName>
                                        </p:attrNameLst>
                                      </p:cBhvr>
                                      <p:to>
                                        <p:strVal val="visible"/>
                                      </p:to>
                                    </p:set>
                                    <p:anim calcmode="lin" valueType="num">
                                      <p:cBhvr additive="base">
                                        <p:cTn id="41" dur="500" fill="hold"/>
                                        <p:tgtEl>
                                          <p:spTgt spid="3">
                                            <p:txEl>
                                              <p:pRg st="15" end="15"/>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
                                            <p:txEl>
                                              <p:pRg st="15" end="15"/>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ppt_y"/>
                                          </p:val>
                                        </p:tav>
                                        <p:tav tm="100000">
                                          <p:val>
                                            <p:strVal val="#ppt_y"/>
                                          </p:val>
                                        </p:tav>
                                      </p:tavLst>
                                    </p:anim>
                                  </p:childTnLst>
                                </p:cTn>
                              </p:par>
                              <p:par>
                                <p:cTn id="49" presetID="2" presetClass="entr" presetSubtype="8" fill="hold" nodeType="with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anim calcmode="lin" valueType="num">
                                      <p:cBhvr additive="base">
                                        <p:cTn id="51"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3">
                                            <p:txEl>
                                              <p:pRg st="11" end="11"/>
                                            </p:txEl>
                                          </p:spTgt>
                                        </p:tgtEl>
                                        <p:attrNameLst>
                                          <p:attrName>ppt_y</p:attrName>
                                        </p:attrNameLst>
                                      </p:cBhvr>
                                      <p:tavLst>
                                        <p:tav tm="0">
                                          <p:val>
                                            <p:strVal val="#ppt_y"/>
                                          </p:val>
                                        </p:tav>
                                        <p:tav tm="100000">
                                          <p:val>
                                            <p:strVal val="#ppt_y"/>
                                          </p:val>
                                        </p:tav>
                                      </p:tavLst>
                                    </p:anim>
                                  </p:childTnLst>
                                </p:cTn>
                              </p:par>
                              <p:par>
                                <p:cTn id="53" presetID="2" presetClass="entr" presetSubtype="8" fill="hold" nodeType="with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anim calcmode="lin" valueType="num">
                                      <p:cBhvr additive="base">
                                        <p:cTn id="55"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12" end="12"/>
                                            </p:txEl>
                                          </p:spTgt>
                                        </p:tgtEl>
                                        <p:attrNameLst>
                                          <p:attrName>ppt_y</p:attrName>
                                        </p:attrNameLst>
                                      </p:cBhvr>
                                      <p:tavLst>
                                        <p:tav tm="0">
                                          <p:val>
                                            <p:strVal val="#ppt_y"/>
                                          </p:val>
                                        </p:tav>
                                        <p:tav tm="100000">
                                          <p:val>
                                            <p:strVal val="#ppt_y"/>
                                          </p:val>
                                        </p:tav>
                                      </p:tavLst>
                                    </p:anim>
                                  </p:childTnLst>
                                </p:cTn>
                              </p:par>
                              <p:par>
                                <p:cTn id="57" presetID="2" presetClass="entr" presetSubtype="8" fill="hold" nodeType="with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anim calcmode="lin" valueType="num">
                                      <p:cBhvr additive="base">
                                        <p:cTn id="59"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3">
                                            <p:txEl>
                                              <p:pRg st="13" end="13"/>
                                            </p:txEl>
                                          </p:spTgt>
                                        </p:tgtEl>
                                        <p:attrNameLst>
                                          <p:attrName>ppt_y</p:attrName>
                                        </p:attrNameLst>
                                      </p:cBhvr>
                                      <p:tavLst>
                                        <p:tav tm="0">
                                          <p:val>
                                            <p:strVal val="#ppt_y"/>
                                          </p:val>
                                        </p:tav>
                                        <p:tav tm="100000">
                                          <p:val>
                                            <p:strVal val="#ppt_y"/>
                                          </p:val>
                                        </p:tav>
                                      </p:tavLst>
                                    </p:anim>
                                  </p:childTnLst>
                                </p:cTn>
                              </p:par>
                              <p:par>
                                <p:cTn id="61" presetID="2" presetClass="entr" presetSubtype="8" fill="hold" nodeType="with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anim calcmode="lin" valueType="num">
                                      <p:cBhvr additive="base">
                                        <p:cTn id="63" dur="500" fill="hold"/>
                                        <p:tgtEl>
                                          <p:spTgt spid="3">
                                            <p:txEl>
                                              <p:pRg st="14" end="14"/>
                                            </p:txEl>
                                          </p:spTgt>
                                        </p:tgtEl>
                                        <p:attrNameLst>
                                          <p:attrName>ppt_x</p:attrName>
                                        </p:attrNameLst>
                                      </p:cBhvr>
                                      <p:tavLst>
                                        <p:tav tm="0">
                                          <p:val>
                                            <p:strVal val="0-#ppt_w/2"/>
                                          </p:val>
                                        </p:tav>
                                        <p:tav tm="100000">
                                          <p:val>
                                            <p:strVal val="#ppt_x"/>
                                          </p:val>
                                        </p:tav>
                                      </p:tavLst>
                                    </p:anim>
                                    <p:anim calcmode="lin" valueType="num">
                                      <p:cBhvr additive="base">
                                        <p:cTn id="64" dur="500" fill="hold"/>
                                        <p:tgtEl>
                                          <p:spTgt spid="3">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Generating a Cross-Reference Table</a:t>
            </a:r>
          </a:p>
        </p:txBody>
      </p:sp>
      <p:sp>
        <p:nvSpPr>
          <p:cNvPr id="3" name="Content Placeholder 2"/>
          <p:cNvSpPr>
            <a:spLocks noGrp="1"/>
          </p:cNvSpPr>
          <p:nvPr>
            <p:ph idx="1"/>
          </p:nvPr>
        </p:nvSpPr>
        <p:spPr>
          <a:xfrm>
            <a:off x="1261872" y="1828802"/>
            <a:ext cx="9692640" cy="4351337"/>
          </a:xfrm>
        </p:spPr>
        <p:txBody>
          <a:bodyPr>
            <a:normAutofit/>
          </a:bodyPr>
          <a:lstStyle/>
          <a:p>
            <a:r>
              <a:rPr lang="en-US" dirty="0" smtClean="0"/>
              <a:t>Default argument specification:</a:t>
            </a:r>
          </a:p>
          <a:p>
            <a:pPr marL="978408" lvl="3" indent="0">
              <a:buNone/>
            </a:pPr>
            <a:endParaRPr lang="en-US" dirty="0" smtClean="0">
              <a:solidFill>
                <a:prstClr val="black"/>
              </a:solidFill>
              <a:latin typeface="Consolas"/>
            </a:endParaRPr>
          </a:p>
          <a:p>
            <a:pPr marL="978408" lvl="3" indent="0">
              <a:buNone/>
            </a:pPr>
            <a:r>
              <a:rPr lang="en-US" dirty="0" err="1" smtClean="0">
                <a:solidFill>
                  <a:prstClr val="black"/>
                </a:solidFill>
                <a:latin typeface="Consolas"/>
              </a:rPr>
              <a:t>std</a:t>
            </a:r>
            <a:r>
              <a:rPr lang="en-US" dirty="0" smtClean="0">
                <a:solidFill>
                  <a:prstClr val="black"/>
                </a:solidFill>
                <a:latin typeface="Consolas"/>
              </a:rPr>
              <a:t>::map&lt;</a:t>
            </a:r>
            <a:r>
              <a:rPr lang="en-US" dirty="0" err="1" smtClean="0">
                <a:solidFill>
                  <a:prstClr val="black"/>
                </a:solidFill>
                <a:latin typeface="Consolas"/>
              </a:rPr>
              <a:t>std</a:t>
            </a:r>
            <a:r>
              <a:rPr lang="en-US" dirty="0" smtClean="0">
                <a:solidFill>
                  <a:prstClr val="black"/>
                </a:solidFill>
                <a:latin typeface="Consolas"/>
              </a:rPr>
              <a:t>::string</a:t>
            </a:r>
            <a:r>
              <a:rPr lang="en-US" dirty="0">
                <a:solidFill>
                  <a:prstClr val="black"/>
                </a:solidFill>
                <a:latin typeface="Consolas"/>
              </a:rPr>
              <a:t>, </a:t>
            </a:r>
            <a:r>
              <a:rPr lang="en-US" dirty="0" err="1" smtClean="0">
                <a:solidFill>
                  <a:prstClr val="black"/>
                </a:solidFill>
                <a:latin typeface="Consolas"/>
              </a:rPr>
              <a:t>std</a:t>
            </a:r>
            <a:r>
              <a:rPr lang="en-US" dirty="0" smtClean="0">
                <a:solidFill>
                  <a:prstClr val="black"/>
                </a:solidFill>
                <a:latin typeface="Consolas"/>
              </a:rPr>
              <a:t>::vector&lt;</a:t>
            </a:r>
            <a:r>
              <a:rPr lang="en-US" dirty="0" err="1" smtClean="0">
                <a:solidFill>
                  <a:srgbClr val="0000FF"/>
                </a:solidFill>
                <a:latin typeface="Consolas"/>
              </a:rPr>
              <a:t>int</a:t>
            </a:r>
            <a:r>
              <a:rPr lang="en-US" dirty="0">
                <a:solidFill>
                  <a:prstClr val="black"/>
                </a:solidFill>
                <a:latin typeface="Consolas"/>
              </a:rPr>
              <a:t>&gt;&gt;</a:t>
            </a:r>
          </a:p>
          <a:p>
            <a:pPr marL="978408" lvl="3" indent="0">
              <a:buNone/>
            </a:pPr>
            <a:r>
              <a:rPr lang="en-US" dirty="0" err="1" smtClean="0">
                <a:solidFill>
                  <a:prstClr val="black"/>
                </a:solidFill>
                <a:latin typeface="Consolas"/>
              </a:rPr>
              <a:t>xref</a:t>
            </a:r>
            <a:r>
              <a:rPr lang="en-US" dirty="0" smtClean="0">
                <a:solidFill>
                  <a:prstClr val="black"/>
                </a:solidFill>
                <a:latin typeface="Consolas"/>
              </a:rPr>
              <a:t>(</a:t>
            </a:r>
            <a:r>
              <a:rPr lang="en-US" dirty="0" err="1" smtClean="0">
                <a:solidFill>
                  <a:prstClr val="black"/>
                </a:solidFill>
                <a:latin typeface="Consolas"/>
              </a:rPr>
              <a:t>std</a:t>
            </a:r>
            <a:r>
              <a:rPr lang="en-US" dirty="0" smtClean="0">
                <a:solidFill>
                  <a:prstClr val="black"/>
                </a:solidFill>
                <a:latin typeface="Consolas"/>
              </a:rPr>
              <a:t>::</a:t>
            </a:r>
            <a:r>
              <a:rPr lang="en-US" dirty="0" err="1" smtClean="0">
                <a:solidFill>
                  <a:prstClr val="black"/>
                </a:solidFill>
                <a:latin typeface="Consolas"/>
              </a:rPr>
              <a:t>istream</a:t>
            </a:r>
            <a:r>
              <a:rPr lang="en-US" dirty="0">
                <a:solidFill>
                  <a:prstClr val="black"/>
                </a:solidFill>
                <a:latin typeface="Consolas"/>
              </a:rPr>
              <a:t>&amp; in, </a:t>
            </a:r>
          </a:p>
          <a:p>
            <a:pPr marL="978408" lvl="3" indent="0">
              <a:buNone/>
            </a:pPr>
            <a:r>
              <a:rPr lang="en-US" dirty="0">
                <a:solidFill>
                  <a:prstClr val="black"/>
                </a:solidFill>
                <a:latin typeface="Consolas"/>
              </a:rPr>
              <a:t>    </a:t>
            </a:r>
            <a:r>
              <a:rPr lang="en-US" dirty="0" smtClean="0">
                <a:solidFill>
                  <a:prstClr val="black"/>
                </a:solidFill>
                <a:latin typeface="Consolas"/>
              </a:rPr>
              <a:t> </a:t>
            </a:r>
            <a:r>
              <a:rPr lang="en-US" dirty="0" err="1" smtClean="0">
                <a:solidFill>
                  <a:prstClr val="black"/>
                </a:solidFill>
                <a:latin typeface="Consolas"/>
              </a:rPr>
              <a:t>std</a:t>
            </a:r>
            <a:r>
              <a:rPr lang="en-US" dirty="0" smtClean="0">
                <a:solidFill>
                  <a:prstClr val="black"/>
                </a:solidFill>
                <a:latin typeface="Consolas"/>
              </a:rPr>
              <a:t>::vector&lt;</a:t>
            </a:r>
            <a:r>
              <a:rPr lang="en-US" dirty="0" err="1" smtClean="0">
                <a:solidFill>
                  <a:prstClr val="black"/>
                </a:solidFill>
                <a:latin typeface="Consolas"/>
              </a:rPr>
              <a:t>std</a:t>
            </a:r>
            <a:r>
              <a:rPr lang="en-US" dirty="0" smtClean="0">
                <a:solidFill>
                  <a:prstClr val="black"/>
                </a:solidFill>
                <a:latin typeface="Consolas"/>
              </a:rPr>
              <a:t>::string</a:t>
            </a:r>
            <a:r>
              <a:rPr lang="en-US" dirty="0">
                <a:solidFill>
                  <a:prstClr val="black"/>
                </a:solidFill>
                <a:latin typeface="Consolas"/>
              </a:rPr>
              <a:t>&gt; </a:t>
            </a:r>
            <a:r>
              <a:rPr lang="en-US" dirty="0" err="1" smtClean="0">
                <a:solidFill>
                  <a:prstClr val="black"/>
                </a:solidFill>
                <a:latin typeface="Consolas"/>
              </a:rPr>
              <a:t>find_words</a:t>
            </a:r>
            <a:r>
              <a:rPr lang="en-US" dirty="0" smtClean="0">
                <a:solidFill>
                  <a:prstClr val="black"/>
                </a:solidFill>
                <a:latin typeface="Consolas"/>
              </a:rPr>
              <a:t>(</a:t>
            </a:r>
            <a:r>
              <a:rPr lang="en-US" dirty="0" err="1" smtClean="0">
                <a:solidFill>
                  <a:prstClr val="black"/>
                </a:solidFill>
                <a:latin typeface="Consolas"/>
              </a:rPr>
              <a:t>std</a:t>
            </a:r>
            <a:r>
              <a:rPr lang="en-US" dirty="0" smtClean="0">
                <a:solidFill>
                  <a:prstClr val="black"/>
                </a:solidFill>
                <a:latin typeface="Consolas"/>
              </a:rPr>
              <a:t>::string </a:t>
            </a:r>
            <a:r>
              <a:rPr lang="en-US" dirty="0" err="1">
                <a:solidFill>
                  <a:srgbClr val="0000FF"/>
                </a:solidFill>
                <a:latin typeface="Consolas"/>
              </a:rPr>
              <a:t>const</a:t>
            </a:r>
            <a:r>
              <a:rPr lang="en-US" dirty="0">
                <a:solidFill>
                  <a:prstClr val="black"/>
                </a:solidFill>
                <a:latin typeface="Consolas"/>
              </a:rPr>
              <a:t> &amp;) = split);</a:t>
            </a:r>
          </a:p>
          <a:p>
            <a:pPr marL="978408" lvl="3" indent="0">
              <a:buNone/>
            </a:pPr>
            <a:endParaRPr lang="en-US" dirty="0">
              <a:solidFill>
                <a:prstClr val="black"/>
              </a:solidFill>
              <a:latin typeface="Consolas"/>
            </a:endParaRPr>
          </a:p>
          <a:p>
            <a:r>
              <a:rPr lang="en-US" dirty="0" smtClean="0"/>
              <a:t>Allows to leave out this argument at invocation: </a:t>
            </a:r>
          </a:p>
          <a:p>
            <a:pPr marL="978408" lvl="3" indent="0">
              <a:buNone/>
            </a:pPr>
            <a:endParaRPr lang="en-US" dirty="0" smtClean="0">
              <a:solidFill>
                <a:srgbClr val="008000"/>
              </a:solidFill>
              <a:latin typeface="Consolas"/>
            </a:endParaRPr>
          </a:p>
          <a:p>
            <a:pPr marL="978408" lvl="3" indent="0">
              <a:buNone/>
            </a:pPr>
            <a:r>
              <a:rPr lang="en-US" dirty="0" smtClean="0">
                <a:solidFill>
                  <a:srgbClr val="008000"/>
                </a:solidFill>
                <a:latin typeface="Consolas"/>
              </a:rPr>
              <a:t>// </a:t>
            </a:r>
            <a:r>
              <a:rPr lang="en-US" dirty="0">
                <a:solidFill>
                  <a:srgbClr val="008000"/>
                </a:solidFill>
                <a:latin typeface="Consolas"/>
              </a:rPr>
              <a:t>uses split() to find words in the input stream</a:t>
            </a:r>
            <a:endParaRPr lang="en-US" dirty="0">
              <a:solidFill>
                <a:prstClr val="black"/>
              </a:solidFill>
              <a:latin typeface="Consolas"/>
            </a:endParaRPr>
          </a:p>
          <a:p>
            <a:pPr marL="978408" lvl="3" indent="0">
              <a:buNone/>
            </a:pPr>
            <a:r>
              <a:rPr lang="en-US" dirty="0">
                <a:solidFill>
                  <a:prstClr val="black"/>
                </a:solidFill>
                <a:latin typeface="Consolas"/>
              </a:rPr>
              <a:t>... = </a:t>
            </a:r>
            <a:r>
              <a:rPr lang="en-US" dirty="0" err="1" smtClean="0">
                <a:solidFill>
                  <a:prstClr val="black"/>
                </a:solidFill>
                <a:latin typeface="Consolas"/>
              </a:rPr>
              <a:t>xref</a:t>
            </a:r>
            <a:r>
              <a:rPr lang="en-US" dirty="0" smtClean="0">
                <a:solidFill>
                  <a:prstClr val="black"/>
                </a:solidFill>
                <a:latin typeface="Consolas"/>
              </a:rPr>
              <a:t>(</a:t>
            </a:r>
            <a:r>
              <a:rPr lang="en-US" dirty="0" err="1" smtClean="0">
                <a:solidFill>
                  <a:prstClr val="black"/>
                </a:solidFill>
                <a:latin typeface="Consolas"/>
              </a:rPr>
              <a:t>std</a:t>
            </a:r>
            <a:r>
              <a:rPr lang="en-US" dirty="0" smtClean="0">
                <a:solidFill>
                  <a:prstClr val="black"/>
                </a:solidFill>
                <a:latin typeface="Consolas"/>
              </a:rPr>
              <a:t>::</a:t>
            </a:r>
            <a:r>
              <a:rPr lang="en-US" dirty="0" err="1" smtClean="0">
                <a:solidFill>
                  <a:prstClr val="black"/>
                </a:solidFill>
                <a:latin typeface="Consolas"/>
              </a:rPr>
              <a:t>cin</a:t>
            </a:r>
            <a:r>
              <a:rPr lang="en-US" dirty="0" smtClean="0">
                <a:solidFill>
                  <a:prstClr val="black"/>
                </a:solidFill>
                <a:latin typeface="Consolas"/>
              </a:rPr>
              <a:t>);</a:t>
            </a:r>
          </a:p>
          <a:p>
            <a:pPr marL="978408" lvl="3" indent="0">
              <a:buNone/>
            </a:pPr>
            <a:endParaRPr lang="en-US" dirty="0">
              <a:solidFill>
                <a:prstClr val="black"/>
              </a:solidFill>
              <a:latin typeface="Consolas"/>
            </a:endParaRPr>
          </a:p>
          <a:p>
            <a:pPr marL="978408" lvl="3" indent="0">
              <a:buNone/>
            </a:pPr>
            <a:r>
              <a:rPr lang="en-US" dirty="0">
                <a:solidFill>
                  <a:srgbClr val="008000"/>
                </a:solidFill>
                <a:latin typeface="Consolas"/>
              </a:rPr>
              <a:t>// uses the function named </a:t>
            </a:r>
            <a:r>
              <a:rPr lang="en-US" dirty="0" err="1">
                <a:solidFill>
                  <a:srgbClr val="008000"/>
                </a:solidFill>
                <a:latin typeface="Consolas"/>
              </a:rPr>
              <a:t>find_urls</a:t>
            </a:r>
            <a:r>
              <a:rPr lang="en-US" dirty="0">
                <a:solidFill>
                  <a:srgbClr val="008000"/>
                </a:solidFill>
                <a:latin typeface="Consolas"/>
              </a:rPr>
              <a:t> to find words</a:t>
            </a:r>
            <a:endParaRPr lang="en-US" dirty="0">
              <a:solidFill>
                <a:prstClr val="black"/>
              </a:solidFill>
              <a:latin typeface="Consolas"/>
            </a:endParaRPr>
          </a:p>
          <a:p>
            <a:pPr marL="978408" lvl="3" indent="0">
              <a:buNone/>
            </a:pPr>
            <a:r>
              <a:rPr lang="en-US" dirty="0">
                <a:solidFill>
                  <a:prstClr val="black"/>
                </a:solidFill>
                <a:latin typeface="Consolas"/>
              </a:rPr>
              <a:t>... = </a:t>
            </a:r>
            <a:r>
              <a:rPr lang="en-US" dirty="0" err="1" smtClean="0">
                <a:solidFill>
                  <a:prstClr val="black"/>
                </a:solidFill>
                <a:latin typeface="Consolas"/>
              </a:rPr>
              <a:t>xref</a:t>
            </a:r>
            <a:r>
              <a:rPr lang="en-US" dirty="0" smtClean="0">
                <a:solidFill>
                  <a:prstClr val="black"/>
                </a:solidFill>
                <a:latin typeface="Consolas"/>
              </a:rPr>
              <a:t>(</a:t>
            </a:r>
            <a:r>
              <a:rPr lang="en-US" dirty="0" err="1" smtClean="0">
                <a:solidFill>
                  <a:prstClr val="black"/>
                </a:solidFill>
                <a:latin typeface="Consolas"/>
              </a:rPr>
              <a:t>std</a:t>
            </a:r>
            <a:r>
              <a:rPr lang="en-US" dirty="0" smtClean="0">
                <a:solidFill>
                  <a:prstClr val="black"/>
                </a:solidFill>
                <a:latin typeface="Consolas"/>
              </a:rPr>
              <a:t>::</a:t>
            </a:r>
            <a:r>
              <a:rPr lang="en-US" dirty="0" err="1" smtClean="0">
                <a:solidFill>
                  <a:prstClr val="black"/>
                </a:solidFill>
                <a:latin typeface="Consolas"/>
              </a:rPr>
              <a:t>cin</a:t>
            </a:r>
            <a:r>
              <a:rPr lang="en-US" dirty="0">
                <a:solidFill>
                  <a:prstClr val="black"/>
                </a:solidFill>
                <a:latin typeface="Consolas"/>
              </a:rPr>
              <a:t>, </a:t>
            </a:r>
            <a:r>
              <a:rPr lang="en-US" dirty="0" err="1">
                <a:solidFill>
                  <a:prstClr val="black"/>
                </a:solidFill>
                <a:latin typeface="Consolas"/>
              </a:rPr>
              <a:t>find_urls</a:t>
            </a:r>
            <a:r>
              <a:rPr lang="en-US" dirty="0">
                <a:solidFill>
                  <a:prstClr val="black"/>
                </a:solidFill>
                <a:latin typeface="Consolas"/>
              </a:rPr>
              <a:t>);</a:t>
            </a:r>
          </a:p>
          <a:p>
            <a:endParaRPr lang="en-US" dirty="0">
              <a:solidFill>
                <a:prstClr val="black"/>
              </a:solidFill>
              <a:latin typeface="Consolas"/>
            </a:endParaRPr>
          </a:p>
          <a:p>
            <a:endParaRPr lang="en-US" dirty="0" smtClean="0">
              <a:solidFill>
                <a:prstClr val="black"/>
              </a:solidFill>
              <a:latin typeface="Consolas"/>
            </a:endParaRPr>
          </a:p>
          <a:p>
            <a:endParaRPr lang="en-US" dirty="0" smtClean="0"/>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34</a:t>
            </a:fld>
            <a:endParaRPr lang="en-US"/>
          </a:p>
        </p:txBody>
      </p:sp>
    </p:spTree>
    <p:extLst>
      <p:ext uri="{BB962C8B-B14F-4D97-AF65-F5344CB8AC3E}">
        <p14:creationId xmlns:p14="http://schemas.microsoft.com/office/powerpoint/2010/main" val="31405148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Generating a Cross-Reference Table</a:t>
            </a:r>
          </a:p>
        </p:txBody>
      </p:sp>
      <p:sp>
        <p:nvSpPr>
          <p:cNvPr id="3" name="Content Placeholder 2"/>
          <p:cNvSpPr>
            <a:spLocks noGrp="1"/>
          </p:cNvSpPr>
          <p:nvPr>
            <p:ph idx="1"/>
          </p:nvPr>
        </p:nvSpPr>
        <p:spPr/>
        <p:txBody>
          <a:bodyPr>
            <a:normAutofit/>
          </a:bodyPr>
          <a:lstStyle/>
          <a:p>
            <a:r>
              <a:rPr lang="en-US" dirty="0" smtClean="0">
                <a:solidFill>
                  <a:prstClr val="black"/>
                </a:solidFill>
              </a:rPr>
              <a:t>Store </a:t>
            </a:r>
            <a:r>
              <a:rPr lang="en-US" dirty="0">
                <a:solidFill>
                  <a:prstClr val="black"/>
                </a:solidFill>
              </a:rPr>
              <a:t>current line number for each </a:t>
            </a:r>
            <a:r>
              <a:rPr lang="en-US" dirty="0" smtClean="0">
                <a:solidFill>
                  <a:prstClr val="black"/>
                </a:solidFill>
              </a:rPr>
              <a:t>word:</a:t>
            </a:r>
            <a:endParaRPr lang="en-US" sz="2000" dirty="0">
              <a:solidFill>
                <a:srgbClr val="0000FF"/>
              </a:solidFill>
              <a:latin typeface="Consolas"/>
            </a:endParaRPr>
          </a:p>
          <a:p>
            <a:pPr marL="978408" lvl="3" indent="0">
              <a:buNone/>
            </a:pPr>
            <a:endParaRPr lang="en-US" sz="1400" dirty="0">
              <a:solidFill>
                <a:srgbClr val="0000FF"/>
              </a:solidFill>
              <a:latin typeface="Consolas"/>
            </a:endParaRPr>
          </a:p>
          <a:p>
            <a:pPr marL="978408" lvl="3" indent="0">
              <a:buNone/>
            </a:pPr>
            <a:r>
              <a:rPr lang="en-US" sz="1400" dirty="0">
                <a:solidFill>
                  <a:srgbClr val="0000FF"/>
                </a:solidFill>
                <a:latin typeface="Consolas"/>
              </a:rPr>
              <a:t>while</a:t>
            </a:r>
            <a:r>
              <a:rPr lang="en-US" sz="1400" dirty="0">
                <a:solidFill>
                  <a:prstClr val="black"/>
                </a:solidFill>
                <a:latin typeface="Consolas"/>
              </a:rPr>
              <a:t> </a:t>
            </a:r>
            <a:r>
              <a:rPr lang="en-US" sz="1400" dirty="0" smtClean="0">
                <a:solidFill>
                  <a:prstClr val="black"/>
                </a:solidFill>
                <a:latin typeface="Consolas"/>
              </a:rPr>
              <a:t>(</a:t>
            </a:r>
            <a:r>
              <a:rPr lang="en-US" sz="1400" dirty="0" err="1" smtClean="0">
                <a:solidFill>
                  <a:prstClr val="black"/>
                </a:solidFill>
                <a:latin typeface="Consolas"/>
              </a:rPr>
              <a:t>std</a:t>
            </a:r>
            <a:r>
              <a:rPr lang="en-US" sz="1400" dirty="0" smtClean="0">
                <a:solidFill>
                  <a:prstClr val="black"/>
                </a:solidFill>
                <a:latin typeface="Consolas"/>
              </a:rPr>
              <a:t>::</a:t>
            </a:r>
            <a:r>
              <a:rPr lang="en-US" sz="1400" dirty="0" err="1" smtClean="0">
                <a:solidFill>
                  <a:prstClr val="black"/>
                </a:solidFill>
                <a:latin typeface="Consolas"/>
              </a:rPr>
              <a:t>getline</a:t>
            </a:r>
            <a:r>
              <a:rPr lang="en-US" sz="1400" dirty="0" smtClean="0">
                <a:solidFill>
                  <a:prstClr val="black"/>
                </a:solidFill>
                <a:latin typeface="Consolas"/>
              </a:rPr>
              <a:t>(in</a:t>
            </a:r>
            <a:r>
              <a:rPr lang="en-US" sz="1400" dirty="0">
                <a:solidFill>
                  <a:prstClr val="black"/>
                </a:solidFill>
                <a:latin typeface="Consolas"/>
              </a:rPr>
              <a:t>, line)) {</a:t>
            </a:r>
          </a:p>
          <a:p>
            <a:pPr marL="978408" lvl="3" indent="0">
              <a:buNone/>
            </a:pPr>
            <a:r>
              <a:rPr lang="en-US" sz="1400" dirty="0">
                <a:solidFill>
                  <a:prstClr val="black"/>
                </a:solidFill>
                <a:latin typeface="Consolas"/>
              </a:rPr>
              <a:t>     </a:t>
            </a:r>
            <a:r>
              <a:rPr lang="en-US" sz="1400" dirty="0">
                <a:solidFill>
                  <a:srgbClr val="008000"/>
                </a:solidFill>
                <a:latin typeface="Consolas"/>
              </a:rPr>
              <a:t>// adjust current line number</a:t>
            </a:r>
            <a:endParaRPr lang="en-US" sz="1400" dirty="0">
              <a:solidFill>
                <a:prstClr val="black"/>
              </a:solidFill>
              <a:latin typeface="Consolas"/>
            </a:endParaRPr>
          </a:p>
          <a:p>
            <a:pPr marL="978408" lvl="3" indent="0">
              <a:buNone/>
            </a:pPr>
            <a:r>
              <a:rPr lang="en-US" sz="1400" dirty="0">
                <a:solidFill>
                  <a:prstClr val="black"/>
                </a:solidFill>
                <a:latin typeface="Consolas"/>
              </a:rPr>
              <a:t>     ++</a:t>
            </a:r>
            <a:r>
              <a:rPr lang="en-US" sz="1400" dirty="0" err="1">
                <a:solidFill>
                  <a:prstClr val="black"/>
                </a:solidFill>
                <a:latin typeface="Consolas"/>
              </a:rPr>
              <a:t>line_number</a:t>
            </a:r>
            <a:r>
              <a:rPr lang="en-US" sz="1400" dirty="0">
                <a:solidFill>
                  <a:prstClr val="black"/>
                </a:solidFill>
                <a:latin typeface="Consolas"/>
              </a:rPr>
              <a:t>;</a:t>
            </a:r>
          </a:p>
          <a:p>
            <a:pPr marL="978408" lvl="3" indent="0">
              <a:buNone/>
            </a:pPr>
            <a:endParaRPr lang="en-US" sz="1400" dirty="0">
              <a:solidFill>
                <a:prstClr val="black"/>
              </a:solidFill>
              <a:latin typeface="Consolas"/>
            </a:endParaRPr>
          </a:p>
          <a:p>
            <a:pPr marL="978408" lvl="3" indent="0">
              <a:buNone/>
            </a:pPr>
            <a:r>
              <a:rPr lang="en-US" sz="1400" dirty="0">
                <a:solidFill>
                  <a:prstClr val="black"/>
                </a:solidFill>
                <a:latin typeface="Consolas"/>
              </a:rPr>
              <a:t>     </a:t>
            </a:r>
            <a:r>
              <a:rPr lang="en-US" sz="1400" dirty="0">
                <a:solidFill>
                  <a:srgbClr val="008000"/>
                </a:solidFill>
                <a:latin typeface="Consolas"/>
              </a:rPr>
              <a:t>// break the input line into words</a:t>
            </a:r>
            <a:endParaRPr lang="en-US" sz="1400" dirty="0">
              <a:solidFill>
                <a:prstClr val="black"/>
              </a:solidFill>
              <a:latin typeface="Consolas"/>
            </a:endParaRPr>
          </a:p>
          <a:p>
            <a:pPr marL="978408" lvl="3" indent="0">
              <a:buNone/>
            </a:pPr>
            <a:r>
              <a:rPr lang="en-US" sz="1400" dirty="0">
                <a:solidFill>
                  <a:prstClr val="black"/>
                </a:solidFill>
                <a:latin typeface="Consolas"/>
              </a:rPr>
              <a:t>     </a:t>
            </a:r>
            <a:r>
              <a:rPr lang="en-US" sz="1400" dirty="0" err="1" smtClean="0">
                <a:solidFill>
                  <a:prstClr val="black"/>
                </a:solidFill>
                <a:latin typeface="Consolas"/>
              </a:rPr>
              <a:t>std</a:t>
            </a:r>
            <a:r>
              <a:rPr lang="en-US" sz="1400" dirty="0" smtClean="0">
                <a:solidFill>
                  <a:prstClr val="black"/>
                </a:solidFill>
                <a:latin typeface="Consolas"/>
              </a:rPr>
              <a:t>::vector&lt;</a:t>
            </a:r>
            <a:r>
              <a:rPr lang="en-US" sz="1400" dirty="0" err="1" smtClean="0">
                <a:solidFill>
                  <a:prstClr val="black"/>
                </a:solidFill>
                <a:latin typeface="Consolas"/>
              </a:rPr>
              <a:t>std</a:t>
            </a:r>
            <a:r>
              <a:rPr lang="en-US" sz="1400" dirty="0" smtClean="0">
                <a:solidFill>
                  <a:prstClr val="black"/>
                </a:solidFill>
                <a:latin typeface="Consolas"/>
              </a:rPr>
              <a:t>::string</a:t>
            </a:r>
            <a:r>
              <a:rPr lang="en-US" sz="1400" dirty="0">
                <a:solidFill>
                  <a:prstClr val="black"/>
                </a:solidFill>
                <a:latin typeface="Consolas"/>
              </a:rPr>
              <a:t>&gt; words = </a:t>
            </a:r>
            <a:r>
              <a:rPr lang="en-US" sz="1400" dirty="0" err="1">
                <a:solidFill>
                  <a:prstClr val="black"/>
                </a:solidFill>
                <a:latin typeface="Consolas"/>
              </a:rPr>
              <a:t>find_words</a:t>
            </a:r>
            <a:r>
              <a:rPr lang="en-US" sz="1400" dirty="0">
                <a:solidFill>
                  <a:prstClr val="black"/>
                </a:solidFill>
                <a:latin typeface="Consolas"/>
              </a:rPr>
              <a:t>(line);</a:t>
            </a:r>
          </a:p>
          <a:p>
            <a:pPr marL="978408" lvl="3" indent="0">
              <a:buNone/>
            </a:pPr>
            <a:endParaRPr lang="en-US" sz="1400" dirty="0">
              <a:solidFill>
                <a:prstClr val="black"/>
              </a:solidFill>
              <a:latin typeface="Consolas"/>
            </a:endParaRPr>
          </a:p>
          <a:p>
            <a:pPr marL="978408" lvl="3" indent="0">
              <a:buNone/>
            </a:pPr>
            <a:r>
              <a:rPr lang="en-US" sz="1400" dirty="0">
                <a:solidFill>
                  <a:prstClr val="black"/>
                </a:solidFill>
                <a:latin typeface="Consolas"/>
              </a:rPr>
              <a:t>     </a:t>
            </a:r>
            <a:r>
              <a:rPr lang="en-US" sz="1400" dirty="0">
                <a:solidFill>
                  <a:srgbClr val="008000"/>
                </a:solidFill>
                <a:latin typeface="Consolas"/>
              </a:rPr>
              <a:t>// remember that each word occurs on the current line</a:t>
            </a:r>
            <a:endParaRPr lang="en-US" sz="1400" dirty="0">
              <a:solidFill>
                <a:prstClr val="black"/>
              </a:solidFill>
              <a:latin typeface="Consolas"/>
            </a:endParaRPr>
          </a:p>
          <a:p>
            <a:pPr marL="978408" lvl="3" indent="0">
              <a:buNone/>
            </a:pPr>
            <a:r>
              <a:rPr lang="en-US" sz="1400" dirty="0">
                <a:solidFill>
                  <a:prstClr val="black"/>
                </a:solidFill>
                <a:latin typeface="Consolas"/>
              </a:rPr>
              <a:t>     </a:t>
            </a:r>
            <a:r>
              <a:rPr lang="en-US" sz="1400" dirty="0">
                <a:solidFill>
                  <a:srgbClr val="0000FF"/>
                </a:solidFill>
                <a:latin typeface="Consolas"/>
              </a:rPr>
              <a:t>for</a:t>
            </a:r>
            <a:r>
              <a:rPr lang="en-US" sz="1400" dirty="0">
                <a:solidFill>
                  <a:prstClr val="black"/>
                </a:solidFill>
                <a:latin typeface="Consolas"/>
              </a:rPr>
              <a:t> (</a:t>
            </a:r>
            <a:r>
              <a:rPr lang="en-US" sz="1400" dirty="0">
                <a:solidFill>
                  <a:srgbClr val="0000FF"/>
                </a:solidFill>
                <a:latin typeface="Consolas"/>
              </a:rPr>
              <a:t>auto</a:t>
            </a:r>
            <a:r>
              <a:rPr lang="en-US" sz="1400" dirty="0">
                <a:solidFill>
                  <a:prstClr val="black"/>
                </a:solidFill>
                <a:latin typeface="Consolas"/>
              </a:rPr>
              <a:t> </a:t>
            </a:r>
            <a:r>
              <a:rPr lang="en-US" sz="1400" dirty="0" err="1">
                <a:solidFill>
                  <a:srgbClr val="0000FF"/>
                </a:solidFill>
                <a:latin typeface="Consolas"/>
              </a:rPr>
              <a:t>const</a:t>
            </a:r>
            <a:r>
              <a:rPr lang="en-US" sz="1400" dirty="0" smtClean="0">
                <a:solidFill>
                  <a:prstClr val="black"/>
                </a:solidFill>
                <a:latin typeface="Consolas"/>
              </a:rPr>
              <a:t>&amp; s: words)</a:t>
            </a:r>
            <a:endParaRPr lang="en-US" sz="1400" dirty="0">
              <a:solidFill>
                <a:prstClr val="black"/>
              </a:solidFill>
              <a:latin typeface="Consolas"/>
            </a:endParaRPr>
          </a:p>
          <a:p>
            <a:pPr marL="978408" lvl="3" indent="0">
              <a:buNone/>
            </a:pPr>
            <a:r>
              <a:rPr lang="en-US" sz="1400" dirty="0">
                <a:solidFill>
                  <a:prstClr val="black"/>
                </a:solidFill>
                <a:latin typeface="Consolas"/>
              </a:rPr>
              <a:t>     {</a:t>
            </a:r>
          </a:p>
          <a:p>
            <a:pPr marL="978408" lvl="3" indent="0">
              <a:buNone/>
            </a:pPr>
            <a:r>
              <a:rPr lang="en-US" sz="1400" dirty="0">
                <a:solidFill>
                  <a:prstClr val="black"/>
                </a:solidFill>
                <a:latin typeface="Consolas"/>
              </a:rPr>
              <a:t>         </a:t>
            </a:r>
            <a:r>
              <a:rPr lang="en-US" sz="1400" dirty="0" smtClean="0">
                <a:solidFill>
                  <a:prstClr val="black"/>
                </a:solidFill>
                <a:latin typeface="Consolas"/>
              </a:rPr>
              <a:t>ret[s].</a:t>
            </a:r>
            <a:r>
              <a:rPr lang="en-US" sz="1400" dirty="0" err="1">
                <a:solidFill>
                  <a:prstClr val="black"/>
                </a:solidFill>
                <a:latin typeface="Consolas"/>
              </a:rPr>
              <a:t>push_back</a:t>
            </a:r>
            <a:r>
              <a:rPr lang="en-US" sz="1400" dirty="0">
                <a:solidFill>
                  <a:prstClr val="black"/>
                </a:solidFill>
                <a:latin typeface="Consolas"/>
              </a:rPr>
              <a:t>(</a:t>
            </a:r>
            <a:r>
              <a:rPr lang="en-US" sz="1400" dirty="0" err="1">
                <a:solidFill>
                  <a:prstClr val="black"/>
                </a:solidFill>
                <a:latin typeface="Consolas"/>
              </a:rPr>
              <a:t>line_number</a:t>
            </a:r>
            <a:r>
              <a:rPr lang="en-US" sz="1400" dirty="0" smtClean="0">
                <a:solidFill>
                  <a:prstClr val="black"/>
                </a:solidFill>
                <a:latin typeface="Consolas"/>
              </a:rPr>
              <a:t>);</a:t>
            </a:r>
            <a:r>
              <a:rPr lang="en-US" sz="1400" dirty="0">
                <a:solidFill>
                  <a:srgbClr val="008000"/>
                </a:solidFill>
                <a:latin typeface="Consolas"/>
              </a:rPr>
              <a:t> </a:t>
            </a:r>
            <a:r>
              <a:rPr lang="en-US" sz="1400" dirty="0" smtClean="0">
                <a:solidFill>
                  <a:srgbClr val="008000"/>
                </a:solidFill>
                <a:latin typeface="Consolas"/>
              </a:rPr>
              <a:t>  // see next slide </a:t>
            </a:r>
            <a:endParaRPr lang="en-US" sz="1400" dirty="0">
              <a:solidFill>
                <a:prstClr val="black"/>
              </a:solidFill>
              <a:latin typeface="Consolas"/>
            </a:endParaRPr>
          </a:p>
          <a:p>
            <a:pPr marL="978408" lvl="3" indent="0">
              <a:buNone/>
            </a:pPr>
            <a:r>
              <a:rPr lang="en-US" sz="1400" dirty="0">
                <a:solidFill>
                  <a:prstClr val="black"/>
                </a:solidFill>
                <a:latin typeface="Consolas"/>
              </a:rPr>
              <a:t>     }</a:t>
            </a:r>
          </a:p>
          <a:p>
            <a:pPr marL="978408" lvl="3" indent="0">
              <a:buNone/>
            </a:pPr>
            <a:r>
              <a:rPr lang="en-US" sz="1400" dirty="0">
                <a:solidFill>
                  <a:prstClr val="black"/>
                </a:solidFill>
                <a:latin typeface="Consolas"/>
              </a:rPr>
              <a:t>}</a:t>
            </a:r>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35</a:t>
            </a:fld>
            <a:endParaRPr lang="en-US"/>
          </a:p>
        </p:txBody>
      </p:sp>
    </p:spTree>
    <p:extLst>
      <p:ext uri="{BB962C8B-B14F-4D97-AF65-F5344CB8AC3E}">
        <p14:creationId xmlns:p14="http://schemas.microsoft.com/office/powerpoint/2010/main" val="23748139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Generating a Cross-Reference Table</a:t>
            </a:r>
          </a:p>
        </p:txBody>
      </p:sp>
      <p:sp>
        <p:nvSpPr>
          <p:cNvPr id="3" name="Content Placeholder 2"/>
          <p:cNvSpPr>
            <a:spLocks noGrp="1"/>
          </p:cNvSpPr>
          <p:nvPr>
            <p:ph idx="1"/>
          </p:nvPr>
        </p:nvSpPr>
        <p:spPr/>
        <p:txBody>
          <a:bodyPr/>
          <a:lstStyle/>
          <a:p>
            <a:r>
              <a:rPr lang="en-US" dirty="0" smtClean="0"/>
              <a:t>What is this doing here:</a:t>
            </a:r>
          </a:p>
          <a:p>
            <a:pPr marL="978408" lvl="3" indent="0">
              <a:buNone/>
            </a:pPr>
            <a:endParaRPr lang="en-US" dirty="0" smtClean="0">
              <a:solidFill>
                <a:prstClr val="black"/>
              </a:solidFill>
              <a:latin typeface="Consolas"/>
            </a:endParaRPr>
          </a:p>
          <a:p>
            <a:pPr marL="978408" lvl="3" indent="0">
              <a:buNone/>
            </a:pPr>
            <a:r>
              <a:rPr lang="en-US" dirty="0" smtClean="0">
                <a:solidFill>
                  <a:prstClr val="black"/>
                </a:solidFill>
                <a:latin typeface="Consolas"/>
              </a:rPr>
              <a:t>ret[s].</a:t>
            </a:r>
            <a:r>
              <a:rPr lang="en-US" dirty="0" err="1">
                <a:solidFill>
                  <a:prstClr val="black"/>
                </a:solidFill>
                <a:latin typeface="Consolas"/>
              </a:rPr>
              <a:t>push_back</a:t>
            </a:r>
            <a:r>
              <a:rPr lang="en-US" dirty="0">
                <a:solidFill>
                  <a:prstClr val="black"/>
                </a:solidFill>
                <a:latin typeface="Consolas"/>
              </a:rPr>
              <a:t>(</a:t>
            </a:r>
            <a:r>
              <a:rPr lang="en-US" dirty="0" err="1">
                <a:solidFill>
                  <a:prstClr val="black"/>
                </a:solidFill>
                <a:latin typeface="Consolas"/>
              </a:rPr>
              <a:t>line_number</a:t>
            </a:r>
            <a:r>
              <a:rPr lang="en-US" dirty="0" smtClean="0">
                <a:solidFill>
                  <a:prstClr val="black"/>
                </a:solidFill>
                <a:latin typeface="Consolas"/>
              </a:rPr>
              <a:t>);</a:t>
            </a:r>
          </a:p>
          <a:p>
            <a:pPr lvl="1"/>
            <a:endParaRPr lang="en-US" dirty="0" smtClean="0"/>
          </a:p>
          <a:p>
            <a:pPr lvl="1"/>
            <a:r>
              <a:rPr lang="en-US" dirty="0" smtClean="0">
                <a:latin typeface="Consolas" panose="020B0609020204030204" pitchFamily="49" charset="0"/>
              </a:rPr>
              <a:t>s</a:t>
            </a:r>
            <a:r>
              <a:rPr lang="en-US" dirty="0" smtClean="0"/>
              <a:t>: the current word</a:t>
            </a:r>
          </a:p>
          <a:p>
            <a:pPr lvl="1"/>
            <a:r>
              <a:rPr lang="en-US" dirty="0" smtClean="0">
                <a:latin typeface="Consolas" panose="020B0609020204030204" pitchFamily="49" charset="0"/>
              </a:rPr>
              <a:t>ret[s]</a:t>
            </a:r>
            <a:r>
              <a:rPr lang="en-US" dirty="0" smtClean="0"/>
              <a:t>: returns a reference to the value associated with the key ‘</a:t>
            </a:r>
            <a:r>
              <a:rPr lang="en-US" dirty="0" smtClean="0">
                <a:latin typeface="Consolas" panose="020B0609020204030204" pitchFamily="49" charset="0"/>
              </a:rPr>
              <a:t>s</a:t>
            </a:r>
            <a:r>
              <a:rPr lang="en-US" dirty="0" smtClean="0"/>
              <a:t>’ yielding the vector of line numbers</a:t>
            </a:r>
          </a:p>
          <a:p>
            <a:pPr lvl="2"/>
            <a:r>
              <a:rPr lang="en-US" dirty="0" smtClean="0"/>
              <a:t>If this is the first occurrence, an empty vector is put into the map</a:t>
            </a:r>
          </a:p>
          <a:p>
            <a:pPr lvl="1"/>
            <a:r>
              <a:rPr lang="en-US" dirty="0" smtClean="0">
                <a:latin typeface="Consolas" panose="020B0609020204030204" pitchFamily="49" charset="0"/>
              </a:rPr>
              <a:t>ret[s].</a:t>
            </a:r>
            <a:r>
              <a:rPr lang="en-US" dirty="0" err="1" smtClean="0">
                <a:latin typeface="Consolas" panose="020B0609020204030204" pitchFamily="49" charset="0"/>
              </a:rPr>
              <a:t>push_back</a:t>
            </a:r>
            <a:r>
              <a:rPr lang="en-US" dirty="0" smtClean="0">
                <a:latin typeface="Consolas" panose="020B0609020204030204" pitchFamily="49" charset="0"/>
              </a:rPr>
              <a:t>()</a:t>
            </a:r>
            <a:r>
              <a:rPr lang="en-US" dirty="0" smtClean="0"/>
              <a:t>: adds the current line number to the end of the vector</a:t>
            </a:r>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36</a:t>
            </a:fld>
            <a:endParaRPr lang="en-US"/>
          </a:p>
        </p:txBody>
      </p:sp>
    </p:spTree>
    <p:extLst>
      <p:ext uri="{BB962C8B-B14F-4D97-AF65-F5344CB8AC3E}">
        <p14:creationId xmlns:p14="http://schemas.microsoft.com/office/powerpoint/2010/main" val="37154587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Printing the Cross-Reference</a:t>
            </a:r>
            <a:endParaRPr lang="en-US" dirty="0"/>
          </a:p>
        </p:txBody>
      </p:sp>
      <p:sp>
        <p:nvSpPr>
          <p:cNvPr id="3" name="Content Placeholder 2"/>
          <p:cNvSpPr>
            <a:spLocks noGrp="1"/>
          </p:cNvSpPr>
          <p:nvPr>
            <p:ph idx="1"/>
          </p:nvPr>
        </p:nvSpPr>
        <p:spPr>
          <a:xfrm>
            <a:off x="1261872" y="1828802"/>
            <a:ext cx="10030968" cy="4351337"/>
          </a:xfrm>
        </p:spPr>
        <p:txBody>
          <a:bodyPr>
            <a:normAutofit fontScale="25000" lnSpcReduction="20000"/>
          </a:bodyPr>
          <a:lstStyle/>
          <a:p>
            <a:r>
              <a:rPr lang="en-US" sz="8000" dirty="0"/>
              <a:t>Print the generated map:</a:t>
            </a:r>
          </a:p>
          <a:p>
            <a:pPr marL="461963" lvl="3" indent="0">
              <a:spcBef>
                <a:spcPts val="400"/>
              </a:spcBef>
              <a:spcAft>
                <a:spcPts val="0"/>
              </a:spcAft>
              <a:buNone/>
              <a:tabLst>
                <a:tab pos="1030288" algn="l"/>
              </a:tabLst>
            </a:pPr>
            <a:endParaRPr lang="en-US" sz="5600" dirty="0" smtClean="0">
              <a:solidFill>
                <a:srgbClr val="0000FF"/>
              </a:solidFill>
              <a:latin typeface="Consolas"/>
            </a:endParaRPr>
          </a:p>
          <a:p>
            <a:pPr marL="461963" lvl="3" indent="0">
              <a:spcBef>
                <a:spcPts val="400"/>
              </a:spcBef>
              <a:spcAft>
                <a:spcPts val="0"/>
              </a:spcAft>
              <a:buNone/>
              <a:tabLst>
                <a:tab pos="1030288" algn="l"/>
              </a:tabLst>
            </a:pPr>
            <a:r>
              <a:rPr lang="en-US" sz="5600" dirty="0" err="1" smtClean="0">
                <a:solidFill>
                  <a:srgbClr val="0000FF"/>
                </a:solidFill>
                <a:latin typeface="Consolas"/>
              </a:rPr>
              <a:t>int</a:t>
            </a:r>
            <a:r>
              <a:rPr lang="en-US" sz="5600" dirty="0" smtClean="0">
                <a:solidFill>
                  <a:prstClr val="black"/>
                </a:solidFill>
                <a:latin typeface="Consolas"/>
              </a:rPr>
              <a:t> </a:t>
            </a:r>
            <a:r>
              <a:rPr lang="en-US" sz="5600" dirty="0">
                <a:solidFill>
                  <a:prstClr val="black"/>
                </a:solidFill>
                <a:latin typeface="Consolas"/>
              </a:rPr>
              <a:t>main</a:t>
            </a:r>
            <a:r>
              <a:rPr lang="en-US" sz="5600" dirty="0" smtClean="0">
                <a:solidFill>
                  <a:prstClr val="black"/>
                </a:solidFill>
                <a:latin typeface="Consolas"/>
              </a:rPr>
              <a:t>() {</a:t>
            </a:r>
            <a:endParaRPr lang="en-US" sz="5600" dirty="0">
              <a:solidFill>
                <a:prstClr val="black"/>
              </a:solidFill>
              <a:latin typeface="Consolas"/>
            </a:endParaRPr>
          </a:p>
          <a:p>
            <a:pPr marL="461963" lvl="3" indent="0">
              <a:spcBef>
                <a:spcPts val="400"/>
              </a:spcBef>
              <a:spcAft>
                <a:spcPts val="0"/>
              </a:spcAft>
              <a:buNone/>
              <a:tabLst>
                <a:tab pos="1030288" algn="l"/>
              </a:tabLst>
            </a:pPr>
            <a:r>
              <a:rPr lang="en-US" sz="5600" dirty="0">
                <a:solidFill>
                  <a:prstClr val="black"/>
                </a:solidFill>
                <a:latin typeface="Consolas"/>
              </a:rPr>
              <a:t>    </a:t>
            </a:r>
            <a:r>
              <a:rPr lang="en-US" sz="5600" dirty="0">
                <a:solidFill>
                  <a:srgbClr val="008000"/>
                </a:solidFill>
                <a:latin typeface="Consolas"/>
              </a:rPr>
              <a:t>// call </a:t>
            </a:r>
            <a:r>
              <a:rPr lang="en-US" sz="5600" dirty="0" err="1">
                <a:solidFill>
                  <a:srgbClr val="008000"/>
                </a:solidFill>
                <a:latin typeface="Consolas"/>
              </a:rPr>
              <a:t>xref</a:t>
            </a:r>
            <a:r>
              <a:rPr lang="en-US" sz="5600" dirty="0">
                <a:solidFill>
                  <a:srgbClr val="008000"/>
                </a:solidFill>
                <a:latin typeface="Consolas"/>
              </a:rPr>
              <a:t> using split by default</a:t>
            </a:r>
            <a:endParaRPr lang="en-US" sz="5600" dirty="0">
              <a:solidFill>
                <a:prstClr val="black"/>
              </a:solidFill>
              <a:latin typeface="Consolas"/>
            </a:endParaRPr>
          </a:p>
          <a:p>
            <a:pPr marL="461963" lvl="3" indent="0">
              <a:spcBef>
                <a:spcPts val="400"/>
              </a:spcBef>
              <a:spcAft>
                <a:spcPts val="0"/>
              </a:spcAft>
              <a:buNone/>
              <a:tabLst>
                <a:tab pos="1030288" algn="l"/>
              </a:tabLst>
            </a:pPr>
            <a:r>
              <a:rPr lang="en-US" sz="5600" dirty="0" smtClean="0">
                <a:solidFill>
                  <a:prstClr val="black"/>
                </a:solidFill>
                <a:latin typeface="Consolas"/>
              </a:rPr>
              <a:t>    </a:t>
            </a:r>
            <a:r>
              <a:rPr lang="en-US" sz="5600" dirty="0" err="1" smtClean="0">
                <a:solidFill>
                  <a:prstClr val="black"/>
                </a:solidFill>
                <a:latin typeface="Consolas"/>
              </a:rPr>
              <a:t>std</a:t>
            </a:r>
            <a:r>
              <a:rPr lang="en-US" sz="5600" dirty="0" smtClean="0">
                <a:solidFill>
                  <a:prstClr val="black"/>
                </a:solidFill>
                <a:latin typeface="Consolas"/>
              </a:rPr>
              <a:t>::map&lt;</a:t>
            </a:r>
            <a:r>
              <a:rPr lang="en-US" sz="5600" dirty="0" err="1" smtClean="0">
                <a:solidFill>
                  <a:prstClr val="black"/>
                </a:solidFill>
                <a:latin typeface="Consolas"/>
              </a:rPr>
              <a:t>std</a:t>
            </a:r>
            <a:r>
              <a:rPr lang="en-US" sz="5600" dirty="0" smtClean="0">
                <a:solidFill>
                  <a:prstClr val="black"/>
                </a:solidFill>
                <a:latin typeface="Consolas"/>
              </a:rPr>
              <a:t>::string, </a:t>
            </a:r>
            <a:r>
              <a:rPr lang="en-US" sz="5600" dirty="0" err="1" smtClean="0">
                <a:solidFill>
                  <a:prstClr val="black"/>
                </a:solidFill>
                <a:latin typeface="Consolas"/>
              </a:rPr>
              <a:t>std</a:t>
            </a:r>
            <a:r>
              <a:rPr lang="en-US" sz="5600" dirty="0" smtClean="0">
                <a:solidFill>
                  <a:prstClr val="black"/>
                </a:solidFill>
                <a:latin typeface="Consolas"/>
              </a:rPr>
              <a:t>::vector&lt;</a:t>
            </a:r>
            <a:r>
              <a:rPr lang="en-US" sz="5600" dirty="0" err="1" smtClean="0">
                <a:solidFill>
                  <a:srgbClr val="0000FF"/>
                </a:solidFill>
                <a:latin typeface="Consolas"/>
              </a:rPr>
              <a:t>int</a:t>
            </a:r>
            <a:r>
              <a:rPr lang="en-US" sz="5600" dirty="0">
                <a:solidFill>
                  <a:prstClr val="black"/>
                </a:solidFill>
                <a:latin typeface="Consolas"/>
              </a:rPr>
              <a:t>&gt;&gt; </a:t>
            </a:r>
            <a:r>
              <a:rPr lang="en-US" sz="5600" dirty="0" err="1">
                <a:solidFill>
                  <a:prstClr val="black"/>
                </a:solidFill>
                <a:latin typeface="Consolas"/>
              </a:rPr>
              <a:t>xrefmap</a:t>
            </a:r>
            <a:r>
              <a:rPr lang="en-US" sz="5600" dirty="0">
                <a:solidFill>
                  <a:prstClr val="black"/>
                </a:solidFill>
                <a:latin typeface="Consolas"/>
              </a:rPr>
              <a:t> = </a:t>
            </a:r>
            <a:r>
              <a:rPr lang="en-US" sz="5600" dirty="0" err="1" smtClean="0">
                <a:solidFill>
                  <a:prstClr val="black"/>
                </a:solidFill>
                <a:latin typeface="Consolas"/>
              </a:rPr>
              <a:t>xref</a:t>
            </a:r>
            <a:r>
              <a:rPr lang="en-US" sz="5600" dirty="0" smtClean="0">
                <a:solidFill>
                  <a:prstClr val="black"/>
                </a:solidFill>
                <a:latin typeface="Consolas"/>
              </a:rPr>
              <a:t>(</a:t>
            </a:r>
            <a:r>
              <a:rPr lang="en-US" sz="5600" dirty="0" err="1" smtClean="0">
                <a:solidFill>
                  <a:prstClr val="black"/>
                </a:solidFill>
                <a:latin typeface="Consolas"/>
              </a:rPr>
              <a:t>std</a:t>
            </a:r>
            <a:r>
              <a:rPr lang="en-US" sz="5600" dirty="0">
                <a:solidFill>
                  <a:prstClr val="black"/>
                </a:solidFill>
                <a:latin typeface="Consolas"/>
              </a:rPr>
              <a:t>::</a:t>
            </a:r>
            <a:r>
              <a:rPr lang="en-US" sz="5600" dirty="0" err="1">
                <a:solidFill>
                  <a:prstClr val="black"/>
                </a:solidFill>
                <a:latin typeface="Consolas"/>
              </a:rPr>
              <a:t>cin</a:t>
            </a:r>
            <a:r>
              <a:rPr lang="en-US" sz="5600" dirty="0">
                <a:solidFill>
                  <a:prstClr val="black"/>
                </a:solidFill>
                <a:latin typeface="Consolas"/>
              </a:rPr>
              <a:t>);</a:t>
            </a:r>
          </a:p>
          <a:p>
            <a:pPr marL="461963" lvl="3" indent="0">
              <a:spcBef>
                <a:spcPts val="400"/>
              </a:spcBef>
              <a:spcAft>
                <a:spcPts val="0"/>
              </a:spcAft>
              <a:buNone/>
              <a:tabLst>
                <a:tab pos="1030288" algn="l"/>
              </a:tabLst>
            </a:pPr>
            <a:endParaRPr lang="en-US" sz="5600" dirty="0">
              <a:solidFill>
                <a:prstClr val="black"/>
              </a:solidFill>
              <a:latin typeface="Consolas"/>
            </a:endParaRPr>
          </a:p>
          <a:p>
            <a:pPr marL="461963" lvl="3" indent="0">
              <a:spcBef>
                <a:spcPts val="400"/>
              </a:spcBef>
              <a:spcAft>
                <a:spcPts val="0"/>
              </a:spcAft>
              <a:buNone/>
              <a:tabLst>
                <a:tab pos="1030288" algn="l"/>
              </a:tabLst>
            </a:pPr>
            <a:r>
              <a:rPr lang="en-US" sz="5600" dirty="0">
                <a:solidFill>
                  <a:prstClr val="black"/>
                </a:solidFill>
                <a:latin typeface="Consolas"/>
              </a:rPr>
              <a:t>    </a:t>
            </a:r>
            <a:r>
              <a:rPr lang="en-US" sz="5600" dirty="0">
                <a:solidFill>
                  <a:srgbClr val="008000"/>
                </a:solidFill>
                <a:latin typeface="Consolas"/>
              </a:rPr>
              <a:t>// write the results</a:t>
            </a:r>
            <a:endParaRPr lang="en-US" sz="5600" dirty="0">
              <a:solidFill>
                <a:prstClr val="black"/>
              </a:solidFill>
              <a:latin typeface="Consolas"/>
            </a:endParaRPr>
          </a:p>
          <a:p>
            <a:pPr marL="461963" lvl="3" indent="0">
              <a:spcBef>
                <a:spcPts val="400"/>
              </a:spcBef>
              <a:spcAft>
                <a:spcPts val="0"/>
              </a:spcAft>
              <a:buNone/>
              <a:tabLst>
                <a:tab pos="1030288" algn="l"/>
              </a:tabLst>
            </a:pPr>
            <a:r>
              <a:rPr lang="en-US" sz="5600" dirty="0">
                <a:solidFill>
                  <a:prstClr val="black"/>
                </a:solidFill>
                <a:latin typeface="Consolas"/>
              </a:rPr>
              <a:t>    </a:t>
            </a:r>
            <a:r>
              <a:rPr lang="en-US" sz="5600" dirty="0">
                <a:solidFill>
                  <a:srgbClr val="0000FF"/>
                </a:solidFill>
                <a:latin typeface="Consolas"/>
              </a:rPr>
              <a:t>for</a:t>
            </a:r>
            <a:r>
              <a:rPr lang="en-US" sz="5600" dirty="0">
                <a:solidFill>
                  <a:prstClr val="black"/>
                </a:solidFill>
                <a:latin typeface="Consolas"/>
              </a:rPr>
              <a:t> (</a:t>
            </a:r>
            <a:r>
              <a:rPr lang="en-US" sz="5600" dirty="0">
                <a:solidFill>
                  <a:srgbClr val="0000FF"/>
                </a:solidFill>
                <a:latin typeface="Consolas"/>
              </a:rPr>
              <a:t>auto</a:t>
            </a:r>
            <a:r>
              <a:rPr lang="en-US" sz="5600" dirty="0">
                <a:solidFill>
                  <a:prstClr val="black"/>
                </a:solidFill>
                <a:latin typeface="Consolas"/>
              </a:rPr>
              <a:t> it = </a:t>
            </a:r>
            <a:r>
              <a:rPr lang="en-US" sz="5600" dirty="0" err="1">
                <a:solidFill>
                  <a:prstClr val="black"/>
                </a:solidFill>
                <a:latin typeface="Consolas"/>
              </a:rPr>
              <a:t>xrefmap.begin</a:t>
            </a:r>
            <a:r>
              <a:rPr lang="en-US" sz="5600" dirty="0">
                <a:solidFill>
                  <a:prstClr val="black"/>
                </a:solidFill>
                <a:latin typeface="Consolas"/>
              </a:rPr>
              <a:t>(); it != </a:t>
            </a:r>
            <a:r>
              <a:rPr lang="en-US" sz="5600" dirty="0" err="1">
                <a:solidFill>
                  <a:prstClr val="black"/>
                </a:solidFill>
                <a:latin typeface="Consolas"/>
              </a:rPr>
              <a:t>xrefmap.end</a:t>
            </a:r>
            <a:r>
              <a:rPr lang="en-US" sz="5600" dirty="0">
                <a:solidFill>
                  <a:prstClr val="black"/>
                </a:solidFill>
                <a:latin typeface="Consolas"/>
              </a:rPr>
              <a:t>(); ++it) </a:t>
            </a:r>
          </a:p>
          <a:p>
            <a:pPr marL="461963" lvl="3" indent="0">
              <a:spcBef>
                <a:spcPts val="400"/>
              </a:spcBef>
              <a:spcAft>
                <a:spcPts val="0"/>
              </a:spcAft>
              <a:buNone/>
              <a:tabLst>
                <a:tab pos="1030288" algn="l"/>
              </a:tabLst>
            </a:pPr>
            <a:r>
              <a:rPr lang="en-US" sz="5600" dirty="0">
                <a:solidFill>
                  <a:prstClr val="black"/>
                </a:solidFill>
                <a:latin typeface="Consolas"/>
              </a:rPr>
              <a:t>    {</a:t>
            </a:r>
          </a:p>
          <a:p>
            <a:pPr marL="461963" lvl="3" indent="0">
              <a:spcBef>
                <a:spcPts val="400"/>
              </a:spcBef>
              <a:spcAft>
                <a:spcPts val="0"/>
              </a:spcAft>
              <a:buNone/>
              <a:tabLst>
                <a:tab pos="1030288" algn="l"/>
              </a:tabLst>
            </a:pPr>
            <a:r>
              <a:rPr lang="en-US" sz="5600" dirty="0">
                <a:solidFill>
                  <a:prstClr val="black"/>
                </a:solidFill>
                <a:latin typeface="Consolas"/>
              </a:rPr>
              <a:t>        </a:t>
            </a:r>
            <a:r>
              <a:rPr lang="en-US" sz="5600" dirty="0">
                <a:solidFill>
                  <a:srgbClr val="008000"/>
                </a:solidFill>
                <a:latin typeface="Consolas"/>
              </a:rPr>
              <a:t>// write the word followed by one or more line numbers</a:t>
            </a:r>
          </a:p>
          <a:p>
            <a:pPr marL="461963" lvl="3" indent="0">
              <a:spcBef>
                <a:spcPts val="400"/>
              </a:spcBef>
              <a:spcAft>
                <a:spcPts val="0"/>
              </a:spcAft>
              <a:buNone/>
              <a:tabLst>
                <a:tab pos="1030288" algn="l"/>
              </a:tabLst>
            </a:pPr>
            <a:r>
              <a:rPr lang="en-US" sz="5600" dirty="0">
                <a:solidFill>
                  <a:prstClr val="black"/>
                </a:solidFill>
                <a:latin typeface="Consolas"/>
              </a:rPr>
              <a:t>        </a:t>
            </a:r>
            <a:r>
              <a:rPr lang="en-US" sz="5600" dirty="0" err="1" smtClean="0">
                <a:solidFill>
                  <a:prstClr val="black"/>
                </a:solidFill>
                <a:latin typeface="Consolas"/>
              </a:rPr>
              <a:t>std</a:t>
            </a:r>
            <a:r>
              <a:rPr lang="en-US" sz="5600" dirty="0" smtClean="0">
                <a:solidFill>
                  <a:prstClr val="black"/>
                </a:solidFill>
                <a:latin typeface="Consolas"/>
              </a:rPr>
              <a:t>::</a:t>
            </a:r>
            <a:r>
              <a:rPr lang="en-US" sz="5600" dirty="0" err="1" smtClean="0">
                <a:solidFill>
                  <a:prstClr val="black"/>
                </a:solidFill>
                <a:latin typeface="Consolas"/>
              </a:rPr>
              <a:t>cout</a:t>
            </a:r>
            <a:r>
              <a:rPr lang="en-US" sz="5600" dirty="0" smtClean="0">
                <a:solidFill>
                  <a:prstClr val="black"/>
                </a:solidFill>
                <a:latin typeface="Consolas"/>
              </a:rPr>
              <a:t> </a:t>
            </a:r>
            <a:r>
              <a:rPr lang="en-US" sz="5600" dirty="0">
                <a:solidFill>
                  <a:prstClr val="black"/>
                </a:solidFill>
                <a:latin typeface="Consolas"/>
              </a:rPr>
              <a:t>&lt;&lt; it-&gt;first &lt;&lt; </a:t>
            </a:r>
            <a:r>
              <a:rPr lang="en-US" sz="5600" dirty="0">
                <a:solidFill>
                  <a:srgbClr val="A31515"/>
                </a:solidFill>
                <a:latin typeface="Consolas"/>
              </a:rPr>
              <a:t>" occurs on line(s): "</a:t>
            </a:r>
            <a:r>
              <a:rPr lang="en-US" sz="5600" dirty="0">
                <a:solidFill>
                  <a:prstClr val="black"/>
                </a:solidFill>
                <a:latin typeface="Consolas"/>
              </a:rPr>
              <a:t>;</a:t>
            </a:r>
          </a:p>
          <a:p>
            <a:pPr marL="461963" lvl="3" indent="0">
              <a:spcBef>
                <a:spcPts val="400"/>
              </a:spcBef>
              <a:spcAft>
                <a:spcPts val="0"/>
              </a:spcAft>
              <a:buNone/>
              <a:tabLst>
                <a:tab pos="1030288" algn="l"/>
              </a:tabLst>
            </a:pPr>
            <a:endParaRPr lang="en-US" sz="5600" dirty="0">
              <a:solidFill>
                <a:prstClr val="black"/>
              </a:solidFill>
              <a:latin typeface="Consolas"/>
            </a:endParaRPr>
          </a:p>
          <a:p>
            <a:pPr marL="461963" lvl="3" indent="0">
              <a:spcBef>
                <a:spcPts val="400"/>
              </a:spcBef>
              <a:spcAft>
                <a:spcPts val="0"/>
              </a:spcAft>
              <a:buNone/>
              <a:tabLst>
                <a:tab pos="1030288" algn="l"/>
              </a:tabLst>
            </a:pPr>
            <a:r>
              <a:rPr lang="en-US" sz="5600" dirty="0">
                <a:solidFill>
                  <a:srgbClr val="0000FF"/>
                </a:solidFill>
                <a:latin typeface="Consolas"/>
              </a:rPr>
              <a:t>        auto</a:t>
            </a:r>
            <a:r>
              <a:rPr lang="en-US" sz="5600" dirty="0">
                <a:solidFill>
                  <a:prstClr val="black"/>
                </a:solidFill>
                <a:latin typeface="Consolas"/>
              </a:rPr>
              <a:t> </a:t>
            </a:r>
            <a:r>
              <a:rPr lang="en-US" sz="5600" dirty="0" err="1">
                <a:solidFill>
                  <a:prstClr val="black"/>
                </a:solidFill>
                <a:latin typeface="Consolas"/>
              </a:rPr>
              <a:t>line_it</a:t>
            </a:r>
            <a:r>
              <a:rPr lang="en-US" sz="5600" dirty="0">
                <a:solidFill>
                  <a:prstClr val="black"/>
                </a:solidFill>
                <a:latin typeface="Consolas"/>
              </a:rPr>
              <a:t> = it-&gt;</a:t>
            </a:r>
            <a:r>
              <a:rPr lang="en-US" sz="5600" dirty="0" err="1">
                <a:solidFill>
                  <a:prstClr val="black"/>
                </a:solidFill>
                <a:latin typeface="Consolas"/>
              </a:rPr>
              <a:t>second.begin</a:t>
            </a:r>
            <a:r>
              <a:rPr lang="en-US" sz="5600" dirty="0">
                <a:solidFill>
                  <a:prstClr val="black"/>
                </a:solidFill>
                <a:latin typeface="Consolas"/>
              </a:rPr>
              <a:t>();</a:t>
            </a:r>
          </a:p>
          <a:p>
            <a:pPr marL="461963" lvl="3" indent="0">
              <a:spcBef>
                <a:spcPts val="400"/>
              </a:spcBef>
              <a:spcAft>
                <a:spcPts val="0"/>
              </a:spcAft>
              <a:buNone/>
              <a:tabLst>
                <a:tab pos="1030288" algn="l"/>
              </a:tabLst>
            </a:pPr>
            <a:r>
              <a:rPr lang="en-US" sz="5600" dirty="0">
                <a:solidFill>
                  <a:prstClr val="black"/>
                </a:solidFill>
                <a:latin typeface="Consolas"/>
              </a:rPr>
              <a:t>        </a:t>
            </a:r>
            <a:r>
              <a:rPr lang="en-US" sz="5600" dirty="0" err="1" smtClean="0">
                <a:solidFill>
                  <a:prstClr val="black"/>
                </a:solidFill>
                <a:latin typeface="Consolas"/>
              </a:rPr>
              <a:t>std</a:t>
            </a:r>
            <a:r>
              <a:rPr lang="en-US" sz="5600" dirty="0" smtClean="0">
                <a:solidFill>
                  <a:prstClr val="black"/>
                </a:solidFill>
                <a:latin typeface="Consolas"/>
              </a:rPr>
              <a:t>::</a:t>
            </a:r>
            <a:r>
              <a:rPr lang="en-US" sz="5600" dirty="0" err="1" smtClean="0">
                <a:solidFill>
                  <a:prstClr val="black"/>
                </a:solidFill>
                <a:latin typeface="Consolas"/>
              </a:rPr>
              <a:t>cout</a:t>
            </a:r>
            <a:r>
              <a:rPr lang="en-US" sz="5600" dirty="0" smtClean="0">
                <a:solidFill>
                  <a:prstClr val="black"/>
                </a:solidFill>
                <a:latin typeface="Consolas"/>
              </a:rPr>
              <a:t> </a:t>
            </a:r>
            <a:r>
              <a:rPr lang="en-US" sz="5600" dirty="0">
                <a:solidFill>
                  <a:prstClr val="black"/>
                </a:solidFill>
                <a:latin typeface="Consolas"/>
              </a:rPr>
              <a:t>&lt;&lt; *</a:t>
            </a:r>
            <a:r>
              <a:rPr lang="en-US" sz="5600" dirty="0" err="1">
                <a:solidFill>
                  <a:prstClr val="black"/>
                </a:solidFill>
                <a:latin typeface="Consolas"/>
              </a:rPr>
              <a:t>line_it</a:t>
            </a:r>
            <a:r>
              <a:rPr lang="en-US" sz="5600" dirty="0" smtClean="0">
                <a:solidFill>
                  <a:prstClr val="black"/>
                </a:solidFill>
                <a:latin typeface="Consolas"/>
              </a:rPr>
              <a:t>++;</a:t>
            </a:r>
            <a:r>
              <a:rPr lang="en-US" sz="5600" dirty="0">
                <a:solidFill>
                  <a:prstClr val="black"/>
                </a:solidFill>
                <a:latin typeface="Consolas"/>
              </a:rPr>
              <a:t> </a:t>
            </a:r>
            <a:r>
              <a:rPr lang="en-US" sz="5600" dirty="0" smtClean="0">
                <a:solidFill>
                  <a:prstClr val="black"/>
                </a:solidFill>
                <a:latin typeface="Consolas"/>
              </a:rPr>
              <a:t>   </a:t>
            </a:r>
            <a:r>
              <a:rPr lang="en-US" sz="5600" dirty="0" smtClean="0">
                <a:solidFill>
                  <a:srgbClr val="008000"/>
                </a:solidFill>
                <a:latin typeface="Consolas"/>
              </a:rPr>
              <a:t>// </a:t>
            </a:r>
            <a:r>
              <a:rPr lang="en-US" sz="5600" dirty="0">
                <a:solidFill>
                  <a:srgbClr val="008000"/>
                </a:solidFill>
                <a:latin typeface="Consolas"/>
              </a:rPr>
              <a:t>write the first line number</a:t>
            </a:r>
            <a:endParaRPr lang="en-US" sz="5600" dirty="0">
              <a:solidFill>
                <a:prstClr val="black"/>
              </a:solidFill>
              <a:latin typeface="Consolas"/>
            </a:endParaRPr>
          </a:p>
          <a:p>
            <a:pPr marL="461963" lvl="3" indent="0">
              <a:spcBef>
                <a:spcPts val="400"/>
              </a:spcBef>
              <a:spcAft>
                <a:spcPts val="0"/>
              </a:spcAft>
              <a:buNone/>
              <a:tabLst>
                <a:tab pos="1030288" algn="l"/>
              </a:tabLst>
            </a:pPr>
            <a:endParaRPr lang="en-US" sz="5600" dirty="0">
              <a:solidFill>
                <a:prstClr val="black"/>
              </a:solidFill>
              <a:latin typeface="Consolas"/>
            </a:endParaRPr>
          </a:p>
          <a:p>
            <a:pPr marL="461963" lvl="3" indent="0">
              <a:spcBef>
                <a:spcPts val="400"/>
              </a:spcBef>
              <a:spcAft>
                <a:spcPts val="0"/>
              </a:spcAft>
              <a:buNone/>
              <a:tabLst>
                <a:tab pos="1030288" algn="l"/>
              </a:tabLst>
            </a:pPr>
            <a:r>
              <a:rPr lang="en-US" sz="5600" dirty="0">
                <a:solidFill>
                  <a:prstClr val="black"/>
                </a:solidFill>
                <a:latin typeface="Consolas"/>
              </a:rPr>
              <a:t>        </a:t>
            </a:r>
            <a:r>
              <a:rPr lang="en-US" sz="5600" dirty="0">
                <a:solidFill>
                  <a:srgbClr val="008000"/>
                </a:solidFill>
                <a:latin typeface="Consolas"/>
              </a:rPr>
              <a:t>// write the rest of the line numbers, if any</a:t>
            </a:r>
            <a:endParaRPr lang="en-US" sz="5600" dirty="0">
              <a:solidFill>
                <a:prstClr val="black"/>
              </a:solidFill>
              <a:latin typeface="Consolas"/>
            </a:endParaRPr>
          </a:p>
          <a:p>
            <a:pPr marL="461963" lvl="3" indent="0">
              <a:spcBef>
                <a:spcPts val="400"/>
              </a:spcBef>
              <a:spcAft>
                <a:spcPts val="0"/>
              </a:spcAft>
              <a:buNone/>
              <a:tabLst>
                <a:tab pos="1030288" algn="l"/>
              </a:tabLst>
            </a:pPr>
            <a:r>
              <a:rPr lang="en-US" sz="5600" dirty="0">
                <a:solidFill>
                  <a:prstClr val="black"/>
                </a:solidFill>
                <a:latin typeface="Consolas"/>
              </a:rPr>
              <a:t>        </a:t>
            </a:r>
            <a:r>
              <a:rPr lang="en-US" sz="5600" dirty="0" err="1" smtClean="0">
                <a:solidFill>
                  <a:prstClr val="black"/>
                </a:solidFill>
                <a:latin typeface="Consolas"/>
              </a:rPr>
              <a:t>std</a:t>
            </a:r>
            <a:r>
              <a:rPr lang="en-US" sz="5600" dirty="0" smtClean="0">
                <a:solidFill>
                  <a:prstClr val="black"/>
                </a:solidFill>
                <a:latin typeface="Consolas"/>
              </a:rPr>
              <a:t>::</a:t>
            </a:r>
            <a:r>
              <a:rPr lang="en-US" sz="5600" dirty="0" err="1" smtClean="0">
                <a:solidFill>
                  <a:prstClr val="black"/>
                </a:solidFill>
                <a:latin typeface="Consolas"/>
              </a:rPr>
              <a:t>for_each</a:t>
            </a:r>
            <a:r>
              <a:rPr lang="en-US" sz="5600" dirty="0" smtClean="0">
                <a:solidFill>
                  <a:prstClr val="black"/>
                </a:solidFill>
                <a:latin typeface="Consolas"/>
              </a:rPr>
              <a:t>(</a:t>
            </a:r>
            <a:r>
              <a:rPr lang="en-US" sz="5600" dirty="0" err="1" smtClean="0">
                <a:solidFill>
                  <a:prstClr val="black"/>
                </a:solidFill>
                <a:latin typeface="Consolas"/>
              </a:rPr>
              <a:t>line_it</a:t>
            </a:r>
            <a:r>
              <a:rPr lang="en-US" sz="5600" dirty="0">
                <a:solidFill>
                  <a:prstClr val="black"/>
                </a:solidFill>
                <a:latin typeface="Consolas"/>
              </a:rPr>
              <a:t>, it-&gt;</a:t>
            </a:r>
            <a:r>
              <a:rPr lang="en-US" sz="5600" dirty="0" err="1">
                <a:solidFill>
                  <a:prstClr val="black"/>
                </a:solidFill>
                <a:latin typeface="Consolas"/>
              </a:rPr>
              <a:t>second.end</a:t>
            </a:r>
            <a:r>
              <a:rPr lang="en-US" sz="5600" dirty="0">
                <a:solidFill>
                  <a:prstClr val="black"/>
                </a:solidFill>
                <a:latin typeface="Consolas"/>
              </a:rPr>
              <a:t>(), [](</a:t>
            </a:r>
            <a:r>
              <a:rPr lang="en-US" sz="5600" dirty="0" err="1">
                <a:solidFill>
                  <a:srgbClr val="0000FF"/>
                </a:solidFill>
                <a:latin typeface="Consolas"/>
              </a:rPr>
              <a:t>int</a:t>
            </a:r>
            <a:r>
              <a:rPr lang="en-US" sz="5600" dirty="0">
                <a:solidFill>
                  <a:prstClr val="black"/>
                </a:solidFill>
                <a:latin typeface="Consolas"/>
              </a:rPr>
              <a:t> line) { </a:t>
            </a:r>
            <a:r>
              <a:rPr lang="en-US" sz="5600" dirty="0" err="1" smtClean="0">
                <a:solidFill>
                  <a:prstClr val="black"/>
                </a:solidFill>
                <a:latin typeface="Consolas"/>
              </a:rPr>
              <a:t>std</a:t>
            </a:r>
            <a:r>
              <a:rPr lang="en-US" sz="5600" dirty="0" smtClean="0">
                <a:solidFill>
                  <a:prstClr val="black"/>
                </a:solidFill>
                <a:latin typeface="Consolas"/>
              </a:rPr>
              <a:t>::</a:t>
            </a:r>
            <a:r>
              <a:rPr lang="en-US" sz="5600" dirty="0" err="1" smtClean="0">
                <a:solidFill>
                  <a:prstClr val="black"/>
                </a:solidFill>
                <a:latin typeface="Consolas"/>
              </a:rPr>
              <a:t>cout</a:t>
            </a:r>
            <a:r>
              <a:rPr lang="en-US" sz="5600" dirty="0" smtClean="0">
                <a:solidFill>
                  <a:prstClr val="black"/>
                </a:solidFill>
                <a:latin typeface="Consolas"/>
              </a:rPr>
              <a:t> </a:t>
            </a:r>
            <a:r>
              <a:rPr lang="en-US" sz="5600" dirty="0">
                <a:solidFill>
                  <a:prstClr val="black"/>
                </a:solidFill>
                <a:latin typeface="Consolas"/>
              </a:rPr>
              <a:t>&lt;&lt; </a:t>
            </a:r>
            <a:r>
              <a:rPr lang="en-US" sz="5600" dirty="0">
                <a:solidFill>
                  <a:srgbClr val="A31515"/>
                </a:solidFill>
                <a:latin typeface="Consolas"/>
              </a:rPr>
              <a:t>", "</a:t>
            </a:r>
            <a:r>
              <a:rPr lang="en-US" sz="5600" dirty="0">
                <a:solidFill>
                  <a:prstClr val="black"/>
                </a:solidFill>
                <a:latin typeface="Consolas"/>
              </a:rPr>
              <a:t> &lt;&lt; line; </a:t>
            </a:r>
            <a:r>
              <a:rPr lang="en-US" sz="5600" dirty="0" smtClean="0">
                <a:solidFill>
                  <a:prstClr val="black"/>
                </a:solidFill>
                <a:latin typeface="Consolas"/>
              </a:rPr>
              <a:t>});</a:t>
            </a:r>
            <a:endParaRPr lang="en-US" sz="5600" dirty="0">
              <a:solidFill>
                <a:prstClr val="black"/>
              </a:solidFill>
              <a:latin typeface="Consolas"/>
            </a:endParaRPr>
          </a:p>
          <a:p>
            <a:pPr marL="461963" lvl="3" indent="0">
              <a:spcBef>
                <a:spcPts val="400"/>
              </a:spcBef>
              <a:spcAft>
                <a:spcPts val="0"/>
              </a:spcAft>
              <a:buNone/>
              <a:tabLst>
                <a:tab pos="1030288" algn="l"/>
              </a:tabLst>
            </a:pPr>
            <a:r>
              <a:rPr lang="en-US" sz="5600" dirty="0">
                <a:solidFill>
                  <a:prstClr val="black"/>
                </a:solidFill>
                <a:latin typeface="Consolas"/>
              </a:rPr>
              <a:t>        </a:t>
            </a:r>
            <a:r>
              <a:rPr lang="en-US" sz="5600" dirty="0" err="1" smtClean="0">
                <a:solidFill>
                  <a:prstClr val="black"/>
                </a:solidFill>
                <a:latin typeface="Consolas"/>
              </a:rPr>
              <a:t>std</a:t>
            </a:r>
            <a:r>
              <a:rPr lang="en-US" sz="5600" dirty="0" smtClean="0">
                <a:solidFill>
                  <a:prstClr val="black"/>
                </a:solidFill>
                <a:latin typeface="Consolas"/>
              </a:rPr>
              <a:t>::</a:t>
            </a:r>
            <a:r>
              <a:rPr lang="en-US" sz="5600" dirty="0" err="1" smtClean="0">
                <a:solidFill>
                  <a:prstClr val="black"/>
                </a:solidFill>
                <a:latin typeface="Consolas"/>
              </a:rPr>
              <a:t>cout</a:t>
            </a:r>
            <a:r>
              <a:rPr lang="en-US" sz="5600" dirty="0" smtClean="0">
                <a:solidFill>
                  <a:prstClr val="black"/>
                </a:solidFill>
                <a:latin typeface="Consolas"/>
              </a:rPr>
              <a:t> </a:t>
            </a:r>
            <a:r>
              <a:rPr lang="en-US" sz="5600" dirty="0">
                <a:solidFill>
                  <a:prstClr val="black"/>
                </a:solidFill>
                <a:latin typeface="Consolas"/>
              </a:rPr>
              <a:t>&lt;&lt; </a:t>
            </a:r>
            <a:r>
              <a:rPr lang="en-US" sz="5600" dirty="0" err="1">
                <a:solidFill>
                  <a:prstClr val="black"/>
                </a:solidFill>
                <a:latin typeface="Consolas"/>
              </a:rPr>
              <a:t>endl</a:t>
            </a:r>
            <a:r>
              <a:rPr lang="en-US" sz="5600" dirty="0" smtClean="0">
                <a:solidFill>
                  <a:prstClr val="black"/>
                </a:solidFill>
                <a:latin typeface="Consolas"/>
              </a:rPr>
              <a:t>;</a:t>
            </a:r>
            <a:r>
              <a:rPr lang="en-US" sz="5600" dirty="0">
                <a:solidFill>
                  <a:srgbClr val="008000"/>
                </a:solidFill>
                <a:latin typeface="Consolas"/>
              </a:rPr>
              <a:t> </a:t>
            </a:r>
            <a:r>
              <a:rPr lang="en-US" sz="5600" dirty="0" smtClean="0">
                <a:solidFill>
                  <a:srgbClr val="008000"/>
                </a:solidFill>
                <a:latin typeface="Consolas"/>
              </a:rPr>
              <a:t>         // </a:t>
            </a:r>
            <a:r>
              <a:rPr lang="en-US" sz="5600" dirty="0">
                <a:solidFill>
                  <a:srgbClr val="008000"/>
                </a:solidFill>
                <a:latin typeface="Consolas"/>
              </a:rPr>
              <a:t>write a new line to separate each word from the next</a:t>
            </a:r>
            <a:endParaRPr lang="en-US" sz="5600" dirty="0">
              <a:solidFill>
                <a:prstClr val="black"/>
              </a:solidFill>
              <a:latin typeface="Consolas"/>
            </a:endParaRPr>
          </a:p>
          <a:p>
            <a:pPr marL="461963" lvl="3" indent="0">
              <a:spcBef>
                <a:spcPts val="400"/>
              </a:spcBef>
              <a:spcAft>
                <a:spcPts val="0"/>
              </a:spcAft>
              <a:buNone/>
              <a:tabLst>
                <a:tab pos="1030288" algn="l"/>
              </a:tabLst>
            </a:pPr>
            <a:r>
              <a:rPr lang="en-US" sz="5600" dirty="0">
                <a:solidFill>
                  <a:prstClr val="black"/>
                </a:solidFill>
                <a:latin typeface="Consolas"/>
              </a:rPr>
              <a:t>    }</a:t>
            </a:r>
          </a:p>
          <a:p>
            <a:pPr marL="461963" lvl="3" indent="0">
              <a:spcBef>
                <a:spcPts val="400"/>
              </a:spcBef>
              <a:spcAft>
                <a:spcPts val="0"/>
              </a:spcAft>
              <a:buNone/>
              <a:tabLst>
                <a:tab pos="1030288" algn="l"/>
              </a:tabLst>
            </a:pPr>
            <a:r>
              <a:rPr lang="en-US" sz="5600" dirty="0">
                <a:solidFill>
                  <a:prstClr val="black"/>
                </a:solidFill>
                <a:latin typeface="Consolas"/>
              </a:rPr>
              <a:t>    </a:t>
            </a:r>
            <a:r>
              <a:rPr lang="en-US" sz="5600" dirty="0">
                <a:solidFill>
                  <a:srgbClr val="0000FF"/>
                </a:solidFill>
                <a:latin typeface="Consolas"/>
              </a:rPr>
              <a:t>return</a:t>
            </a:r>
            <a:r>
              <a:rPr lang="en-US" sz="5600" dirty="0">
                <a:solidFill>
                  <a:prstClr val="black"/>
                </a:solidFill>
                <a:latin typeface="Consolas"/>
              </a:rPr>
              <a:t> 0;</a:t>
            </a:r>
          </a:p>
          <a:p>
            <a:pPr marL="461963" lvl="3" indent="0">
              <a:spcBef>
                <a:spcPts val="400"/>
              </a:spcBef>
              <a:spcAft>
                <a:spcPts val="0"/>
              </a:spcAft>
              <a:buNone/>
              <a:tabLst>
                <a:tab pos="1030288" algn="l"/>
              </a:tabLst>
            </a:pPr>
            <a:r>
              <a:rPr lang="en-US" sz="5600" dirty="0">
                <a:solidFill>
                  <a:prstClr val="black"/>
                </a:solidFill>
                <a:latin typeface="Consolas"/>
              </a:rPr>
              <a:t>}</a:t>
            </a:r>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pPr/>
              <a:t>37</a:t>
            </a:fld>
            <a:endParaRPr lang="en-US"/>
          </a:p>
        </p:txBody>
      </p:sp>
    </p:spTree>
    <p:extLst>
      <p:ext uri="{BB962C8B-B14F-4D97-AF65-F5344CB8AC3E}">
        <p14:creationId xmlns:p14="http://schemas.microsoft.com/office/powerpoint/2010/main" val="16953384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Printing the Cross-Reference</a:t>
            </a:r>
          </a:p>
        </p:txBody>
      </p:sp>
      <p:sp>
        <p:nvSpPr>
          <p:cNvPr id="3" name="Content Placeholder 2"/>
          <p:cNvSpPr>
            <a:spLocks noGrp="1"/>
          </p:cNvSpPr>
          <p:nvPr>
            <p:ph idx="1"/>
          </p:nvPr>
        </p:nvSpPr>
        <p:spPr>
          <a:xfrm>
            <a:off x="1261872" y="1828802"/>
            <a:ext cx="9692640" cy="4351337"/>
          </a:xfrm>
        </p:spPr>
        <p:txBody>
          <a:bodyPr>
            <a:normAutofit fontScale="55000" lnSpcReduction="20000"/>
          </a:bodyPr>
          <a:lstStyle/>
          <a:p>
            <a:pPr marL="461963" indent="0">
              <a:buNone/>
            </a:pPr>
            <a:r>
              <a:rPr lang="en-US" dirty="0">
                <a:latin typeface="Consolas" panose="020B0609020204030204" pitchFamily="49" charset="0"/>
              </a:rPr>
              <a:t>Whether I shall turn out to be the hero of my own </a:t>
            </a:r>
            <a:r>
              <a:rPr lang="en-US" dirty="0" smtClean="0">
                <a:latin typeface="Consolas" panose="020B0609020204030204" pitchFamily="49" charset="0"/>
              </a:rPr>
              <a:t>life</a:t>
            </a:r>
          </a:p>
          <a:p>
            <a:pPr marL="461963" indent="0">
              <a:buNone/>
            </a:pPr>
            <a:r>
              <a:rPr lang="en-US" dirty="0" smtClean="0">
                <a:latin typeface="Consolas" panose="020B0609020204030204" pitchFamily="49" charset="0"/>
              </a:rPr>
              <a:t>or </a:t>
            </a:r>
            <a:r>
              <a:rPr lang="en-US" dirty="0">
                <a:latin typeface="Consolas" panose="020B0609020204030204" pitchFamily="49" charset="0"/>
              </a:rPr>
              <a:t>whether that station will be held by anybody else</a:t>
            </a:r>
          </a:p>
          <a:p>
            <a:pPr marL="461963" indent="0">
              <a:buNone/>
            </a:pPr>
            <a:r>
              <a:rPr lang="en-US" dirty="0">
                <a:latin typeface="Consolas" panose="020B0609020204030204" pitchFamily="49" charset="0"/>
              </a:rPr>
              <a:t>these pages must </a:t>
            </a:r>
            <a:r>
              <a:rPr lang="en-US" dirty="0" smtClean="0">
                <a:latin typeface="Consolas" panose="020B0609020204030204" pitchFamily="49" charset="0"/>
              </a:rPr>
              <a:t>show</a:t>
            </a:r>
            <a:endParaRPr lang="en-US" dirty="0">
              <a:latin typeface="Consolas" panose="020B0609020204030204" pitchFamily="49" charset="0"/>
            </a:endParaRPr>
          </a:p>
          <a:p>
            <a:pPr marL="461963" indent="0">
              <a:buNone/>
            </a:pPr>
            <a:r>
              <a:rPr lang="en-US" dirty="0" smtClean="0">
                <a:latin typeface="Consolas" panose="020B0609020204030204" pitchFamily="49" charset="0"/>
              </a:rPr>
              <a:t>^Z</a:t>
            </a:r>
          </a:p>
          <a:p>
            <a:pPr marL="461963" indent="0">
              <a:buNone/>
            </a:pPr>
            <a:endParaRPr lang="en-US" dirty="0">
              <a:latin typeface="Consolas" panose="020B0609020204030204" pitchFamily="49" charset="0"/>
            </a:endParaRPr>
          </a:p>
          <a:p>
            <a:pPr marL="461963" indent="0">
              <a:buNone/>
            </a:pPr>
            <a:r>
              <a:rPr lang="en-US" dirty="0" smtClean="0">
                <a:latin typeface="Consolas" panose="020B0609020204030204" pitchFamily="49" charset="0"/>
              </a:rPr>
              <a:t>I </a:t>
            </a:r>
            <a:r>
              <a:rPr lang="en-US" dirty="0">
                <a:latin typeface="Consolas" panose="020B0609020204030204" pitchFamily="49" charset="0"/>
              </a:rPr>
              <a:t>occurs on line(s): 1</a:t>
            </a:r>
          </a:p>
          <a:p>
            <a:pPr marL="461963" indent="0">
              <a:buNone/>
            </a:pPr>
            <a:r>
              <a:rPr lang="en-US" dirty="0">
                <a:latin typeface="Consolas" panose="020B0609020204030204" pitchFamily="49" charset="0"/>
              </a:rPr>
              <a:t>Whether occurs on line(s): 1</a:t>
            </a:r>
          </a:p>
          <a:p>
            <a:pPr marL="461963" indent="0">
              <a:buNone/>
            </a:pPr>
            <a:r>
              <a:rPr lang="en-US" dirty="0">
                <a:latin typeface="Consolas" panose="020B0609020204030204" pitchFamily="49" charset="0"/>
              </a:rPr>
              <a:t>anybody occurs on line(s): 2</a:t>
            </a:r>
          </a:p>
          <a:p>
            <a:pPr marL="461963" indent="0">
              <a:buNone/>
            </a:pPr>
            <a:r>
              <a:rPr lang="en-US" dirty="0">
                <a:latin typeface="Consolas" panose="020B0609020204030204" pitchFamily="49" charset="0"/>
              </a:rPr>
              <a:t>be occurs on line(s): 1, 2</a:t>
            </a:r>
          </a:p>
          <a:p>
            <a:pPr marL="461963" indent="0">
              <a:buNone/>
            </a:pPr>
            <a:r>
              <a:rPr lang="en-US" dirty="0">
                <a:latin typeface="Consolas" panose="020B0609020204030204" pitchFamily="49" charset="0"/>
              </a:rPr>
              <a:t>by occurs on line(s): 2</a:t>
            </a:r>
          </a:p>
          <a:p>
            <a:pPr marL="461963" indent="0">
              <a:buNone/>
            </a:pPr>
            <a:r>
              <a:rPr lang="en-US" dirty="0">
                <a:latin typeface="Consolas" panose="020B0609020204030204" pitchFamily="49" charset="0"/>
              </a:rPr>
              <a:t>else occurs on line(s): 2</a:t>
            </a:r>
          </a:p>
          <a:p>
            <a:pPr marL="461963" indent="0">
              <a:buNone/>
            </a:pPr>
            <a:r>
              <a:rPr lang="en-US" dirty="0">
                <a:latin typeface="Consolas" panose="020B0609020204030204" pitchFamily="49" charset="0"/>
              </a:rPr>
              <a:t>held occurs on line(s): 2</a:t>
            </a:r>
          </a:p>
          <a:p>
            <a:pPr marL="461963" indent="0">
              <a:buNone/>
            </a:pPr>
            <a:r>
              <a:rPr lang="en-US" dirty="0">
                <a:latin typeface="Consolas" panose="020B0609020204030204" pitchFamily="49" charset="0"/>
              </a:rPr>
              <a:t>hero occurs on line(s): </a:t>
            </a:r>
            <a:r>
              <a:rPr lang="en-US" dirty="0" smtClean="0">
                <a:latin typeface="Consolas" panose="020B0609020204030204" pitchFamily="49" charset="0"/>
              </a:rPr>
              <a:t>1</a:t>
            </a:r>
          </a:p>
          <a:p>
            <a:pPr marL="461963" indent="0">
              <a:buNone/>
            </a:pPr>
            <a:r>
              <a:rPr lang="en-US" dirty="0" smtClean="0">
                <a:latin typeface="Consolas" panose="020B0609020204030204" pitchFamily="49" charset="0"/>
              </a:rPr>
              <a:t>...</a:t>
            </a:r>
            <a:endParaRPr lang="en-US" dirty="0">
              <a:latin typeface="Consolas" panose="020B0609020204030204" pitchFamily="49" charset="0"/>
            </a:endParaRPr>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38</a:t>
            </a:fld>
            <a:endParaRPr lang="en-US"/>
          </a:p>
        </p:txBody>
      </p:sp>
    </p:spTree>
    <p:extLst>
      <p:ext uri="{BB962C8B-B14F-4D97-AF65-F5344CB8AC3E}">
        <p14:creationId xmlns:p14="http://schemas.microsoft.com/office/powerpoint/2010/main" val="26568418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Generating Sentences</a:t>
            </a:r>
            <a:endParaRPr lang="en-US"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39</a:t>
            </a:fld>
            <a:endParaRPr lang="en-US"/>
          </a:p>
        </p:txBody>
      </p:sp>
    </p:spTree>
    <p:extLst>
      <p:ext uri="{BB962C8B-B14F-4D97-AF65-F5344CB8AC3E}">
        <p14:creationId xmlns:p14="http://schemas.microsoft.com/office/powerpoint/2010/main" val="29472211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Machine Diagram</a:t>
            </a:r>
            <a:endParaRPr lang="en-US" dirty="0"/>
          </a:p>
        </p:txBody>
      </p:sp>
      <p:sp>
        <p:nvSpPr>
          <p:cNvPr id="3" name="Content Placeholder 2"/>
          <p:cNvSpPr>
            <a:spLocks noGrp="1"/>
          </p:cNvSpPr>
          <p:nvPr>
            <p:ph idx="1"/>
          </p:nvPr>
        </p:nvSpPr>
        <p:spPr/>
        <p:txBody>
          <a:bodyPr/>
          <a:lstStyle/>
          <a:p>
            <a:r>
              <a:rPr lang="en-US" altLang="en-US" dirty="0" smtClean="0"/>
              <a:t>A State Machine diagram is a control flow diagram</a:t>
            </a:r>
          </a:p>
          <a:p>
            <a:r>
              <a:rPr lang="en-US" altLang="en-US" dirty="0" smtClean="0"/>
              <a:t>Shows discrete behavior of a part of a designed system through finite state transitions</a:t>
            </a:r>
          </a:p>
          <a:p>
            <a:r>
              <a:rPr lang="en-US" altLang="en-US" dirty="0" smtClean="0"/>
              <a:t>How events change an object over its life</a:t>
            </a:r>
          </a:p>
          <a:p>
            <a:endParaRPr lang="en-US" dirty="0"/>
          </a:p>
        </p:txBody>
      </p:sp>
      <p:sp>
        <p:nvSpPr>
          <p:cNvPr id="6" name="Date Placeholder 5"/>
          <p:cNvSpPr>
            <a:spLocks noGrp="1"/>
          </p:cNvSpPr>
          <p:nvPr>
            <p:ph type="dt" sz="half" idx="10"/>
          </p:nvPr>
        </p:nvSpPr>
        <p:spPr/>
        <p:txBody>
          <a:bodyPr/>
          <a:lstStyle/>
          <a:p>
            <a:r>
              <a:rPr lang="en-US" smtClean="0"/>
              <a:t>3/26/2024 Lecture 13</a:t>
            </a:r>
            <a:endParaRPr lang="en-US"/>
          </a:p>
        </p:txBody>
      </p:sp>
      <p:sp>
        <p:nvSpPr>
          <p:cNvPr id="7" name="Footer Placeholder 6"/>
          <p:cNvSpPr>
            <a:spLocks noGrp="1"/>
          </p:cNvSpPr>
          <p:nvPr>
            <p:ph type="ftr" sz="quarter" idx="11"/>
          </p:nvPr>
        </p:nvSpPr>
        <p:spPr/>
        <p:txBody>
          <a:bodyPr/>
          <a:lstStyle/>
          <a:p>
            <a:r>
              <a:rPr lang="en-US" smtClean="0"/>
              <a:t>CSC3380, Fall 2023, Using Associative Containers</a:t>
            </a:r>
            <a:endParaRPr lang="en-US"/>
          </a:p>
        </p:txBody>
      </p:sp>
      <p:sp>
        <p:nvSpPr>
          <p:cNvPr id="8" name="Slide Number Placeholder 7"/>
          <p:cNvSpPr>
            <a:spLocks noGrp="1"/>
          </p:cNvSpPr>
          <p:nvPr>
            <p:ph type="sldNum" sz="quarter" idx="12"/>
          </p:nvPr>
        </p:nvSpPr>
        <p:spPr/>
        <p:txBody>
          <a:bodyPr/>
          <a:lstStyle/>
          <a:p>
            <a:fld id="{361B6064-FECE-466A-BF5C-A30C7EDC9E78}" type="slidenum">
              <a:rPr lang="en-US" smtClean="0"/>
              <a:t>4</a:t>
            </a:fld>
            <a:endParaRPr lang="en-US"/>
          </a:p>
        </p:txBody>
      </p:sp>
    </p:spTree>
    <p:extLst>
      <p:ext uri="{BB962C8B-B14F-4D97-AF65-F5344CB8AC3E}">
        <p14:creationId xmlns:p14="http://schemas.microsoft.com/office/powerpoint/2010/main" val="2103286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Generating Sentences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774384725"/>
              </p:ext>
            </p:extLst>
          </p:nvPr>
        </p:nvGraphicFramePr>
        <p:xfrm>
          <a:off x="1590947" y="1828800"/>
          <a:ext cx="7810500" cy="3657600"/>
        </p:xfrm>
        <a:graphic>
          <a:graphicData uri="http://schemas.openxmlformats.org/drawingml/2006/table">
            <a:tbl>
              <a:tblPr/>
              <a:tblGrid>
                <a:gridCol w="2866240">
                  <a:extLst>
                    <a:ext uri="{9D8B030D-6E8A-4147-A177-3AD203B41FA5}">
                      <a16:colId xmlns:a16="http://schemas.microsoft.com/office/drawing/2014/main" val="20000"/>
                    </a:ext>
                  </a:extLst>
                </a:gridCol>
                <a:gridCol w="4944260">
                  <a:extLst>
                    <a:ext uri="{9D8B030D-6E8A-4147-A177-3AD203B41FA5}">
                      <a16:colId xmlns:a16="http://schemas.microsoft.com/office/drawing/2014/main" val="20001"/>
                    </a:ext>
                  </a:extLst>
                </a:gridCol>
              </a:tblGrid>
              <a:tr h="243840">
                <a:tc>
                  <a:txBody>
                    <a:bodyPr/>
                    <a:lstStyle/>
                    <a:p>
                      <a:pPr algn="l" fontAlgn="b"/>
                      <a:r>
                        <a:rPr lang="en-US" sz="1200" b="0" i="0" u="none" strike="noStrike" dirty="0">
                          <a:solidFill>
                            <a:srgbClr val="FFFFFF"/>
                          </a:solidFill>
                          <a:effectLst/>
                          <a:latin typeface="Calibri"/>
                        </a:rPr>
                        <a:t>Categories </a:t>
                      </a:r>
                    </a:p>
                  </a:txBody>
                  <a:tcPr marL="9525" marR="9525" marT="9525"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b"/>
                      <a:r>
                        <a:rPr lang="en-US" sz="1200" b="0" i="0" u="none" strike="noStrike">
                          <a:solidFill>
                            <a:srgbClr val="FFFFFF"/>
                          </a:solidFill>
                          <a:effectLst/>
                          <a:latin typeface="Calibri"/>
                        </a:rPr>
                        <a:t>Rules</a:t>
                      </a:r>
                    </a:p>
                  </a:txBody>
                  <a:tcPr marL="9525" marR="9525" marT="9525"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10000"/>
                  </a:ext>
                </a:extLst>
              </a:tr>
              <a:tr h="243840">
                <a:tc>
                  <a:txBody>
                    <a:bodyPr/>
                    <a:lstStyle/>
                    <a:p>
                      <a:pPr algn="l" fontAlgn="b"/>
                      <a:r>
                        <a:rPr lang="en-US" sz="1200" b="0" i="0" u="none" strike="noStrike">
                          <a:solidFill>
                            <a:srgbClr val="000000"/>
                          </a:solidFill>
                          <a:effectLst/>
                          <a:latin typeface="Calibri"/>
                        </a:rPr>
                        <a:t>&lt;noun&gt; </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200" b="0" i="0" u="none" strike="noStrike">
                          <a:solidFill>
                            <a:srgbClr val="000000"/>
                          </a:solidFill>
                          <a:effectLst/>
                          <a:latin typeface="Calibri"/>
                        </a:rPr>
                        <a:t>cat</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1"/>
                  </a:ext>
                </a:extLst>
              </a:tr>
              <a:tr h="243840">
                <a:tc>
                  <a:txBody>
                    <a:bodyPr/>
                    <a:lstStyle/>
                    <a:p>
                      <a:pPr algn="l" fontAlgn="b"/>
                      <a:r>
                        <a:rPr lang="en-US" sz="1200" b="0" i="0" u="none" strike="noStrike">
                          <a:solidFill>
                            <a:srgbClr val="000000"/>
                          </a:solidFill>
                          <a:effectLst/>
                          <a:latin typeface="Calibri"/>
                        </a:rPr>
                        <a:t>&lt;noun&gt; </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200" b="0" i="0" u="none" strike="noStrike">
                          <a:solidFill>
                            <a:srgbClr val="000000"/>
                          </a:solidFill>
                          <a:effectLst/>
                          <a:latin typeface="Calibri"/>
                        </a:rPr>
                        <a:t>dog</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02"/>
                  </a:ext>
                </a:extLst>
              </a:tr>
              <a:tr h="243840">
                <a:tc>
                  <a:txBody>
                    <a:bodyPr/>
                    <a:lstStyle/>
                    <a:p>
                      <a:pPr algn="l" fontAlgn="b"/>
                      <a:r>
                        <a:rPr lang="en-US" sz="1200" b="0" i="0" u="none" strike="noStrike">
                          <a:solidFill>
                            <a:srgbClr val="000000"/>
                          </a:solidFill>
                          <a:effectLst/>
                          <a:latin typeface="Calibri"/>
                        </a:rPr>
                        <a:t>&lt;noun&gt; </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200" b="0" i="0" u="none" strike="noStrike">
                          <a:solidFill>
                            <a:srgbClr val="000000"/>
                          </a:solidFill>
                          <a:effectLst/>
                          <a:latin typeface="Calibri"/>
                        </a:rPr>
                        <a:t>table</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3"/>
                  </a:ext>
                </a:extLst>
              </a:tr>
              <a:tr h="243840">
                <a:tc>
                  <a:txBody>
                    <a:bodyPr/>
                    <a:lstStyle/>
                    <a:p>
                      <a:pPr algn="l" fontAlgn="b"/>
                      <a:r>
                        <a:rPr lang="en-US" sz="1200" b="0" i="0" u="none" strike="noStrike" dirty="0">
                          <a:solidFill>
                            <a:srgbClr val="000000"/>
                          </a:solidFill>
                          <a:effectLst/>
                          <a:latin typeface="Calibri"/>
                        </a:rPr>
                        <a:t>&lt;noun-phrase&gt; </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200" b="0" i="0" u="none" strike="noStrike">
                          <a:solidFill>
                            <a:srgbClr val="000000"/>
                          </a:solidFill>
                          <a:effectLst/>
                          <a:latin typeface="Calibri"/>
                        </a:rPr>
                        <a:t>&lt;noun&gt;</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04"/>
                  </a:ext>
                </a:extLst>
              </a:tr>
              <a:tr h="243840">
                <a:tc>
                  <a:txBody>
                    <a:bodyPr/>
                    <a:lstStyle/>
                    <a:p>
                      <a:pPr algn="l" fontAlgn="b"/>
                      <a:r>
                        <a:rPr lang="en-US" sz="1200" b="0" i="0" u="none" strike="noStrike">
                          <a:solidFill>
                            <a:srgbClr val="000000"/>
                          </a:solidFill>
                          <a:effectLst/>
                          <a:latin typeface="Calibri"/>
                        </a:rPr>
                        <a:t>&lt;noun-phrase&gt; </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200" b="0" i="0" u="none" strike="noStrike">
                          <a:solidFill>
                            <a:srgbClr val="000000"/>
                          </a:solidFill>
                          <a:effectLst/>
                          <a:latin typeface="Calibri"/>
                        </a:rPr>
                        <a:t>&lt;adjective&gt; &lt;noun-phrase&gt;</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5"/>
                  </a:ext>
                </a:extLst>
              </a:tr>
              <a:tr h="243840">
                <a:tc>
                  <a:txBody>
                    <a:bodyPr/>
                    <a:lstStyle/>
                    <a:p>
                      <a:pPr algn="l" fontAlgn="b"/>
                      <a:r>
                        <a:rPr lang="en-US" sz="1200" b="0" i="0" u="none" strike="noStrike">
                          <a:solidFill>
                            <a:srgbClr val="000000"/>
                          </a:solidFill>
                          <a:effectLst/>
                          <a:latin typeface="Calibri"/>
                        </a:rPr>
                        <a:t>&lt;adjective&gt; </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200" b="0" i="0" u="none" strike="noStrike">
                          <a:solidFill>
                            <a:srgbClr val="000000"/>
                          </a:solidFill>
                          <a:effectLst/>
                          <a:latin typeface="Calibri"/>
                        </a:rPr>
                        <a:t>large</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06"/>
                  </a:ext>
                </a:extLst>
              </a:tr>
              <a:tr h="243840">
                <a:tc>
                  <a:txBody>
                    <a:bodyPr/>
                    <a:lstStyle/>
                    <a:p>
                      <a:pPr algn="l" fontAlgn="b"/>
                      <a:r>
                        <a:rPr lang="en-US" sz="1200" b="0" i="0" u="none" strike="noStrike">
                          <a:solidFill>
                            <a:srgbClr val="000000"/>
                          </a:solidFill>
                          <a:effectLst/>
                          <a:latin typeface="Calibri"/>
                        </a:rPr>
                        <a:t>&lt;adjective&gt; </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200" b="0" i="0" u="none" strike="noStrike">
                          <a:solidFill>
                            <a:srgbClr val="000000"/>
                          </a:solidFill>
                          <a:effectLst/>
                          <a:latin typeface="Calibri"/>
                        </a:rPr>
                        <a:t>brown</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7"/>
                  </a:ext>
                </a:extLst>
              </a:tr>
              <a:tr h="243840">
                <a:tc>
                  <a:txBody>
                    <a:bodyPr/>
                    <a:lstStyle/>
                    <a:p>
                      <a:pPr algn="l" fontAlgn="b"/>
                      <a:r>
                        <a:rPr lang="en-US" sz="1200" b="0" i="0" u="none" strike="noStrike">
                          <a:solidFill>
                            <a:srgbClr val="000000"/>
                          </a:solidFill>
                          <a:effectLst/>
                          <a:latin typeface="Calibri"/>
                        </a:rPr>
                        <a:t>&lt;adjective&gt; </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200" b="0" i="0" u="none" strike="noStrike">
                          <a:solidFill>
                            <a:srgbClr val="000000"/>
                          </a:solidFill>
                          <a:effectLst/>
                          <a:latin typeface="Calibri"/>
                        </a:rPr>
                        <a:t>absurd</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08"/>
                  </a:ext>
                </a:extLst>
              </a:tr>
              <a:tr h="243840">
                <a:tc>
                  <a:txBody>
                    <a:bodyPr/>
                    <a:lstStyle/>
                    <a:p>
                      <a:pPr algn="l" fontAlgn="b"/>
                      <a:r>
                        <a:rPr lang="en-US" sz="1200" b="0" i="0" u="none" strike="noStrike">
                          <a:solidFill>
                            <a:srgbClr val="000000"/>
                          </a:solidFill>
                          <a:effectLst/>
                          <a:latin typeface="Calibri"/>
                        </a:rPr>
                        <a:t>&lt;verb&gt; </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200" b="0" i="0" u="none" strike="noStrike">
                          <a:solidFill>
                            <a:srgbClr val="000000"/>
                          </a:solidFill>
                          <a:effectLst/>
                          <a:latin typeface="Calibri"/>
                        </a:rPr>
                        <a:t>jumps</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9"/>
                  </a:ext>
                </a:extLst>
              </a:tr>
              <a:tr h="243840">
                <a:tc>
                  <a:txBody>
                    <a:bodyPr/>
                    <a:lstStyle/>
                    <a:p>
                      <a:pPr algn="l" fontAlgn="b"/>
                      <a:r>
                        <a:rPr lang="en-US" sz="1200" b="0" i="0" u="none" strike="noStrike">
                          <a:solidFill>
                            <a:srgbClr val="000000"/>
                          </a:solidFill>
                          <a:effectLst/>
                          <a:latin typeface="Calibri"/>
                        </a:rPr>
                        <a:t>&lt;verb&gt; </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200" b="0" i="0" u="none" strike="noStrike" dirty="0">
                          <a:solidFill>
                            <a:srgbClr val="000000"/>
                          </a:solidFill>
                          <a:effectLst/>
                          <a:latin typeface="Calibri"/>
                        </a:rPr>
                        <a:t>sits</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10"/>
                  </a:ext>
                </a:extLst>
              </a:tr>
              <a:tr h="243840">
                <a:tc>
                  <a:txBody>
                    <a:bodyPr/>
                    <a:lstStyle/>
                    <a:p>
                      <a:pPr algn="l" fontAlgn="b"/>
                      <a:r>
                        <a:rPr lang="en-US" sz="1200" b="0" i="0" u="none" strike="noStrike">
                          <a:solidFill>
                            <a:srgbClr val="000000"/>
                          </a:solidFill>
                          <a:effectLst/>
                          <a:latin typeface="Calibri"/>
                        </a:rPr>
                        <a:t>&lt;location&gt; </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200" b="0" i="0" u="none" strike="noStrike">
                          <a:solidFill>
                            <a:srgbClr val="000000"/>
                          </a:solidFill>
                          <a:effectLst/>
                          <a:latin typeface="Calibri"/>
                        </a:rPr>
                        <a:t>on the stairs</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11"/>
                  </a:ext>
                </a:extLst>
              </a:tr>
              <a:tr h="243840">
                <a:tc>
                  <a:txBody>
                    <a:bodyPr/>
                    <a:lstStyle/>
                    <a:p>
                      <a:pPr algn="l" fontAlgn="b"/>
                      <a:r>
                        <a:rPr lang="en-US" sz="1200" b="0" i="0" u="none" strike="noStrike" dirty="0">
                          <a:solidFill>
                            <a:srgbClr val="000000"/>
                          </a:solidFill>
                          <a:effectLst/>
                          <a:latin typeface="Calibri"/>
                        </a:rPr>
                        <a:t>&lt;location&gt;</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200" b="0" i="0" u="none" strike="noStrike" dirty="0" smtClean="0">
                          <a:solidFill>
                            <a:srgbClr val="000000"/>
                          </a:solidFill>
                          <a:effectLst/>
                          <a:latin typeface="Calibri"/>
                        </a:rPr>
                        <a:t>under </a:t>
                      </a:r>
                      <a:r>
                        <a:rPr lang="en-US" sz="1200" b="0" i="0" u="none" strike="noStrike" dirty="0">
                          <a:solidFill>
                            <a:srgbClr val="000000"/>
                          </a:solidFill>
                          <a:effectLst/>
                          <a:latin typeface="Calibri"/>
                        </a:rPr>
                        <a:t>the sky</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12"/>
                  </a:ext>
                </a:extLst>
              </a:tr>
              <a:tr h="243840">
                <a:tc>
                  <a:txBody>
                    <a:bodyPr/>
                    <a:lstStyle/>
                    <a:p>
                      <a:pPr algn="l" fontAlgn="b"/>
                      <a:r>
                        <a:rPr lang="en-US" sz="1200" b="0" i="0" u="none" strike="noStrike">
                          <a:solidFill>
                            <a:srgbClr val="000000"/>
                          </a:solidFill>
                          <a:effectLst/>
                          <a:latin typeface="Calibri"/>
                        </a:rPr>
                        <a:t>&lt;location&gt; </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200" b="0" i="0" u="none" strike="noStrike">
                          <a:solidFill>
                            <a:srgbClr val="000000"/>
                          </a:solidFill>
                          <a:effectLst/>
                          <a:latin typeface="Calibri"/>
                        </a:rPr>
                        <a:t>wherever it wants</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13"/>
                  </a:ext>
                </a:extLst>
              </a:tr>
              <a:tr h="243840">
                <a:tc>
                  <a:txBody>
                    <a:bodyPr/>
                    <a:lstStyle/>
                    <a:p>
                      <a:pPr algn="l" fontAlgn="b"/>
                      <a:r>
                        <a:rPr lang="en-US" sz="1200" b="0" i="0" u="none" strike="noStrike">
                          <a:solidFill>
                            <a:srgbClr val="000000"/>
                          </a:solidFill>
                          <a:effectLst/>
                          <a:latin typeface="Calibri"/>
                        </a:rPr>
                        <a:t>&lt;sentence&gt; </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b"/>
                      <a:r>
                        <a:rPr lang="en-US" sz="1200" b="0" i="0" u="none" strike="noStrike" dirty="0">
                          <a:solidFill>
                            <a:srgbClr val="000000"/>
                          </a:solidFill>
                          <a:effectLst/>
                          <a:latin typeface="Calibri"/>
                        </a:rPr>
                        <a:t>the &lt;noun-phrase&gt; &lt;verb&gt; &lt;location&gt;</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10014"/>
                  </a:ext>
                </a:extLst>
              </a:tr>
            </a:tbl>
          </a:graphicData>
        </a:graphic>
      </p:graphicFrame>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40</a:t>
            </a:fld>
            <a:endParaRPr lang="en-US"/>
          </a:p>
        </p:txBody>
      </p:sp>
      <p:sp>
        <p:nvSpPr>
          <p:cNvPr id="14" name="Content Placeholder 2"/>
          <p:cNvSpPr txBox="1">
            <a:spLocks/>
          </p:cNvSpPr>
          <p:nvPr/>
        </p:nvSpPr>
        <p:spPr>
          <a:xfrm>
            <a:off x="1189264" y="5696175"/>
            <a:ext cx="8792936" cy="647252"/>
          </a:xfrm>
          <a:prstGeom prst="rect">
            <a:avLst/>
          </a:prstGeom>
        </p:spPr>
        <p:txBody>
          <a:bodyPr vert="horz">
            <a:normAutofit fontScale="85000" lnSpcReduction="10000"/>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dirty="0"/>
              <a:t>Example</a:t>
            </a:r>
            <a:r>
              <a:rPr lang="en-US" dirty="0" smtClean="0"/>
              <a:t>: </a:t>
            </a:r>
            <a:r>
              <a:rPr lang="en-US" dirty="0"/>
              <a:t>	</a:t>
            </a:r>
            <a:r>
              <a:rPr lang="en-US" dirty="0">
                <a:latin typeface="Consolas" panose="020B0609020204030204" pitchFamily="49" charset="0"/>
              </a:rPr>
              <a:t>the table jumps wherever it wants</a:t>
            </a:r>
          </a:p>
        </p:txBody>
      </p:sp>
    </p:spTree>
    <p:extLst>
      <p:ext uri="{BB962C8B-B14F-4D97-AF65-F5344CB8AC3E}">
        <p14:creationId xmlns:p14="http://schemas.microsoft.com/office/powerpoint/2010/main" val="246105936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Representing the </a:t>
            </a:r>
            <a:r>
              <a:rPr lang="en-US" dirty="0" smtClean="0"/>
              <a:t>Rules</a:t>
            </a:r>
            <a:endParaRPr lang="en-US" dirty="0"/>
          </a:p>
        </p:txBody>
      </p:sp>
      <p:sp>
        <p:nvSpPr>
          <p:cNvPr id="3" name="Content Placeholder 2"/>
          <p:cNvSpPr>
            <a:spLocks noGrp="1"/>
          </p:cNvSpPr>
          <p:nvPr>
            <p:ph idx="1"/>
          </p:nvPr>
        </p:nvSpPr>
        <p:spPr>
          <a:xfrm>
            <a:off x="1270498" y="1905000"/>
            <a:ext cx="8595360" cy="4351337"/>
          </a:xfrm>
        </p:spPr>
        <p:txBody>
          <a:bodyPr>
            <a:normAutofit/>
          </a:bodyPr>
          <a:lstStyle/>
          <a:p>
            <a:r>
              <a:rPr lang="en-US" dirty="0" smtClean="0"/>
              <a:t>Categories, rules, and ‘normal’ words</a:t>
            </a:r>
          </a:p>
          <a:p>
            <a:pPr lvl="1"/>
            <a:r>
              <a:rPr lang="en-US" dirty="0" smtClean="0"/>
              <a:t>Categories: enclosed in angle brackets</a:t>
            </a:r>
          </a:p>
          <a:p>
            <a:pPr lvl="1"/>
            <a:r>
              <a:rPr lang="en-US" dirty="0" smtClean="0"/>
              <a:t>Right hand side is a rule consisting out of a sequence of categories and words</a:t>
            </a:r>
          </a:p>
          <a:p>
            <a:r>
              <a:rPr lang="en-US" dirty="0" smtClean="0"/>
              <a:t>How to represent/store categories?</a:t>
            </a:r>
          </a:p>
          <a:p>
            <a:pPr lvl="1"/>
            <a:r>
              <a:rPr lang="en-US" dirty="0" smtClean="0"/>
              <a:t>Let’s use a </a:t>
            </a:r>
            <a:r>
              <a:rPr lang="en-US" dirty="0" err="1" smtClean="0">
                <a:latin typeface="Consolas" panose="020B0609020204030204" pitchFamily="49" charset="0"/>
              </a:rPr>
              <a:t>std</a:t>
            </a:r>
            <a:r>
              <a:rPr lang="en-US" dirty="0" smtClean="0">
                <a:latin typeface="Consolas" panose="020B0609020204030204" pitchFamily="49" charset="0"/>
              </a:rPr>
              <a:t>::map</a:t>
            </a:r>
            <a:r>
              <a:rPr lang="en-US" dirty="0" smtClean="0"/>
              <a:t> to associate the categories with the corresponding rules</a:t>
            </a:r>
          </a:p>
          <a:p>
            <a:pPr lvl="1"/>
            <a:r>
              <a:rPr lang="de-DE" dirty="0" smtClean="0"/>
              <a:t>Several rules for same categor</a:t>
            </a:r>
            <a:r>
              <a:rPr lang="en-US" dirty="0" smtClean="0"/>
              <a:t>y</a:t>
            </a:r>
          </a:p>
          <a:p>
            <a:pPr marL="978408" lvl="3" indent="0">
              <a:buNone/>
            </a:pPr>
            <a:endParaRPr lang="en-US" sz="1500" dirty="0">
              <a:solidFill>
                <a:srgbClr val="0000FF"/>
              </a:solidFill>
              <a:latin typeface="Consolas"/>
            </a:endParaRPr>
          </a:p>
          <a:p>
            <a:pPr marL="978408" lvl="3" indent="0">
              <a:buNone/>
            </a:pPr>
            <a:r>
              <a:rPr lang="en-US" sz="1700" dirty="0" smtClean="0">
                <a:solidFill>
                  <a:srgbClr val="0000FF"/>
                </a:solidFill>
                <a:latin typeface="Consolas"/>
              </a:rPr>
              <a:t>using</a:t>
            </a:r>
            <a:r>
              <a:rPr lang="en-US" sz="1700" dirty="0" smtClean="0">
                <a:solidFill>
                  <a:prstClr val="black"/>
                </a:solidFill>
                <a:latin typeface="Consolas"/>
              </a:rPr>
              <a:t> </a:t>
            </a:r>
            <a:r>
              <a:rPr lang="en-US" sz="1700" dirty="0">
                <a:solidFill>
                  <a:prstClr val="black"/>
                </a:solidFill>
                <a:latin typeface="Consolas"/>
              </a:rPr>
              <a:t>category </a:t>
            </a:r>
            <a:r>
              <a:rPr lang="en-US" sz="1700" dirty="0" smtClean="0">
                <a:solidFill>
                  <a:prstClr val="black"/>
                </a:solidFill>
                <a:latin typeface="Consolas"/>
              </a:rPr>
              <a:t>= </a:t>
            </a:r>
            <a:r>
              <a:rPr lang="en-US" sz="1700" dirty="0" err="1" smtClean="0">
                <a:solidFill>
                  <a:prstClr val="black"/>
                </a:solidFill>
                <a:latin typeface="Consolas"/>
              </a:rPr>
              <a:t>std</a:t>
            </a:r>
            <a:r>
              <a:rPr lang="en-US" sz="1700" dirty="0" smtClean="0">
                <a:solidFill>
                  <a:prstClr val="black"/>
                </a:solidFill>
                <a:latin typeface="Consolas"/>
              </a:rPr>
              <a:t>::string;</a:t>
            </a:r>
            <a:endParaRPr lang="en-US" sz="1700" dirty="0">
              <a:solidFill>
                <a:srgbClr val="0000FF"/>
              </a:solidFill>
              <a:latin typeface="Consolas"/>
            </a:endParaRPr>
          </a:p>
          <a:p>
            <a:pPr marL="978408" lvl="3" indent="0">
              <a:buNone/>
            </a:pPr>
            <a:r>
              <a:rPr lang="en-US" sz="1700" dirty="0">
                <a:solidFill>
                  <a:srgbClr val="0000FF"/>
                </a:solidFill>
                <a:latin typeface="Consolas"/>
              </a:rPr>
              <a:t>using</a:t>
            </a:r>
            <a:r>
              <a:rPr lang="en-US" sz="1700" dirty="0">
                <a:solidFill>
                  <a:prstClr val="black"/>
                </a:solidFill>
                <a:latin typeface="Consolas"/>
              </a:rPr>
              <a:t> </a:t>
            </a:r>
            <a:r>
              <a:rPr lang="en-US" sz="1700" dirty="0" smtClean="0">
                <a:solidFill>
                  <a:prstClr val="black"/>
                </a:solidFill>
                <a:latin typeface="Consolas"/>
              </a:rPr>
              <a:t>rule = </a:t>
            </a:r>
            <a:r>
              <a:rPr lang="en-US" sz="1700" dirty="0" err="1" smtClean="0">
                <a:solidFill>
                  <a:prstClr val="black"/>
                </a:solidFill>
                <a:latin typeface="Consolas"/>
              </a:rPr>
              <a:t>std</a:t>
            </a:r>
            <a:r>
              <a:rPr lang="en-US" sz="1700" dirty="0" smtClean="0">
                <a:solidFill>
                  <a:prstClr val="black"/>
                </a:solidFill>
                <a:latin typeface="Consolas"/>
              </a:rPr>
              <a:t>::vector&lt;</a:t>
            </a:r>
            <a:r>
              <a:rPr lang="en-US" sz="1700" dirty="0" err="1" smtClean="0">
                <a:solidFill>
                  <a:prstClr val="black"/>
                </a:solidFill>
                <a:latin typeface="Consolas"/>
              </a:rPr>
              <a:t>std</a:t>
            </a:r>
            <a:r>
              <a:rPr lang="en-US" sz="1700" dirty="0" smtClean="0">
                <a:solidFill>
                  <a:prstClr val="black"/>
                </a:solidFill>
                <a:latin typeface="Consolas"/>
              </a:rPr>
              <a:t>::string&gt;;</a:t>
            </a:r>
            <a:endParaRPr lang="en-US" sz="1700" dirty="0">
              <a:solidFill>
                <a:prstClr val="black"/>
              </a:solidFill>
              <a:latin typeface="Consolas"/>
            </a:endParaRPr>
          </a:p>
          <a:p>
            <a:pPr marL="978408" lvl="3" indent="0">
              <a:buNone/>
            </a:pPr>
            <a:r>
              <a:rPr lang="en-US" sz="1700" dirty="0">
                <a:solidFill>
                  <a:srgbClr val="0000FF"/>
                </a:solidFill>
                <a:latin typeface="Consolas"/>
              </a:rPr>
              <a:t>using</a:t>
            </a:r>
            <a:r>
              <a:rPr lang="en-US" sz="1700" dirty="0">
                <a:solidFill>
                  <a:prstClr val="black"/>
                </a:solidFill>
                <a:latin typeface="Consolas"/>
              </a:rPr>
              <a:t> </a:t>
            </a:r>
            <a:r>
              <a:rPr lang="en-US" sz="1700" dirty="0" err="1">
                <a:solidFill>
                  <a:prstClr val="black"/>
                </a:solidFill>
                <a:latin typeface="Consolas"/>
              </a:rPr>
              <a:t>rule_collection</a:t>
            </a:r>
            <a:r>
              <a:rPr lang="en-US" sz="1700" dirty="0">
                <a:solidFill>
                  <a:prstClr val="black"/>
                </a:solidFill>
                <a:latin typeface="Consolas"/>
              </a:rPr>
              <a:t> </a:t>
            </a:r>
            <a:r>
              <a:rPr lang="en-US" sz="1700" dirty="0" smtClean="0">
                <a:solidFill>
                  <a:prstClr val="black"/>
                </a:solidFill>
                <a:latin typeface="Consolas"/>
              </a:rPr>
              <a:t>= </a:t>
            </a:r>
            <a:r>
              <a:rPr lang="en-US" sz="1700" dirty="0" err="1" smtClean="0">
                <a:solidFill>
                  <a:prstClr val="black"/>
                </a:solidFill>
                <a:latin typeface="Consolas"/>
              </a:rPr>
              <a:t>std</a:t>
            </a:r>
            <a:r>
              <a:rPr lang="en-US" sz="1700" dirty="0" smtClean="0">
                <a:solidFill>
                  <a:prstClr val="black"/>
                </a:solidFill>
                <a:latin typeface="Consolas"/>
              </a:rPr>
              <a:t>::vector&lt;rule&gt;;</a:t>
            </a:r>
            <a:endParaRPr lang="en-US" sz="1700" dirty="0">
              <a:solidFill>
                <a:prstClr val="black"/>
              </a:solidFill>
              <a:latin typeface="Consolas"/>
            </a:endParaRPr>
          </a:p>
          <a:p>
            <a:pPr marL="978408" lvl="3" indent="0">
              <a:buNone/>
            </a:pPr>
            <a:r>
              <a:rPr lang="en-US" sz="1700" dirty="0">
                <a:solidFill>
                  <a:srgbClr val="0000FF"/>
                </a:solidFill>
                <a:latin typeface="Consolas"/>
              </a:rPr>
              <a:t>using</a:t>
            </a:r>
            <a:r>
              <a:rPr lang="en-US" sz="1700" dirty="0">
                <a:solidFill>
                  <a:prstClr val="black"/>
                </a:solidFill>
                <a:latin typeface="Consolas"/>
              </a:rPr>
              <a:t> grammar </a:t>
            </a:r>
            <a:r>
              <a:rPr lang="en-US" sz="1700" dirty="0" smtClean="0">
                <a:solidFill>
                  <a:prstClr val="black"/>
                </a:solidFill>
                <a:latin typeface="Consolas"/>
              </a:rPr>
              <a:t>= </a:t>
            </a:r>
            <a:r>
              <a:rPr lang="en-US" sz="1700" dirty="0" err="1" smtClean="0">
                <a:solidFill>
                  <a:prstClr val="black"/>
                </a:solidFill>
                <a:latin typeface="Consolas"/>
              </a:rPr>
              <a:t>std</a:t>
            </a:r>
            <a:r>
              <a:rPr lang="en-US" sz="1700" dirty="0" smtClean="0">
                <a:solidFill>
                  <a:prstClr val="black"/>
                </a:solidFill>
                <a:latin typeface="Consolas"/>
              </a:rPr>
              <a:t>::map&lt;category</a:t>
            </a:r>
            <a:r>
              <a:rPr lang="en-US" sz="1700" dirty="0">
                <a:solidFill>
                  <a:prstClr val="black"/>
                </a:solidFill>
                <a:latin typeface="Consolas"/>
              </a:rPr>
              <a:t>, </a:t>
            </a:r>
            <a:r>
              <a:rPr lang="en-US" sz="1700" dirty="0" err="1">
                <a:solidFill>
                  <a:prstClr val="black"/>
                </a:solidFill>
                <a:latin typeface="Consolas"/>
              </a:rPr>
              <a:t>rule_collection</a:t>
            </a:r>
            <a:r>
              <a:rPr lang="en-US" sz="1700" dirty="0" smtClean="0">
                <a:solidFill>
                  <a:prstClr val="black"/>
                </a:solidFill>
                <a:latin typeface="Consolas"/>
              </a:rPr>
              <a:t>&gt;;</a:t>
            </a:r>
            <a:endParaRPr lang="en-US" sz="1900" dirty="0">
              <a:solidFill>
                <a:prstClr val="black"/>
              </a:solidFill>
              <a:latin typeface="Consolas"/>
            </a:endParaRPr>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41</a:t>
            </a:fld>
            <a:endParaRPr lang="en-US"/>
          </a:p>
        </p:txBody>
      </p:sp>
    </p:spTree>
    <p:extLst>
      <p:ext uri="{BB962C8B-B14F-4D97-AF65-F5344CB8AC3E}">
        <p14:creationId xmlns:p14="http://schemas.microsoft.com/office/powerpoint/2010/main" val="2419153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 calcmode="lin" valueType="num">
                                      <p:cBhvr additive="base">
                                        <p:cTn id="45"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Reading the Grammar</a:t>
            </a:r>
            <a:endParaRPr lang="en-US" dirty="0"/>
          </a:p>
        </p:txBody>
      </p:sp>
      <p:sp>
        <p:nvSpPr>
          <p:cNvPr id="3" name="Content Placeholder 2"/>
          <p:cNvSpPr>
            <a:spLocks noGrp="1"/>
          </p:cNvSpPr>
          <p:nvPr>
            <p:ph idx="1"/>
          </p:nvPr>
        </p:nvSpPr>
        <p:spPr/>
        <p:txBody>
          <a:bodyPr>
            <a:normAutofit fontScale="85000" lnSpcReduction="20000"/>
          </a:bodyPr>
          <a:lstStyle/>
          <a:p>
            <a:pPr marL="465138" lvl="3" indent="0">
              <a:spcBef>
                <a:spcPts val="600"/>
              </a:spcBef>
              <a:spcAft>
                <a:spcPts val="0"/>
              </a:spcAft>
              <a:buNone/>
            </a:pPr>
            <a:r>
              <a:rPr lang="en-US" sz="1900" dirty="0">
                <a:solidFill>
                  <a:srgbClr val="008000"/>
                </a:solidFill>
                <a:latin typeface="Consolas"/>
              </a:rPr>
              <a:t>// read a grammar from a given input stream</a:t>
            </a:r>
            <a:endParaRPr lang="en-US" sz="1900" dirty="0">
              <a:solidFill>
                <a:prstClr val="black"/>
              </a:solidFill>
              <a:latin typeface="Consolas"/>
            </a:endParaRPr>
          </a:p>
          <a:p>
            <a:pPr marL="465138" lvl="3" indent="0">
              <a:spcBef>
                <a:spcPts val="600"/>
              </a:spcBef>
              <a:spcAft>
                <a:spcPts val="0"/>
              </a:spcAft>
              <a:buNone/>
            </a:pPr>
            <a:r>
              <a:rPr lang="en-US" sz="1900" dirty="0">
                <a:solidFill>
                  <a:prstClr val="black"/>
                </a:solidFill>
                <a:latin typeface="Consolas"/>
              </a:rPr>
              <a:t>grammar </a:t>
            </a:r>
            <a:r>
              <a:rPr lang="en-US" sz="1900" dirty="0" err="1" smtClean="0">
                <a:solidFill>
                  <a:prstClr val="black"/>
                </a:solidFill>
                <a:latin typeface="Consolas"/>
              </a:rPr>
              <a:t>read_grammar</a:t>
            </a:r>
            <a:r>
              <a:rPr lang="en-US" sz="1900" dirty="0" smtClean="0">
                <a:solidFill>
                  <a:prstClr val="black"/>
                </a:solidFill>
                <a:latin typeface="Consolas"/>
              </a:rPr>
              <a:t>(</a:t>
            </a:r>
            <a:r>
              <a:rPr lang="en-US" sz="1900" dirty="0" err="1" smtClean="0">
                <a:solidFill>
                  <a:prstClr val="black"/>
                </a:solidFill>
                <a:latin typeface="Consolas"/>
              </a:rPr>
              <a:t>std</a:t>
            </a:r>
            <a:r>
              <a:rPr lang="en-US" sz="1900" dirty="0" smtClean="0">
                <a:solidFill>
                  <a:prstClr val="black"/>
                </a:solidFill>
                <a:latin typeface="Consolas"/>
              </a:rPr>
              <a:t>::</a:t>
            </a:r>
            <a:r>
              <a:rPr lang="en-US" sz="1900" dirty="0" err="1" smtClean="0">
                <a:solidFill>
                  <a:prstClr val="black"/>
                </a:solidFill>
                <a:latin typeface="Consolas"/>
              </a:rPr>
              <a:t>istream</a:t>
            </a:r>
            <a:r>
              <a:rPr lang="en-US" sz="1900" dirty="0">
                <a:solidFill>
                  <a:prstClr val="black"/>
                </a:solidFill>
                <a:latin typeface="Consolas"/>
              </a:rPr>
              <a:t>&amp; in)</a:t>
            </a:r>
          </a:p>
          <a:p>
            <a:pPr marL="465138" lvl="3" indent="0">
              <a:spcBef>
                <a:spcPts val="600"/>
              </a:spcBef>
              <a:spcAft>
                <a:spcPts val="0"/>
              </a:spcAft>
              <a:buNone/>
            </a:pPr>
            <a:r>
              <a:rPr lang="en-US" sz="1900" dirty="0">
                <a:solidFill>
                  <a:prstClr val="black"/>
                </a:solidFill>
                <a:latin typeface="Consolas"/>
              </a:rPr>
              <a:t>{</a:t>
            </a:r>
          </a:p>
          <a:p>
            <a:pPr marL="465138" lvl="3" indent="0">
              <a:spcBef>
                <a:spcPts val="600"/>
              </a:spcBef>
              <a:spcAft>
                <a:spcPts val="0"/>
              </a:spcAft>
              <a:buNone/>
            </a:pPr>
            <a:r>
              <a:rPr lang="en-US" sz="1900" dirty="0">
                <a:solidFill>
                  <a:prstClr val="black"/>
                </a:solidFill>
                <a:latin typeface="Consolas"/>
              </a:rPr>
              <a:t>    grammar ret;</a:t>
            </a:r>
          </a:p>
          <a:p>
            <a:pPr marL="465138" lvl="3" indent="0">
              <a:spcBef>
                <a:spcPts val="600"/>
              </a:spcBef>
              <a:spcAft>
                <a:spcPts val="0"/>
              </a:spcAft>
              <a:buNone/>
            </a:pPr>
            <a:r>
              <a:rPr lang="en-US" sz="1900" dirty="0">
                <a:solidFill>
                  <a:prstClr val="black"/>
                </a:solidFill>
                <a:latin typeface="Consolas"/>
              </a:rPr>
              <a:t>    </a:t>
            </a:r>
            <a:r>
              <a:rPr lang="en-US" sz="1900" dirty="0" err="1" smtClean="0">
                <a:solidFill>
                  <a:prstClr val="black"/>
                </a:solidFill>
                <a:latin typeface="Consolas"/>
              </a:rPr>
              <a:t>std</a:t>
            </a:r>
            <a:r>
              <a:rPr lang="en-US" sz="1900" dirty="0" smtClean="0">
                <a:solidFill>
                  <a:prstClr val="black"/>
                </a:solidFill>
                <a:latin typeface="Consolas"/>
              </a:rPr>
              <a:t>::string </a:t>
            </a:r>
            <a:r>
              <a:rPr lang="en-US" sz="1900" dirty="0">
                <a:solidFill>
                  <a:prstClr val="black"/>
                </a:solidFill>
                <a:latin typeface="Consolas"/>
              </a:rPr>
              <a:t>line;</a:t>
            </a:r>
          </a:p>
          <a:p>
            <a:pPr marL="465138" lvl="3" indent="0">
              <a:spcBef>
                <a:spcPts val="600"/>
              </a:spcBef>
              <a:spcAft>
                <a:spcPts val="0"/>
              </a:spcAft>
              <a:buNone/>
            </a:pPr>
            <a:r>
              <a:rPr lang="en-US" sz="1900" dirty="0">
                <a:solidFill>
                  <a:prstClr val="black"/>
                </a:solidFill>
                <a:latin typeface="Consolas"/>
              </a:rPr>
              <a:t>    </a:t>
            </a:r>
            <a:r>
              <a:rPr lang="en-US" sz="1900" dirty="0">
                <a:solidFill>
                  <a:srgbClr val="008000"/>
                </a:solidFill>
                <a:latin typeface="Consolas"/>
              </a:rPr>
              <a:t>// read the input</a:t>
            </a:r>
            <a:endParaRPr lang="en-US" sz="1900" dirty="0">
              <a:solidFill>
                <a:prstClr val="black"/>
              </a:solidFill>
              <a:latin typeface="Consolas"/>
            </a:endParaRPr>
          </a:p>
          <a:p>
            <a:pPr marL="465138" lvl="3" indent="0">
              <a:spcBef>
                <a:spcPts val="600"/>
              </a:spcBef>
              <a:spcAft>
                <a:spcPts val="0"/>
              </a:spcAft>
              <a:buNone/>
            </a:pPr>
            <a:r>
              <a:rPr lang="en-US" sz="1900" dirty="0">
                <a:solidFill>
                  <a:prstClr val="black"/>
                </a:solidFill>
                <a:latin typeface="Consolas"/>
              </a:rPr>
              <a:t>    </a:t>
            </a:r>
            <a:r>
              <a:rPr lang="en-US" sz="1900" dirty="0">
                <a:solidFill>
                  <a:srgbClr val="0000FF"/>
                </a:solidFill>
                <a:latin typeface="Consolas"/>
              </a:rPr>
              <a:t>while</a:t>
            </a:r>
            <a:r>
              <a:rPr lang="en-US" sz="1900" dirty="0">
                <a:solidFill>
                  <a:prstClr val="black"/>
                </a:solidFill>
                <a:latin typeface="Consolas"/>
              </a:rPr>
              <a:t> </a:t>
            </a:r>
            <a:r>
              <a:rPr lang="en-US" sz="1900" dirty="0" smtClean="0">
                <a:solidFill>
                  <a:prstClr val="black"/>
                </a:solidFill>
                <a:latin typeface="Consolas"/>
              </a:rPr>
              <a:t>(</a:t>
            </a:r>
            <a:r>
              <a:rPr lang="en-US" sz="1900" dirty="0" err="1" smtClean="0">
                <a:solidFill>
                  <a:prstClr val="black"/>
                </a:solidFill>
                <a:latin typeface="Consolas"/>
              </a:rPr>
              <a:t>std</a:t>
            </a:r>
            <a:r>
              <a:rPr lang="en-US" sz="1900" dirty="0" smtClean="0">
                <a:solidFill>
                  <a:prstClr val="black"/>
                </a:solidFill>
                <a:latin typeface="Consolas"/>
              </a:rPr>
              <a:t>::</a:t>
            </a:r>
            <a:r>
              <a:rPr lang="en-US" sz="1900" dirty="0" err="1" smtClean="0">
                <a:solidFill>
                  <a:prstClr val="black"/>
                </a:solidFill>
                <a:latin typeface="Consolas"/>
              </a:rPr>
              <a:t>getline</a:t>
            </a:r>
            <a:r>
              <a:rPr lang="en-US" sz="1900" dirty="0" smtClean="0">
                <a:solidFill>
                  <a:prstClr val="black"/>
                </a:solidFill>
                <a:latin typeface="Consolas"/>
              </a:rPr>
              <a:t>(in</a:t>
            </a:r>
            <a:r>
              <a:rPr lang="en-US" sz="1900" dirty="0">
                <a:solidFill>
                  <a:prstClr val="black"/>
                </a:solidFill>
                <a:latin typeface="Consolas"/>
              </a:rPr>
              <a:t>, line)) {</a:t>
            </a:r>
          </a:p>
          <a:p>
            <a:pPr marL="465138" lvl="3" indent="0">
              <a:spcBef>
                <a:spcPts val="600"/>
              </a:spcBef>
              <a:spcAft>
                <a:spcPts val="0"/>
              </a:spcAft>
              <a:buNone/>
            </a:pPr>
            <a:r>
              <a:rPr lang="en-US" sz="1900" dirty="0">
                <a:solidFill>
                  <a:prstClr val="black"/>
                </a:solidFill>
                <a:latin typeface="Consolas"/>
              </a:rPr>
              <a:t>        </a:t>
            </a:r>
            <a:r>
              <a:rPr lang="en-US" sz="1900" dirty="0">
                <a:solidFill>
                  <a:srgbClr val="008000"/>
                </a:solidFill>
                <a:latin typeface="Consolas"/>
              </a:rPr>
              <a:t>// split the input into words</a:t>
            </a:r>
            <a:endParaRPr lang="en-US" sz="1900" dirty="0">
              <a:solidFill>
                <a:prstClr val="black"/>
              </a:solidFill>
              <a:latin typeface="Consolas"/>
            </a:endParaRPr>
          </a:p>
          <a:p>
            <a:pPr marL="465138" lvl="3" indent="0">
              <a:spcBef>
                <a:spcPts val="600"/>
              </a:spcBef>
              <a:spcAft>
                <a:spcPts val="0"/>
              </a:spcAft>
              <a:buNone/>
            </a:pPr>
            <a:r>
              <a:rPr lang="en-US" sz="1900" dirty="0">
                <a:solidFill>
                  <a:prstClr val="black"/>
                </a:solidFill>
                <a:latin typeface="Consolas"/>
              </a:rPr>
              <a:t>        </a:t>
            </a:r>
            <a:r>
              <a:rPr lang="en-US" sz="1900" dirty="0" err="1" smtClean="0">
                <a:solidFill>
                  <a:prstClr val="black"/>
                </a:solidFill>
                <a:latin typeface="Consolas"/>
              </a:rPr>
              <a:t>std</a:t>
            </a:r>
            <a:r>
              <a:rPr lang="en-US" sz="1900" dirty="0" smtClean="0">
                <a:solidFill>
                  <a:prstClr val="black"/>
                </a:solidFill>
                <a:latin typeface="Consolas"/>
              </a:rPr>
              <a:t>::vector&lt;</a:t>
            </a:r>
            <a:r>
              <a:rPr lang="en-US" sz="1900" dirty="0" err="1" smtClean="0">
                <a:solidFill>
                  <a:prstClr val="black"/>
                </a:solidFill>
                <a:latin typeface="Consolas"/>
              </a:rPr>
              <a:t>std</a:t>
            </a:r>
            <a:r>
              <a:rPr lang="en-US" sz="1900" dirty="0" smtClean="0">
                <a:solidFill>
                  <a:prstClr val="black"/>
                </a:solidFill>
                <a:latin typeface="Consolas"/>
              </a:rPr>
              <a:t>::string</a:t>
            </a:r>
            <a:r>
              <a:rPr lang="en-US" sz="1900" dirty="0">
                <a:solidFill>
                  <a:prstClr val="black"/>
                </a:solidFill>
                <a:latin typeface="Consolas"/>
              </a:rPr>
              <a:t>&gt; entry = split(line);</a:t>
            </a:r>
          </a:p>
          <a:p>
            <a:pPr marL="465138" lvl="3" indent="0">
              <a:spcBef>
                <a:spcPts val="600"/>
              </a:spcBef>
              <a:spcAft>
                <a:spcPts val="0"/>
              </a:spcAft>
              <a:buNone/>
            </a:pPr>
            <a:r>
              <a:rPr lang="en-US" sz="1900" dirty="0">
                <a:solidFill>
                  <a:prstClr val="black"/>
                </a:solidFill>
                <a:latin typeface="Consolas"/>
              </a:rPr>
              <a:t>        </a:t>
            </a:r>
            <a:r>
              <a:rPr lang="en-US" sz="1900" dirty="0">
                <a:solidFill>
                  <a:srgbClr val="0000FF"/>
                </a:solidFill>
                <a:latin typeface="Consolas"/>
              </a:rPr>
              <a:t>if</a:t>
            </a:r>
            <a:r>
              <a:rPr lang="en-US" sz="1900" dirty="0">
                <a:solidFill>
                  <a:prstClr val="black"/>
                </a:solidFill>
                <a:latin typeface="Consolas"/>
              </a:rPr>
              <a:t> (!</a:t>
            </a:r>
            <a:r>
              <a:rPr lang="en-US" sz="1900" dirty="0" err="1">
                <a:solidFill>
                  <a:prstClr val="black"/>
                </a:solidFill>
                <a:latin typeface="Consolas"/>
              </a:rPr>
              <a:t>entry.empty</a:t>
            </a:r>
            <a:r>
              <a:rPr lang="en-US" sz="1900" dirty="0">
                <a:solidFill>
                  <a:prstClr val="black"/>
                </a:solidFill>
                <a:latin typeface="Consolas"/>
              </a:rPr>
              <a:t>()) {</a:t>
            </a:r>
          </a:p>
          <a:p>
            <a:pPr marL="465138" lvl="3" indent="0">
              <a:spcBef>
                <a:spcPts val="600"/>
              </a:spcBef>
              <a:spcAft>
                <a:spcPts val="0"/>
              </a:spcAft>
              <a:buNone/>
            </a:pPr>
            <a:r>
              <a:rPr lang="en-US" sz="1900" dirty="0">
                <a:solidFill>
                  <a:prstClr val="black"/>
                </a:solidFill>
                <a:latin typeface="Consolas"/>
              </a:rPr>
              <a:t>            </a:t>
            </a:r>
            <a:r>
              <a:rPr lang="en-US" sz="1900" dirty="0">
                <a:solidFill>
                  <a:srgbClr val="008000"/>
                </a:solidFill>
                <a:latin typeface="Consolas"/>
              </a:rPr>
              <a:t>// use the category to store the associated rule</a:t>
            </a:r>
            <a:endParaRPr lang="en-US" sz="1900" dirty="0">
              <a:solidFill>
                <a:prstClr val="black"/>
              </a:solidFill>
              <a:latin typeface="Consolas"/>
            </a:endParaRPr>
          </a:p>
          <a:p>
            <a:pPr marL="465138" lvl="3" indent="0">
              <a:spcBef>
                <a:spcPts val="600"/>
              </a:spcBef>
              <a:spcAft>
                <a:spcPts val="0"/>
              </a:spcAft>
              <a:buNone/>
            </a:pPr>
            <a:r>
              <a:rPr lang="en-US" sz="1900" dirty="0">
                <a:solidFill>
                  <a:prstClr val="black"/>
                </a:solidFill>
                <a:latin typeface="Consolas"/>
              </a:rPr>
              <a:t>            ret[entry[0]].</a:t>
            </a:r>
            <a:r>
              <a:rPr lang="en-US" sz="1900" dirty="0" err="1">
                <a:solidFill>
                  <a:prstClr val="black"/>
                </a:solidFill>
                <a:latin typeface="Consolas"/>
              </a:rPr>
              <a:t>push_back</a:t>
            </a:r>
            <a:r>
              <a:rPr lang="en-US" sz="1900" dirty="0">
                <a:solidFill>
                  <a:prstClr val="black"/>
                </a:solidFill>
                <a:latin typeface="Consolas"/>
              </a:rPr>
              <a:t>(</a:t>
            </a:r>
          </a:p>
          <a:p>
            <a:pPr marL="465138" lvl="3" indent="0">
              <a:spcBef>
                <a:spcPts val="600"/>
              </a:spcBef>
              <a:spcAft>
                <a:spcPts val="0"/>
              </a:spcAft>
              <a:buNone/>
            </a:pPr>
            <a:r>
              <a:rPr lang="en-US" sz="1900" dirty="0">
                <a:solidFill>
                  <a:prstClr val="black"/>
                </a:solidFill>
                <a:latin typeface="Consolas"/>
              </a:rPr>
              <a:t>                rule(</a:t>
            </a:r>
            <a:r>
              <a:rPr lang="en-US" sz="1900" dirty="0" err="1">
                <a:solidFill>
                  <a:prstClr val="black"/>
                </a:solidFill>
                <a:latin typeface="Consolas"/>
              </a:rPr>
              <a:t>entry.begin</a:t>
            </a:r>
            <a:r>
              <a:rPr lang="en-US" sz="1900" dirty="0">
                <a:solidFill>
                  <a:prstClr val="black"/>
                </a:solidFill>
                <a:latin typeface="Consolas"/>
              </a:rPr>
              <a:t>() + 1, </a:t>
            </a:r>
            <a:r>
              <a:rPr lang="en-US" sz="1900" dirty="0" err="1">
                <a:solidFill>
                  <a:prstClr val="black"/>
                </a:solidFill>
                <a:latin typeface="Consolas"/>
              </a:rPr>
              <a:t>entry.end</a:t>
            </a:r>
            <a:r>
              <a:rPr lang="en-US" sz="1900" dirty="0">
                <a:solidFill>
                  <a:prstClr val="black"/>
                </a:solidFill>
                <a:latin typeface="Consolas"/>
              </a:rPr>
              <a:t>()));</a:t>
            </a:r>
          </a:p>
          <a:p>
            <a:pPr marL="465138" lvl="3" indent="0">
              <a:spcBef>
                <a:spcPts val="600"/>
              </a:spcBef>
              <a:spcAft>
                <a:spcPts val="0"/>
              </a:spcAft>
              <a:buNone/>
            </a:pPr>
            <a:r>
              <a:rPr lang="en-US" sz="1900" dirty="0">
                <a:solidFill>
                  <a:prstClr val="black"/>
                </a:solidFill>
                <a:latin typeface="Consolas"/>
              </a:rPr>
              <a:t>        }</a:t>
            </a:r>
          </a:p>
          <a:p>
            <a:pPr marL="465138" lvl="3" indent="0">
              <a:spcBef>
                <a:spcPts val="600"/>
              </a:spcBef>
              <a:spcAft>
                <a:spcPts val="0"/>
              </a:spcAft>
              <a:buNone/>
            </a:pPr>
            <a:r>
              <a:rPr lang="en-US" sz="1900" dirty="0">
                <a:solidFill>
                  <a:prstClr val="black"/>
                </a:solidFill>
                <a:latin typeface="Consolas"/>
              </a:rPr>
              <a:t>    }</a:t>
            </a:r>
          </a:p>
          <a:p>
            <a:pPr marL="465138" lvl="3" indent="0">
              <a:spcBef>
                <a:spcPts val="600"/>
              </a:spcBef>
              <a:spcAft>
                <a:spcPts val="0"/>
              </a:spcAft>
              <a:buNone/>
            </a:pPr>
            <a:r>
              <a:rPr lang="en-US" sz="1900" dirty="0">
                <a:solidFill>
                  <a:prstClr val="black"/>
                </a:solidFill>
                <a:latin typeface="Consolas"/>
              </a:rPr>
              <a:t>    </a:t>
            </a:r>
            <a:r>
              <a:rPr lang="en-US" sz="1900" dirty="0">
                <a:solidFill>
                  <a:srgbClr val="0000FF"/>
                </a:solidFill>
                <a:latin typeface="Consolas"/>
              </a:rPr>
              <a:t>return</a:t>
            </a:r>
            <a:r>
              <a:rPr lang="en-US" sz="1900" dirty="0">
                <a:solidFill>
                  <a:prstClr val="black"/>
                </a:solidFill>
                <a:latin typeface="Consolas"/>
              </a:rPr>
              <a:t> ret;</a:t>
            </a:r>
          </a:p>
          <a:p>
            <a:pPr marL="465138" lvl="3" indent="0">
              <a:spcBef>
                <a:spcPts val="600"/>
              </a:spcBef>
              <a:spcAft>
                <a:spcPts val="0"/>
              </a:spcAft>
              <a:buNone/>
            </a:pPr>
            <a:r>
              <a:rPr lang="en-US" sz="1900" dirty="0">
                <a:solidFill>
                  <a:prstClr val="black"/>
                </a:solidFill>
                <a:latin typeface="Consolas"/>
              </a:rPr>
              <a:t>}</a:t>
            </a:r>
          </a:p>
          <a:p>
            <a:endParaRPr lang="en-US" dirty="0"/>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42</a:t>
            </a:fld>
            <a:endParaRPr lang="en-US"/>
          </a:p>
        </p:txBody>
      </p:sp>
    </p:spTree>
    <p:extLst>
      <p:ext uri="{BB962C8B-B14F-4D97-AF65-F5344CB8AC3E}">
        <p14:creationId xmlns:p14="http://schemas.microsoft.com/office/powerpoint/2010/main" val="157391644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Generating the </a:t>
            </a:r>
            <a:r>
              <a:rPr lang="en-US" dirty="0" smtClean="0"/>
              <a:t>random Sentence</a:t>
            </a:r>
            <a:endParaRPr lang="en-US" dirty="0"/>
          </a:p>
        </p:txBody>
      </p:sp>
      <p:sp>
        <p:nvSpPr>
          <p:cNvPr id="3" name="Content Placeholder 2"/>
          <p:cNvSpPr>
            <a:spLocks noGrp="1"/>
          </p:cNvSpPr>
          <p:nvPr>
            <p:ph idx="1"/>
          </p:nvPr>
        </p:nvSpPr>
        <p:spPr/>
        <p:txBody>
          <a:bodyPr>
            <a:normAutofit/>
          </a:bodyPr>
          <a:lstStyle/>
          <a:p>
            <a:r>
              <a:rPr lang="de-DE" dirty="0" smtClean="0"/>
              <a:t>Start off with category </a:t>
            </a:r>
            <a:r>
              <a:rPr lang="de-DE" dirty="0" smtClean="0">
                <a:latin typeface="Consolas" panose="020B0609020204030204" pitchFamily="49" charset="0"/>
              </a:rPr>
              <a:t>&lt;sentence</a:t>
            </a:r>
            <a:r>
              <a:rPr lang="en-US" dirty="0" smtClean="0">
                <a:latin typeface="Consolas" panose="020B0609020204030204" pitchFamily="49" charset="0"/>
              </a:rPr>
              <a:t>&gt;</a:t>
            </a:r>
          </a:p>
          <a:p>
            <a:pPr lvl="1"/>
            <a:r>
              <a:rPr lang="en-US" dirty="0" smtClean="0"/>
              <a:t>Assemble the output in pieces from various rules</a:t>
            </a:r>
          </a:p>
          <a:p>
            <a:pPr lvl="1"/>
            <a:r>
              <a:rPr lang="en-US" dirty="0" smtClean="0"/>
              <a:t>Result is a </a:t>
            </a:r>
            <a:r>
              <a:rPr lang="en-US" dirty="0" err="1" smtClean="0">
                <a:latin typeface="Consolas" panose="020B0609020204030204" pitchFamily="49" charset="0"/>
              </a:rPr>
              <a:t>std</a:t>
            </a:r>
            <a:r>
              <a:rPr lang="en-US" dirty="0" smtClean="0">
                <a:latin typeface="Consolas" panose="020B0609020204030204" pitchFamily="49" charset="0"/>
              </a:rPr>
              <a:t>::vector&lt;</a:t>
            </a:r>
            <a:r>
              <a:rPr lang="en-US" dirty="0" err="1" smtClean="0">
                <a:latin typeface="Consolas" panose="020B0609020204030204" pitchFamily="49" charset="0"/>
              </a:rPr>
              <a:t>std</a:t>
            </a:r>
            <a:r>
              <a:rPr lang="en-US" dirty="0" smtClean="0">
                <a:latin typeface="Consolas" panose="020B0609020204030204" pitchFamily="49" charset="0"/>
              </a:rPr>
              <a:t>::string&gt;</a:t>
            </a:r>
            <a:r>
              <a:rPr lang="en-US" dirty="0" smtClean="0"/>
              <a:t> holding the words of the generated sentence</a:t>
            </a:r>
          </a:p>
          <a:p>
            <a:pPr marL="978408" lvl="3" indent="0">
              <a:buNone/>
            </a:pPr>
            <a:endParaRPr lang="en-US" sz="1600" dirty="0">
              <a:solidFill>
                <a:prstClr val="black"/>
              </a:solidFill>
              <a:latin typeface="Consolas"/>
            </a:endParaRPr>
          </a:p>
          <a:p>
            <a:pPr marL="978408" lvl="3" indent="0">
              <a:buNone/>
            </a:pPr>
            <a:r>
              <a:rPr lang="en-US" dirty="0" err="1">
                <a:solidFill>
                  <a:prstClr val="black"/>
                </a:solidFill>
                <a:latin typeface="Consolas"/>
              </a:rPr>
              <a:t>s</a:t>
            </a:r>
            <a:r>
              <a:rPr lang="en-US" sz="1600" dirty="0" err="1" smtClean="0">
                <a:solidFill>
                  <a:prstClr val="black"/>
                </a:solidFill>
                <a:latin typeface="Consolas"/>
              </a:rPr>
              <a:t>td</a:t>
            </a:r>
            <a:r>
              <a:rPr lang="en-US" sz="1600" dirty="0" smtClean="0">
                <a:solidFill>
                  <a:prstClr val="black"/>
                </a:solidFill>
                <a:latin typeface="Consolas"/>
              </a:rPr>
              <a:t>::vector&lt;</a:t>
            </a:r>
            <a:r>
              <a:rPr lang="en-US" sz="1600" dirty="0" err="1" smtClean="0">
                <a:solidFill>
                  <a:prstClr val="black"/>
                </a:solidFill>
                <a:latin typeface="Consolas"/>
              </a:rPr>
              <a:t>std</a:t>
            </a:r>
            <a:r>
              <a:rPr lang="en-US" sz="1600" dirty="0" smtClean="0">
                <a:solidFill>
                  <a:prstClr val="black"/>
                </a:solidFill>
                <a:latin typeface="Consolas"/>
              </a:rPr>
              <a:t>::string</a:t>
            </a:r>
            <a:r>
              <a:rPr lang="en-US" sz="1600" dirty="0">
                <a:solidFill>
                  <a:prstClr val="black"/>
                </a:solidFill>
                <a:latin typeface="Consolas"/>
              </a:rPr>
              <a:t>&gt; </a:t>
            </a:r>
            <a:r>
              <a:rPr lang="en-US" sz="1600" dirty="0" err="1">
                <a:solidFill>
                  <a:prstClr val="black"/>
                </a:solidFill>
                <a:latin typeface="Consolas"/>
              </a:rPr>
              <a:t>generate_sentence</a:t>
            </a:r>
            <a:r>
              <a:rPr lang="en-US" sz="1600" dirty="0">
                <a:solidFill>
                  <a:prstClr val="black"/>
                </a:solidFill>
                <a:latin typeface="Consolas"/>
              </a:rPr>
              <a:t>(grammar </a:t>
            </a:r>
            <a:r>
              <a:rPr lang="en-US" sz="1600" dirty="0" err="1">
                <a:solidFill>
                  <a:srgbClr val="0000FF"/>
                </a:solidFill>
                <a:latin typeface="Consolas"/>
              </a:rPr>
              <a:t>const</a:t>
            </a:r>
            <a:r>
              <a:rPr lang="en-US" sz="1600" dirty="0">
                <a:solidFill>
                  <a:prstClr val="black"/>
                </a:solidFill>
                <a:latin typeface="Consolas"/>
              </a:rPr>
              <a:t>&amp; g)</a:t>
            </a:r>
          </a:p>
          <a:p>
            <a:pPr marL="978408" lvl="3" indent="0">
              <a:buNone/>
            </a:pPr>
            <a:r>
              <a:rPr lang="en-US" sz="1600" dirty="0">
                <a:solidFill>
                  <a:prstClr val="black"/>
                </a:solidFill>
                <a:latin typeface="Consolas"/>
              </a:rPr>
              <a:t>{</a:t>
            </a:r>
          </a:p>
          <a:p>
            <a:pPr marL="978408" lvl="3" indent="0">
              <a:buNone/>
            </a:pPr>
            <a:r>
              <a:rPr lang="en-US" sz="1600" dirty="0">
                <a:solidFill>
                  <a:prstClr val="black"/>
                </a:solidFill>
                <a:latin typeface="Consolas"/>
              </a:rPr>
              <a:t>    </a:t>
            </a:r>
            <a:r>
              <a:rPr lang="en-US" sz="1600" dirty="0" err="1" smtClean="0">
                <a:solidFill>
                  <a:prstClr val="black"/>
                </a:solidFill>
                <a:latin typeface="Consolas"/>
              </a:rPr>
              <a:t>std</a:t>
            </a:r>
            <a:r>
              <a:rPr lang="en-US" sz="1600" dirty="0" smtClean="0">
                <a:solidFill>
                  <a:prstClr val="black"/>
                </a:solidFill>
                <a:latin typeface="Consolas"/>
              </a:rPr>
              <a:t>::vector&lt;</a:t>
            </a:r>
            <a:r>
              <a:rPr lang="en-US" sz="1600" dirty="0" err="1" smtClean="0">
                <a:solidFill>
                  <a:prstClr val="black"/>
                </a:solidFill>
                <a:latin typeface="Consolas"/>
              </a:rPr>
              <a:t>std</a:t>
            </a:r>
            <a:r>
              <a:rPr lang="en-US" sz="1600" dirty="0" smtClean="0">
                <a:solidFill>
                  <a:prstClr val="black"/>
                </a:solidFill>
                <a:latin typeface="Consolas"/>
              </a:rPr>
              <a:t>::string</a:t>
            </a:r>
            <a:r>
              <a:rPr lang="en-US" sz="1600" dirty="0">
                <a:solidFill>
                  <a:prstClr val="black"/>
                </a:solidFill>
                <a:latin typeface="Consolas"/>
              </a:rPr>
              <a:t>&gt; ret;</a:t>
            </a:r>
          </a:p>
          <a:p>
            <a:pPr marL="978408" lvl="3" indent="0">
              <a:buNone/>
            </a:pPr>
            <a:r>
              <a:rPr lang="en-US" sz="1600" dirty="0">
                <a:solidFill>
                  <a:prstClr val="black"/>
                </a:solidFill>
                <a:latin typeface="Consolas"/>
              </a:rPr>
              <a:t>    </a:t>
            </a:r>
            <a:r>
              <a:rPr lang="en-US" sz="1600" dirty="0" smtClean="0">
                <a:solidFill>
                  <a:prstClr val="black"/>
                </a:solidFill>
                <a:latin typeface="Consolas"/>
              </a:rPr>
              <a:t>generate(g</a:t>
            </a:r>
            <a:r>
              <a:rPr lang="en-US" sz="1600" dirty="0">
                <a:solidFill>
                  <a:prstClr val="black"/>
                </a:solidFill>
                <a:latin typeface="Consolas"/>
              </a:rPr>
              <a:t>, </a:t>
            </a:r>
            <a:r>
              <a:rPr lang="en-US" sz="1600" dirty="0">
                <a:solidFill>
                  <a:srgbClr val="A31515"/>
                </a:solidFill>
                <a:latin typeface="Consolas"/>
              </a:rPr>
              <a:t>"&lt;sentence&gt;"</a:t>
            </a:r>
            <a:r>
              <a:rPr lang="en-US" sz="1600" dirty="0">
                <a:solidFill>
                  <a:prstClr val="black"/>
                </a:solidFill>
                <a:latin typeface="Consolas"/>
              </a:rPr>
              <a:t>, ret);</a:t>
            </a:r>
          </a:p>
          <a:p>
            <a:pPr marL="978408" lvl="3" indent="0">
              <a:buNone/>
            </a:pPr>
            <a:r>
              <a:rPr lang="en-US" sz="1600" dirty="0">
                <a:solidFill>
                  <a:prstClr val="black"/>
                </a:solidFill>
                <a:latin typeface="Consolas"/>
              </a:rPr>
              <a:t>    </a:t>
            </a:r>
            <a:r>
              <a:rPr lang="en-US" sz="1600" dirty="0">
                <a:solidFill>
                  <a:srgbClr val="0000FF"/>
                </a:solidFill>
                <a:latin typeface="Consolas"/>
              </a:rPr>
              <a:t>return</a:t>
            </a:r>
            <a:r>
              <a:rPr lang="en-US" sz="1600" dirty="0">
                <a:solidFill>
                  <a:prstClr val="black"/>
                </a:solidFill>
                <a:latin typeface="Consolas"/>
              </a:rPr>
              <a:t> ret;</a:t>
            </a:r>
          </a:p>
          <a:p>
            <a:pPr marL="978408" lvl="3" indent="0">
              <a:buNone/>
            </a:pPr>
            <a:r>
              <a:rPr lang="en-US" sz="1600" dirty="0">
                <a:solidFill>
                  <a:prstClr val="black"/>
                </a:solidFill>
                <a:latin typeface="Consolas"/>
              </a:rPr>
              <a:t>}</a:t>
            </a:r>
          </a:p>
          <a:p>
            <a:endParaRPr lang="en-US" dirty="0">
              <a:solidFill>
                <a:prstClr val="black"/>
              </a:solidFill>
              <a:latin typeface="Consolas"/>
            </a:endParaRPr>
          </a:p>
          <a:p>
            <a:endParaRPr lang="en-US" dirty="0"/>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43</a:t>
            </a:fld>
            <a:endParaRPr lang="en-US"/>
          </a:p>
        </p:txBody>
      </p:sp>
    </p:spTree>
    <p:extLst>
      <p:ext uri="{BB962C8B-B14F-4D97-AF65-F5344CB8AC3E}">
        <p14:creationId xmlns:p14="http://schemas.microsoft.com/office/powerpoint/2010/main" val="294033746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Generating the random Sentence</a:t>
            </a:r>
          </a:p>
        </p:txBody>
      </p:sp>
      <p:sp>
        <p:nvSpPr>
          <p:cNvPr id="3" name="Content Placeholder 2"/>
          <p:cNvSpPr>
            <a:spLocks noGrp="1"/>
          </p:cNvSpPr>
          <p:nvPr>
            <p:ph idx="1"/>
          </p:nvPr>
        </p:nvSpPr>
        <p:spPr/>
        <p:txBody>
          <a:bodyPr>
            <a:normAutofit/>
          </a:bodyPr>
          <a:lstStyle/>
          <a:p>
            <a:r>
              <a:rPr lang="en-US" dirty="0" smtClean="0"/>
              <a:t>Our algorithm generate() knows how to query the grammar and how to collect the words</a:t>
            </a:r>
          </a:p>
          <a:p>
            <a:r>
              <a:rPr lang="en-US" dirty="0" smtClean="0"/>
              <a:t>Needs to decide whether a string is a category:</a:t>
            </a:r>
          </a:p>
          <a:p>
            <a:pPr marL="465138" lvl="3" indent="0">
              <a:buNone/>
            </a:pPr>
            <a:endParaRPr lang="en-US" sz="1600" dirty="0">
              <a:solidFill>
                <a:srgbClr val="008000"/>
              </a:solidFill>
              <a:latin typeface="Consolas"/>
            </a:endParaRPr>
          </a:p>
          <a:p>
            <a:pPr marL="690563" lvl="3" indent="0">
              <a:buNone/>
            </a:pPr>
            <a:r>
              <a:rPr lang="en-US" sz="1600" dirty="0">
                <a:solidFill>
                  <a:srgbClr val="008000"/>
                </a:solidFill>
                <a:latin typeface="Consolas"/>
              </a:rPr>
              <a:t>// return true if 's' represents a category</a:t>
            </a:r>
            <a:endParaRPr lang="en-US" sz="1600" dirty="0">
              <a:solidFill>
                <a:srgbClr val="0000FF"/>
              </a:solidFill>
              <a:latin typeface="Consolas"/>
            </a:endParaRPr>
          </a:p>
          <a:p>
            <a:pPr marL="690563" lvl="3" indent="0">
              <a:buNone/>
            </a:pPr>
            <a:r>
              <a:rPr lang="en-US" sz="1600" dirty="0">
                <a:solidFill>
                  <a:srgbClr val="0000FF"/>
                </a:solidFill>
                <a:latin typeface="Consolas"/>
              </a:rPr>
              <a:t>bool</a:t>
            </a:r>
            <a:r>
              <a:rPr lang="en-US" sz="1600" dirty="0">
                <a:solidFill>
                  <a:prstClr val="black"/>
                </a:solidFill>
                <a:latin typeface="Consolas"/>
              </a:rPr>
              <a:t> </a:t>
            </a:r>
            <a:r>
              <a:rPr lang="en-US" sz="1600" dirty="0" smtClean="0">
                <a:solidFill>
                  <a:prstClr val="black"/>
                </a:solidFill>
                <a:latin typeface="Consolas"/>
              </a:rPr>
              <a:t>bracketed(</a:t>
            </a:r>
            <a:r>
              <a:rPr lang="en-US" sz="1600" dirty="0" err="1" smtClean="0">
                <a:solidFill>
                  <a:prstClr val="black"/>
                </a:solidFill>
                <a:latin typeface="Consolas"/>
              </a:rPr>
              <a:t>std</a:t>
            </a:r>
            <a:r>
              <a:rPr lang="en-US" sz="1600" dirty="0" smtClean="0">
                <a:solidFill>
                  <a:prstClr val="black"/>
                </a:solidFill>
                <a:latin typeface="Consolas"/>
              </a:rPr>
              <a:t>::string </a:t>
            </a:r>
            <a:r>
              <a:rPr lang="en-US" sz="1600" dirty="0" err="1">
                <a:solidFill>
                  <a:srgbClr val="0000FF"/>
                </a:solidFill>
                <a:latin typeface="Consolas"/>
              </a:rPr>
              <a:t>const</a:t>
            </a:r>
            <a:r>
              <a:rPr lang="en-US" sz="1600" dirty="0">
                <a:solidFill>
                  <a:prstClr val="black"/>
                </a:solidFill>
                <a:latin typeface="Consolas"/>
              </a:rPr>
              <a:t>&amp; s)</a:t>
            </a:r>
          </a:p>
          <a:p>
            <a:pPr marL="690563" lvl="3" indent="0">
              <a:buNone/>
            </a:pPr>
            <a:r>
              <a:rPr lang="en-US" sz="1600" dirty="0">
                <a:solidFill>
                  <a:prstClr val="black"/>
                </a:solidFill>
                <a:latin typeface="Consolas"/>
              </a:rPr>
              <a:t>{</a:t>
            </a:r>
          </a:p>
          <a:p>
            <a:pPr marL="690563" lvl="3" indent="0">
              <a:buNone/>
            </a:pPr>
            <a:r>
              <a:rPr lang="en-US" sz="1600" dirty="0">
                <a:solidFill>
                  <a:prstClr val="black"/>
                </a:solidFill>
                <a:latin typeface="Consolas"/>
              </a:rPr>
              <a:t>    </a:t>
            </a:r>
            <a:r>
              <a:rPr lang="en-US" sz="1600" dirty="0">
                <a:solidFill>
                  <a:srgbClr val="0000FF"/>
                </a:solidFill>
                <a:latin typeface="Consolas"/>
              </a:rPr>
              <a:t>return</a:t>
            </a:r>
            <a:r>
              <a:rPr lang="en-US" sz="1600" dirty="0">
                <a:solidFill>
                  <a:prstClr val="black"/>
                </a:solidFill>
                <a:latin typeface="Consolas"/>
              </a:rPr>
              <a:t> </a:t>
            </a:r>
            <a:r>
              <a:rPr lang="en-US" sz="1600" dirty="0" err="1">
                <a:solidFill>
                  <a:prstClr val="black"/>
                </a:solidFill>
                <a:latin typeface="Consolas"/>
              </a:rPr>
              <a:t>s.size</a:t>
            </a:r>
            <a:r>
              <a:rPr lang="en-US" sz="1600" dirty="0">
                <a:solidFill>
                  <a:prstClr val="black"/>
                </a:solidFill>
                <a:latin typeface="Consolas"/>
              </a:rPr>
              <a:t>() &gt; 1 &amp;&amp; s[0] == </a:t>
            </a:r>
            <a:r>
              <a:rPr lang="en-US" sz="1600" dirty="0">
                <a:solidFill>
                  <a:srgbClr val="A31515"/>
                </a:solidFill>
                <a:latin typeface="Consolas"/>
              </a:rPr>
              <a:t>'&lt;'</a:t>
            </a:r>
            <a:r>
              <a:rPr lang="en-US" sz="1600" dirty="0">
                <a:solidFill>
                  <a:prstClr val="black"/>
                </a:solidFill>
                <a:latin typeface="Consolas"/>
              </a:rPr>
              <a:t> &amp;&amp; s[</a:t>
            </a:r>
            <a:r>
              <a:rPr lang="en-US" sz="1600" dirty="0" err="1">
                <a:solidFill>
                  <a:prstClr val="black"/>
                </a:solidFill>
                <a:latin typeface="Consolas"/>
              </a:rPr>
              <a:t>s.size</a:t>
            </a:r>
            <a:r>
              <a:rPr lang="en-US" sz="1600" dirty="0">
                <a:solidFill>
                  <a:prstClr val="black"/>
                </a:solidFill>
                <a:latin typeface="Consolas"/>
              </a:rPr>
              <a:t>() - 1] == </a:t>
            </a:r>
            <a:r>
              <a:rPr lang="en-US" sz="1600" dirty="0">
                <a:solidFill>
                  <a:srgbClr val="A31515"/>
                </a:solidFill>
                <a:latin typeface="Consolas"/>
              </a:rPr>
              <a:t>'&gt;'</a:t>
            </a:r>
            <a:r>
              <a:rPr lang="en-US" sz="1600" dirty="0">
                <a:solidFill>
                  <a:prstClr val="black"/>
                </a:solidFill>
                <a:latin typeface="Consolas"/>
              </a:rPr>
              <a:t>;</a:t>
            </a:r>
          </a:p>
          <a:p>
            <a:pPr marL="690563" lvl="3" indent="0">
              <a:buNone/>
            </a:pPr>
            <a:r>
              <a:rPr lang="en-US" sz="1600" dirty="0">
                <a:solidFill>
                  <a:prstClr val="black"/>
                </a:solidFill>
                <a:latin typeface="Consolas"/>
              </a:rPr>
              <a:t>}</a:t>
            </a:r>
          </a:p>
          <a:p>
            <a:pPr marL="465138" lvl="3" indent="0">
              <a:buNone/>
            </a:pPr>
            <a:endParaRPr lang="en-US" sz="1600" dirty="0">
              <a:solidFill>
                <a:prstClr val="black"/>
              </a:solidFill>
              <a:latin typeface="Consolas"/>
            </a:endParaRPr>
          </a:p>
          <a:p>
            <a:r>
              <a:rPr lang="en-US" dirty="0" smtClean="0"/>
              <a:t>If it’s a category, look up rule and expand it</a:t>
            </a:r>
          </a:p>
          <a:p>
            <a:r>
              <a:rPr lang="en-US" dirty="0" smtClean="0"/>
              <a:t>If it’s not a category, copy word to output</a:t>
            </a:r>
            <a:endParaRPr lang="en-US" dirty="0"/>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44</a:t>
            </a:fld>
            <a:endParaRPr lang="en-US"/>
          </a:p>
        </p:txBody>
      </p:sp>
    </p:spTree>
    <p:extLst>
      <p:ext uri="{BB962C8B-B14F-4D97-AF65-F5344CB8AC3E}">
        <p14:creationId xmlns:p14="http://schemas.microsoft.com/office/powerpoint/2010/main" val="2556634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 calcmode="lin" valueType="num">
                                      <p:cBhvr additive="base">
                                        <p:cTn id="4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Generating the random Sentence</a:t>
            </a:r>
            <a:endParaRPr lang="en-US" dirty="0"/>
          </a:p>
        </p:txBody>
      </p:sp>
      <p:sp>
        <p:nvSpPr>
          <p:cNvPr id="3" name="Content Placeholder 2"/>
          <p:cNvSpPr>
            <a:spLocks noGrp="1"/>
          </p:cNvSpPr>
          <p:nvPr>
            <p:ph idx="1"/>
          </p:nvPr>
        </p:nvSpPr>
        <p:spPr>
          <a:xfrm>
            <a:off x="1261872" y="1828802"/>
            <a:ext cx="9863328" cy="4351337"/>
          </a:xfrm>
        </p:spPr>
        <p:txBody>
          <a:bodyPr>
            <a:normAutofit fontScale="85000" lnSpcReduction="20000"/>
          </a:bodyPr>
          <a:lstStyle/>
          <a:p>
            <a:pPr marL="465138" lvl="3" indent="0">
              <a:spcBef>
                <a:spcPts val="400"/>
              </a:spcBef>
              <a:buNone/>
            </a:pPr>
            <a:r>
              <a:rPr lang="en-US" dirty="0">
                <a:solidFill>
                  <a:srgbClr val="0000FF"/>
                </a:solidFill>
                <a:latin typeface="Consolas"/>
              </a:rPr>
              <a:t>void </a:t>
            </a:r>
            <a:r>
              <a:rPr lang="en-US" dirty="0" smtClean="0">
                <a:solidFill>
                  <a:prstClr val="black"/>
                </a:solidFill>
                <a:latin typeface="Consolas"/>
              </a:rPr>
              <a:t>generate(grammar </a:t>
            </a:r>
            <a:r>
              <a:rPr lang="en-US" dirty="0" err="1">
                <a:solidFill>
                  <a:srgbClr val="0000FF"/>
                </a:solidFill>
                <a:latin typeface="Consolas"/>
              </a:rPr>
              <a:t>const</a:t>
            </a:r>
            <a:r>
              <a:rPr lang="en-US" dirty="0">
                <a:solidFill>
                  <a:prstClr val="black"/>
                </a:solidFill>
                <a:latin typeface="Consolas"/>
              </a:rPr>
              <a:t>&amp; g, </a:t>
            </a:r>
            <a:r>
              <a:rPr lang="en-US" dirty="0" err="1" smtClean="0">
                <a:solidFill>
                  <a:prstClr val="black"/>
                </a:solidFill>
                <a:latin typeface="Consolas"/>
              </a:rPr>
              <a:t>std</a:t>
            </a:r>
            <a:r>
              <a:rPr lang="en-US" dirty="0" smtClean="0">
                <a:solidFill>
                  <a:prstClr val="black"/>
                </a:solidFill>
                <a:latin typeface="Consolas"/>
              </a:rPr>
              <a:t>::string </a:t>
            </a:r>
            <a:r>
              <a:rPr lang="en-US" dirty="0" err="1">
                <a:solidFill>
                  <a:srgbClr val="0000FF"/>
                </a:solidFill>
                <a:latin typeface="Consolas"/>
              </a:rPr>
              <a:t>const</a:t>
            </a:r>
            <a:r>
              <a:rPr lang="en-US" dirty="0">
                <a:solidFill>
                  <a:prstClr val="black"/>
                </a:solidFill>
                <a:latin typeface="Consolas"/>
              </a:rPr>
              <a:t>&amp; word, </a:t>
            </a:r>
            <a:r>
              <a:rPr lang="en-US" dirty="0" err="1" smtClean="0">
                <a:solidFill>
                  <a:prstClr val="black"/>
                </a:solidFill>
                <a:latin typeface="Consolas"/>
              </a:rPr>
              <a:t>std</a:t>
            </a:r>
            <a:r>
              <a:rPr lang="en-US" dirty="0" smtClean="0">
                <a:solidFill>
                  <a:prstClr val="black"/>
                </a:solidFill>
                <a:latin typeface="Consolas"/>
              </a:rPr>
              <a:t>::vector&lt;</a:t>
            </a:r>
            <a:r>
              <a:rPr lang="en-US" dirty="0" err="1" smtClean="0">
                <a:solidFill>
                  <a:prstClr val="black"/>
                </a:solidFill>
                <a:latin typeface="Consolas"/>
              </a:rPr>
              <a:t>std</a:t>
            </a:r>
            <a:r>
              <a:rPr lang="en-US" dirty="0" smtClean="0">
                <a:solidFill>
                  <a:prstClr val="black"/>
                </a:solidFill>
                <a:latin typeface="Consolas"/>
              </a:rPr>
              <a:t>::string</a:t>
            </a:r>
            <a:r>
              <a:rPr lang="en-US" dirty="0">
                <a:solidFill>
                  <a:prstClr val="black"/>
                </a:solidFill>
                <a:latin typeface="Consolas"/>
              </a:rPr>
              <a:t>&gt;&amp; ret)</a:t>
            </a:r>
          </a:p>
          <a:p>
            <a:pPr marL="465138" lvl="3" indent="0">
              <a:spcBef>
                <a:spcPts val="400"/>
              </a:spcBef>
              <a:buNone/>
            </a:pPr>
            <a:r>
              <a:rPr lang="en-US" dirty="0">
                <a:solidFill>
                  <a:prstClr val="black"/>
                </a:solidFill>
                <a:latin typeface="Consolas"/>
              </a:rPr>
              <a:t>{</a:t>
            </a:r>
          </a:p>
          <a:p>
            <a:pPr marL="465138" lvl="3" indent="0">
              <a:spcBef>
                <a:spcPts val="400"/>
              </a:spcBef>
              <a:buNone/>
            </a:pPr>
            <a:r>
              <a:rPr lang="en-US" dirty="0">
                <a:solidFill>
                  <a:prstClr val="black"/>
                </a:solidFill>
                <a:latin typeface="Consolas"/>
              </a:rPr>
              <a:t>    </a:t>
            </a:r>
            <a:r>
              <a:rPr lang="en-US" dirty="0">
                <a:solidFill>
                  <a:srgbClr val="0000FF"/>
                </a:solidFill>
                <a:latin typeface="Consolas"/>
              </a:rPr>
              <a:t>if</a:t>
            </a:r>
            <a:r>
              <a:rPr lang="en-US" dirty="0">
                <a:solidFill>
                  <a:prstClr val="black"/>
                </a:solidFill>
                <a:latin typeface="Consolas"/>
              </a:rPr>
              <a:t> (!bracketed(word)) </a:t>
            </a:r>
            <a:r>
              <a:rPr lang="en-US" dirty="0" smtClean="0">
                <a:solidFill>
                  <a:prstClr val="black"/>
                </a:solidFill>
                <a:latin typeface="Consolas"/>
              </a:rPr>
              <a:t>{</a:t>
            </a:r>
            <a:endParaRPr lang="en-US" dirty="0">
              <a:solidFill>
                <a:prstClr val="black"/>
              </a:solidFill>
              <a:latin typeface="Consolas"/>
            </a:endParaRPr>
          </a:p>
          <a:p>
            <a:pPr marL="465138" lvl="3" indent="0">
              <a:spcBef>
                <a:spcPts val="400"/>
              </a:spcBef>
              <a:buNone/>
            </a:pPr>
            <a:r>
              <a:rPr lang="en-US" dirty="0">
                <a:solidFill>
                  <a:prstClr val="black"/>
                </a:solidFill>
                <a:latin typeface="Consolas"/>
              </a:rPr>
              <a:t>        </a:t>
            </a:r>
            <a:r>
              <a:rPr lang="en-US" dirty="0" err="1">
                <a:solidFill>
                  <a:prstClr val="black"/>
                </a:solidFill>
                <a:latin typeface="Consolas"/>
              </a:rPr>
              <a:t>ret.push_back</a:t>
            </a:r>
            <a:r>
              <a:rPr lang="en-US" dirty="0">
                <a:solidFill>
                  <a:prstClr val="black"/>
                </a:solidFill>
                <a:latin typeface="Consolas"/>
              </a:rPr>
              <a:t>(word</a:t>
            </a:r>
            <a:r>
              <a:rPr lang="en-US" dirty="0" smtClean="0">
                <a:solidFill>
                  <a:prstClr val="black"/>
                </a:solidFill>
                <a:latin typeface="Consolas"/>
              </a:rPr>
              <a:t>);</a:t>
            </a:r>
          </a:p>
          <a:p>
            <a:pPr marL="465138" lvl="3" indent="0">
              <a:spcBef>
                <a:spcPts val="400"/>
              </a:spcBef>
              <a:buNone/>
            </a:pPr>
            <a:r>
              <a:rPr lang="en-US" dirty="0">
                <a:solidFill>
                  <a:prstClr val="black"/>
                </a:solidFill>
                <a:latin typeface="Consolas"/>
              </a:rPr>
              <a:t> </a:t>
            </a:r>
            <a:r>
              <a:rPr lang="en-US" dirty="0" smtClean="0">
                <a:solidFill>
                  <a:prstClr val="black"/>
                </a:solidFill>
                <a:latin typeface="Consolas"/>
              </a:rPr>
              <a:t>   }</a:t>
            </a:r>
            <a:endParaRPr lang="en-US" dirty="0">
              <a:solidFill>
                <a:prstClr val="black"/>
              </a:solidFill>
              <a:latin typeface="Consolas"/>
            </a:endParaRPr>
          </a:p>
          <a:p>
            <a:pPr marL="465138" lvl="3" indent="0">
              <a:spcBef>
                <a:spcPts val="400"/>
              </a:spcBef>
              <a:buNone/>
            </a:pPr>
            <a:r>
              <a:rPr lang="en-US" dirty="0">
                <a:solidFill>
                  <a:prstClr val="black"/>
                </a:solidFill>
                <a:latin typeface="Consolas"/>
              </a:rPr>
              <a:t>    </a:t>
            </a:r>
            <a:r>
              <a:rPr lang="en-US" dirty="0">
                <a:solidFill>
                  <a:srgbClr val="0000FF"/>
                </a:solidFill>
                <a:latin typeface="Consolas"/>
              </a:rPr>
              <a:t>else</a:t>
            </a:r>
            <a:r>
              <a:rPr lang="en-US" dirty="0">
                <a:solidFill>
                  <a:prstClr val="black"/>
                </a:solidFill>
                <a:latin typeface="Consolas"/>
              </a:rPr>
              <a:t> {</a:t>
            </a:r>
          </a:p>
          <a:p>
            <a:pPr marL="465138" lvl="3" indent="0">
              <a:spcBef>
                <a:spcPts val="400"/>
              </a:spcBef>
              <a:buNone/>
            </a:pPr>
            <a:r>
              <a:rPr lang="en-US" dirty="0">
                <a:solidFill>
                  <a:prstClr val="black"/>
                </a:solidFill>
                <a:latin typeface="Consolas"/>
              </a:rPr>
              <a:t>        </a:t>
            </a:r>
            <a:r>
              <a:rPr lang="en-US" dirty="0">
                <a:solidFill>
                  <a:srgbClr val="008000"/>
                </a:solidFill>
                <a:latin typeface="Consolas"/>
              </a:rPr>
              <a:t>// locate the rule that corresponds to word</a:t>
            </a:r>
            <a:endParaRPr lang="en-US" dirty="0">
              <a:solidFill>
                <a:prstClr val="black"/>
              </a:solidFill>
              <a:latin typeface="Consolas"/>
            </a:endParaRPr>
          </a:p>
          <a:p>
            <a:pPr marL="465138" lvl="3" indent="0">
              <a:spcBef>
                <a:spcPts val="400"/>
              </a:spcBef>
              <a:buNone/>
            </a:pPr>
            <a:r>
              <a:rPr lang="en-US" dirty="0">
                <a:solidFill>
                  <a:prstClr val="black"/>
                </a:solidFill>
                <a:latin typeface="Consolas"/>
              </a:rPr>
              <a:t>        </a:t>
            </a:r>
            <a:r>
              <a:rPr lang="en-US" dirty="0">
                <a:solidFill>
                  <a:srgbClr val="0000FF"/>
                </a:solidFill>
                <a:latin typeface="Consolas"/>
              </a:rPr>
              <a:t>auto</a:t>
            </a:r>
            <a:r>
              <a:rPr lang="en-US" dirty="0">
                <a:solidFill>
                  <a:prstClr val="black"/>
                </a:solidFill>
                <a:latin typeface="Consolas"/>
              </a:rPr>
              <a:t> it = </a:t>
            </a:r>
            <a:r>
              <a:rPr lang="en-US" dirty="0" err="1">
                <a:solidFill>
                  <a:prstClr val="black"/>
                </a:solidFill>
                <a:latin typeface="Consolas"/>
              </a:rPr>
              <a:t>g.find</a:t>
            </a:r>
            <a:r>
              <a:rPr lang="en-US" dirty="0">
                <a:solidFill>
                  <a:prstClr val="black"/>
                </a:solidFill>
                <a:latin typeface="Consolas"/>
              </a:rPr>
              <a:t>(word);</a:t>
            </a:r>
          </a:p>
          <a:p>
            <a:pPr marL="465138" lvl="3" indent="0">
              <a:spcBef>
                <a:spcPts val="400"/>
              </a:spcBef>
              <a:buNone/>
            </a:pPr>
            <a:r>
              <a:rPr lang="en-US" dirty="0">
                <a:solidFill>
                  <a:prstClr val="black"/>
                </a:solidFill>
                <a:latin typeface="Consolas"/>
              </a:rPr>
              <a:t>        </a:t>
            </a:r>
            <a:r>
              <a:rPr lang="en-US" dirty="0">
                <a:solidFill>
                  <a:srgbClr val="0000FF"/>
                </a:solidFill>
                <a:latin typeface="Consolas"/>
              </a:rPr>
              <a:t>if</a:t>
            </a:r>
            <a:r>
              <a:rPr lang="en-US" dirty="0">
                <a:solidFill>
                  <a:prstClr val="black"/>
                </a:solidFill>
                <a:latin typeface="Consolas"/>
              </a:rPr>
              <a:t> (it == </a:t>
            </a:r>
            <a:r>
              <a:rPr lang="en-US" dirty="0" err="1">
                <a:solidFill>
                  <a:prstClr val="black"/>
                </a:solidFill>
                <a:latin typeface="Consolas"/>
              </a:rPr>
              <a:t>g.end</a:t>
            </a:r>
            <a:r>
              <a:rPr lang="en-US" dirty="0" smtClean="0">
                <a:solidFill>
                  <a:prstClr val="black"/>
                </a:solidFill>
                <a:latin typeface="Consolas"/>
              </a:rPr>
              <a:t>()) </a:t>
            </a:r>
            <a:r>
              <a:rPr lang="en-US" dirty="0">
                <a:solidFill>
                  <a:srgbClr val="0000FF"/>
                </a:solidFill>
                <a:latin typeface="Consolas"/>
              </a:rPr>
              <a:t>throw</a:t>
            </a:r>
            <a:r>
              <a:rPr lang="en-US" dirty="0">
                <a:solidFill>
                  <a:prstClr val="black"/>
                </a:solidFill>
                <a:latin typeface="Consolas"/>
              </a:rPr>
              <a:t> </a:t>
            </a:r>
            <a:r>
              <a:rPr lang="en-US" dirty="0" err="1" smtClean="0">
                <a:solidFill>
                  <a:prstClr val="black"/>
                </a:solidFill>
                <a:latin typeface="Consolas"/>
              </a:rPr>
              <a:t>std</a:t>
            </a:r>
            <a:r>
              <a:rPr lang="en-US" dirty="0" smtClean="0">
                <a:solidFill>
                  <a:prstClr val="black"/>
                </a:solidFill>
                <a:latin typeface="Consolas"/>
              </a:rPr>
              <a:t>::</a:t>
            </a:r>
            <a:r>
              <a:rPr lang="en-US" dirty="0" err="1" smtClean="0">
                <a:solidFill>
                  <a:prstClr val="black"/>
                </a:solidFill>
                <a:latin typeface="Consolas"/>
              </a:rPr>
              <a:t>logic_error</a:t>
            </a:r>
            <a:r>
              <a:rPr lang="en-US" dirty="0">
                <a:solidFill>
                  <a:prstClr val="black"/>
                </a:solidFill>
                <a:latin typeface="Consolas"/>
              </a:rPr>
              <a:t>(</a:t>
            </a:r>
            <a:r>
              <a:rPr lang="en-US" dirty="0">
                <a:solidFill>
                  <a:srgbClr val="A31515"/>
                </a:solidFill>
                <a:latin typeface="Consolas"/>
              </a:rPr>
              <a:t>"empty rule</a:t>
            </a:r>
            <a:r>
              <a:rPr lang="en-US" dirty="0" smtClean="0">
                <a:solidFill>
                  <a:srgbClr val="A31515"/>
                </a:solidFill>
                <a:latin typeface="Consolas"/>
              </a:rPr>
              <a:t>"</a:t>
            </a:r>
            <a:r>
              <a:rPr lang="en-US" dirty="0" smtClean="0">
                <a:solidFill>
                  <a:prstClr val="black"/>
                </a:solidFill>
                <a:latin typeface="Consolas"/>
              </a:rPr>
              <a:t>);</a:t>
            </a:r>
          </a:p>
          <a:p>
            <a:pPr marL="465138" lvl="3" indent="0">
              <a:spcBef>
                <a:spcPts val="400"/>
              </a:spcBef>
              <a:buNone/>
            </a:pPr>
            <a:endParaRPr lang="en-US" dirty="0">
              <a:solidFill>
                <a:prstClr val="black"/>
              </a:solidFill>
              <a:latin typeface="Consolas"/>
            </a:endParaRPr>
          </a:p>
          <a:p>
            <a:pPr marL="465138" lvl="3" indent="0">
              <a:spcBef>
                <a:spcPts val="400"/>
              </a:spcBef>
              <a:buNone/>
            </a:pPr>
            <a:r>
              <a:rPr lang="en-US" dirty="0" smtClean="0">
                <a:solidFill>
                  <a:prstClr val="black"/>
                </a:solidFill>
                <a:latin typeface="Consolas"/>
              </a:rPr>
              <a:t>        </a:t>
            </a:r>
            <a:r>
              <a:rPr lang="en-US" dirty="0" err="1" smtClean="0">
                <a:solidFill>
                  <a:prstClr val="black"/>
                </a:solidFill>
                <a:latin typeface="Consolas"/>
              </a:rPr>
              <a:t>rule_collection</a:t>
            </a:r>
            <a:r>
              <a:rPr lang="en-US" dirty="0" smtClean="0">
                <a:solidFill>
                  <a:prstClr val="black"/>
                </a:solidFill>
                <a:latin typeface="Consolas"/>
              </a:rPr>
              <a:t> </a:t>
            </a:r>
            <a:r>
              <a:rPr lang="en-US" dirty="0" err="1">
                <a:solidFill>
                  <a:srgbClr val="0000FF"/>
                </a:solidFill>
                <a:latin typeface="Consolas"/>
              </a:rPr>
              <a:t>const</a:t>
            </a:r>
            <a:r>
              <a:rPr lang="en-US" dirty="0">
                <a:solidFill>
                  <a:prstClr val="black"/>
                </a:solidFill>
                <a:latin typeface="Consolas"/>
              </a:rPr>
              <a:t>&amp; c = it-&gt;second</a:t>
            </a:r>
            <a:r>
              <a:rPr lang="en-US" dirty="0" smtClean="0">
                <a:solidFill>
                  <a:prstClr val="black"/>
                </a:solidFill>
                <a:latin typeface="Consolas"/>
              </a:rPr>
              <a:t>;</a:t>
            </a:r>
            <a:r>
              <a:rPr lang="en-US" dirty="0">
                <a:solidFill>
                  <a:srgbClr val="008000"/>
                </a:solidFill>
                <a:latin typeface="Consolas"/>
              </a:rPr>
              <a:t> </a:t>
            </a:r>
            <a:r>
              <a:rPr lang="en-US" dirty="0" smtClean="0">
                <a:solidFill>
                  <a:srgbClr val="008000"/>
                </a:solidFill>
                <a:latin typeface="Consolas"/>
              </a:rPr>
              <a:t> // </a:t>
            </a:r>
            <a:r>
              <a:rPr lang="en-US" dirty="0">
                <a:solidFill>
                  <a:srgbClr val="008000"/>
                </a:solidFill>
                <a:latin typeface="Consolas"/>
              </a:rPr>
              <a:t>fetch the set of possible rules</a:t>
            </a:r>
            <a:endParaRPr lang="en-US" dirty="0">
              <a:solidFill>
                <a:prstClr val="black"/>
              </a:solidFill>
              <a:latin typeface="Consolas"/>
            </a:endParaRPr>
          </a:p>
          <a:p>
            <a:pPr marL="465138" lvl="3" indent="0">
              <a:spcBef>
                <a:spcPts val="400"/>
              </a:spcBef>
              <a:buNone/>
            </a:pPr>
            <a:endParaRPr lang="en-US" dirty="0">
              <a:solidFill>
                <a:prstClr val="black"/>
              </a:solidFill>
              <a:latin typeface="Consolas"/>
            </a:endParaRPr>
          </a:p>
          <a:p>
            <a:pPr marL="465138" lvl="3" indent="0">
              <a:spcBef>
                <a:spcPts val="400"/>
              </a:spcBef>
              <a:buNone/>
            </a:pPr>
            <a:r>
              <a:rPr lang="en-US" dirty="0" smtClean="0">
                <a:solidFill>
                  <a:prstClr val="black"/>
                </a:solidFill>
                <a:latin typeface="Consolas"/>
              </a:rPr>
              <a:t>        rule </a:t>
            </a:r>
            <a:r>
              <a:rPr lang="en-US" dirty="0" err="1">
                <a:solidFill>
                  <a:srgbClr val="0000FF"/>
                </a:solidFill>
                <a:latin typeface="Consolas"/>
              </a:rPr>
              <a:t>const</a:t>
            </a:r>
            <a:r>
              <a:rPr lang="en-US" dirty="0">
                <a:solidFill>
                  <a:prstClr val="black"/>
                </a:solidFill>
                <a:latin typeface="Consolas"/>
              </a:rPr>
              <a:t>&amp; r = c[</a:t>
            </a:r>
            <a:r>
              <a:rPr lang="en-US" dirty="0" err="1">
                <a:solidFill>
                  <a:prstClr val="black"/>
                </a:solidFill>
                <a:latin typeface="Consolas"/>
              </a:rPr>
              <a:t>nrand</a:t>
            </a:r>
            <a:r>
              <a:rPr lang="en-US" dirty="0">
                <a:solidFill>
                  <a:prstClr val="black"/>
                </a:solidFill>
                <a:latin typeface="Consolas"/>
              </a:rPr>
              <a:t>(</a:t>
            </a:r>
            <a:r>
              <a:rPr lang="en-US" dirty="0" err="1">
                <a:solidFill>
                  <a:prstClr val="black"/>
                </a:solidFill>
                <a:latin typeface="Consolas"/>
              </a:rPr>
              <a:t>c.size</a:t>
            </a:r>
            <a:r>
              <a:rPr lang="en-US" dirty="0" smtClean="0">
                <a:solidFill>
                  <a:prstClr val="black"/>
                </a:solidFill>
                <a:latin typeface="Consolas"/>
              </a:rPr>
              <a:t>())];</a:t>
            </a:r>
            <a:r>
              <a:rPr lang="en-US" dirty="0" smtClean="0">
                <a:solidFill>
                  <a:srgbClr val="008000"/>
                </a:solidFill>
                <a:latin typeface="Consolas"/>
              </a:rPr>
              <a:t>     // </a:t>
            </a:r>
            <a:r>
              <a:rPr lang="en-US" dirty="0">
                <a:solidFill>
                  <a:srgbClr val="008000"/>
                </a:solidFill>
                <a:latin typeface="Consolas"/>
              </a:rPr>
              <a:t>from which we select one at </a:t>
            </a:r>
            <a:r>
              <a:rPr lang="en-US" dirty="0" smtClean="0">
                <a:solidFill>
                  <a:srgbClr val="008000"/>
                </a:solidFill>
                <a:latin typeface="Consolas"/>
              </a:rPr>
              <a:t>random</a:t>
            </a:r>
            <a:endParaRPr lang="en-US" dirty="0" smtClean="0">
              <a:solidFill>
                <a:prstClr val="black"/>
              </a:solidFill>
              <a:latin typeface="Consolas"/>
            </a:endParaRPr>
          </a:p>
          <a:p>
            <a:pPr marL="465138" lvl="3" indent="0">
              <a:spcBef>
                <a:spcPts val="400"/>
              </a:spcBef>
              <a:buNone/>
            </a:pPr>
            <a:endParaRPr lang="en-US" dirty="0">
              <a:solidFill>
                <a:prstClr val="black"/>
              </a:solidFill>
              <a:latin typeface="Consolas"/>
            </a:endParaRPr>
          </a:p>
          <a:p>
            <a:pPr marL="465138" lvl="3" indent="0">
              <a:spcBef>
                <a:spcPts val="400"/>
              </a:spcBef>
              <a:buNone/>
            </a:pPr>
            <a:r>
              <a:rPr lang="en-US" dirty="0">
                <a:solidFill>
                  <a:prstClr val="black"/>
                </a:solidFill>
                <a:latin typeface="Consolas"/>
              </a:rPr>
              <a:t>        </a:t>
            </a:r>
            <a:r>
              <a:rPr lang="en-US" dirty="0">
                <a:solidFill>
                  <a:srgbClr val="008000"/>
                </a:solidFill>
                <a:latin typeface="Consolas"/>
              </a:rPr>
              <a:t>// recursively expand the selected rule</a:t>
            </a:r>
            <a:endParaRPr lang="en-US" dirty="0">
              <a:solidFill>
                <a:prstClr val="black"/>
              </a:solidFill>
              <a:latin typeface="Consolas"/>
            </a:endParaRPr>
          </a:p>
          <a:p>
            <a:pPr marL="465138" lvl="3" indent="0">
              <a:spcBef>
                <a:spcPts val="400"/>
              </a:spcBef>
              <a:buNone/>
            </a:pPr>
            <a:r>
              <a:rPr lang="en-US" dirty="0">
                <a:solidFill>
                  <a:prstClr val="black"/>
                </a:solidFill>
                <a:latin typeface="Consolas"/>
              </a:rPr>
              <a:t>        </a:t>
            </a:r>
            <a:r>
              <a:rPr lang="en-US" dirty="0">
                <a:solidFill>
                  <a:srgbClr val="0000FF"/>
                </a:solidFill>
                <a:latin typeface="Consolas"/>
              </a:rPr>
              <a:t>for</a:t>
            </a:r>
            <a:r>
              <a:rPr lang="en-US" dirty="0">
                <a:solidFill>
                  <a:prstClr val="black"/>
                </a:solidFill>
                <a:latin typeface="Consolas"/>
              </a:rPr>
              <a:t> (</a:t>
            </a:r>
            <a:r>
              <a:rPr lang="en-US" dirty="0">
                <a:solidFill>
                  <a:srgbClr val="0000FF"/>
                </a:solidFill>
                <a:latin typeface="Consolas"/>
              </a:rPr>
              <a:t>auto</a:t>
            </a:r>
            <a:r>
              <a:rPr lang="en-US" dirty="0">
                <a:solidFill>
                  <a:prstClr val="black"/>
                </a:solidFill>
                <a:latin typeface="Consolas"/>
              </a:rPr>
              <a:t> </a:t>
            </a:r>
            <a:r>
              <a:rPr lang="en-US" dirty="0" smtClean="0">
                <a:solidFill>
                  <a:prstClr val="black"/>
                </a:solidFill>
                <a:latin typeface="Consolas"/>
              </a:rPr>
              <a:t>it </a:t>
            </a:r>
            <a:r>
              <a:rPr lang="en-US" dirty="0">
                <a:solidFill>
                  <a:prstClr val="black"/>
                </a:solidFill>
                <a:latin typeface="Consolas"/>
              </a:rPr>
              <a:t>= </a:t>
            </a:r>
            <a:r>
              <a:rPr lang="en-US" dirty="0" err="1">
                <a:solidFill>
                  <a:prstClr val="black"/>
                </a:solidFill>
                <a:latin typeface="Consolas"/>
              </a:rPr>
              <a:t>r.begin</a:t>
            </a:r>
            <a:r>
              <a:rPr lang="en-US" dirty="0">
                <a:solidFill>
                  <a:prstClr val="black"/>
                </a:solidFill>
                <a:latin typeface="Consolas"/>
              </a:rPr>
              <a:t>(); </a:t>
            </a:r>
            <a:r>
              <a:rPr lang="en-US" dirty="0" smtClean="0">
                <a:solidFill>
                  <a:prstClr val="black"/>
                </a:solidFill>
                <a:latin typeface="Consolas"/>
              </a:rPr>
              <a:t>it </a:t>
            </a:r>
            <a:r>
              <a:rPr lang="en-US" dirty="0">
                <a:solidFill>
                  <a:prstClr val="black"/>
                </a:solidFill>
                <a:latin typeface="Consolas"/>
              </a:rPr>
              <a:t>!= </a:t>
            </a:r>
            <a:r>
              <a:rPr lang="en-US" dirty="0" err="1">
                <a:solidFill>
                  <a:prstClr val="black"/>
                </a:solidFill>
                <a:latin typeface="Consolas"/>
              </a:rPr>
              <a:t>r.end</a:t>
            </a:r>
            <a:r>
              <a:rPr lang="en-US" dirty="0">
                <a:solidFill>
                  <a:prstClr val="black"/>
                </a:solidFill>
                <a:latin typeface="Consolas"/>
              </a:rPr>
              <a:t>(); ++</a:t>
            </a:r>
            <a:r>
              <a:rPr lang="en-US" dirty="0" smtClean="0">
                <a:solidFill>
                  <a:prstClr val="black"/>
                </a:solidFill>
                <a:latin typeface="Consolas"/>
              </a:rPr>
              <a:t>it)</a:t>
            </a:r>
            <a:endParaRPr lang="en-US" dirty="0">
              <a:solidFill>
                <a:prstClr val="black"/>
              </a:solidFill>
              <a:latin typeface="Consolas"/>
            </a:endParaRPr>
          </a:p>
          <a:p>
            <a:pPr marL="465138" lvl="3" indent="0">
              <a:spcBef>
                <a:spcPts val="400"/>
              </a:spcBef>
              <a:buNone/>
            </a:pPr>
            <a:r>
              <a:rPr lang="en-US" dirty="0">
                <a:solidFill>
                  <a:prstClr val="black"/>
                </a:solidFill>
                <a:latin typeface="Consolas"/>
              </a:rPr>
              <a:t>            </a:t>
            </a:r>
            <a:r>
              <a:rPr lang="en-US" dirty="0" smtClean="0">
                <a:solidFill>
                  <a:prstClr val="black"/>
                </a:solidFill>
                <a:latin typeface="Consolas"/>
              </a:rPr>
              <a:t>generate(g</a:t>
            </a:r>
            <a:r>
              <a:rPr lang="en-US" dirty="0">
                <a:solidFill>
                  <a:prstClr val="black"/>
                </a:solidFill>
                <a:latin typeface="Consolas"/>
              </a:rPr>
              <a:t>, *i, ret);</a:t>
            </a:r>
          </a:p>
          <a:p>
            <a:pPr marL="465138" lvl="3" indent="0">
              <a:spcBef>
                <a:spcPts val="400"/>
              </a:spcBef>
              <a:buNone/>
            </a:pPr>
            <a:r>
              <a:rPr lang="en-US" dirty="0">
                <a:solidFill>
                  <a:prstClr val="black"/>
                </a:solidFill>
                <a:latin typeface="Consolas"/>
              </a:rPr>
              <a:t>    }</a:t>
            </a:r>
          </a:p>
          <a:p>
            <a:pPr marL="465138" lvl="3" indent="0">
              <a:spcBef>
                <a:spcPts val="400"/>
              </a:spcBef>
              <a:buNone/>
            </a:pPr>
            <a:r>
              <a:rPr lang="en-US" dirty="0">
                <a:solidFill>
                  <a:prstClr val="black"/>
                </a:solidFill>
                <a:latin typeface="Consolas"/>
              </a:rPr>
              <a:t>}</a:t>
            </a:r>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pPr/>
              <a:t>45</a:t>
            </a:fld>
            <a:endParaRPr lang="en-US"/>
          </a:p>
        </p:txBody>
      </p:sp>
    </p:spTree>
    <p:extLst>
      <p:ext uri="{BB962C8B-B14F-4D97-AF65-F5344CB8AC3E}">
        <p14:creationId xmlns:p14="http://schemas.microsoft.com/office/powerpoint/2010/main" val="14851953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Selecting a Random Element</a:t>
            </a:r>
            <a:endParaRPr lang="en-US" dirty="0"/>
          </a:p>
        </p:txBody>
      </p:sp>
      <p:sp>
        <p:nvSpPr>
          <p:cNvPr id="3" name="Content Placeholder 2"/>
          <p:cNvSpPr>
            <a:spLocks noGrp="1"/>
          </p:cNvSpPr>
          <p:nvPr>
            <p:ph idx="1"/>
          </p:nvPr>
        </p:nvSpPr>
        <p:spPr>
          <a:xfrm>
            <a:off x="1261872" y="1828802"/>
            <a:ext cx="9406128" cy="4351337"/>
          </a:xfrm>
        </p:spPr>
        <p:txBody>
          <a:bodyPr/>
          <a:lstStyle/>
          <a:p>
            <a:pPr marL="465138" lvl="3" indent="0">
              <a:buNone/>
            </a:pPr>
            <a:endParaRPr lang="en-US" dirty="0" smtClean="0">
              <a:solidFill>
                <a:srgbClr val="008000"/>
              </a:solidFill>
              <a:latin typeface="Consolas"/>
            </a:endParaRPr>
          </a:p>
          <a:p>
            <a:pPr marL="465138" lvl="3" indent="0">
              <a:buNone/>
            </a:pPr>
            <a:r>
              <a:rPr lang="en-US" dirty="0">
                <a:solidFill>
                  <a:prstClr val="black"/>
                </a:solidFill>
                <a:latin typeface="Consolas"/>
              </a:rPr>
              <a:t>#include &lt;random&gt;</a:t>
            </a:r>
          </a:p>
          <a:p>
            <a:pPr marL="465138" lvl="3" indent="0">
              <a:buNone/>
            </a:pPr>
            <a:endParaRPr lang="en-US" dirty="0" smtClean="0">
              <a:solidFill>
                <a:srgbClr val="008000"/>
              </a:solidFill>
              <a:latin typeface="Consolas"/>
            </a:endParaRPr>
          </a:p>
          <a:p>
            <a:pPr marL="465138" lvl="3" indent="0">
              <a:buNone/>
            </a:pPr>
            <a:r>
              <a:rPr lang="en-US" dirty="0" smtClean="0">
                <a:solidFill>
                  <a:srgbClr val="008000"/>
                </a:solidFill>
                <a:latin typeface="Consolas"/>
              </a:rPr>
              <a:t>// </a:t>
            </a:r>
            <a:r>
              <a:rPr lang="en-US" dirty="0">
                <a:solidFill>
                  <a:srgbClr val="008000"/>
                </a:solidFill>
                <a:latin typeface="Consolas"/>
              </a:rPr>
              <a:t>return a random integer in the range [0, n)</a:t>
            </a:r>
            <a:endParaRPr lang="en-US" dirty="0">
              <a:solidFill>
                <a:prstClr val="black"/>
              </a:solidFill>
              <a:latin typeface="Consolas"/>
            </a:endParaRPr>
          </a:p>
          <a:p>
            <a:pPr marL="465138" lvl="3" indent="0">
              <a:buNone/>
            </a:pPr>
            <a:r>
              <a:rPr lang="en-US" dirty="0" err="1">
                <a:solidFill>
                  <a:srgbClr val="0000FF"/>
                </a:solidFill>
                <a:latin typeface="Consolas"/>
              </a:rPr>
              <a:t>int</a:t>
            </a:r>
            <a:r>
              <a:rPr lang="en-US" dirty="0">
                <a:solidFill>
                  <a:prstClr val="black"/>
                </a:solidFill>
                <a:latin typeface="Consolas"/>
              </a:rPr>
              <a:t> </a:t>
            </a:r>
            <a:r>
              <a:rPr lang="en-US" dirty="0" err="1">
                <a:solidFill>
                  <a:prstClr val="black"/>
                </a:solidFill>
                <a:latin typeface="Consolas"/>
              </a:rPr>
              <a:t>nrand</a:t>
            </a:r>
            <a:r>
              <a:rPr lang="en-US" dirty="0">
                <a:solidFill>
                  <a:prstClr val="black"/>
                </a:solidFill>
                <a:latin typeface="Consolas"/>
              </a:rPr>
              <a:t>(</a:t>
            </a:r>
            <a:r>
              <a:rPr lang="en-US" dirty="0" err="1">
                <a:solidFill>
                  <a:srgbClr val="0000FF"/>
                </a:solidFill>
                <a:latin typeface="Consolas"/>
              </a:rPr>
              <a:t>int</a:t>
            </a:r>
            <a:r>
              <a:rPr lang="en-US" dirty="0">
                <a:solidFill>
                  <a:prstClr val="black"/>
                </a:solidFill>
                <a:latin typeface="Consolas"/>
              </a:rPr>
              <a:t> n)</a:t>
            </a:r>
          </a:p>
          <a:p>
            <a:pPr marL="465138" lvl="3" indent="0">
              <a:buNone/>
            </a:pPr>
            <a:r>
              <a:rPr lang="en-US" dirty="0">
                <a:solidFill>
                  <a:prstClr val="black"/>
                </a:solidFill>
                <a:latin typeface="Consolas"/>
              </a:rPr>
              <a:t>{</a:t>
            </a:r>
          </a:p>
          <a:p>
            <a:pPr marL="461963" indent="0">
              <a:spcBef>
                <a:spcPts val="600"/>
              </a:spcBef>
              <a:buNone/>
            </a:pPr>
            <a:r>
              <a:rPr lang="en-US" sz="1600" dirty="0">
                <a:solidFill>
                  <a:srgbClr val="000000"/>
                </a:solidFill>
                <a:latin typeface="Consolas" panose="020B0609020204030204" pitchFamily="49" charset="0"/>
              </a:rPr>
              <a:t>    </a:t>
            </a:r>
            <a:r>
              <a:rPr lang="en-US" sz="1600" dirty="0">
                <a:solidFill>
                  <a:srgbClr val="0000FF"/>
                </a:solidFill>
                <a:latin typeface="Consolas" panose="020B0609020204030204" pitchFamily="49" charset="0"/>
              </a:rPr>
              <a:t>static</a:t>
            </a: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::mt19937 </a:t>
            </a:r>
            <a:r>
              <a:rPr lang="en-US" sz="1600" dirty="0" err="1" smtClean="0">
                <a:solidFill>
                  <a:srgbClr val="000000"/>
                </a:solidFill>
                <a:latin typeface="Consolas" panose="020B0609020204030204" pitchFamily="49" charset="0"/>
              </a:rPr>
              <a:t>mt</a:t>
            </a:r>
            <a:r>
              <a:rPr lang="en-US" sz="1600" dirty="0" smtClean="0">
                <a:solidFill>
                  <a:srgbClr val="000000"/>
                </a:solidFill>
                <a:latin typeface="Consolas" panose="020B0609020204030204" pitchFamily="49" charset="0"/>
              </a:rPr>
              <a:t>;</a:t>
            </a:r>
            <a:r>
              <a:rPr lang="en-US" sz="1600" dirty="0">
                <a:solidFill>
                  <a:srgbClr val="008000"/>
                </a:solidFill>
                <a:latin typeface="Consolas"/>
              </a:rPr>
              <a:t> </a:t>
            </a:r>
            <a:r>
              <a:rPr lang="en-US" sz="1600" dirty="0" smtClean="0">
                <a:solidFill>
                  <a:srgbClr val="008000"/>
                </a:solidFill>
                <a:latin typeface="Consolas"/>
              </a:rPr>
              <a:t>   // </a:t>
            </a:r>
            <a:r>
              <a:rPr lang="en-US" sz="1600" dirty="0" err="1" smtClean="0">
                <a:solidFill>
                  <a:srgbClr val="008000"/>
                </a:solidFill>
                <a:latin typeface="Consolas"/>
              </a:rPr>
              <a:t>Mersenne</a:t>
            </a:r>
            <a:r>
              <a:rPr lang="en-US" sz="1600" dirty="0" smtClean="0">
                <a:solidFill>
                  <a:srgbClr val="008000"/>
                </a:solidFill>
                <a:latin typeface="Consolas"/>
              </a:rPr>
              <a:t> Twister engine</a:t>
            </a:r>
            <a:endParaRPr lang="en-US" sz="1600" dirty="0">
              <a:solidFill>
                <a:srgbClr val="000000"/>
              </a:solidFill>
              <a:latin typeface="Consolas" panose="020B0609020204030204" pitchFamily="49" charset="0"/>
            </a:endParaRPr>
          </a:p>
          <a:p>
            <a:pPr marL="461963" indent="0">
              <a:spcBef>
                <a:spcPts val="600"/>
              </a:spcBef>
              <a:buNone/>
            </a:pPr>
            <a:r>
              <a:rPr lang="en-US" sz="1600" dirty="0">
                <a:solidFill>
                  <a:srgbClr val="000000"/>
                </a:solidFill>
                <a:latin typeface="Consolas" panose="020B0609020204030204" pitchFamily="49" charset="0"/>
              </a:rPr>
              <a:t/>
            </a:r>
            <a:br>
              <a:rPr lang="en-US" sz="1600" dirty="0">
                <a:solidFill>
                  <a:srgbClr val="000000"/>
                </a:solidFill>
                <a:latin typeface="Consolas" panose="020B0609020204030204" pitchFamily="49" charset="0"/>
              </a:rPr>
            </a:b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a:t>
            </a:r>
            <a:r>
              <a:rPr lang="en-US" sz="1600" dirty="0" err="1">
                <a:solidFill>
                  <a:srgbClr val="000000"/>
                </a:solidFill>
                <a:latin typeface="Consolas" panose="020B0609020204030204" pitchFamily="49" charset="0"/>
              </a:rPr>
              <a:t>uniform_int_distribution</a:t>
            </a:r>
            <a:r>
              <a:rPr lang="en-US" sz="1600" dirty="0">
                <a:solidFill>
                  <a:srgbClr val="000000"/>
                </a:solidFill>
                <a:latin typeface="Consolas" panose="020B0609020204030204" pitchFamily="49" charset="0"/>
              </a:rPr>
              <a:t>&lt;</a:t>
            </a:r>
            <a:r>
              <a:rPr lang="en-US" sz="1600" dirty="0" err="1">
                <a:solidFill>
                  <a:srgbClr val="0000FF"/>
                </a:solidFill>
                <a:latin typeface="Consolas" panose="020B0609020204030204" pitchFamily="49" charset="0"/>
              </a:rPr>
              <a:t>int</a:t>
            </a:r>
            <a:r>
              <a:rPr lang="en-US" sz="1600" dirty="0">
                <a:solidFill>
                  <a:srgbClr val="000000"/>
                </a:solidFill>
                <a:latin typeface="Consolas" panose="020B0609020204030204" pitchFamily="49" charset="0"/>
              </a:rPr>
              <a:t>&gt; </a:t>
            </a:r>
            <a:r>
              <a:rPr lang="en-US" sz="1600" dirty="0" err="1">
                <a:solidFill>
                  <a:srgbClr val="000000"/>
                </a:solidFill>
                <a:latin typeface="Consolas" panose="020B0609020204030204" pitchFamily="49" charset="0"/>
              </a:rPr>
              <a:t>dist</a:t>
            </a:r>
            <a:r>
              <a:rPr lang="en-US" sz="1600" dirty="0">
                <a:solidFill>
                  <a:srgbClr val="000000"/>
                </a:solidFill>
                <a:latin typeface="Consolas" panose="020B0609020204030204" pitchFamily="49" charset="0"/>
              </a:rPr>
              <a:t>(</a:t>
            </a:r>
            <a:r>
              <a:rPr lang="en-US" sz="1600" dirty="0">
                <a:solidFill>
                  <a:srgbClr val="098658"/>
                </a:solidFill>
                <a:latin typeface="Consolas" panose="020B0609020204030204" pitchFamily="49" charset="0"/>
              </a:rPr>
              <a:t>0</a:t>
            </a:r>
            <a:r>
              <a:rPr lang="en-US" sz="1600" dirty="0">
                <a:solidFill>
                  <a:srgbClr val="000000"/>
                </a:solidFill>
                <a:latin typeface="Consolas" panose="020B0609020204030204" pitchFamily="49" charset="0"/>
              </a:rPr>
              <a:t>, </a:t>
            </a:r>
            <a:r>
              <a:rPr lang="en-US" sz="1600" dirty="0" smtClean="0">
                <a:solidFill>
                  <a:srgbClr val="000000"/>
                </a:solidFill>
                <a:latin typeface="Consolas" panose="020B0609020204030204" pitchFamily="49" charset="0"/>
              </a:rPr>
              <a:t>n - 1);</a:t>
            </a:r>
            <a:endParaRPr lang="en-US" sz="1600" dirty="0">
              <a:solidFill>
                <a:srgbClr val="000000"/>
              </a:solidFill>
              <a:latin typeface="Consolas" panose="020B0609020204030204" pitchFamily="49" charset="0"/>
            </a:endParaRPr>
          </a:p>
          <a:p>
            <a:pPr marL="461963" indent="0">
              <a:spcBef>
                <a:spcPts val="600"/>
              </a:spcBef>
              <a:buNone/>
            </a:pPr>
            <a:r>
              <a:rPr lang="en-US" sz="1600" dirty="0">
                <a:solidFill>
                  <a:srgbClr val="000000"/>
                </a:solidFill>
                <a:latin typeface="Consolas" panose="020B0609020204030204" pitchFamily="49" charset="0"/>
              </a:rPr>
              <a:t>    </a:t>
            </a:r>
            <a:r>
              <a:rPr lang="en-US" sz="1600" dirty="0">
                <a:solidFill>
                  <a:srgbClr val="0000FF"/>
                </a:solidFill>
                <a:latin typeface="Consolas" panose="020B0609020204030204" pitchFamily="49" charset="0"/>
              </a:rPr>
              <a:t>return</a:t>
            </a: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dist</a:t>
            </a:r>
            <a:r>
              <a:rPr lang="en-US" sz="1600" dirty="0">
                <a:solidFill>
                  <a:srgbClr val="000000"/>
                </a:solidFill>
                <a:latin typeface="Consolas" panose="020B0609020204030204" pitchFamily="49" charset="0"/>
              </a:rPr>
              <a:t>(</a:t>
            </a:r>
            <a:r>
              <a:rPr lang="en-US" sz="1600" dirty="0" err="1">
                <a:solidFill>
                  <a:srgbClr val="000000"/>
                </a:solidFill>
                <a:latin typeface="Consolas" panose="020B0609020204030204" pitchFamily="49" charset="0"/>
              </a:rPr>
              <a:t>mt</a:t>
            </a:r>
            <a:r>
              <a:rPr lang="en-US" sz="1600" dirty="0">
                <a:solidFill>
                  <a:srgbClr val="000000"/>
                </a:solidFill>
                <a:latin typeface="Consolas" panose="020B0609020204030204" pitchFamily="49" charset="0"/>
              </a:rPr>
              <a:t>);</a:t>
            </a:r>
          </a:p>
          <a:p>
            <a:pPr marL="465138" lvl="3" indent="0">
              <a:buNone/>
            </a:pPr>
            <a:r>
              <a:rPr lang="en-US" dirty="0" smtClean="0">
                <a:solidFill>
                  <a:prstClr val="black"/>
                </a:solidFill>
                <a:latin typeface="Consolas"/>
              </a:rPr>
              <a:t>}</a:t>
            </a:r>
            <a:endParaRPr lang="en-US" dirty="0">
              <a:solidFill>
                <a:prstClr val="black"/>
              </a:solidFill>
              <a:latin typeface="Consolas"/>
            </a:endParaRPr>
          </a:p>
          <a:p>
            <a:endParaRPr lang="en-US" dirty="0"/>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pPr/>
              <a:t>46</a:t>
            </a:fld>
            <a:endParaRPr lang="en-US"/>
          </a:p>
        </p:txBody>
      </p:sp>
    </p:spTree>
    <p:extLst>
      <p:ext uri="{BB962C8B-B14F-4D97-AF65-F5344CB8AC3E}">
        <p14:creationId xmlns:p14="http://schemas.microsoft.com/office/powerpoint/2010/main" val="252072473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local statics</a:t>
            </a:r>
            <a:endParaRPr lang="en-US" dirty="0"/>
          </a:p>
        </p:txBody>
      </p:sp>
      <p:sp>
        <p:nvSpPr>
          <p:cNvPr id="3" name="Content Placeholder 2"/>
          <p:cNvSpPr>
            <a:spLocks noGrp="1"/>
          </p:cNvSpPr>
          <p:nvPr>
            <p:ph idx="1"/>
          </p:nvPr>
        </p:nvSpPr>
        <p:spPr/>
        <p:txBody>
          <a:bodyPr/>
          <a:lstStyle/>
          <a:p>
            <a:r>
              <a:rPr lang="en-US" dirty="0" smtClean="0"/>
              <a:t>A function-local static variable</a:t>
            </a:r>
          </a:p>
          <a:p>
            <a:pPr lvl="1"/>
            <a:r>
              <a:rPr lang="en-US" dirty="0" smtClean="0"/>
              <a:t>Is initialized once whenever the function is called first</a:t>
            </a:r>
          </a:p>
          <a:p>
            <a:pPr lvl="1"/>
            <a:r>
              <a:rPr lang="en-US" dirty="0" smtClean="0"/>
              <a:t>Stays ‘alive’ even after the function execution has finished</a:t>
            </a:r>
          </a:p>
          <a:p>
            <a:pPr lvl="1"/>
            <a:r>
              <a:rPr lang="en-US" dirty="0" smtClean="0"/>
              <a:t>Retains it’s state between function calls</a:t>
            </a:r>
          </a:p>
          <a:p>
            <a:pPr lvl="1"/>
            <a:r>
              <a:rPr lang="en-US" dirty="0" smtClean="0"/>
              <a:t>Is visible only from inside the function</a:t>
            </a:r>
            <a:endParaRPr lang="en-US" dirty="0"/>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47</a:t>
            </a:fld>
            <a:endParaRPr lang="en-US"/>
          </a:p>
        </p:txBody>
      </p:sp>
    </p:spTree>
    <p:extLst>
      <p:ext uri="{BB962C8B-B14F-4D97-AF65-F5344CB8AC3E}">
        <p14:creationId xmlns:p14="http://schemas.microsoft.com/office/powerpoint/2010/main" val="25427997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Pulling everything together</a:t>
            </a:r>
            <a:endParaRPr lang="en-US" dirty="0"/>
          </a:p>
        </p:txBody>
      </p:sp>
      <p:sp>
        <p:nvSpPr>
          <p:cNvPr id="3" name="Content Placeholder 2"/>
          <p:cNvSpPr>
            <a:spLocks noGrp="1"/>
          </p:cNvSpPr>
          <p:nvPr>
            <p:ph idx="1"/>
          </p:nvPr>
        </p:nvSpPr>
        <p:spPr>
          <a:xfrm>
            <a:off x="1261872" y="1828802"/>
            <a:ext cx="9939528" cy="4351337"/>
          </a:xfrm>
        </p:spPr>
        <p:txBody>
          <a:bodyPr>
            <a:normAutofit lnSpcReduction="10000"/>
          </a:bodyPr>
          <a:lstStyle/>
          <a:p>
            <a:pPr marL="465138" lvl="3" indent="0">
              <a:buNone/>
            </a:pPr>
            <a:r>
              <a:rPr lang="en-US" dirty="0" err="1">
                <a:solidFill>
                  <a:srgbClr val="0000FF"/>
                </a:solidFill>
                <a:latin typeface="Consolas"/>
              </a:rPr>
              <a:t>int</a:t>
            </a:r>
            <a:r>
              <a:rPr lang="en-US" dirty="0">
                <a:solidFill>
                  <a:prstClr val="black"/>
                </a:solidFill>
                <a:latin typeface="Consolas"/>
              </a:rPr>
              <a:t> main() {</a:t>
            </a:r>
          </a:p>
          <a:p>
            <a:pPr marL="465138" lvl="3" indent="0">
              <a:buNone/>
            </a:pPr>
            <a:r>
              <a:rPr lang="en-US" dirty="0">
                <a:solidFill>
                  <a:prstClr val="black"/>
                </a:solidFill>
                <a:latin typeface="Consolas"/>
              </a:rPr>
              <a:t>    </a:t>
            </a:r>
            <a:r>
              <a:rPr lang="en-US" dirty="0">
                <a:solidFill>
                  <a:srgbClr val="008000"/>
                </a:solidFill>
                <a:latin typeface="Consolas"/>
              </a:rPr>
              <a:t>// generate the sentence</a:t>
            </a:r>
            <a:endParaRPr lang="en-US" dirty="0">
              <a:solidFill>
                <a:prstClr val="black"/>
              </a:solidFill>
              <a:latin typeface="Consolas"/>
            </a:endParaRPr>
          </a:p>
          <a:p>
            <a:pPr marL="465138" lvl="3" indent="0">
              <a:buNone/>
            </a:pPr>
            <a:r>
              <a:rPr lang="en-US" dirty="0">
                <a:solidFill>
                  <a:prstClr val="black"/>
                </a:solidFill>
                <a:latin typeface="Consolas"/>
              </a:rPr>
              <a:t>    </a:t>
            </a:r>
            <a:r>
              <a:rPr lang="en-US" dirty="0" err="1" smtClean="0">
                <a:solidFill>
                  <a:prstClr val="black"/>
                </a:solidFill>
                <a:latin typeface="Consolas"/>
              </a:rPr>
              <a:t>std</a:t>
            </a:r>
            <a:r>
              <a:rPr lang="en-US" dirty="0" smtClean="0">
                <a:solidFill>
                  <a:prstClr val="black"/>
                </a:solidFill>
                <a:latin typeface="Consolas"/>
              </a:rPr>
              <a:t>::vector&lt;</a:t>
            </a:r>
            <a:r>
              <a:rPr lang="en-US" dirty="0" err="1" smtClean="0">
                <a:solidFill>
                  <a:prstClr val="black"/>
                </a:solidFill>
                <a:latin typeface="Consolas"/>
              </a:rPr>
              <a:t>std</a:t>
            </a:r>
            <a:r>
              <a:rPr lang="en-US" dirty="0" smtClean="0">
                <a:solidFill>
                  <a:prstClr val="black"/>
                </a:solidFill>
                <a:latin typeface="Consolas"/>
              </a:rPr>
              <a:t>::string</a:t>
            </a:r>
            <a:r>
              <a:rPr lang="en-US" dirty="0">
                <a:solidFill>
                  <a:prstClr val="black"/>
                </a:solidFill>
                <a:latin typeface="Consolas"/>
              </a:rPr>
              <a:t>&gt; sentence = </a:t>
            </a:r>
            <a:r>
              <a:rPr lang="en-US" dirty="0" err="1" smtClean="0">
                <a:solidFill>
                  <a:prstClr val="black"/>
                </a:solidFill>
                <a:latin typeface="Consolas"/>
              </a:rPr>
              <a:t>generate_sentence</a:t>
            </a:r>
            <a:r>
              <a:rPr lang="en-US" dirty="0" smtClean="0">
                <a:solidFill>
                  <a:prstClr val="black"/>
                </a:solidFill>
                <a:latin typeface="Consolas"/>
              </a:rPr>
              <a:t>(</a:t>
            </a:r>
            <a:r>
              <a:rPr lang="en-US" dirty="0" err="1" smtClean="0">
                <a:solidFill>
                  <a:prstClr val="black"/>
                </a:solidFill>
                <a:latin typeface="Consolas"/>
              </a:rPr>
              <a:t>read_grammar</a:t>
            </a:r>
            <a:r>
              <a:rPr lang="en-US" dirty="0" smtClean="0">
                <a:solidFill>
                  <a:prstClr val="black"/>
                </a:solidFill>
                <a:latin typeface="Consolas"/>
              </a:rPr>
              <a:t>(</a:t>
            </a:r>
            <a:r>
              <a:rPr lang="en-US" dirty="0" err="1" smtClean="0">
                <a:solidFill>
                  <a:prstClr val="black"/>
                </a:solidFill>
                <a:latin typeface="Consolas"/>
              </a:rPr>
              <a:t>std</a:t>
            </a:r>
            <a:r>
              <a:rPr lang="en-US" dirty="0" smtClean="0">
                <a:solidFill>
                  <a:prstClr val="black"/>
                </a:solidFill>
                <a:latin typeface="Consolas"/>
              </a:rPr>
              <a:t>::</a:t>
            </a:r>
            <a:r>
              <a:rPr lang="en-US" dirty="0" err="1" smtClean="0">
                <a:solidFill>
                  <a:prstClr val="black"/>
                </a:solidFill>
                <a:latin typeface="Consolas"/>
              </a:rPr>
              <a:t>cin</a:t>
            </a:r>
            <a:r>
              <a:rPr lang="en-US" dirty="0">
                <a:solidFill>
                  <a:prstClr val="black"/>
                </a:solidFill>
                <a:latin typeface="Consolas"/>
              </a:rPr>
              <a:t>));</a:t>
            </a:r>
          </a:p>
          <a:p>
            <a:pPr marL="465138" lvl="3" indent="0">
              <a:buNone/>
            </a:pPr>
            <a:r>
              <a:rPr lang="en-US" dirty="0">
                <a:solidFill>
                  <a:prstClr val="black"/>
                </a:solidFill>
                <a:latin typeface="Consolas"/>
              </a:rPr>
              <a:t>    </a:t>
            </a:r>
          </a:p>
          <a:p>
            <a:pPr marL="465138" lvl="3" indent="0">
              <a:buNone/>
            </a:pPr>
            <a:r>
              <a:rPr lang="en-US" dirty="0">
                <a:solidFill>
                  <a:prstClr val="black"/>
                </a:solidFill>
                <a:latin typeface="Consolas"/>
              </a:rPr>
              <a:t>    </a:t>
            </a:r>
            <a:r>
              <a:rPr lang="en-US" dirty="0">
                <a:solidFill>
                  <a:srgbClr val="008000"/>
                </a:solidFill>
                <a:latin typeface="Consolas"/>
              </a:rPr>
              <a:t>// write the first word, if any</a:t>
            </a:r>
            <a:endParaRPr lang="en-US" dirty="0">
              <a:solidFill>
                <a:prstClr val="black"/>
              </a:solidFill>
              <a:latin typeface="Consolas"/>
            </a:endParaRPr>
          </a:p>
          <a:p>
            <a:pPr marL="465138" lvl="3" indent="0">
              <a:buNone/>
            </a:pPr>
            <a:r>
              <a:rPr lang="en-US" dirty="0">
                <a:solidFill>
                  <a:prstClr val="black"/>
                </a:solidFill>
                <a:latin typeface="Consolas"/>
              </a:rPr>
              <a:t>    </a:t>
            </a:r>
            <a:r>
              <a:rPr lang="en-US" dirty="0">
                <a:solidFill>
                  <a:srgbClr val="0000FF"/>
                </a:solidFill>
                <a:latin typeface="Consolas"/>
              </a:rPr>
              <a:t>auto</a:t>
            </a:r>
            <a:r>
              <a:rPr lang="en-US" dirty="0">
                <a:solidFill>
                  <a:prstClr val="black"/>
                </a:solidFill>
                <a:latin typeface="Consolas"/>
              </a:rPr>
              <a:t> it = </a:t>
            </a:r>
            <a:r>
              <a:rPr lang="en-US" dirty="0" err="1">
                <a:solidFill>
                  <a:prstClr val="black"/>
                </a:solidFill>
                <a:latin typeface="Consolas"/>
              </a:rPr>
              <a:t>sentence.begin</a:t>
            </a:r>
            <a:r>
              <a:rPr lang="en-US" dirty="0">
                <a:solidFill>
                  <a:prstClr val="black"/>
                </a:solidFill>
                <a:latin typeface="Consolas"/>
              </a:rPr>
              <a:t>();</a:t>
            </a:r>
          </a:p>
          <a:p>
            <a:pPr marL="465138" lvl="3" indent="0">
              <a:buNone/>
            </a:pPr>
            <a:r>
              <a:rPr lang="en-US" dirty="0">
                <a:solidFill>
                  <a:prstClr val="black"/>
                </a:solidFill>
                <a:latin typeface="Consolas"/>
              </a:rPr>
              <a:t>    </a:t>
            </a:r>
            <a:r>
              <a:rPr lang="en-US" dirty="0">
                <a:solidFill>
                  <a:srgbClr val="0000FF"/>
                </a:solidFill>
                <a:latin typeface="Consolas"/>
              </a:rPr>
              <a:t>if</a:t>
            </a:r>
            <a:r>
              <a:rPr lang="en-US" dirty="0">
                <a:solidFill>
                  <a:prstClr val="black"/>
                </a:solidFill>
                <a:latin typeface="Consolas"/>
              </a:rPr>
              <a:t> (!</a:t>
            </a:r>
            <a:r>
              <a:rPr lang="en-US" dirty="0" err="1">
                <a:solidFill>
                  <a:prstClr val="black"/>
                </a:solidFill>
                <a:latin typeface="Consolas"/>
              </a:rPr>
              <a:t>sentence.empty</a:t>
            </a:r>
            <a:r>
              <a:rPr lang="en-US" dirty="0">
                <a:solidFill>
                  <a:prstClr val="black"/>
                </a:solidFill>
                <a:latin typeface="Consolas"/>
              </a:rPr>
              <a:t>()) </a:t>
            </a:r>
          </a:p>
          <a:p>
            <a:pPr marL="465138" lvl="3" indent="0">
              <a:buNone/>
            </a:pPr>
            <a:r>
              <a:rPr lang="en-US" dirty="0">
                <a:solidFill>
                  <a:prstClr val="black"/>
                </a:solidFill>
                <a:latin typeface="Consolas"/>
              </a:rPr>
              <a:t>        </a:t>
            </a:r>
            <a:r>
              <a:rPr lang="en-US" dirty="0" err="1">
                <a:solidFill>
                  <a:prstClr val="black"/>
                </a:solidFill>
                <a:latin typeface="Consolas"/>
              </a:rPr>
              <a:t>std</a:t>
            </a:r>
            <a:r>
              <a:rPr lang="en-US" dirty="0">
                <a:solidFill>
                  <a:prstClr val="black"/>
                </a:solidFill>
                <a:latin typeface="Consolas"/>
              </a:rPr>
              <a:t>::</a:t>
            </a:r>
            <a:r>
              <a:rPr lang="en-US" dirty="0" err="1">
                <a:solidFill>
                  <a:prstClr val="black"/>
                </a:solidFill>
                <a:latin typeface="Consolas"/>
              </a:rPr>
              <a:t>cout</a:t>
            </a:r>
            <a:r>
              <a:rPr lang="en-US" dirty="0">
                <a:solidFill>
                  <a:prstClr val="black"/>
                </a:solidFill>
                <a:latin typeface="Consolas"/>
              </a:rPr>
              <a:t> &lt;&lt; *it++;</a:t>
            </a:r>
          </a:p>
          <a:p>
            <a:pPr marL="465138" lvl="3" indent="0">
              <a:buNone/>
            </a:pPr>
            <a:endParaRPr lang="en-US" dirty="0">
              <a:solidFill>
                <a:prstClr val="black"/>
              </a:solidFill>
              <a:latin typeface="Consolas"/>
            </a:endParaRPr>
          </a:p>
          <a:p>
            <a:pPr marL="465138" lvl="3" indent="0">
              <a:buNone/>
            </a:pPr>
            <a:r>
              <a:rPr lang="en-US" dirty="0">
                <a:solidFill>
                  <a:prstClr val="black"/>
                </a:solidFill>
                <a:latin typeface="Consolas"/>
              </a:rPr>
              <a:t>    </a:t>
            </a:r>
            <a:r>
              <a:rPr lang="en-US" dirty="0">
                <a:solidFill>
                  <a:srgbClr val="008000"/>
                </a:solidFill>
                <a:latin typeface="Consolas"/>
              </a:rPr>
              <a:t>// write the rest of the words, each preceded by a space</a:t>
            </a:r>
            <a:endParaRPr lang="en-US" dirty="0">
              <a:solidFill>
                <a:prstClr val="black"/>
              </a:solidFill>
              <a:latin typeface="Consolas"/>
            </a:endParaRPr>
          </a:p>
          <a:p>
            <a:pPr marL="465138" lvl="3" indent="0">
              <a:buNone/>
            </a:pPr>
            <a:r>
              <a:rPr lang="en-US" dirty="0">
                <a:solidFill>
                  <a:prstClr val="black"/>
                </a:solidFill>
                <a:latin typeface="Consolas"/>
              </a:rPr>
              <a:t>    </a:t>
            </a:r>
            <a:r>
              <a:rPr lang="en-US" dirty="0" err="1" smtClean="0">
                <a:solidFill>
                  <a:prstClr val="black"/>
                </a:solidFill>
                <a:latin typeface="Consolas"/>
              </a:rPr>
              <a:t>std</a:t>
            </a:r>
            <a:r>
              <a:rPr lang="en-US" dirty="0" smtClean="0">
                <a:solidFill>
                  <a:prstClr val="black"/>
                </a:solidFill>
                <a:latin typeface="Consolas"/>
              </a:rPr>
              <a:t>::</a:t>
            </a:r>
            <a:r>
              <a:rPr lang="en-US" dirty="0" err="1" smtClean="0">
                <a:solidFill>
                  <a:prstClr val="black"/>
                </a:solidFill>
                <a:latin typeface="Consolas"/>
              </a:rPr>
              <a:t>for_each</a:t>
            </a:r>
            <a:r>
              <a:rPr lang="en-US" dirty="0" smtClean="0">
                <a:solidFill>
                  <a:prstClr val="black"/>
                </a:solidFill>
                <a:latin typeface="Consolas"/>
              </a:rPr>
              <a:t>(it</a:t>
            </a:r>
            <a:r>
              <a:rPr lang="en-US" dirty="0">
                <a:solidFill>
                  <a:prstClr val="black"/>
                </a:solidFill>
                <a:latin typeface="Consolas"/>
              </a:rPr>
              <a:t>, </a:t>
            </a:r>
            <a:r>
              <a:rPr lang="en-US" dirty="0" err="1">
                <a:solidFill>
                  <a:prstClr val="black"/>
                </a:solidFill>
                <a:latin typeface="Consolas"/>
              </a:rPr>
              <a:t>sentence.end</a:t>
            </a:r>
            <a:r>
              <a:rPr lang="en-US" dirty="0">
                <a:solidFill>
                  <a:prstClr val="black"/>
                </a:solidFill>
                <a:latin typeface="Consolas"/>
              </a:rPr>
              <a:t>(), </a:t>
            </a:r>
            <a:r>
              <a:rPr lang="en-US" dirty="0" smtClean="0">
                <a:solidFill>
                  <a:prstClr val="black"/>
                </a:solidFill>
                <a:latin typeface="Consolas"/>
              </a:rPr>
              <a:t>[](</a:t>
            </a:r>
            <a:r>
              <a:rPr lang="en-US" dirty="0" err="1" smtClean="0">
                <a:solidFill>
                  <a:prstClr val="black"/>
                </a:solidFill>
                <a:latin typeface="Consolas"/>
              </a:rPr>
              <a:t>std</a:t>
            </a:r>
            <a:r>
              <a:rPr lang="en-US" dirty="0" smtClean="0">
                <a:solidFill>
                  <a:prstClr val="black"/>
                </a:solidFill>
                <a:latin typeface="Consolas"/>
              </a:rPr>
              <a:t>::string </a:t>
            </a:r>
            <a:r>
              <a:rPr lang="en-US" dirty="0" err="1">
                <a:solidFill>
                  <a:srgbClr val="0000FF"/>
                </a:solidFill>
                <a:latin typeface="Consolas"/>
              </a:rPr>
              <a:t>const</a:t>
            </a:r>
            <a:r>
              <a:rPr lang="en-US" dirty="0">
                <a:solidFill>
                  <a:srgbClr val="0000FF"/>
                </a:solidFill>
                <a:latin typeface="Consolas"/>
              </a:rPr>
              <a:t>&amp;</a:t>
            </a:r>
            <a:r>
              <a:rPr lang="en-US" dirty="0" smtClean="0">
                <a:solidFill>
                  <a:prstClr val="black"/>
                </a:solidFill>
                <a:latin typeface="Consolas"/>
              </a:rPr>
              <a:t> s</a:t>
            </a:r>
            <a:r>
              <a:rPr lang="en-US" dirty="0">
                <a:solidFill>
                  <a:prstClr val="black"/>
                </a:solidFill>
                <a:latin typeface="Consolas"/>
              </a:rPr>
              <a:t>) { </a:t>
            </a:r>
            <a:endParaRPr lang="en-US" dirty="0" smtClean="0">
              <a:solidFill>
                <a:prstClr val="black"/>
              </a:solidFill>
              <a:latin typeface="Consolas"/>
            </a:endParaRPr>
          </a:p>
          <a:p>
            <a:pPr marL="465138" lvl="3" indent="0">
              <a:buNone/>
            </a:pPr>
            <a:r>
              <a:rPr lang="en-US" dirty="0">
                <a:solidFill>
                  <a:prstClr val="black"/>
                </a:solidFill>
                <a:latin typeface="Consolas"/>
              </a:rPr>
              <a:t> </a:t>
            </a:r>
            <a:r>
              <a:rPr lang="en-US" dirty="0" smtClean="0">
                <a:solidFill>
                  <a:prstClr val="black"/>
                </a:solidFill>
                <a:latin typeface="Consolas"/>
              </a:rPr>
              <a:t>       </a:t>
            </a:r>
            <a:r>
              <a:rPr lang="en-US" dirty="0" err="1" smtClean="0">
                <a:solidFill>
                  <a:prstClr val="black"/>
                </a:solidFill>
                <a:latin typeface="Consolas"/>
              </a:rPr>
              <a:t>std</a:t>
            </a:r>
            <a:r>
              <a:rPr lang="en-US" dirty="0" smtClean="0">
                <a:solidFill>
                  <a:prstClr val="black"/>
                </a:solidFill>
                <a:latin typeface="Consolas"/>
              </a:rPr>
              <a:t>::</a:t>
            </a:r>
            <a:r>
              <a:rPr lang="en-US" dirty="0" err="1" smtClean="0">
                <a:solidFill>
                  <a:prstClr val="black"/>
                </a:solidFill>
                <a:latin typeface="Consolas"/>
              </a:rPr>
              <a:t>cout</a:t>
            </a:r>
            <a:r>
              <a:rPr lang="en-US" dirty="0" smtClean="0">
                <a:solidFill>
                  <a:prstClr val="black"/>
                </a:solidFill>
                <a:latin typeface="Consolas"/>
              </a:rPr>
              <a:t> </a:t>
            </a:r>
            <a:r>
              <a:rPr lang="en-US" dirty="0">
                <a:solidFill>
                  <a:prstClr val="black"/>
                </a:solidFill>
                <a:latin typeface="Consolas"/>
              </a:rPr>
              <a:t>&lt;&lt; </a:t>
            </a:r>
            <a:r>
              <a:rPr lang="en-US" dirty="0">
                <a:solidFill>
                  <a:srgbClr val="A31515"/>
                </a:solidFill>
                <a:latin typeface="Consolas"/>
              </a:rPr>
              <a:t>" "</a:t>
            </a:r>
            <a:r>
              <a:rPr lang="en-US" dirty="0">
                <a:solidFill>
                  <a:prstClr val="black"/>
                </a:solidFill>
                <a:latin typeface="Consolas"/>
              </a:rPr>
              <a:t> &lt;&lt; s; </a:t>
            </a:r>
            <a:endParaRPr lang="en-US" dirty="0" smtClean="0">
              <a:solidFill>
                <a:prstClr val="black"/>
              </a:solidFill>
              <a:latin typeface="Consolas"/>
            </a:endParaRPr>
          </a:p>
          <a:p>
            <a:pPr marL="465138" lvl="3" indent="0">
              <a:buNone/>
            </a:pPr>
            <a:r>
              <a:rPr lang="en-US" dirty="0">
                <a:solidFill>
                  <a:prstClr val="black"/>
                </a:solidFill>
                <a:latin typeface="Consolas"/>
              </a:rPr>
              <a:t> </a:t>
            </a:r>
            <a:r>
              <a:rPr lang="en-US" dirty="0" smtClean="0">
                <a:solidFill>
                  <a:prstClr val="black"/>
                </a:solidFill>
                <a:latin typeface="Consolas"/>
              </a:rPr>
              <a:t>   }); </a:t>
            </a:r>
          </a:p>
          <a:p>
            <a:pPr marL="465138" lvl="3" indent="0">
              <a:buNone/>
            </a:pPr>
            <a:endParaRPr lang="en-US" dirty="0">
              <a:solidFill>
                <a:prstClr val="black"/>
              </a:solidFill>
              <a:latin typeface="Consolas"/>
            </a:endParaRPr>
          </a:p>
          <a:p>
            <a:pPr marL="465138" lvl="3" indent="0">
              <a:buNone/>
            </a:pPr>
            <a:r>
              <a:rPr lang="en-US" dirty="0">
                <a:solidFill>
                  <a:prstClr val="black"/>
                </a:solidFill>
                <a:latin typeface="Consolas"/>
              </a:rPr>
              <a:t>    </a:t>
            </a:r>
            <a:r>
              <a:rPr lang="en-US" dirty="0" err="1" smtClean="0">
                <a:solidFill>
                  <a:prstClr val="black"/>
                </a:solidFill>
                <a:latin typeface="Consolas"/>
              </a:rPr>
              <a:t>std</a:t>
            </a:r>
            <a:r>
              <a:rPr lang="en-US" dirty="0" smtClean="0">
                <a:solidFill>
                  <a:prstClr val="black"/>
                </a:solidFill>
                <a:latin typeface="Consolas"/>
              </a:rPr>
              <a:t>::</a:t>
            </a:r>
            <a:r>
              <a:rPr lang="en-US" dirty="0" err="1" smtClean="0">
                <a:solidFill>
                  <a:prstClr val="black"/>
                </a:solidFill>
                <a:latin typeface="Consolas"/>
              </a:rPr>
              <a:t>cout</a:t>
            </a:r>
            <a:r>
              <a:rPr lang="en-US" dirty="0" smtClean="0">
                <a:solidFill>
                  <a:prstClr val="black"/>
                </a:solidFill>
                <a:latin typeface="Consolas"/>
              </a:rPr>
              <a:t> </a:t>
            </a:r>
            <a:r>
              <a:rPr lang="en-US" dirty="0">
                <a:solidFill>
                  <a:prstClr val="black"/>
                </a:solidFill>
                <a:latin typeface="Consolas"/>
              </a:rPr>
              <a:t>&lt;&lt; </a:t>
            </a:r>
            <a:r>
              <a:rPr lang="en-US" dirty="0" err="1" smtClean="0">
                <a:solidFill>
                  <a:prstClr val="black"/>
                </a:solidFill>
                <a:latin typeface="Consolas"/>
              </a:rPr>
              <a:t>std</a:t>
            </a:r>
            <a:r>
              <a:rPr lang="en-US" dirty="0" smtClean="0">
                <a:solidFill>
                  <a:prstClr val="black"/>
                </a:solidFill>
                <a:latin typeface="Consolas"/>
              </a:rPr>
              <a:t>::</a:t>
            </a:r>
            <a:r>
              <a:rPr lang="en-US" dirty="0" err="1" smtClean="0">
                <a:solidFill>
                  <a:prstClr val="black"/>
                </a:solidFill>
                <a:latin typeface="Consolas"/>
              </a:rPr>
              <a:t>endl</a:t>
            </a:r>
            <a:r>
              <a:rPr lang="en-US" dirty="0">
                <a:solidFill>
                  <a:prstClr val="black"/>
                </a:solidFill>
                <a:latin typeface="Consolas"/>
              </a:rPr>
              <a:t>;</a:t>
            </a:r>
          </a:p>
          <a:p>
            <a:pPr marL="465138" lvl="3" indent="0">
              <a:buNone/>
            </a:pPr>
            <a:r>
              <a:rPr lang="en-US" dirty="0">
                <a:solidFill>
                  <a:prstClr val="black"/>
                </a:solidFill>
                <a:latin typeface="Consolas"/>
              </a:rPr>
              <a:t>    </a:t>
            </a:r>
            <a:r>
              <a:rPr lang="en-US" dirty="0">
                <a:solidFill>
                  <a:srgbClr val="0000FF"/>
                </a:solidFill>
                <a:latin typeface="Consolas"/>
              </a:rPr>
              <a:t>return</a:t>
            </a:r>
            <a:r>
              <a:rPr lang="en-US" dirty="0">
                <a:solidFill>
                  <a:prstClr val="black"/>
                </a:solidFill>
                <a:latin typeface="Consolas"/>
              </a:rPr>
              <a:t> 0;</a:t>
            </a:r>
          </a:p>
          <a:p>
            <a:pPr marL="465138" lvl="3" indent="0">
              <a:buNone/>
            </a:pPr>
            <a:r>
              <a:rPr lang="en-US" dirty="0">
                <a:solidFill>
                  <a:prstClr val="black"/>
                </a:solidFill>
                <a:latin typeface="Consolas"/>
              </a:rPr>
              <a:t>}</a:t>
            </a:r>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pPr/>
              <a:t>48</a:t>
            </a:fld>
            <a:endParaRPr lang="en-US"/>
          </a:p>
        </p:txBody>
      </p:sp>
    </p:spTree>
    <p:extLst>
      <p:ext uri="{BB962C8B-B14F-4D97-AF65-F5344CB8AC3E}">
        <p14:creationId xmlns:p14="http://schemas.microsoft.com/office/powerpoint/2010/main" val="149390108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Pulling everything together</a:t>
            </a:r>
            <a:endParaRPr lang="en-US" dirty="0"/>
          </a:p>
        </p:txBody>
      </p:sp>
      <p:sp>
        <p:nvSpPr>
          <p:cNvPr id="3" name="Content Placeholder 2"/>
          <p:cNvSpPr>
            <a:spLocks noGrp="1"/>
          </p:cNvSpPr>
          <p:nvPr>
            <p:ph idx="1"/>
          </p:nvPr>
        </p:nvSpPr>
        <p:spPr>
          <a:xfrm>
            <a:off x="1261872" y="1828802"/>
            <a:ext cx="9939528" cy="4351337"/>
          </a:xfrm>
        </p:spPr>
        <p:txBody>
          <a:bodyPr>
            <a:normAutofit lnSpcReduction="10000"/>
          </a:bodyPr>
          <a:lstStyle/>
          <a:p>
            <a:pPr marL="465138" lvl="3" indent="0">
              <a:buNone/>
            </a:pPr>
            <a:r>
              <a:rPr lang="en-US" dirty="0" err="1">
                <a:solidFill>
                  <a:srgbClr val="0000FF"/>
                </a:solidFill>
                <a:latin typeface="Consolas"/>
              </a:rPr>
              <a:t>int</a:t>
            </a:r>
            <a:r>
              <a:rPr lang="en-US" dirty="0">
                <a:solidFill>
                  <a:prstClr val="black"/>
                </a:solidFill>
                <a:latin typeface="Consolas"/>
              </a:rPr>
              <a:t> main() {</a:t>
            </a:r>
          </a:p>
          <a:p>
            <a:pPr marL="465138" lvl="3" indent="0">
              <a:buNone/>
            </a:pPr>
            <a:r>
              <a:rPr lang="en-US" dirty="0">
                <a:solidFill>
                  <a:prstClr val="black"/>
                </a:solidFill>
                <a:latin typeface="Consolas"/>
              </a:rPr>
              <a:t>    </a:t>
            </a:r>
            <a:r>
              <a:rPr lang="en-US" dirty="0">
                <a:solidFill>
                  <a:srgbClr val="008000"/>
                </a:solidFill>
                <a:latin typeface="Consolas"/>
              </a:rPr>
              <a:t>// generate the sentence</a:t>
            </a:r>
            <a:endParaRPr lang="en-US" dirty="0">
              <a:solidFill>
                <a:prstClr val="black"/>
              </a:solidFill>
              <a:latin typeface="Consolas"/>
            </a:endParaRPr>
          </a:p>
          <a:p>
            <a:pPr marL="465138" lvl="3" indent="0">
              <a:buNone/>
            </a:pPr>
            <a:r>
              <a:rPr lang="en-US" dirty="0">
                <a:solidFill>
                  <a:prstClr val="black"/>
                </a:solidFill>
                <a:latin typeface="Consolas"/>
              </a:rPr>
              <a:t>    </a:t>
            </a:r>
            <a:r>
              <a:rPr lang="en-US" dirty="0" err="1" smtClean="0">
                <a:solidFill>
                  <a:prstClr val="black"/>
                </a:solidFill>
                <a:latin typeface="Consolas"/>
              </a:rPr>
              <a:t>std</a:t>
            </a:r>
            <a:r>
              <a:rPr lang="en-US" dirty="0" smtClean="0">
                <a:solidFill>
                  <a:prstClr val="black"/>
                </a:solidFill>
                <a:latin typeface="Consolas"/>
              </a:rPr>
              <a:t>::vector&lt;</a:t>
            </a:r>
            <a:r>
              <a:rPr lang="en-US" dirty="0" err="1" smtClean="0">
                <a:solidFill>
                  <a:prstClr val="black"/>
                </a:solidFill>
                <a:latin typeface="Consolas"/>
              </a:rPr>
              <a:t>std</a:t>
            </a:r>
            <a:r>
              <a:rPr lang="en-US" dirty="0" smtClean="0">
                <a:solidFill>
                  <a:prstClr val="black"/>
                </a:solidFill>
                <a:latin typeface="Consolas"/>
              </a:rPr>
              <a:t>::string</a:t>
            </a:r>
            <a:r>
              <a:rPr lang="en-US" dirty="0">
                <a:solidFill>
                  <a:prstClr val="black"/>
                </a:solidFill>
                <a:latin typeface="Consolas"/>
              </a:rPr>
              <a:t>&gt; sentence = </a:t>
            </a:r>
            <a:r>
              <a:rPr lang="en-US" dirty="0" err="1" smtClean="0">
                <a:solidFill>
                  <a:prstClr val="black"/>
                </a:solidFill>
                <a:latin typeface="Consolas"/>
              </a:rPr>
              <a:t>generate_sentence</a:t>
            </a:r>
            <a:r>
              <a:rPr lang="en-US" dirty="0" smtClean="0">
                <a:solidFill>
                  <a:prstClr val="black"/>
                </a:solidFill>
                <a:latin typeface="Consolas"/>
              </a:rPr>
              <a:t>(</a:t>
            </a:r>
            <a:r>
              <a:rPr lang="en-US" dirty="0" err="1" smtClean="0">
                <a:solidFill>
                  <a:prstClr val="black"/>
                </a:solidFill>
                <a:latin typeface="Consolas"/>
              </a:rPr>
              <a:t>read_grammar</a:t>
            </a:r>
            <a:r>
              <a:rPr lang="en-US" dirty="0" smtClean="0">
                <a:solidFill>
                  <a:prstClr val="black"/>
                </a:solidFill>
                <a:latin typeface="Consolas"/>
              </a:rPr>
              <a:t>(</a:t>
            </a:r>
            <a:r>
              <a:rPr lang="en-US" dirty="0" err="1" smtClean="0">
                <a:solidFill>
                  <a:prstClr val="black"/>
                </a:solidFill>
                <a:latin typeface="Consolas"/>
              </a:rPr>
              <a:t>std</a:t>
            </a:r>
            <a:r>
              <a:rPr lang="en-US" dirty="0" smtClean="0">
                <a:solidFill>
                  <a:prstClr val="black"/>
                </a:solidFill>
                <a:latin typeface="Consolas"/>
              </a:rPr>
              <a:t>::</a:t>
            </a:r>
            <a:r>
              <a:rPr lang="en-US" dirty="0" err="1" smtClean="0">
                <a:solidFill>
                  <a:prstClr val="black"/>
                </a:solidFill>
                <a:latin typeface="Consolas"/>
              </a:rPr>
              <a:t>cin</a:t>
            </a:r>
            <a:r>
              <a:rPr lang="en-US" dirty="0">
                <a:solidFill>
                  <a:prstClr val="black"/>
                </a:solidFill>
                <a:latin typeface="Consolas"/>
              </a:rPr>
              <a:t>));</a:t>
            </a:r>
          </a:p>
          <a:p>
            <a:pPr marL="465138" lvl="3" indent="0">
              <a:buNone/>
            </a:pPr>
            <a:r>
              <a:rPr lang="en-US" dirty="0">
                <a:solidFill>
                  <a:prstClr val="black"/>
                </a:solidFill>
                <a:latin typeface="Consolas"/>
              </a:rPr>
              <a:t>    </a:t>
            </a:r>
          </a:p>
          <a:p>
            <a:pPr marL="465138" lvl="3" indent="0">
              <a:buNone/>
            </a:pPr>
            <a:r>
              <a:rPr lang="en-US" dirty="0" smtClean="0">
                <a:solidFill>
                  <a:srgbClr val="008000"/>
                </a:solidFill>
                <a:latin typeface="Consolas"/>
              </a:rPr>
              <a:t>    // </a:t>
            </a:r>
            <a:r>
              <a:rPr lang="en-US" dirty="0">
                <a:solidFill>
                  <a:srgbClr val="008000"/>
                </a:solidFill>
                <a:latin typeface="Consolas"/>
              </a:rPr>
              <a:t>write </a:t>
            </a:r>
            <a:r>
              <a:rPr lang="en-US" dirty="0" smtClean="0">
                <a:solidFill>
                  <a:srgbClr val="008000"/>
                </a:solidFill>
                <a:latin typeface="Consolas"/>
              </a:rPr>
              <a:t>the </a:t>
            </a:r>
            <a:r>
              <a:rPr lang="en-US" dirty="0">
                <a:solidFill>
                  <a:srgbClr val="008000"/>
                </a:solidFill>
                <a:latin typeface="Consolas"/>
              </a:rPr>
              <a:t>words, </a:t>
            </a:r>
            <a:r>
              <a:rPr lang="en-US" dirty="0" smtClean="0">
                <a:solidFill>
                  <a:srgbClr val="008000"/>
                </a:solidFill>
                <a:latin typeface="Consolas"/>
              </a:rPr>
              <a:t>separated </a:t>
            </a:r>
            <a:r>
              <a:rPr lang="en-US" dirty="0">
                <a:solidFill>
                  <a:srgbClr val="008000"/>
                </a:solidFill>
                <a:latin typeface="Consolas"/>
              </a:rPr>
              <a:t>by a space</a:t>
            </a:r>
            <a:endParaRPr lang="en-US" dirty="0">
              <a:solidFill>
                <a:prstClr val="black"/>
              </a:solidFill>
              <a:latin typeface="Consolas"/>
            </a:endParaRPr>
          </a:p>
          <a:p>
            <a:pPr marL="465138" lvl="3" indent="0">
              <a:buNone/>
            </a:pPr>
            <a:r>
              <a:rPr lang="en-US" dirty="0">
                <a:solidFill>
                  <a:prstClr val="black"/>
                </a:solidFill>
                <a:latin typeface="Consolas"/>
              </a:rPr>
              <a:t>    bool first = true;</a:t>
            </a:r>
          </a:p>
          <a:p>
            <a:pPr marL="465138" lvl="3" indent="0">
              <a:buNone/>
            </a:pPr>
            <a:r>
              <a:rPr lang="en-US" dirty="0" smtClean="0">
                <a:solidFill>
                  <a:srgbClr val="0000FF"/>
                </a:solidFill>
                <a:latin typeface="Consolas"/>
              </a:rPr>
              <a:t>    for</a:t>
            </a:r>
            <a:r>
              <a:rPr lang="en-US" dirty="0" smtClean="0">
                <a:solidFill>
                  <a:prstClr val="black"/>
                </a:solidFill>
                <a:latin typeface="Consolas"/>
              </a:rPr>
              <a:t>(</a:t>
            </a:r>
            <a:r>
              <a:rPr lang="en-US" dirty="0" smtClean="0">
                <a:solidFill>
                  <a:srgbClr val="0000FF"/>
                </a:solidFill>
                <a:latin typeface="Consolas"/>
              </a:rPr>
              <a:t>auto</a:t>
            </a:r>
            <a:r>
              <a:rPr lang="en-US" dirty="0" smtClean="0">
                <a:solidFill>
                  <a:prstClr val="black"/>
                </a:solidFill>
                <a:latin typeface="Consolas"/>
              </a:rPr>
              <a:t> </a:t>
            </a:r>
            <a:r>
              <a:rPr lang="en-US" dirty="0" err="1">
                <a:solidFill>
                  <a:srgbClr val="0000FF"/>
                </a:solidFill>
                <a:latin typeface="Consolas"/>
              </a:rPr>
              <a:t>const</a:t>
            </a:r>
            <a:r>
              <a:rPr lang="en-US" dirty="0" smtClean="0">
                <a:solidFill>
                  <a:prstClr val="black"/>
                </a:solidFill>
                <a:latin typeface="Consolas"/>
              </a:rPr>
              <a:t>&amp; s : sentence) </a:t>
            </a:r>
            <a:r>
              <a:rPr lang="en-US" dirty="0">
                <a:solidFill>
                  <a:prstClr val="black"/>
                </a:solidFill>
                <a:latin typeface="Consolas"/>
              </a:rPr>
              <a:t>{ </a:t>
            </a:r>
            <a:endParaRPr lang="en-US" dirty="0" smtClean="0">
              <a:solidFill>
                <a:prstClr val="black"/>
              </a:solidFill>
              <a:latin typeface="Consolas"/>
            </a:endParaRPr>
          </a:p>
          <a:p>
            <a:pPr marL="465138" lvl="3" indent="0">
              <a:buNone/>
            </a:pPr>
            <a:r>
              <a:rPr lang="en-US" dirty="0" smtClean="0">
                <a:solidFill>
                  <a:prstClr val="black"/>
                </a:solidFill>
                <a:latin typeface="Consolas"/>
              </a:rPr>
              <a:t>        if (!first) {</a:t>
            </a:r>
          </a:p>
          <a:p>
            <a:pPr marL="465138" lvl="3" indent="0">
              <a:buNone/>
            </a:pPr>
            <a:r>
              <a:rPr lang="en-US" dirty="0">
                <a:solidFill>
                  <a:prstClr val="black"/>
                </a:solidFill>
                <a:latin typeface="Consolas"/>
              </a:rPr>
              <a:t> </a:t>
            </a:r>
            <a:r>
              <a:rPr lang="en-US" dirty="0" smtClean="0">
                <a:solidFill>
                  <a:prstClr val="black"/>
                </a:solidFill>
                <a:latin typeface="Consolas"/>
              </a:rPr>
              <a:t>           </a:t>
            </a:r>
            <a:r>
              <a:rPr lang="en-US" dirty="0" err="1" smtClean="0">
                <a:solidFill>
                  <a:prstClr val="black"/>
                </a:solidFill>
                <a:latin typeface="Consolas"/>
              </a:rPr>
              <a:t>std</a:t>
            </a:r>
            <a:r>
              <a:rPr lang="en-US" dirty="0" smtClean="0">
                <a:solidFill>
                  <a:prstClr val="black"/>
                </a:solidFill>
                <a:latin typeface="Consolas"/>
              </a:rPr>
              <a:t>::</a:t>
            </a:r>
            <a:r>
              <a:rPr lang="en-US" dirty="0" err="1" smtClean="0">
                <a:solidFill>
                  <a:prstClr val="black"/>
                </a:solidFill>
                <a:latin typeface="Consolas"/>
              </a:rPr>
              <a:t>cout</a:t>
            </a:r>
            <a:r>
              <a:rPr lang="en-US" dirty="0" smtClean="0">
                <a:solidFill>
                  <a:prstClr val="black"/>
                </a:solidFill>
                <a:latin typeface="Consolas"/>
              </a:rPr>
              <a:t> </a:t>
            </a:r>
            <a:r>
              <a:rPr lang="en-US" dirty="0">
                <a:solidFill>
                  <a:prstClr val="black"/>
                </a:solidFill>
                <a:latin typeface="Consolas"/>
              </a:rPr>
              <a:t>&lt;&lt; </a:t>
            </a:r>
            <a:r>
              <a:rPr lang="en-US" dirty="0">
                <a:solidFill>
                  <a:srgbClr val="A31515"/>
                </a:solidFill>
                <a:latin typeface="Consolas"/>
              </a:rPr>
              <a:t>" </a:t>
            </a:r>
            <a:r>
              <a:rPr lang="en-US" dirty="0" smtClean="0">
                <a:solidFill>
                  <a:srgbClr val="A31515"/>
                </a:solidFill>
                <a:latin typeface="Consolas"/>
              </a:rPr>
              <a:t>"</a:t>
            </a:r>
            <a:r>
              <a:rPr lang="en-US" dirty="0" smtClean="0">
                <a:solidFill>
                  <a:prstClr val="black"/>
                </a:solidFill>
                <a:latin typeface="Consolas"/>
              </a:rPr>
              <a:t>;</a:t>
            </a:r>
          </a:p>
          <a:p>
            <a:pPr marL="465138" lvl="3" indent="0">
              <a:buNone/>
            </a:pPr>
            <a:r>
              <a:rPr lang="en-US" dirty="0">
                <a:solidFill>
                  <a:prstClr val="black"/>
                </a:solidFill>
                <a:latin typeface="Consolas"/>
              </a:rPr>
              <a:t> </a:t>
            </a:r>
            <a:r>
              <a:rPr lang="en-US" dirty="0" smtClean="0">
                <a:solidFill>
                  <a:prstClr val="black"/>
                </a:solidFill>
                <a:latin typeface="Consolas"/>
              </a:rPr>
              <a:t>           first = false;</a:t>
            </a:r>
          </a:p>
          <a:p>
            <a:pPr marL="465138" lvl="3" indent="0">
              <a:buNone/>
            </a:pPr>
            <a:r>
              <a:rPr lang="en-US" dirty="0">
                <a:solidFill>
                  <a:prstClr val="black"/>
                </a:solidFill>
                <a:latin typeface="Consolas"/>
              </a:rPr>
              <a:t> </a:t>
            </a:r>
            <a:r>
              <a:rPr lang="en-US" dirty="0" smtClean="0">
                <a:solidFill>
                  <a:prstClr val="black"/>
                </a:solidFill>
                <a:latin typeface="Consolas"/>
              </a:rPr>
              <a:t>       }</a:t>
            </a:r>
          </a:p>
          <a:p>
            <a:pPr marL="465138" lvl="3" indent="0">
              <a:buNone/>
            </a:pPr>
            <a:r>
              <a:rPr lang="en-US" dirty="0" smtClean="0">
                <a:solidFill>
                  <a:prstClr val="black"/>
                </a:solidFill>
                <a:latin typeface="Consolas"/>
              </a:rPr>
              <a:t>        </a:t>
            </a:r>
            <a:r>
              <a:rPr lang="en-US" dirty="0" err="1" smtClean="0">
                <a:solidFill>
                  <a:prstClr val="black"/>
                </a:solidFill>
                <a:latin typeface="Consolas"/>
              </a:rPr>
              <a:t>std</a:t>
            </a:r>
            <a:r>
              <a:rPr lang="en-US" dirty="0" smtClean="0">
                <a:solidFill>
                  <a:prstClr val="black"/>
                </a:solidFill>
                <a:latin typeface="Consolas"/>
              </a:rPr>
              <a:t>::</a:t>
            </a:r>
            <a:r>
              <a:rPr lang="en-US" dirty="0" err="1" smtClean="0">
                <a:solidFill>
                  <a:prstClr val="black"/>
                </a:solidFill>
                <a:latin typeface="Consolas"/>
              </a:rPr>
              <a:t>cout</a:t>
            </a:r>
            <a:r>
              <a:rPr lang="en-US" dirty="0" smtClean="0">
                <a:solidFill>
                  <a:prstClr val="black"/>
                </a:solidFill>
                <a:latin typeface="Consolas"/>
              </a:rPr>
              <a:t> &lt;&lt; </a:t>
            </a:r>
            <a:r>
              <a:rPr lang="en-US" dirty="0">
                <a:solidFill>
                  <a:prstClr val="black"/>
                </a:solidFill>
                <a:latin typeface="Consolas"/>
              </a:rPr>
              <a:t>s; </a:t>
            </a:r>
            <a:endParaRPr lang="en-US" dirty="0" smtClean="0">
              <a:solidFill>
                <a:prstClr val="black"/>
              </a:solidFill>
              <a:latin typeface="Consolas"/>
            </a:endParaRPr>
          </a:p>
          <a:p>
            <a:pPr marL="465138" lvl="3" indent="0">
              <a:buNone/>
            </a:pPr>
            <a:r>
              <a:rPr lang="en-US" dirty="0">
                <a:solidFill>
                  <a:prstClr val="black"/>
                </a:solidFill>
                <a:latin typeface="Consolas"/>
              </a:rPr>
              <a:t> </a:t>
            </a:r>
            <a:r>
              <a:rPr lang="en-US" dirty="0" smtClean="0">
                <a:solidFill>
                  <a:prstClr val="black"/>
                </a:solidFill>
                <a:latin typeface="Consolas"/>
              </a:rPr>
              <a:t>   }</a:t>
            </a:r>
          </a:p>
          <a:p>
            <a:pPr marL="465138" lvl="3" indent="0">
              <a:buNone/>
            </a:pPr>
            <a:endParaRPr lang="en-US" dirty="0">
              <a:solidFill>
                <a:prstClr val="black"/>
              </a:solidFill>
              <a:latin typeface="Consolas"/>
            </a:endParaRPr>
          </a:p>
          <a:p>
            <a:pPr marL="465138" lvl="3" indent="0">
              <a:buNone/>
            </a:pPr>
            <a:r>
              <a:rPr lang="en-US" dirty="0">
                <a:solidFill>
                  <a:prstClr val="black"/>
                </a:solidFill>
                <a:latin typeface="Consolas"/>
              </a:rPr>
              <a:t>    </a:t>
            </a:r>
            <a:r>
              <a:rPr lang="en-US" dirty="0" err="1" smtClean="0">
                <a:solidFill>
                  <a:prstClr val="black"/>
                </a:solidFill>
                <a:latin typeface="Consolas"/>
              </a:rPr>
              <a:t>std</a:t>
            </a:r>
            <a:r>
              <a:rPr lang="en-US" dirty="0" smtClean="0">
                <a:solidFill>
                  <a:prstClr val="black"/>
                </a:solidFill>
                <a:latin typeface="Consolas"/>
              </a:rPr>
              <a:t>::</a:t>
            </a:r>
            <a:r>
              <a:rPr lang="en-US" dirty="0" err="1" smtClean="0">
                <a:solidFill>
                  <a:prstClr val="black"/>
                </a:solidFill>
                <a:latin typeface="Consolas"/>
              </a:rPr>
              <a:t>cout</a:t>
            </a:r>
            <a:r>
              <a:rPr lang="en-US" dirty="0" smtClean="0">
                <a:solidFill>
                  <a:prstClr val="black"/>
                </a:solidFill>
                <a:latin typeface="Consolas"/>
              </a:rPr>
              <a:t> </a:t>
            </a:r>
            <a:r>
              <a:rPr lang="en-US" dirty="0">
                <a:solidFill>
                  <a:prstClr val="black"/>
                </a:solidFill>
                <a:latin typeface="Consolas"/>
              </a:rPr>
              <a:t>&lt;&lt; </a:t>
            </a:r>
            <a:r>
              <a:rPr lang="en-US" dirty="0" err="1" smtClean="0">
                <a:solidFill>
                  <a:prstClr val="black"/>
                </a:solidFill>
                <a:latin typeface="Consolas"/>
              </a:rPr>
              <a:t>std</a:t>
            </a:r>
            <a:r>
              <a:rPr lang="en-US" dirty="0" smtClean="0">
                <a:solidFill>
                  <a:prstClr val="black"/>
                </a:solidFill>
                <a:latin typeface="Consolas"/>
              </a:rPr>
              <a:t>::</a:t>
            </a:r>
            <a:r>
              <a:rPr lang="en-US" dirty="0" err="1" smtClean="0">
                <a:solidFill>
                  <a:prstClr val="black"/>
                </a:solidFill>
                <a:latin typeface="Consolas"/>
              </a:rPr>
              <a:t>endl</a:t>
            </a:r>
            <a:r>
              <a:rPr lang="en-US" dirty="0">
                <a:solidFill>
                  <a:prstClr val="black"/>
                </a:solidFill>
                <a:latin typeface="Consolas"/>
              </a:rPr>
              <a:t>;</a:t>
            </a:r>
          </a:p>
          <a:p>
            <a:pPr marL="465138" lvl="3" indent="0">
              <a:buNone/>
            </a:pPr>
            <a:r>
              <a:rPr lang="en-US" dirty="0">
                <a:solidFill>
                  <a:prstClr val="black"/>
                </a:solidFill>
                <a:latin typeface="Consolas"/>
              </a:rPr>
              <a:t>    </a:t>
            </a:r>
            <a:r>
              <a:rPr lang="en-US" dirty="0">
                <a:solidFill>
                  <a:srgbClr val="0000FF"/>
                </a:solidFill>
                <a:latin typeface="Consolas"/>
              </a:rPr>
              <a:t>return</a:t>
            </a:r>
            <a:r>
              <a:rPr lang="en-US" dirty="0">
                <a:solidFill>
                  <a:prstClr val="black"/>
                </a:solidFill>
                <a:latin typeface="Consolas"/>
              </a:rPr>
              <a:t> 0;</a:t>
            </a:r>
          </a:p>
          <a:p>
            <a:pPr marL="465138" lvl="3" indent="0">
              <a:buNone/>
            </a:pPr>
            <a:r>
              <a:rPr lang="en-US" dirty="0">
                <a:solidFill>
                  <a:prstClr val="black"/>
                </a:solidFill>
                <a:latin typeface="Consolas"/>
              </a:rPr>
              <a:t>}</a:t>
            </a:r>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pPr/>
              <a:t>49</a:t>
            </a:fld>
            <a:endParaRPr lang="en-US"/>
          </a:p>
        </p:txBody>
      </p:sp>
    </p:spTree>
    <p:extLst>
      <p:ext uri="{BB962C8B-B14F-4D97-AF65-F5344CB8AC3E}">
        <p14:creationId xmlns:p14="http://schemas.microsoft.com/office/powerpoint/2010/main" val="1140523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Machine Diagram</a:t>
            </a:r>
          </a:p>
        </p:txBody>
      </p:sp>
      <p:sp>
        <p:nvSpPr>
          <p:cNvPr id="3" name="Content Placeholder 2"/>
          <p:cNvSpPr>
            <a:spLocks noGrp="1"/>
          </p:cNvSpPr>
          <p:nvPr>
            <p:ph idx="1"/>
          </p:nvPr>
        </p:nvSpPr>
        <p:spPr/>
        <p:txBody>
          <a:bodyPr>
            <a:normAutofit lnSpcReduction="10000"/>
          </a:bodyPr>
          <a:lstStyle/>
          <a:p>
            <a:r>
              <a:rPr lang="en-US" dirty="0"/>
              <a:t>A </a:t>
            </a:r>
            <a:r>
              <a:rPr lang="en-US" b="1" dirty="0"/>
              <a:t>state machine</a:t>
            </a:r>
            <a:r>
              <a:rPr lang="en-US" dirty="0"/>
              <a:t> is a behavior that specifies the sequences of states an object goes through during its </a:t>
            </a:r>
            <a:r>
              <a:rPr lang="en-US" dirty="0" smtClean="0"/>
              <a:t>lifetime</a:t>
            </a:r>
          </a:p>
          <a:p>
            <a:pPr lvl="1"/>
            <a:r>
              <a:rPr lang="en-US" dirty="0"/>
              <a:t>I</a:t>
            </a:r>
            <a:r>
              <a:rPr lang="en-US" dirty="0" smtClean="0"/>
              <a:t>n </a:t>
            </a:r>
            <a:r>
              <a:rPr lang="en-US" dirty="0"/>
              <a:t>response to events, together with its responses to those events.</a:t>
            </a:r>
          </a:p>
          <a:p>
            <a:r>
              <a:rPr lang="en-US" dirty="0"/>
              <a:t>A </a:t>
            </a:r>
            <a:r>
              <a:rPr lang="en-US" b="1" dirty="0"/>
              <a:t>state</a:t>
            </a:r>
            <a:r>
              <a:rPr lang="en-US" dirty="0"/>
              <a:t> is a condition or situation during the life of an object during which </a:t>
            </a:r>
            <a:endParaRPr lang="en-US" dirty="0" smtClean="0"/>
          </a:p>
          <a:p>
            <a:pPr lvl="1"/>
            <a:r>
              <a:rPr lang="en-US" dirty="0"/>
              <a:t>I</a:t>
            </a:r>
            <a:r>
              <a:rPr lang="en-US" dirty="0" smtClean="0"/>
              <a:t>t </a:t>
            </a:r>
            <a:r>
              <a:rPr lang="en-US" dirty="0"/>
              <a:t>satisfies some </a:t>
            </a:r>
            <a:r>
              <a:rPr lang="en-US" dirty="0" smtClean="0"/>
              <a:t>condition</a:t>
            </a:r>
          </a:p>
          <a:p>
            <a:pPr lvl="1"/>
            <a:r>
              <a:rPr lang="en-US" dirty="0"/>
              <a:t>P</a:t>
            </a:r>
            <a:r>
              <a:rPr lang="en-US" dirty="0" smtClean="0"/>
              <a:t>erforms </a:t>
            </a:r>
            <a:r>
              <a:rPr lang="en-US" dirty="0"/>
              <a:t>some activity, or </a:t>
            </a:r>
            <a:endParaRPr lang="en-US" dirty="0" smtClean="0"/>
          </a:p>
          <a:p>
            <a:pPr lvl="1"/>
            <a:r>
              <a:rPr lang="en-US" dirty="0"/>
              <a:t>W</a:t>
            </a:r>
            <a:r>
              <a:rPr lang="en-US" dirty="0" smtClean="0"/>
              <a:t>aits </a:t>
            </a:r>
            <a:r>
              <a:rPr lang="en-US" dirty="0"/>
              <a:t>for some event.</a:t>
            </a:r>
          </a:p>
          <a:p>
            <a:r>
              <a:rPr lang="en-US" dirty="0"/>
              <a:t>An </a:t>
            </a:r>
            <a:r>
              <a:rPr lang="en-US" b="1" dirty="0"/>
              <a:t>event</a:t>
            </a:r>
            <a:r>
              <a:rPr lang="en-US" dirty="0"/>
              <a:t> is the specification of a significant occurrence that has a location in time and space. </a:t>
            </a:r>
            <a:endParaRPr lang="en-US" dirty="0" smtClean="0"/>
          </a:p>
          <a:p>
            <a:pPr lvl="1"/>
            <a:r>
              <a:rPr lang="en-US" dirty="0" smtClean="0"/>
              <a:t>An </a:t>
            </a:r>
            <a:r>
              <a:rPr lang="en-US" dirty="0"/>
              <a:t>event is an occurrence of a stimulus that can trigger a state transition</a:t>
            </a:r>
            <a:r>
              <a:rPr lang="en-US" dirty="0" smtClean="0"/>
              <a:t>.</a:t>
            </a:r>
            <a:endParaRPr lang="en-US" dirty="0"/>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5</a:t>
            </a:fld>
            <a:endParaRPr lang="en-US"/>
          </a:p>
        </p:txBody>
      </p:sp>
    </p:spTree>
    <p:extLst>
      <p:ext uri="{BB962C8B-B14F-4D97-AF65-F5344CB8AC3E}">
        <p14:creationId xmlns:p14="http://schemas.microsoft.com/office/powerpoint/2010/main" val="330246591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Selecting a Random Element</a:t>
            </a:r>
            <a:endParaRPr lang="en-US" dirty="0"/>
          </a:p>
        </p:txBody>
      </p:sp>
      <p:sp>
        <p:nvSpPr>
          <p:cNvPr id="3" name="Content Placeholder 2"/>
          <p:cNvSpPr>
            <a:spLocks noGrp="1"/>
          </p:cNvSpPr>
          <p:nvPr>
            <p:ph idx="1"/>
          </p:nvPr>
        </p:nvSpPr>
        <p:spPr/>
        <p:txBody>
          <a:bodyPr>
            <a:normAutofit/>
          </a:bodyPr>
          <a:lstStyle/>
          <a:p>
            <a:r>
              <a:rPr lang="en-US" dirty="0"/>
              <a:t>Why </a:t>
            </a:r>
            <a:r>
              <a:rPr lang="en-US" dirty="0" smtClean="0"/>
              <a:t>does </a:t>
            </a:r>
            <a:r>
              <a:rPr lang="en-US" dirty="0"/>
              <a:t>it print the </a:t>
            </a:r>
            <a:r>
              <a:rPr lang="en-US" dirty="0" smtClean="0"/>
              <a:t>same sentence whenever run?</a:t>
            </a:r>
          </a:p>
          <a:p>
            <a:pPr lvl="1"/>
            <a:r>
              <a:rPr lang="en-US" dirty="0" smtClean="0"/>
              <a:t>Random number generators are not random</a:t>
            </a:r>
          </a:p>
          <a:p>
            <a:pPr lvl="1"/>
            <a:r>
              <a:rPr lang="en-US" dirty="0" smtClean="0"/>
              <a:t>Generate a sequence of numbers with certain statistical properties</a:t>
            </a:r>
          </a:p>
          <a:p>
            <a:pPr lvl="1"/>
            <a:r>
              <a:rPr lang="en-US" dirty="0" smtClean="0"/>
              <a:t>Each time they are used they generate the same sequence of numbers (by default)</a:t>
            </a:r>
          </a:p>
          <a:p>
            <a:r>
              <a:rPr lang="en-US" dirty="0" smtClean="0"/>
              <a:t>Each generator can be initialized using a ‘seed’ causing it to generate different sequences of numbers</a:t>
            </a:r>
          </a:p>
          <a:p>
            <a:pPr lvl="1"/>
            <a:r>
              <a:rPr lang="en-US" dirty="0" smtClean="0"/>
              <a:t>Let’s use a truly random number as the seed</a:t>
            </a:r>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50</a:t>
            </a:fld>
            <a:endParaRPr lang="en-US"/>
          </a:p>
        </p:txBody>
      </p:sp>
    </p:spTree>
    <p:extLst>
      <p:ext uri="{BB962C8B-B14F-4D97-AF65-F5344CB8AC3E}">
        <p14:creationId xmlns:p14="http://schemas.microsoft.com/office/powerpoint/2010/main" val="248602751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Selecting a Random Element</a:t>
            </a:r>
            <a:endParaRPr lang="en-US" dirty="0"/>
          </a:p>
        </p:txBody>
      </p:sp>
      <p:sp>
        <p:nvSpPr>
          <p:cNvPr id="3" name="Content Placeholder 2"/>
          <p:cNvSpPr>
            <a:spLocks noGrp="1"/>
          </p:cNvSpPr>
          <p:nvPr>
            <p:ph idx="1"/>
          </p:nvPr>
        </p:nvSpPr>
        <p:spPr>
          <a:xfrm>
            <a:off x="1261872" y="1828802"/>
            <a:ext cx="9406128" cy="4351337"/>
          </a:xfrm>
        </p:spPr>
        <p:txBody>
          <a:bodyPr/>
          <a:lstStyle/>
          <a:p>
            <a:pPr marL="465138" lvl="3" indent="0">
              <a:buNone/>
            </a:pPr>
            <a:endParaRPr lang="en-US" dirty="0" smtClean="0">
              <a:solidFill>
                <a:prstClr val="black"/>
              </a:solidFill>
              <a:latin typeface="Consolas"/>
            </a:endParaRPr>
          </a:p>
          <a:p>
            <a:pPr marL="465138" lvl="3" indent="0">
              <a:buNone/>
            </a:pPr>
            <a:r>
              <a:rPr lang="en-US" dirty="0" smtClean="0">
                <a:solidFill>
                  <a:prstClr val="black"/>
                </a:solidFill>
                <a:latin typeface="Consolas"/>
              </a:rPr>
              <a:t>#</a:t>
            </a:r>
            <a:r>
              <a:rPr lang="en-US" dirty="0">
                <a:solidFill>
                  <a:prstClr val="black"/>
                </a:solidFill>
                <a:latin typeface="Consolas"/>
              </a:rPr>
              <a:t>include &lt;random&gt;</a:t>
            </a:r>
          </a:p>
          <a:p>
            <a:pPr marL="465138" lvl="3" indent="0">
              <a:buNone/>
            </a:pPr>
            <a:endParaRPr lang="en-US" dirty="0" smtClean="0">
              <a:solidFill>
                <a:srgbClr val="008000"/>
              </a:solidFill>
              <a:latin typeface="Consolas"/>
            </a:endParaRPr>
          </a:p>
          <a:p>
            <a:pPr marL="465138" lvl="3" indent="0">
              <a:buNone/>
            </a:pPr>
            <a:r>
              <a:rPr lang="en-US" dirty="0" smtClean="0">
                <a:solidFill>
                  <a:srgbClr val="008000"/>
                </a:solidFill>
                <a:latin typeface="Consolas"/>
              </a:rPr>
              <a:t>// </a:t>
            </a:r>
            <a:r>
              <a:rPr lang="en-US" dirty="0">
                <a:solidFill>
                  <a:srgbClr val="008000"/>
                </a:solidFill>
                <a:latin typeface="Consolas"/>
              </a:rPr>
              <a:t>return a random integer in the range [0, n)</a:t>
            </a:r>
            <a:endParaRPr lang="en-US" dirty="0">
              <a:solidFill>
                <a:prstClr val="black"/>
              </a:solidFill>
              <a:latin typeface="Consolas"/>
            </a:endParaRPr>
          </a:p>
          <a:p>
            <a:pPr marL="465138" lvl="3" indent="0">
              <a:buNone/>
            </a:pPr>
            <a:r>
              <a:rPr lang="en-US" dirty="0" err="1">
                <a:solidFill>
                  <a:srgbClr val="0000FF"/>
                </a:solidFill>
                <a:latin typeface="Consolas"/>
              </a:rPr>
              <a:t>int</a:t>
            </a:r>
            <a:r>
              <a:rPr lang="en-US" dirty="0">
                <a:solidFill>
                  <a:prstClr val="black"/>
                </a:solidFill>
                <a:latin typeface="Consolas"/>
              </a:rPr>
              <a:t> </a:t>
            </a:r>
            <a:r>
              <a:rPr lang="en-US" dirty="0" err="1">
                <a:solidFill>
                  <a:prstClr val="black"/>
                </a:solidFill>
                <a:latin typeface="Consolas"/>
              </a:rPr>
              <a:t>nrand</a:t>
            </a:r>
            <a:r>
              <a:rPr lang="en-US" dirty="0">
                <a:solidFill>
                  <a:prstClr val="black"/>
                </a:solidFill>
                <a:latin typeface="Consolas"/>
              </a:rPr>
              <a:t>(</a:t>
            </a:r>
            <a:r>
              <a:rPr lang="en-US" dirty="0" err="1">
                <a:solidFill>
                  <a:srgbClr val="0000FF"/>
                </a:solidFill>
                <a:latin typeface="Consolas"/>
              </a:rPr>
              <a:t>int</a:t>
            </a:r>
            <a:r>
              <a:rPr lang="en-US" dirty="0">
                <a:solidFill>
                  <a:prstClr val="black"/>
                </a:solidFill>
                <a:latin typeface="Consolas"/>
              </a:rPr>
              <a:t> n)</a:t>
            </a:r>
          </a:p>
          <a:p>
            <a:pPr marL="465138" lvl="3" indent="0">
              <a:buNone/>
            </a:pPr>
            <a:r>
              <a:rPr lang="en-US" dirty="0">
                <a:solidFill>
                  <a:prstClr val="black"/>
                </a:solidFill>
                <a:latin typeface="Consolas"/>
              </a:rPr>
              <a:t>{</a:t>
            </a:r>
          </a:p>
          <a:p>
            <a:pPr marL="461963" indent="0">
              <a:spcBef>
                <a:spcPts val="600"/>
              </a:spcBef>
              <a:buNone/>
            </a:pPr>
            <a:r>
              <a:rPr lang="en-US" sz="1600" dirty="0">
                <a:solidFill>
                  <a:srgbClr val="000000"/>
                </a:solidFill>
                <a:latin typeface="Consolas" panose="020B0609020204030204" pitchFamily="49" charset="0"/>
              </a:rPr>
              <a:t>    </a:t>
            </a:r>
            <a:r>
              <a:rPr lang="en-US" sz="1600" dirty="0">
                <a:solidFill>
                  <a:srgbClr val="0000FF"/>
                </a:solidFill>
                <a:latin typeface="Consolas" panose="020B0609020204030204" pitchFamily="49" charset="0"/>
              </a:rPr>
              <a:t>static</a:t>
            </a: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a:t>
            </a:r>
            <a:r>
              <a:rPr lang="en-US" sz="1600" dirty="0" err="1">
                <a:solidFill>
                  <a:srgbClr val="000000"/>
                </a:solidFill>
                <a:latin typeface="Consolas" panose="020B0609020204030204" pitchFamily="49" charset="0"/>
              </a:rPr>
              <a:t>random_device</a:t>
            </a: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rd</a:t>
            </a:r>
            <a:r>
              <a:rPr lang="en-US" sz="1600" dirty="0" smtClean="0">
                <a:solidFill>
                  <a:srgbClr val="000000"/>
                </a:solidFill>
                <a:latin typeface="Consolas" panose="020B0609020204030204" pitchFamily="49" charset="0"/>
              </a:rPr>
              <a:t>;</a:t>
            </a:r>
            <a:r>
              <a:rPr lang="en-US" sz="1600" dirty="0">
                <a:solidFill>
                  <a:srgbClr val="008000"/>
                </a:solidFill>
                <a:latin typeface="Consolas"/>
              </a:rPr>
              <a:t> </a:t>
            </a:r>
            <a:r>
              <a:rPr lang="en-US" sz="1600" dirty="0" smtClean="0">
                <a:solidFill>
                  <a:srgbClr val="008000"/>
                </a:solidFill>
                <a:latin typeface="Consolas"/>
              </a:rPr>
              <a:t>   // truly random number generator</a:t>
            </a:r>
            <a:endParaRPr lang="en-US" sz="1600" dirty="0">
              <a:solidFill>
                <a:srgbClr val="000000"/>
              </a:solidFill>
              <a:latin typeface="Consolas" panose="020B0609020204030204" pitchFamily="49" charset="0"/>
            </a:endParaRPr>
          </a:p>
          <a:p>
            <a:pPr marL="461963" indent="0">
              <a:spcBef>
                <a:spcPts val="600"/>
              </a:spcBef>
              <a:buNone/>
            </a:pPr>
            <a:r>
              <a:rPr lang="en-US" sz="1600" dirty="0">
                <a:solidFill>
                  <a:srgbClr val="000000"/>
                </a:solidFill>
                <a:latin typeface="Consolas" panose="020B0609020204030204" pitchFamily="49" charset="0"/>
              </a:rPr>
              <a:t>    </a:t>
            </a:r>
            <a:r>
              <a:rPr lang="en-US" sz="1600" dirty="0">
                <a:solidFill>
                  <a:srgbClr val="0000FF"/>
                </a:solidFill>
                <a:latin typeface="Consolas" panose="020B0609020204030204" pitchFamily="49" charset="0"/>
              </a:rPr>
              <a:t>static</a:t>
            </a: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::mt19937 </a:t>
            </a:r>
            <a:r>
              <a:rPr lang="en-US" sz="1600" dirty="0" err="1">
                <a:solidFill>
                  <a:srgbClr val="000000"/>
                </a:solidFill>
                <a:latin typeface="Consolas" panose="020B0609020204030204" pitchFamily="49" charset="0"/>
              </a:rPr>
              <a:t>mt</a:t>
            </a:r>
            <a:r>
              <a:rPr lang="en-US" sz="1600" dirty="0">
                <a:solidFill>
                  <a:srgbClr val="000000"/>
                </a:solidFill>
                <a:latin typeface="Consolas" panose="020B0609020204030204" pitchFamily="49" charset="0"/>
              </a:rPr>
              <a:t>(</a:t>
            </a:r>
            <a:r>
              <a:rPr lang="en-US" sz="1600" dirty="0" err="1">
                <a:solidFill>
                  <a:srgbClr val="000000"/>
                </a:solidFill>
                <a:latin typeface="Consolas" panose="020B0609020204030204" pitchFamily="49" charset="0"/>
              </a:rPr>
              <a:t>rd</a:t>
            </a:r>
            <a:r>
              <a:rPr lang="en-US" sz="1600" dirty="0" smtClean="0">
                <a:solidFill>
                  <a:srgbClr val="000000"/>
                </a:solidFill>
                <a:latin typeface="Consolas" panose="020B0609020204030204" pitchFamily="49" charset="0"/>
              </a:rPr>
              <a:t>());</a:t>
            </a:r>
            <a:r>
              <a:rPr lang="en-US" sz="1600" dirty="0">
                <a:solidFill>
                  <a:srgbClr val="008000"/>
                </a:solidFill>
                <a:latin typeface="Consolas"/>
              </a:rPr>
              <a:t> </a:t>
            </a:r>
            <a:r>
              <a:rPr lang="en-US" sz="1600" dirty="0" smtClean="0">
                <a:solidFill>
                  <a:srgbClr val="008000"/>
                </a:solidFill>
                <a:latin typeface="Consolas"/>
              </a:rPr>
              <a:t>   // seeded </a:t>
            </a:r>
            <a:r>
              <a:rPr lang="en-US" sz="1600" dirty="0" err="1" smtClean="0">
                <a:solidFill>
                  <a:srgbClr val="008000"/>
                </a:solidFill>
                <a:latin typeface="Consolas"/>
              </a:rPr>
              <a:t>Mersenne</a:t>
            </a:r>
            <a:r>
              <a:rPr lang="en-US" sz="1600" dirty="0" smtClean="0">
                <a:solidFill>
                  <a:srgbClr val="008000"/>
                </a:solidFill>
                <a:latin typeface="Consolas"/>
              </a:rPr>
              <a:t> Twister engine </a:t>
            </a:r>
            <a:endParaRPr lang="en-US" sz="1600" dirty="0">
              <a:solidFill>
                <a:srgbClr val="000000"/>
              </a:solidFill>
              <a:latin typeface="Consolas" panose="020B0609020204030204" pitchFamily="49" charset="0"/>
            </a:endParaRPr>
          </a:p>
          <a:p>
            <a:pPr marL="461963" indent="0">
              <a:spcBef>
                <a:spcPts val="600"/>
              </a:spcBef>
              <a:buNone/>
            </a:pPr>
            <a:r>
              <a:rPr lang="en-US" sz="1600" dirty="0">
                <a:solidFill>
                  <a:srgbClr val="000000"/>
                </a:solidFill>
                <a:latin typeface="Consolas" panose="020B0609020204030204" pitchFamily="49" charset="0"/>
              </a:rPr>
              <a:t/>
            </a:r>
            <a:br>
              <a:rPr lang="en-US" sz="1600" dirty="0">
                <a:solidFill>
                  <a:srgbClr val="000000"/>
                </a:solidFill>
                <a:latin typeface="Consolas" panose="020B0609020204030204" pitchFamily="49" charset="0"/>
              </a:rPr>
            </a:b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a:t>
            </a:r>
            <a:r>
              <a:rPr lang="en-US" sz="1600" dirty="0" err="1">
                <a:solidFill>
                  <a:srgbClr val="000000"/>
                </a:solidFill>
                <a:latin typeface="Consolas" panose="020B0609020204030204" pitchFamily="49" charset="0"/>
              </a:rPr>
              <a:t>uniform_int_distribution</a:t>
            </a:r>
            <a:r>
              <a:rPr lang="en-US" sz="1600" dirty="0">
                <a:solidFill>
                  <a:srgbClr val="000000"/>
                </a:solidFill>
                <a:latin typeface="Consolas" panose="020B0609020204030204" pitchFamily="49" charset="0"/>
              </a:rPr>
              <a:t>&lt;</a:t>
            </a:r>
            <a:r>
              <a:rPr lang="en-US" sz="1600" dirty="0" err="1">
                <a:solidFill>
                  <a:srgbClr val="0000FF"/>
                </a:solidFill>
                <a:latin typeface="Consolas" panose="020B0609020204030204" pitchFamily="49" charset="0"/>
              </a:rPr>
              <a:t>int</a:t>
            </a:r>
            <a:r>
              <a:rPr lang="en-US" sz="1600" dirty="0">
                <a:solidFill>
                  <a:srgbClr val="000000"/>
                </a:solidFill>
                <a:latin typeface="Consolas" panose="020B0609020204030204" pitchFamily="49" charset="0"/>
              </a:rPr>
              <a:t>&gt; </a:t>
            </a:r>
            <a:r>
              <a:rPr lang="en-US" sz="1600" dirty="0" err="1">
                <a:solidFill>
                  <a:srgbClr val="000000"/>
                </a:solidFill>
                <a:latin typeface="Consolas" panose="020B0609020204030204" pitchFamily="49" charset="0"/>
              </a:rPr>
              <a:t>dist</a:t>
            </a:r>
            <a:r>
              <a:rPr lang="en-US" sz="1600" dirty="0">
                <a:solidFill>
                  <a:srgbClr val="000000"/>
                </a:solidFill>
                <a:latin typeface="Consolas" panose="020B0609020204030204" pitchFamily="49" charset="0"/>
              </a:rPr>
              <a:t>(</a:t>
            </a:r>
            <a:r>
              <a:rPr lang="en-US" sz="1600" dirty="0">
                <a:solidFill>
                  <a:srgbClr val="098658"/>
                </a:solidFill>
                <a:latin typeface="Consolas" panose="020B0609020204030204" pitchFamily="49" charset="0"/>
              </a:rPr>
              <a:t>0</a:t>
            </a:r>
            <a:r>
              <a:rPr lang="en-US" sz="1600" dirty="0">
                <a:solidFill>
                  <a:srgbClr val="000000"/>
                </a:solidFill>
                <a:latin typeface="Consolas" panose="020B0609020204030204" pitchFamily="49" charset="0"/>
              </a:rPr>
              <a:t>, </a:t>
            </a:r>
            <a:r>
              <a:rPr lang="en-US" sz="1600" dirty="0" smtClean="0">
                <a:solidFill>
                  <a:srgbClr val="000000"/>
                </a:solidFill>
                <a:latin typeface="Consolas" panose="020B0609020204030204" pitchFamily="49" charset="0"/>
              </a:rPr>
              <a:t>n - 1);</a:t>
            </a:r>
            <a:endParaRPr lang="en-US" sz="1600" dirty="0">
              <a:solidFill>
                <a:srgbClr val="000000"/>
              </a:solidFill>
              <a:latin typeface="Consolas" panose="020B0609020204030204" pitchFamily="49" charset="0"/>
            </a:endParaRPr>
          </a:p>
          <a:p>
            <a:pPr marL="461963" indent="0">
              <a:spcBef>
                <a:spcPts val="600"/>
              </a:spcBef>
              <a:buNone/>
            </a:pPr>
            <a:r>
              <a:rPr lang="en-US" sz="1600" dirty="0">
                <a:solidFill>
                  <a:srgbClr val="000000"/>
                </a:solidFill>
                <a:latin typeface="Consolas" panose="020B0609020204030204" pitchFamily="49" charset="0"/>
              </a:rPr>
              <a:t>    </a:t>
            </a:r>
            <a:r>
              <a:rPr lang="en-US" sz="1600" dirty="0">
                <a:solidFill>
                  <a:srgbClr val="0000FF"/>
                </a:solidFill>
                <a:latin typeface="Consolas" panose="020B0609020204030204" pitchFamily="49" charset="0"/>
              </a:rPr>
              <a:t>return</a:t>
            </a: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dist</a:t>
            </a:r>
            <a:r>
              <a:rPr lang="en-US" sz="1600" dirty="0">
                <a:solidFill>
                  <a:srgbClr val="000000"/>
                </a:solidFill>
                <a:latin typeface="Consolas" panose="020B0609020204030204" pitchFamily="49" charset="0"/>
              </a:rPr>
              <a:t>(</a:t>
            </a:r>
            <a:r>
              <a:rPr lang="en-US" sz="1600" dirty="0" err="1">
                <a:solidFill>
                  <a:srgbClr val="000000"/>
                </a:solidFill>
                <a:latin typeface="Consolas" panose="020B0609020204030204" pitchFamily="49" charset="0"/>
              </a:rPr>
              <a:t>mt</a:t>
            </a:r>
            <a:r>
              <a:rPr lang="en-US" sz="1600" dirty="0">
                <a:solidFill>
                  <a:srgbClr val="000000"/>
                </a:solidFill>
                <a:latin typeface="Consolas" panose="020B0609020204030204" pitchFamily="49" charset="0"/>
              </a:rPr>
              <a:t>);</a:t>
            </a:r>
          </a:p>
          <a:p>
            <a:pPr marL="465138" lvl="3" indent="0">
              <a:buNone/>
            </a:pPr>
            <a:r>
              <a:rPr lang="en-US" dirty="0" smtClean="0">
                <a:solidFill>
                  <a:prstClr val="black"/>
                </a:solidFill>
                <a:latin typeface="Consolas"/>
              </a:rPr>
              <a:t>}</a:t>
            </a:r>
            <a:endParaRPr lang="en-US" dirty="0">
              <a:solidFill>
                <a:prstClr val="black"/>
              </a:solidFill>
              <a:latin typeface="Consolas"/>
            </a:endParaRPr>
          </a:p>
          <a:p>
            <a:endParaRPr lang="en-US" dirty="0"/>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pPr/>
              <a:t>51</a:t>
            </a:fld>
            <a:endParaRPr lang="en-US"/>
          </a:p>
        </p:txBody>
      </p:sp>
    </p:spTree>
    <p:extLst>
      <p:ext uri="{BB962C8B-B14F-4D97-AF65-F5344CB8AC3E}">
        <p14:creationId xmlns:p14="http://schemas.microsoft.com/office/powerpoint/2010/main" val="127224504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Considerations</a:t>
            </a:r>
            <a:endParaRPr lang="en-US" dirty="0"/>
          </a:p>
        </p:txBody>
      </p:sp>
      <p:sp>
        <p:nvSpPr>
          <p:cNvPr id="3" name="Content Placeholder 2"/>
          <p:cNvSpPr>
            <a:spLocks noGrp="1"/>
          </p:cNvSpPr>
          <p:nvPr>
            <p:ph idx="1"/>
          </p:nvPr>
        </p:nvSpPr>
        <p:spPr>
          <a:xfrm>
            <a:off x="1261872" y="1828802"/>
            <a:ext cx="9406128" cy="4351337"/>
          </a:xfrm>
        </p:spPr>
        <p:txBody>
          <a:bodyPr>
            <a:normAutofit lnSpcReduction="10000"/>
          </a:bodyPr>
          <a:lstStyle/>
          <a:p>
            <a:r>
              <a:rPr lang="en-US" dirty="0" smtClean="0"/>
              <a:t>Unlike to associative containers in other languages, </a:t>
            </a:r>
            <a:r>
              <a:rPr lang="en-US" dirty="0" err="1" smtClean="0">
                <a:latin typeface="Consolas" panose="020B0609020204030204" pitchFamily="49" charset="0"/>
              </a:rPr>
              <a:t>std</a:t>
            </a:r>
            <a:r>
              <a:rPr lang="en-US" dirty="0" smtClean="0">
                <a:latin typeface="Consolas" panose="020B0609020204030204" pitchFamily="49" charset="0"/>
              </a:rPr>
              <a:t>::map</a:t>
            </a:r>
            <a:r>
              <a:rPr lang="en-US" dirty="0" smtClean="0"/>
              <a:t> is not implemented as a hash table</a:t>
            </a:r>
          </a:p>
          <a:p>
            <a:pPr lvl="1"/>
            <a:r>
              <a:rPr lang="en-US" dirty="0"/>
              <a:t>For each key </a:t>
            </a:r>
            <a:r>
              <a:rPr lang="en-US" dirty="0" smtClean="0"/>
              <a:t>type those need a </a:t>
            </a:r>
            <a:r>
              <a:rPr lang="en-US" dirty="0"/>
              <a:t>hash </a:t>
            </a:r>
            <a:r>
              <a:rPr lang="en-US" dirty="0" smtClean="0"/>
              <a:t>function</a:t>
            </a:r>
          </a:p>
          <a:p>
            <a:pPr lvl="1"/>
            <a:r>
              <a:rPr lang="en-US" dirty="0" smtClean="0"/>
              <a:t>Performance </a:t>
            </a:r>
            <a:r>
              <a:rPr lang="en-US" dirty="0"/>
              <a:t>is exquisitely sensitive to the details of </a:t>
            </a:r>
            <a:r>
              <a:rPr lang="en-US" dirty="0" smtClean="0"/>
              <a:t>this </a:t>
            </a:r>
            <a:r>
              <a:rPr lang="en-US" dirty="0"/>
              <a:t>hash function</a:t>
            </a:r>
            <a:r>
              <a:rPr lang="en-US" dirty="0" smtClean="0"/>
              <a:t>.</a:t>
            </a:r>
          </a:p>
          <a:p>
            <a:pPr lvl="1"/>
            <a:r>
              <a:rPr lang="en-US" dirty="0"/>
              <a:t>There is usually no easy way to retrieve </a:t>
            </a:r>
            <a:r>
              <a:rPr lang="en-US" dirty="0" smtClean="0"/>
              <a:t>the elements </a:t>
            </a:r>
            <a:r>
              <a:rPr lang="en-US" dirty="0"/>
              <a:t>of a hash table in a </a:t>
            </a:r>
            <a:r>
              <a:rPr lang="en-US" dirty="0" smtClean="0"/>
              <a:t>useful order.</a:t>
            </a:r>
          </a:p>
          <a:p>
            <a:r>
              <a:rPr lang="en-US" dirty="0"/>
              <a:t>C++ associative containers are hard to implement in terms of hash tables</a:t>
            </a:r>
            <a:r>
              <a:rPr lang="en-US" dirty="0" smtClean="0"/>
              <a:t>:</a:t>
            </a:r>
          </a:p>
          <a:p>
            <a:pPr lvl="1"/>
            <a:r>
              <a:rPr lang="en-US" dirty="0"/>
              <a:t>The key type needs only the &lt; operator or equivalent comparison </a:t>
            </a:r>
            <a:r>
              <a:rPr lang="en-US" dirty="0" smtClean="0"/>
              <a:t>function</a:t>
            </a:r>
          </a:p>
          <a:p>
            <a:pPr lvl="1"/>
            <a:r>
              <a:rPr lang="en-US" dirty="0"/>
              <a:t>Associative-container elements are always kept sorted by </a:t>
            </a:r>
            <a:r>
              <a:rPr lang="en-US" dirty="0" smtClean="0"/>
              <a:t>key</a:t>
            </a:r>
          </a:p>
          <a:p>
            <a:r>
              <a:rPr lang="en-US" dirty="0" smtClean="0"/>
              <a:t>C++</a:t>
            </a:r>
            <a:r>
              <a:rPr lang="en-US" dirty="0"/>
              <a:t> </a:t>
            </a:r>
            <a:r>
              <a:rPr lang="en-US" dirty="0" smtClean="0"/>
              <a:t>has </a:t>
            </a:r>
            <a:r>
              <a:rPr lang="en-US" dirty="0" err="1" smtClean="0">
                <a:latin typeface="Consolas" panose="020B0609020204030204" pitchFamily="49" charset="0"/>
              </a:rPr>
              <a:t>std</a:t>
            </a:r>
            <a:r>
              <a:rPr lang="en-US" dirty="0" smtClean="0">
                <a:latin typeface="Consolas" panose="020B0609020204030204" pitchFamily="49" charset="0"/>
              </a:rPr>
              <a:t>::</a:t>
            </a:r>
            <a:r>
              <a:rPr lang="en-US" dirty="0" err="1" smtClean="0">
                <a:latin typeface="Consolas" panose="020B0609020204030204" pitchFamily="49" charset="0"/>
              </a:rPr>
              <a:t>unordered_map</a:t>
            </a:r>
            <a:r>
              <a:rPr lang="en-US" dirty="0" smtClean="0">
                <a:latin typeface="Consolas" panose="020B0609020204030204" pitchFamily="49" charset="0"/>
              </a:rPr>
              <a:t>&lt;&gt;</a:t>
            </a:r>
            <a:r>
              <a:rPr lang="en-US" dirty="0" smtClean="0"/>
              <a:t>, </a:t>
            </a:r>
            <a:r>
              <a:rPr lang="en-US" dirty="0" err="1">
                <a:latin typeface="Consolas" panose="020B0609020204030204" pitchFamily="49" charset="0"/>
              </a:rPr>
              <a:t>std</a:t>
            </a:r>
            <a:r>
              <a:rPr lang="en-US" dirty="0">
                <a:latin typeface="Consolas" panose="020B0609020204030204" pitchFamily="49" charset="0"/>
              </a:rPr>
              <a:t>::</a:t>
            </a:r>
            <a:r>
              <a:rPr lang="en-US" dirty="0" err="1" smtClean="0">
                <a:latin typeface="Consolas" panose="020B0609020204030204" pitchFamily="49" charset="0"/>
              </a:rPr>
              <a:t>unordered_set</a:t>
            </a:r>
            <a:r>
              <a:rPr lang="en-US" dirty="0" smtClean="0">
                <a:latin typeface="Consolas" panose="020B0609020204030204" pitchFamily="49" charset="0"/>
              </a:rPr>
              <a:t>&lt;&gt;</a:t>
            </a:r>
            <a:r>
              <a:rPr lang="en-US" dirty="0" smtClean="0"/>
              <a:t>, </a:t>
            </a:r>
            <a:r>
              <a:rPr lang="en-US" dirty="0"/>
              <a:t>etc</a:t>
            </a:r>
            <a:r>
              <a:rPr lang="en-US" dirty="0" smtClean="0"/>
              <a:t>. </a:t>
            </a:r>
          </a:p>
          <a:p>
            <a:pPr lvl="1"/>
            <a:r>
              <a:rPr lang="en-US" dirty="0" smtClean="0"/>
              <a:t>Those are hash tables</a:t>
            </a:r>
          </a:p>
          <a:p>
            <a:endParaRPr lang="en-US" dirty="0"/>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52</a:t>
            </a:fld>
            <a:endParaRPr lang="en-US"/>
          </a:p>
        </p:txBody>
      </p:sp>
    </p:spTree>
    <p:extLst>
      <p:ext uri="{BB962C8B-B14F-4D97-AF65-F5344CB8AC3E}">
        <p14:creationId xmlns:p14="http://schemas.microsoft.com/office/powerpoint/2010/main" val="259960547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4937" y="561634"/>
            <a:ext cx="3810000" cy="28575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79735" y="3419134"/>
            <a:ext cx="3813602" cy="2860201"/>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55536" y="2182075"/>
            <a:ext cx="3813600" cy="2860200"/>
          </a:xfrm>
          <a:prstGeom prst="rect">
            <a:avLst/>
          </a:prstGeom>
        </p:spPr>
      </p:pic>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31619" y="3805215"/>
            <a:ext cx="2795905" cy="1866267"/>
          </a:xfrm>
          <a:prstGeom prst="rect">
            <a:avLst/>
          </a:prstGeom>
        </p:spPr>
      </p:pic>
      <p:pic>
        <p:nvPicPr>
          <p:cNvPr id="11" name="Picture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097147" y="1181098"/>
            <a:ext cx="2796189" cy="1839224"/>
          </a:xfrm>
          <a:prstGeom prst="rect">
            <a:avLst/>
          </a:prstGeom>
        </p:spPr>
      </p:pic>
      <p:pic>
        <p:nvPicPr>
          <p:cNvPr id="13" name="Picture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891759" y="859264"/>
            <a:ext cx="2958566" cy="643669"/>
          </a:xfrm>
          <a:prstGeom prst="rect">
            <a:avLst/>
          </a:prstGeom>
          <a:noFill/>
          <a:ln>
            <a:noFill/>
          </a:ln>
        </p:spPr>
      </p:pic>
      <p:pic>
        <p:nvPicPr>
          <p:cNvPr id="16" name="Picture 1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068578" y="5547935"/>
            <a:ext cx="2570102" cy="346964"/>
          </a:xfrm>
          <a:prstGeom prst="rect">
            <a:avLst/>
          </a:prstGeom>
        </p:spPr>
      </p:pic>
      <p:sp>
        <p:nvSpPr>
          <p:cNvPr id="2" name="Date Placeholder 1"/>
          <p:cNvSpPr>
            <a:spLocks noGrp="1"/>
          </p:cNvSpPr>
          <p:nvPr>
            <p:ph type="dt" sz="half" idx="10"/>
          </p:nvPr>
        </p:nvSpPr>
        <p:spPr/>
        <p:txBody>
          <a:bodyPr/>
          <a:lstStyle/>
          <a:p>
            <a:r>
              <a:rPr lang="en-US" smtClean="0"/>
              <a:t>3/26/2024 Lecture 13</a:t>
            </a:r>
            <a:endParaRPr lang="en-US"/>
          </a:p>
        </p:txBody>
      </p:sp>
      <p:sp>
        <p:nvSpPr>
          <p:cNvPr id="3" name="Footer Placeholder 2"/>
          <p:cNvSpPr>
            <a:spLocks noGrp="1"/>
          </p:cNvSpPr>
          <p:nvPr>
            <p:ph type="ftr" sz="quarter" idx="11"/>
          </p:nvPr>
        </p:nvSpPr>
        <p:spPr/>
        <p:txBody>
          <a:bodyPr/>
          <a:lstStyle/>
          <a:p>
            <a:r>
              <a:rPr lang="en-US" smtClean="0"/>
              <a:t>CSC3380, Fall 2023, Using Associative Containers</a:t>
            </a:r>
            <a:endParaRPr lang="en-US"/>
          </a:p>
        </p:txBody>
      </p:sp>
      <p:sp>
        <p:nvSpPr>
          <p:cNvPr id="4" name="Slide Number Placeholder 3"/>
          <p:cNvSpPr>
            <a:spLocks noGrp="1"/>
          </p:cNvSpPr>
          <p:nvPr>
            <p:ph type="sldNum" sz="quarter" idx="12"/>
          </p:nvPr>
        </p:nvSpPr>
        <p:spPr/>
        <p:txBody>
          <a:bodyPr>
            <a:normAutofit/>
          </a:bodyPr>
          <a:lstStyle/>
          <a:p>
            <a:fld id="{65339F38-439B-42BE-A6DB-D203DE66964E}" type="slidenum">
              <a:rPr lang="en-US" smtClean="0"/>
              <a:t>53</a:t>
            </a:fld>
            <a:endParaRPr lang="en-US"/>
          </a:p>
        </p:txBody>
      </p:sp>
    </p:spTree>
    <p:extLst>
      <p:ext uri="{BB962C8B-B14F-4D97-AF65-F5344CB8AC3E}">
        <p14:creationId xmlns:p14="http://schemas.microsoft.com/office/powerpoint/2010/main" val="30753076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Machine Diagram</a:t>
            </a:r>
          </a:p>
        </p:txBody>
      </p:sp>
      <p:sp>
        <p:nvSpPr>
          <p:cNvPr id="3" name="Content Placeholder 2"/>
          <p:cNvSpPr>
            <a:spLocks noGrp="1"/>
          </p:cNvSpPr>
          <p:nvPr>
            <p:ph idx="1"/>
          </p:nvPr>
        </p:nvSpPr>
        <p:spPr/>
        <p:txBody>
          <a:bodyPr>
            <a:normAutofit fontScale="92500" lnSpcReduction="10000"/>
          </a:bodyPr>
          <a:lstStyle/>
          <a:p>
            <a:r>
              <a:rPr lang="en-US" dirty="0" smtClean="0"/>
              <a:t>A</a:t>
            </a:r>
            <a:r>
              <a:rPr lang="en-US" dirty="0"/>
              <a:t> </a:t>
            </a:r>
            <a:r>
              <a:rPr lang="en-US" b="1" dirty="0"/>
              <a:t>guard condition</a:t>
            </a:r>
            <a:r>
              <a:rPr lang="en-US" dirty="0"/>
              <a:t> is evaluated after the trigger event for the transition occurs. </a:t>
            </a:r>
            <a:endParaRPr lang="en-US" dirty="0" smtClean="0"/>
          </a:p>
          <a:p>
            <a:pPr lvl="1"/>
            <a:r>
              <a:rPr lang="en-US" dirty="0" smtClean="0"/>
              <a:t>It </a:t>
            </a:r>
            <a:r>
              <a:rPr lang="en-US" dirty="0"/>
              <a:t>is possible to have multiple transitions from the same source state and with the same event trigger, as long as the guard conditions don’t overlap. </a:t>
            </a:r>
            <a:endParaRPr lang="en-US" dirty="0" smtClean="0"/>
          </a:p>
          <a:p>
            <a:pPr lvl="1"/>
            <a:r>
              <a:rPr lang="en-US" dirty="0" smtClean="0"/>
              <a:t>A </a:t>
            </a:r>
            <a:r>
              <a:rPr lang="en-US" dirty="0"/>
              <a:t>guard condition is evaluated just once for the transition at the time the event occurs. </a:t>
            </a:r>
          </a:p>
          <a:p>
            <a:r>
              <a:rPr lang="en-US" dirty="0"/>
              <a:t>A </a:t>
            </a:r>
            <a:r>
              <a:rPr lang="en-US" b="1" dirty="0"/>
              <a:t>transition</a:t>
            </a:r>
            <a:r>
              <a:rPr lang="en-US" dirty="0"/>
              <a:t> is a relationship between two states </a:t>
            </a:r>
            <a:r>
              <a:rPr lang="en-US" dirty="0" smtClean="0"/>
              <a:t>indicating </a:t>
            </a:r>
            <a:r>
              <a:rPr lang="en-US" dirty="0"/>
              <a:t>that </a:t>
            </a:r>
            <a:endParaRPr lang="en-US" dirty="0" smtClean="0"/>
          </a:p>
          <a:p>
            <a:pPr lvl="1"/>
            <a:r>
              <a:rPr lang="en-US" dirty="0"/>
              <a:t>A</a:t>
            </a:r>
            <a:r>
              <a:rPr lang="en-US" dirty="0" smtClean="0"/>
              <a:t>n </a:t>
            </a:r>
            <a:r>
              <a:rPr lang="en-US" dirty="0"/>
              <a:t>object in the first state will perform certain actions and </a:t>
            </a:r>
            <a:endParaRPr lang="en-US" dirty="0" smtClean="0"/>
          </a:p>
          <a:p>
            <a:pPr lvl="1"/>
            <a:r>
              <a:rPr lang="en-US" dirty="0"/>
              <a:t>E</a:t>
            </a:r>
            <a:r>
              <a:rPr lang="en-US" dirty="0" smtClean="0"/>
              <a:t>nter </a:t>
            </a:r>
            <a:r>
              <a:rPr lang="en-US" dirty="0"/>
              <a:t>the second state when a specified event occurs and specified conditions are satisfied. </a:t>
            </a:r>
            <a:endParaRPr lang="en-US" dirty="0" smtClean="0"/>
          </a:p>
          <a:p>
            <a:r>
              <a:rPr lang="en-US" dirty="0" smtClean="0"/>
              <a:t>An</a:t>
            </a:r>
            <a:r>
              <a:rPr lang="en-US" dirty="0"/>
              <a:t> </a:t>
            </a:r>
            <a:r>
              <a:rPr lang="en-US" b="1" dirty="0"/>
              <a:t>action </a:t>
            </a:r>
            <a:r>
              <a:rPr lang="en-US" dirty="0"/>
              <a:t>is an executable atomic computation that results in a change in the state of the model or the return of a value</a:t>
            </a:r>
            <a:r>
              <a:rPr lang="en-US" dirty="0" smtClean="0"/>
              <a:t>.</a:t>
            </a:r>
            <a:endParaRPr lang="en-US" dirty="0"/>
          </a:p>
        </p:txBody>
      </p:sp>
      <p:sp>
        <p:nvSpPr>
          <p:cNvPr id="4" name="Date Placeholder 3"/>
          <p:cNvSpPr>
            <a:spLocks noGrp="1"/>
          </p:cNvSpPr>
          <p:nvPr>
            <p:ph type="dt" sz="half" idx="10"/>
          </p:nvPr>
        </p:nvSpPr>
        <p:spPr/>
        <p:txBody>
          <a:bodyPr/>
          <a:lstStyle/>
          <a:p>
            <a:r>
              <a:rPr lang="en-US" smtClean="0"/>
              <a:t>3/26/2024 Lecture 13</a:t>
            </a:r>
            <a:endParaRPr lang="en-US"/>
          </a:p>
        </p:txBody>
      </p:sp>
      <p:sp>
        <p:nvSpPr>
          <p:cNvPr id="5" name="Footer Placeholder 4"/>
          <p:cNvSpPr>
            <a:spLocks noGrp="1"/>
          </p:cNvSpPr>
          <p:nvPr>
            <p:ph type="ftr" sz="quarter" idx="11"/>
          </p:nvPr>
        </p:nvSpPr>
        <p:spPr/>
        <p:txBody>
          <a:bodyPr/>
          <a:lstStyle/>
          <a:p>
            <a:r>
              <a:rPr lang="en-US" smtClean="0"/>
              <a:t>CSC3380, Fall 2023, Using Associative Containers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6</a:t>
            </a:fld>
            <a:endParaRPr lang="en-US"/>
          </a:p>
        </p:txBody>
      </p:sp>
    </p:spTree>
    <p:extLst>
      <p:ext uri="{BB962C8B-B14F-4D97-AF65-F5344CB8AC3E}">
        <p14:creationId xmlns:p14="http://schemas.microsoft.com/office/powerpoint/2010/main" val="3422408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Finite State Machine</a:t>
            </a:r>
            <a:endParaRPr lang="en-US" dirty="0"/>
          </a:p>
        </p:txBody>
      </p:sp>
      <p:pic>
        <p:nvPicPr>
          <p:cNvPr id="1026" name="Picture 2" descr="https://guides.visual-paradigm.com/wp-content/uploads/2023/09/state-machine-diagram-explain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1990727"/>
            <a:ext cx="6667500" cy="4181475"/>
          </a:xfrm>
          <a:prstGeom prst="rect">
            <a:avLst/>
          </a:prstGeom>
          <a:noFill/>
          <a:extLst>
            <a:ext uri="{909E8E84-426E-40DD-AFC4-6F175D3DCCD1}">
              <a14:hiddenFill xmlns:a14="http://schemas.microsoft.com/office/drawing/2010/main">
                <a:solidFill>
                  <a:srgbClr val="FFFFFF"/>
                </a:solidFill>
              </a14:hiddenFill>
            </a:ext>
          </a:extLst>
        </p:spPr>
      </p:pic>
      <p:sp>
        <p:nvSpPr>
          <p:cNvPr id="3" name="Date Placeholder 2"/>
          <p:cNvSpPr>
            <a:spLocks noGrp="1"/>
          </p:cNvSpPr>
          <p:nvPr>
            <p:ph type="dt" sz="half" idx="10"/>
          </p:nvPr>
        </p:nvSpPr>
        <p:spPr/>
        <p:txBody>
          <a:bodyPr/>
          <a:lstStyle/>
          <a:p>
            <a:r>
              <a:rPr lang="en-US" smtClean="0"/>
              <a:t>3/26/2024 Lecture 13</a:t>
            </a:r>
            <a:endParaRPr lang="en-US"/>
          </a:p>
        </p:txBody>
      </p:sp>
      <p:sp>
        <p:nvSpPr>
          <p:cNvPr id="4" name="Footer Placeholder 3"/>
          <p:cNvSpPr>
            <a:spLocks noGrp="1"/>
          </p:cNvSpPr>
          <p:nvPr>
            <p:ph type="ftr" sz="quarter" idx="11"/>
          </p:nvPr>
        </p:nvSpPr>
        <p:spPr/>
        <p:txBody>
          <a:bodyPr/>
          <a:lstStyle/>
          <a:p>
            <a:r>
              <a:rPr lang="en-US" smtClean="0"/>
              <a:t>CSC3380, Fall 2023, Using Associative Containers</a:t>
            </a:r>
            <a:endParaRPr lang="en-US"/>
          </a:p>
        </p:txBody>
      </p:sp>
      <p:sp>
        <p:nvSpPr>
          <p:cNvPr id="5" name="Slide Number Placeholder 4"/>
          <p:cNvSpPr>
            <a:spLocks noGrp="1"/>
          </p:cNvSpPr>
          <p:nvPr>
            <p:ph type="sldNum" sz="quarter" idx="12"/>
          </p:nvPr>
        </p:nvSpPr>
        <p:spPr/>
        <p:txBody>
          <a:bodyPr/>
          <a:lstStyle/>
          <a:p>
            <a:fld id="{361B6064-FECE-466A-BF5C-A30C7EDC9E78}" type="slidenum">
              <a:rPr lang="en-US" smtClean="0"/>
              <a:t>7</a:t>
            </a:fld>
            <a:endParaRPr lang="en-US"/>
          </a:p>
        </p:txBody>
      </p:sp>
    </p:spTree>
    <p:extLst>
      <p:ext uri="{BB962C8B-B14F-4D97-AF65-F5344CB8AC3E}">
        <p14:creationId xmlns:p14="http://schemas.microsoft.com/office/powerpoint/2010/main" val="27670357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Simple State: rounded rectangle</a:t>
            </a:r>
          </a:p>
          <a:p>
            <a:endParaRPr lang="en-US" dirty="0" smtClean="0"/>
          </a:p>
          <a:p>
            <a:r>
              <a:rPr lang="en-US" dirty="0" smtClean="0"/>
              <a:t>State Transition, solid line with open arrow</a:t>
            </a:r>
          </a:p>
          <a:p>
            <a:endParaRPr lang="en-US" dirty="0" smtClean="0"/>
          </a:p>
          <a:p>
            <a:r>
              <a:rPr lang="en-US" dirty="0" smtClean="0"/>
              <a:t>Initial (Start) State, solid circle</a:t>
            </a:r>
          </a:p>
          <a:p>
            <a:endParaRPr lang="en-US" dirty="0" smtClean="0"/>
          </a:p>
          <a:p>
            <a:r>
              <a:rPr lang="en-US" dirty="0" smtClean="0"/>
              <a:t>Final (End) State, solid circle surrounded by solid line</a:t>
            </a:r>
          </a:p>
          <a:p>
            <a:endParaRPr lang="en-US" dirty="0" smtClean="0"/>
          </a:p>
          <a:p>
            <a:endParaRPr lang="en-US" dirty="0"/>
          </a:p>
        </p:txBody>
      </p:sp>
      <p:sp>
        <p:nvSpPr>
          <p:cNvPr id="9" name="TextBox 8"/>
          <p:cNvSpPr txBox="1"/>
          <p:nvPr/>
        </p:nvSpPr>
        <p:spPr>
          <a:xfrm>
            <a:off x="1828800" y="6400801"/>
            <a:ext cx="6705600" cy="276999"/>
          </a:xfrm>
          <a:prstGeom prst="rect">
            <a:avLst/>
          </a:prstGeom>
          <a:noFill/>
        </p:spPr>
        <p:txBody>
          <a:bodyPr wrap="square" rtlCol="0">
            <a:spAutoFit/>
          </a:bodyPr>
          <a:lstStyle/>
          <a:p>
            <a:r>
              <a:rPr lang="en-US" sz="1200" dirty="0"/>
              <a:t>https://www.uml-diagrams.org/state-machine-diagrams.html</a:t>
            </a:r>
          </a:p>
        </p:txBody>
      </p:sp>
      <p:pic>
        <p:nvPicPr>
          <p:cNvPr id="7" name="Picture 6" descr="solid circle surrounded by solid line" title="end state"/>
          <p:cNvPicPr>
            <a:picLocks noChangeAspect="1"/>
          </p:cNvPicPr>
          <p:nvPr/>
        </p:nvPicPr>
        <p:blipFill>
          <a:blip r:embed="rId2"/>
          <a:stretch>
            <a:fillRect/>
          </a:stretch>
        </p:blipFill>
        <p:spPr>
          <a:xfrm>
            <a:off x="8882062" y="5407252"/>
            <a:ext cx="1143000" cy="514350"/>
          </a:xfrm>
          <a:prstGeom prst="rect">
            <a:avLst/>
          </a:prstGeom>
        </p:spPr>
      </p:pic>
      <p:pic>
        <p:nvPicPr>
          <p:cNvPr id="6" name="Picture 5" descr="solid circle" title="Start State"/>
          <p:cNvPicPr>
            <a:picLocks noChangeAspect="1"/>
          </p:cNvPicPr>
          <p:nvPr/>
        </p:nvPicPr>
        <p:blipFill>
          <a:blip r:embed="rId3"/>
          <a:stretch>
            <a:fillRect/>
          </a:stretch>
        </p:blipFill>
        <p:spPr>
          <a:xfrm>
            <a:off x="8624887" y="3810000"/>
            <a:ext cx="1657350" cy="647700"/>
          </a:xfrm>
          <a:prstGeom prst="rect">
            <a:avLst/>
          </a:prstGeom>
        </p:spPr>
      </p:pic>
      <p:pic>
        <p:nvPicPr>
          <p:cNvPr id="8" name="Picture 7" descr="-&gt;" title="state transition"/>
          <p:cNvPicPr>
            <a:picLocks noChangeAspect="1"/>
          </p:cNvPicPr>
          <p:nvPr/>
        </p:nvPicPr>
        <p:blipFill>
          <a:blip r:embed="rId4"/>
          <a:stretch>
            <a:fillRect/>
          </a:stretch>
        </p:blipFill>
        <p:spPr>
          <a:xfrm>
            <a:off x="9082087" y="2902403"/>
            <a:ext cx="742950" cy="390525"/>
          </a:xfrm>
          <a:prstGeom prst="rect">
            <a:avLst/>
          </a:prstGeom>
        </p:spPr>
      </p:pic>
      <p:pic>
        <p:nvPicPr>
          <p:cNvPr id="4" name="Picture 3" descr="Rounded rectangle" title="Simple State"/>
          <p:cNvPicPr>
            <a:picLocks noChangeAspect="1"/>
          </p:cNvPicPr>
          <p:nvPr/>
        </p:nvPicPr>
        <p:blipFill>
          <a:blip r:embed="rId5"/>
          <a:stretch>
            <a:fillRect/>
          </a:stretch>
        </p:blipFill>
        <p:spPr>
          <a:xfrm>
            <a:off x="8772525" y="1795827"/>
            <a:ext cx="1362075" cy="790575"/>
          </a:xfrm>
          <a:prstGeom prst="rect">
            <a:avLst/>
          </a:prstGeom>
        </p:spPr>
      </p:pic>
      <p:sp>
        <p:nvSpPr>
          <p:cNvPr id="2" name="Title 1"/>
          <p:cNvSpPr>
            <a:spLocks noGrp="1"/>
          </p:cNvSpPr>
          <p:nvPr>
            <p:ph type="title"/>
          </p:nvPr>
        </p:nvSpPr>
        <p:spPr/>
        <p:txBody>
          <a:bodyPr/>
          <a:lstStyle/>
          <a:p>
            <a:r>
              <a:rPr lang="en-US" smtClean="0"/>
              <a:t>Key State Machine Elements</a:t>
            </a:r>
            <a:endParaRPr lang="en-US" dirty="0"/>
          </a:p>
        </p:txBody>
      </p:sp>
      <p:sp>
        <p:nvSpPr>
          <p:cNvPr id="11" name="Date Placeholder 10"/>
          <p:cNvSpPr>
            <a:spLocks noGrp="1"/>
          </p:cNvSpPr>
          <p:nvPr>
            <p:ph type="dt" sz="half" idx="10"/>
          </p:nvPr>
        </p:nvSpPr>
        <p:spPr/>
        <p:txBody>
          <a:bodyPr/>
          <a:lstStyle/>
          <a:p>
            <a:r>
              <a:rPr lang="en-US" smtClean="0"/>
              <a:t>3/26/2024 Lecture 13</a:t>
            </a:r>
            <a:endParaRPr lang="en-US"/>
          </a:p>
        </p:txBody>
      </p:sp>
      <p:sp>
        <p:nvSpPr>
          <p:cNvPr id="12" name="Footer Placeholder 11"/>
          <p:cNvSpPr>
            <a:spLocks noGrp="1"/>
          </p:cNvSpPr>
          <p:nvPr>
            <p:ph type="ftr" sz="quarter" idx="11"/>
          </p:nvPr>
        </p:nvSpPr>
        <p:spPr/>
        <p:txBody>
          <a:bodyPr/>
          <a:lstStyle/>
          <a:p>
            <a:r>
              <a:rPr lang="en-US" smtClean="0"/>
              <a:t>CSC3380, Fall 2023, Using Associative Containers</a:t>
            </a:r>
            <a:endParaRPr lang="en-US"/>
          </a:p>
        </p:txBody>
      </p:sp>
      <p:sp>
        <p:nvSpPr>
          <p:cNvPr id="13" name="Slide Number Placeholder 12"/>
          <p:cNvSpPr>
            <a:spLocks noGrp="1"/>
          </p:cNvSpPr>
          <p:nvPr>
            <p:ph type="sldNum" sz="quarter" idx="12"/>
          </p:nvPr>
        </p:nvSpPr>
        <p:spPr/>
        <p:txBody>
          <a:bodyPr/>
          <a:lstStyle/>
          <a:p>
            <a:fld id="{361B6064-FECE-466A-BF5C-A30C7EDC9E78}" type="slidenum">
              <a:rPr lang="en-US" smtClean="0"/>
              <a:t>8</a:t>
            </a:fld>
            <a:endParaRPr lang="en-US"/>
          </a:p>
        </p:txBody>
      </p:sp>
    </p:spTree>
    <p:extLst>
      <p:ext uri="{BB962C8B-B14F-4D97-AF65-F5344CB8AC3E}">
        <p14:creationId xmlns:p14="http://schemas.microsoft.com/office/powerpoint/2010/main" val="38487253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6400801"/>
            <a:ext cx="6705600" cy="276999"/>
          </a:xfrm>
          <a:prstGeom prst="rect">
            <a:avLst/>
          </a:prstGeom>
          <a:noFill/>
        </p:spPr>
        <p:txBody>
          <a:bodyPr wrap="square" rtlCol="0">
            <a:spAutoFit/>
          </a:bodyPr>
          <a:lstStyle/>
          <a:p>
            <a:r>
              <a:rPr lang="en-US" sz="1200" dirty="0"/>
              <a:t>https://www.uml-diagrams.org/state-machine-diagrams.html</a:t>
            </a:r>
          </a:p>
        </p:txBody>
      </p:sp>
      <p:pic>
        <p:nvPicPr>
          <p:cNvPr id="4" name="Picture 3" descr="Start -&gt; Idle&#10;Idle-service-&gt;Out of Service&#10;Out of Service -fixed-&gt;Idle&#10;Idle-in(card)-&gt;Active&#10;Active-cancel-&gt;Idle&#10;Active-done-&gt;" title="state machine Bank ATM"/>
          <p:cNvPicPr>
            <a:picLocks noChangeAspect="1"/>
          </p:cNvPicPr>
          <p:nvPr/>
        </p:nvPicPr>
        <p:blipFill>
          <a:blip r:embed="rId2"/>
          <a:stretch>
            <a:fillRect/>
          </a:stretch>
        </p:blipFill>
        <p:spPr>
          <a:xfrm>
            <a:off x="3755231" y="2057400"/>
            <a:ext cx="4681538" cy="3296646"/>
          </a:xfrm>
          <a:prstGeom prst="rect">
            <a:avLst/>
          </a:prstGeom>
        </p:spPr>
      </p:pic>
      <p:sp>
        <p:nvSpPr>
          <p:cNvPr id="2" name="Title 1"/>
          <p:cNvSpPr>
            <a:spLocks noGrp="1"/>
          </p:cNvSpPr>
          <p:nvPr>
            <p:ph type="title"/>
          </p:nvPr>
        </p:nvSpPr>
        <p:spPr/>
        <p:txBody>
          <a:bodyPr>
            <a:normAutofit/>
          </a:bodyPr>
          <a:lstStyle/>
          <a:p>
            <a:r>
              <a:rPr lang="en-US" dirty="0"/>
              <a:t>Example State Machine Diagram: Bank ATM</a:t>
            </a:r>
          </a:p>
        </p:txBody>
      </p:sp>
      <p:sp>
        <p:nvSpPr>
          <p:cNvPr id="3" name="Date Placeholder 2"/>
          <p:cNvSpPr>
            <a:spLocks noGrp="1"/>
          </p:cNvSpPr>
          <p:nvPr>
            <p:ph type="dt" sz="half" idx="10"/>
          </p:nvPr>
        </p:nvSpPr>
        <p:spPr/>
        <p:txBody>
          <a:bodyPr/>
          <a:lstStyle/>
          <a:p>
            <a:r>
              <a:rPr lang="en-US" smtClean="0"/>
              <a:t>3/26/2024 Lecture 13</a:t>
            </a:r>
            <a:endParaRPr lang="en-US"/>
          </a:p>
        </p:txBody>
      </p:sp>
      <p:sp>
        <p:nvSpPr>
          <p:cNvPr id="6" name="Footer Placeholder 5"/>
          <p:cNvSpPr>
            <a:spLocks noGrp="1"/>
          </p:cNvSpPr>
          <p:nvPr>
            <p:ph type="ftr" sz="quarter" idx="11"/>
          </p:nvPr>
        </p:nvSpPr>
        <p:spPr/>
        <p:txBody>
          <a:bodyPr/>
          <a:lstStyle/>
          <a:p>
            <a:r>
              <a:rPr lang="en-US" smtClean="0"/>
              <a:t>CSC3380, Fall 2023, Using Associative Containers</a:t>
            </a:r>
            <a:endParaRPr lang="en-US"/>
          </a:p>
        </p:txBody>
      </p:sp>
      <p:sp>
        <p:nvSpPr>
          <p:cNvPr id="7" name="Slide Number Placeholder 6"/>
          <p:cNvSpPr>
            <a:spLocks noGrp="1"/>
          </p:cNvSpPr>
          <p:nvPr>
            <p:ph type="sldNum" sz="quarter" idx="12"/>
          </p:nvPr>
        </p:nvSpPr>
        <p:spPr/>
        <p:txBody>
          <a:bodyPr/>
          <a:lstStyle/>
          <a:p>
            <a:fld id="{361B6064-FECE-466A-BF5C-A30C7EDC9E78}" type="slidenum">
              <a:rPr lang="en-US" smtClean="0"/>
              <a:t>9</a:t>
            </a:fld>
            <a:endParaRPr lang="en-US"/>
          </a:p>
        </p:txBody>
      </p:sp>
    </p:spTree>
    <p:extLst>
      <p:ext uri="{BB962C8B-B14F-4D97-AF65-F5344CB8AC3E}">
        <p14:creationId xmlns:p14="http://schemas.microsoft.com/office/powerpoint/2010/main" val="1860776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View">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7B713C7F-58B7-4AE9-B361-B13EB9EC4C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 12 - Using Library Algorithms</Template>
  <TotalTime>6037</TotalTime>
  <Words>4574</Words>
  <Application>Microsoft Office PowerPoint</Application>
  <PresentationFormat>Widescreen</PresentationFormat>
  <Paragraphs>743</Paragraphs>
  <Slides>53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53</vt:i4>
      </vt:variant>
    </vt:vector>
  </HeadingPairs>
  <TitlesOfParts>
    <vt:vector size="60" baseType="lpstr">
      <vt:lpstr>Arial</vt:lpstr>
      <vt:lpstr>Calibri</vt:lpstr>
      <vt:lpstr>Century Schoolbook</vt:lpstr>
      <vt:lpstr>Consolas</vt:lpstr>
      <vt:lpstr>Georgia</vt:lpstr>
      <vt:lpstr>Wingdings 2</vt:lpstr>
      <vt:lpstr>View</vt:lpstr>
      <vt:lpstr>Using Associative Containers</vt:lpstr>
      <vt:lpstr>Software Development Notes</vt:lpstr>
      <vt:lpstr>Finite State Machine</vt:lpstr>
      <vt:lpstr>State Machine Diagram</vt:lpstr>
      <vt:lpstr>State Machine Diagram</vt:lpstr>
      <vt:lpstr>State Machine Diagram</vt:lpstr>
      <vt:lpstr>Finite State Machine</vt:lpstr>
      <vt:lpstr>Key State Machine Elements</vt:lpstr>
      <vt:lpstr>Example State Machine Diagram: Bank ATM</vt:lpstr>
      <vt:lpstr>Associative Containers</vt:lpstr>
      <vt:lpstr>Abstract</vt:lpstr>
      <vt:lpstr>Why Associative Containers?</vt:lpstr>
      <vt:lpstr>Associative Containers</vt:lpstr>
      <vt:lpstr>Counting Words</vt:lpstr>
      <vt:lpstr>Counting Words</vt:lpstr>
      <vt:lpstr>Counting Words</vt:lpstr>
      <vt:lpstr>Associative Container: std::map</vt:lpstr>
      <vt:lpstr>Counting Words</vt:lpstr>
      <vt:lpstr>Counting Words</vt:lpstr>
      <vt:lpstr>An Input for the Word Counting Program</vt:lpstr>
      <vt:lpstr>Output (Word Frequencies)</vt:lpstr>
      <vt:lpstr>Other Associative Containers</vt:lpstr>
      <vt:lpstr>Splitting a Line into Words</vt:lpstr>
      <vt:lpstr>Splitting a Line into Words</vt:lpstr>
      <vt:lpstr>Splitting a Line into Words</vt:lpstr>
      <vt:lpstr>Splitting a Line into Words</vt:lpstr>
      <vt:lpstr>Splitting a Line into Words</vt:lpstr>
      <vt:lpstr>Splitting a Line into Words</vt:lpstr>
      <vt:lpstr>Splitting a Line into Words</vt:lpstr>
      <vt:lpstr>Splitting a Line into Words: Simplified</vt:lpstr>
      <vt:lpstr>Generating a Cross-Reference</vt:lpstr>
      <vt:lpstr>Generating a Cross-Reference Table</vt:lpstr>
      <vt:lpstr>Generating a Cross-Reference Table</vt:lpstr>
      <vt:lpstr>Generating a Cross-Reference Table</vt:lpstr>
      <vt:lpstr>Generating a Cross-Reference Table</vt:lpstr>
      <vt:lpstr>Generating a Cross-Reference Table</vt:lpstr>
      <vt:lpstr>Printing the Cross-Reference</vt:lpstr>
      <vt:lpstr>Printing the Cross-Reference</vt:lpstr>
      <vt:lpstr>Generating Sentences</vt:lpstr>
      <vt:lpstr>Generating Sentences</vt:lpstr>
      <vt:lpstr>Representing the Rules</vt:lpstr>
      <vt:lpstr>Reading the Grammar</vt:lpstr>
      <vt:lpstr>Generating the random Sentence</vt:lpstr>
      <vt:lpstr>Generating the random Sentence</vt:lpstr>
      <vt:lpstr>Generating the random Sentence</vt:lpstr>
      <vt:lpstr>Selecting a Random Element</vt:lpstr>
      <vt:lpstr>Function local statics</vt:lpstr>
      <vt:lpstr>Pulling everything together</vt:lpstr>
      <vt:lpstr>Pulling everything together</vt:lpstr>
      <vt:lpstr>Selecting a Random Element</vt:lpstr>
      <vt:lpstr>Selecting a Random Element</vt:lpstr>
      <vt:lpstr>Performance Considerations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Started</dc:title>
  <dc:creator>Hartmut Kaiser</dc:creator>
  <cp:lastModifiedBy>Hartmut Kaiser</cp:lastModifiedBy>
  <cp:revision>230</cp:revision>
  <dcterms:created xsi:type="dcterms:W3CDTF">2011-06-09T18:54:32Z</dcterms:created>
  <dcterms:modified xsi:type="dcterms:W3CDTF">2024-03-26T15:17:59Z</dcterms:modified>
</cp:coreProperties>
</file>