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72"/>
  </p:notesMasterIdLst>
  <p:sldIdLst>
    <p:sldId id="256" r:id="rId2"/>
    <p:sldId id="311" r:id="rId3"/>
    <p:sldId id="257" r:id="rId4"/>
    <p:sldId id="323" r:id="rId5"/>
    <p:sldId id="332" r:id="rId6"/>
    <p:sldId id="259" r:id="rId7"/>
    <p:sldId id="260" r:id="rId8"/>
    <p:sldId id="261" r:id="rId9"/>
    <p:sldId id="263" r:id="rId10"/>
    <p:sldId id="262" r:id="rId11"/>
    <p:sldId id="318" r:id="rId12"/>
    <p:sldId id="319" r:id="rId13"/>
    <p:sldId id="320" r:id="rId14"/>
    <p:sldId id="321" r:id="rId15"/>
    <p:sldId id="322" r:id="rId16"/>
    <p:sldId id="333" r:id="rId17"/>
    <p:sldId id="266" r:id="rId18"/>
    <p:sldId id="264" r:id="rId19"/>
    <p:sldId id="265" r:id="rId20"/>
    <p:sldId id="267" r:id="rId21"/>
    <p:sldId id="268" r:id="rId22"/>
    <p:sldId id="269" r:id="rId23"/>
    <p:sldId id="270" r:id="rId24"/>
    <p:sldId id="307" r:id="rId25"/>
    <p:sldId id="308" r:id="rId26"/>
    <p:sldId id="334" r:id="rId27"/>
    <p:sldId id="271" r:id="rId28"/>
    <p:sldId id="272" r:id="rId29"/>
    <p:sldId id="273" r:id="rId30"/>
    <p:sldId id="274" r:id="rId31"/>
    <p:sldId id="283" r:id="rId32"/>
    <p:sldId id="276" r:id="rId33"/>
    <p:sldId id="275" r:id="rId34"/>
    <p:sldId id="284" r:id="rId35"/>
    <p:sldId id="335" r:id="rId36"/>
    <p:sldId id="277" r:id="rId37"/>
    <p:sldId id="278" r:id="rId38"/>
    <p:sldId id="279" r:id="rId39"/>
    <p:sldId id="309" r:id="rId40"/>
    <p:sldId id="280" r:id="rId41"/>
    <p:sldId id="281" r:id="rId42"/>
    <p:sldId id="282" r:id="rId43"/>
    <p:sldId id="285" r:id="rId44"/>
    <p:sldId id="286" r:id="rId45"/>
    <p:sldId id="287" r:id="rId46"/>
    <p:sldId id="288" r:id="rId47"/>
    <p:sldId id="289" r:id="rId48"/>
    <p:sldId id="290" r:id="rId49"/>
    <p:sldId id="291" r:id="rId50"/>
    <p:sldId id="330" r:id="rId51"/>
    <p:sldId id="331" r:id="rId52"/>
    <p:sldId id="294" r:id="rId53"/>
    <p:sldId id="295" r:id="rId54"/>
    <p:sldId id="296" r:id="rId55"/>
    <p:sldId id="297" r:id="rId56"/>
    <p:sldId id="299" r:id="rId57"/>
    <p:sldId id="298" r:id="rId58"/>
    <p:sldId id="301" r:id="rId59"/>
    <p:sldId id="300" r:id="rId60"/>
    <p:sldId id="302" r:id="rId61"/>
    <p:sldId id="303" r:id="rId62"/>
    <p:sldId id="304" r:id="rId63"/>
    <p:sldId id="305" r:id="rId64"/>
    <p:sldId id="306" r:id="rId65"/>
    <p:sldId id="312" r:id="rId66"/>
    <p:sldId id="336" r:id="rId67"/>
    <p:sldId id="337" r:id="rId68"/>
    <p:sldId id="338" r:id="rId69"/>
    <p:sldId id="339" r:id="rId70"/>
    <p:sldId id="340"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52" userDrawn="1">
          <p15:clr>
            <a:srgbClr val="A4A3A4"/>
          </p15:clr>
        </p15:guide>
        <p15:guide id="2" orient="horz" pos="1344" userDrawn="1">
          <p15:clr>
            <a:srgbClr val="A4A3A4"/>
          </p15:clr>
        </p15:guide>
        <p15:guide id="3" pos="1216" userDrawn="1">
          <p15:clr>
            <a:srgbClr val="A4A3A4"/>
          </p15:clr>
        </p15:guide>
        <p15:guide id="4" pos="2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50" autoAdjust="0"/>
    <p:restoredTop sz="94660"/>
  </p:normalViewPr>
  <p:slideViewPr>
    <p:cSldViewPr showGuides="1">
      <p:cViewPr varScale="1">
        <p:scale>
          <a:sx n="96" d="100"/>
          <a:sy n="96" d="100"/>
        </p:scale>
        <p:origin x="90" y="402"/>
      </p:cViewPr>
      <p:guideLst>
        <p:guide orient="horz" pos="2352"/>
        <p:guide orient="horz" pos="1344"/>
        <p:guide pos="1216"/>
        <p:guide pos="256"/>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0F382A-2115-44E2-B5CC-CCF73347BC38}" type="datetimeFigureOut">
              <a:rPr lang="en-US" smtClean="0"/>
              <a:t>3/28/2024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2B42E9-EFF8-4937-8F3A-D8F199851563}" type="slidenum">
              <a:rPr lang="en-US" smtClean="0"/>
              <a:t>‹#›</a:t>
            </a:fld>
            <a:endParaRPr lang="en-US"/>
          </a:p>
        </p:txBody>
      </p:sp>
    </p:spTree>
    <p:extLst>
      <p:ext uri="{BB962C8B-B14F-4D97-AF65-F5344CB8AC3E}">
        <p14:creationId xmlns:p14="http://schemas.microsoft.com/office/powerpoint/2010/main" val="3051990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B42E9-EFF8-4937-8F3A-D8F199851563}" type="slidenum">
              <a:rPr lang="en-US" smtClean="0"/>
              <a:t>15</a:t>
            </a:fld>
            <a:endParaRPr lang="en-US"/>
          </a:p>
        </p:txBody>
      </p:sp>
    </p:spTree>
    <p:extLst>
      <p:ext uri="{BB962C8B-B14F-4D97-AF65-F5344CB8AC3E}">
        <p14:creationId xmlns:p14="http://schemas.microsoft.com/office/powerpoint/2010/main" val="1885796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B42E9-EFF8-4937-8F3A-D8F199851563}" type="slidenum">
              <a:rPr lang="en-US" smtClean="0"/>
              <a:t>17</a:t>
            </a:fld>
            <a:endParaRPr lang="en-US"/>
          </a:p>
        </p:txBody>
      </p:sp>
    </p:spTree>
    <p:extLst>
      <p:ext uri="{BB962C8B-B14F-4D97-AF65-F5344CB8AC3E}">
        <p14:creationId xmlns:p14="http://schemas.microsoft.com/office/powerpoint/2010/main" val="2857807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B42E9-EFF8-4937-8F3A-D8F199851563}" type="slidenum">
              <a:rPr lang="en-US" smtClean="0"/>
              <a:t>20</a:t>
            </a:fld>
            <a:endParaRPr lang="en-US"/>
          </a:p>
        </p:txBody>
      </p:sp>
    </p:spTree>
    <p:extLst>
      <p:ext uri="{BB962C8B-B14F-4D97-AF65-F5344CB8AC3E}">
        <p14:creationId xmlns:p14="http://schemas.microsoft.com/office/powerpoint/2010/main" val="3617945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95210F-3153-47D6-B786-4D5C9DCDB62B}" type="slidenum">
              <a:rPr lang="en-US" smtClean="0"/>
              <a:t>65</a:t>
            </a:fld>
            <a:endParaRPr lang="en-US"/>
          </a:p>
        </p:txBody>
      </p:sp>
    </p:spTree>
    <p:extLst>
      <p:ext uri="{BB962C8B-B14F-4D97-AF65-F5344CB8AC3E}">
        <p14:creationId xmlns:p14="http://schemas.microsoft.com/office/powerpoint/2010/main" val="1295908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54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1650" spc="23" baseline="0">
                <a:solidFill>
                  <a:schemeClr val="tx1">
                    <a:lumMod val="75000"/>
                  </a:schemeClr>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sz="1050"/>
            </a:lvl1pPr>
          </a:lstStyle>
          <a:p>
            <a:r>
              <a:rPr lang="en-US" smtClean="0"/>
              <a:t>3/28/2023, Lecture 14</a:t>
            </a:r>
            <a:endParaRPr lang="en-US"/>
          </a:p>
        </p:txBody>
      </p:sp>
      <p:sp>
        <p:nvSpPr>
          <p:cNvPr id="9" name="Footer Placeholder 8"/>
          <p:cNvSpPr>
            <a:spLocks noGrp="1"/>
          </p:cNvSpPr>
          <p:nvPr>
            <p:ph type="ftr" sz="quarter" idx="11"/>
          </p:nvPr>
        </p:nvSpPr>
        <p:spPr/>
        <p:txBody>
          <a:bodyPr/>
          <a:lstStyle>
            <a:lvl1pPr>
              <a:defRPr sz="1050"/>
            </a:lvl1pPr>
          </a:lstStyle>
          <a:p>
            <a:r>
              <a:rPr lang="en-US" smtClean="0"/>
              <a:t>CSC3380, Fall 2023, Using Library Algorithms</a:t>
            </a:r>
            <a:endParaRPr lang="en-US"/>
          </a:p>
        </p:txBody>
      </p:sp>
      <p:sp>
        <p:nvSpPr>
          <p:cNvPr id="10" name="Slide Number Placeholder 9"/>
          <p:cNvSpPr>
            <a:spLocks noGrp="1"/>
          </p:cNvSpPr>
          <p:nvPr>
            <p:ph type="sldNum" sz="quarter" idx="12"/>
          </p:nvPr>
        </p:nvSpPr>
        <p:spPr/>
        <p:txBody>
          <a:bodyPr/>
          <a:lstStyle/>
          <a:p>
            <a:fld id="{361B6064-FECE-466A-BF5C-A30C7EDC9E78}" type="slidenum">
              <a:rPr lang="en-US" smtClean="0"/>
              <a:t>‹#›</a:t>
            </a:fld>
            <a:endParaRPr lang="en-US"/>
          </a:p>
        </p:txBody>
      </p:sp>
    </p:spTree>
    <p:extLst>
      <p:ext uri="{BB962C8B-B14F-4D97-AF65-F5344CB8AC3E}">
        <p14:creationId xmlns:p14="http://schemas.microsoft.com/office/powerpoint/2010/main" val="211259549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45921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1"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1"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26113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1050"/>
            </a:lvl1pPr>
          </a:lstStyle>
          <a:p>
            <a:r>
              <a:rPr lang="en-US" smtClean="0"/>
              <a:t>3/28/2023, Lecture 14</a:t>
            </a:r>
            <a:endParaRPr lang="en-US"/>
          </a:p>
        </p:txBody>
      </p:sp>
      <p:sp>
        <p:nvSpPr>
          <p:cNvPr id="5" name="Footer Placeholder 4"/>
          <p:cNvSpPr>
            <a:spLocks noGrp="1"/>
          </p:cNvSpPr>
          <p:nvPr>
            <p:ph type="ftr" sz="quarter" idx="11"/>
          </p:nvPr>
        </p:nvSpPr>
        <p:spPr/>
        <p:txBody>
          <a:bodyPr/>
          <a:lstStyle>
            <a:lvl1pPr>
              <a:defRPr sz="1050"/>
            </a:lvl1p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41362" y="5711011"/>
            <a:ext cx="1151478" cy="1146989"/>
          </a:xfrm>
          <a:prstGeom prst="rect">
            <a:avLst/>
          </a:prstGeom>
        </p:spPr>
      </p:pic>
    </p:spTree>
    <p:extLst>
      <p:ext uri="{BB962C8B-B14F-4D97-AF65-F5344CB8AC3E}">
        <p14:creationId xmlns:p14="http://schemas.microsoft.com/office/powerpoint/2010/main" val="24092544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5400" b="1"/>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1650" spc="23" baseline="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z="1050"/>
            </a:lvl1pPr>
          </a:lstStyle>
          <a:p>
            <a:r>
              <a:rPr lang="en-US" smtClean="0"/>
              <a:t>3/28/2023, Lecture 14</a:t>
            </a:r>
            <a:endParaRPr lang="en-US"/>
          </a:p>
        </p:txBody>
      </p:sp>
      <p:sp>
        <p:nvSpPr>
          <p:cNvPr id="5" name="Footer Placeholder 4"/>
          <p:cNvSpPr>
            <a:spLocks noGrp="1"/>
          </p:cNvSpPr>
          <p:nvPr>
            <p:ph type="ftr" sz="quarter" idx="11"/>
          </p:nvPr>
        </p:nvSpPr>
        <p:spPr/>
        <p:txBody>
          <a:bodyPr/>
          <a:lstStyle>
            <a:lvl1pPr>
              <a:defRPr sz="1050"/>
            </a:lvl1p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41362" y="5711011"/>
            <a:ext cx="1151478" cy="1146989"/>
          </a:xfrm>
          <a:prstGeom prst="rect">
            <a:avLst/>
          </a:prstGeom>
        </p:spPr>
      </p:pic>
    </p:spTree>
    <p:extLst>
      <p:ext uri="{BB962C8B-B14F-4D97-AF65-F5344CB8AC3E}">
        <p14:creationId xmlns:p14="http://schemas.microsoft.com/office/powerpoint/2010/main" val="39697811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2"/>
            <a:ext cx="4480560" cy="4351337"/>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2"/>
            <a:ext cx="4480560" cy="4351337"/>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sz="1050"/>
            </a:lvl1pPr>
          </a:lstStyle>
          <a:p>
            <a:r>
              <a:rPr lang="en-US" smtClean="0"/>
              <a:t>3/28/2023, Lecture 14</a:t>
            </a:r>
            <a:endParaRPr lang="en-US"/>
          </a:p>
        </p:txBody>
      </p:sp>
      <p:sp>
        <p:nvSpPr>
          <p:cNvPr id="6" name="Footer Placeholder 5"/>
          <p:cNvSpPr>
            <a:spLocks noGrp="1"/>
          </p:cNvSpPr>
          <p:nvPr>
            <p:ph type="ftr" sz="quarter" idx="11"/>
          </p:nvPr>
        </p:nvSpPr>
        <p:spPr/>
        <p:txBody>
          <a:bodyPr/>
          <a:lstStyle>
            <a:lvl1pPr>
              <a:defRPr sz="1050"/>
            </a:lvl1pPr>
          </a:lstStyle>
          <a:p>
            <a:r>
              <a:rPr lang="en-US" smtClean="0"/>
              <a:t>CSC3380, Fall 2023, Using Library Algorithms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41362" y="5711011"/>
            <a:ext cx="1151478" cy="1146989"/>
          </a:xfrm>
          <a:prstGeom prst="rect">
            <a:avLst/>
          </a:prstGeom>
        </p:spPr>
      </p:pic>
    </p:spTree>
    <p:extLst>
      <p:ext uri="{BB962C8B-B14F-4D97-AF65-F5344CB8AC3E}">
        <p14:creationId xmlns:p14="http://schemas.microsoft.com/office/powerpoint/2010/main" val="12922965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4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normAutofit/>
          </a:bodyPr>
          <a:lstStyle>
            <a:lvl1pPr>
              <a:defRPr sz="2000"/>
            </a:lvl1pPr>
            <a:lvl2pPr>
              <a:defRPr sz="2000"/>
            </a:lvl2pPr>
            <a:lvl3pPr>
              <a:defRPr sz="1600"/>
            </a:lvl3pPr>
            <a:lvl4pPr>
              <a:defRPr sz="1600"/>
            </a:lvl4pPr>
            <a:lvl5pPr>
              <a:defRPr sz="160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Autofit/>
          </a:bodyPr>
          <a:lstStyle>
            <a:lvl1pPr marL="0" indent="0">
              <a:lnSpc>
                <a:spcPct val="95000"/>
              </a:lnSpc>
              <a:spcBef>
                <a:spcPts val="0"/>
              </a:spcBef>
              <a:buNone/>
              <a:defRPr lang="en-US" sz="2400" b="0" kern="1200" dirty="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5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normAutofit/>
          </a:bodyPr>
          <a:lstStyle>
            <a:lvl1pPr>
              <a:defRPr sz="2000"/>
            </a:lvl1pPr>
            <a:lvl2pPr>
              <a:defRPr sz="2000"/>
            </a:lvl2pPr>
            <a:lvl3pPr>
              <a:defRPr sz="1600"/>
            </a:lvl3pPr>
            <a:lvl4pPr>
              <a:defRPr sz="1600"/>
            </a:lvl4pPr>
            <a:lvl5pPr>
              <a:defRPr sz="160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sz="1050"/>
            </a:lvl1pPr>
          </a:lstStyle>
          <a:p>
            <a:r>
              <a:rPr lang="en-US" smtClean="0"/>
              <a:t>3/28/2023, Lecture 14</a:t>
            </a:r>
            <a:endParaRPr lang="en-US"/>
          </a:p>
        </p:txBody>
      </p:sp>
      <p:sp>
        <p:nvSpPr>
          <p:cNvPr id="8" name="Footer Placeholder 7"/>
          <p:cNvSpPr>
            <a:spLocks noGrp="1"/>
          </p:cNvSpPr>
          <p:nvPr>
            <p:ph type="ftr" sz="quarter" idx="11"/>
          </p:nvPr>
        </p:nvSpPr>
        <p:spPr/>
        <p:txBody>
          <a:bodyPr/>
          <a:lstStyle>
            <a:lvl1pPr>
              <a:defRPr sz="1050"/>
            </a:lvl1pPr>
          </a:lstStyle>
          <a:p>
            <a:r>
              <a:rPr lang="en-US" smtClean="0"/>
              <a:t>CSC3380, Fall 2023, Using Library Algorithms</a:t>
            </a:r>
            <a:endParaRPr lang="en-US"/>
          </a:p>
        </p:txBody>
      </p:sp>
      <p:sp>
        <p:nvSpPr>
          <p:cNvPr id="9" name="Slide Number Placeholder 8"/>
          <p:cNvSpPr>
            <a:spLocks noGrp="1"/>
          </p:cNvSpPr>
          <p:nvPr>
            <p:ph type="sldNum" sz="quarter" idx="12"/>
          </p:nvPr>
        </p:nvSpPr>
        <p:spPr/>
        <p:txBody>
          <a:bodyPr/>
          <a:lstStyle/>
          <a:p>
            <a:fld id="{361B6064-FECE-466A-BF5C-A30C7EDC9E78}" type="slidenum">
              <a:rPr lang="en-US" smtClean="0"/>
              <a:t>‹#›</a:t>
            </a:fld>
            <a:endParaRPr lang="en-US"/>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41362" y="5711011"/>
            <a:ext cx="1151478" cy="1146989"/>
          </a:xfrm>
          <a:prstGeom prst="rect">
            <a:avLst/>
          </a:prstGeom>
        </p:spPr>
      </p:pic>
    </p:spTree>
    <p:extLst>
      <p:ext uri="{BB962C8B-B14F-4D97-AF65-F5344CB8AC3E}">
        <p14:creationId xmlns:p14="http://schemas.microsoft.com/office/powerpoint/2010/main" val="31230890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3/28/2023, Lecture 14</a:t>
            </a:r>
            <a:endParaRPr lang="en-US"/>
          </a:p>
        </p:txBody>
      </p:sp>
      <p:sp>
        <p:nvSpPr>
          <p:cNvPr id="4" name="Footer Placeholder 3"/>
          <p:cNvSpPr>
            <a:spLocks noGrp="1"/>
          </p:cNvSpPr>
          <p:nvPr>
            <p:ph type="ftr" sz="quarter" idx="11"/>
          </p:nvPr>
        </p:nvSpPr>
        <p:spPr/>
        <p:txBody>
          <a:bodyPr/>
          <a:lstStyle/>
          <a:p>
            <a:r>
              <a:rPr lang="en-US" smtClean="0"/>
              <a:t>CSC3380, Fall 2023, Using Library Algorithms</a:t>
            </a:r>
            <a:endParaRPr lang="en-US"/>
          </a:p>
        </p:txBody>
      </p:sp>
      <p:sp>
        <p:nvSpPr>
          <p:cNvPr id="5" name="Slide Number Placeholder 4"/>
          <p:cNvSpPr>
            <a:spLocks noGrp="1"/>
          </p:cNvSpPr>
          <p:nvPr>
            <p:ph type="sldNum" sz="quarter" idx="12"/>
          </p:nvPr>
        </p:nvSpPr>
        <p:spPr/>
        <p:txBody>
          <a:bodyPr/>
          <a:lstStyle/>
          <a:p>
            <a:fld id="{361B6064-FECE-466A-BF5C-A30C7EDC9E78}"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41362" y="5711011"/>
            <a:ext cx="1151478" cy="1146989"/>
          </a:xfrm>
          <a:prstGeom prst="rect">
            <a:avLst/>
          </a:prstGeom>
        </p:spPr>
      </p:pic>
    </p:spTree>
    <p:extLst>
      <p:ext uri="{BB962C8B-B14F-4D97-AF65-F5344CB8AC3E}">
        <p14:creationId xmlns:p14="http://schemas.microsoft.com/office/powerpoint/2010/main" val="16949808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3/28/2023, Lecture 14</a:t>
            </a:r>
            <a:endParaRPr lang="en-US"/>
          </a:p>
        </p:txBody>
      </p:sp>
      <p:sp>
        <p:nvSpPr>
          <p:cNvPr id="3" name="Footer Placeholder 2"/>
          <p:cNvSpPr>
            <a:spLocks noGrp="1"/>
          </p:cNvSpPr>
          <p:nvPr>
            <p:ph type="ftr" sz="quarter" idx="11"/>
          </p:nvPr>
        </p:nvSpPr>
        <p:spPr/>
        <p:txBody>
          <a:bodyPr/>
          <a:lstStyle/>
          <a:p>
            <a:r>
              <a:rPr lang="en-US" smtClean="0"/>
              <a:t>CSC3380, Fall 2023, Using Library Algorithms</a:t>
            </a:r>
            <a:endParaRPr lang="en-US"/>
          </a:p>
        </p:txBody>
      </p:sp>
      <p:sp>
        <p:nvSpPr>
          <p:cNvPr id="4" name="Slide Number Placeholder 3"/>
          <p:cNvSpPr>
            <a:spLocks noGrp="1"/>
          </p:cNvSpPr>
          <p:nvPr>
            <p:ph type="sldNum" sz="quarter" idx="12"/>
          </p:nvPr>
        </p:nvSpPr>
        <p:spPr/>
        <p:txBody>
          <a:bodyPr/>
          <a:lstStyle/>
          <a:p>
            <a:fld id="{361B6064-FECE-466A-BF5C-A30C7EDC9E78}" type="slidenum">
              <a:rPr lang="en-US" smtClean="0"/>
              <a:t>‹#›</a:t>
            </a:fld>
            <a:endParaRPr lang="en-US"/>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750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2"/>
            <a:ext cx="3200400" cy="1600197"/>
          </a:xfrm>
        </p:spPr>
        <p:txBody>
          <a:bodyPr anchor="b">
            <a:normAutofit/>
          </a:bodyPr>
          <a:lstStyle>
            <a:lvl1pPr>
              <a:defRPr sz="2100" b="1"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7" cy="548640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6"/>
            <a:ext cx="3200400" cy="3810001"/>
          </a:xfrm>
        </p:spPr>
        <p:txBody>
          <a:bodyPr>
            <a:normAutofit/>
          </a:bodyPr>
          <a:lstStyle>
            <a:lvl1pPr marL="0" indent="0">
              <a:lnSpc>
                <a:spcPct val="114000"/>
              </a:lnSpc>
              <a:spcBef>
                <a:spcPts val="600"/>
              </a:spcBef>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3/28/2023, Lecture 14</a:t>
            </a:r>
            <a:endParaRPr lang="en-US"/>
          </a:p>
        </p:txBody>
      </p:sp>
      <p:sp>
        <p:nvSpPr>
          <p:cNvPr id="6" name="Footer Placeholder 5"/>
          <p:cNvSpPr>
            <a:spLocks noGrp="1"/>
          </p:cNvSpPr>
          <p:nvPr>
            <p:ph type="ftr" sz="quarter" idx="11"/>
          </p:nvPr>
        </p:nvSpPr>
        <p:spPr/>
        <p:txBody>
          <a:bodyPr/>
          <a:lstStyle/>
          <a:p>
            <a:r>
              <a:rPr lang="en-US" smtClean="0"/>
              <a:t>CSC3380, Fall 2023, Using Library Algorithms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a:t>
            </a:fld>
            <a:endParaRPr lang="en-US"/>
          </a:p>
        </p:txBody>
      </p:sp>
    </p:spTree>
    <p:extLst>
      <p:ext uri="{BB962C8B-B14F-4D97-AF65-F5344CB8AC3E}">
        <p14:creationId xmlns:p14="http://schemas.microsoft.com/office/powerpoint/2010/main" val="3588121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100" b="1">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2"/>
            <a:ext cx="11292840" cy="512892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91"/>
            <a:ext cx="9982200" cy="597011"/>
          </a:xfrm>
        </p:spPr>
        <p:txBody>
          <a:bodyPr>
            <a:normAutofit/>
          </a:bodyPr>
          <a:lstStyle>
            <a:lvl1pPr marL="0" indent="0">
              <a:lnSpc>
                <a:spcPct val="100000"/>
              </a:lnSpc>
              <a:spcBef>
                <a:spcPts val="600"/>
              </a:spcBef>
              <a:buNone/>
              <a:defRPr sz="1050" baseline="0">
                <a:solidFill>
                  <a:schemeClr val="bg1">
                    <a:lumMod val="7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3/28/2023, Lecture 14</a:t>
            </a:r>
            <a:endParaRPr lang="en-US"/>
          </a:p>
        </p:txBody>
      </p:sp>
      <p:sp>
        <p:nvSpPr>
          <p:cNvPr id="6" name="Footer Placeholder 5"/>
          <p:cNvSpPr>
            <a:spLocks noGrp="1"/>
          </p:cNvSpPr>
          <p:nvPr>
            <p:ph type="ftr" sz="quarter" idx="11"/>
          </p:nvPr>
        </p:nvSpPr>
        <p:spPr/>
        <p:txBody>
          <a:bodyPr/>
          <a:lstStyle/>
          <a:p>
            <a:r>
              <a:rPr lang="en-US" smtClean="0"/>
              <a:t>CSC3380, Fall 2023, Using Library Algorithms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a:t>
            </a:fld>
            <a:endParaRPr lang="en-US"/>
          </a:p>
        </p:txBody>
      </p:sp>
    </p:spTree>
    <p:extLst>
      <p:ext uri="{BB962C8B-B14F-4D97-AF65-F5344CB8AC3E}">
        <p14:creationId xmlns:p14="http://schemas.microsoft.com/office/powerpoint/2010/main" val="1776175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2"/>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3" y="998538"/>
            <a:ext cx="1904999" cy="365125"/>
          </a:xfrm>
          <a:prstGeom prst="rect">
            <a:avLst/>
          </a:prstGeom>
        </p:spPr>
        <p:txBody>
          <a:bodyPr vert="horz" lIns="91440" tIns="45720" rIns="91440" bIns="45720" rtlCol="0" anchor="ctr"/>
          <a:lstStyle>
            <a:lvl1pPr algn="r">
              <a:defRPr sz="788" b="0">
                <a:solidFill>
                  <a:schemeClr val="accent1">
                    <a:lumMod val="40000"/>
                    <a:lumOff val="60000"/>
                  </a:schemeClr>
                </a:solidFill>
              </a:defRPr>
            </a:lvl1pPr>
          </a:lstStyle>
          <a:p>
            <a:r>
              <a:rPr lang="en-US" smtClean="0"/>
              <a:t>3/28/2023, Lecture 14</a:t>
            </a:r>
            <a:endParaRPr lang="en-US"/>
          </a:p>
        </p:txBody>
      </p:sp>
      <p:sp>
        <p:nvSpPr>
          <p:cNvPr id="5" name="Footer Placeholder 4"/>
          <p:cNvSpPr>
            <a:spLocks noGrp="1"/>
          </p:cNvSpPr>
          <p:nvPr>
            <p:ph type="ftr" sz="quarter" idx="3"/>
          </p:nvPr>
        </p:nvSpPr>
        <p:spPr>
          <a:xfrm rot="16200000">
            <a:off x="9959341" y="4046538"/>
            <a:ext cx="3581400" cy="365125"/>
          </a:xfrm>
          <a:prstGeom prst="rect">
            <a:avLst/>
          </a:prstGeom>
        </p:spPr>
        <p:txBody>
          <a:bodyPr vert="horz" lIns="91440" tIns="45720" rIns="91440" bIns="45720" rtlCol="0" anchor="ctr"/>
          <a:lstStyle>
            <a:lvl1pPr algn="l">
              <a:defRPr sz="788">
                <a:solidFill>
                  <a:schemeClr val="accent1">
                    <a:lumMod val="40000"/>
                    <a:lumOff val="60000"/>
                  </a:schemeClr>
                </a:solidFill>
              </a:defRPr>
            </a:lvl1pPr>
          </a:lstStyle>
          <a:p>
            <a:r>
              <a:rPr lang="en-US" smtClean="0"/>
              <a:t>CSC3380, Fall 2023, Using Library Algorithms</a:t>
            </a:r>
            <a:endParaRPr lang="en-US"/>
          </a:p>
        </p:txBody>
      </p:sp>
      <p:sp>
        <p:nvSpPr>
          <p:cNvPr id="6" name="Slide Number Placeholder 5"/>
          <p:cNvSpPr>
            <a:spLocks noGrp="1"/>
          </p:cNvSpPr>
          <p:nvPr>
            <p:ph type="sldNum" sz="quarter" idx="4"/>
          </p:nvPr>
        </p:nvSpPr>
        <p:spPr>
          <a:xfrm>
            <a:off x="11292840" y="6172202"/>
            <a:ext cx="914400" cy="593725"/>
          </a:xfrm>
          <a:prstGeom prst="rect">
            <a:avLst/>
          </a:prstGeom>
        </p:spPr>
        <p:txBody>
          <a:bodyPr vert="horz" lIns="45720" tIns="45720" rIns="45720" bIns="45720" rtlCol="0" anchor="ctr">
            <a:normAutofit/>
          </a:bodyPr>
          <a:lstStyle>
            <a:lvl1pPr algn="ctr">
              <a:defRPr sz="2700">
                <a:solidFill>
                  <a:schemeClr val="accent1">
                    <a:lumMod val="60000"/>
                    <a:lumOff val="40000"/>
                  </a:schemeClr>
                </a:solidFill>
                <a:latin typeface="+mj-lt"/>
              </a:defRPr>
            </a:lvl1pPr>
          </a:lstStyle>
          <a:p>
            <a:fld id="{361B6064-FECE-466A-BF5C-A30C7EDC9E78}" type="slidenum">
              <a:rPr lang="en-US" smtClean="0"/>
              <a:t>‹#›</a:t>
            </a:fld>
            <a:endParaRPr lang="en-US"/>
          </a:p>
        </p:txBody>
      </p:sp>
    </p:spTree>
    <p:extLst>
      <p:ext uri="{BB962C8B-B14F-4D97-AF65-F5344CB8AC3E}">
        <p14:creationId xmlns:p14="http://schemas.microsoft.com/office/powerpoint/2010/main" val="3251592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300" b="1" kern="1200" spc="-38" baseline="0">
          <a:solidFill>
            <a:schemeClr val="accent1"/>
          </a:solidFill>
          <a:latin typeface="+mj-lt"/>
          <a:ea typeface="+mj-ea"/>
          <a:cs typeface="+mj-cs"/>
        </a:defRPr>
      </a:lvl1pPr>
    </p:titleStyle>
    <p:bodyStyle>
      <a:lvl1pPr marL="137160" indent="-137160" algn="l" defTabSz="685800" rtl="0" eaLnBrk="1" latinLnBrk="0" hangingPunct="1">
        <a:lnSpc>
          <a:spcPct val="95000"/>
        </a:lnSpc>
        <a:spcBef>
          <a:spcPts val="1050"/>
        </a:spcBef>
        <a:spcAft>
          <a:spcPts val="150"/>
        </a:spcAft>
        <a:buClr>
          <a:schemeClr val="accent1"/>
        </a:buClr>
        <a:buSzPct val="80000"/>
        <a:buFont typeface="Arial" pitchFamily="34" charset="0"/>
        <a:buChar char="•"/>
        <a:defRPr sz="2400" kern="1200" spc="8" baseline="0">
          <a:solidFill>
            <a:schemeClr val="tx1">
              <a:lumMod val="65000"/>
              <a:lumOff val="35000"/>
            </a:schemeClr>
          </a:solidFill>
          <a:latin typeface="+mn-lt"/>
          <a:ea typeface="+mn-ea"/>
          <a:cs typeface="+mn-cs"/>
        </a:defRPr>
      </a:lvl1pPr>
      <a:lvl2pPr marL="342900" indent="-137160" algn="l" defTabSz="685800" rtl="0" eaLnBrk="1" latinLnBrk="0" hangingPunct="1">
        <a:lnSpc>
          <a:spcPct val="90000"/>
        </a:lnSpc>
        <a:spcBef>
          <a:spcPts val="225"/>
        </a:spcBef>
        <a:spcAft>
          <a:spcPts val="225"/>
        </a:spcAft>
        <a:buClr>
          <a:schemeClr val="accent1"/>
        </a:buClr>
        <a:buFont typeface="Wingdings 2" pitchFamily="18" charset="2"/>
        <a:buChar char=""/>
        <a:defRPr sz="2000" kern="1200">
          <a:solidFill>
            <a:schemeClr val="tx1">
              <a:lumMod val="65000"/>
              <a:lumOff val="35000"/>
            </a:schemeClr>
          </a:solidFill>
          <a:latin typeface="+mn-lt"/>
          <a:ea typeface="+mn-ea"/>
          <a:cs typeface="+mn-cs"/>
        </a:defRPr>
      </a:lvl2pPr>
      <a:lvl3pPr marL="548640" indent="-137160" algn="l" defTabSz="685800" rtl="0" eaLnBrk="1" latinLnBrk="0" hangingPunct="1">
        <a:lnSpc>
          <a:spcPct val="90000"/>
        </a:lnSpc>
        <a:spcBef>
          <a:spcPts val="225"/>
        </a:spcBef>
        <a:spcAft>
          <a:spcPts val="225"/>
        </a:spcAft>
        <a:buClr>
          <a:schemeClr val="accent1"/>
        </a:buClr>
        <a:buFont typeface="Wingdings 2" pitchFamily="18" charset="2"/>
        <a:buChar char=""/>
        <a:defRPr sz="2000" kern="1200">
          <a:solidFill>
            <a:schemeClr val="tx1">
              <a:lumMod val="65000"/>
              <a:lumOff val="35000"/>
            </a:schemeClr>
          </a:solidFill>
          <a:latin typeface="+mn-lt"/>
          <a:ea typeface="+mn-ea"/>
          <a:cs typeface="+mn-cs"/>
        </a:defRPr>
      </a:lvl3pPr>
      <a:lvl4pPr marL="75438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4pPr>
      <a:lvl5pPr marL="96012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5pPr>
      <a:lvl6pPr marL="1200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1425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1650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1875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9.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Library Algorithms</a:t>
            </a:r>
            <a:endParaRPr lang="en-US" dirty="0"/>
          </a:p>
        </p:txBody>
      </p:sp>
      <p:sp>
        <p:nvSpPr>
          <p:cNvPr id="3" name="Subtitle 2"/>
          <p:cNvSpPr>
            <a:spLocks noGrp="1"/>
          </p:cNvSpPr>
          <p:nvPr>
            <p:ph type="subTitle" idx="1"/>
          </p:nvPr>
        </p:nvSpPr>
        <p:spPr/>
        <p:txBody>
          <a:bodyPr>
            <a:normAutofit/>
          </a:bodyPr>
          <a:lstStyle/>
          <a:p>
            <a:pPr lvl="0" defTabSz="914400">
              <a:spcBef>
                <a:spcPts val="1400"/>
              </a:spcBef>
              <a:spcAft>
                <a:spcPts val="200"/>
              </a:spcAft>
              <a:buClr>
                <a:srgbClr val="4F81BD"/>
              </a:buClr>
            </a:pPr>
            <a:r>
              <a:rPr lang="en-US" sz="2200" spc="30" dirty="0" smtClean="0">
                <a:solidFill>
                  <a:prstClr val="white">
                    <a:lumMod val="75000"/>
                  </a:prstClr>
                </a:solidFill>
              </a:rPr>
              <a:t>Lectures 14</a:t>
            </a:r>
            <a:endParaRPr lang="en-US" sz="2200" spc="30" dirty="0">
              <a:solidFill>
                <a:prstClr val="white">
                  <a:lumMod val="75000"/>
                </a:prstClr>
              </a:solidFill>
            </a:endParaRPr>
          </a:p>
          <a:p>
            <a:pPr lvl="0" defTabSz="914400">
              <a:spcBef>
                <a:spcPts val="1400"/>
              </a:spcBef>
              <a:spcAft>
                <a:spcPts val="200"/>
              </a:spcAft>
              <a:buClr>
                <a:srgbClr val="4F81BD"/>
              </a:buClr>
            </a:pPr>
            <a:r>
              <a:rPr lang="en-US" sz="2200" spc="30" dirty="0">
                <a:solidFill>
                  <a:prstClr val="white">
                    <a:lumMod val="75000"/>
                  </a:prstClr>
                </a:solidFill>
              </a:rPr>
              <a:t>Hartmut Kaiser</a:t>
            </a:r>
          </a:p>
          <a:p>
            <a:r>
              <a:rPr lang="en-US" sz="2400" dirty="0"/>
              <a:t>https://</a:t>
            </a:r>
            <a:r>
              <a:rPr lang="en-US" sz="2400" dirty="0" smtClean="0"/>
              <a:t>teaching.hkaiser.org/spring2024/csc3380</a:t>
            </a:r>
            <a:r>
              <a:rPr lang="en-US" sz="2400" dirty="0"/>
              <a:t>/</a:t>
            </a:r>
          </a:p>
        </p:txBody>
      </p:sp>
    </p:spTree>
    <p:extLst>
      <p:ext uri="{BB962C8B-B14F-4D97-AF65-F5344CB8AC3E}">
        <p14:creationId xmlns:p14="http://schemas.microsoft.com/office/powerpoint/2010/main" val="3461801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 copy</a:t>
            </a:r>
            <a:endParaRPr lang="en-US" dirty="0"/>
          </a:p>
        </p:txBody>
      </p:sp>
      <p:sp>
        <p:nvSpPr>
          <p:cNvPr id="3" name="Content Placeholder 2"/>
          <p:cNvSpPr>
            <a:spLocks noGrp="1"/>
          </p:cNvSpPr>
          <p:nvPr>
            <p:ph idx="1"/>
          </p:nvPr>
        </p:nvSpPr>
        <p:spPr/>
        <p:txBody>
          <a:bodyPr>
            <a:normAutofit/>
          </a:bodyPr>
          <a:lstStyle/>
          <a:p>
            <a:r>
              <a:rPr lang="en-US" dirty="0" smtClean="0"/>
              <a:t>This will not work (why?):</a:t>
            </a:r>
          </a:p>
          <a:p>
            <a:pPr marL="740664" lvl="2" indent="0">
              <a:buClr>
                <a:srgbClr val="31B6FD"/>
              </a:buClr>
              <a:buNone/>
            </a:pPr>
            <a:r>
              <a:rPr lang="en-US" sz="1800" dirty="0" err="1">
                <a:solidFill>
                  <a:prstClr val="black"/>
                </a:solidFill>
                <a:latin typeface="Consolas"/>
              </a:rPr>
              <a:t>s</a:t>
            </a:r>
            <a:r>
              <a:rPr lang="en-US" sz="1800" i="0" dirty="0" err="1" smtClean="0">
                <a:solidFill>
                  <a:prstClr val="black"/>
                </a:solidFill>
                <a:latin typeface="Consolas"/>
              </a:rPr>
              <a:t>td</a:t>
            </a:r>
            <a:r>
              <a:rPr lang="en-US" sz="1800" i="0" dirty="0" smtClean="0">
                <a:solidFill>
                  <a:prstClr val="black"/>
                </a:solidFill>
                <a:latin typeface="Consolas"/>
              </a:rPr>
              <a:t>::copy(</a:t>
            </a:r>
            <a:r>
              <a:rPr lang="en-US" sz="1800" i="0" dirty="0" err="1" smtClean="0">
                <a:solidFill>
                  <a:prstClr val="black"/>
                </a:solidFill>
                <a:latin typeface="Consolas"/>
              </a:rPr>
              <a:t>bottom.begin</a:t>
            </a:r>
            <a:r>
              <a:rPr lang="en-US" sz="1800" i="0" dirty="0">
                <a:solidFill>
                  <a:prstClr val="black"/>
                </a:solidFill>
                <a:latin typeface="Consolas"/>
              </a:rPr>
              <a:t>(), </a:t>
            </a:r>
            <a:r>
              <a:rPr lang="en-US" sz="1800" i="0" dirty="0" err="1">
                <a:solidFill>
                  <a:prstClr val="black"/>
                </a:solidFill>
                <a:latin typeface="Consolas"/>
              </a:rPr>
              <a:t>bottom.end</a:t>
            </a:r>
            <a:r>
              <a:rPr lang="en-US" sz="1800" i="0" dirty="0">
                <a:solidFill>
                  <a:prstClr val="black"/>
                </a:solidFill>
                <a:latin typeface="Consolas"/>
              </a:rPr>
              <a:t>(), ret);</a:t>
            </a:r>
          </a:p>
          <a:p>
            <a:pPr marL="740664" lvl="2" indent="0">
              <a:buClr>
                <a:srgbClr val="31B6FD"/>
              </a:buClr>
              <a:buNone/>
            </a:pPr>
            <a:r>
              <a:rPr lang="en-US" sz="1800" i="0" dirty="0">
                <a:solidFill>
                  <a:srgbClr val="008000"/>
                </a:solidFill>
                <a:latin typeface="Consolas"/>
              </a:rPr>
              <a:t>// ret is not an iterator, but a container</a:t>
            </a:r>
          </a:p>
          <a:p>
            <a:r>
              <a:rPr lang="en-US" dirty="0" smtClean="0"/>
              <a:t>This will compile, but not work (why?):</a:t>
            </a:r>
          </a:p>
          <a:p>
            <a:pPr marL="740664" lvl="2" indent="0">
              <a:buClr>
                <a:srgbClr val="31B6FD"/>
              </a:buClr>
              <a:buNone/>
            </a:pPr>
            <a:r>
              <a:rPr lang="en-US" sz="1800" i="0" dirty="0" err="1" smtClean="0">
                <a:solidFill>
                  <a:prstClr val="black"/>
                </a:solidFill>
                <a:latin typeface="Consolas"/>
              </a:rPr>
              <a:t>std</a:t>
            </a:r>
            <a:r>
              <a:rPr lang="en-US" sz="1800" i="0" dirty="0" smtClean="0">
                <a:solidFill>
                  <a:prstClr val="black"/>
                </a:solidFill>
                <a:latin typeface="Consolas"/>
              </a:rPr>
              <a:t>::copy(</a:t>
            </a:r>
            <a:r>
              <a:rPr lang="en-US" sz="1800" i="0" dirty="0" err="1" smtClean="0">
                <a:solidFill>
                  <a:prstClr val="black"/>
                </a:solidFill>
                <a:latin typeface="Consolas"/>
              </a:rPr>
              <a:t>bottom.begin</a:t>
            </a:r>
            <a:r>
              <a:rPr lang="en-US" sz="1800" i="0" dirty="0">
                <a:solidFill>
                  <a:prstClr val="black"/>
                </a:solidFill>
                <a:latin typeface="Consolas"/>
              </a:rPr>
              <a:t>(), </a:t>
            </a:r>
            <a:r>
              <a:rPr lang="en-US" sz="1800" i="0" dirty="0" err="1">
                <a:solidFill>
                  <a:prstClr val="black"/>
                </a:solidFill>
                <a:latin typeface="Consolas"/>
              </a:rPr>
              <a:t>bottom.end</a:t>
            </a:r>
            <a:r>
              <a:rPr lang="en-US" sz="1800" i="0" dirty="0">
                <a:solidFill>
                  <a:prstClr val="black"/>
                </a:solidFill>
                <a:latin typeface="Consolas"/>
              </a:rPr>
              <a:t>(), </a:t>
            </a:r>
            <a:r>
              <a:rPr lang="en-US" sz="1800" i="0" dirty="0" err="1">
                <a:solidFill>
                  <a:prstClr val="black"/>
                </a:solidFill>
                <a:latin typeface="Consolas"/>
              </a:rPr>
              <a:t>ret.end</a:t>
            </a:r>
            <a:r>
              <a:rPr lang="en-US" sz="1800" i="0" dirty="0">
                <a:solidFill>
                  <a:prstClr val="black"/>
                </a:solidFill>
                <a:latin typeface="Consolas"/>
              </a:rPr>
              <a:t>());</a:t>
            </a:r>
          </a:p>
          <a:p>
            <a:pPr marL="740664" lvl="2" indent="0">
              <a:buClr>
                <a:srgbClr val="31B6FD"/>
              </a:buClr>
              <a:buNone/>
            </a:pPr>
            <a:r>
              <a:rPr lang="en-US" sz="1800" i="0" dirty="0">
                <a:solidFill>
                  <a:srgbClr val="008000"/>
                </a:solidFill>
                <a:latin typeface="Consolas"/>
              </a:rPr>
              <a:t>// </a:t>
            </a:r>
            <a:r>
              <a:rPr lang="de-DE" sz="1800" i="0" dirty="0">
                <a:solidFill>
                  <a:srgbClr val="008000"/>
                </a:solidFill>
                <a:latin typeface="Consolas"/>
              </a:rPr>
              <a:t>while </a:t>
            </a:r>
            <a:r>
              <a:rPr lang="en-US" sz="1800" i="0" dirty="0" err="1">
                <a:solidFill>
                  <a:srgbClr val="008000"/>
                </a:solidFill>
                <a:latin typeface="Consolas"/>
              </a:rPr>
              <a:t>ret.end</a:t>
            </a:r>
            <a:r>
              <a:rPr lang="en-US" sz="1800" i="0" dirty="0">
                <a:solidFill>
                  <a:srgbClr val="008000"/>
                </a:solidFill>
                <a:latin typeface="Consolas"/>
              </a:rPr>
              <a:t>() is an iterator, it does not refer to </a:t>
            </a:r>
          </a:p>
          <a:p>
            <a:pPr marL="740664" lvl="2" indent="0">
              <a:buClr>
                <a:srgbClr val="31B6FD"/>
              </a:buClr>
              <a:buNone/>
            </a:pPr>
            <a:r>
              <a:rPr lang="en-US" sz="1800" i="0" dirty="0">
                <a:solidFill>
                  <a:srgbClr val="008000"/>
                </a:solidFill>
                <a:latin typeface="Consolas"/>
              </a:rPr>
              <a:t>// any element (remember ‘points’ past last element)</a:t>
            </a:r>
          </a:p>
          <a:p>
            <a:r>
              <a:rPr lang="en-US" dirty="0" smtClean="0"/>
              <a:t>Many problems, why designed that way?</a:t>
            </a:r>
          </a:p>
          <a:p>
            <a:pPr lvl="1"/>
            <a:r>
              <a:rPr lang="en-US" dirty="0" smtClean="0"/>
              <a:t>Separation of copying and appending (expanding a container) allows for more flexibility</a:t>
            </a:r>
          </a:p>
          <a:p>
            <a:pPr lvl="1"/>
            <a:r>
              <a:rPr lang="en-US" dirty="0" err="1">
                <a:latin typeface="Consolas" panose="020B0609020204030204" pitchFamily="49" charset="0"/>
              </a:rPr>
              <a:t>s</a:t>
            </a:r>
            <a:r>
              <a:rPr lang="en-US" dirty="0" err="1" smtClean="0">
                <a:latin typeface="Consolas" panose="020B0609020204030204" pitchFamily="49" charset="0"/>
              </a:rPr>
              <a:t>td</a:t>
            </a:r>
            <a:r>
              <a:rPr lang="en-US" dirty="0" smtClean="0">
                <a:latin typeface="Consolas" panose="020B0609020204030204" pitchFamily="49" charset="0"/>
              </a:rPr>
              <a:t>::</a:t>
            </a:r>
            <a:r>
              <a:rPr lang="en-US" dirty="0" err="1" smtClean="0">
                <a:latin typeface="Consolas" panose="020B0609020204030204" pitchFamily="49" charset="0"/>
              </a:rPr>
              <a:t>back_inserter</a:t>
            </a:r>
            <a:r>
              <a:rPr lang="en-US" dirty="0" smtClean="0"/>
              <a:t> useful in other contexts as well</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10</a:t>
            </a:fld>
            <a:endParaRPr lang="en-US"/>
          </a:p>
        </p:txBody>
      </p:sp>
    </p:spTree>
    <p:extLst>
      <p:ext uri="{BB962C8B-B14F-4D97-AF65-F5344CB8AC3E}">
        <p14:creationId xmlns:p14="http://schemas.microsoft.com/office/powerpoint/2010/main" val="207538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Another Copy Example</a:t>
            </a:r>
            <a:endParaRPr lang="en-US" dirty="0"/>
          </a:p>
        </p:txBody>
      </p:sp>
      <p:sp>
        <p:nvSpPr>
          <p:cNvPr id="65539" name="Rectangle 3"/>
          <p:cNvSpPr>
            <a:spLocks noGrp="1" noChangeArrowheads="1"/>
          </p:cNvSpPr>
          <p:nvPr>
            <p:ph idx="1"/>
          </p:nvPr>
        </p:nvSpPr>
        <p:spPr>
          <a:xfrm>
            <a:off x="1261872" y="1828802"/>
            <a:ext cx="10168128" cy="4351337"/>
          </a:xfrm>
        </p:spPr>
        <p:txBody>
          <a:bodyPr>
            <a:normAutofit fontScale="62500" lnSpcReduction="20000"/>
          </a:bodyPr>
          <a:lstStyle/>
          <a:p>
            <a:pPr marL="457200" indent="0">
              <a:spcBef>
                <a:spcPts val="600"/>
              </a:spcBef>
              <a:buNone/>
            </a:pPr>
            <a:endParaRPr lang="en-US" dirty="0" smtClean="0">
              <a:solidFill>
                <a:srgbClr val="0000FF"/>
              </a:solidFill>
              <a:latin typeface="Consolas" panose="020B0609020204030204" pitchFamily="49" charset="0"/>
            </a:endParaRPr>
          </a:p>
          <a:p>
            <a:pPr marL="457200" indent="0">
              <a:spcBef>
                <a:spcPts val="600"/>
              </a:spcBef>
              <a:buNone/>
            </a:pPr>
            <a:r>
              <a:rPr lang="en-US" dirty="0" smtClean="0">
                <a:solidFill>
                  <a:srgbClr val="0000FF"/>
                </a:solidFill>
                <a:latin typeface="Consolas" panose="020B0609020204030204" pitchFamily="49" charset="0"/>
              </a:rPr>
              <a:t>void</a:t>
            </a:r>
            <a:r>
              <a:rPr lang="en-US" dirty="0" smtClean="0">
                <a:solidFill>
                  <a:srgbClr val="000000"/>
                </a:solidFill>
                <a:latin typeface="Consolas" panose="020B0609020204030204" pitchFamily="49" charset="0"/>
              </a:rPr>
              <a:t> f(</a:t>
            </a:r>
            <a:r>
              <a:rPr lang="en-US" dirty="0" err="1" smtClean="0">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::vector&lt;</a:t>
            </a:r>
            <a:r>
              <a:rPr lang="en-US" dirty="0" smtClean="0">
                <a:solidFill>
                  <a:srgbClr val="0000FF"/>
                </a:solidFill>
                <a:latin typeface="Consolas" panose="020B0609020204030204" pitchFamily="49" charset="0"/>
              </a:rPr>
              <a:t>double</a:t>
            </a:r>
            <a:r>
              <a:rPr lang="en-US" dirty="0" smtClean="0">
                <a:solidFill>
                  <a:srgbClr val="000000"/>
                </a:solidFill>
                <a:latin typeface="Consolas" panose="020B0609020204030204" pitchFamily="49" charset="0"/>
              </a:rPr>
              <a:t>&gt; </a:t>
            </a:r>
            <a:r>
              <a:rPr lang="en-US" dirty="0" err="1" smtClean="0">
                <a:solidFill>
                  <a:srgbClr val="0000FF"/>
                </a:solidFill>
                <a:latin typeface="Consolas" panose="020B0609020204030204" pitchFamily="49" charset="0"/>
              </a:rPr>
              <a:t>const</a:t>
            </a:r>
            <a:r>
              <a:rPr lang="en-US" dirty="0" smtClean="0">
                <a:solidFill>
                  <a:srgbClr val="000000"/>
                </a:solidFill>
                <a:latin typeface="Consolas" panose="020B0609020204030204" pitchFamily="49" charset="0"/>
              </a:rPr>
              <a:t>&amp; </a:t>
            </a:r>
            <a:r>
              <a:rPr lang="en-US" dirty="0" err="1" smtClean="0">
                <a:solidFill>
                  <a:srgbClr val="000000"/>
                </a:solidFill>
                <a:latin typeface="Consolas" panose="020B0609020204030204" pitchFamily="49" charset="0"/>
              </a:rPr>
              <a:t>vd</a:t>
            </a:r>
            <a:r>
              <a:rPr lang="en-US" dirty="0">
                <a:solidFill>
                  <a:srgbClr val="000000"/>
                </a:solidFill>
                <a:latin typeface="Consolas" panose="020B0609020204030204" pitchFamily="49" charset="0"/>
              </a:rPr>
              <a:t>, </a:t>
            </a:r>
            <a:r>
              <a:rPr lang="en-US" dirty="0" err="1" smtClean="0">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::list&lt;</a:t>
            </a:r>
            <a:r>
              <a:rPr lang="en-US" dirty="0" err="1" smtClean="0">
                <a:solidFill>
                  <a:srgbClr val="0000FF"/>
                </a:solidFill>
                <a:latin typeface="Consolas" panose="020B0609020204030204" pitchFamily="49" charset="0"/>
              </a:rPr>
              <a:t>int</a:t>
            </a:r>
            <a:r>
              <a:rPr lang="en-US" dirty="0" smtClean="0">
                <a:solidFill>
                  <a:srgbClr val="000000"/>
                </a:solidFill>
                <a:latin typeface="Consolas" panose="020B0609020204030204" pitchFamily="49" charset="0"/>
              </a:rPr>
              <a:t>&gt;&amp; li</a:t>
            </a: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if</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vd.size</a:t>
            </a:r>
            <a:r>
              <a:rPr lang="en-US" dirty="0">
                <a:solidFill>
                  <a:srgbClr val="000000"/>
                </a:solidFill>
                <a:latin typeface="Consolas" panose="020B0609020204030204" pitchFamily="49" charset="0"/>
              </a:rPr>
              <a:t>() &lt; </a:t>
            </a:r>
            <a:r>
              <a:rPr lang="en-US" dirty="0" err="1">
                <a:solidFill>
                  <a:srgbClr val="000000"/>
                </a:solidFill>
                <a:latin typeface="Consolas" panose="020B0609020204030204" pitchFamily="49" charset="0"/>
              </a:rPr>
              <a:t>li.size</a:t>
            </a: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        </a:t>
            </a:r>
            <a:r>
              <a:rPr lang="en-US" dirty="0" smtClean="0">
                <a:solidFill>
                  <a:srgbClr val="000000"/>
                </a:solidFill>
                <a:latin typeface="Consolas" panose="020B0609020204030204" pitchFamily="49" charset="0"/>
              </a:rPr>
              <a:t>throw </a:t>
            </a:r>
            <a:r>
              <a:rPr lang="en-US" dirty="0" err="1" smtClean="0">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a:t>
            </a:r>
            <a:r>
              <a:rPr lang="en-US" dirty="0" err="1" smtClean="0">
                <a:solidFill>
                  <a:srgbClr val="000000"/>
                </a:solidFill>
                <a:latin typeface="Consolas" panose="020B0609020204030204" pitchFamily="49" charset="0"/>
              </a:rPr>
              <a:t>runtime_error</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"target container too small</a:t>
            </a:r>
            <a:r>
              <a:rPr lang="en-US" dirty="0" smtClean="0">
                <a:solidFill>
                  <a:srgbClr val="A31515"/>
                </a:solidFill>
                <a:latin typeface="Consolas" panose="020B0609020204030204" pitchFamily="49" charset="0"/>
              </a:rPr>
              <a:t>"</a:t>
            </a:r>
            <a:r>
              <a:rPr lang="en-US" dirty="0" smtClean="0">
                <a:solidFill>
                  <a:srgbClr val="000000"/>
                </a:solidFill>
                <a:latin typeface="Consolas" panose="020B0609020204030204" pitchFamily="49" charset="0"/>
              </a:rPr>
              <a:t>);</a:t>
            </a:r>
          </a:p>
          <a:p>
            <a:pPr marL="457200" indent="0">
              <a:spcBef>
                <a:spcPts val="600"/>
              </a:spcBef>
              <a:buNone/>
            </a:pP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::copy(</a:t>
            </a:r>
            <a:r>
              <a:rPr lang="en-US" dirty="0" err="1" smtClean="0">
                <a:solidFill>
                  <a:srgbClr val="000000"/>
                </a:solidFill>
                <a:latin typeface="Consolas" panose="020B0609020204030204" pitchFamily="49" charset="0"/>
              </a:rPr>
              <a:t>li.begin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li.end</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vd.begin</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note: different container types</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 </a:t>
            </a:r>
            <a:r>
              <a:rPr lang="en-US" dirty="0">
                <a:solidFill>
                  <a:srgbClr val="008000"/>
                </a:solidFill>
                <a:latin typeface="Consolas" panose="020B0609020204030204" pitchFamily="49" charset="0"/>
              </a:rPr>
              <a:t>and different element types</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 </a:t>
            </a:r>
            <a:r>
              <a:rPr lang="en-US" dirty="0">
                <a:solidFill>
                  <a:srgbClr val="008000"/>
                </a:solidFill>
                <a:latin typeface="Consolas" panose="020B0609020204030204" pitchFamily="49" charset="0"/>
              </a:rPr>
              <a:t>(</a:t>
            </a:r>
            <a:r>
              <a:rPr lang="en-US" dirty="0" err="1">
                <a:solidFill>
                  <a:srgbClr val="008000"/>
                </a:solidFill>
                <a:latin typeface="Consolas" panose="020B0609020204030204" pitchFamily="49" charset="0"/>
              </a:rPr>
              <a:t>vd</a:t>
            </a:r>
            <a:r>
              <a:rPr lang="en-US" dirty="0">
                <a:solidFill>
                  <a:srgbClr val="008000"/>
                </a:solidFill>
                <a:latin typeface="Consolas" panose="020B0609020204030204" pitchFamily="49" charset="0"/>
              </a:rPr>
              <a:t> better have </a:t>
            </a:r>
            <a:r>
              <a:rPr lang="en-US" dirty="0" smtClean="0">
                <a:solidFill>
                  <a:srgbClr val="008000"/>
                </a:solidFill>
                <a:latin typeface="Consolas" panose="020B0609020204030204" pitchFamily="49" charset="0"/>
              </a:rPr>
              <a:t>enough </a:t>
            </a:r>
            <a:r>
              <a:rPr lang="en-US" dirty="0">
                <a:solidFill>
                  <a:srgbClr val="008000"/>
                </a:solidFill>
                <a:latin typeface="Consolas" panose="020B0609020204030204" pitchFamily="49" charset="0"/>
              </a:rPr>
              <a:t>elements </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 to </a:t>
            </a:r>
            <a:r>
              <a:rPr lang="en-US" dirty="0">
                <a:solidFill>
                  <a:srgbClr val="008000"/>
                </a:solidFill>
                <a:latin typeface="Consolas" panose="020B0609020204030204" pitchFamily="49" charset="0"/>
              </a:rPr>
              <a:t>hold copies of </a:t>
            </a:r>
            <a:r>
              <a:rPr lang="en-US" dirty="0" err="1" smtClean="0">
                <a:solidFill>
                  <a:srgbClr val="008000"/>
                </a:solidFill>
                <a:latin typeface="Consolas" panose="020B0609020204030204" pitchFamily="49" charset="0"/>
              </a:rPr>
              <a:t>li’s</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elements)</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  // </a:t>
            </a:r>
            <a:r>
              <a:rPr lang="en-US" dirty="0" smtClean="0">
                <a:solidFill>
                  <a:srgbClr val="008000"/>
                </a:solidFill>
                <a:latin typeface="Consolas" panose="020B0609020204030204" pitchFamily="49" charset="0"/>
              </a:rPr>
              <a:t>...</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2" name="Date Placeholder 1"/>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4" name="Slide Number Placeholder 5"/>
          <p:cNvSpPr>
            <a:spLocks noGrp="1"/>
          </p:cNvSpPr>
          <p:nvPr>
            <p:ph type="sldNum" sz="quarter" idx="12"/>
          </p:nvPr>
        </p:nvSpPr>
        <p:spPr/>
        <p:txBody>
          <a:bodyPr/>
          <a:lstStyle/>
          <a:p>
            <a:fld id="{FBE6DB9B-E63D-4D69-AB5C-3745E959ADD7}" type="slidenum">
              <a:rPr lang="en-US" smtClean="0"/>
              <a:pPr/>
              <a:t>11</a:t>
            </a:fld>
            <a:endParaRPr lang="en-US"/>
          </a:p>
        </p:txBody>
      </p:sp>
    </p:spTree>
    <p:extLst>
      <p:ext uri="{BB962C8B-B14F-4D97-AF65-F5344CB8AC3E}">
        <p14:creationId xmlns:p14="http://schemas.microsoft.com/office/powerpoint/2010/main" val="85190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5539">
                                            <p:txEl>
                                              <p:pRg st="3" end="3"/>
                                            </p:txEl>
                                          </p:spTgt>
                                        </p:tgtEl>
                                        <p:attrNameLst>
                                          <p:attrName>style.visibility</p:attrName>
                                        </p:attrNameLst>
                                      </p:cBhvr>
                                      <p:to>
                                        <p:strVal val="visible"/>
                                      </p:to>
                                    </p:set>
                                    <p:anim calcmode="lin" valueType="num">
                                      <p:cBhvr additive="base">
                                        <p:cTn id="7" dur="500" fill="hold"/>
                                        <p:tgtEl>
                                          <p:spTgt spid="65539">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5539">
                                            <p:txEl>
                                              <p:pRg st="4" end="4"/>
                                            </p:txEl>
                                          </p:spTgt>
                                        </p:tgtEl>
                                        <p:attrNameLst>
                                          <p:attrName>style.visibility</p:attrName>
                                        </p:attrNameLst>
                                      </p:cBhvr>
                                      <p:to>
                                        <p:strVal val="visible"/>
                                      </p:to>
                                    </p:set>
                                    <p:anim calcmode="lin" valueType="num">
                                      <p:cBhvr additive="base">
                                        <p:cTn id="11" dur="500" fill="hold"/>
                                        <p:tgtEl>
                                          <p:spTgt spid="65539">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55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smtClean="0"/>
              <a:t>Input and Output Stream Iterators</a:t>
            </a:r>
            <a:endParaRPr lang="en-US" dirty="0"/>
          </a:p>
        </p:txBody>
      </p:sp>
      <p:sp>
        <p:nvSpPr>
          <p:cNvPr id="68611" name="Rectangle 3"/>
          <p:cNvSpPr>
            <a:spLocks noGrp="1" noChangeArrowheads="1"/>
          </p:cNvSpPr>
          <p:nvPr>
            <p:ph idx="1"/>
          </p:nvPr>
        </p:nvSpPr>
        <p:spPr>
          <a:xfrm>
            <a:off x="1261872" y="1828802"/>
            <a:ext cx="10168128" cy="4351337"/>
          </a:xfrm>
        </p:spPr>
        <p:txBody>
          <a:bodyPr>
            <a:normAutofit fontScale="62500" lnSpcReduction="20000"/>
          </a:bodyPr>
          <a:lstStyle/>
          <a:p>
            <a:pPr marL="0" indent="0">
              <a:spcBef>
                <a:spcPts val="600"/>
              </a:spcBef>
              <a:buNone/>
            </a:pPr>
            <a:r>
              <a:rPr lang="en-US" dirty="0">
                <a:solidFill>
                  <a:srgbClr val="008000"/>
                </a:solidFill>
                <a:latin typeface="Consolas" panose="020B0609020204030204" pitchFamily="49" charset="0"/>
              </a:rPr>
              <a:t>    // we can provide iterators for </a:t>
            </a:r>
            <a:r>
              <a:rPr lang="en-US" dirty="0" smtClean="0">
                <a:solidFill>
                  <a:srgbClr val="008000"/>
                </a:solidFill>
                <a:latin typeface="Consolas" panose="020B0609020204030204" pitchFamily="49" charset="0"/>
              </a:rPr>
              <a:t>output </a:t>
            </a:r>
            <a:r>
              <a:rPr lang="en-US" dirty="0">
                <a:solidFill>
                  <a:srgbClr val="008000"/>
                </a:solidFill>
                <a:latin typeface="Consolas" panose="020B0609020204030204" pitchFamily="49" charset="0"/>
              </a:rPr>
              <a:t>streams:</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t>
            </a:r>
            <a:endParaRPr lang="en-US" dirty="0" smtClean="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t>
            </a:r>
            <a:r>
              <a:rPr lang="en-US" dirty="0" smtClean="0">
                <a:solidFill>
                  <a:srgbClr val="000000"/>
                </a:solidFill>
                <a:latin typeface="Consolas" panose="020B0609020204030204" pitchFamily="49" charset="0"/>
              </a:rPr>
              <a:t>   </a:t>
            </a:r>
            <a:r>
              <a:rPr lang="en-US" dirty="0" err="1" smtClean="0">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ostream_iterator</a:t>
            </a:r>
            <a:r>
              <a:rPr lang="en-US" dirty="0">
                <a:solidFill>
                  <a:srgbClr val="000000"/>
                </a:solidFill>
                <a:latin typeface="Consolas" panose="020B0609020204030204" pitchFamily="49" charset="0"/>
              </a:rPr>
              <a:t>&lt;</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::string&gt; </a:t>
            </a:r>
            <a:r>
              <a:rPr lang="en-US" dirty="0" err="1" smtClean="0">
                <a:solidFill>
                  <a:srgbClr val="000000"/>
                </a:solidFill>
                <a:latin typeface="Consolas" panose="020B0609020204030204" pitchFamily="49" charset="0"/>
              </a:rPr>
              <a:t>oo</a:t>
            </a:r>
            <a:r>
              <a:rPr lang="en-US" dirty="0" smtClean="0">
                <a:solidFill>
                  <a:srgbClr val="000000"/>
                </a:solidFill>
                <a:latin typeface="Consolas" panose="020B0609020204030204" pitchFamily="49" charset="0"/>
              </a:rPr>
              <a:t>(</a:t>
            </a:r>
            <a:r>
              <a:rPr lang="en-US" dirty="0" err="1" smtClean="0">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a:t>
            </a:r>
            <a:r>
              <a:rPr lang="en-US" dirty="0" err="1" smtClean="0">
                <a:solidFill>
                  <a:srgbClr val="000000"/>
                </a:solidFill>
                <a:latin typeface="Consolas" panose="020B0609020204030204" pitchFamily="49" charset="0"/>
              </a:rPr>
              <a:t>cout</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assigning to *</a:t>
            </a:r>
            <a:r>
              <a:rPr lang="en-US" dirty="0" err="1">
                <a:solidFill>
                  <a:srgbClr val="008000"/>
                </a:solidFill>
                <a:latin typeface="Consolas" panose="020B0609020204030204" pitchFamily="49" charset="0"/>
              </a:rPr>
              <a:t>oo</a:t>
            </a:r>
            <a:r>
              <a:rPr lang="en-US" dirty="0">
                <a:solidFill>
                  <a:srgbClr val="008000"/>
                </a:solidFill>
                <a:latin typeface="Consolas" panose="020B0609020204030204" pitchFamily="49" charset="0"/>
              </a:rPr>
              <a:t> is </a:t>
            </a:r>
            <a:r>
              <a:rPr lang="en-US" dirty="0" smtClean="0">
                <a:solidFill>
                  <a:srgbClr val="008000"/>
                </a:solidFill>
                <a:latin typeface="Consolas" panose="020B0609020204030204" pitchFamily="49" charset="0"/>
              </a:rPr>
              <a:t>same as</a:t>
            </a:r>
            <a:endParaRPr lang="en-US" dirty="0">
              <a:solidFill>
                <a:srgbClr val="000000"/>
              </a:solidFill>
              <a:latin typeface="Consolas" panose="020B0609020204030204" pitchFamily="49" charset="0"/>
            </a:endParaRPr>
          </a:p>
          <a:p>
            <a:pPr marL="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    // </a:t>
            </a:r>
            <a:r>
              <a:rPr lang="en-US" dirty="0" smtClean="0">
                <a:solidFill>
                  <a:srgbClr val="008000"/>
                </a:solidFill>
                <a:latin typeface="Consolas" panose="020B0609020204030204" pitchFamily="49" charset="0"/>
              </a:rPr>
              <a:t>writing </a:t>
            </a:r>
            <a:r>
              <a:rPr lang="en-US" dirty="0">
                <a:solidFill>
                  <a:srgbClr val="008000"/>
                </a:solidFill>
                <a:latin typeface="Consolas" panose="020B0609020204030204" pitchFamily="49" charset="0"/>
              </a:rPr>
              <a:t>to </a:t>
            </a:r>
            <a:r>
              <a:rPr lang="en-US" dirty="0" err="1">
                <a:solidFill>
                  <a:srgbClr val="008000"/>
                </a:solidFill>
                <a:latin typeface="Consolas" panose="020B0609020204030204" pitchFamily="49" charset="0"/>
              </a:rPr>
              <a:t>cout</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oo</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"Hello, "</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a:t>
            </a:r>
            <a:r>
              <a:rPr lang="en-US" dirty="0" smtClean="0">
                <a:solidFill>
                  <a:srgbClr val="008000"/>
                </a:solidFill>
                <a:latin typeface="Consolas" panose="020B0609020204030204" pitchFamily="49" charset="0"/>
              </a:rPr>
              <a:t>meaning: </a:t>
            </a:r>
            <a:r>
              <a:rPr lang="en-US" dirty="0" err="1" smtClean="0">
                <a:solidFill>
                  <a:srgbClr val="008000"/>
                </a:solidFill>
                <a:latin typeface="Consolas" panose="020B0609020204030204" pitchFamily="49" charset="0"/>
              </a:rPr>
              <a:t>std</a:t>
            </a:r>
            <a:r>
              <a:rPr lang="en-US" dirty="0" smtClean="0">
                <a:solidFill>
                  <a:srgbClr val="008000"/>
                </a:solidFill>
                <a:latin typeface="Consolas" panose="020B0609020204030204" pitchFamily="49" charset="0"/>
              </a:rPr>
              <a:t>::</a:t>
            </a:r>
            <a:r>
              <a:rPr lang="en-US" dirty="0" err="1" smtClean="0">
                <a:solidFill>
                  <a:srgbClr val="008000"/>
                </a:solidFill>
                <a:latin typeface="Consolas" panose="020B0609020204030204" pitchFamily="49" charset="0"/>
              </a:rPr>
              <a:t>cout</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&lt;&lt; "Hello, "</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oo</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a:t>
            </a:r>
            <a:r>
              <a:rPr lang="en-US" dirty="0" smtClean="0">
                <a:solidFill>
                  <a:srgbClr val="008000"/>
                </a:solidFill>
                <a:latin typeface="Consolas" panose="020B0609020204030204" pitchFamily="49" charset="0"/>
              </a:rPr>
              <a:t>"get </a:t>
            </a:r>
            <a:r>
              <a:rPr lang="en-US" dirty="0">
                <a:solidFill>
                  <a:srgbClr val="008000"/>
                </a:solidFill>
                <a:latin typeface="Consolas" panose="020B0609020204030204" pitchFamily="49" charset="0"/>
              </a:rPr>
              <a:t>ready for next output </a:t>
            </a:r>
            <a:r>
              <a:rPr lang="en-US" dirty="0" smtClean="0">
                <a:solidFill>
                  <a:srgbClr val="008000"/>
                </a:solidFill>
                <a:latin typeface="Consolas" panose="020B0609020204030204" pitchFamily="49" charset="0"/>
              </a:rPr>
              <a:t>operation"</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oo</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"world!\n"</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a:t>
            </a:r>
            <a:r>
              <a:rPr lang="en-US" dirty="0" smtClean="0">
                <a:solidFill>
                  <a:srgbClr val="008000"/>
                </a:solidFill>
                <a:latin typeface="Consolas" panose="020B0609020204030204" pitchFamily="49" charset="0"/>
              </a:rPr>
              <a:t>meaning: </a:t>
            </a:r>
            <a:r>
              <a:rPr lang="en-US" dirty="0" err="1" smtClean="0">
                <a:solidFill>
                  <a:srgbClr val="008000"/>
                </a:solidFill>
                <a:latin typeface="Consolas" panose="020B0609020204030204" pitchFamily="49" charset="0"/>
              </a:rPr>
              <a:t>std</a:t>
            </a:r>
            <a:r>
              <a:rPr lang="en-US" dirty="0" smtClean="0">
                <a:solidFill>
                  <a:srgbClr val="008000"/>
                </a:solidFill>
                <a:latin typeface="Consolas" panose="020B0609020204030204" pitchFamily="49" charset="0"/>
              </a:rPr>
              <a:t>::</a:t>
            </a:r>
            <a:r>
              <a:rPr lang="en-US" dirty="0" err="1" smtClean="0">
                <a:solidFill>
                  <a:srgbClr val="008000"/>
                </a:solidFill>
                <a:latin typeface="Consolas" panose="020B0609020204030204" pitchFamily="49" charset="0"/>
              </a:rPr>
              <a:t>cout</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&lt;&lt; "world!\n"</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    // we can provide iterators for input streams</a:t>
            </a:r>
            <a:r>
              <a:rPr lang="en-US" dirty="0" smtClean="0">
                <a:solidFill>
                  <a:srgbClr val="008000"/>
                </a:solidFill>
                <a:latin typeface="Consolas" panose="020B0609020204030204" pitchFamily="49" charset="0"/>
              </a:rPr>
              <a:t>:</a:t>
            </a:r>
            <a:endParaRPr lang="en-US" dirty="0" smtClean="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istream_iterator</a:t>
            </a:r>
            <a:r>
              <a:rPr lang="en-US" dirty="0">
                <a:solidFill>
                  <a:srgbClr val="000000"/>
                </a:solidFill>
                <a:latin typeface="Consolas" panose="020B0609020204030204" pitchFamily="49" charset="0"/>
              </a:rPr>
              <a:t>&lt;</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::string&gt; </a:t>
            </a:r>
            <a:r>
              <a:rPr lang="en-US" dirty="0" smtClean="0">
                <a:solidFill>
                  <a:srgbClr val="000000"/>
                </a:solidFill>
                <a:latin typeface="Consolas" panose="020B0609020204030204" pitchFamily="49" charset="0"/>
              </a:rPr>
              <a:t>ii(</a:t>
            </a:r>
            <a:r>
              <a:rPr lang="en-US" dirty="0" err="1" smtClean="0">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a:t>
            </a:r>
            <a:r>
              <a:rPr lang="en-US" dirty="0" err="1" smtClean="0">
                <a:solidFill>
                  <a:srgbClr val="000000"/>
                </a:solidFill>
                <a:latin typeface="Consolas" panose="020B0609020204030204" pitchFamily="49" charset="0"/>
              </a:rPr>
              <a:t>cin</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reading *ii is </a:t>
            </a:r>
            <a:r>
              <a:rPr lang="en-US" dirty="0" smtClean="0">
                <a:solidFill>
                  <a:srgbClr val="008000"/>
                </a:solidFill>
                <a:latin typeface="Consolas" panose="020B0609020204030204" pitchFamily="49" charset="0"/>
              </a:rPr>
              <a:t>same as reading </a:t>
            </a:r>
            <a:r>
              <a:rPr lang="en-US" dirty="0">
                <a:solidFill>
                  <a:srgbClr val="008000"/>
                </a:solidFill>
                <a:latin typeface="Consolas" panose="020B0609020204030204" pitchFamily="49" charset="0"/>
              </a:rPr>
              <a:t>a</a:t>
            </a:r>
            <a:endParaRPr lang="en-US" dirty="0">
              <a:solidFill>
                <a:srgbClr val="000000"/>
              </a:solidFill>
              <a:latin typeface="Consolas" panose="020B0609020204030204" pitchFamily="49" charset="0"/>
            </a:endParaRPr>
          </a:p>
          <a:p>
            <a:pPr marL="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   // string from </a:t>
            </a:r>
            <a:r>
              <a:rPr lang="en-US" dirty="0" err="1">
                <a:solidFill>
                  <a:srgbClr val="008000"/>
                </a:solidFill>
                <a:latin typeface="Consolas" panose="020B0609020204030204" pitchFamily="49" charset="0"/>
              </a:rPr>
              <a:t>cin</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smtClean="0">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::string </a:t>
            </a:r>
            <a:r>
              <a:rPr lang="en-US" dirty="0">
                <a:solidFill>
                  <a:srgbClr val="000000"/>
                </a:solidFill>
                <a:latin typeface="Consolas" panose="020B0609020204030204" pitchFamily="49" charset="0"/>
              </a:rPr>
              <a:t>s1 = *ii;</a:t>
            </a:r>
            <a:r>
              <a:rPr lang="en-US" dirty="0">
                <a:solidFill>
                  <a:srgbClr val="008000"/>
                </a:solidFill>
                <a:latin typeface="Consolas" panose="020B0609020204030204" pitchFamily="49" charset="0"/>
              </a:rPr>
              <a:t>    // </a:t>
            </a:r>
            <a:r>
              <a:rPr lang="en-US" dirty="0" smtClean="0">
                <a:solidFill>
                  <a:srgbClr val="008000"/>
                </a:solidFill>
                <a:latin typeface="Consolas" panose="020B0609020204030204" pitchFamily="49" charset="0"/>
              </a:rPr>
              <a:t>meaning: </a:t>
            </a:r>
            <a:r>
              <a:rPr lang="en-US" dirty="0" err="1" smtClean="0">
                <a:solidFill>
                  <a:srgbClr val="008000"/>
                </a:solidFill>
                <a:latin typeface="Consolas" panose="020B0609020204030204" pitchFamily="49" charset="0"/>
              </a:rPr>
              <a:t>std</a:t>
            </a:r>
            <a:r>
              <a:rPr lang="en-US" dirty="0" smtClean="0">
                <a:solidFill>
                  <a:srgbClr val="008000"/>
                </a:solidFill>
                <a:latin typeface="Consolas" panose="020B0609020204030204" pitchFamily="49" charset="0"/>
              </a:rPr>
              <a:t>::</a:t>
            </a:r>
            <a:r>
              <a:rPr lang="en-US" dirty="0" err="1" smtClean="0">
                <a:solidFill>
                  <a:srgbClr val="008000"/>
                </a:solidFill>
                <a:latin typeface="Consolas" panose="020B0609020204030204" pitchFamily="49" charset="0"/>
              </a:rPr>
              <a:t>cin</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&gt;&gt; s1</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++ii;</a:t>
            </a: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    // </a:t>
            </a:r>
            <a:r>
              <a:rPr lang="en-US" dirty="0" smtClean="0">
                <a:solidFill>
                  <a:srgbClr val="008000"/>
                </a:solidFill>
                <a:latin typeface="Consolas" panose="020B0609020204030204" pitchFamily="49" charset="0"/>
              </a:rPr>
              <a:t>"get </a:t>
            </a:r>
            <a:r>
              <a:rPr lang="en-US" dirty="0">
                <a:solidFill>
                  <a:srgbClr val="008000"/>
                </a:solidFill>
                <a:latin typeface="Consolas" panose="020B0609020204030204" pitchFamily="49" charset="0"/>
              </a:rPr>
              <a:t>ready for the next input </a:t>
            </a:r>
            <a:r>
              <a:rPr lang="en-US" dirty="0" smtClean="0">
                <a:solidFill>
                  <a:srgbClr val="008000"/>
                </a:solidFill>
                <a:latin typeface="Consolas" panose="020B0609020204030204" pitchFamily="49" charset="0"/>
              </a:rPr>
              <a:t>operation"</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t>
            </a:r>
            <a:r>
              <a:rPr lang="en-US" dirty="0" err="1" smtClean="0">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::string </a:t>
            </a:r>
            <a:r>
              <a:rPr lang="en-US" dirty="0">
                <a:solidFill>
                  <a:srgbClr val="000000"/>
                </a:solidFill>
                <a:latin typeface="Consolas" panose="020B0609020204030204" pitchFamily="49" charset="0"/>
              </a:rPr>
              <a:t>s2 = *ii;</a:t>
            </a:r>
            <a:r>
              <a:rPr lang="en-US" dirty="0">
                <a:solidFill>
                  <a:srgbClr val="008000"/>
                </a:solidFill>
                <a:latin typeface="Consolas" panose="020B0609020204030204" pitchFamily="49" charset="0"/>
              </a:rPr>
              <a:t>    // </a:t>
            </a:r>
            <a:r>
              <a:rPr lang="en-US" dirty="0" smtClean="0">
                <a:solidFill>
                  <a:srgbClr val="008000"/>
                </a:solidFill>
                <a:latin typeface="Consolas" panose="020B0609020204030204" pitchFamily="49" charset="0"/>
              </a:rPr>
              <a:t>meaning: </a:t>
            </a:r>
            <a:r>
              <a:rPr lang="en-US" dirty="0" err="1" smtClean="0">
                <a:solidFill>
                  <a:srgbClr val="008000"/>
                </a:solidFill>
                <a:latin typeface="Consolas" panose="020B0609020204030204" pitchFamily="49" charset="0"/>
              </a:rPr>
              <a:t>std</a:t>
            </a:r>
            <a:r>
              <a:rPr lang="en-US" dirty="0" smtClean="0">
                <a:solidFill>
                  <a:srgbClr val="008000"/>
                </a:solidFill>
                <a:latin typeface="Consolas" panose="020B0609020204030204" pitchFamily="49" charset="0"/>
              </a:rPr>
              <a:t>::</a:t>
            </a:r>
            <a:r>
              <a:rPr lang="en-US" dirty="0" err="1" smtClean="0">
                <a:solidFill>
                  <a:srgbClr val="008000"/>
                </a:solidFill>
                <a:latin typeface="Consolas" panose="020B0609020204030204" pitchFamily="49" charset="0"/>
              </a:rPr>
              <a:t>cin</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&gt;&gt; s2</a:t>
            </a:r>
            <a:endParaRPr lang="en-US" b="0" dirty="0">
              <a:solidFill>
                <a:srgbClr val="000000"/>
              </a:solidFill>
              <a:effectLst/>
              <a:latin typeface="Consolas" panose="020B0609020204030204" pitchFamily="49" charset="0"/>
            </a:endParaRPr>
          </a:p>
        </p:txBody>
      </p:sp>
      <p:sp>
        <p:nvSpPr>
          <p:cNvPr id="2" name="Date Placeholder 1"/>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4" name="Slide Number Placeholder 5"/>
          <p:cNvSpPr>
            <a:spLocks noGrp="1"/>
          </p:cNvSpPr>
          <p:nvPr>
            <p:ph type="sldNum" sz="quarter" idx="12"/>
          </p:nvPr>
        </p:nvSpPr>
        <p:spPr/>
        <p:txBody>
          <a:bodyPr/>
          <a:lstStyle/>
          <a:p>
            <a:fld id="{14971122-A767-4B89-A5A0-C22F8D14C63F}" type="slidenum">
              <a:rPr lang="en-US" smtClean="0"/>
              <a:pPr/>
              <a:t>12</a:t>
            </a:fld>
            <a:endParaRPr lang="en-US"/>
          </a:p>
        </p:txBody>
      </p:sp>
    </p:spTree>
    <p:extLst>
      <p:ext uri="{BB962C8B-B14F-4D97-AF65-F5344CB8AC3E}">
        <p14:creationId xmlns:p14="http://schemas.microsoft.com/office/powerpoint/2010/main" val="158778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 calcmode="lin" valueType="num">
                                      <p:cBhvr additive="base">
                                        <p:cTn id="11" dur="500" fill="hold"/>
                                        <p:tgtEl>
                                          <p:spTgt spid="6861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861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anim calcmode="lin" valueType="num">
                                      <p:cBhvr additive="base">
                                        <p:cTn id="15" dur="500" fill="hold"/>
                                        <p:tgtEl>
                                          <p:spTgt spid="6861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861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68611">
                                            <p:txEl>
                                              <p:pRg st="3" end="3"/>
                                            </p:txEl>
                                          </p:spTgt>
                                        </p:tgtEl>
                                        <p:attrNameLst>
                                          <p:attrName>style.visibility</p:attrName>
                                        </p:attrNameLst>
                                      </p:cBhvr>
                                      <p:to>
                                        <p:strVal val="visible"/>
                                      </p:to>
                                    </p:set>
                                    <p:anim calcmode="lin" valueType="num">
                                      <p:cBhvr additive="base">
                                        <p:cTn id="19" dur="500" fill="hold"/>
                                        <p:tgtEl>
                                          <p:spTgt spid="6861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8611">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68611">
                                            <p:txEl>
                                              <p:pRg st="4" end="4"/>
                                            </p:txEl>
                                          </p:spTgt>
                                        </p:tgtEl>
                                        <p:attrNameLst>
                                          <p:attrName>style.visibility</p:attrName>
                                        </p:attrNameLst>
                                      </p:cBhvr>
                                      <p:to>
                                        <p:strVal val="visible"/>
                                      </p:to>
                                    </p:set>
                                    <p:anim calcmode="lin" valueType="num">
                                      <p:cBhvr additive="base">
                                        <p:cTn id="23" dur="500" fill="hold"/>
                                        <p:tgtEl>
                                          <p:spTgt spid="68611">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8611">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68611">
                                            <p:txEl>
                                              <p:pRg st="5" end="5"/>
                                            </p:txEl>
                                          </p:spTgt>
                                        </p:tgtEl>
                                        <p:attrNameLst>
                                          <p:attrName>style.visibility</p:attrName>
                                        </p:attrNameLst>
                                      </p:cBhvr>
                                      <p:to>
                                        <p:strVal val="visible"/>
                                      </p:to>
                                    </p:set>
                                    <p:anim calcmode="lin" valueType="num">
                                      <p:cBhvr additive="base">
                                        <p:cTn id="27" dur="500" fill="hold"/>
                                        <p:tgtEl>
                                          <p:spTgt spid="68611">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8611">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68611">
                                            <p:txEl>
                                              <p:pRg st="6" end="6"/>
                                            </p:txEl>
                                          </p:spTgt>
                                        </p:tgtEl>
                                        <p:attrNameLst>
                                          <p:attrName>style.visibility</p:attrName>
                                        </p:attrNameLst>
                                      </p:cBhvr>
                                      <p:to>
                                        <p:strVal val="visible"/>
                                      </p:to>
                                    </p:set>
                                    <p:anim calcmode="lin" valueType="num">
                                      <p:cBhvr additive="base">
                                        <p:cTn id="31" dur="500" fill="hold"/>
                                        <p:tgtEl>
                                          <p:spTgt spid="68611">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86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8611">
                                            <p:txEl>
                                              <p:pRg st="7" end="7"/>
                                            </p:txEl>
                                          </p:spTgt>
                                        </p:tgtEl>
                                        <p:attrNameLst>
                                          <p:attrName>style.visibility</p:attrName>
                                        </p:attrNameLst>
                                      </p:cBhvr>
                                      <p:to>
                                        <p:strVal val="visible"/>
                                      </p:to>
                                    </p:set>
                                    <p:anim calcmode="lin" valueType="num">
                                      <p:cBhvr additive="base">
                                        <p:cTn id="37" dur="500" fill="hold"/>
                                        <p:tgtEl>
                                          <p:spTgt spid="68611">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8611">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68611">
                                            <p:txEl>
                                              <p:pRg st="8" end="8"/>
                                            </p:txEl>
                                          </p:spTgt>
                                        </p:tgtEl>
                                        <p:attrNameLst>
                                          <p:attrName>style.visibility</p:attrName>
                                        </p:attrNameLst>
                                      </p:cBhvr>
                                      <p:to>
                                        <p:strVal val="visible"/>
                                      </p:to>
                                    </p:set>
                                    <p:anim calcmode="lin" valueType="num">
                                      <p:cBhvr additive="base">
                                        <p:cTn id="41" dur="500" fill="hold"/>
                                        <p:tgtEl>
                                          <p:spTgt spid="68611">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8611">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68611">
                                            <p:txEl>
                                              <p:pRg st="9" end="9"/>
                                            </p:txEl>
                                          </p:spTgt>
                                        </p:tgtEl>
                                        <p:attrNameLst>
                                          <p:attrName>style.visibility</p:attrName>
                                        </p:attrNameLst>
                                      </p:cBhvr>
                                      <p:to>
                                        <p:strVal val="visible"/>
                                      </p:to>
                                    </p:set>
                                    <p:anim calcmode="lin" valueType="num">
                                      <p:cBhvr additive="base">
                                        <p:cTn id="45" dur="500" fill="hold"/>
                                        <p:tgtEl>
                                          <p:spTgt spid="68611">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68611">
                                            <p:txEl>
                                              <p:pRg st="9" end="9"/>
                                            </p:txEl>
                                          </p:spTgt>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68611">
                                            <p:txEl>
                                              <p:pRg st="10" end="10"/>
                                            </p:txEl>
                                          </p:spTgt>
                                        </p:tgtEl>
                                        <p:attrNameLst>
                                          <p:attrName>style.visibility</p:attrName>
                                        </p:attrNameLst>
                                      </p:cBhvr>
                                      <p:to>
                                        <p:strVal val="visible"/>
                                      </p:to>
                                    </p:set>
                                    <p:anim calcmode="lin" valueType="num">
                                      <p:cBhvr additive="base">
                                        <p:cTn id="49" dur="500" fill="hold"/>
                                        <p:tgtEl>
                                          <p:spTgt spid="68611">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8611">
                                            <p:txEl>
                                              <p:pRg st="10" end="10"/>
                                            </p:txEl>
                                          </p:spTgt>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68611">
                                            <p:txEl>
                                              <p:pRg st="11" end="11"/>
                                            </p:txEl>
                                          </p:spTgt>
                                        </p:tgtEl>
                                        <p:attrNameLst>
                                          <p:attrName>style.visibility</p:attrName>
                                        </p:attrNameLst>
                                      </p:cBhvr>
                                      <p:to>
                                        <p:strVal val="visible"/>
                                      </p:to>
                                    </p:set>
                                    <p:anim calcmode="lin" valueType="num">
                                      <p:cBhvr additive="base">
                                        <p:cTn id="53" dur="500" fill="hold"/>
                                        <p:tgtEl>
                                          <p:spTgt spid="68611">
                                            <p:txEl>
                                              <p:pRg st="11" end="11"/>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68611">
                                            <p:txEl>
                                              <p:pRg st="11" end="11"/>
                                            </p:txEl>
                                          </p:spTgt>
                                        </p:tgtEl>
                                        <p:attrNameLst>
                                          <p:attrName>ppt_y</p:attrName>
                                        </p:attrNameLst>
                                      </p:cBhvr>
                                      <p:tavLst>
                                        <p:tav tm="0">
                                          <p:val>
                                            <p:strVal val="#ppt_y"/>
                                          </p:val>
                                        </p:tav>
                                        <p:tav tm="100000">
                                          <p:val>
                                            <p:strVal val="#ppt_y"/>
                                          </p:val>
                                        </p:tav>
                                      </p:tavLst>
                                    </p:anim>
                                  </p:childTnLst>
                                </p:cTn>
                              </p:par>
                              <p:par>
                                <p:cTn id="55" presetID="2" presetClass="entr" presetSubtype="8" fill="hold" nodeType="withEffect">
                                  <p:stCondLst>
                                    <p:cond delay="0"/>
                                  </p:stCondLst>
                                  <p:childTnLst>
                                    <p:set>
                                      <p:cBhvr>
                                        <p:cTn id="56" dur="1" fill="hold">
                                          <p:stCondLst>
                                            <p:cond delay="0"/>
                                          </p:stCondLst>
                                        </p:cTn>
                                        <p:tgtEl>
                                          <p:spTgt spid="68611">
                                            <p:txEl>
                                              <p:pRg st="12" end="12"/>
                                            </p:txEl>
                                          </p:spTgt>
                                        </p:tgtEl>
                                        <p:attrNameLst>
                                          <p:attrName>style.visibility</p:attrName>
                                        </p:attrNameLst>
                                      </p:cBhvr>
                                      <p:to>
                                        <p:strVal val="visible"/>
                                      </p:to>
                                    </p:set>
                                    <p:anim calcmode="lin" valueType="num">
                                      <p:cBhvr additive="base">
                                        <p:cTn id="57" dur="500" fill="hold"/>
                                        <p:tgtEl>
                                          <p:spTgt spid="68611">
                                            <p:txEl>
                                              <p:pRg st="12" end="12"/>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68611">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t>Make a Quick Dictionary (using a </a:t>
            </a:r>
            <a:r>
              <a:rPr lang="en-US" dirty="0" err="1" smtClean="0"/>
              <a:t>std</a:t>
            </a:r>
            <a:r>
              <a:rPr lang="en-US" dirty="0" smtClean="0"/>
              <a:t>::vector)</a:t>
            </a:r>
            <a:endParaRPr lang="en-US" dirty="0"/>
          </a:p>
        </p:txBody>
      </p:sp>
      <p:sp>
        <p:nvSpPr>
          <p:cNvPr id="71683" name="Rectangle 3"/>
          <p:cNvSpPr>
            <a:spLocks noGrp="1" noChangeArrowheads="1"/>
          </p:cNvSpPr>
          <p:nvPr>
            <p:ph idx="1"/>
          </p:nvPr>
        </p:nvSpPr>
        <p:spPr/>
        <p:txBody>
          <a:bodyPr>
            <a:normAutofit fontScale="55000" lnSpcReduction="20000"/>
          </a:bodyPr>
          <a:lstStyle/>
          <a:p>
            <a:pPr marL="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::string from, to;</a:t>
            </a:r>
          </a:p>
          <a:p>
            <a:pPr marL="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cin</a:t>
            </a:r>
            <a:r>
              <a:rPr lang="en-US" dirty="0">
                <a:solidFill>
                  <a:srgbClr val="000000"/>
                </a:solidFill>
                <a:latin typeface="Consolas" panose="020B0609020204030204" pitchFamily="49" charset="0"/>
              </a:rPr>
              <a:t> &gt;&gt; from &gt;&gt; to;</a:t>
            </a:r>
            <a:r>
              <a:rPr lang="en-US" dirty="0">
                <a:solidFill>
                  <a:srgbClr val="008000"/>
                </a:solidFill>
                <a:latin typeface="Consolas" panose="020B0609020204030204" pitchFamily="49" charset="0"/>
              </a:rPr>
              <a:t>    // get source and target file names</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ifstream</a:t>
            </a:r>
            <a:r>
              <a:rPr lang="en-US" dirty="0">
                <a:solidFill>
                  <a:srgbClr val="000000"/>
                </a:solidFill>
                <a:latin typeface="Consolas" panose="020B0609020204030204" pitchFamily="49" charset="0"/>
              </a:rPr>
              <a:t> is(from);</a:t>
            </a:r>
            <a:r>
              <a:rPr lang="en-US" dirty="0">
                <a:solidFill>
                  <a:srgbClr val="008000"/>
                </a:solidFill>
                <a:latin typeface="Consolas" panose="020B0609020204030204" pitchFamily="49" charset="0"/>
              </a:rPr>
              <a:t>    // open input stream</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ofstream</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os</a:t>
            </a:r>
            <a:r>
              <a:rPr lang="en-US" dirty="0">
                <a:solidFill>
                  <a:srgbClr val="000000"/>
                </a:solidFill>
                <a:latin typeface="Consolas" panose="020B0609020204030204" pitchFamily="49" charset="0"/>
              </a:rPr>
              <a:t>(to);</a:t>
            </a:r>
            <a:r>
              <a:rPr lang="en-US" dirty="0">
                <a:solidFill>
                  <a:srgbClr val="008000"/>
                </a:solidFill>
                <a:latin typeface="Consolas" panose="020B0609020204030204" pitchFamily="49" charset="0"/>
              </a:rPr>
              <a:t>      // open output stream</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istream_iterator</a:t>
            </a:r>
            <a:r>
              <a:rPr lang="en-US" dirty="0">
                <a:solidFill>
                  <a:srgbClr val="000000"/>
                </a:solidFill>
                <a:latin typeface="Consolas" panose="020B0609020204030204" pitchFamily="49" charset="0"/>
              </a:rPr>
              <a:t>&lt;</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::string&gt; </a:t>
            </a:r>
            <a:r>
              <a:rPr lang="en-US" dirty="0" smtClean="0">
                <a:solidFill>
                  <a:srgbClr val="000000"/>
                </a:solidFill>
                <a:latin typeface="Consolas" panose="020B0609020204030204" pitchFamily="49" charset="0"/>
              </a:rPr>
              <a:t>ii(is);</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 make input iterator for stream</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istream_iterator</a:t>
            </a:r>
            <a:r>
              <a:rPr lang="en-US" dirty="0">
                <a:solidFill>
                  <a:srgbClr val="000000"/>
                </a:solidFill>
                <a:latin typeface="Consolas" panose="020B0609020204030204" pitchFamily="49" charset="0"/>
              </a:rPr>
              <a:t>&lt;</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::string&gt; </a:t>
            </a:r>
            <a:r>
              <a:rPr lang="en-US" dirty="0" err="1">
                <a:solidFill>
                  <a:srgbClr val="000000"/>
                </a:solidFill>
                <a:latin typeface="Consolas" panose="020B0609020204030204" pitchFamily="49" charset="0"/>
              </a:rPr>
              <a:t>eos</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input sentinel (defaults </a:t>
            </a:r>
            <a:r>
              <a:rPr lang="en-US" dirty="0" smtClean="0">
                <a:solidFill>
                  <a:srgbClr val="008000"/>
                </a:solidFill>
                <a:latin typeface="Consolas" panose="020B0609020204030204" pitchFamily="49" charset="0"/>
              </a:rPr>
              <a:t>to </a:t>
            </a:r>
            <a:r>
              <a:rPr lang="en-US" dirty="0">
                <a:solidFill>
                  <a:srgbClr val="008000"/>
                </a:solidFill>
                <a:latin typeface="Consolas" panose="020B0609020204030204" pitchFamily="49" charset="0"/>
              </a:rPr>
              <a:t>EOF</a:t>
            </a:r>
            <a:r>
              <a:rPr lang="en-US" dirty="0" smtClean="0">
                <a:solidFill>
                  <a:srgbClr val="008000"/>
                </a:solidFill>
                <a:latin typeface="Consolas" panose="020B0609020204030204" pitchFamily="49" charset="0"/>
              </a:rPr>
              <a:t>)</a:t>
            </a:r>
            <a:endParaRPr lang="en-US" dirty="0" smtClean="0">
              <a:solidFill>
                <a:srgbClr val="000000"/>
              </a:solidFill>
              <a:latin typeface="Consolas" panose="020B0609020204030204" pitchFamily="49" charset="0"/>
            </a:endParaRPr>
          </a:p>
          <a:p>
            <a:pPr marL="0" indent="0">
              <a:spcBef>
                <a:spcPts val="600"/>
              </a:spcBef>
              <a:buNone/>
            </a:pP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ostream_iterator</a:t>
            </a:r>
            <a:r>
              <a:rPr lang="en-US" dirty="0">
                <a:solidFill>
                  <a:srgbClr val="000000"/>
                </a:solidFill>
                <a:latin typeface="Consolas" panose="020B0609020204030204" pitchFamily="49" charset="0"/>
              </a:rPr>
              <a:t>&lt;</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::string&gt; </a:t>
            </a:r>
            <a:r>
              <a:rPr lang="en-US" dirty="0" err="1">
                <a:solidFill>
                  <a:srgbClr val="000000"/>
                </a:solidFill>
                <a:latin typeface="Consolas" panose="020B0609020204030204" pitchFamily="49" charset="0"/>
              </a:rPr>
              <a:t>oo</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make output iterator for</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os</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"\n"</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stream</a:t>
            </a:r>
            <a:endParaRPr lang="en-US" dirty="0">
              <a:solidFill>
                <a:srgbClr val="000000"/>
              </a:solidFill>
              <a:latin typeface="Consolas" panose="020B0609020204030204" pitchFamily="49" charset="0"/>
            </a:endParaRPr>
          </a:p>
          <a:p>
            <a:pPr marL="0" indent="0">
              <a:spcBef>
                <a:spcPts val="600"/>
              </a:spcBef>
              <a:buNone/>
            </a:pP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    // append "\n" each time</a:t>
            </a:r>
            <a:endParaRPr lang="en-US" dirty="0">
              <a:solidFill>
                <a:srgbClr val="000000"/>
              </a:solidFill>
              <a:latin typeface="Consolas" panose="020B0609020204030204" pitchFamily="49" charset="0"/>
            </a:endParaRPr>
          </a:p>
          <a:p>
            <a:pPr marL="0" indent="0">
              <a:spcBef>
                <a:spcPts val="600"/>
              </a:spcBef>
              <a:buNone/>
            </a:pPr>
            <a:endParaRPr lang="en-US" dirty="0" smtClean="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::vector&lt;</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::string&gt; b(ii, </a:t>
            </a:r>
            <a:r>
              <a:rPr lang="en-US" dirty="0" err="1">
                <a:solidFill>
                  <a:srgbClr val="000000"/>
                </a:solidFill>
                <a:latin typeface="Consolas" panose="020B0609020204030204" pitchFamily="49" charset="0"/>
              </a:rPr>
              <a:t>eos</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b is a vector initialized</a:t>
            </a:r>
            <a:endParaRPr lang="en-US" dirty="0">
              <a:solidFill>
                <a:srgbClr val="000000"/>
              </a:solidFill>
              <a:latin typeface="Consolas" panose="020B0609020204030204" pitchFamily="49" charset="0"/>
            </a:endParaRPr>
          </a:p>
          <a:p>
            <a:pPr marL="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from input</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::sort(</a:t>
            </a:r>
            <a:r>
              <a:rPr lang="en-US" dirty="0" err="1">
                <a:solidFill>
                  <a:srgbClr val="000000"/>
                </a:solidFill>
                <a:latin typeface="Consolas" panose="020B0609020204030204" pitchFamily="49" charset="0"/>
              </a:rPr>
              <a:t>b.begin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b.end</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sort the buffer</a:t>
            </a:r>
            <a:endParaRPr lang="en-US" dirty="0">
              <a:solidFill>
                <a:srgbClr val="000000"/>
              </a:solidFill>
              <a:latin typeface="Consolas" panose="020B0609020204030204" pitchFamily="49" charset="0"/>
            </a:endParaRPr>
          </a:p>
          <a:p>
            <a:pPr marL="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unique_copy</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b.begin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b.end</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oo</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copy buffer to output,</a:t>
            </a:r>
            <a:endParaRPr lang="en-US" dirty="0">
              <a:solidFill>
                <a:srgbClr val="000000"/>
              </a:solidFill>
              <a:latin typeface="Consolas" panose="020B0609020204030204" pitchFamily="49" charset="0"/>
            </a:endParaRPr>
          </a:p>
          <a:p>
            <a:pPr marL="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discard replicated values</a:t>
            </a:r>
            <a:endParaRPr lang="en-US" b="0" dirty="0">
              <a:solidFill>
                <a:srgbClr val="000000"/>
              </a:solidFill>
              <a:effectLst/>
              <a:latin typeface="Consolas" panose="020B0609020204030204" pitchFamily="49" charset="0"/>
            </a:endParaRPr>
          </a:p>
        </p:txBody>
      </p:sp>
      <p:sp>
        <p:nvSpPr>
          <p:cNvPr id="2" name="Date Placeholder 1"/>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4" name="Slide Number Placeholder 5"/>
          <p:cNvSpPr>
            <a:spLocks noGrp="1"/>
          </p:cNvSpPr>
          <p:nvPr>
            <p:ph type="sldNum" sz="quarter" idx="12"/>
          </p:nvPr>
        </p:nvSpPr>
        <p:spPr/>
        <p:txBody>
          <a:bodyPr/>
          <a:lstStyle/>
          <a:p>
            <a:fld id="{C04C9ADD-2277-41AC-971E-37FEBD537E75}" type="slidenum">
              <a:rPr lang="en-US" smtClean="0"/>
              <a:pPr/>
              <a:t>13</a:t>
            </a:fld>
            <a:endParaRPr lang="en-US"/>
          </a:p>
        </p:txBody>
      </p:sp>
    </p:spTree>
    <p:extLst>
      <p:ext uri="{BB962C8B-B14F-4D97-AF65-F5344CB8AC3E}">
        <p14:creationId xmlns:p14="http://schemas.microsoft.com/office/powerpoint/2010/main" val="398012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anim calcmode="lin" valueType="num">
                                      <p:cBhvr additive="base">
                                        <p:cTn id="11" dur="500" fill="hold"/>
                                        <p:tgtEl>
                                          <p:spTgt spid="7168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16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 calcmode="lin" valueType="num">
                                      <p:cBhvr additive="base">
                                        <p:cTn id="17" dur="500" fill="hold"/>
                                        <p:tgtEl>
                                          <p:spTgt spid="7168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16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71683">
                                            <p:txEl>
                                              <p:pRg st="3" end="3"/>
                                            </p:txEl>
                                          </p:spTgt>
                                        </p:tgtEl>
                                        <p:attrNameLst>
                                          <p:attrName>style.visibility</p:attrName>
                                        </p:attrNameLst>
                                      </p:cBhvr>
                                      <p:to>
                                        <p:strVal val="visible"/>
                                      </p:to>
                                    </p:set>
                                    <p:anim calcmode="lin" valueType="num">
                                      <p:cBhvr additive="base">
                                        <p:cTn id="23" dur="500" fill="hold"/>
                                        <p:tgtEl>
                                          <p:spTgt spid="7168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16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71683">
                                            <p:txEl>
                                              <p:pRg st="4" end="4"/>
                                            </p:txEl>
                                          </p:spTgt>
                                        </p:tgtEl>
                                        <p:attrNameLst>
                                          <p:attrName>style.visibility</p:attrName>
                                        </p:attrNameLst>
                                      </p:cBhvr>
                                      <p:to>
                                        <p:strVal val="visible"/>
                                      </p:to>
                                    </p:set>
                                    <p:anim calcmode="lin" valueType="num">
                                      <p:cBhvr additive="base">
                                        <p:cTn id="29" dur="500" fill="hold"/>
                                        <p:tgtEl>
                                          <p:spTgt spid="7168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7168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71683">
                                            <p:txEl>
                                              <p:pRg st="5" end="5"/>
                                            </p:txEl>
                                          </p:spTgt>
                                        </p:tgtEl>
                                        <p:attrNameLst>
                                          <p:attrName>style.visibility</p:attrName>
                                        </p:attrNameLst>
                                      </p:cBhvr>
                                      <p:to>
                                        <p:strVal val="visible"/>
                                      </p:to>
                                    </p:set>
                                    <p:anim calcmode="lin" valueType="num">
                                      <p:cBhvr additive="base">
                                        <p:cTn id="33" dur="500" fill="hold"/>
                                        <p:tgtEl>
                                          <p:spTgt spid="7168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7168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71683">
                                            <p:txEl>
                                              <p:pRg st="7" end="7"/>
                                            </p:txEl>
                                          </p:spTgt>
                                        </p:tgtEl>
                                        <p:attrNameLst>
                                          <p:attrName>style.visibility</p:attrName>
                                        </p:attrNameLst>
                                      </p:cBhvr>
                                      <p:to>
                                        <p:strVal val="visible"/>
                                      </p:to>
                                    </p:set>
                                    <p:anim calcmode="lin" valueType="num">
                                      <p:cBhvr additive="base">
                                        <p:cTn id="37" dur="500" fill="hold"/>
                                        <p:tgtEl>
                                          <p:spTgt spid="7168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683">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71683">
                                            <p:txEl>
                                              <p:pRg st="8" end="8"/>
                                            </p:txEl>
                                          </p:spTgt>
                                        </p:tgtEl>
                                        <p:attrNameLst>
                                          <p:attrName>style.visibility</p:attrName>
                                        </p:attrNameLst>
                                      </p:cBhvr>
                                      <p:to>
                                        <p:strVal val="visible"/>
                                      </p:to>
                                    </p:set>
                                    <p:anim calcmode="lin" valueType="num">
                                      <p:cBhvr additive="base">
                                        <p:cTn id="41" dur="500" fill="hold"/>
                                        <p:tgtEl>
                                          <p:spTgt spid="71683">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71683">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71683">
                                            <p:txEl>
                                              <p:pRg st="9" end="9"/>
                                            </p:txEl>
                                          </p:spTgt>
                                        </p:tgtEl>
                                        <p:attrNameLst>
                                          <p:attrName>style.visibility</p:attrName>
                                        </p:attrNameLst>
                                      </p:cBhvr>
                                      <p:to>
                                        <p:strVal val="visible"/>
                                      </p:to>
                                    </p:set>
                                    <p:anim calcmode="lin" valueType="num">
                                      <p:cBhvr additive="base">
                                        <p:cTn id="45" dur="500" fill="hold"/>
                                        <p:tgtEl>
                                          <p:spTgt spid="71683">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7168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nodeType="clickEffect">
                                  <p:stCondLst>
                                    <p:cond delay="0"/>
                                  </p:stCondLst>
                                  <p:childTnLst>
                                    <p:set>
                                      <p:cBhvr>
                                        <p:cTn id="50" dur="1" fill="hold">
                                          <p:stCondLst>
                                            <p:cond delay="0"/>
                                          </p:stCondLst>
                                        </p:cTn>
                                        <p:tgtEl>
                                          <p:spTgt spid="71683">
                                            <p:txEl>
                                              <p:pRg st="11" end="11"/>
                                            </p:txEl>
                                          </p:spTgt>
                                        </p:tgtEl>
                                        <p:attrNameLst>
                                          <p:attrName>style.visibility</p:attrName>
                                        </p:attrNameLst>
                                      </p:cBhvr>
                                      <p:to>
                                        <p:strVal val="visible"/>
                                      </p:to>
                                    </p:set>
                                    <p:anim calcmode="lin" valueType="num">
                                      <p:cBhvr additive="base">
                                        <p:cTn id="51" dur="500" fill="hold"/>
                                        <p:tgtEl>
                                          <p:spTgt spid="71683">
                                            <p:txEl>
                                              <p:pRg st="11" end="11"/>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71683">
                                            <p:txEl>
                                              <p:pRg st="11" end="11"/>
                                            </p:txEl>
                                          </p:spTgt>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71683">
                                            <p:txEl>
                                              <p:pRg st="12" end="12"/>
                                            </p:txEl>
                                          </p:spTgt>
                                        </p:tgtEl>
                                        <p:attrNameLst>
                                          <p:attrName>style.visibility</p:attrName>
                                        </p:attrNameLst>
                                      </p:cBhvr>
                                      <p:to>
                                        <p:strVal val="visible"/>
                                      </p:to>
                                    </p:set>
                                    <p:anim calcmode="lin" valueType="num">
                                      <p:cBhvr additive="base">
                                        <p:cTn id="55" dur="500" fill="hold"/>
                                        <p:tgtEl>
                                          <p:spTgt spid="71683">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168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71683">
                                            <p:txEl>
                                              <p:pRg st="13" end="13"/>
                                            </p:txEl>
                                          </p:spTgt>
                                        </p:tgtEl>
                                        <p:attrNameLst>
                                          <p:attrName>style.visibility</p:attrName>
                                        </p:attrNameLst>
                                      </p:cBhvr>
                                      <p:to>
                                        <p:strVal val="visible"/>
                                      </p:to>
                                    </p:set>
                                    <p:anim calcmode="lin" valueType="num">
                                      <p:cBhvr additive="base">
                                        <p:cTn id="61" dur="500" fill="hold"/>
                                        <p:tgtEl>
                                          <p:spTgt spid="71683">
                                            <p:txEl>
                                              <p:pRg st="13" end="1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7168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71683">
                                            <p:txEl>
                                              <p:pRg st="14" end="14"/>
                                            </p:txEl>
                                          </p:spTgt>
                                        </p:tgtEl>
                                        <p:attrNameLst>
                                          <p:attrName>style.visibility</p:attrName>
                                        </p:attrNameLst>
                                      </p:cBhvr>
                                      <p:to>
                                        <p:strVal val="visible"/>
                                      </p:to>
                                    </p:set>
                                    <p:anim calcmode="lin" valueType="num">
                                      <p:cBhvr additive="base">
                                        <p:cTn id="67" dur="500" fill="hold"/>
                                        <p:tgtEl>
                                          <p:spTgt spid="71683">
                                            <p:txEl>
                                              <p:pRg st="14" end="14"/>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71683">
                                            <p:txEl>
                                              <p:pRg st="14" end="14"/>
                                            </p:txEl>
                                          </p:spTgt>
                                        </p:tgtEl>
                                        <p:attrNameLst>
                                          <p:attrName>ppt_y</p:attrName>
                                        </p:attrNameLst>
                                      </p:cBhvr>
                                      <p:tavLst>
                                        <p:tav tm="0">
                                          <p:val>
                                            <p:strVal val="#ppt_y"/>
                                          </p:val>
                                        </p:tav>
                                        <p:tav tm="100000">
                                          <p:val>
                                            <p:strVal val="#ppt_y"/>
                                          </p:val>
                                        </p:tav>
                                      </p:tavLst>
                                    </p:anim>
                                  </p:childTnLst>
                                </p:cTn>
                              </p:par>
                              <p:par>
                                <p:cTn id="69" presetID="2" presetClass="entr" presetSubtype="8" fill="hold" nodeType="withEffect">
                                  <p:stCondLst>
                                    <p:cond delay="0"/>
                                  </p:stCondLst>
                                  <p:childTnLst>
                                    <p:set>
                                      <p:cBhvr>
                                        <p:cTn id="70" dur="1" fill="hold">
                                          <p:stCondLst>
                                            <p:cond delay="0"/>
                                          </p:stCondLst>
                                        </p:cTn>
                                        <p:tgtEl>
                                          <p:spTgt spid="71683">
                                            <p:txEl>
                                              <p:pRg st="15" end="15"/>
                                            </p:txEl>
                                          </p:spTgt>
                                        </p:tgtEl>
                                        <p:attrNameLst>
                                          <p:attrName>style.visibility</p:attrName>
                                        </p:attrNameLst>
                                      </p:cBhvr>
                                      <p:to>
                                        <p:strVal val="visible"/>
                                      </p:to>
                                    </p:set>
                                    <p:anim calcmode="lin" valueType="num">
                                      <p:cBhvr additive="base">
                                        <p:cTn id="71" dur="500" fill="hold"/>
                                        <p:tgtEl>
                                          <p:spTgt spid="71683">
                                            <p:txEl>
                                              <p:pRg st="15" end="15"/>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71683">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smtClean="0"/>
              <a:t>An Input File</a:t>
            </a:r>
            <a:endParaRPr lang="en-US" dirty="0"/>
          </a:p>
        </p:txBody>
      </p:sp>
      <p:sp>
        <p:nvSpPr>
          <p:cNvPr id="83971" name="Rectangle 3"/>
          <p:cNvSpPr>
            <a:spLocks noGrp="1" noChangeArrowheads="1"/>
          </p:cNvSpPr>
          <p:nvPr>
            <p:ph idx="1"/>
          </p:nvPr>
        </p:nvSpPr>
        <p:spPr>
          <a:xfrm>
            <a:off x="1261872" y="1828802"/>
            <a:ext cx="9558528" cy="4351337"/>
          </a:xfrm>
        </p:spPr>
        <p:txBody>
          <a:bodyPr/>
          <a:lstStyle/>
          <a:p>
            <a:pPr marL="0" indent="0">
              <a:buNone/>
            </a:pPr>
            <a:r>
              <a:rPr lang="en-US" dirty="0" smtClean="0">
                <a:latin typeface="Consolas" panose="020B0609020204030204" pitchFamily="49" charset="0"/>
              </a:rPr>
              <a:t>This lecture and the next presents the STL (the containers and algorithms part of the C++ standard library). It is an extensible framework dealing with data in a C++ program. First, I present the general ideal, then the fundamental concepts, and finally examples of containers and algorithms. The key notions of sequence and iterator used to tie containers (data) together with algorithms (processing) are presented. Function objects are used to parameterize algorithms with “policies”.</a:t>
            </a:r>
            <a:endParaRPr lang="en-US" dirty="0">
              <a:latin typeface="Consolas" panose="020B0609020204030204" pitchFamily="49" charset="0"/>
            </a:endParaRPr>
          </a:p>
        </p:txBody>
      </p:sp>
      <p:sp>
        <p:nvSpPr>
          <p:cNvPr id="2" name="Date Placeholder 1"/>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4" name="Slide Number Placeholder 5"/>
          <p:cNvSpPr>
            <a:spLocks noGrp="1"/>
          </p:cNvSpPr>
          <p:nvPr>
            <p:ph type="sldNum" sz="quarter" idx="12"/>
          </p:nvPr>
        </p:nvSpPr>
        <p:spPr/>
        <p:txBody>
          <a:bodyPr/>
          <a:lstStyle/>
          <a:p>
            <a:fld id="{CF9FE6F9-049C-4D09-A661-573FB8435575}" type="slidenum">
              <a:rPr lang="en-US" smtClean="0"/>
              <a:pPr/>
              <a:t>14</a:t>
            </a:fld>
            <a:endParaRPr lang="en-US"/>
          </a:p>
        </p:txBody>
      </p:sp>
    </p:spTree>
    <p:extLst>
      <p:ext uri="{BB962C8B-B14F-4D97-AF65-F5344CB8AC3E}">
        <p14:creationId xmlns:p14="http://schemas.microsoft.com/office/powerpoint/2010/main" val="1475455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dirty="0" smtClean="0"/>
              <a:t>Part of the Output</a:t>
            </a:r>
            <a:endParaRPr lang="en-US" dirty="0"/>
          </a:p>
        </p:txBody>
      </p:sp>
      <p:sp>
        <p:nvSpPr>
          <p:cNvPr id="84995" name="Rectangle 3"/>
          <p:cNvSpPr>
            <a:spLocks noGrp="1" noChangeArrowheads="1"/>
          </p:cNvSpPr>
          <p:nvPr>
            <p:ph sz="half" idx="1"/>
          </p:nvPr>
        </p:nvSpPr>
        <p:spPr/>
        <p:txBody>
          <a:bodyPr>
            <a:noAutofit/>
          </a:bodyPr>
          <a:lstStyle/>
          <a:p>
            <a:pPr marL="0" indent="0">
              <a:spcBef>
                <a:spcPts val="0"/>
              </a:spcBef>
              <a:buNone/>
            </a:pPr>
            <a:r>
              <a:rPr lang="en-US" sz="1100" dirty="0" smtClean="0"/>
              <a:t>(data)</a:t>
            </a:r>
          </a:p>
          <a:p>
            <a:pPr marL="0" indent="0">
              <a:spcBef>
                <a:spcPts val="0"/>
              </a:spcBef>
              <a:buNone/>
            </a:pPr>
            <a:r>
              <a:rPr lang="en-US" sz="1100" dirty="0" smtClean="0"/>
              <a:t>(processing)</a:t>
            </a:r>
          </a:p>
          <a:p>
            <a:pPr marL="0" indent="0">
              <a:spcBef>
                <a:spcPts val="0"/>
              </a:spcBef>
              <a:buNone/>
            </a:pPr>
            <a:r>
              <a:rPr lang="en-US" sz="1100" dirty="0" smtClean="0"/>
              <a:t>(the</a:t>
            </a:r>
          </a:p>
          <a:p>
            <a:pPr marL="0" indent="0">
              <a:spcBef>
                <a:spcPts val="0"/>
              </a:spcBef>
              <a:buNone/>
            </a:pPr>
            <a:r>
              <a:rPr lang="en-US" sz="1100" dirty="0" smtClean="0"/>
              <a:t>C++</a:t>
            </a:r>
          </a:p>
          <a:p>
            <a:pPr marL="0" indent="0">
              <a:spcBef>
                <a:spcPts val="0"/>
              </a:spcBef>
              <a:buNone/>
            </a:pPr>
            <a:r>
              <a:rPr lang="en-US" sz="1100" dirty="0" smtClean="0"/>
              <a:t>First,</a:t>
            </a:r>
          </a:p>
          <a:p>
            <a:pPr marL="0" indent="0">
              <a:spcBef>
                <a:spcPts val="0"/>
              </a:spcBef>
              <a:buNone/>
            </a:pPr>
            <a:r>
              <a:rPr lang="en-US" sz="1100" dirty="0" smtClean="0"/>
              <a:t>Function</a:t>
            </a:r>
          </a:p>
          <a:p>
            <a:pPr marL="0" indent="0">
              <a:spcBef>
                <a:spcPts val="0"/>
              </a:spcBef>
              <a:buNone/>
            </a:pPr>
            <a:r>
              <a:rPr lang="en-US" sz="1100" dirty="0" smtClean="0"/>
              <a:t>I</a:t>
            </a:r>
          </a:p>
          <a:p>
            <a:pPr marL="0" indent="0">
              <a:spcBef>
                <a:spcPts val="0"/>
              </a:spcBef>
              <a:buNone/>
            </a:pPr>
            <a:r>
              <a:rPr lang="en-US" sz="1100" dirty="0" smtClean="0"/>
              <a:t>It</a:t>
            </a:r>
          </a:p>
          <a:p>
            <a:pPr marL="0" indent="0">
              <a:spcBef>
                <a:spcPts val="0"/>
              </a:spcBef>
              <a:buNone/>
            </a:pPr>
            <a:r>
              <a:rPr lang="en-US" sz="1100" dirty="0" smtClean="0"/>
              <a:t>STL</a:t>
            </a:r>
          </a:p>
          <a:p>
            <a:pPr marL="0" indent="0">
              <a:spcBef>
                <a:spcPts val="0"/>
              </a:spcBef>
              <a:buNone/>
            </a:pPr>
            <a:r>
              <a:rPr lang="en-US" sz="1100" dirty="0" smtClean="0"/>
              <a:t>The</a:t>
            </a:r>
          </a:p>
          <a:p>
            <a:pPr marL="0" indent="0">
              <a:spcBef>
                <a:spcPts val="0"/>
              </a:spcBef>
              <a:buNone/>
            </a:pPr>
            <a:r>
              <a:rPr lang="en-US" sz="1100" dirty="0" smtClean="0"/>
              <a:t>This</a:t>
            </a:r>
          </a:p>
          <a:p>
            <a:pPr marL="0" indent="0">
              <a:spcBef>
                <a:spcPts val="0"/>
              </a:spcBef>
              <a:buNone/>
            </a:pPr>
            <a:r>
              <a:rPr lang="en-US" sz="1100" dirty="0" smtClean="0"/>
              <a:t>a</a:t>
            </a:r>
          </a:p>
          <a:p>
            <a:pPr marL="0" indent="0">
              <a:spcBef>
                <a:spcPts val="0"/>
              </a:spcBef>
              <a:buNone/>
            </a:pPr>
            <a:r>
              <a:rPr lang="en-US" sz="1100" dirty="0" smtClean="0"/>
              <a:t>algorithms</a:t>
            </a:r>
          </a:p>
          <a:p>
            <a:pPr marL="0" indent="0">
              <a:spcBef>
                <a:spcPts val="0"/>
              </a:spcBef>
              <a:buNone/>
            </a:pPr>
            <a:r>
              <a:rPr lang="en-US" sz="1100" dirty="0" smtClean="0"/>
              <a:t>algorithms.</a:t>
            </a:r>
          </a:p>
          <a:p>
            <a:pPr marL="0" indent="0">
              <a:spcBef>
                <a:spcPts val="0"/>
              </a:spcBef>
              <a:buNone/>
            </a:pPr>
            <a:r>
              <a:rPr lang="en-US" sz="1100" dirty="0" smtClean="0"/>
              <a:t>an</a:t>
            </a:r>
          </a:p>
          <a:p>
            <a:pPr marL="0" indent="0">
              <a:spcBef>
                <a:spcPts val="0"/>
              </a:spcBef>
              <a:buNone/>
            </a:pPr>
            <a:r>
              <a:rPr lang="en-US" sz="1100" dirty="0" smtClean="0"/>
              <a:t>and</a:t>
            </a:r>
          </a:p>
          <a:p>
            <a:pPr marL="0" indent="0">
              <a:spcBef>
                <a:spcPts val="0"/>
              </a:spcBef>
              <a:buNone/>
            </a:pPr>
            <a:r>
              <a:rPr lang="en-US" sz="1100" dirty="0" smtClean="0"/>
              <a:t>are</a:t>
            </a:r>
          </a:p>
          <a:p>
            <a:pPr marL="0" indent="0">
              <a:spcBef>
                <a:spcPts val="0"/>
              </a:spcBef>
              <a:buNone/>
            </a:pPr>
            <a:r>
              <a:rPr lang="en-US" sz="1100" dirty="0" smtClean="0"/>
              <a:t>concepts,</a:t>
            </a:r>
          </a:p>
          <a:p>
            <a:pPr marL="0" indent="0">
              <a:spcBef>
                <a:spcPts val="0"/>
              </a:spcBef>
              <a:buNone/>
            </a:pPr>
            <a:r>
              <a:rPr lang="en-US" sz="1100" dirty="0" smtClean="0"/>
              <a:t>containers</a:t>
            </a:r>
          </a:p>
          <a:p>
            <a:pPr marL="0" indent="0">
              <a:spcBef>
                <a:spcPts val="0"/>
              </a:spcBef>
              <a:buNone/>
            </a:pPr>
            <a:r>
              <a:rPr lang="en-US" sz="1100" dirty="0" smtClean="0"/>
              <a:t>data</a:t>
            </a:r>
          </a:p>
          <a:p>
            <a:pPr marL="0" indent="0">
              <a:spcBef>
                <a:spcPts val="0"/>
              </a:spcBef>
              <a:buNone/>
            </a:pPr>
            <a:r>
              <a:rPr lang="en-US" sz="1100" dirty="0" smtClean="0"/>
              <a:t>dealing</a:t>
            </a:r>
          </a:p>
          <a:p>
            <a:pPr marL="0" indent="0">
              <a:spcBef>
                <a:spcPts val="0"/>
              </a:spcBef>
              <a:buNone/>
            </a:pPr>
            <a:r>
              <a:rPr lang="en-US" sz="1100" dirty="0" smtClean="0"/>
              <a:t>examples</a:t>
            </a:r>
          </a:p>
          <a:p>
            <a:pPr marL="0" indent="0">
              <a:spcBef>
                <a:spcPts val="0"/>
              </a:spcBef>
              <a:buNone/>
            </a:pPr>
            <a:r>
              <a:rPr lang="en-US" sz="1100" dirty="0" smtClean="0"/>
              <a:t>extensible</a:t>
            </a:r>
          </a:p>
        </p:txBody>
      </p:sp>
      <p:sp>
        <p:nvSpPr>
          <p:cNvPr id="84996" name="Rectangle 4"/>
          <p:cNvSpPr>
            <a:spLocks noGrp="1" noChangeArrowheads="1"/>
          </p:cNvSpPr>
          <p:nvPr>
            <p:ph sz="half" idx="2"/>
          </p:nvPr>
        </p:nvSpPr>
        <p:spPr/>
        <p:txBody>
          <a:bodyPr>
            <a:noAutofit/>
          </a:bodyPr>
          <a:lstStyle/>
          <a:p>
            <a:pPr marL="0" indent="0">
              <a:spcBef>
                <a:spcPts val="0"/>
              </a:spcBef>
              <a:buNone/>
            </a:pPr>
            <a:r>
              <a:rPr lang="en-US" sz="1100" dirty="0"/>
              <a:t>finally</a:t>
            </a:r>
          </a:p>
          <a:p>
            <a:pPr marL="0" indent="0">
              <a:spcBef>
                <a:spcPts val="0"/>
              </a:spcBef>
              <a:buNone/>
            </a:pPr>
            <a:r>
              <a:rPr lang="en-US" sz="1100" dirty="0"/>
              <a:t>Framework</a:t>
            </a:r>
          </a:p>
          <a:p>
            <a:pPr marL="0" indent="0">
              <a:spcBef>
                <a:spcPts val="0"/>
              </a:spcBef>
              <a:buNone/>
            </a:pPr>
            <a:r>
              <a:rPr lang="en-US" sz="1100" dirty="0"/>
              <a:t>fundamental</a:t>
            </a:r>
          </a:p>
          <a:p>
            <a:pPr marL="0" indent="0">
              <a:spcBef>
                <a:spcPts val="0"/>
              </a:spcBef>
              <a:buNone/>
            </a:pPr>
            <a:r>
              <a:rPr lang="en-US" sz="1100" dirty="0"/>
              <a:t>general</a:t>
            </a:r>
          </a:p>
          <a:p>
            <a:pPr marL="0" indent="0">
              <a:spcBef>
                <a:spcPts val="0"/>
              </a:spcBef>
              <a:buNone/>
            </a:pPr>
            <a:r>
              <a:rPr lang="en-US" sz="1100" dirty="0"/>
              <a:t>ideal,</a:t>
            </a:r>
          </a:p>
          <a:p>
            <a:pPr marL="0" indent="0">
              <a:spcBef>
                <a:spcPts val="0"/>
              </a:spcBef>
              <a:buNone/>
            </a:pPr>
            <a:r>
              <a:rPr lang="en-US" sz="1100" dirty="0" smtClean="0"/>
              <a:t>in</a:t>
            </a:r>
          </a:p>
          <a:p>
            <a:pPr marL="0" indent="0">
              <a:spcBef>
                <a:spcPts val="0"/>
              </a:spcBef>
              <a:buNone/>
            </a:pPr>
            <a:r>
              <a:rPr lang="en-US" sz="1100" dirty="0" smtClean="0"/>
              <a:t>is</a:t>
            </a:r>
          </a:p>
          <a:p>
            <a:pPr marL="0" indent="0">
              <a:spcBef>
                <a:spcPts val="0"/>
              </a:spcBef>
              <a:buNone/>
            </a:pPr>
            <a:r>
              <a:rPr lang="en-US" sz="1100" dirty="0" smtClean="0"/>
              <a:t>iterator</a:t>
            </a:r>
          </a:p>
          <a:p>
            <a:pPr marL="0" indent="0">
              <a:spcBef>
                <a:spcPts val="0"/>
              </a:spcBef>
              <a:buNone/>
            </a:pPr>
            <a:r>
              <a:rPr lang="en-US" sz="1100" dirty="0" smtClean="0"/>
              <a:t>key</a:t>
            </a:r>
          </a:p>
          <a:p>
            <a:pPr marL="0" indent="0">
              <a:spcBef>
                <a:spcPts val="0"/>
              </a:spcBef>
              <a:buNone/>
            </a:pPr>
            <a:r>
              <a:rPr lang="en-US" sz="1100" dirty="0" smtClean="0"/>
              <a:t>lecture</a:t>
            </a:r>
          </a:p>
          <a:p>
            <a:pPr marL="0" indent="0">
              <a:spcBef>
                <a:spcPts val="0"/>
              </a:spcBef>
              <a:buNone/>
            </a:pPr>
            <a:r>
              <a:rPr lang="en-US" sz="1100" dirty="0" smtClean="0"/>
              <a:t>library).</a:t>
            </a:r>
          </a:p>
          <a:p>
            <a:pPr marL="0" indent="0">
              <a:spcBef>
                <a:spcPts val="0"/>
              </a:spcBef>
              <a:buNone/>
            </a:pPr>
            <a:r>
              <a:rPr lang="en-US" sz="1100" dirty="0" smtClean="0"/>
              <a:t>next</a:t>
            </a:r>
          </a:p>
          <a:p>
            <a:pPr marL="0" indent="0">
              <a:spcBef>
                <a:spcPts val="0"/>
              </a:spcBef>
              <a:buNone/>
            </a:pPr>
            <a:r>
              <a:rPr lang="en-US" sz="1100" dirty="0" smtClean="0"/>
              <a:t>notions</a:t>
            </a:r>
          </a:p>
          <a:p>
            <a:pPr marL="0" indent="0">
              <a:spcBef>
                <a:spcPts val="0"/>
              </a:spcBef>
              <a:buNone/>
            </a:pPr>
            <a:r>
              <a:rPr lang="en-US" sz="1100" dirty="0" smtClean="0"/>
              <a:t>objects</a:t>
            </a:r>
          </a:p>
          <a:p>
            <a:pPr marL="0" indent="0">
              <a:spcBef>
                <a:spcPts val="0"/>
              </a:spcBef>
              <a:buNone/>
            </a:pPr>
            <a:r>
              <a:rPr lang="en-US" sz="1100" dirty="0" smtClean="0"/>
              <a:t>of</a:t>
            </a:r>
          </a:p>
          <a:p>
            <a:pPr marL="0" indent="0">
              <a:spcBef>
                <a:spcPts val="0"/>
              </a:spcBef>
              <a:buNone/>
            </a:pPr>
            <a:r>
              <a:rPr lang="en-US" sz="1100" dirty="0" smtClean="0"/>
              <a:t>parameterize</a:t>
            </a:r>
          </a:p>
          <a:p>
            <a:pPr marL="0" indent="0">
              <a:spcBef>
                <a:spcPts val="0"/>
              </a:spcBef>
              <a:buNone/>
            </a:pPr>
            <a:r>
              <a:rPr lang="en-US" sz="1100" dirty="0" smtClean="0"/>
              <a:t>part</a:t>
            </a:r>
          </a:p>
          <a:p>
            <a:pPr marL="0" indent="0">
              <a:spcBef>
                <a:spcPts val="0"/>
              </a:spcBef>
              <a:buNone/>
            </a:pPr>
            <a:r>
              <a:rPr lang="en-US" sz="1100" dirty="0" smtClean="0"/>
              <a:t>present</a:t>
            </a:r>
          </a:p>
          <a:p>
            <a:pPr marL="0" indent="0">
              <a:spcBef>
                <a:spcPts val="0"/>
              </a:spcBef>
              <a:buNone/>
            </a:pPr>
            <a:r>
              <a:rPr lang="en-US" sz="1100" dirty="0" smtClean="0"/>
              <a:t>presented.</a:t>
            </a:r>
          </a:p>
          <a:p>
            <a:pPr marL="0" indent="0">
              <a:spcBef>
                <a:spcPts val="0"/>
              </a:spcBef>
              <a:buNone/>
            </a:pPr>
            <a:r>
              <a:rPr lang="en-US" sz="1100" dirty="0" smtClean="0"/>
              <a:t>presents</a:t>
            </a:r>
          </a:p>
          <a:p>
            <a:pPr marL="0" indent="0">
              <a:spcBef>
                <a:spcPts val="0"/>
              </a:spcBef>
              <a:buNone/>
            </a:pPr>
            <a:r>
              <a:rPr lang="en-US" sz="1100" dirty="0" smtClean="0"/>
              <a:t>program.</a:t>
            </a:r>
          </a:p>
          <a:p>
            <a:pPr marL="0" indent="0">
              <a:spcBef>
                <a:spcPts val="0"/>
              </a:spcBef>
              <a:buNone/>
            </a:pPr>
            <a:r>
              <a:rPr lang="en-US" sz="1100" dirty="0" smtClean="0"/>
              <a:t>sequence</a:t>
            </a:r>
          </a:p>
          <a:p>
            <a:pPr marL="0" indent="0">
              <a:spcBef>
                <a:spcPts val="0"/>
              </a:spcBef>
              <a:buNone/>
            </a:pPr>
            <a:r>
              <a:rPr lang="en-US" sz="1100" dirty="0" smtClean="0"/>
              <a:t>…</a:t>
            </a:r>
            <a:endParaRPr lang="en-US" sz="1100" dirty="0"/>
          </a:p>
        </p:txBody>
      </p:sp>
      <p:sp>
        <p:nvSpPr>
          <p:cNvPr id="2" name="Date Placeholder 1"/>
          <p:cNvSpPr>
            <a:spLocks noGrp="1"/>
          </p:cNvSpPr>
          <p:nvPr>
            <p:ph type="dt" sz="half" idx="10"/>
          </p:nvPr>
        </p:nvSpPr>
        <p:spPr/>
        <p:txBody>
          <a:bodyPr/>
          <a:lstStyle/>
          <a:p>
            <a:r>
              <a:rPr lang="en-US" smtClean="0"/>
              <a:t>3/28/2023, Lecture 14</a:t>
            </a:r>
            <a:endParaRPr lang="en-US"/>
          </a:p>
        </p:txBody>
      </p:sp>
      <p:sp>
        <p:nvSpPr>
          <p:cNvPr id="6" name="Footer Placeholder 5"/>
          <p:cNvSpPr>
            <a:spLocks noGrp="1"/>
          </p:cNvSpPr>
          <p:nvPr>
            <p:ph type="ftr" sz="quarter" idx="11"/>
          </p:nvPr>
        </p:nvSpPr>
        <p:spPr/>
        <p:txBody>
          <a:bodyPr/>
          <a:lstStyle/>
          <a:p>
            <a:r>
              <a:rPr lang="en-US" smtClean="0"/>
              <a:t>CSC3380, Fall 2023, Using Library Algorithms</a:t>
            </a:r>
            <a:endParaRPr lang="en-US"/>
          </a:p>
        </p:txBody>
      </p:sp>
      <p:sp>
        <p:nvSpPr>
          <p:cNvPr id="5" name="Slide Number Placeholder 6"/>
          <p:cNvSpPr>
            <a:spLocks noGrp="1"/>
          </p:cNvSpPr>
          <p:nvPr>
            <p:ph type="sldNum" sz="quarter" idx="12"/>
          </p:nvPr>
        </p:nvSpPr>
        <p:spPr/>
        <p:txBody>
          <a:bodyPr/>
          <a:lstStyle/>
          <a:p>
            <a:fld id="{FB16C70A-F0C7-4F83-97DD-B28F70F5C029}" type="slidenum">
              <a:rPr lang="en-US" smtClean="0"/>
              <a:pPr/>
              <a:t>15</a:t>
            </a:fld>
            <a:endParaRPr lang="en-US"/>
          </a:p>
        </p:txBody>
      </p:sp>
    </p:spTree>
    <p:extLst>
      <p:ext uri="{BB962C8B-B14F-4D97-AF65-F5344CB8AC3E}">
        <p14:creationId xmlns:p14="http://schemas.microsoft.com/office/powerpoint/2010/main" val="3144804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More Generic Algorithms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16</a:t>
            </a:fld>
            <a:endParaRPr lang="en-US"/>
          </a:p>
        </p:txBody>
      </p:sp>
    </p:spTree>
    <p:extLst>
      <p:ext uri="{BB962C8B-B14F-4D97-AF65-F5344CB8AC3E}">
        <p14:creationId xmlns:p14="http://schemas.microsoft.com/office/powerpoint/2010/main" val="752976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Splitting Strings: Take </a:t>
            </a:r>
            <a:r>
              <a:rPr lang="en-US" dirty="0" smtClean="0"/>
              <a:t>1</a:t>
            </a:r>
            <a:endParaRPr lang="en-US" dirty="0"/>
          </a:p>
        </p:txBody>
      </p:sp>
      <p:sp>
        <p:nvSpPr>
          <p:cNvPr id="3" name="Content Placeholder 2"/>
          <p:cNvSpPr>
            <a:spLocks noGrp="1"/>
          </p:cNvSpPr>
          <p:nvPr>
            <p:ph idx="1"/>
          </p:nvPr>
        </p:nvSpPr>
        <p:spPr/>
        <p:txBody>
          <a:bodyPr>
            <a:normAutofit fontScale="25000" lnSpcReduction="20000"/>
          </a:bodyPr>
          <a:lstStyle/>
          <a:p>
            <a:pPr marL="457200" lvl="2" indent="0">
              <a:spcBef>
                <a:spcPts val="150"/>
              </a:spcBef>
              <a:buNone/>
            </a:pPr>
            <a:r>
              <a:rPr lang="en-US" sz="4800" dirty="0" err="1">
                <a:solidFill>
                  <a:prstClr val="black"/>
                </a:solidFill>
                <a:latin typeface="Consolas"/>
              </a:rPr>
              <a:t>s</a:t>
            </a:r>
            <a:r>
              <a:rPr lang="en-US" sz="4800" i="0" dirty="0" err="1" smtClean="0">
                <a:solidFill>
                  <a:prstClr val="black"/>
                </a:solidFill>
                <a:latin typeface="Consolas"/>
              </a:rPr>
              <a:t>td</a:t>
            </a:r>
            <a:r>
              <a:rPr lang="en-US" sz="4800" i="0" dirty="0" smtClean="0">
                <a:solidFill>
                  <a:prstClr val="black"/>
                </a:solidFill>
                <a:latin typeface="Consolas"/>
              </a:rPr>
              <a:t>::vector&lt;string</a:t>
            </a:r>
            <a:r>
              <a:rPr lang="en-US" sz="4800" i="0" dirty="0">
                <a:solidFill>
                  <a:prstClr val="black"/>
                </a:solidFill>
                <a:latin typeface="Consolas"/>
              </a:rPr>
              <a:t>&gt; </a:t>
            </a:r>
            <a:r>
              <a:rPr lang="en-US" sz="4800" i="0" dirty="0" smtClean="0">
                <a:solidFill>
                  <a:prstClr val="black"/>
                </a:solidFill>
                <a:latin typeface="Consolas"/>
              </a:rPr>
              <a:t>split(</a:t>
            </a:r>
            <a:r>
              <a:rPr lang="en-US" sz="4800" dirty="0" err="1" smtClean="0">
                <a:solidFill>
                  <a:prstClr val="black"/>
                </a:solidFill>
                <a:latin typeface="Consolas"/>
              </a:rPr>
              <a:t>std</a:t>
            </a:r>
            <a:r>
              <a:rPr lang="en-US" sz="4800" dirty="0" smtClean="0">
                <a:solidFill>
                  <a:prstClr val="black"/>
                </a:solidFill>
                <a:latin typeface="Consolas"/>
              </a:rPr>
              <a:t>::string </a:t>
            </a:r>
            <a:r>
              <a:rPr lang="en-US" sz="4800" dirty="0" err="1" smtClean="0">
                <a:solidFill>
                  <a:srgbClr val="0000FF"/>
                </a:solidFill>
                <a:latin typeface="Consolas"/>
              </a:rPr>
              <a:t>const</a:t>
            </a:r>
            <a:r>
              <a:rPr lang="en-US" sz="4800" dirty="0" smtClean="0">
                <a:solidFill>
                  <a:prstClr val="black"/>
                </a:solidFill>
                <a:latin typeface="Consolas"/>
              </a:rPr>
              <a:t>&amp; </a:t>
            </a:r>
            <a:r>
              <a:rPr lang="en-US" sz="4800" i="0" dirty="0">
                <a:solidFill>
                  <a:prstClr val="black"/>
                </a:solidFill>
                <a:latin typeface="Consolas"/>
              </a:rPr>
              <a:t>s)</a:t>
            </a:r>
          </a:p>
          <a:p>
            <a:pPr marL="457200" lvl="2" indent="0">
              <a:spcBef>
                <a:spcPts val="150"/>
              </a:spcBef>
              <a:buNone/>
            </a:pPr>
            <a:r>
              <a:rPr lang="en-US" sz="4800" i="0" dirty="0">
                <a:solidFill>
                  <a:prstClr val="black"/>
                </a:solidFill>
                <a:latin typeface="Consolas"/>
              </a:rPr>
              <a:t>{</a:t>
            </a:r>
          </a:p>
          <a:p>
            <a:pPr marL="457200" lvl="2" indent="0">
              <a:spcBef>
                <a:spcPts val="150"/>
              </a:spcBef>
              <a:buNone/>
            </a:pPr>
            <a:r>
              <a:rPr lang="en-US" sz="4800" i="0" dirty="0" smtClean="0">
                <a:solidFill>
                  <a:prstClr val="black"/>
                </a:solidFill>
                <a:latin typeface="Consolas"/>
              </a:rPr>
              <a:t>    </a:t>
            </a:r>
            <a:r>
              <a:rPr lang="en-US" sz="4800" dirty="0" err="1">
                <a:solidFill>
                  <a:prstClr val="black"/>
                </a:solidFill>
                <a:latin typeface="Consolas"/>
              </a:rPr>
              <a:t>std</a:t>
            </a:r>
            <a:r>
              <a:rPr lang="en-US" sz="4800" dirty="0" smtClean="0">
                <a:solidFill>
                  <a:prstClr val="black"/>
                </a:solidFill>
                <a:latin typeface="Consolas"/>
              </a:rPr>
              <a:t>::vector&lt;</a:t>
            </a:r>
            <a:r>
              <a:rPr lang="en-US" sz="4800" dirty="0" err="1" smtClean="0">
                <a:solidFill>
                  <a:prstClr val="black"/>
                </a:solidFill>
                <a:latin typeface="Consolas"/>
              </a:rPr>
              <a:t>std</a:t>
            </a:r>
            <a:r>
              <a:rPr lang="en-US" sz="4800" dirty="0" smtClean="0">
                <a:solidFill>
                  <a:prstClr val="black"/>
                </a:solidFill>
                <a:latin typeface="Consolas"/>
              </a:rPr>
              <a:t>::string</a:t>
            </a:r>
            <a:r>
              <a:rPr lang="en-US" sz="4800" i="0" dirty="0">
                <a:solidFill>
                  <a:prstClr val="black"/>
                </a:solidFill>
                <a:latin typeface="Consolas"/>
              </a:rPr>
              <a:t>&gt; words;</a:t>
            </a:r>
          </a:p>
          <a:p>
            <a:pPr marL="457200" lvl="2" indent="0">
              <a:spcBef>
                <a:spcPts val="150"/>
              </a:spcBef>
              <a:buNone/>
            </a:pPr>
            <a:r>
              <a:rPr lang="en-US" sz="4800" i="0" dirty="0">
                <a:solidFill>
                  <a:prstClr val="black"/>
                </a:solidFill>
                <a:latin typeface="Consolas"/>
              </a:rPr>
              <a:t>    </a:t>
            </a:r>
            <a:r>
              <a:rPr lang="en-US" sz="4800" i="0" dirty="0" err="1">
                <a:solidFill>
                  <a:srgbClr val="0000FF"/>
                </a:solidFill>
                <a:latin typeface="Consolas"/>
              </a:rPr>
              <a:t>typedef</a:t>
            </a:r>
            <a:r>
              <a:rPr lang="en-US" sz="4800" i="0" dirty="0">
                <a:solidFill>
                  <a:prstClr val="black"/>
                </a:solidFill>
                <a:latin typeface="Consolas"/>
              </a:rPr>
              <a:t> </a:t>
            </a:r>
            <a:r>
              <a:rPr lang="en-US" sz="4800" dirty="0" err="1">
                <a:solidFill>
                  <a:prstClr val="black"/>
                </a:solidFill>
                <a:latin typeface="Consolas"/>
              </a:rPr>
              <a:t>std</a:t>
            </a:r>
            <a:r>
              <a:rPr lang="en-US" sz="4800" dirty="0" smtClean="0">
                <a:solidFill>
                  <a:prstClr val="black"/>
                </a:solidFill>
                <a:latin typeface="Consolas"/>
              </a:rPr>
              <a:t>::string</a:t>
            </a:r>
            <a:r>
              <a:rPr lang="en-US" sz="4800" i="0" dirty="0">
                <a:solidFill>
                  <a:prstClr val="black"/>
                </a:solidFill>
                <a:latin typeface="Consolas"/>
              </a:rPr>
              <a:t>::</a:t>
            </a:r>
            <a:r>
              <a:rPr lang="en-US" sz="4800" i="0" dirty="0" err="1">
                <a:solidFill>
                  <a:prstClr val="black"/>
                </a:solidFill>
                <a:latin typeface="Consolas"/>
              </a:rPr>
              <a:t>size_type</a:t>
            </a:r>
            <a:r>
              <a:rPr lang="en-US" sz="4800" i="0" dirty="0">
                <a:solidFill>
                  <a:prstClr val="black"/>
                </a:solidFill>
                <a:latin typeface="Consolas"/>
              </a:rPr>
              <a:t> </a:t>
            </a:r>
            <a:r>
              <a:rPr lang="en-US" sz="4800" i="0" dirty="0" err="1">
                <a:solidFill>
                  <a:prstClr val="black"/>
                </a:solidFill>
                <a:latin typeface="Consolas"/>
              </a:rPr>
              <a:t>string_size</a:t>
            </a:r>
            <a:r>
              <a:rPr lang="en-US" sz="4800" i="0" dirty="0">
                <a:solidFill>
                  <a:prstClr val="black"/>
                </a:solidFill>
                <a:latin typeface="Consolas"/>
              </a:rPr>
              <a:t>;</a:t>
            </a:r>
          </a:p>
          <a:p>
            <a:pPr marL="457200" lvl="2" indent="0">
              <a:spcBef>
                <a:spcPts val="150"/>
              </a:spcBef>
              <a:buNone/>
            </a:pPr>
            <a:r>
              <a:rPr lang="en-US" sz="4800" i="0" dirty="0">
                <a:solidFill>
                  <a:prstClr val="black"/>
                </a:solidFill>
                <a:latin typeface="Consolas"/>
              </a:rPr>
              <a:t>    </a:t>
            </a:r>
            <a:r>
              <a:rPr lang="en-US" sz="4800" i="0" dirty="0" err="1">
                <a:solidFill>
                  <a:prstClr val="black"/>
                </a:solidFill>
                <a:latin typeface="Consolas"/>
              </a:rPr>
              <a:t>string_size</a:t>
            </a:r>
            <a:r>
              <a:rPr lang="en-US" sz="4800" i="0" dirty="0">
                <a:solidFill>
                  <a:prstClr val="black"/>
                </a:solidFill>
                <a:latin typeface="Consolas"/>
              </a:rPr>
              <a:t> </a:t>
            </a:r>
            <a:r>
              <a:rPr lang="en-US" sz="4800" i="0" dirty="0" err="1">
                <a:solidFill>
                  <a:prstClr val="black"/>
                </a:solidFill>
                <a:latin typeface="Consolas"/>
              </a:rPr>
              <a:t>i</a:t>
            </a:r>
            <a:r>
              <a:rPr lang="en-US" sz="4800" i="0" dirty="0">
                <a:solidFill>
                  <a:prstClr val="black"/>
                </a:solidFill>
                <a:latin typeface="Consolas"/>
              </a:rPr>
              <a:t> = 0;</a:t>
            </a:r>
          </a:p>
          <a:p>
            <a:pPr marL="457200" lvl="2" indent="0">
              <a:spcBef>
                <a:spcPts val="150"/>
              </a:spcBef>
              <a:buNone/>
            </a:pP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a:solidFill>
                  <a:srgbClr val="008000"/>
                </a:solidFill>
                <a:latin typeface="Consolas"/>
              </a:rPr>
              <a:t>// invariant: we have processed characters [original value of </a:t>
            </a:r>
            <a:r>
              <a:rPr lang="en-US" sz="4800" i="0" dirty="0" err="1">
                <a:solidFill>
                  <a:srgbClr val="008000"/>
                </a:solidFill>
                <a:latin typeface="Consolas"/>
              </a:rPr>
              <a:t>i</a:t>
            </a:r>
            <a:r>
              <a:rPr lang="en-US" sz="4800" i="0" dirty="0">
                <a:solidFill>
                  <a:srgbClr val="008000"/>
                </a:solidFill>
                <a:latin typeface="Consolas"/>
              </a:rPr>
              <a:t>, </a:t>
            </a:r>
            <a:r>
              <a:rPr lang="en-US" sz="4800" i="0" dirty="0" err="1">
                <a:solidFill>
                  <a:srgbClr val="008000"/>
                </a:solidFill>
                <a:latin typeface="Consolas"/>
              </a:rPr>
              <a:t>i</a:t>
            </a:r>
            <a:r>
              <a:rPr lang="en-US" sz="4800" i="0" dirty="0">
                <a:solidFill>
                  <a:srgbClr val="008000"/>
                </a:solidFill>
                <a:latin typeface="Consolas"/>
              </a:rPr>
              <a:t>)</a:t>
            </a: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a:solidFill>
                  <a:srgbClr val="0000FF"/>
                </a:solidFill>
                <a:latin typeface="Consolas"/>
              </a:rPr>
              <a:t>while</a:t>
            </a:r>
            <a:r>
              <a:rPr lang="en-US" sz="4800" i="0" dirty="0">
                <a:solidFill>
                  <a:prstClr val="black"/>
                </a:solidFill>
                <a:latin typeface="Consolas"/>
              </a:rPr>
              <a:t> (</a:t>
            </a:r>
            <a:r>
              <a:rPr lang="en-US" sz="4800" i="0" dirty="0" err="1">
                <a:solidFill>
                  <a:prstClr val="black"/>
                </a:solidFill>
                <a:latin typeface="Consolas"/>
              </a:rPr>
              <a:t>i</a:t>
            </a:r>
            <a:r>
              <a:rPr lang="en-US" sz="4800" i="0" dirty="0">
                <a:solidFill>
                  <a:prstClr val="black"/>
                </a:solidFill>
                <a:latin typeface="Consolas"/>
              </a:rPr>
              <a:t> != </a:t>
            </a:r>
            <a:r>
              <a:rPr lang="en-US" sz="4800" i="0" dirty="0" err="1">
                <a:solidFill>
                  <a:prstClr val="black"/>
                </a:solidFill>
                <a:latin typeface="Consolas"/>
              </a:rPr>
              <a:t>s.size</a:t>
            </a:r>
            <a:r>
              <a:rPr lang="en-US" sz="4800" i="0" dirty="0">
                <a:solidFill>
                  <a:prstClr val="black"/>
                </a:solidFill>
                <a:latin typeface="Consolas"/>
              </a:rPr>
              <a:t>()) {</a:t>
            </a:r>
          </a:p>
          <a:p>
            <a:pPr marL="457200" lvl="2" indent="0">
              <a:spcBef>
                <a:spcPts val="150"/>
              </a:spcBef>
              <a:buNone/>
            </a:pPr>
            <a:r>
              <a:rPr lang="en-US" sz="4800" i="0" dirty="0">
                <a:solidFill>
                  <a:prstClr val="black"/>
                </a:solidFill>
                <a:latin typeface="Consolas"/>
              </a:rPr>
              <a:t>        </a:t>
            </a:r>
            <a:r>
              <a:rPr lang="en-US" sz="4800" i="0" dirty="0">
                <a:solidFill>
                  <a:srgbClr val="008000"/>
                </a:solidFill>
                <a:latin typeface="Consolas"/>
              </a:rPr>
              <a:t>// ignore leading blanks, find begin of word</a:t>
            </a: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a:solidFill>
                  <a:srgbClr val="0000FF"/>
                </a:solidFill>
                <a:latin typeface="Consolas"/>
              </a:rPr>
              <a:t>while</a:t>
            </a:r>
            <a:r>
              <a:rPr lang="en-US" sz="4800" i="0" dirty="0">
                <a:solidFill>
                  <a:prstClr val="black"/>
                </a:solidFill>
                <a:latin typeface="Consolas"/>
              </a:rPr>
              <a:t> (</a:t>
            </a:r>
            <a:r>
              <a:rPr lang="en-US" sz="4800" i="0" dirty="0" err="1">
                <a:solidFill>
                  <a:prstClr val="black"/>
                </a:solidFill>
                <a:latin typeface="Consolas"/>
              </a:rPr>
              <a:t>i</a:t>
            </a:r>
            <a:r>
              <a:rPr lang="en-US" sz="4800" i="0" dirty="0">
                <a:solidFill>
                  <a:prstClr val="black"/>
                </a:solidFill>
                <a:latin typeface="Consolas"/>
              </a:rPr>
              <a:t> != </a:t>
            </a:r>
            <a:r>
              <a:rPr lang="en-US" sz="4800" i="0" dirty="0" err="1">
                <a:solidFill>
                  <a:prstClr val="black"/>
                </a:solidFill>
                <a:latin typeface="Consolas"/>
              </a:rPr>
              <a:t>s.size</a:t>
            </a:r>
            <a:r>
              <a:rPr lang="en-US" sz="4800" i="0" dirty="0">
                <a:solidFill>
                  <a:prstClr val="black"/>
                </a:solidFill>
                <a:latin typeface="Consolas"/>
              </a:rPr>
              <a:t>() &amp;&amp; </a:t>
            </a:r>
            <a:r>
              <a:rPr lang="en-US" sz="4800" i="0" dirty="0" err="1">
                <a:solidFill>
                  <a:prstClr val="black"/>
                </a:solidFill>
                <a:latin typeface="Consolas"/>
              </a:rPr>
              <a:t>isspace</a:t>
            </a:r>
            <a:r>
              <a:rPr lang="en-US" sz="4800" i="0" dirty="0">
                <a:solidFill>
                  <a:prstClr val="black"/>
                </a:solidFill>
                <a:latin typeface="Consolas"/>
              </a:rPr>
              <a:t>(s[</a:t>
            </a:r>
            <a:r>
              <a:rPr lang="en-US" sz="4800" i="0" dirty="0" err="1">
                <a:solidFill>
                  <a:prstClr val="black"/>
                </a:solidFill>
                <a:latin typeface="Consolas"/>
              </a:rPr>
              <a:t>i</a:t>
            </a:r>
            <a:r>
              <a:rPr lang="en-US" sz="4800" i="0" dirty="0">
                <a:solidFill>
                  <a:prstClr val="black"/>
                </a:solidFill>
                <a:latin typeface="Consolas"/>
              </a:rPr>
              <a:t>]))   </a:t>
            </a:r>
            <a:r>
              <a:rPr lang="en-US" sz="4800" i="0" dirty="0">
                <a:solidFill>
                  <a:srgbClr val="008000"/>
                </a:solidFill>
                <a:latin typeface="Consolas"/>
              </a:rPr>
              <a:t>// short-circuiting</a:t>
            </a: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err="1">
                <a:solidFill>
                  <a:prstClr val="black"/>
                </a:solidFill>
                <a:latin typeface="Consolas"/>
              </a:rPr>
              <a:t>i</a:t>
            </a:r>
            <a:r>
              <a:rPr lang="en-US" sz="4800" i="0" dirty="0">
                <a:solidFill>
                  <a:prstClr val="black"/>
                </a:solidFill>
                <a:latin typeface="Consolas"/>
              </a:rPr>
              <a:t>;</a:t>
            </a:r>
          </a:p>
          <a:p>
            <a:pPr marL="457200" lvl="2" indent="0">
              <a:spcBef>
                <a:spcPts val="150"/>
              </a:spcBef>
              <a:buNone/>
            </a:pP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a:solidFill>
                  <a:srgbClr val="008000"/>
                </a:solidFill>
                <a:latin typeface="Consolas"/>
              </a:rPr>
              <a:t>// find end of next word</a:t>
            </a: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err="1">
                <a:solidFill>
                  <a:prstClr val="black"/>
                </a:solidFill>
                <a:latin typeface="Consolas"/>
              </a:rPr>
              <a:t>string_size</a:t>
            </a:r>
            <a:r>
              <a:rPr lang="en-US" sz="4800" i="0" dirty="0">
                <a:solidFill>
                  <a:prstClr val="black"/>
                </a:solidFill>
                <a:latin typeface="Consolas"/>
              </a:rPr>
              <a:t> j = </a:t>
            </a:r>
            <a:r>
              <a:rPr lang="en-US" sz="4800" i="0" dirty="0" err="1">
                <a:solidFill>
                  <a:prstClr val="black"/>
                </a:solidFill>
                <a:latin typeface="Consolas"/>
              </a:rPr>
              <a:t>i</a:t>
            </a:r>
            <a:r>
              <a:rPr lang="en-US" sz="4800" i="0" dirty="0">
                <a:solidFill>
                  <a:prstClr val="black"/>
                </a:solidFill>
                <a:latin typeface="Consolas"/>
              </a:rPr>
              <a:t>;</a:t>
            </a:r>
          </a:p>
          <a:p>
            <a:pPr marL="457200" lvl="2" indent="0">
              <a:spcBef>
                <a:spcPts val="150"/>
              </a:spcBef>
              <a:buNone/>
            </a:pPr>
            <a:r>
              <a:rPr lang="en-US" sz="4800" i="0" dirty="0">
                <a:solidFill>
                  <a:prstClr val="black"/>
                </a:solidFill>
                <a:latin typeface="Consolas"/>
              </a:rPr>
              <a:t>        </a:t>
            </a:r>
            <a:r>
              <a:rPr lang="en-US" sz="4800" i="0" dirty="0">
                <a:solidFill>
                  <a:srgbClr val="0000FF"/>
                </a:solidFill>
                <a:latin typeface="Consolas"/>
              </a:rPr>
              <a:t>while</a:t>
            </a:r>
            <a:r>
              <a:rPr lang="en-US" sz="4800" i="0" dirty="0">
                <a:solidFill>
                  <a:prstClr val="black"/>
                </a:solidFill>
                <a:latin typeface="Consolas"/>
              </a:rPr>
              <a:t> (j != </a:t>
            </a:r>
            <a:r>
              <a:rPr lang="en-US" sz="4800" i="0" dirty="0" err="1">
                <a:solidFill>
                  <a:prstClr val="black"/>
                </a:solidFill>
                <a:latin typeface="Consolas"/>
              </a:rPr>
              <a:t>s.size</a:t>
            </a:r>
            <a:r>
              <a:rPr lang="en-US" sz="4800" i="0" dirty="0">
                <a:solidFill>
                  <a:prstClr val="black"/>
                </a:solidFill>
                <a:latin typeface="Consolas"/>
              </a:rPr>
              <a:t>() &amp;&amp; !</a:t>
            </a:r>
            <a:r>
              <a:rPr lang="en-US" sz="4800" i="0" dirty="0" err="1">
                <a:solidFill>
                  <a:prstClr val="black"/>
                </a:solidFill>
                <a:latin typeface="Consolas"/>
              </a:rPr>
              <a:t>isspace</a:t>
            </a:r>
            <a:r>
              <a:rPr lang="en-US" sz="4800" i="0" dirty="0">
                <a:solidFill>
                  <a:prstClr val="black"/>
                </a:solidFill>
                <a:latin typeface="Consolas"/>
              </a:rPr>
              <a:t>(s[j])) </a:t>
            </a:r>
            <a:r>
              <a:rPr lang="en-US" sz="4800" i="0" dirty="0">
                <a:solidFill>
                  <a:srgbClr val="008000"/>
                </a:solidFill>
                <a:latin typeface="Consolas"/>
              </a:rPr>
              <a:t>// short-circuiting</a:t>
            </a: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++j;</a:t>
            </a:r>
          </a:p>
          <a:p>
            <a:pPr marL="457200" lvl="2" indent="0">
              <a:spcBef>
                <a:spcPts val="150"/>
              </a:spcBef>
              <a:buNone/>
            </a:pP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a:solidFill>
                  <a:srgbClr val="008000"/>
                </a:solidFill>
                <a:latin typeface="Consolas"/>
              </a:rPr>
              <a:t>// if we found some non-whitespace characters, store the word</a:t>
            </a: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a:solidFill>
                  <a:srgbClr val="0000FF"/>
                </a:solidFill>
                <a:latin typeface="Consolas"/>
              </a:rPr>
              <a:t>if</a:t>
            </a:r>
            <a:r>
              <a:rPr lang="en-US" sz="4800" i="0" dirty="0">
                <a:solidFill>
                  <a:prstClr val="black"/>
                </a:solidFill>
                <a:latin typeface="Consolas"/>
              </a:rPr>
              <a:t> (</a:t>
            </a:r>
            <a:r>
              <a:rPr lang="en-US" sz="4800" i="0" dirty="0" err="1">
                <a:solidFill>
                  <a:prstClr val="black"/>
                </a:solidFill>
                <a:latin typeface="Consolas"/>
              </a:rPr>
              <a:t>i</a:t>
            </a:r>
            <a:r>
              <a:rPr lang="en-US" sz="4800" i="0" dirty="0">
                <a:solidFill>
                  <a:prstClr val="black"/>
                </a:solidFill>
                <a:latin typeface="Consolas"/>
              </a:rPr>
              <a:t> != j) {</a:t>
            </a:r>
          </a:p>
          <a:p>
            <a:pPr marL="457200" lvl="2" indent="0">
              <a:spcBef>
                <a:spcPts val="150"/>
              </a:spcBef>
              <a:buNone/>
            </a:pPr>
            <a:r>
              <a:rPr lang="en-US" sz="4800" i="0" dirty="0">
                <a:solidFill>
                  <a:prstClr val="black"/>
                </a:solidFill>
                <a:latin typeface="Consolas"/>
              </a:rPr>
              <a:t>            </a:t>
            </a:r>
            <a:r>
              <a:rPr lang="en-US" sz="4800" i="0" dirty="0">
                <a:solidFill>
                  <a:srgbClr val="008000"/>
                </a:solidFill>
                <a:latin typeface="Consolas"/>
              </a:rPr>
              <a:t>// copy from s starting at </a:t>
            </a:r>
            <a:r>
              <a:rPr lang="en-US" sz="4800" i="0" dirty="0" err="1">
                <a:solidFill>
                  <a:srgbClr val="008000"/>
                </a:solidFill>
                <a:latin typeface="Consolas"/>
              </a:rPr>
              <a:t>i</a:t>
            </a:r>
            <a:r>
              <a:rPr lang="en-US" sz="4800" i="0" dirty="0">
                <a:solidFill>
                  <a:srgbClr val="008000"/>
                </a:solidFill>
                <a:latin typeface="Consolas"/>
              </a:rPr>
              <a:t> and taking j - </a:t>
            </a:r>
            <a:r>
              <a:rPr lang="en-US" sz="4800" i="0" dirty="0" err="1">
                <a:solidFill>
                  <a:srgbClr val="008000"/>
                </a:solidFill>
                <a:latin typeface="Consolas"/>
              </a:rPr>
              <a:t>i</a:t>
            </a:r>
            <a:r>
              <a:rPr lang="en-US" sz="4800" i="0" dirty="0">
                <a:solidFill>
                  <a:srgbClr val="008000"/>
                </a:solidFill>
                <a:latin typeface="Consolas"/>
              </a:rPr>
              <a:t> chars</a:t>
            </a: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err="1">
                <a:solidFill>
                  <a:prstClr val="black"/>
                </a:solidFill>
                <a:latin typeface="Consolas"/>
              </a:rPr>
              <a:t>words.push_back</a:t>
            </a:r>
            <a:r>
              <a:rPr lang="en-US" sz="4800" i="0" dirty="0">
                <a:solidFill>
                  <a:prstClr val="black"/>
                </a:solidFill>
                <a:latin typeface="Consolas"/>
              </a:rPr>
              <a:t>(</a:t>
            </a:r>
            <a:r>
              <a:rPr lang="en-US" sz="4800" i="0" dirty="0" err="1">
                <a:solidFill>
                  <a:prstClr val="black"/>
                </a:solidFill>
                <a:latin typeface="Consolas"/>
              </a:rPr>
              <a:t>s.substr</a:t>
            </a:r>
            <a:r>
              <a:rPr lang="en-US" sz="4800" i="0" dirty="0">
                <a:solidFill>
                  <a:prstClr val="black"/>
                </a:solidFill>
                <a:latin typeface="Consolas"/>
              </a:rPr>
              <a:t>(</a:t>
            </a:r>
            <a:r>
              <a:rPr lang="en-US" sz="4800" i="0" dirty="0" err="1">
                <a:solidFill>
                  <a:prstClr val="black"/>
                </a:solidFill>
                <a:latin typeface="Consolas"/>
              </a:rPr>
              <a:t>i</a:t>
            </a:r>
            <a:r>
              <a:rPr lang="en-US" sz="4800" i="0" dirty="0">
                <a:solidFill>
                  <a:prstClr val="black"/>
                </a:solidFill>
                <a:latin typeface="Consolas"/>
              </a:rPr>
              <a:t>, j - </a:t>
            </a:r>
            <a:r>
              <a:rPr lang="en-US" sz="4800" i="0" dirty="0" err="1">
                <a:solidFill>
                  <a:prstClr val="black"/>
                </a:solidFill>
                <a:latin typeface="Consolas"/>
              </a:rPr>
              <a:t>i</a:t>
            </a:r>
            <a:r>
              <a:rPr lang="en-US" sz="4800" i="0" dirty="0">
                <a:solidFill>
                  <a:prstClr val="black"/>
                </a:solidFill>
                <a:latin typeface="Consolas"/>
              </a:rPr>
              <a:t>));</a:t>
            </a:r>
          </a:p>
          <a:p>
            <a:pPr marL="457200" lvl="2" indent="0">
              <a:spcBef>
                <a:spcPts val="150"/>
              </a:spcBef>
              <a:buNone/>
            </a:pPr>
            <a:r>
              <a:rPr lang="en-US" sz="4800" i="0" dirty="0">
                <a:solidFill>
                  <a:prstClr val="black"/>
                </a:solidFill>
                <a:latin typeface="Consolas"/>
              </a:rPr>
              <a:t>            </a:t>
            </a:r>
            <a:r>
              <a:rPr lang="en-US" sz="4800" i="0" dirty="0" err="1">
                <a:solidFill>
                  <a:prstClr val="black"/>
                </a:solidFill>
                <a:latin typeface="Consolas"/>
              </a:rPr>
              <a:t>i</a:t>
            </a:r>
            <a:r>
              <a:rPr lang="en-US" sz="4800" i="0" dirty="0">
                <a:solidFill>
                  <a:prstClr val="black"/>
                </a:solidFill>
                <a:latin typeface="Consolas"/>
              </a:rPr>
              <a:t> = j;</a:t>
            </a:r>
          </a:p>
          <a:p>
            <a:pPr marL="457200" lvl="2" indent="0">
              <a:spcBef>
                <a:spcPts val="150"/>
              </a:spcBef>
              <a:buNone/>
            </a:pPr>
            <a:r>
              <a:rPr lang="en-US" sz="4800" i="0" dirty="0">
                <a:solidFill>
                  <a:prstClr val="black"/>
                </a:solidFill>
                <a:latin typeface="Consolas"/>
              </a:rPr>
              <a:t>        }</a:t>
            </a:r>
          </a:p>
          <a:p>
            <a:pPr marL="457200" lvl="2" indent="0">
              <a:spcBef>
                <a:spcPts val="150"/>
              </a:spcBef>
              <a:buNone/>
            </a:pPr>
            <a:r>
              <a:rPr lang="en-US" sz="4800" i="0" dirty="0">
                <a:solidFill>
                  <a:prstClr val="black"/>
                </a:solidFill>
                <a:latin typeface="Consolas"/>
              </a:rPr>
              <a:t>    }</a:t>
            </a:r>
          </a:p>
          <a:p>
            <a:pPr marL="457200" lvl="2" indent="0">
              <a:spcBef>
                <a:spcPts val="150"/>
              </a:spcBef>
              <a:buNone/>
            </a:pPr>
            <a:r>
              <a:rPr lang="en-US" sz="4800" i="0" dirty="0">
                <a:solidFill>
                  <a:prstClr val="black"/>
                </a:solidFill>
                <a:latin typeface="Consolas"/>
              </a:rPr>
              <a:t>    </a:t>
            </a:r>
            <a:r>
              <a:rPr lang="en-US" sz="4800" i="0" dirty="0">
                <a:solidFill>
                  <a:srgbClr val="0000FF"/>
                </a:solidFill>
                <a:latin typeface="Consolas"/>
              </a:rPr>
              <a:t>return</a:t>
            </a:r>
            <a:r>
              <a:rPr lang="en-US" sz="4800" i="0" dirty="0">
                <a:solidFill>
                  <a:prstClr val="black"/>
                </a:solidFill>
                <a:latin typeface="Consolas"/>
              </a:rPr>
              <a:t> ret;</a:t>
            </a:r>
          </a:p>
          <a:p>
            <a:pPr marL="457200" lvl="2" indent="0">
              <a:spcBef>
                <a:spcPts val="150"/>
              </a:spcBef>
              <a:buNone/>
            </a:pPr>
            <a:r>
              <a:rPr lang="en-US" sz="4800" i="0" dirty="0" smtClean="0">
                <a:solidFill>
                  <a:prstClr val="black"/>
                </a:solidFill>
                <a:latin typeface="Consolas"/>
              </a:rPr>
              <a:t>}</a:t>
            </a:r>
            <a:endParaRPr lang="en-US" dirty="0">
              <a:solidFill>
                <a:prstClr val="black"/>
              </a:solidFill>
              <a:latin typeface="Consolas"/>
            </a:endParaRPr>
          </a:p>
          <a:p>
            <a:pPr marL="457200" indent="0"/>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17</a:t>
            </a:fld>
            <a:endParaRPr lang="en-US"/>
          </a:p>
        </p:txBody>
      </p:sp>
    </p:spTree>
    <p:extLst>
      <p:ext uri="{BB962C8B-B14F-4D97-AF65-F5344CB8AC3E}">
        <p14:creationId xmlns:p14="http://schemas.microsoft.com/office/powerpoint/2010/main" val="601744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Strings: Take 2</a:t>
            </a:r>
            <a:endParaRPr lang="en-US" dirty="0"/>
          </a:p>
        </p:txBody>
      </p:sp>
      <p:sp>
        <p:nvSpPr>
          <p:cNvPr id="3" name="Content Placeholder 2"/>
          <p:cNvSpPr>
            <a:spLocks noGrp="1"/>
          </p:cNvSpPr>
          <p:nvPr>
            <p:ph idx="1"/>
          </p:nvPr>
        </p:nvSpPr>
        <p:spPr/>
        <p:txBody>
          <a:bodyPr>
            <a:noAutofit/>
          </a:bodyPr>
          <a:lstStyle/>
          <a:p>
            <a:pPr marL="704088" lvl="2" indent="0">
              <a:buNone/>
            </a:pPr>
            <a:r>
              <a:rPr lang="en-US" sz="1400" dirty="0" err="1">
                <a:solidFill>
                  <a:prstClr val="black"/>
                </a:solidFill>
                <a:latin typeface="Consolas"/>
              </a:rPr>
              <a:t>std</a:t>
            </a:r>
            <a:r>
              <a:rPr lang="en-US" sz="1400" dirty="0" smtClean="0">
                <a:solidFill>
                  <a:prstClr val="black"/>
                </a:solidFill>
                <a:latin typeface="Consolas"/>
              </a:rPr>
              <a:t>::vector&lt;</a:t>
            </a:r>
            <a:r>
              <a:rPr lang="en-US" sz="1400" dirty="0" err="1" smtClean="0">
                <a:solidFill>
                  <a:prstClr val="black"/>
                </a:solidFill>
                <a:latin typeface="Consolas"/>
              </a:rPr>
              <a:t>std</a:t>
            </a:r>
            <a:r>
              <a:rPr lang="en-US" sz="1400" dirty="0" smtClean="0">
                <a:solidFill>
                  <a:prstClr val="black"/>
                </a:solidFill>
                <a:latin typeface="Consolas"/>
              </a:rPr>
              <a:t>::string</a:t>
            </a:r>
            <a:r>
              <a:rPr lang="en-US" sz="1400" i="0" dirty="0">
                <a:solidFill>
                  <a:prstClr val="black"/>
                </a:solidFill>
                <a:latin typeface="Consolas"/>
              </a:rPr>
              <a:t>&gt; </a:t>
            </a:r>
            <a:r>
              <a:rPr lang="en-US" sz="1400" i="0" dirty="0" smtClean="0">
                <a:solidFill>
                  <a:prstClr val="black"/>
                </a:solidFill>
                <a:latin typeface="Consolas"/>
              </a:rPr>
              <a:t>split(</a:t>
            </a:r>
            <a:r>
              <a:rPr lang="en-US" sz="1400" dirty="0" err="1">
                <a:solidFill>
                  <a:prstClr val="black"/>
                </a:solidFill>
                <a:latin typeface="Consolas"/>
              </a:rPr>
              <a:t>std</a:t>
            </a:r>
            <a:r>
              <a:rPr lang="en-US" sz="1400" dirty="0" smtClean="0">
                <a:solidFill>
                  <a:prstClr val="black"/>
                </a:solidFill>
                <a:latin typeface="Consolas"/>
              </a:rPr>
              <a:t>::string </a:t>
            </a:r>
            <a:r>
              <a:rPr lang="en-US" sz="1400" i="0" dirty="0" err="1">
                <a:solidFill>
                  <a:srgbClr val="0000FF"/>
                </a:solidFill>
                <a:latin typeface="Consolas"/>
              </a:rPr>
              <a:t>const</a:t>
            </a:r>
            <a:r>
              <a:rPr lang="en-US" sz="1400" i="0" dirty="0">
                <a:solidFill>
                  <a:prstClr val="black"/>
                </a:solidFill>
                <a:latin typeface="Consolas"/>
              </a:rPr>
              <a:t>&amp; </a:t>
            </a:r>
            <a:r>
              <a:rPr lang="en-US" sz="1400" i="0" dirty="0" err="1">
                <a:solidFill>
                  <a:prstClr val="black"/>
                </a:solidFill>
                <a:latin typeface="Consolas"/>
              </a:rPr>
              <a:t>str</a:t>
            </a:r>
            <a:r>
              <a:rPr lang="en-US" sz="1400" i="0" dirty="0">
                <a:solidFill>
                  <a:prstClr val="black"/>
                </a:solidFill>
                <a:latin typeface="Consolas"/>
              </a:rPr>
              <a:t>)</a:t>
            </a:r>
          </a:p>
          <a:p>
            <a:pPr marL="704088" lvl="2" indent="0">
              <a:buNone/>
            </a:pPr>
            <a:r>
              <a:rPr lang="en-US" sz="1400" i="0" dirty="0">
                <a:solidFill>
                  <a:prstClr val="black"/>
                </a:solidFill>
                <a:latin typeface="Consolas"/>
              </a:rPr>
              <a:t>{</a:t>
            </a:r>
          </a:p>
          <a:p>
            <a:pPr marL="704088" lvl="2" indent="0">
              <a:buNone/>
            </a:pPr>
            <a:r>
              <a:rPr lang="en-US" sz="1400" i="0" dirty="0" smtClean="0">
                <a:solidFill>
                  <a:prstClr val="black"/>
                </a:solidFill>
                <a:latin typeface="Consolas"/>
              </a:rPr>
              <a:t>    </a:t>
            </a:r>
            <a:r>
              <a:rPr lang="en-US" sz="1400" dirty="0" err="1">
                <a:solidFill>
                  <a:prstClr val="black"/>
                </a:solidFill>
                <a:latin typeface="Consolas"/>
              </a:rPr>
              <a:t>std</a:t>
            </a:r>
            <a:r>
              <a:rPr lang="en-US" sz="1400" dirty="0" smtClean="0">
                <a:solidFill>
                  <a:prstClr val="black"/>
                </a:solidFill>
                <a:latin typeface="Consolas"/>
              </a:rPr>
              <a:t>::vector&lt;</a:t>
            </a:r>
            <a:r>
              <a:rPr lang="en-US" sz="1400" dirty="0" err="1" smtClean="0">
                <a:solidFill>
                  <a:prstClr val="black"/>
                </a:solidFill>
                <a:latin typeface="Consolas"/>
              </a:rPr>
              <a:t>std</a:t>
            </a:r>
            <a:r>
              <a:rPr lang="en-US" sz="1400" dirty="0" smtClean="0">
                <a:solidFill>
                  <a:prstClr val="black"/>
                </a:solidFill>
                <a:latin typeface="Consolas"/>
              </a:rPr>
              <a:t>::string</a:t>
            </a:r>
            <a:r>
              <a:rPr lang="en-US" sz="1400" i="0" dirty="0">
                <a:solidFill>
                  <a:prstClr val="black"/>
                </a:solidFill>
                <a:latin typeface="Consolas"/>
              </a:rPr>
              <a:t>&gt; ret;</a:t>
            </a:r>
          </a:p>
          <a:p>
            <a:pPr marL="704088" lvl="2" indent="0">
              <a:buNone/>
            </a:pPr>
            <a:r>
              <a:rPr lang="en-US" sz="1400" i="0" dirty="0">
                <a:solidFill>
                  <a:prstClr val="black"/>
                </a:solidFill>
                <a:latin typeface="Consolas"/>
              </a:rPr>
              <a:t>    </a:t>
            </a:r>
            <a:r>
              <a:rPr lang="en-US" sz="1400" i="0" dirty="0">
                <a:solidFill>
                  <a:srgbClr val="0000FF"/>
                </a:solidFill>
                <a:latin typeface="Consolas"/>
              </a:rPr>
              <a:t>auto</a:t>
            </a:r>
            <a:r>
              <a:rPr lang="en-US" sz="1400" i="0" dirty="0">
                <a:solidFill>
                  <a:prstClr val="black"/>
                </a:solidFill>
                <a:latin typeface="Consolas"/>
              </a:rPr>
              <a:t> </a:t>
            </a:r>
            <a:r>
              <a:rPr lang="en-US" sz="1400" i="0" dirty="0" err="1">
                <a:solidFill>
                  <a:prstClr val="black"/>
                </a:solidFill>
                <a:latin typeface="Consolas"/>
              </a:rPr>
              <a:t>i</a:t>
            </a:r>
            <a:r>
              <a:rPr lang="en-US" sz="1400" i="0" dirty="0">
                <a:solidFill>
                  <a:prstClr val="black"/>
                </a:solidFill>
                <a:latin typeface="Consolas"/>
              </a:rPr>
              <a:t> = </a:t>
            </a:r>
            <a:r>
              <a:rPr lang="en-US" sz="1400" i="0" dirty="0" err="1">
                <a:solidFill>
                  <a:prstClr val="black"/>
                </a:solidFill>
                <a:latin typeface="Consolas"/>
              </a:rPr>
              <a:t>str.begin</a:t>
            </a:r>
            <a:r>
              <a:rPr lang="en-US" sz="1400" i="0" dirty="0">
                <a:solidFill>
                  <a:prstClr val="black"/>
                </a:solidFill>
                <a:latin typeface="Consolas"/>
              </a:rPr>
              <a:t>();</a:t>
            </a:r>
          </a:p>
          <a:p>
            <a:pPr marL="704088" lvl="2" indent="0">
              <a:buNone/>
            </a:pPr>
            <a:r>
              <a:rPr lang="en-US" sz="1400" i="0" dirty="0">
                <a:solidFill>
                  <a:prstClr val="black"/>
                </a:solidFill>
                <a:latin typeface="Consolas"/>
              </a:rPr>
              <a:t>    </a:t>
            </a:r>
            <a:r>
              <a:rPr lang="en-US" sz="1400" i="0" dirty="0">
                <a:solidFill>
                  <a:srgbClr val="0000FF"/>
                </a:solidFill>
                <a:latin typeface="Consolas"/>
              </a:rPr>
              <a:t>while</a:t>
            </a:r>
            <a:r>
              <a:rPr lang="en-US" sz="1400" i="0" dirty="0">
                <a:solidFill>
                  <a:prstClr val="black"/>
                </a:solidFill>
                <a:latin typeface="Consolas"/>
              </a:rPr>
              <a:t> (</a:t>
            </a:r>
            <a:r>
              <a:rPr lang="en-US" sz="1400" i="0" dirty="0" err="1">
                <a:solidFill>
                  <a:prstClr val="black"/>
                </a:solidFill>
                <a:latin typeface="Consolas"/>
              </a:rPr>
              <a:t>i</a:t>
            </a:r>
            <a:r>
              <a:rPr lang="en-US" sz="1400" i="0" dirty="0">
                <a:solidFill>
                  <a:prstClr val="black"/>
                </a:solidFill>
                <a:latin typeface="Consolas"/>
              </a:rPr>
              <a:t> != </a:t>
            </a:r>
            <a:r>
              <a:rPr lang="en-US" sz="1400" i="0" dirty="0" err="1">
                <a:solidFill>
                  <a:prstClr val="black"/>
                </a:solidFill>
                <a:latin typeface="Consolas"/>
              </a:rPr>
              <a:t>str.end</a:t>
            </a:r>
            <a:r>
              <a:rPr lang="en-US" sz="1400" i="0" dirty="0">
                <a:solidFill>
                  <a:prstClr val="black"/>
                </a:solidFill>
                <a:latin typeface="Consolas"/>
              </a:rPr>
              <a:t>()) {</a:t>
            </a:r>
          </a:p>
          <a:p>
            <a:pPr marL="704088" lvl="2" indent="0">
              <a:buNone/>
            </a:pPr>
            <a:r>
              <a:rPr lang="en-US" sz="1400" i="0" dirty="0">
                <a:solidFill>
                  <a:prstClr val="black"/>
                </a:solidFill>
                <a:latin typeface="Consolas"/>
              </a:rPr>
              <a:t>        </a:t>
            </a:r>
            <a:r>
              <a:rPr lang="en-US" sz="1400" i="0" dirty="0">
                <a:solidFill>
                  <a:srgbClr val="008000"/>
                </a:solidFill>
                <a:latin typeface="Consolas"/>
              </a:rPr>
              <a:t>// ignore leading blanks</a:t>
            </a:r>
            <a:endParaRPr lang="en-US" sz="1400" i="0" dirty="0">
              <a:solidFill>
                <a:prstClr val="black"/>
              </a:solidFill>
              <a:latin typeface="Consolas"/>
            </a:endParaRPr>
          </a:p>
          <a:p>
            <a:pPr marL="704088" lvl="2" indent="0">
              <a:buNone/>
            </a:pPr>
            <a:r>
              <a:rPr lang="en-US" sz="1400" i="0" dirty="0">
                <a:solidFill>
                  <a:prstClr val="black"/>
                </a:solidFill>
                <a:latin typeface="Consolas"/>
              </a:rPr>
              <a:t>        i = </a:t>
            </a:r>
            <a:r>
              <a:rPr lang="en-US" sz="1400" i="0" dirty="0" err="1" smtClean="0">
                <a:solidFill>
                  <a:prstClr val="black"/>
                </a:solidFill>
                <a:latin typeface="Consolas"/>
              </a:rPr>
              <a:t>std</a:t>
            </a:r>
            <a:r>
              <a:rPr lang="en-US" sz="1400" i="0" dirty="0" smtClean="0">
                <a:solidFill>
                  <a:prstClr val="black"/>
                </a:solidFill>
                <a:latin typeface="Consolas"/>
              </a:rPr>
              <a:t>::</a:t>
            </a:r>
            <a:r>
              <a:rPr lang="en-US" sz="1400" i="0" dirty="0" err="1" smtClean="0">
                <a:solidFill>
                  <a:prstClr val="black"/>
                </a:solidFill>
                <a:latin typeface="Consolas"/>
              </a:rPr>
              <a:t>find_if</a:t>
            </a:r>
            <a:r>
              <a:rPr lang="en-US" sz="1400" i="0" dirty="0" smtClean="0">
                <a:solidFill>
                  <a:prstClr val="black"/>
                </a:solidFill>
                <a:latin typeface="Consolas"/>
              </a:rPr>
              <a:t>(i</a:t>
            </a:r>
            <a:r>
              <a:rPr lang="en-US" sz="1400" i="0" dirty="0">
                <a:solidFill>
                  <a:prstClr val="black"/>
                </a:solidFill>
                <a:latin typeface="Consolas"/>
              </a:rPr>
              <a:t>, </a:t>
            </a:r>
            <a:r>
              <a:rPr lang="en-US" sz="1400" i="0" dirty="0" err="1">
                <a:solidFill>
                  <a:prstClr val="black"/>
                </a:solidFill>
                <a:latin typeface="Consolas"/>
              </a:rPr>
              <a:t>str.end</a:t>
            </a:r>
            <a:r>
              <a:rPr lang="en-US" sz="1400" i="0" dirty="0">
                <a:solidFill>
                  <a:prstClr val="black"/>
                </a:solidFill>
                <a:latin typeface="Consolas"/>
              </a:rPr>
              <a:t>(), </a:t>
            </a:r>
            <a:r>
              <a:rPr lang="en-US" sz="1400" i="0" dirty="0" err="1">
                <a:solidFill>
                  <a:prstClr val="black"/>
                </a:solidFill>
                <a:latin typeface="Consolas"/>
              </a:rPr>
              <a:t>not_space</a:t>
            </a:r>
            <a:r>
              <a:rPr lang="en-US" sz="1400" i="0" dirty="0">
                <a:solidFill>
                  <a:prstClr val="black"/>
                </a:solidFill>
                <a:latin typeface="Consolas"/>
              </a:rPr>
              <a:t>);</a:t>
            </a:r>
          </a:p>
          <a:p>
            <a:pPr marL="704088" lvl="2" indent="0">
              <a:buNone/>
            </a:pPr>
            <a:endParaRPr lang="en-US" sz="1400" i="0" dirty="0">
              <a:solidFill>
                <a:prstClr val="black"/>
              </a:solidFill>
              <a:latin typeface="Consolas"/>
            </a:endParaRPr>
          </a:p>
          <a:p>
            <a:pPr marL="704088" lvl="2" indent="0">
              <a:buNone/>
            </a:pPr>
            <a:r>
              <a:rPr lang="en-US" sz="1400" i="0" dirty="0">
                <a:solidFill>
                  <a:prstClr val="black"/>
                </a:solidFill>
                <a:latin typeface="Consolas"/>
              </a:rPr>
              <a:t>        </a:t>
            </a:r>
            <a:r>
              <a:rPr lang="en-US" sz="1400" i="0" dirty="0">
                <a:solidFill>
                  <a:srgbClr val="008000"/>
                </a:solidFill>
                <a:latin typeface="Consolas"/>
              </a:rPr>
              <a:t>// find end of next word</a:t>
            </a:r>
            <a:endParaRPr lang="en-US" sz="1400" i="0" dirty="0">
              <a:solidFill>
                <a:prstClr val="black"/>
              </a:solidFill>
              <a:latin typeface="Consolas"/>
            </a:endParaRPr>
          </a:p>
          <a:p>
            <a:pPr marL="704088" lvl="2" indent="0">
              <a:buNone/>
            </a:pPr>
            <a:r>
              <a:rPr lang="en-US" sz="1400" i="0" dirty="0">
                <a:solidFill>
                  <a:prstClr val="black"/>
                </a:solidFill>
                <a:latin typeface="Consolas"/>
              </a:rPr>
              <a:t>        </a:t>
            </a:r>
            <a:r>
              <a:rPr lang="en-US" sz="1400" dirty="0">
                <a:solidFill>
                  <a:srgbClr val="0000FF"/>
                </a:solidFill>
                <a:latin typeface="Consolas"/>
              </a:rPr>
              <a:t>auto</a:t>
            </a:r>
            <a:r>
              <a:rPr lang="en-US" sz="1400" i="0" dirty="0" smtClean="0">
                <a:solidFill>
                  <a:prstClr val="black"/>
                </a:solidFill>
                <a:latin typeface="Consolas"/>
              </a:rPr>
              <a:t> </a:t>
            </a:r>
            <a:r>
              <a:rPr lang="en-US" sz="1400" i="0" dirty="0">
                <a:solidFill>
                  <a:prstClr val="black"/>
                </a:solidFill>
                <a:latin typeface="Consolas"/>
              </a:rPr>
              <a:t>j = </a:t>
            </a:r>
            <a:r>
              <a:rPr lang="en-US" sz="1400" i="0" dirty="0" err="1" smtClean="0">
                <a:solidFill>
                  <a:prstClr val="black"/>
                </a:solidFill>
                <a:latin typeface="Consolas"/>
              </a:rPr>
              <a:t>std</a:t>
            </a:r>
            <a:r>
              <a:rPr lang="en-US" sz="1400" i="0" dirty="0" smtClean="0">
                <a:solidFill>
                  <a:prstClr val="black"/>
                </a:solidFill>
                <a:latin typeface="Consolas"/>
              </a:rPr>
              <a:t>::</a:t>
            </a:r>
            <a:r>
              <a:rPr lang="en-US" sz="1400" i="0" dirty="0" err="1" smtClean="0">
                <a:solidFill>
                  <a:prstClr val="black"/>
                </a:solidFill>
                <a:latin typeface="Consolas"/>
              </a:rPr>
              <a:t>find_if</a:t>
            </a:r>
            <a:r>
              <a:rPr lang="en-US" sz="1400" i="0" dirty="0" smtClean="0">
                <a:solidFill>
                  <a:prstClr val="black"/>
                </a:solidFill>
                <a:latin typeface="Consolas"/>
              </a:rPr>
              <a:t>(i</a:t>
            </a:r>
            <a:r>
              <a:rPr lang="en-US" sz="1400" i="0" dirty="0">
                <a:solidFill>
                  <a:prstClr val="black"/>
                </a:solidFill>
                <a:latin typeface="Consolas"/>
              </a:rPr>
              <a:t>, </a:t>
            </a:r>
            <a:r>
              <a:rPr lang="en-US" sz="1400" i="0" dirty="0" err="1">
                <a:solidFill>
                  <a:prstClr val="black"/>
                </a:solidFill>
                <a:latin typeface="Consolas"/>
              </a:rPr>
              <a:t>str.end</a:t>
            </a:r>
            <a:r>
              <a:rPr lang="en-US" sz="1400" i="0" dirty="0">
                <a:solidFill>
                  <a:prstClr val="black"/>
                </a:solidFill>
                <a:latin typeface="Consolas"/>
              </a:rPr>
              <a:t>(), space);</a:t>
            </a:r>
          </a:p>
          <a:p>
            <a:pPr marL="704088" lvl="2" indent="0">
              <a:buNone/>
            </a:pPr>
            <a:endParaRPr lang="en-US" sz="1400" i="0" dirty="0">
              <a:solidFill>
                <a:prstClr val="black"/>
              </a:solidFill>
              <a:latin typeface="Consolas"/>
            </a:endParaRPr>
          </a:p>
          <a:p>
            <a:pPr marL="704088" lvl="2" indent="0">
              <a:buNone/>
            </a:pPr>
            <a:r>
              <a:rPr lang="en-US" sz="1400" i="0" dirty="0">
                <a:solidFill>
                  <a:prstClr val="black"/>
                </a:solidFill>
                <a:latin typeface="Consolas"/>
              </a:rPr>
              <a:t>        </a:t>
            </a:r>
            <a:r>
              <a:rPr lang="en-US" sz="1400" i="0" dirty="0">
                <a:solidFill>
                  <a:srgbClr val="008000"/>
                </a:solidFill>
                <a:latin typeface="Consolas"/>
              </a:rPr>
              <a:t>// copy the characters in [</a:t>
            </a:r>
            <a:r>
              <a:rPr lang="en-US" sz="1400" i="0" dirty="0" err="1">
                <a:solidFill>
                  <a:srgbClr val="008000"/>
                </a:solidFill>
                <a:latin typeface="Consolas"/>
              </a:rPr>
              <a:t>i</a:t>
            </a:r>
            <a:r>
              <a:rPr lang="en-US" sz="1400" i="0" dirty="0">
                <a:solidFill>
                  <a:srgbClr val="008000"/>
                </a:solidFill>
                <a:latin typeface="Consolas"/>
              </a:rPr>
              <a:t>, j)</a:t>
            </a:r>
            <a:endParaRPr lang="en-US" sz="1400" i="0" dirty="0">
              <a:solidFill>
                <a:prstClr val="black"/>
              </a:solidFill>
              <a:latin typeface="Consolas"/>
            </a:endParaRPr>
          </a:p>
          <a:p>
            <a:pPr marL="704088" lvl="2" indent="0">
              <a:buNone/>
            </a:pPr>
            <a:r>
              <a:rPr lang="en-US" sz="1400" i="0" dirty="0">
                <a:solidFill>
                  <a:prstClr val="black"/>
                </a:solidFill>
                <a:latin typeface="Consolas"/>
              </a:rPr>
              <a:t>        </a:t>
            </a:r>
            <a:r>
              <a:rPr lang="en-US" sz="1400" i="0" dirty="0">
                <a:solidFill>
                  <a:srgbClr val="0000FF"/>
                </a:solidFill>
                <a:latin typeface="Consolas"/>
              </a:rPr>
              <a:t>if</a:t>
            </a:r>
            <a:r>
              <a:rPr lang="en-US" sz="1400" i="0" dirty="0">
                <a:solidFill>
                  <a:prstClr val="black"/>
                </a:solidFill>
                <a:latin typeface="Consolas"/>
              </a:rPr>
              <a:t> (</a:t>
            </a:r>
            <a:r>
              <a:rPr lang="en-US" sz="1400" i="0" dirty="0" err="1">
                <a:solidFill>
                  <a:prstClr val="black"/>
                </a:solidFill>
                <a:latin typeface="Consolas"/>
              </a:rPr>
              <a:t>i</a:t>
            </a:r>
            <a:r>
              <a:rPr lang="en-US" sz="1400" i="0" dirty="0">
                <a:solidFill>
                  <a:prstClr val="black"/>
                </a:solidFill>
                <a:latin typeface="Consolas"/>
              </a:rPr>
              <a:t> != </a:t>
            </a:r>
            <a:r>
              <a:rPr lang="en-US" sz="1400" i="0" dirty="0" err="1">
                <a:solidFill>
                  <a:prstClr val="black"/>
                </a:solidFill>
                <a:latin typeface="Consolas"/>
              </a:rPr>
              <a:t>str.end</a:t>
            </a:r>
            <a:r>
              <a:rPr lang="en-US" sz="1400" i="0" dirty="0">
                <a:solidFill>
                  <a:prstClr val="black"/>
                </a:solidFill>
                <a:latin typeface="Consolas"/>
              </a:rPr>
              <a:t>())</a:t>
            </a:r>
          </a:p>
          <a:p>
            <a:pPr marL="704088" lvl="2" indent="0">
              <a:buNone/>
            </a:pPr>
            <a:r>
              <a:rPr lang="en-US" sz="1400" i="0" dirty="0">
                <a:solidFill>
                  <a:prstClr val="black"/>
                </a:solidFill>
                <a:latin typeface="Consolas"/>
              </a:rPr>
              <a:t>            </a:t>
            </a:r>
            <a:r>
              <a:rPr lang="en-US" sz="1400" i="0" dirty="0" err="1">
                <a:solidFill>
                  <a:prstClr val="black"/>
                </a:solidFill>
                <a:latin typeface="Consolas"/>
              </a:rPr>
              <a:t>ret.push_back</a:t>
            </a:r>
            <a:r>
              <a:rPr lang="en-US" sz="1400" i="0" dirty="0">
                <a:solidFill>
                  <a:prstClr val="black"/>
                </a:solidFill>
                <a:latin typeface="Consolas"/>
              </a:rPr>
              <a:t>(string(</a:t>
            </a:r>
            <a:r>
              <a:rPr lang="en-US" sz="1400" i="0" dirty="0" err="1">
                <a:solidFill>
                  <a:prstClr val="black"/>
                </a:solidFill>
                <a:latin typeface="Consolas"/>
              </a:rPr>
              <a:t>i</a:t>
            </a:r>
            <a:r>
              <a:rPr lang="en-US" sz="1400" i="0" dirty="0">
                <a:solidFill>
                  <a:prstClr val="black"/>
                </a:solidFill>
                <a:latin typeface="Consolas"/>
              </a:rPr>
              <a:t>, j));</a:t>
            </a:r>
          </a:p>
          <a:p>
            <a:pPr marL="704088" lvl="2" indent="0">
              <a:buNone/>
            </a:pPr>
            <a:r>
              <a:rPr lang="en-US" sz="1400" i="0" dirty="0">
                <a:solidFill>
                  <a:prstClr val="black"/>
                </a:solidFill>
                <a:latin typeface="Consolas"/>
              </a:rPr>
              <a:t>        </a:t>
            </a:r>
            <a:r>
              <a:rPr lang="en-US" sz="1400" i="0" dirty="0" err="1">
                <a:solidFill>
                  <a:prstClr val="black"/>
                </a:solidFill>
                <a:latin typeface="Consolas"/>
              </a:rPr>
              <a:t>i</a:t>
            </a:r>
            <a:r>
              <a:rPr lang="en-US" sz="1400" i="0" dirty="0">
                <a:solidFill>
                  <a:prstClr val="black"/>
                </a:solidFill>
                <a:latin typeface="Consolas"/>
              </a:rPr>
              <a:t> = j;</a:t>
            </a:r>
          </a:p>
          <a:p>
            <a:pPr marL="704088" lvl="2" indent="0">
              <a:buNone/>
            </a:pPr>
            <a:r>
              <a:rPr lang="en-US" sz="1400" i="0" dirty="0">
                <a:solidFill>
                  <a:prstClr val="black"/>
                </a:solidFill>
                <a:latin typeface="Consolas"/>
              </a:rPr>
              <a:t>    }</a:t>
            </a:r>
          </a:p>
          <a:p>
            <a:pPr marL="704088" lvl="2" indent="0">
              <a:buNone/>
            </a:pPr>
            <a:r>
              <a:rPr lang="en-US" sz="1400" i="0" dirty="0">
                <a:solidFill>
                  <a:prstClr val="black"/>
                </a:solidFill>
                <a:latin typeface="Consolas"/>
              </a:rPr>
              <a:t>    </a:t>
            </a:r>
            <a:r>
              <a:rPr lang="en-US" sz="1400" i="0" dirty="0">
                <a:solidFill>
                  <a:srgbClr val="0000FF"/>
                </a:solidFill>
                <a:latin typeface="Consolas"/>
              </a:rPr>
              <a:t>return</a:t>
            </a:r>
            <a:r>
              <a:rPr lang="en-US" sz="1400" i="0" dirty="0">
                <a:solidFill>
                  <a:prstClr val="black"/>
                </a:solidFill>
                <a:latin typeface="Consolas"/>
              </a:rPr>
              <a:t> ret;</a:t>
            </a:r>
          </a:p>
          <a:p>
            <a:pPr marL="704088" lvl="2" indent="0">
              <a:buNone/>
            </a:pPr>
            <a:r>
              <a:rPr lang="en-US" sz="1400" i="0"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18</a:t>
            </a:fld>
            <a:endParaRPr lang="en-US"/>
          </a:p>
        </p:txBody>
      </p:sp>
    </p:spTree>
    <p:extLst>
      <p:ext uri="{BB962C8B-B14F-4D97-AF65-F5344CB8AC3E}">
        <p14:creationId xmlns:p14="http://schemas.microsoft.com/office/powerpoint/2010/main" val="4019000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Splitting Strings: Take 2</a:t>
            </a:r>
          </a:p>
        </p:txBody>
      </p:sp>
      <p:sp>
        <p:nvSpPr>
          <p:cNvPr id="3" name="Content Placeholder 2"/>
          <p:cNvSpPr>
            <a:spLocks noGrp="1"/>
          </p:cNvSpPr>
          <p:nvPr>
            <p:ph idx="1"/>
          </p:nvPr>
        </p:nvSpPr>
        <p:spPr/>
        <p:txBody>
          <a:bodyPr>
            <a:normAutofit/>
          </a:bodyPr>
          <a:lstStyle/>
          <a:p>
            <a:r>
              <a:rPr lang="en-US" dirty="0" smtClean="0"/>
              <a:t>Here are the predicates:</a:t>
            </a:r>
          </a:p>
          <a:p>
            <a:pPr marL="978408" lvl="3" indent="0">
              <a:buNone/>
            </a:pPr>
            <a:endParaRPr lang="en-US" sz="1400" dirty="0" smtClean="0">
              <a:solidFill>
                <a:srgbClr val="008000"/>
              </a:solidFill>
              <a:latin typeface="Consolas"/>
            </a:endParaRPr>
          </a:p>
          <a:p>
            <a:pPr marL="978408" lvl="3" indent="0">
              <a:buNone/>
            </a:pPr>
            <a:r>
              <a:rPr lang="en-US" sz="1400" dirty="0" smtClean="0">
                <a:solidFill>
                  <a:srgbClr val="008000"/>
                </a:solidFill>
                <a:latin typeface="Consolas"/>
              </a:rPr>
              <a:t>// </a:t>
            </a:r>
            <a:r>
              <a:rPr lang="en-US" sz="1400" dirty="0">
                <a:solidFill>
                  <a:srgbClr val="008000"/>
                </a:solidFill>
                <a:latin typeface="Consolas"/>
              </a:rPr>
              <a:t>true if the argument is whitespace, false otherwise</a:t>
            </a:r>
            <a:endParaRPr lang="en-US" sz="1400" dirty="0">
              <a:solidFill>
                <a:prstClr val="black"/>
              </a:solidFill>
              <a:latin typeface="Consolas"/>
            </a:endParaRPr>
          </a:p>
          <a:p>
            <a:pPr marL="978408" lvl="3" indent="0">
              <a:buNone/>
            </a:pPr>
            <a:r>
              <a:rPr lang="en-US" sz="1400" dirty="0" err="1">
                <a:solidFill>
                  <a:srgbClr val="0000FF"/>
                </a:solidFill>
                <a:latin typeface="Consolas"/>
              </a:rPr>
              <a:t>bool</a:t>
            </a:r>
            <a:r>
              <a:rPr lang="en-US" sz="1400" dirty="0">
                <a:solidFill>
                  <a:prstClr val="black"/>
                </a:solidFill>
                <a:latin typeface="Consolas"/>
              </a:rPr>
              <a:t> space(</a:t>
            </a:r>
            <a:r>
              <a:rPr lang="en-US" sz="1400" dirty="0">
                <a:solidFill>
                  <a:srgbClr val="0000FF"/>
                </a:solidFill>
                <a:latin typeface="Consolas"/>
              </a:rPr>
              <a:t>char</a:t>
            </a:r>
            <a:r>
              <a:rPr lang="en-US" sz="1400" dirty="0">
                <a:solidFill>
                  <a:prstClr val="black"/>
                </a:solidFill>
                <a:latin typeface="Consolas"/>
              </a:rPr>
              <a:t> c)</a:t>
            </a:r>
          </a:p>
          <a:p>
            <a:pPr marL="978408" lvl="3" indent="0">
              <a:buNone/>
            </a:pPr>
            <a:r>
              <a:rPr lang="en-US" sz="1400" dirty="0">
                <a:solidFill>
                  <a:prstClr val="black"/>
                </a:solidFill>
                <a:latin typeface="Consolas"/>
              </a:rPr>
              <a:t>{</a:t>
            </a:r>
          </a:p>
          <a:p>
            <a:pPr marL="978408" lvl="3" indent="0">
              <a:buNone/>
            </a:pPr>
            <a:r>
              <a:rPr lang="en-US" sz="1400" dirty="0">
                <a:solidFill>
                  <a:prstClr val="black"/>
                </a:solidFill>
                <a:latin typeface="Consolas"/>
              </a:rPr>
              <a:t>    </a:t>
            </a:r>
            <a:r>
              <a:rPr lang="en-US" sz="1400" dirty="0">
                <a:solidFill>
                  <a:srgbClr val="0000FF"/>
                </a:solidFill>
                <a:latin typeface="Consolas"/>
              </a:rPr>
              <a:t>return</a:t>
            </a:r>
            <a:r>
              <a:rPr lang="en-US" sz="1400" dirty="0">
                <a:solidFill>
                  <a:prstClr val="black"/>
                </a:solidFill>
                <a:latin typeface="Consolas"/>
              </a:rPr>
              <a:t> </a:t>
            </a:r>
            <a:r>
              <a:rPr lang="en-US" sz="1400" dirty="0" err="1">
                <a:solidFill>
                  <a:prstClr val="black"/>
                </a:solidFill>
                <a:latin typeface="Consolas"/>
              </a:rPr>
              <a:t>std</a:t>
            </a:r>
            <a:r>
              <a:rPr lang="en-US" sz="1400" dirty="0" smtClean="0">
                <a:solidFill>
                  <a:prstClr val="black"/>
                </a:solidFill>
                <a:latin typeface="Consolas"/>
              </a:rPr>
              <a:t>::</a:t>
            </a:r>
            <a:r>
              <a:rPr lang="en-US" sz="1400" dirty="0" err="1" smtClean="0">
                <a:solidFill>
                  <a:prstClr val="black"/>
                </a:solidFill>
                <a:latin typeface="Consolas"/>
              </a:rPr>
              <a:t>isspace</a:t>
            </a:r>
            <a:r>
              <a:rPr lang="en-US" sz="1400" dirty="0" smtClean="0">
                <a:solidFill>
                  <a:prstClr val="black"/>
                </a:solidFill>
                <a:latin typeface="Consolas"/>
              </a:rPr>
              <a:t>(c</a:t>
            </a:r>
            <a:r>
              <a:rPr lang="en-US" sz="1400" dirty="0">
                <a:solidFill>
                  <a:prstClr val="black"/>
                </a:solidFill>
                <a:latin typeface="Consolas"/>
              </a:rPr>
              <a:t>);</a:t>
            </a:r>
          </a:p>
          <a:p>
            <a:pPr marL="978408" lvl="3" indent="0">
              <a:buNone/>
            </a:pPr>
            <a:r>
              <a:rPr lang="en-US" sz="1400" dirty="0">
                <a:solidFill>
                  <a:prstClr val="black"/>
                </a:solidFill>
                <a:latin typeface="Consolas"/>
              </a:rPr>
              <a:t>}</a:t>
            </a:r>
          </a:p>
          <a:p>
            <a:pPr marL="978408" lvl="3" indent="0">
              <a:buNone/>
            </a:pPr>
            <a:endParaRPr lang="en-US" sz="1400" dirty="0">
              <a:solidFill>
                <a:prstClr val="black"/>
              </a:solidFill>
              <a:latin typeface="Consolas"/>
            </a:endParaRPr>
          </a:p>
          <a:p>
            <a:pPr marL="978408" lvl="3" indent="0">
              <a:buNone/>
            </a:pPr>
            <a:r>
              <a:rPr lang="en-US" sz="1400" dirty="0">
                <a:solidFill>
                  <a:srgbClr val="008000"/>
                </a:solidFill>
                <a:latin typeface="Consolas"/>
              </a:rPr>
              <a:t>// false if the argument is whitespace, true otherwise</a:t>
            </a:r>
            <a:endParaRPr lang="en-US" sz="1400" dirty="0">
              <a:solidFill>
                <a:prstClr val="black"/>
              </a:solidFill>
              <a:latin typeface="Consolas"/>
            </a:endParaRPr>
          </a:p>
          <a:p>
            <a:pPr marL="978408" lvl="3" indent="0">
              <a:buNone/>
            </a:pPr>
            <a:r>
              <a:rPr lang="en-US" sz="1400" dirty="0" err="1">
                <a:solidFill>
                  <a:srgbClr val="0000FF"/>
                </a:solidFill>
                <a:latin typeface="Consolas"/>
              </a:rPr>
              <a:t>bool</a:t>
            </a:r>
            <a:r>
              <a:rPr lang="en-US" sz="1400" dirty="0">
                <a:solidFill>
                  <a:prstClr val="black"/>
                </a:solidFill>
                <a:latin typeface="Consolas"/>
              </a:rPr>
              <a:t> </a:t>
            </a:r>
            <a:r>
              <a:rPr lang="en-US" sz="1400" dirty="0" err="1">
                <a:solidFill>
                  <a:prstClr val="black"/>
                </a:solidFill>
                <a:latin typeface="Consolas"/>
              </a:rPr>
              <a:t>not_space</a:t>
            </a:r>
            <a:r>
              <a:rPr lang="en-US" sz="1400" dirty="0">
                <a:solidFill>
                  <a:prstClr val="black"/>
                </a:solidFill>
                <a:latin typeface="Consolas"/>
              </a:rPr>
              <a:t>(</a:t>
            </a:r>
            <a:r>
              <a:rPr lang="en-US" sz="1400" dirty="0">
                <a:solidFill>
                  <a:srgbClr val="0000FF"/>
                </a:solidFill>
                <a:latin typeface="Consolas"/>
              </a:rPr>
              <a:t>char</a:t>
            </a:r>
            <a:r>
              <a:rPr lang="en-US" sz="1400" dirty="0">
                <a:solidFill>
                  <a:prstClr val="black"/>
                </a:solidFill>
                <a:latin typeface="Consolas"/>
              </a:rPr>
              <a:t> c)</a:t>
            </a:r>
          </a:p>
          <a:p>
            <a:pPr marL="978408" lvl="3" indent="0">
              <a:buNone/>
            </a:pPr>
            <a:r>
              <a:rPr lang="en-US" sz="1400" dirty="0">
                <a:solidFill>
                  <a:prstClr val="black"/>
                </a:solidFill>
                <a:latin typeface="Consolas"/>
              </a:rPr>
              <a:t>{</a:t>
            </a:r>
          </a:p>
          <a:p>
            <a:pPr marL="978408" lvl="3" indent="0">
              <a:buNone/>
            </a:pPr>
            <a:r>
              <a:rPr lang="en-US" sz="1400" dirty="0">
                <a:solidFill>
                  <a:prstClr val="black"/>
                </a:solidFill>
                <a:latin typeface="Consolas"/>
              </a:rPr>
              <a:t>    </a:t>
            </a:r>
            <a:r>
              <a:rPr lang="en-US" sz="1400" dirty="0">
                <a:solidFill>
                  <a:srgbClr val="0000FF"/>
                </a:solidFill>
                <a:latin typeface="Consolas"/>
              </a:rPr>
              <a:t>return</a:t>
            </a:r>
            <a:r>
              <a:rPr lang="en-US" sz="1400" dirty="0">
                <a:solidFill>
                  <a:prstClr val="black"/>
                </a:solidFill>
                <a:latin typeface="Consolas"/>
              </a:rPr>
              <a:t> </a:t>
            </a:r>
            <a:r>
              <a:rPr lang="en-US" sz="1400" dirty="0" smtClean="0">
                <a:solidFill>
                  <a:prstClr val="black"/>
                </a:solidFill>
                <a:latin typeface="Consolas"/>
              </a:rPr>
              <a:t>!</a:t>
            </a:r>
            <a:r>
              <a:rPr lang="en-US" sz="1400" dirty="0" err="1" smtClean="0">
                <a:solidFill>
                  <a:prstClr val="black"/>
                </a:solidFill>
                <a:latin typeface="Consolas"/>
              </a:rPr>
              <a:t>std</a:t>
            </a:r>
            <a:r>
              <a:rPr lang="en-US" sz="1400" dirty="0" smtClean="0">
                <a:solidFill>
                  <a:prstClr val="black"/>
                </a:solidFill>
                <a:latin typeface="Consolas"/>
              </a:rPr>
              <a:t>::</a:t>
            </a:r>
            <a:r>
              <a:rPr lang="en-US" sz="1400" dirty="0" err="1" smtClean="0">
                <a:solidFill>
                  <a:prstClr val="black"/>
                </a:solidFill>
                <a:latin typeface="Consolas"/>
              </a:rPr>
              <a:t>isspace</a:t>
            </a:r>
            <a:r>
              <a:rPr lang="en-US" sz="1400" dirty="0" smtClean="0">
                <a:solidFill>
                  <a:prstClr val="black"/>
                </a:solidFill>
                <a:latin typeface="Consolas"/>
              </a:rPr>
              <a:t>(c</a:t>
            </a:r>
            <a:r>
              <a:rPr lang="en-US" sz="1400" dirty="0">
                <a:solidFill>
                  <a:prstClr val="black"/>
                </a:solidFill>
                <a:latin typeface="Consolas"/>
              </a:rPr>
              <a:t>);</a:t>
            </a:r>
          </a:p>
          <a:p>
            <a:pPr marL="978408" lvl="3" indent="0">
              <a:buNone/>
            </a:pPr>
            <a:r>
              <a:rPr lang="en-US" sz="1400" dirty="0">
                <a:solidFill>
                  <a:prstClr val="black"/>
                </a:solidFill>
                <a:latin typeface="Consolas"/>
              </a:rPr>
              <a:t>}</a:t>
            </a:r>
          </a:p>
          <a:p>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19</a:t>
            </a:fld>
            <a:endParaRPr lang="en-US"/>
          </a:p>
        </p:txBody>
      </p:sp>
    </p:spTree>
    <p:extLst>
      <p:ext uri="{BB962C8B-B14F-4D97-AF65-F5344CB8AC3E}">
        <p14:creationId xmlns:p14="http://schemas.microsoft.com/office/powerpoint/2010/main" val="3393992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2" name="Date Placeholder 1"/>
          <p:cNvSpPr>
            <a:spLocks noGrp="1"/>
          </p:cNvSpPr>
          <p:nvPr>
            <p:ph type="dt" sz="half" idx="10"/>
          </p:nvPr>
        </p:nvSpPr>
        <p:spPr/>
        <p:txBody>
          <a:bodyPr/>
          <a:lstStyle/>
          <a:p>
            <a:r>
              <a:rPr lang="en-US" smtClean="0"/>
              <a:t>3/28/2023, Lecture 14</a:t>
            </a:r>
            <a:endParaRPr lang="en-US"/>
          </a:p>
        </p:txBody>
      </p:sp>
      <p:sp>
        <p:nvSpPr>
          <p:cNvPr id="3" name="Footer Placeholder 2"/>
          <p:cNvSpPr>
            <a:spLocks noGrp="1"/>
          </p:cNvSpPr>
          <p:nvPr>
            <p:ph type="ftr" sz="quarter" idx="11"/>
          </p:nvPr>
        </p:nvSpPr>
        <p:spPr/>
        <p:txBody>
          <a:bodyPr/>
          <a:lstStyle/>
          <a:p>
            <a:r>
              <a:rPr lang="en-US" smtClean="0"/>
              <a:t>CSC3380, Fall 2023, Using Library Algorithms</a:t>
            </a:r>
            <a:endParaRPr lang="en-US"/>
          </a:p>
        </p:txBody>
      </p:sp>
      <p:sp>
        <p:nvSpPr>
          <p:cNvPr id="5" name="Slide Number Placeholder 4"/>
          <p:cNvSpPr>
            <a:spLocks noGrp="1"/>
          </p:cNvSpPr>
          <p:nvPr>
            <p:ph type="sldNum" sz="quarter" idx="12"/>
          </p:nvPr>
        </p:nvSpPr>
        <p:spPr/>
        <p:txBody>
          <a:bodyPr/>
          <a:lstStyle/>
          <a:p>
            <a:fld id="{361B6064-FECE-466A-BF5C-A30C7EDC9E78}" type="slidenum">
              <a:rPr lang="en-US" smtClean="0"/>
              <a:t>2</a:t>
            </a:fld>
            <a:endParaRPr lang="en-US"/>
          </a:p>
        </p:txBody>
      </p:sp>
      <p:pic>
        <p:nvPicPr>
          <p:cNvPr id="1026" name="Picture 2" descr="Blue Do While Loop on White T-Shi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133600"/>
            <a:ext cx="333375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900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Algorithm: </a:t>
            </a:r>
            <a:r>
              <a:rPr lang="en-US" dirty="0" err="1" smtClean="0"/>
              <a:t>find_if</a:t>
            </a:r>
            <a:endParaRPr lang="en-US" dirty="0"/>
          </a:p>
        </p:txBody>
      </p:sp>
      <p:sp>
        <p:nvSpPr>
          <p:cNvPr id="3" name="Content Placeholder 2"/>
          <p:cNvSpPr>
            <a:spLocks noGrp="1"/>
          </p:cNvSpPr>
          <p:nvPr>
            <p:ph idx="1"/>
          </p:nvPr>
        </p:nvSpPr>
        <p:spPr/>
        <p:txBody>
          <a:bodyPr/>
          <a:lstStyle/>
          <a:p>
            <a:r>
              <a:rPr lang="en-US" dirty="0" smtClean="0"/>
              <a:t>Find an entry in a sequence</a:t>
            </a:r>
          </a:p>
          <a:p>
            <a:pPr marL="411480" lvl="1" indent="0">
              <a:buNone/>
            </a:pPr>
            <a:r>
              <a:rPr lang="en-US" dirty="0" smtClean="0">
                <a:latin typeface="Consolas" pitchFamily="49" charset="0"/>
                <a:cs typeface="Consolas" pitchFamily="49" charset="0"/>
              </a:rPr>
              <a:t>	</a:t>
            </a:r>
            <a:r>
              <a:rPr lang="en-US" dirty="0" err="1" smtClean="0">
                <a:latin typeface="Consolas" pitchFamily="49" charset="0"/>
                <a:cs typeface="Consolas" pitchFamily="49" charset="0"/>
              </a:rPr>
              <a:t>std</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find_if</a:t>
            </a:r>
            <a:r>
              <a:rPr lang="en-US" dirty="0" smtClean="0">
                <a:latin typeface="Consolas" pitchFamily="49" charset="0"/>
                <a:cs typeface="Consolas" pitchFamily="49" charset="0"/>
              </a:rPr>
              <a:t>(begin, end, </a:t>
            </a:r>
            <a:r>
              <a:rPr lang="en-US" dirty="0" err="1" smtClean="0">
                <a:latin typeface="Consolas" pitchFamily="49" charset="0"/>
                <a:cs typeface="Consolas" pitchFamily="49" charset="0"/>
              </a:rPr>
              <a:t>pred</a:t>
            </a:r>
            <a:r>
              <a:rPr lang="en-US" dirty="0" smtClean="0">
                <a:latin typeface="Consolas" pitchFamily="49" charset="0"/>
                <a:cs typeface="Consolas" pitchFamily="49" charset="0"/>
              </a:rPr>
              <a:t>);</a:t>
            </a:r>
          </a:p>
          <a:p>
            <a:pPr lvl="1"/>
            <a:r>
              <a:rPr lang="en-US" dirty="0" smtClean="0"/>
              <a:t>Goes over the sequence [begin, end) and calls the predicate ‘</a:t>
            </a:r>
            <a:r>
              <a:rPr lang="en-US" dirty="0" err="1" smtClean="0"/>
              <a:t>pred</a:t>
            </a:r>
            <a:r>
              <a:rPr lang="en-US" dirty="0" smtClean="0"/>
              <a:t>’ for each element </a:t>
            </a:r>
          </a:p>
          <a:p>
            <a:pPr lvl="1"/>
            <a:r>
              <a:rPr lang="en-US" dirty="0" smtClean="0"/>
              <a:t>Returns current position (iterator) as soon as the predicate returns </a:t>
            </a:r>
            <a:r>
              <a:rPr lang="en-US" i="1" dirty="0" smtClean="0"/>
              <a:t>true</a:t>
            </a:r>
            <a:r>
              <a:rPr lang="en-US" dirty="0" smtClean="0"/>
              <a:t> for the first time</a:t>
            </a:r>
          </a:p>
          <a:p>
            <a:pPr lvl="1"/>
            <a:r>
              <a:rPr lang="en-US" dirty="0" smtClean="0"/>
              <a:t>Essentially this finds the first element in the sequence matching the predicate</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dirty="0"/>
          </a:p>
        </p:txBody>
      </p:sp>
      <p:sp>
        <p:nvSpPr>
          <p:cNvPr id="6" name="Slide Number Placeholder 5"/>
          <p:cNvSpPr>
            <a:spLocks noGrp="1"/>
          </p:cNvSpPr>
          <p:nvPr>
            <p:ph type="sldNum" sz="quarter" idx="12"/>
          </p:nvPr>
        </p:nvSpPr>
        <p:spPr/>
        <p:txBody>
          <a:bodyPr/>
          <a:lstStyle/>
          <a:p>
            <a:fld id="{361B6064-FECE-466A-BF5C-A30C7EDC9E78}" type="slidenum">
              <a:rPr lang="en-US" smtClean="0"/>
              <a:t>20</a:t>
            </a:fld>
            <a:endParaRPr lang="en-US"/>
          </a:p>
        </p:txBody>
      </p:sp>
    </p:spTree>
    <p:extLst>
      <p:ext uri="{BB962C8B-B14F-4D97-AF65-F5344CB8AC3E}">
        <p14:creationId xmlns:p14="http://schemas.microsoft.com/office/powerpoint/2010/main" val="2865336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Palindromes</a:t>
            </a:r>
          </a:p>
        </p:txBody>
      </p:sp>
      <p:sp>
        <p:nvSpPr>
          <p:cNvPr id="3" name="Content Placeholder 2"/>
          <p:cNvSpPr>
            <a:spLocks noGrp="1"/>
          </p:cNvSpPr>
          <p:nvPr>
            <p:ph idx="1"/>
          </p:nvPr>
        </p:nvSpPr>
        <p:spPr/>
        <p:txBody>
          <a:bodyPr/>
          <a:lstStyle/>
          <a:p>
            <a:r>
              <a:rPr lang="en-US" dirty="0"/>
              <a:t>Palindromes are words that are spelled </a:t>
            </a:r>
            <a:r>
              <a:rPr lang="en-US" dirty="0" smtClean="0"/>
              <a:t>the same </a:t>
            </a:r>
            <a:r>
              <a:rPr lang="en-US" dirty="0"/>
              <a:t>way front to back as back to </a:t>
            </a:r>
            <a:r>
              <a:rPr lang="en-US" dirty="0" smtClean="0"/>
              <a:t>front: civic, eye, level, madam, etc.</a:t>
            </a:r>
          </a:p>
          <a:p>
            <a:r>
              <a:rPr lang="en-US" dirty="0" smtClean="0"/>
              <a:t>Simplest solution using a library algorithm:</a:t>
            </a:r>
          </a:p>
          <a:p>
            <a:pPr marL="978408" lvl="3" indent="0">
              <a:buNone/>
            </a:pPr>
            <a:endParaRPr lang="en-US" sz="1400" dirty="0">
              <a:solidFill>
                <a:srgbClr val="0000FF"/>
              </a:solidFill>
              <a:latin typeface="Consolas"/>
            </a:endParaRPr>
          </a:p>
          <a:p>
            <a:pPr marL="978408" lvl="3" indent="0">
              <a:buNone/>
            </a:pPr>
            <a:r>
              <a:rPr lang="en-US" sz="1400" dirty="0">
                <a:solidFill>
                  <a:srgbClr val="0000FF"/>
                </a:solidFill>
                <a:latin typeface="Consolas"/>
              </a:rPr>
              <a:t>bool</a:t>
            </a:r>
            <a:r>
              <a:rPr lang="en-US" sz="1400" dirty="0">
                <a:solidFill>
                  <a:prstClr val="black"/>
                </a:solidFill>
                <a:latin typeface="Consolas"/>
              </a:rPr>
              <a:t> </a:t>
            </a:r>
            <a:r>
              <a:rPr lang="en-US" sz="1400" dirty="0" err="1">
                <a:solidFill>
                  <a:prstClr val="black"/>
                </a:solidFill>
                <a:latin typeface="Consolas"/>
              </a:rPr>
              <a:t>is_palindrome</a:t>
            </a:r>
            <a:r>
              <a:rPr lang="en-US" sz="1400" dirty="0">
                <a:solidFill>
                  <a:prstClr val="black"/>
                </a:solidFill>
                <a:latin typeface="Consolas"/>
              </a:rPr>
              <a:t>(</a:t>
            </a:r>
            <a:r>
              <a:rPr lang="en-US" sz="1400" dirty="0" err="1">
                <a:solidFill>
                  <a:prstClr val="black"/>
                </a:solidFill>
                <a:latin typeface="Consolas"/>
              </a:rPr>
              <a:t>std</a:t>
            </a:r>
            <a:r>
              <a:rPr lang="en-US" sz="1400" dirty="0" smtClean="0">
                <a:solidFill>
                  <a:prstClr val="black"/>
                </a:solidFill>
                <a:latin typeface="Consolas"/>
              </a:rPr>
              <a:t>::string </a:t>
            </a:r>
            <a:r>
              <a:rPr lang="en-US" sz="1400" dirty="0" err="1">
                <a:solidFill>
                  <a:srgbClr val="0000FF"/>
                </a:solidFill>
                <a:latin typeface="Consolas"/>
              </a:rPr>
              <a:t>const</a:t>
            </a:r>
            <a:r>
              <a:rPr lang="en-US" sz="1400" dirty="0">
                <a:solidFill>
                  <a:prstClr val="black"/>
                </a:solidFill>
                <a:latin typeface="Consolas"/>
              </a:rPr>
              <a:t>&amp; s)</a:t>
            </a:r>
          </a:p>
          <a:p>
            <a:pPr marL="978408" lvl="3" indent="0">
              <a:buNone/>
            </a:pPr>
            <a:r>
              <a:rPr lang="en-US" sz="1400" dirty="0">
                <a:solidFill>
                  <a:prstClr val="black"/>
                </a:solidFill>
                <a:latin typeface="Consolas"/>
              </a:rPr>
              <a:t>{</a:t>
            </a:r>
          </a:p>
          <a:p>
            <a:pPr marL="978408" lvl="3" indent="0">
              <a:buNone/>
            </a:pPr>
            <a:r>
              <a:rPr lang="en-US" sz="1400" dirty="0">
                <a:solidFill>
                  <a:prstClr val="black"/>
                </a:solidFill>
                <a:latin typeface="Consolas"/>
              </a:rPr>
              <a:t>    </a:t>
            </a:r>
            <a:r>
              <a:rPr lang="en-US" sz="1400" dirty="0">
                <a:solidFill>
                  <a:srgbClr val="0000FF"/>
                </a:solidFill>
                <a:latin typeface="Consolas"/>
              </a:rPr>
              <a:t>return</a:t>
            </a:r>
            <a:r>
              <a:rPr lang="en-US" sz="1400" dirty="0">
                <a:solidFill>
                  <a:prstClr val="black"/>
                </a:solidFill>
                <a:latin typeface="Consolas"/>
              </a:rPr>
              <a:t> </a:t>
            </a:r>
            <a:r>
              <a:rPr lang="en-US" sz="1400" dirty="0" err="1">
                <a:solidFill>
                  <a:prstClr val="black"/>
                </a:solidFill>
                <a:latin typeface="Consolas"/>
              </a:rPr>
              <a:t>std</a:t>
            </a:r>
            <a:r>
              <a:rPr lang="en-US" sz="1400" dirty="0" smtClean="0">
                <a:solidFill>
                  <a:prstClr val="black"/>
                </a:solidFill>
                <a:latin typeface="Consolas"/>
              </a:rPr>
              <a:t>::equal(</a:t>
            </a:r>
            <a:r>
              <a:rPr lang="en-US" sz="1400" dirty="0" err="1" smtClean="0">
                <a:solidFill>
                  <a:prstClr val="black"/>
                </a:solidFill>
                <a:latin typeface="Consolas"/>
              </a:rPr>
              <a:t>s.begin</a:t>
            </a:r>
            <a:r>
              <a:rPr lang="en-US" sz="1400" dirty="0">
                <a:solidFill>
                  <a:prstClr val="black"/>
                </a:solidFill>
                <a:latin typeface="Consolas"/>
              </a:rPr>
              <a:t>(), </a:t>
            </a:r>
            <a:r>
              <a:rPr lang="en-US" sz="1400" dirty="0" err="1">
                <a:solidFill>
                  <a:prstClr val="black"/>
                </a:solidFill>
                <a:latin typeface="Consolas"/>
              </a:rPr>
              <a:t>s.end</a:t>
            </a:r>
            <a:r>
              <a:rPr lang="en-US" sz="1400" dirty="0">
                <a:solidFill>
                  <a:prstClr val="black"/>
                </a:solidFill>
                <a:latin typeface="Consolas"/>
              </a:rPr>
              <a:t>(), </a:t>
            </a:r>
            <a:r>
              <a:rPr lang="en-US" sz="1400" dirty="0" err="1">
                <a:solidFill>
                  <a:prstClr val="black"/>
                </a:solidFill>
                <a:latin typeface="Consolas"/>
              </a:rPr>
              <a:t>s.rbegin</a:t>
            </a:r>
            <a:r>
              <a:rPr lang="en-US" sz="1400" dirty="0">
                <a:solidFill>
                  <a:prstClr val="black"/>
                </a:solidFill>
                <a:latin typeface="Consolas"/>
              </a:rPr>
              <a:t>());</a:t>
            </a:r>
          </a:p>
          <a:p>
            <a:pPr marL="978408" lvl="3" indent="0">
              <a:buNone/>
            </a:pPr>
            <a:r>
              <a:rPr lang="en-US" sz="1400" dirty="0">
                <a:solidFill>
                  <a:prstClr val="black"/>
                </a:solidFill>
                <a:latin typeface="Consolas"/>
              </a:rPr>
              <a:t>}</a:t>
            </a:r>
          </a:p>
          <a:p>
            <a:r>
              <a:rPr lang="en-US" dirty="0" smtClean="0"/>
              <a:t>New constructs: equal(), </a:t>
            </a:r>
            <a:r>
              <a:rPr lang="en-US" dirty="0" err="1" smtClean="0"/>
              <a:t>rbegin</a:t>
            </a:r>
            <a:r>
              <a:rPr lang="en-US" dirty="0" smtClean="0"/>
              <a:t>()</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21</a:t>
            </a:fld>
            <a:endParaRPr lang="en-US"/>
          </a:p>
        </p:txBody>
      </p:sp>
    </p:spTree>
    <p:extLst>
      <p:ext uri="{BB962C8B-B14F-4D97-AF65-F5344CB8AC3E}">
        <p14:creationId xmlns:p14="http://schemas.microsoft.com/office/powerpoint/2010/main" val="32298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Reverse Iterators</a:t>
            </a:r>
            <a:endParaRPr lang="en-US" dirty="0"/>
          </a:p>
        </p:txBody>
      </p:sp>
      <p:sp>
        <p:nvSpPr>
          <p:cNvPr id="3" name="Content Placeholder 2"/>
          <p:cNvSpPr>
            <a:spLocks noGrp="1"/>
          </p:cNvSpPr>
          <p:nvPr>
            <p:ph idx="1"/>
          </p:nvPr>
        </p:nvSpPr>
        <p:spPr/>
        <p:txBody>
          <a:bodyPr/>
          <a:lstStyle/>
          <a:p>
            <a:r>
              <a:rPr lang="en-US" dirty="0"/>
              <a:t>Like </a:t>
            </a:r>
            <a:r>
              <a:rPr lang="en-US" dirty="0" smtClean="0"/>
              <a:t>begin(), </a:t>
            </a:r>
            <a:r>
              <a:rPr lang="en-US" dirty="0" err="1" smtClean="0"/>
              <a:t>rbegin</a:t>
            </a:r>
            <a:r>
              <a:rPr lang="en-US" dirty="0" smtClean="0"/>
              <a:t>() </a:t>
            </a:r>
            <a:r>
              <a:rPr lang="en-US" dirty="0"/>
              <a:t>returns an </a:t>
            </a:r>
            <a:r>
              <a:rPr lang="en-US" dirty="0" smtClean="0"/>
              <a:t>iterator</a:t>
            </a:r>
          </a:p>
          <a:p>
            <a:pPr lvl="1"/>
            <a:r>
              <a:rPr lang="en-US" dirty="0" smtClean="0"/>
              <a:t>It </a:t>
            </a:r>
            <a:r>
              <a:rPr lang="en-US" dirty="0"/>
              <a:t>is an iterator that starts with the </a:t>
            </a:r>
            <a:r>
              <a:rPr lang="en-US" dirty="0" smtClean="0"/>
              <a:t>last element </a:t>
            </a:r>
            <a:r>
              <a:rPr lang="en-US" dirty="0"/>
              <a:t>in the container </a:t>
            </a:r>
            <a:endParaRPr lang="en-US" dirty="0" smtClean="0"/>
          </a:p>
          <a:p>
            <a:pPr lvl="1"/>
            <a:r>
              <a:rPr lang="en-US" dirty="0" smtClean="0"/>
              <a:t>When incremented, it marches </a:t>
            </a:r>
            <a:r>
              <a:rPr lang="en-US" dirty="0"/>
              <a:t>backward through the </a:t>
            </a:r>
            <a:r>
              <a:rPr lang="en-US" dirty="0" smtClean="0"/>
              <a:t>container</a:t>
            </a:r>
          </a:p>
          <a:p>
            <a:pPr lvl="1"/>
            <a:r>
              <a:rPr lang="en-US" dirty="0" smtClean="0"/>
              <a:t>The iterator returned is called reverse iterator</a:t>
            </a:r>
          </a:p>
          <a:p>
            <a:r>
              <a:rPr lang="en-US" dirty="0" smtClean="0"/>
              <a:t>Correspondingly, </a:t>
            </a:r>
            <a:r>
              <a:rPr lang="en-US" smtClean="0"/>
              <a:t>like end(), </a:t>
            </a:r>
            <a:r>
              <a:rPr lang="en-US" dirty="0" smtClean="0"/>
              <a:t>rend() returns an iterator that marks the element before the first one</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22</a:t>
            </a:fld>
            <a:endParaRPr lang="en-US"/>
          </a:p>
        </p:txBody>
      </p:sp>
    </p:spTree>
    <p:extLst>
      <p:ext uri="{BB962C8B-B14F-4D97-AF65-F5344CB8AC3E}">
        <p14:creationId xmlns:p14="http://schemas.microsoft.com/office/powerpoint/2010/main" val="2040008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Algorithm: equal</a:t>
            </a:r>
            <a:endParaRPr lang="en-US" dirty="0"/>
          </a:p>
        </p:txBody>
      </p:sp>
      <p:sp>
        <p:nvSpPr>
          <p:cNvPr id="3" name="Content Placeholder 2"/>
          <p:cNvSpPr>
            <a:spLocks noGrp="1"/>
          </p:cNvSpPr>
          <p:nvPr>
            <p:ph idx="1"/>
          </p:nvPr>
        </p:nvSpPr>
        <p:spPr/>
        <p:txBody>
          <a:bodyPr/>
          <a:lstStyle/>
          <a:p>
            <a:r>
              <a:rPr lang="en-US" dirty="0" smtClean="0"/>
              <a:t>The standard algorithm </a:t>
            </a:r>
            <a:r>
              <a:rPr lang="en-US" dirty="0" err="1">
                <a:latin typeface="Consolas" panose="020B0609020204030204" pitchFamily="49" charset="0"/>
              </a:rPr>
              <a:t>std</a:t>
            </a:r>
            <a:r>
              <a:rPr lang="en-US" dirty="0">
                <a:latin typeface="Consolas" panose="020B0609020204030204" pitchFamily="49" charset="0"/>
              </a:rPr>
              <a:t>::</a:t>
            </a:r>
            <a:r>
              <a:rPr lang="en-US" dirty="0" smtClean="0">
                <a:latin typeface="Consolas" panose="020B0609020204030204" pitchFamily="49" charset="0"/>
                <a:cs typeface="Consolas" panose="020B0609020204030204" pitchFamily="49" charset="0"/>
              </a:rPr>
              <a:t>equal()</a:t>
            </a:r>
            <a:r>
              <a:rPr lang="en-US" dirty="0" smtClean="0"/>
              <a:t> compares two sequences</a:t>
            </a:r>
          </a:p>
          <a:p>
            <a:pPr lvl="1"/>
            <a:r>
              <a:rPr lang="en-US" dirty="0" smtClean="0"/>
              <a:t>Returns whether these sequences hold the same elements</a:t>
            </a:r>
          </a:p>
          <a:p>
            <a:pPr marL="704088" lvl="2" indent="0">
              <a:buNone/>
            </a:pPr>
            <a:r>
              <a:rPr lang="en-US" dirty="0" smtClean="0"/>
              <a:t>	</a:t>
            </a:r>
            <a:r>
              <a:rPr lang="en-US" i="0" dirty="0" err="1" smtClean="0">
                <a:latin typeface="Consolas" pitchFamily="49" charset="0"/>
                <a:cs typeface="Consolas" pitchFamily="49" charset="0"/>
              </a:rPr>
              <a:t>std</a:t>
            </a:r>
            <a:r>
              <a:rPr lang="en-US" i="0" dirty="0" smtClean="0">
                <a:latin typeface="Consolas" pitchFamily="49" charset="0"/>
                <a:cs typeface="Consolas" pitchFamily="49" charset="0"/>
              </a:rPr>
              <a:t>::equal(begin1, end1, begin2)</a:t>
            </a:r>
          </a:p>
          <a:p>
            <a:pPr lvl="1"/>
            <a:r>
              <a:rPr lang="en-US" dirty="0" smtClean="0"/>
              <a:t>Compares [begin1, end1) with elements in sequence starting at begin2</a:t>
            </a:r>
          </a:p>
          <a:p>
            <a:pPr lvl="1"/>
            <a:r>
              <a:rPr lang="en-US" dirty="0" smtClean="0"/>
              <a:t>Assumes second sequence is long enough</a:t>
            </a:r>
          </a:p>
          <a:p>
            <a:pPr lvl="1"/>
            <a:r>
              <a:rPr lang="en-US" dirty="0" smtClean="0"/>
              <a:t>There is an additional version allowing to specify the end of the second sequence as well:</a:t>
            </a:r>
          </a:p>
          <a:p>
            <a:pPr marL="205740" lvl="1" indent="0">
              <a:buNone/>
            </a:pPr>
            <a:r>
              <a:rPr lang="en-US" dirty="0" smtClean="0"/>
              <a:t>	</a:t>
            </a:r>
            <a:r>
              <a:rPr lang="en-US" dirty="0"/>
              <a:t>	</a:t>
            </a:r>
            <a:r>
              <a:rPr lang="en-US" dirty="0" err="1">
                <a:latin typeface="Consolas" pitchFamily="49" charset="0"/>
                <a:cs typeface="Consolas" pitchFamily="49" charset="0"/>
              </a:rPr>
              <a:t>std</a:t>
            </a:r>
            <a:r>
              <a:rPr lang="en-US" dirty="0">
                <a:latin typeface="Consolas" pitchFamily="49" charset="0"/>
                <a:cs typeface="Consolas" pitchFamily="49" charset="0"/>
              </a:rPr>
              <a:t>::equal(begin1, end1, </a:t>
            </a:r>
            <a:r>
              <a:rPr lang="en-US" dirty="0" smtClean="0">
                <a:latin typeface="Consolas" pitchFamily="49" charset="0"/>
                <a:cs typeface="Consolas" pitchFamily="49" charset="0"/>
              </a:rPr>
              <a:t>begin2, end2)</a:t>
            </a:r>
            <a:endParaRPr lang="en-US" dirty="0">
              <a:latin typeface="Consolas" pitchFamily="49" charset="0"/>
              <a:cs typeface="Consolas" pitchFamily="49" charset="0"/>
            </a:endParaRPr>
          </a:p>
          <a:p>
            <a:pPr lvl="1"/>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23</a:t>
            </a:fld>
            <a:endParaRPr lang="en-US"/>
          </a:p>
        </p:txBody>
      </p:sp>
    </p:spTree>
    <p:extLst>
      <p:ext uri="{BB962C8B-B14F-4D97-AF65-F5344CB8AC3E}">
        <p14:creationId xmlns:p14="http://schemas.microsoft.com/office/powerpoint/2010/main" val="2262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Palindromes, Take Two</a:t>
            </a:r>
            <a:endParaRPr lang="en-US" dirty="0"/>
          </a:p>
        </p:txBody>
      </p:sp>
      <p:sp>
        <p:nvSpPr>
          <p:cNvPr id="3" name="Content Placeholder 2"/>
          <p:cNvSpPr>
            <a:spLocks noGrp="1"/>
          </p:cNvSpPr>
          <p:nvPr>
            <p:ph idx="1"/>
          </p:nvPr>
        </p:nvSpPr>
        <p:spPr/>
        <p:txBody>
          <a:bodyPr>
            <a:normAutofit lnSpcReduction="10000"/>
          </a:bodyPr>
          <a:lstStyle/>
          <a:p>
            <a:r>
              <a:rPr lang="en-US" dirty="0" smtClean="0"/>
              <a:t>Solution </a:t>
            </a:r>
            <a:r>
              <a:rPr lang="en-US" dirty="0"/>
              <a:t>using </a:t>
            </a:r>
            <a:r>
              <a:rPr lang="en-US" dirty="0" smtClean="0"/>
              <a:t>other library algorithms:</a:t>
            </a:r>
          </a:p>
          <a:p>
            <a:pPr lvl="1"/>
            <a:r>
              <a:rPr lang="en-US" dirty="0" smtClean="0"/>
              <a:t>Find the iterator pointing to the middle element and use that as the end of the first sequence:</a:t>
            </a:r>
            <a:endParaRPr lang="en-US" dirty="0"/>
          </a:p>
          <a:p>
            <a:pPr marL="978408" lvl="3" indent="0">
              <a:buNone/>
            </a:pPr>
            <a:endParaRPr lang="en-US" sz="1400" dirty="0">
              <a:solidFill>
                <a:srgbClr val="0000FF"/>
              </a:solidFill>
              <a:latin typeface="Consolas"/>
            </a:endParaRPr>
          </a:p>
          <a:p>
            <a:pPr marL="978408" lvl="3" indent="0">
              <a:buNone/>
            </a:pPr>
            <a:r>
              <a:rPr lang="en-US" sz="1400" dirty="0">
                <a:solidFill>
                  <a:srgbClr val="0000FF"/>
                </a:solidFill>
                <a:latin typeface="Consolas"/>
              </a:rPr>
              <a:t>bool</a:t>
            </a:r>
            <a:r>
              <a:rPr lang="en-US" sz="1400" dirty="0">
                <a:solidFill>
                  <a:prstClr val="black"/>
                </a:solidFill>
                <a:latin typeface="Consolas"/>
              </a:rPr>
              <a:t> </a:t>
            </a:r>
            <a:r>
              <a:rPr lang="en-US" sz="1400" dirty="0" smtClean="0">
                <a:solidFill>
                  <a:prstClr val="black"/>
                </a:solidFill>
                <a:latin typeface="Consolas"/>
              </a:rPr>
              <a:t>is_palindrome2(</a:t>
            </a:r>
            <a:r>
              <a:rPr lang="en-US" sz="1400" dirty="0" err="1" smtClean="0">
                <a:solidFill>
                  <a:prstClr val="black"/>
                </a:solidFill>
                <a:latin typeface="Consolas"/>
              </a:rPr>
              <a:t>std</a:t>
            </a:r>
            <a:r>
              <a:rPr lang="en-US" sz="1400" dirty="0" smtClean="0">
                <a:solidFill>
                  <a:prstClr val="black"/>
                </a:solidFill>
                <a:latin typeface="Consolas"/>
              </a:rPr>
              <a:t>::string </a:t>
            </a:r>
            <a:r>
              <a:rPr lang="en-US" sz="1400" dirty="0" err="1">
                <a:solidFill>
                  <a:srgbClr val="0000FF"/>
                </a:solidFill>
                <a:latin typeface="Consolas"/>
              </a:rPr>
              <a:t>const</a:t>
            </a:r>
            <a:r>
              <a:rPr lang="en-US" sz="1400" dirty="0">
                <a:solidFill>
                  <a:prstClr val="black"/>
                </a:solidFill>
                <a:latin typeface="Consolas"/>
              </a:rPr>
              <a:t>&amp; s)</a:t>
            </a:r>
          </a:p>
          <a:p>
            <a:pPr marL="978408" lvl="3" indent="0">
              <a:buNone/>
            </a:pPr>
            <a:r>
              <a:rPr lang="en-US" sz="1400" dirty="0">
                <a:solidFill>
                  <a:prstClr val="black"/>
                </a:solidFill>
                <a:latin typeface="Consolas"/>
              </a:rPr>
              <a:t>{</a:t>
            </a:r>
          </a:p>
          <a:p>
            <a:pPr marL="978408" lvl="3" indent="0">
              <a:buNone/>
            </a:pPr>
            <a:r>
              <a:rPr lang="en-US" sz="1400" dirty="0">
                <a:solidFill>
                  <a:prstClr val="black"/>
                </a:solidFill>
                <a:latin typeface="Consolas"/>
              </a:rPr>
              <a:t>    </a:t>
            </a:r>
            <a:r>
              <a:rPr lang="en-US" sz="1400" dirty="0">
                <a:solidFill>
                  <a:srgbClr val="0000FF"/>
                </a:solidFill>
                <a:latin typeface="Consolas"/>
              </a:rPr>
              <a:t>auto</a:t>
            </a:r>
            <a:r>
              <a:rPr lang="en-US" sz="1400" dirty="0">
                <a:solidFill>
                  <a:prstClr val="black"/>
                </a:solidFill>
                <a:latin typeface="Consolas"/>
              </a:rPr>
              <a:t> it = </a:t>
            </a:r>
            <a:r>
              <a:rPr lang="en-US" sz="1400" dirty="0" err="1">
                <a:solidFill>
                  <a:prstClr val="black"/>
                </a:solidFill>
                <a:latin typeface="Consolas"/>
              </a:rPr>
              <a:t>s.begin</a:t>
            </a:r>
            <a:r>
              <a:rPr lang="en-US" sz="1400" dirty="0">
                <a:solidFill>
                  <a:prstClr val="black"/>
                </a:solidFill>
                <a:latin typeface="Consolas"/>
              </a:rPr>
              <a:t>();</a:t>
            </a:r>
          </a:p>
          <a:p>
            <a:pPr marL="978408" lvl="3" indent="0">
              <a:buNone/>
            </a:pPr>
            <a:r>
              <a:rPr lang="en-US" sz="1400" dirty="0" smtClean="0">
                <a:solidFill>
                  <a:prstClr val="black"/>
                </a:solidFill>
                <a:latin typeface="Consolas"/>
              </a:rPr>
              <a:t>    </a:t>
            </a:r>
            <a:r>
              <a:rPr lang="en-US" sz="1400" dirty="0" err="1">
                <a:solidFill>
                  <a:prstClr val="black"/>
                </a:solidFill>
                <a:latin typeface="Consolas"/>
              </a:rPr>
              <a:t>std</a:t>
            </a:r>
            <a:r>
              <a:rPr lang="en-US" sz="1400" dirty="0" smtClean="0">
                <a:solidFill>
                  <a:prstClr val="black"/>
                </a:solidFill>
                <a:latin typeface="Consolas"/>
              </a:rPr>
              <a:t>::advance(it</a:t>
            </a:r>
            <a:r>
              <a:rPr lang="en-US" sz="1400" dirty="0">
                <a:solidFill>
                  <a:prstClr val="black"/>
                </a:solidFill>
                <a:latin typeface="Consolas"/>
              </a:rPr>
              <a:t>, </a:t>
            </a:r>
            <a:r>
              <a:rPr lang="en-US" sz="1400" dirty="0" err="1">
                <a:solidFill>
                  <a:prstClr val="black"/>
                </a:solidFill>
                <a:latin typeface="Consolas"/>
              </a:rPr>
              <a:t>s.size</a:t>
            </a:r>
            <a:r>
              <a:rPr lang="en-US" sz="1400" dirty="0">
                <a:solidFill>
                  <a:prstClr val="black"/>
                </a:solidFill>
                <a:latin typeface="Consolas"/>
              </a:rPr>
              <a:t>()</a:t>
            </a:r>
            <a:r>
              <a:rPr lang="de-DE" sz="1400" dirty="0">
                <a:solidFill>
                  <a:prstClr val="black"/>
                </a:solidFill>
                <a:latin typeface="Consolas"/>
              </a:rPr>
              <a:t> % 2 ?</a:t>
            </a:r>
            <a:r>
              <a:rPr lang="en-US" sz="1400" dirty="0">
                <a:solidFill>
                  <a:prstClr val="black"/>
                </a:solidFill>
                <a:latin typeface="Consolas"/>
              </a:rPr>
              <a:t> </a:t>
            </a:r>
            <a:r>
              <a:rPr lang="en-US" sz="1400" dirty="0" err="1">
                <a:solidFill>
                  <a:prstClr val="black"/>
                </a:solidFill>
                <a:latin typeface="Consolas"/>
              </a:rPr>
              <a:t>s.size</a:t>
            </a:r>
            <a:r>
              <a:rPr lang="en-US" sz="1400" dirty="0">
                <a:solidFill>
                  <a:prstClr val="black"/>
                </a:solidFill>
                <a:latin typeface="Consolas"/>
              </a:rPr>
              <a:t>()/2 + 1 : </a:t>
            </a:r>
            <a:r>
              <a:rPr lang="en-US" sz="1400" dirty="0" err="1">
                <a:solidFill>
                  <a:prstClr val="black"/>
                </a:solidFill>
                <a:latin typeface="Consolas"/>
              </a:rPr>
              <a:t>s.size</a:t>
            </a:r>
            <a:r>
              <a:rPr lang="en-US" sz="1400" dirty="0">
                <a:solidFill>
                  <a:prstClr val="black"/>
                </a:solidFill>
                <a:latin typeface="Consolas"/>
              </a:rPr>
              <a:t>()/2);</a:t>
            </a:r>
          </a:p>
          <a:p>
            <a:pPr marL="978408" lvl="3" indent="0">
              <a:buNone/>
            </a:pPr>
            <a:r>
              <a:rPr lang="en-US" sz="1400" dirty="0">
                <a:solidFill>
                  <a:prstClr val="black"/>
                </a:solidFill>
                <a:latin typeface="Consolas"/>
              </a:rPr>
              <a:t>    </a:t>
            </a:r>
            <a:r>
              <a:rPr lang="en-US" sz="1400" dirty="0">
                <a:solidFill>
                  <a:srgbClr val="0000FF"/>
                </a:solidFill>
                <a:latin typeface="Consolas"/>
              </a:rPr>
              <a:t>return</a:t>
            </a:r>
            <a:r>
              <a:rPr lang="en-US" sz="1400" dirty="0">
                <a:solidFill>
                  <a:prstClr val="black"/>
                </a:solidFill>
                <a:latin typeface="Consolas"/>
              </a:rPr>
              <a:t> </a:t>
            </a:r>
            <a:r>
              <a:rPr lang="en-US" sz="1400" dirty="0" err="1">
                <a:solidFill>
                  <a:prstClr val="black"/>
                </a:solidFill>
                <a:latin typeface="Consolas"/>
              </a:rPr>
              <a:t>std</a:t>
            </a:r>
            <a:r>
              <a:rPr lang="en-US" sz="1400" dirty="0" smtClean="0">
                <a:solidFill>
                  <a:prstClr val="black"/>
                </a:solidFill>
                <a:latin typeface="Consolas"/>
              </a:rPr>
              <a:t>::equal(</a:t>
            </a:r>
            <a:r>
              <a:rPr lang="en-US" sz="1400" dirty="0" err="1" smtClean="0">
                <a:solidFill>
                  <a:prstClr val="black"/>
                </a:solidFill>
                <a:latin typeface="Consolas"/>
              </a:rPr>
              <a:t>s.begin</a:t>
            </a:r>
            <a:r>
              <a:rPr lang="en-US" sz="1400" dirty="0">
                <a:solidFill>
                  <a:prstClr val="black"/>
                </a:solidFill>
                <a:latin typeface="Consolas"/>
              </a:rPr>
              <a:t>(), it, </a:t>
            </a:r>
            <a:r>
              <a:rPr lang="en-US" sz="1400" dirty="0" err="1">
                <a:solidFill>
                  <a:prstClr val="black"/>
                </a:solidFill>
                <a:latin typeface="Consolas"/>
              </a:rPr>
              <a:t>s.rbegin</a:t>
            </a:r>
            <a:r>
              <a:rPr lang="en-US" sz="1400" dirty="0">
                <a:solidFill>
                  <a:prstClr val="black"/>
                </a:solidFill>
                <a:latin typeface="Consolas"/>
              </a:rPr>
              <a:t>());</a:t>
            </a:r>
          </a:p>
          <a:p>
            <a:pPr marL="978408" lvl="3" indent="0">
              <a:buNone/>
            </a:pPr>
            <a:r>
              <a:rPr lang="en-US" sz="1400" dirty="0" smtClean="0">
                <a:solidFill>
                  <a:prstClr val="black"/>
                </a:solidFill>
                <a:latin typeface="Consolas"/>
              </a:rPr>
              <a:t>}</a:t>
            </a:r>
            <a:endParaRPr lang="en-US" sz="1400" dirty="0">
              <a:solidFill>
                <a:srgbClr val="0000FF"/>
              </a:solidFill>
              <a:latin typeface="Consolas"/>
            </a:endParaRPr>
          </a:p>
          <a:p>
            <a:pPr marL="978408" lvl="3" indent="0">
              <a:buNone/>
            </a:pPr>
            <a:endParaRPr lang="en-US" sz="1400" dirty="0" smtClean="0">
              <a:solidFill>
                <a:srgbClr val="0000FF"/>
              </a:solidFill>
              <a:latin typeface="Consolas"/>
            </a:endParaRPr>
          </a:p>
          <a:p>
            <a:pPr marL="978408" lvl="3" indent="0">
              <a:buNone/>
            </a:pPr>
            <a:r>
              <a:rPr lang="en-US" sz="1400" dirty="0" smtClean="0">
                <a:solidFill>
                  <a:srgbClr val="0000FF"/>
                </a:solidFill>
                <a:latin typeface="Consolas"/>
              </a:rPr>
              <a:t>bool</a:t>
            </a:r>
            <a:r>
              <a:rPr lang="en-US" sz="1400" dirty="0" smtClean="0">
                <a:solidFill>
                  <a:prstClr val="black"/>
                </a:solidFill>
                <a:latin typeface="Consolas"/>
              </a:rPr>
              <a:t> is_palindrome3(</a:t>
            </a:r>
            <a:r>
              <a:rPr lang="en-US" sz="1400" dirty="0" err="1" smtClean="0">
                <a:solidFill>
                  <a:prstClr val="black"/>
                </a:solidFill>
                <a:latin typeface="Consolas"/>
              </a:rPr>
              <a:t>std</a:t>
            </a:r>
            <a:r>
              <a:rPr lang="en-US" sz="1400" dirty="0">
                <a:solidFill>
                  <a:prstClr val="black"/>
                </a:solidFill>
                <a:latin typeface="Consolas"/>
              </a:rPr>
              <a:t>::string </a:t>
            </a:r>
            <a:r>
              <a:rPr lang="en-US" sz="1400" dirty="0" err="1">
                <a:solidFill>
                  <a:srgbClr val="0000FF"/>
                </a:solidFill>
                <a:latin typeface="Consolas"/>
              </a:rPr>
              <a:t>const</a:t>
            </a:r>
            <a:r>
              <a:rPr lang="en-US" sz="1400" dirty="0">
                <a:solidFill>
                  <a:prstClr val="black"/>
                </a:solidFill>
                <a:latin typeface="Consolas"/>
              </a:rPr>
              <a:t>&amp; s)</a:t>
            </a:r>
          </a:p>
          <a:p>
            <a:pPr marL="978408" lvl="3" indent="0">
              <a:buNone/>
            </a:pPr>
            <a:r>
              <a:rPr lang="en-US" sz="1400" dirty="0">
                <a:solidFill>
                  <a:prstClr val="black"/>
                </a:solidFill>
                <a:latin typeface="Consolas"/>
              </a:rPr>
              <a:t>{</a:t>
            </a:r>
          </a:p>
          <a:p>
            <a:pPr marL="978408" lvl="3" indent="0">
              <a:buNone/>
            </a:pPr>
            <a:r>
              <a:rPr lang="en-US" sz="1400" dirty="0" smtClean="0">
                <a:solidFill>
                  <a:srgbClr val="0000FF"/>
                </a:solidFill>
                <a:latin typeface="Consolas"/>
              </a:rPr>
              <a:t>    return</a:t>
            </a:r>
            <a:r>
              <a:rPr lang="en-US" sz="1400" dirty="0" smtClean="0">
                <a:solidFill>
                  <a:prstClr val="black"/>
                </a:solidFill>
                <a:latin typeface="Consolas"/>
              </a:rPr>
              <a:t> </a:t>
            </a:r>
            <a:r>
              <a:rPr lang="en-US" sz="1400" dirty="0" err="1">
                <a:solidFill>
                  <a:prstClr val="black"/>
                </a:solidFill>
                <a:latin typeface="Consolas"/>
              </a:rPr>
              <a:t>std</a:t>
            </a:r>
            <a:r>
              <a:rPr lang="en-US" sz="1400" dirty="0">
                <a:solidFill>
                  <a:prstClr val="black"/>
                </a:solidFill>
                <a:latin typeface="Consolas"/>
              </a:rPr>
              <a:t>::equal(</a:t>
            </a:r>
            <a:r>
              <a:rPr lang="en-US" sz="1400" dirty="0" err="1">
                <a:solidFill>
                  <a:prstClr val="black"/>
                </a:solidFill>
                <a:latin typeface="Consolas"/>
              </a:rPr>
              <a:t>s.begin</a:t>
            </a:r>
            <a:r>
              <a:rPr lang="en-US" sz="1400" dirty="0">
                <a:solidFill>
                  <a:prstClr val="black"/>
                </a:solidFill>
                <a:latin typeface="Consolas"/>
              </a:rPr>
              <a:t>(), </a:t>
            </a:r>
          </a:p>
          <a:p>
            <a:pPr marL="978408" lvl="3" indent="0">
              <a:buNone/>
            </a:pPr>
            <a:r>
              <a:rPr lang="en-US" sz="1400" dirty="0" smtClean="0">
                <a:solidFill>
                  <a:prstClr val="black"/>
                </a:solidFill>
                <a:latin typeface="Consolas"/>
              </a:rPr>
              <a:t>        </a:t>
            </a:r>
            <a:r>
              <a:rPr lang="en-US" sz="1400" dirty="0" err="1" smtClean="0">
                <a:solidFill>
                  <a:prstClr val="black"/>
                </a:solidFill>
                <a:latin typeface="Consolas"/>
              </a:rPr>
              <a:t>std</a:t>
            </a:r>
            <a:r>
              <a:rPr lang="en-US" sz="1400" dirty="0">
                <a:solidFill>
                  <a:prstClr val="black"/>
                </a:solidFill>
                <a:latin typeface="Consolas"/>
              </a:rPr>
              <a:t>::</a:t>
            </a:r>
            <a:r>
              <a:rPr lang="en-US" sz="1400" dirty="0" smtClean="0">
                <a:solidFill>
                  <a:prstClr val="black"/>
                </a:solidFill>
                <a:latin typeface="Consolas"/>
              </a:rPr>
              <a:t>next(</a:t>
            </a:r>
            <a:r>
              <a:rPr lang="en-US" sz="1400" dirty="0" err="1" smtClean="0">
                <a:solidFill>
                  <a:prstClr val="black"/>
                </a:solidFill>
                <a:latin typeface="Consolas"/>
              </a:rPr>
              <a:t>s.begin</a:t>
            </a:r>
            <a:r>
              <a:rPr lang="en-US" sz="1400" dirty="0" smtClean="0">
                <a:solidFill>
                  <a:prstClr val="black"/>
                </a:solidFill>
                <a:latin typeface="Consolas"/>
              </a:rPr>
              <a:t>(), </a:t>
            </a:r>
            <a:r>
              <a:rPr lang="en-US" sz="1400" dirty="0" err="1">
                <a:solidFill>
                  <a:prstClr val="black"/>
                </a:solidFill>
                <a:latin typeface="Consolas"/>
              </a:rPr>
              <a:t>s.size</a:t>
            </a:r>
            <a:r>
              <a:rPr lang="en-US" sz="1400" dirty="0">
                <a:solidFill>
                  <a:prstClr val="black"/>
                </a:solidFill>
                <a:latin typeface="Consolas"/>
              </a:rPr>
              <a:t>()</a:t>
            </a:r>
            <a:r>
              <a:rPr lang="de-DE" sz="1400" dirty="0">
                <a:solidFill>
                  <a:prstClr val="black"/>
                </a:solidFill>
                <a:latin typeface="Consolas"/>
              </a:rPr>
              <a:t> % 2 ?</a:t>
            </a:r>
            <a:r>
              <a:rPr lang="en-US" sz="1400" dirty="0">
                <a:solidFill>
                  <a:prstClr val="black"/>
                </a:solidFill>
                <a:latin typeface="Consolas"/>
              </a:rPr>
              <a:t> </a:t>
            </a:r>
            <a:r>
              <a:rPr lang="en-US" sz="1400" dirty="0" err="1">
                <a:solidFill>
                  <a:prstClr val="black"/>
                </a:solidFill>
                <a:latin typeface="Consolas"/>
              </a:rPr>
              <a:t>s.size</a:t>
            </a:r>
            <a:r>
              <a:rPr lang="en-US" sz="1400" dirty="0">
                <a:solidFill>
                  <a:prstClr val="black"/>
                </a:solidFill>
                <a:latin typeface="Consolas"/>
              </a:rPr>
              <a:t>()/2 + 1 : </a:t>
            </a:r>
            <a:r>
              <a:rPr lang="en-US" sz="1400" dirty="0" err="1">
                <a:solidFill>
                  <a:prstClr val="black"/>
                </a:solidFill>
                <a:latin typeface="Consolas"/>
              </a:rPr>
              <a:t>s.size</a:t>
            </a:r>
            <a:r>
              <a:rPr lang="en-US" sz="1400" dirty="0">
                <a:solidFill>
                  <a:prstClr val="black"/>
                </a:solidFill>
                <a:latin typeface="Consolas"/>
              </a:rPr>
              <a:t>()/2)</a:t>
            </a:r>
            <a:r>
              <a:rPr lang="en-US" sz="1400" dirty="0" smtClean="0">
                <a:solidFill>
                  <a:prstClr val="black"/>
                </a:solidFill>
                <a:latin typeface="Consolas"/>
              </a:rPr>
              <a:t>, </a:t>
            </a:r>
          </a:p>
          <a:p>
            <a:pPr marL="978408" lvl="3" indent="0">
              <a:buNone/>
            </a:pPr>
            <a:r>
              <a:rPr lang="en-US" sz="1400" dirty="0">
                <a:solidFill>
                  <a:prstClr val="black"/>
                </a:solidFill>
                <a:latin typeface="Consolas"/>
              </a:rPr>
              <a:t> </a:t>
            </a:r>
            <a:r>
              <a:rPr lang="en-US" sz="1400" dirty="0" smtClean="0">
                <a:solidFill>
                  <a:prstClr val="black"/>
                </a:solidFill>
                <a:latin typeface="Consolas"/>
              </a:rPr>
              <a:t>       </a:t>
            </a:r>
            <a:r>
              <a:rPr lang="en-US" sz="1400" dirty="0" err="1" smtClean="0">
                <a:solidFill>
                  <a:prstClr val="black"/>
                </a:solidFill>
                <a:latin typeface="Consolas"/>
              </a:rPr>
              <a:t>s.rbegin</a:t>
            </a:r>
            <a:r>
              <a:rPr lang="en-US" sz="1400" dirty="0">
                <a:solidFill>
                  <a:prstClr val="black"/>
                </a:solidFill>
                <a:latin typeface="Consolas"/>
              </a:rPr>
              <a:t>());</a:t>
            </a:r>
          </a:p>
          <a:p>
            <a:pPr marL="978408" lvl="3" indent="0">
              <a:buNone/>
            </a:pPr>
            <a:r>
              <a:rPr lang="en-US" sz="1400" dirty="0">
                <a:solidFill>
                  <a:prstClr val="black"/>
                </a:solidFill>
                <a:latin typeface="Consolas"/>
              </a:rPr>
              <a:t>}</a:t>
            </a:r>
          </a:p>
          <a:p>
            <a:pPr marL="978408" lvl="3" indent="0">
              <a:buNone/>
            </a:pPr>
            <a:endParaRPr lang="en-US" sz="1400" dirty="0">
              <a:solidFill>
                <a:prstClr val="black"/>
              </a:solidFill>
              <a:latin typeface="Consolas"/>
            </a:endParaRPr>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24</a:t>
            </a:fld>
            <a:endParaRPr lang="en-US"/>
          </a:p>
        </p:txBody>
      </p:sp>
    </p:spTree>
    <p:extLst>
      <p:ext uri="{BB962C8B-B14F-4D97-AF65-F5344CB8AC3E}">
        <p14:creationId xmlns:p14="http://schemas.microsoft.com/office/powerpoint/2010/main" val="177276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 calcmode="lin" valueType="num">
                                      <p:cBhvr additive="base">
                                        <p:cTn id="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0" end="1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anim calcmode="lin" valueType="num">
                                      <p:cBhvr additive="base">
                                        <p:cTn id="11"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1" end="1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anim calcmode="lin" valueType="num">
                                      <p:cBhvr additive="base">
                                        <p:cTn id="1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12" end="1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anim calcmode="lin" valueType="num">
                                      <p:cBhvr additive="base">
                                        <p:cTn id="19"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3" end="1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anim calcmode="lin" valueType="num">
                                      <p:cBhvr additive="base">
                                        <p:cTn id="23"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14" end="1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15" end="15"/>
                                            </p:txEl>
                                          </p:spTgt>
                                        </p:tgtEl>
                                        <p:attrNameLst>
                                          <p:attrName>style.visibility</p:attrName>
                                        </p:attrNameLst>
                                      </p:cBhvr>
                                      <p:to>
                                        <p:strVal val="visible"/>
                                      </p:to>
                                    </p:set>
                                    <p:anim calcmode="lin" valueType="num">
                                      <p:cBhvr additive="base">
                                        <p:cTn id="27"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Algorithm: </a:t>
            </a:r>
            <a:r>
              <a:rPr lang="en-US" dirty="0" smtClean="0"/>
              <a:t>advance (next)</a:t>
            </a:r>
            <a:endParaRPr lang="en-US" dirty="0"/>
          </a:p>
        </p:txBody>
      </p:sp>
      <p:sp>
        <p:nvSpPr>
          <p:cNvPr id="3" name="Content Placeholder 2"/>
          <p:cNvSpPr>
            <a:spLocks noGrp="1"/>
          </p:cNvSpPr>
          <p:nvPr>
            <p:ph idx="1"/>
          </p:nvPr>
        </p:nvSpPr>
        <p:spPr/>
        <p:txBody>
          <a:bodyPr/>
          <a:lstStyle/>
          <a:p>
            <a:r>
              <a:rPr lang="en-US" dirty="0" smtClean="0"/>
              <a:t>Advance a given iterator N times:</a:t>
            </a:r>
          </a:p>
          <a:p>
            <a:pPr marL="411480" lvl="1" indent="0">
              <a:buClr>
                <a:srgbClr val="4584D3"/>
              </a:buClr>
              <a:buNone/>
            </a:pPr>
            <a:r>
              <a:rPr lang="en-US" dirty="0">
                <a:solidFill>
                  <a:srgbClr val="4584D3"/>
                </a:solidFill>
                <a:latin typeface="Consolas" pitchFamily="49" charset="0"/>
                <a:cs typeface="Consolas" pitchFamily="49" charset="0"/>
              </a:rPr>
              <a:t>	</a:t>
            </a:r>
            <a:r>
              <a:rPr lang="en-US" dirty="0" smtClean="0">
                <a:solidFill>
                  <a:schemeClr val="tx1"/>
                </a:solidFill>
                <a:latin typeface="Consolas" pitchFamily="49" charset="0"/>
                <a:cs typeface="Consolas" pitchFamily="49" charset="0"/>
              </a:rPr>
              <a:t>void </a:t>
            </a:r>
            <a:r>
              <a:rPr lang="en-US" dirty="0" err="1" smtClean="0">
                <a:solidFill>
                  <a:schemeClr val="tx1"/>
                </a:solidFill>
                <a:latin typeface="Consolas" pitchFamily="49" charset="0"/>
                <a:cs typeface="Consolas" pitchFamily="49" charset="0"/>
              </a:rPr>
              <a:t>std</a:t>
            </a:r>
            <a:r>
              <a:rPr lang="en-US" dirty="0" smtClean="0">
                <a:solidFill>
                  <a:schemeClr val="tx1"/>
                </a:solidFill>
                <a:latin typeface="Consolas" pitchFamily="49" charset="0"/>
                <a:cs typeface="Consolas" pitchFamily="49" charset="0"/>
              </a:rPr>
              <a:t>::advance(it, n);</a:t>
            </a:r>
            <a:endParaRPr lang="en-US" dirty="0">
              <a:solidFill>
                <a:schemeClr val="tx1"/>
              </a:solidFill>
              <a:latin typeface="Consolas" pitchFamily="49" charset="0"/>
              <a:cs typeface="Consolas" pitchFamily="49" charset="0"/>
            </a:endParaRPr>
          </a:p>
          <a:p>
            <a:r>
              <a:rPr lang="en-US" dirty="0" smtClean="0"/>
              <a:t>Uses most efficient implementation depending on iterator type</a:t>
            </a:r>
          </a:p>
          <a:p>
            <a:pPr lvl="1"/>
            <a:r>
              <a:rPr lang="en-US" dirty="0" smtClean="0"/>
              <a:t>Random access containers: uses operator+=()</a:t>
            </a:r>
          </a:p>
          <a:p>
            <a:pPr lvl="1"/>
            <a:r>
              <a:rPr lang="en-US" dirty="0" smtClean="0"/>
              <a:t>Sequential containers: uses operator++() - N times</a:t>
            </a:r>
          </a:p>
          <a:p>
            <a:r>
              <a:rPr lang="en-US" dirty="0" smtClean="0"/>
              <a:t>The algorithm </a:t>
            </a:r>
            <a:r>
              <a:rPr lang="en-US" dirty="0" smtClean="0">
                <a:latin typeface="Consolas" panose="020B0609020204030204" pitchFamily="49" charset="0"/>
              </a:rPr>
              <a:t>next</a:t>
            </a:r>
            <a:r>
              <a:rPr lang="en-US" dirty="0" smtClean="0"/>
              <a:t> is similar, except that it returns the new iterator</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25</a:t>
            </a:fld>
            <a:endParaRPr lang="en-US"/>
          </a:p>
        </p:txBody>
      </p:sp>
    </p:spTree>
    <p:extLst>
      <p:ext uri="{BB962C8B-B14F-4D97-AF65-F5344CB8AC3E}">
        <p14:creationId xmlns:p14="http://schemas.microsoft.com/office/powerpoint/2010/main" val="270993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Finding URLs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26</a:t>
            </a:fld>
            <a:endParaRPr lang="en-US"/>
          </a:p>
        </p:txBody>
      </p:sp>
    </p:spTree>
    <p:extLst>
      <p:ext uri="{BB962C8B-B14F-4D97-AF65-F5344CB8AC3E}">
        <p14:creationId xmlns:p14="http://schemas.microsoft.com/office/powerpoint/2010/main" val="32226548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URLs</a:t>
            </a:r>
          </a:p>
        </p:txBody>
      </p:sp>
      <p:sp>
        <p:nvSpPr>
          <p:cNvPr id="3" name="Content Placeholder 2"/>
          <p:cNvSpPr>
            <a:spLocks noGrp="1"/>
          </p:cNvSpPr>
          <p:nvPr>
            <p:ph idx="1"/>
          </p:nvPr>
        </p:nvSpPr>
        <p:spPr/>
        <p:txBody>
          <a:bodyPr/>
          <a:lstStyle/>
          <a:p>
            <a:r>
              <a:rPr lang="en-US" dirty="0" smtClean="0"/>
              <a:t>Goal: find all URLs embedded in a text document</a:t>
            </a:r>
          </a:p>
          <a:p>
            <a:pPr lvl="1"/>
            <a:r>
              <a:rPr lang="en-US" dirty="0" smtClean="0"/>
              <a:t>URL: sequence of characters like</a:t>
            </a:r>
          </a:p>
          <a:p>
            <a:pPr marL="704088" lvl="2" indent="0">
              <a:buNone/>
            </a:pPr>
            <a:r>
              <a:rPr lang="en-US" dirty="0" smtClean="0"/>
              <a:t>		</a:t>
            </a:r>
            <a:r>
              <a:rPr lang="en-US" i="0" dirty="0" smtClean="0"/>
              <a:t>protocol-name://resource-name</a:t>
            </a:r>
          </a:p>
          <a:p>
            <a:pPr marL="704088" lvl="2" indent="0">
              <a:buNone/>
            </a:pPr>
            <a:r>
              <a:rPr lang="en-US" i="0" dirty="0"/>
              <a:t>	</a:t>
            </a:r>
            <a:r>
              <a:rPr lang="en-US" i="0" dirty="0" smtClean="0"/>
              <a:t>	(http://google.com/)</a:t>
            </a:r>
          </a:p>
          <a:p>
            <a:pPr lvl="2"/>
            <a:r>
              <a:rPr lang="en-US" dirty="0" smtClean="0"/>
              <a:t>Protocol name contains letters only</a:t>
            </a:r>
          </a:p>
          <a:p>
            <a:pPr lvl="2"/>
            <a:r>
              <a:rPr lang="en-US" dirty="0" smtClean="0"/>
              <a:t>Resource name contains letters, digits, punctuation </a:t>
            </a:r>
            <a:r>
              <a:rPr lang="en-US" dirty="0" smtClean="0"/>
              <a:t>characters</a:t>
            </a:r>
          </a:p>
          <a:p>
            <a:pPr lvl="2"/>
            <a:endParaRPr lang="en-US" dirty="0" smtClean="0"/>
          </a:p>
          <a:p>
            <a:pPr lvl="1"/>
            <a:r>
              <a:rPr lang="en-US" dirty="0" smtClean="0"/>
              <a:t>Look for :// and then for protocol name preceding it and resource name that follow it</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27</a:t>
            </a:fld>
            <a:endParaRPr lang="en-US"/>
          </a:p>
        </p:txBody>
      </p:sp>
    </p:spTree>
    <p:extLst>
      <p:ext uri="{BB962C8B-B14F-4D97-AF65-F5344CB8AC3E}">
        <p14:creationId xmlns:p14="http://schemas.microsoft.com/office/powerpoint/2010/main" val="275014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Finding URLs</a:t>
            </a:r>
            <a:endParaRPr lang="en-US" dirty="0"/>
          </a:p>
        </p:txBody>
      </p:sp>
      <p:sp>
        <p:nvSpPr>
          <p:cNvPr id="3" name="Content Placeholder 2"/>
          <p:cNvSpPr>
            <a:spLocks noGrp="1"/>
          </p:cNvSpPr>
          <p:nvPr>
            <p:ph idx="1"/>
          </p:nvPr>
        </p:nvSpPr>
        <p:spPr/>
        <p:txBody>
          <a:bodyPr>
            <a:normAutofit fontScale="47500" lnSpcReduction="20000"/>
          </a:bodyPr>
          <a:lstStyle/>
          <a:p>
            <a:pPr lvl="0">
              <a:buClr>
                <a:srgbClr val="5BD078"/>
              </a:buClr>
            </a:pPr>
            <a:r>
              <a:rPr lang="en-US" sz="6200" dirty="0">
                <a:solidFill>
                  <a:prstClr val="black"/>
                </a:solidFill>
              </a:rPr>
              <a:t>Find all URLs embedded in a text document</a:t>
            </a:r>
            <a:endParaRPr lang="en-US" sz="6200" dirty="0">
              <a:solidFill>
                <a:prstClr val="black"/>
              </a:solidFill>
              <a:latin typeface="Consolas"/>
            </a:endParaRPr>
          </a:p>
          <a:p>
            <a:pPr marL="411480" lvl="1" indent="0">
              <a:spcBef>
                <a:spcPts val="300"/>
              </a:spcBef>
              <a:buNone/>
            </a:pPr>
            <a:endParaRPr lang="en-US" sz="3200" dirty="0" smtClean="0">
              <a:solidFill>
                <a:prstClr val="black"/>
              </a:solidFill>
              <a:latin typeface="Consolas"/>
            </a:endParaRPr>
          </a:p>
          <a:p>
            <a:pPr marL="411480" lvl="1" indent="0">
              <a:spcBef>
                <a:spcPts val="300"/>
              </a:spcBef>
              <a:buNone/>
            </a:pPr>
            <a:r>
              <a:rPr lang="en-US" sz="3200" dirty="0" err="1" smtClean="0">
                <a:solidFill>
                  <a:prstClr val="black"/>
                </a:solidFill>
                <a:latin typeface="Consolas"/>
              </a:rPr>
              <a:t>std</a:t>
            </a:r>
            <a:r>
              <a:rPr lang="en-US" sz="3200" dirty="0" smtClean="0">
                <a:solidFill>
                  <a:prstClr val="black"/>
                </a:solidFill>
                <a:latin typeface="Consolas"/>
              </a:rPr>
              <a:t>::</a:t>
            </a:r>
            <a:r>
              <a:rPr lang="en-US" sz="3000" dirty="0" smtClean="0">
                <a:solidFill>
                  <a:prstClr val="black"/>
                </a:solidFill>
                <a:latin typeface="Consolas"/>
              </a:rPr>
              <a:t>vector&lt;</a:t>
            </a:r>
            <a:r>
              <a:rPr lang="en-US" sz="3200" dirty="0" err="1" smtClean="0">
                <a:solidFill>
                  <a:prstClr val="black"/>
                </a:solidFill>
                <a:latin typeface="Consolas"/>
              </a:rPr>
              <a:t>std</a:t>
            </a:r>
            <a:r>
              <a:rPr lang="en-US" sz="3200" dirty="0" smtClean="0">
                <a:solidFill>
                  <a:prstClr val="black"/>
                </a:solidFill>
                <a:latin typeface="Consolas"/>
              </a:rPr>
              <a:t>::</a:t>
            </a:r>
            <a:r>
              <a:rPr lang="en-US" sz="3000" dirty="0" smtClean="0">
                <a:solidFill>
                  <a:prstClr val="black"/>
                </a:solidFill>
                <a:latin typeface="Consolas"/>
              </a:rPr>
              <a:t>string</a:t>
            </a:r>
            <a:r>
              <a:rPr lang="en-US" sz="3000" dirty="0">
                <a:solidFill>
                  <a:prstClr val="black"/>
                </a:solidFill>
                <a:latin typeface="Consolas"/>
              </a:rPr>
              <a:t>&gt; </a:t>
            </a:r>
            <a:r>
              <a:rPr lang="en-US" sz="3000" dirty="0" err="1" smtClean="0">
                <a:solidFill>
                  <a:prstClr val="black"/>
                </a:solidFill>
                <a:latin typeface="Consolas"/>
              </a:rPr>
              <a:t>find_urls</a:t>
            </a:r>
            <a:r>
              <a:rPr lang="en-US" sz="3000" dirty="0" smtClean="0">
                <a:solidFill>
                  <a:prstClr val="black"/>
                </a:solidFill>
                <a:latin typeface="Consolas"/>
              </a:rPr>
              <a:t>(</a:t>
            </a:r>
            <a:r>
              <a:rPr lang="en-US" sz="3200" dirty="0" err="1">
                <a:solidFill>
                  <a:prstClr val="black"/>
                </a:solidFill>
                <a:latin typeface="Consolas"/>
              </a:rPr>
              <a:t>std</a:t>
            </a:r>
            <a:r>
              <a:rPr lang="en-US" sz="3200" dirty="0" smtClean="0">
                <a:solidFill>
                  <a:prstClr val="black"/>
                </a:solidFill>
                <a:latin typeface="Consolas"/>
              </a:rPr>
              <a:t>::</a:t>
            </a:r>
            <a:r>
              <a:rPr lang="en-US" sz="3000" dirty="0" smtClean="0">
                <a:solidFill>
                  <a:prstClr val="black"/>
                </a:solidFill>
                <a:latin typeface="Consolas"/>
              </a:rPr>
              <a:t>string</a:t>
            </a:r>
            <a:r>
              <a:rPr lang="en-US" sz="3000" dirty="0" smtClean="0">
                <a:latin typeface="Consolas"/>
              </a:rPr>
              <a:t> </a:t>
            </a:r>
            <a:r>
              <a:rPr lang="en-US" sz="3000" dirty="0" err="1">
                <a:solidFill>
                  <a:srgbClr val="0000FF"/>
                </a:solidFill>
                <a:latin typeface="Consolas"/>
              </a:rPr>
              <a:t>const</a:t>
            </a:r>
            <a:r>
              <a:rPr lang="en-US" sz="3000" dirty="0">
                <a:solidFill>
                  <a:prstClr val="black"/>
                </a:solidFill>
                <a:latin typeface="Consolas"/>
              </a:rPr>
              <a:t>&amp; s)</a:t>
            </a:r>
          </a:p>
          <a:p>
            <a:pPr marL="411480" lvl="1" indent="0">
              <a:spcBef>
                <a:spcPts val="300"/>
              </a:spcBef>
              <a:buNone/>
            </a:pPr>
            <a:r>
              <a:rPr lang="en-US" sz="3000" dirty="0">
                <a:solidFill>
                  <a:prstClr val="black"/>
                </a:solidFill>
                <a:latin typeface="Consolas"/>
              </a:rPr>
              <a:t>{</a:t>
            </a:r>
          </a:p>
          <a:p>
            <a:pPr marL="411480" lvl="1" indent="0">
              <a:spcBef>
                <a:spcPts val="300"/>
              </a:spcBef>
              <a:buNone/>
            </a:pPr>
            <a:r>
              <a:rPr lang="en-US" sz="3000" dirty="0">
                <a:solidFill>
                  <a:prstClr val="black"/>
                </a:solidFill>
                <a:latin typeface="Consolas"/>
              </a:rPr>
              <a:t> </a:t>
            </a:r>
            <a:r>
              <a:rPr lang="en-US" sz="3000" dirty="0" smtClean="0">
                <a:solidFill>
                  <a:prstClr val="black"/>
                </a:solidFill>
                <a:latin typeface="Consolas"/>
              </a:rPr>
              <a:t>   </a:t>
            </a:r>
            <a:r>
              <a:rPr lang="en-US" sz="3200" dirty="0" err="1" smtClean="0">
                <a:solidFill>
                  <a:prstClr val="black"/>
                </a:solidFill>
                <a:latin typeface="Consolas"/>
              </a:rPr>
              <a:t>std</a:t>
            </a:r>
            <a:r>
              <a:rPr lang="en-US" sz="3200" dirty="0" smtClean="0">
                <a:solidFill>
                  <a:prstClr val="black"/>
                </a:solidFill>
                <a:latin typeface="Consolas"/>
              </a:rPr>
              <a:t>::</a:t>
            </a:r>
            <a:r>
              <a:rPr lang="en-US" sz="3000" dirty="0" smtClean="0">
                <a:solidFill>
                  <a:prstClr val="black"/>
                </a:solidFill>
                <a:latin typeface="Consolas"/>
              </a:rPr>
              <a:t>vector&lt;</a:t>
            </a:r>
            <a:r>
              <a:rPr lang="en-US" sz="3200" dirty="0" err="1" smtClean="0">
                <a:solidFill>
                  <a:prstClr val="black"/>
                </a:solidFill>
                <a:latin typeface="Consolas"/>
              </a:rPr>
              <a:t>std</a:t>
            </a:r>
            <a:r>
              <a:rPr lang="en-US" sz="3200" dirty="0" smtClean="0">
                <a:solidFill>
                  <a:prstClr val="black"/>
                </a:solidFill>
                <a:latin typeface="Consolas"/>
              </a:rPr>
              <a:t>::</a:t>
            </a:r>
            <a:r>
              <a:rPr lang="en-US" sz="3000" dirty="0" smtClean="0">
                <a:solidFill>
                  <a:prstClr val="black"/>
                </a:solidFill>
                <a:latin typeface="Consolas"/>
              </a:rPr>
              <a:t>string</a:t>
            </a:r>
            <a:r>
              <a:rPr lang="en-US" sz="3000" dirty="0">
                <a:solidFill>
                  <a:prstClr val="black"/>
                </a:solidFill>
                <a:latin typeface="Consolas"/>
              </a:rPr>
              <a:t>&gt; ret;</a:t>
            </a:r>
          </a:p>
          <a:p>
            <a:pPr marL="411480" lvl="1" indent="0">
              <a:spcBef>
                <a:spcPts val="300"/>
              </a:spcBef>
              <a:buNone/>
            </a:pPr>
            <a:r>
              <a:rPr lang="en-US" sz="3000" dirty="0" smtClean="0">
                <a:solidFill>
                  <a:prstClr val="black"/>
                </a:solidFill>
                <a:latin typeface="Consolas"/>
              </a:rPr>
              <a:t>    </a:t>
            </a:r>
            <a:r>
              <a:rPr lang="en-US" sz="3000" dirty="0">
                <a:solidFill>
                  <a:srgbClr val="008000"/>
                </a:solidFill>
                <a:latin typeface="Consolas"/>
              </a:rPr>
              <a:t>// look through the entire </a:t>
            </a:r>
            <a:r>
              <a:rPr lang="en-US" sz="3000" dirty="0" smtClean="0">
                <a:solidFill>
                  <a:srgbClr val="008000"/>
                </a:solidFill>
                <a:latin typeface="Consolas"/>
              </a:rPr>
              <a:t>input</a:t>
            </a:r>
          </a:p>
          <a:p>
            <a:pPr marL="411480" lvl="1" indent="0">
              <a:spcBef>
                <a:spcPts val="300"/>
              </a:spcBef>
              <a:buNone/>
            </a:pPr>
            <a:r>
              <a:rPr lang="en-US" sz="3000" dirty="0" smtClean="0">
                <a:solidFill>
                  <a:prstClr val="black"/>
                </a:solidFill>
                <a:latin typeface="Consolas"/>
              </a:rPr>
              <a:t>    </a:t>
            </a:r>
            <a:r>
              <a:rPr lang="en-US" sz="3000" dirty="0">
                <a:solidFill>
                  <a:srgbClr val="0000FF"/>
                </a:solidFill>
                <a:latin typeface="Consolas"/>
              </a:rPr>
              <a:t>auto</a:t>
            </a:r>
            <a:r>
              <a:rPr lang="en-US" sz="3000" dirty="0">
                <a:solidFill>
                  <a:prstClr val="black"/>
                </a:solidFill>
                <a:latin typeface="Consolas"/>
              </a:rPr>
              <a:t> b = </a:t>
            </a:r>
            <a:r>
              <a:rPr lang="en-US" sz="3000" dirty="0" err="1">
                <a:solidFill>
                  <a:prstClr val="black"/>
                </a:solidFill>
                <a:latin typeface="Consolas"/>
              </a:rPr>
              <a:t>s.begin</a:t>
            </a:r>
            <a:r>
              <a:rPr lang="en-US" sz="3000" dirty="0">
                <a:solidFill>
                  <a:prstClr val="black"/>
                </a:solidFill>
                <a:latin typeface="Consolas"/>
              </a:rPr>
              <a:t>(), e = </a:t>
            </a:r>
            <a:r>
              <a:rPr lang="en-US" sz="3000" dirty="0" err="1">
                <a:solidFill>
                  <a:prstClr val="black"/>
                </a:solidFill>
                <a:latin typeface="Consolas"/>
              </a:rPr>
              <a:t>s.end</a:t>
            </a:r>
            <a:r>
              <a:rPr lang="en-US" sz="3000" dirty="0">
                <a:solidFill>
                  <a:prstClr val="black"/>
                </a:solidFill>
                <a:latin typeface="Consolas"/>
              </a:rPr>
              <a:t>();</a:t>
            </a:r>
          </a:p>
          <a:p>
            <a:pPr marL="411480" lvl="1" indent="0">
              <a:spcBef>
                <a:spcPts val="300"/>
              </a:spcBef>
              <a:buNone/>
            </a:pPr>
            <a:r>
              <a:rPr lang="en-US" sz="3000" dirty="0" smtClean="0">
                <a:solidFill>
                  <a:srgbClr val="0000FF"/>
                </a:solidFill>
                <a:latin typeface="Consolas"/>
              </a:rPr>
              <a:t>    while</a:t>
            </a:r>
            <a:r>
              <a:rPr lang="en-US" sz="3000" dirty="0" smtClean="0">
                <a:solidFill>
                  <a:prstClr val="black"/>
                </a:solidFill>
                <a:latin typeface="Consolas"/>
              </a:rPr>
              <a:t> </a:t>
            </a:r>
            <a:r>
              <a:rPr lang="en-US" sz="3000" dirty="0">
                <a:solidFill>
                  <a:prstClr val="black"/>
                </a:solidFill>
                <a:latin typeface="Consolas"/>
              </a:rPr>
              <a:t>(b != e) {</a:t>
            </a:r>
          </a:p>
          <a:p>
            <a:pPr marL="411480" lvl="1" indent="0">
              <a:spcBef>
                <a:spcPts val="300"/>
              </a:spcBef>
              <a:buNone/>
            </a:pPr>
            <a:r>
              <a:rPr lang="en-US" sz="3000" dirty="0">
                <a:solidFill>
                  <a:prstClr val="black"/>
                </a:solidFill>
                <a:latin typeface="Consolas"/>
              </a:rPr>
              <a:t>        </a:t>
            </a:r>
            <a:r>
              <a:rPr lang="en-US" sz="3000" dirty="0">
                <a:solidFill>
                  <a:srgbClr val="008000"/>
                </a:solidFill>
                <a:latin typeface="Consolas"/>
              </a:rPr>
              <a:t>// look for one or more letters followed by ://</a:t>
            </a:r>
            <a:endParaRPr lang="en-US" sz="3000" dirty="0">
              <a:solidFill>
                <a:prstClr val="black"/>
              </a:solidFill>
              <a:latin typeface="Consolas"/>
            </a:endParaRPr>
          </a:p>
          <a:p>
            <a:pPr marL="411480" lvl="1" indent="0">
              <a:spcBef>
                <a:spcPts val="300"/>
              </a:spcBef>
              <a:buNone/>
            </a:pPr>
            <a:r>
              <a:rPr lang="en-US" sz="3000" dirty="0">
                <a:solidFill>
                  <a:prstClr val="black"/>
                </a:solidFill>
                <a:latin typeface="Consolas"/>
              </a:rPr>
              <a:t>        b = </a:t>
            </a:r>
            <a:r>
              <a:rPr lang="en-US" sz="3000" dirty="0" err="1">
                <a:solidFill>
                  <a:prstClr val="black"/>
                </a:solidFill>
                <a:latin typeface="Consolas"/>
              </a:rPr>
              <a:t>url_beg</a:t>
            </a:r>
            <a:r>
              <a:rPr lang="en-US" sz="3000" dirty="0">
                <a:solidFill>
                  <a:prstClr val="black"/>
                </a:solidFill>
                <a:latin typeface="Consolas"/>
              </a:rPr>
              <a:t>(b, e);</a:t>
            </a:r>
          </a:p>
          <a:p>
            <a:pPr marL="411480" lvl="1" indent="0">
              <a:spcBef>
                <a:spcPts val="300"/>
              </a:spcBef>
              <a:buNone/>
            </a:pPr>
            <a:r>
              <a:rPr lang="en-US" sz="3000" dirty="0">
                <a:solidFill>
                  <a:prstClr val="black"/>
                </a:solidFill>
                <a:latin typeface="Consolas"/>
              </a:rPr>
              <a:t>        </a:t>
            </a:r>
            <a:r>
              <a:rPr lang="en-US" sz="3000" dirty="0">
                <a:solidFill>
                  <a:srgbClr val="008000"/>
                </a:solidFill>
                <a:latin typeface="Consolas"/>
              </a:rPr>
              <a:t>// if we found it</a:t>
            </a:r>
            <a:endParaRPr lang="en-US" sz="3000" dirty="0">
              <a:solidFill>
                <a:prstClr val="black"/>
              </a:solidFill>
              <a:latin typeface="Consolas"/>
            </a:endParaRPr>
          </a:p>
          <a:p>
            <a:pPr marL="411480" lvl="1" indent="0">
              <a:spcBef>
                <a:spcPts val="300"/>
              </a:spcBef>
              <a:buNone/>
            </a:pPr>
            <a:r>
              <a:rPr lang="en-US" sz="3000" dirty="0">
                <a:solidFill>
                  <a:prstClr val="black"/>
                </a:solidFill>
                <a:latin typeface="Consolas"/>
              </a:rPr>
              <a:t>        </a:t>
            </a:r>
            <a:r>
              <a:rPr lang="en-US" sz="3000" dirty="0">
                <a:solidFill>
                  <a:srgbClr val="0000FF"/>
                </a:solidFill>
                <a:latin typeface="Consolas"/>
              </a:rPr>
              <a:t>if</a:t>
            </a:r>
            <a:r>
              <a:rPr lang="en-US" sz="3000" dirty="0">
                <a:solidFill>
                  <a:prstClr val="black"/>
                </a:solidFill>
                <a:latin typeface="Consolas"/>
              </a:rPr>
              <a:t> (b != e) {</a:t>
            </a:r>
          </a:p>
          <a:p>
            <a:pPr marL="411480" lvl="1" indent="0">
              <a:spcBef>
                <a:spcPts val="300"/>
              </a:spcBef>
              <a:buNone/>
            </a:pPr>
            <a:r>
              <a:rPr lang="en-US" sz="3000" dirty="0">
                <a:solidFill>
                  <a:prstClr val="black"/>
                </a:solidFill>
                <a:latin typeface="Consolas"/>
              </a:rPr>
              <a:t>            </a:t>
            </a:r>
            <a:r>
              <a:rPr lang="en-US" sz="3000" dirty="0">
                <a:solidFill>
                  <a:srgbClr val="0000FF"/>
                </a:solidFill>
                <a:latin typeface="Consolas"/>
              </a:rPr>
              <a:t>auto</a:t>
            </a:r>
            <a:r>
              <a:rPr lang="en-US" sz="3000" dirty="0">
                <a:solidFill>
                  <a:prstClr val="black"/>
                </a:solidFill>
                <a:latin typeface="Consolas"/>
              </a:rPr>
              <a:t> after = </a:t>
            </a:r>
            <a:r>
              <a:rPr lang="en-US" sz="3000" dirty="0" err="1">
                <a:solidFill>
                  <a:prstClr val="black"/>
                </a:solidFill>
                <a:latin typeface="Consolas"/>
              </a:rPr>
              <a:t>url_end</a:t>
            </a:r>
            <a:r>
              <a:rPr lang="en-US" sz="3000" dirty="0">
                <a:solidFill>
                  <a:prstClr val="black"/>
                </a:solidFill>
                <a:latin typeface="Consolas"/>
              </a:rPr>
              <a:t>(b, e);        </a:t>
            </a:r>
            <a:r>
              <a:rPr lang="en-US" sz="3000" dirty="0" smtClean="0">
                <a:solidFill>
                  <a:prstClr val="black"/>
                </a:solidFill>
                <a:latin typeface="Consolas"/>
              </a:rPr>
              <a:t>     </a:t>
            </a:r>
            <a:r>
              <a:rPr lang="en-US" sz="3000" dirty="0" smtClean="0">
                <a:solidFill>
                  <a:srgbClr val="008000"/>
                </a:solidFill>
                <a:latin typeface="Consolas"/>
              </a:rPr>
              <a:t>// </a:t>
            </a:r>
            <a:r>
              <a:rPr lang="en-US" sz="3000" dirty="0">
                <a:solidFill>
                  <a:srgbClr val="008000"/>
                </a:solidFill>
                <a:latin typeface="Consolas"/>
              </a:rPr>
              <a:t>get the rest of the URL</a:t>
            </a:r>
            <a:endParaRPr lang="en-US" sz="3000" dirty="0">
              <a:solidFill>
                <a:prstClr val="black"/>
              </a:solidFill>
              <a:latin typeface="Consolas"/>
            </a:endParaRPr>
          </a:p>
          <a:p>
            <a:pPr marL="411480" lvl="1" indent="0">
              <a:spcBef>
                <a:spcPts val="300"/>
              </a:spcBef>
              <a:buNone/>
            </a:pPr>
            <a:r>
              <a:rPr lang="en-US" sz="3000" dirty="0">
                <a:solidFill>
                  <a:prstClr val="black"/>
                </a:solidFill>
                <a:latin typeface="Consolas"/>
              </a:rPr>
              <a:t>            </a:t>
            </a:r>
            <a:r>
              <a:rPr lang="en-US" sz="3000" dirty="0" err="1" smtClean="0">
                <a:solidFill>
                  <a:prstClr val="black"/>
                </a:solidFill>
                <a:latin typeface="Consolas"/>
              </a:rPr>
              <a:t>ret.push_back</a:t>
            </a:r>
            <a:r>
              <a:rPr lang="en-US" sz="3000" dirty="0" smtClean="0">
                <a:solidFill>
                  <a:prstClr val="black"/>
                </a:solidFill>
                <a:latin typeface="Consolas"/>
              </a:rPr>
              <a:t>(</a:t>
            </a:r>
            <a:r>
              <a:rPr lang="en-US" sz="3000" dirty="0" err="1" smtClean="0">
                <a:solidFill>
                  <a:prstClr val="black"/>
                </a:solidFill>
                <a:latin typeface="Consolas"/>
              </a:rPr>
              <a:t>std</a:t>
            </a:r>
            <a:r>
              <a:rPr lang="en-US" sz="3000" dirty="0" smtClean="0">
                <a:solidFill>
                  <a:prstClr val="black"/>
                </a:solidFill>
                <a:latin typeface="Consolas"/>
              </a:rPr>
              <a:t>::string(b</a:t>
            </a:r>
            <a:r>
              <a:rPr lang="en-US" sz="3000" dirty="0">
                <a:solidFill>
                  <a:prstClr val="black"/>
                </a:solidFill>
                <a:latin typeface="Consolas"/>
              </a:rPr>
              <a:t>, after));   </a:t>
            </a:r>
            <a:r>
              <a:rPr lang="en-US" sz="3000" dirty="0">
                <a:solidFill>
                  <a:srgbClr val="008000"/>
                </a:solidFill>
                <a:latin typeface="Consolas"/>
              </a:rPr>
              <a:t>// remember the URL</a:t>
            </a:r>
            <a:endParaRPr lang="en-US" sz="3000" dirty="0">
              <a:solidFill>
                <a:prstClr val="black"/>
              </a:solidFill>
              <a:latin typeface="Consolas"/>
            </a:endParaRPr>
          </a:p>
          <a:p>
            <a:pPr marL="411480" lvl="1" indent="0">
              <a:spcBef>
                <a:spcPts val="300"/>
              </a:spcBef>
              <a:buNone/>
            </a:pPr>
            <a:r>
              <a:rPr lang="en-US" sz="3000" dirty="0">
                <a:solidFill>
                  <a:prstClr val="black"/>
                </a:solidFill>
                <a:latin typeface="Consolas"/>
              </a:rPr>
              <a:t>            b = after;    </a:t>
            </a:r>
            <a:r>
              <a:rPr lang="en-US" sz="3000" dirty="0">
                <a:solidFill>
                  <a:srgbClr val="008000"/>
                </a:solidFill>
                <a:latin typeface="Consolas"/>
              </a:rPr>
              <a:t>// advance b and check for more URLs on this line</a:t>
            </a:r>
            <a:endParaRPr lang="en-US" sz="3000" dirty="0">
              <a:solidFill>
                <a:prstClr val="black"/>
              </a:solidFill>
              <a:latin typeface="Consolas"/>
            </a:endParaRPr>
          </a:p>
          <a:p>
            <a:pPr marL="411480" lvl="1" indent="0">
              <a:spcBef>
                <a:spcPts val="300"/>
              </a:spcBef>
              <a:buNone/>
            </a:pPr>
            <a:r>
              <a:rPr lang="en-US" sz="3000" dirty="0">
                <a:solidFill>
                  <a:prstClr val="black"/>
                </a:solidFill>
                <a:latin typeface="Consolas"/>
              </a:rPr>
              <a:t>        }</a:t>
            </a:r>
          </a:p>
          <a:p>
            <a:pPr marL="411480" lvl="1" indent="0">
              <a:spcBef>
                <a:spcPts val="300"/>
              </a:spcBef>
              <a:buNone/>
            </a:pPr>
            <a:r>
              <a:rPr lang="en-US" sz="3000" dirty="0">
                <a:solidFill>
                  <a:prstClr val="black"/>
                </a:solidFill>
                <a:latin typeface="Consolas"/>
              </a:rPr>
              <a:t>    }</a:t>
            </a:r>
          </a:p>
          <a:p>
            <a:pPr marL="411480" lvl="1" indent="0">
              <a:spcBef>
                <a:spcPts val="300"/>
              </a:spcBef>
              <a:buNone/>
            </a:pPr>
            <a:r>
              <a:rPr lang="en-US" sz="3000" dirty="0">
                <a:solidFill>
                  <a:prstClr val="black"/>
                </a:solidFill>
                <a:latin typeface="Consolas"/>
              </a:rPr>
              <a:t>    </a:t>
            </a:r>
            <a:r>
              <a:rPr lang="en-US" sz="3000" dirty="0">
                <a:solidFill>
                  <a:srgbClr val="0000FF"/>
                </a:solidFill>
                <a:latin typeface="Consolas"/>
              </a:rPr>
              <a:t>return</a:t>
            </a:r>
            <a:r>
              <a:rPr lang="en-US" sz="3000" dirty="0">
                <a:solidFill>
                  <a:prstClr val="black"/>
                </a:solidFill>
                <a:latin typeface="Consolas"/>
              </a:rPr>
              <a:t> ret;</a:t>
            </a:r>
          </a:p>
          <a:p>
            <a:pPr marL="411480" lvl="1" indent="0">
              <a:spcBef>
                <a:spcPts val="300"/>
              </a:spcBef>
              <a:buNone/>
            </a:pPr>
            <a:r>
              <a:rPr lang="en-US" sz="3000"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28</a:t>
            </a:fld>
            <a:endParaRPr lang="en-US"/>
          </a:p>
        </p:txBody>
      </p:sp>
    </p:spTree>
    <p:extLst>
      <p:ext uri="{BB962C8B-B14F-4D97-AF65-F5344CB8AC3E}">
        <p14:creationId xmlns:p14="http://schemas.microsoft.com/office/powerpoint/2010/main" val="4076570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17" end="17"/>
                                            </p:txEl>
                                          </p:spTgt>
                                        </p:tgtEl>
                                        <p:attrNameLst>
                                          <p:attrName>style.visibility</p:attrName>
                                        </p:attrNameLst>
                                      </p:cBhvr>
                                      <p:to>
                                        <p:strVal val="visible"/>
                                      </p:to>
                                    </p:set>
                                    <p:anim calcmode="lin" valueType="num">
                                      <p:cBhvr additive="base">
                                        <p:cTn id="19" dur="500" fill="hold"/>
                                        <p:tgtEl>
                                          <p:spTgt spid="3">
                                            <p:txEl>
                                              <p:pRg st="17" end="1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7" end="17"/>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18" end="18"/>
                                            </p:txEl>
                                          </p:spTgt>
                                        </p:tgtEl>
                                        <p:attrNameLst>
                                          <p:attrName>style.visibility</p:attrName>
                                        </p:attrNameLst>
                                      </p:cBhvr>
                                      <p:to>
                                        <p:strVal val="visible"/>
                                      </p:to>
                                    </p:set>
                                    <p:anim calcmode="lin" valueType="num">
                                      <p:cBhvr additive="base">
                                        <p:cTn id="23" dur="500" fill="hold"/>
                                        <p:tgtEl>
                                          <p:spTgt spid="3">
                                            <p:txEl>
                                              <p:pRg st="18" end="18"/>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18" end="18"/>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anim calcmode="lin" valueType="num">
                                      <p:cBhvr additive="base">
                                        <p:cTn id="41"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
                                            <p:txEl>
                                              <p:pRg st="10" end="10"/>
                                            </p:txEl>
                                          </p:spTgt>
                                        </p:tgtEl>
                                        <p:attrNameLst>
                                          <p:attrName>ppt_y</p:attrName>
                                        </p:attrNameLst>
                                      </p:cBhvr>
                                      <p:tavLst>
                                        <p:tav tm="0">
                                          <p:val>
                                            <p:strVal val="#ppt_y"/>
                                          </p:val>
                                        </p:tav>
                                        <p:tav tm="100000">
                                          <p:val>
                                            <p:strVal val="#ppt_y"/>
                                          </p:val>
                                        </p:tav>
                                      </p:tavLst>
                                    </p:anim>
                                  </p:childTnLst>
                                </p:cTn>
                              </p:par>
                              <p:par>
                                <p:cTn id="59" presetID="2" presetClass="entr" presetSubtype="8" fill="hold" nodeType="with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ppt_y"/>
                                          </p:val>
                                        </p:tav>
                                        <p:tav tm="100000">
                                          <p:val>
                                            <p:strVal val="#ppt_y"/>
                                          </p:val>
                                        </p:tav>
                                      </p:tavLst>
                                    </p:anim>
                                  </p:childTnLst>
                                </p:cTn>
                              </p:par>
                              <p:par>
                                <p:cTn id="63" presetID="2" presetClass="entr" presetSubtype="8" fill="hold" nodeType="with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 calcmode="lin" valueType="num">
                                      <p:cBhvr additive="base">
                                        <p:cTn id="6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3">
                                            <p:txEl>
                                              <p:pRg st="12" end="12"/>
                                            </p:txEl>
                                          </p:spTgt>
                                        </p:tgtEl>
                                        <p:attrNameLst>
                                          <p:attrName>ppt_y</p:attrName>
                                        </p:attrNameLst>
                                      </p:cBhvr>
                                      <p:tavLst>
                                        <p:tav tm="0">
                                          <p:val>
                                            <p:strVal val="#ppt_y"/>
                                          </p:val>
                                        </p:tav>
                                        <p:tav tm="100000">
                                          <p:val>
                                            <p:strVal val="#ppt_y"/>
                                          </p:val>
                                        </p:tav>
                                      </p:tavLst>
                                    </p:anim>
                                  </p:childTnLst>
                                </p:cTn>
                              </p:par>
                              <p:par>
                                <p:cTn id="67" presetID="2" presetClass="entr" presetSubtype="8" fill="hold" nodeType="withEffect">
                                  <p:stCondLst>
                                    <p:cond delay="0"/>
                                  </p:stCondLst>
                                  <p:childTnLst>
                                    <p:set>
                                      <p:cBhvr>
                                        <p:cTn id="68" dur="1" fill="hold">
                                          <p:stCondLst>
                                            <p:cond delay="0"/>
                                          </p:stCondLst>
                                        </p:cTn>
                                        <p:tgtEl>
                                          <p:spTgt spid="3">
                                            <p:txEl>
                                              <p:pRg st="13" end="13"/>
                                            </p:txEl>
                                          </p:spTgt>
                                        </p:tgtEl>
                                        <p:attrNameLst>
                                          <p:attrName>style.visibility</p:attrName>
                                        </p:attrNameLst>
                                      </p:cBhvr>
                                      <p:to>
                                        <p:strVal val="visible"/>
                                      </p:to>
                                    </p:set>
                                    <p:anim calcmode="lin" valueType="num">
                                      <p:cBhvr additive="base">
                                        <p:cTn id="69"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70" dur="500" fill="hold"/>
                                        <p:tgtEl>
                                          <p:spTgt spid="3">
                                            <p:txEl>
                                              <p:pRg st="13" end="13"/>
                                            </p:txEl>
                                          </p:spTgt>
                                        </p:tgtEl>
                                        <p:attrNameLst>
                                          <p:attrName>ppt_y</p:attrName>
                                        </p:attrNameLst>
                                      </p:cBhvr>
                                      <p:tavLst>
                                        <p:tav tm="0">
                                          <p:val>
                                            <p:strVal val="#ppt_y"/>
                                          </p:val>
                                        </p:tav>
                                        <p:tav tm="100000">
                                          <p:val>
                                            <p:strVal val="#ppt_y"/>
                                          </p:val>
                                        </p:tav>
                                      </p:tavLst>
                                    </p:anim>
                                  </p:childTnLst>
                                </p:cTn>
                              </p:par>
                              <p:par>
                                <p:cTn id="71" presetID="2" presetClass="entr" presetSubtype="8" fill="hold" nodeType="with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 calcmode="lin" valueType="num">
                                      <p:cBhvr additive="base">
                                        <p:cTn id="73"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4" end="14"/>
                                            </p:txEl>
                                          </p:spTgt>
                                        </p:tgtEl>
                                        <p:attrNameLst>
                                          <p:attrName>ppt_y</p:attrName>
                                        </p:attrNameLst>
                                      </p:cBhvr>
                                      <p:tavLst>
                                        <p:tav tm="0">
                                          <p:val>
                                            <p:strVal val="#ppt_y"/>
                                          </p:val>
                                        </p:tav>
                                        <p:tav tm="100000">
                                          <p:val>
                                            <p:strVal val="#ppt_y"/>
                                          </p:val>
                                        </p:tav>
                                      </p:tavLst>
                                    </p:anim>
                                  </p:childTnLst>
                                </p:cTn>
                              </p:par>
                              <p:par>
                                <p:cTn id="75" presetID="2" presetClass="entr" presetSubtype="8" fill="hold" nodeType="with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 calcmode="lin" valueType="num">
                                      <p:cBhvr additive="base">
                                        <p:cTn id="77"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3">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URLs</a:t>
            </a:r>
            <a:endParaRPr lang="en-US" dirty="0"/>
          </a:p>
        </p:txBody>
      </p:sp>
      <p:sp>
        <p:nvSpPr>
          <p:cNvPr id="3" name="Content Placeholder 2"/>
          <p:cNvSpPr>
            <a:spLocks noGrp="1"/>
          </p:cNvSpPr>
          <p:nvPr>
            <p:ph idx="1"/>
          </p:nvPr>
        </p:nvSpPr>
        <p:spPr/>
        <p:txBody>
          <a:bodyPr/>
          <a:lstStyle/>
          <a:p>
            <a:r>
              <a:rPr lang="de-DE" dirty="0"/>
              <a:t>This looks like</a:t>
            </a:r>
            <a:r>
              <a:rPr lang="en-US" dirty="0" smtClean="0"/>
              <a:t>:</a:t>
            </a:r>
          </a:p>
          <a:p>
            <a:endParaRPr lang="en-US" dirty="0"/>
          </a:p>
          <a:p>
            <a:endParaRPr lang="en-US" dirty="0" smtClean="0"/>
          </a:p>
          <a:p>
            <a:endParaRPr lang="en-US" dirty="0"/>
          </a:p>
          <a:p>
            <a:endParaRPr lang="en-US" dirty="0" smtClean="0"/>
          </a:p>
          <a:p>
            <a:endParaRPr lang="en-US" dirty="0" smtClean="0"/>
          </a:p>
          <a:p>
            <a:r>
              <a:rPr lang="en-US" dirty="0" smtClean="0"/>
              <a:t>The functions </a:t>
            </a:r>
            <a:r>
              <a:rPr lang="en-US" dirty="0" err="1" smtClean="0"/>
              <a:t>url_begin</a:t>
            </a:r>
            <a:r>
              <a:rPr lang="en-US" dirty="0" smtClean="0"/>
              <a:t>() and </a:t>
            </a:r>
            <a:r>
              <a:rPr lang="en-US" dirty="0" err="1" smtClean="0"/>
              <a:t>url_end</a:t>
            </a:r>
            <a:r>
              <a:rPr lang="en-US" dirty="0" smtClean="0"/>
              <a:t>() locate the </a:t>
            </a:r>
            <a:r>
              <a:rPr lang="en-US" dirty="0" err="1" smtClean="0"/>
              <a:t>url</a:t>
            </a:r>
            <a:r>
              <a:rPr lang="en-US" dirty="0" smtClean="0"/>
              <a:t> inside the overall string (document)</a:t>
            </a:r>
            <a:endParaRPr lang="en-US" dirty="0"/>
          </a:p>
          <a:p>
            <a:pPr marL="109728" indent="0">
              <a:buNone/>
            </a:pP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29</a:t>
            </a:fld>
            <a:endParaRPr lang="en-US"/>
          </a:p>
        </p:txBody>
      </p:sp>
      <p:grpSp>
        <p:nvGrpSpPr>
          <p:cNvPr id="19" name="Group 18"/>
          <p:cNvGrpSpPr/>
          <p:nvPr/>
        </p:nvGrpSpPr>
        <p:grpSpPr>
          <a:xfrm>
            <a:off x="2823362" y="2209801"/>
            <a:ext cx="6701638" cy="2204989"/>
            <a:chOff x="990600" y="3292747"/>
            <a:chExt cx="6701638" cy="2204989"/>
          </a:xfrm>
        </p:grpSpPr>
        <p:sp>
          <p:nvSpPr>
            <p:cNvPr id="8" name="Rectangle 7"/>
            <p:cNvSpPr/>
            <p:nvPr/>
          </p:nvSpPr>
          <p:spPr>
            <a:xfrm>
              <a:off x="3200400" y="4167664"/>
              <a:ext cx="4187038"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dirty="0"/>
                <a:t>www.acceleratedcpp.com more text…</a:t>
              </a:r>
            </a:p>
          </p:txBody>
        </p:sp>
        <p:cxnSp>
          <p:nvCxnSpPr>
            <p:cNvPr id="9" name="Straight Arrow Connector 8"/>
            <p:cNvCxnSpPr/>
            <p:nvPr/>
          </p:nvCxnSpPr>
          <p:spPr>
            <a:xfrm flipV="1">
              <a:off x="2047941" y="4648200"/>
              <a:ext cx="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543800" y="3650964"/>
              <a:ext cx="0" cy="5167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90600" y="5121215"/>
              <a:ext cx="1888659" cy="369332"/>
            </a:xfrm>
            <a:prstGeom prst="rect">
              <a:avLst/>
            </a:prstGeom>
            <a:noFill/>
          </p:spPr>
          <p:txBody>
            <a:bodyPr wrap="none" rtlCol="0">
              <a:spAutoFit/>
            </a:bodyPr>
            <a:lstStyle/>
            <a:p>
              <a:r>
                <a:rPr lang="de-DE" dirty="0"/>
                <a:t>b = url_begin(b, e)</a:t>
              </a:r>
              <a:endParaRPr lang="en-US" dirty="0"/>
            </a:p>
          </p:txBody>
        </p:sp>
        <p:sp>
          <p:nvSpPr>
            <p:cNvPr id="12" name="TextBox 11"/>
            <p:cNvSpPr txBox="1"/>
            <p:nvPr/>
          </p:nvSpPr>
          <p:spPr>
            <a:xfrm>
              <a:off x="7395362" y="3292747"/>
              <a:ext cx="296876" cy="369332"/>
            </a:xfrm>
            <a:prstGeom prst="rect">
              <a:avLst/>
            </a:prstGeom>
            <a:noFill/>
          </p:spPr>
          <p:txBody>
            <a:bodyPr wrap="none" rtlCol="0">
              <a:spAutoFit/>
            </a:bodyPr>
            <a:lstStyle/>
            <a:p>
              <a:r>
                <a:rPr lang="de-DE" dirty="0"/>
                <a:t>e</a:t>
              </a:r>
              <a:endParaRPr lang="en-US" dirty="0"/>
            </a:p>
          </p:txBody>
        </p:sp>
        <p:sp>
          <p:nvSpPr>
            <p:cNvPr id="13" name="Rectangle 12"/>
            <p:cNvSpPr/>
            <p:nvPr/>
          </p:nvSpPr>
          <p:spPr>
            <a:xfrm>
              <a:off x="1085850" y="4167664"/>
              <a:ext cx="14097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en-US" dirty="0"/>
                <a:t>…text http</a:t>
              </a:r>
            </a:p>
          </p:txBody>
        </p:sp>
        <p:sp>
          <p:nvSpPr>
            <p:cNvPr id="14" name="Rectangle 13"/>
            <p:cNvSpPr/>
            <p:nvPr/>
          </p:nvSpPr>
          <p:spPr>
            <a:xfrm>
              <a:off x="2495550" y="4167664"/>
              <a:ext cx="70485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a:t>
              </a:r>
            </a:p>
          </p:txBody>
        </p:sp>
        <p:cxnSp>
          <p:nvCxnSpPr>
            <p:cNvPr id="17" name="Straight Arrow Connector 16"/>
            <p:cNvCxnSpPr/>
            <p:nvPr/>
          </p:nvCxnSpPr>
          <p:spPr>
            <a:xfrm flipV="1">
              <a:off x="5939638" y="4648200"/>
              <a:ext cx="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25901" y="5128404"/>
              <a:ext cx="2051972" cy="369332"/>
            </a:xfrm>
            <a:prstGeom prst="rect">
              <a:avLst/>
            </a:prstGeom>
            <a:noFill/>
          </p:spPr>
          <p:txBody>
            <a:bodyPr wrap="none" rtlCol="0">
              <a:spAutoFit/>
            </a:bodyPr>
            <a:lstStyle/>
            <a:p>
              <a:r>
                <a:rPr lang="de-DE" dirty="0"/>
                <a:t>after = url_end(b, e)</a:t>
              </a:r>
              <a:endParaRPr lang="en-US" dirty="0"/>
            </a:p>
          </p:txBody>
        </p:sp>
      </p:grpSp>
    </p:spTree>
    <p:extLst>
      <p:ext uri="{BB962C8B-B14F-4D97-AF65-F5344CB8AC3E}">
        <p14:creationId xmlns:p14="http://schemas.microsoft.com/office/powerpoint/2010/main" val="3405028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a:p>
        </p:txBody>
      </p:sp>
      <p:sp>
        <p:nvSpPr>
          <p:cNvPr id="3" name="Content Placeholder 2"/>
          <p:cNvSpPr>
            <a:spLocks noGrp="1"/>
          </p:cNvSpPr>
          <p:nvPr>
            <p:ph idx="1"/>
          </p:nvPr>
        </p:nvSpPr>
        <p:spPr/>
        <p:txBody>
          <a:bodyPr>
            <a:normAutofit/>
          </a:bodyPr>
          <a:lstStyle/>
          <a:p>
            <a:r>
              <a:rPr lang="en-US" dirty="0" smtClean="0"/>
              <a:t>Many containers share similar operations, like </a:t>
            </a:r>
            <a:r>
              <a:rPr lang="en-US" dirty="0" smtClean="0">
                <a:latin typeface="Consolas" panose="020B0609020204030204" pitchFamily="49" charset="0"/>
              </a:rPr>
              <a:t>insert()</a:t>
            </a:r>
            <a:r>
              <a:rPr lang="en-US" dirty="0" smtClean="0"/>
              <a:t> or </a:t>
            </a:r>
            <a:r>
              <a:rPr lang="en-US" dirty="0" smtClean="0">
                <a:latin typeface="Consolas" panose="020B0609020204030204" pitchFamily="49" charset="0"/>
              </a:rPr>
              <a:t>erase()</a:t>
            </a:r>
            <a:r>
              <a:rPr lang="en-US" dirty="0" smtClean="0"/>
              <a:t>. Those have the same interface for all of them (even for strings).</a:t>
            </a:r>
          </a:p>
          <a:p>
            <a:r>
              <a:rPr lang="en-US" dirty="0" smtClean="0"/>
              <a:t>All containers expose a companion iterator type allowing to navigate through the elements stored in the container. Again, all of them expose a similar interface</a:t>
            </a:r>
          </a:p>
          <a:p>
            <a:r>
              <a:rPr lang="en-US" dirty="0" smtClean="0"/>
              <a:t>We will see how the library exploits these similarities by exposing generic algorithms: by exposing uniform interfaces independent of the container they are applied to.</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a:t>
            </a:fld>
            <a:endParaRPr lang="en-US"/>
          </a:p>
        </p:txBody>
      </p:sp>
    </p:spTree>
    <p:extLst>
      <p:ext uri="{BB962C8B-B14F-4D97-AF65-F5344CB8AC3E}">
        <p14:creationId xmlns:p14="http://schemas.microsoft.com/office/powerpoint/2010/main" val="11315020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Finding URLs: url_end</a:t>
            </a:r>
            <a:endParaRPr lang="en-US" dirty="0"/>
          </a:p>
        </p:txBody>
      </p:sp>
      <p:sp>
        <p:nvSpPr>
          <p:cNvPr id="3" name="Content Placeholder 2"/>
          <p:cNvSpPr>
            <a:spLocks noGrp="1"/>
          </p:cNvSpPr>
          <p:nvPr>
            <p:ph idx="1"/>
          </p:nvPr>
        </p:nvSpPr>
        <p:spPr/>
        <p:txBody>
          <a:bodyPr>
            <a:normAutofit fontScale="55000" lnSpcReduction="20000"/>
          </a:bodyPr>
          <a:lstStyle/>
          <a:p>
            <a:r>
              <a:rPr lang="en-US" sz="3200" dirty="0"/>
              <a:t>Look for one or more letters allowed in an url:</a:t>
            </a:r>
          </a:p>
          <a:p>
            <a:pPr marL="978408" lvl="3" indent="0">
              <a:buNone/>
            </a:pPr>
            <a:endParaRPr lang="en-US" sz="2300" dirty="0">
              <a:solidFill>
                <a:prstClr val="black"/>
              </a:solidFill>
              <a:latin typeface="Consolas"/>
            </a:endParaRPr>
          </a:p>
          <a:p>
            <a:pPr marL="978408" lvl="3" indent="0">
              <a:spcBef>
                <a:spcPts val="400"/>
              </a:spcBef>
              <a:buNone/>
            </a:pPr>
            <a:r>
              <a:rPr lang="en-US" sz="2400" dirty="0" err="1">
                <a:solidFill>
                  <a:prstClr val="black"/>
                </a:solidFill>
                <a:latin typeface="Consolas"/>
              </a:rPr>
              <a:t>std</a:t>
            </a:r>
            <a:r>
              <a:rPr lang="en-US" sz="2400" dirty="0" smtClean="0">
                <a:solidFill>
                  <a:prstClr val="black"/>
                </a:solidFill>
                <a:latin typeface="Consolas"/>
              </a:rPr>
              <a:t>::</a:t>
            </a:r>
            <a:r>
              <a:rPr lang="en-US" sz="2300" dirty="0" smtClean="0">
                <a:solidFill>
                  <a:prstClr val="black"/>
                </a:solidFill>
                <a:latin typeface="Consolas"/>
              </a:rPr>
              <a:t>string</a:t>
            </a:r>
            <a:r>
              <a:rPr lang="en-US" sz="2300" dirty="0">
                <a:solidFill>
                  <a:prstClr val="black"/>
                </a:solidFill>
                <a:latin typeface="Consolas"/>
              </a:rPr>
              <a:t>::</a:t>
            </a:r>
            <a:r>
              <a:rPr lang="en-US" sz="2300" dirty="0" err="1">
                <a:solidFill>
                  <a:prstClr val="black"/>
                </a:solidFill>
                <a:latin typeface="Consolas"/>
              </a:rPr>
              <a:t>const_iterator</a:t>
            </a:r>
            <a:endParaRPr lang="en-US" sz="2300" dirty="0">
              <a:solidFill>
                <a:prstClr val="black"/>
              </a:solidFill>
              <a:latin typeface="Consolas"/>
            </a:endParaRPr>
          </a:p>
          <a:p>
            <a:pPr marL="978408" lvl="3" indent="0">
              <a:spcBef>
                <a:spcPts val="400"/>
              </a:spcBef>
              <a:buNone/>
            </a:pPr>
            <a:r>
              <a:rPr lang="en-US" sz="2300" dirty="0" err="1" smtClean="0">
                <a:solidFill>
                  <a:prstClr val="black"/>
                </a:solidFill>
                <a:latin typeface="Consolas"/>
              </a:rPr>
              <a:t>url_end</a:t>
            </a:r>
            <a:r>
              <a:rPr lang="en-US" sz="2300" dirty="0" smtClean="0">
                <a:solidFill>
                  <a:prstClr val="black"/>
                </a:solidFill>
                <a:latin typeface="Consolas"/>
              </a:rPr>
              <a:t>(</a:t>
            </a:r>
            <a:r>
              <a:rPr lang="en-US" sz="2400" dirty="0" err="1">
                <a:solidFill>
                  <a:prstClr val="black"/>
                </a:solidFill>
                <a:latin typeface="Consolas"/>
              </a:rPr>
              <a:t>std</a:t>
            </a:r>
            <a:r>
              <a:rPr lang="en-US" sz="2400" dirty="0" smtClean="0">
                <a:solidFill>
                  <a:prstClr val="black"/>
                </a:solidFill>
                <a:latin typeface="Consolas"/>
              </a:rPr>
              <a:t>::</a:t>
            </a:r>
            <a:r>
              <a:rPr lang="en-US" sz="2300" dirty="0" smtClean="0">
                <a:solidFill>
                  <a:prstClr val="black"/>
                </a:solidFill>
                <a:latin typeface="Consolas"/>
              </a:rPr>
              <a:t>string</a:t>
            </a:r>
            <a:r>
              <a:rPr lang="en-US" sz="2300" dirty="0">
                <a:solidFill>
                  <a:prstClr val="black"/>
                </a:solidFill>
                <a:latin typeface="Consolas"/>
              </a:rPr>
              <a:t>::</a:t>
            </a:r>
            <a:r>
              <a:rPr lang="en-US" sz="2300" dirty="0" err="1">
                <a:solidFill>
                  <a:prstClr val="black"/>
                </a:solidFill>
                <a:latin typeface="Consolas"/>
              </a:rPr>
              <a:t>const_iterator</a:t>
            </a:r>
            <a:r>
              <a:rPr lang="en-US" sz="2300" dirty="0">
                <a:solidFill>
                  <a:prstClr val="black"/>
                </a:solidFill>
                <a:latin typeface="Consolas"/>
              </a:rPr>
              <a:t> b, </a:t>
            </a:r>
            <a:r>
              <a:rPr lang="en-US" sz="2400" dirty="0" err="1">
                <a:solidFill>
                  <a:prstClr val="black"/>
                </a:solidFill>
                <a:latin typeface="Consolas"/>
              </a:rPr>
              <a:t>std</a:t>
            </a:r>
            <a:r>
              <a:rPr lang="en-US" sz="2400" dirty="0" smtClean="0">
                <a:solidFill>
                  <a:prstClr val="black"/>
                </a:solidFill>
                <a:latin typeface="Consolas"/>
              </a:rPr>
              <a:t>::</a:t>
            </a:r>
            <a:r>
              <a:rPr lang="en-US" sz="2300" dirty="0" smtClean="0">
                <a:solidFill>
                  <a:prstClr val="black"/>
                </a:solidFill>
                <a:latin typeface="Consolas"/>
              </a:rPr>
              <a:t>string</a:t>
            </a:r>
            <a:r>
              <a:rPr lang="en-US" sz="2300" dirty="0">
                <a:solidFill>
                  <a:prstClr val="black"/>
                </a:solidFill>
                <a:latin typeface="Consolas"/>
              </a:rPr>
              <a:t>::</a:t>
            </a:r>
            <a:r>
              <a:rPr lang="en-US" sz="2300" dirty="0" err="1">
                <a:solidFill>
                  <a:prstClr val="black"/>
                </a:solidFill>
                <a:latin typeface="Consolas"/>
              </a:rPr>
              <a:t>const_iterator</a:t>
            </a:r>
            <a:r>
              <a:rPr lang="en-US" sz="2300" dirty="0">
                <a:solidFill>
                  <a:prstClr val="black"/>
                </a:solidFill>
                <a:latin typeface="Consolas"/>
              </a:rPr>
              <a:t> e)</a:t>
            </a:r>
          </a:p>
          <a:p>
            <a:pPr marL="978408" lvl="3" indent="0">
              <a:spcBef>
                <a:spcPts val="400"/>
              </a:spcBef>
              <a:buNone/>
            </a:pPr>
            <a:r>
              <a:rPr lang="en-US" sz="2300" dirty="0">
                <a:solidFill>
                  <a:prstClr val="black"/>
                </a:solidFill>
                <a:latin typeface="Consolas"/>
              </a:rPr>
              <a:t>{</a:t>
            </a:r>
          </a:p>
          <a:p>
            <a:pPr marL="978408" lvl="3" indent="0">
              <a:spcBef>
                <a:spcPts val="400"/>
              </a:spcBef>
              <a:buNone/>
            </a:pPr>
            <a:r>
              <a:rPr lang="en-US" sz="2300" dirty="0">
                <a:latin typeface="Consolas"/>
              </a:rPr>
              <a:t>    </a:t>
            </a:r>
            <a:r>
              <a:rPr lang="en-US" sz="2300" dirty="0">
                <a:solidFill>
                  <a:srgbClr val="0000FF"/>
                </a:solidFill>
                <a:latin typeface="Consolas"/>
              </a:rPr>
              <a:t>return</a:t>
            </a:r>
            <a:r>
              <a:rPr lang="en-US" sz="2300" dirty="0">
                <a:solidFill>
                  <a:prstClr val="black"/>
                </a:solidFill>
                <a:latin typeface="Consolas"/>
              </a:rPr>
              <a:t> </a:t>
            </a:r>
            <a:r>
              <a:rPr lang="en-US" sz="2400" dirty="0" err="1">
                <a:solidFill>
                  <a:prstClr val="black"/>
                </a:solidFill>
                <a:latin typeface="Consolas"/>
              </a:rPr>
              <a:t>std</a:t>
            </a:r>
            <a:r>
              <a:rPr lang="en-US" sz="2400" dirty="0" smtClean="0">
                <a:solidFill>
                  <a:prstClr val="black"/>
                </a:solidFill>
                <a:latin typeface="Consolas"/>
              </a:rPr>
              <a:t>::</a:t>
            </a:r>
            <a:r>
              <a:rPr lang="en-US" sz="2300" dirty="0" err="1" smtClean="0">
                <a:solidFill>
                  <a:prstClr val="black"/>
                </a:solidFill>
                <a:latin typeface="Consolas"/>
              </a:rPr>
              <a:t>find_if</a:t>
            </a:r>
            <a:r>
              <a:rPr lang="en-US" sz="2300" dirty="0" smtClean="0">
                <a:solidFill>
                  <a:prstClr val="black"/>
                </a:solidFill>
                <a:latin typeface="Consolas"/>
              </a:rPr>
              <a:t>(b</a:t>
            </a:r>
            <a:r>
              <a:rPr lang="en-US" sz="2300" dirty="0">
                <a:solidFill>
                  <a:prstClr val="black"/>
                </a:solidFill>
                <a:latin typeface="Consolas"/>
              </a:rPr>
              <a:t>, e, </a:t>
            </a:r>
            <a:r>
              <a:rPr lang="en-US" sz="2300" dirty="0" err="1">
                <a:solidFill>
                  <a:prstClr val="black"/>
                </a:solidFill>
                <a:latin typeface="Consolas"/>
              </a:rPr>
              <a:t>not_url_char</a:t>
            </a:r>
            <a:r>
              <a:rPr lang="en-US" sz="2300" dirty="0">
                <a:solidFill>
                  <a:prstClr val="black"/>
                </a:solidFill>
                <a:latin typeface="Consolas"/>
              </a:rPr>
              <a:t>);</a:t>
            </a:r>
          </a:p>
          <a:p>
            <a:pPr marL="978408" lvl="3" indent="0">
              <a:spcBef>
                <a:spcPts val="400"/>
              </a:spcBef>
              <a:buNone/>
            </a:pPr>
            <a:r>
              <a:rPr lang="en-US" sz="2300" dirty="0">
                <a:solidFill>
                  <a:prstClr val="black"/>
                </a:solidFill>
                <a:latin typeface="Consolas"/>
              </a:rPr>
              <a:t>}</a:t>
            </a:r>
          </a:p>
          <a:p>
            <a:pPr marL="978408" lvl="3" indent="0">
              <a:buNone/>
            </a:pPr>
            <a:endParaRPr lang="en-US" sz="2300" dirty="0">
              <a:solidFill>
                <a:prstClr val="black"/>
              </a:solidFill>
              <a:latin typeface="Consolas"/>
            </a:endParaRPr>
          </a:p>
          <a:p>
            <a:r>
              <a:rPr lang="en-US" sz="3200" dirty="0"/>
              <a:t>Where </a:t>
            </a:r>
            <a:r>
              <a:rPr lang="en-US" sz="3200" dirty="0" err="1">
                <a:latin typeface="Consolas" pitchFamily="49" charset="0"/>
                <a:cs typeface="Consolas" pitchFamily="49" charset="0"/>
              </a:rPr>
              <a:t>not_url_char</a:t>
            </a:r>
            <a:r>
              <a:rPr lang="en-US" sz="3200" dirty="0"/>
              <a:t> is our predicate:</a:t>
            </a:r>
          </a:p>
          <a:p>
            <a:pPr marL="978408" lvl="3" indent="0">
              <a:buNone/>
            </a:pPr>
            <a:endParaRPr lang="en-US" dirty="0">
              <a:solidFill>
                <a:srgbClr val="0000FF"/>
              </a:solidFill>
              <a:latin typeface="Consolas"/>
            </a:endParaRPr>
          </a:p>
          <a:p>
            <a:pPr marL="978408" lvl="3" indent="0">
              <a:spcBef>
                <a:spcPts val="400"/>
              </a:spcBef>
              <a:buNone/>
            </a:pPr>
            <a:r>
              <a:rPr lang="en-US" sz="2200" dirty="0" err="1">
                <a:solidFill>
                  <a:srgbClr val="0000FF"/>
                </a:solidFill>
                <a:latin typeface="Consolas"/>
              </a:rPr>
              <a:t>bool</a:t>
            </a:r>
            <a:r>
              <a:rPr lang="en-US" sz="2200" dirty="0">
                <a:solidFill>
                  <a:prstClr val="black"/>
                </a:solidFill>
                <a:latin typeface="Consolas"/>
              </a:rPr>
              <a:t> </a:t>
            </a:r>
            <a:r>
              <a:rPr lang="en-US" sz="2200" dirty="0" err="1">
                <a:solidFill>
                  <a:prstClr val="black"/>
                </a:solidFill>
                <a:latin typeface="Consolas"/>
              </a:rPr>
              <a:t>not_url_char</a:t>
            </a:r>
            <a:r>
              <a:rPr lang="en-US" sz="2200" dirty="0">
                <a:solidFill>
                  <a:prstClr val="black"/>
                </a:solidFill>
                <a:latin typeface="Consolas"/>
              </a:rPr>
              <a:t>(</a:t>
            </a:r>
            <a:r>
              <a:rPr lang="en-US" sz="2200" dirty="0">
                <a:solidFill>
                  <a:srgbClr val="0000FF"/>
                </a:solidFill>
                <a:latin typeface="Consolas"/>
              </a:rPr>
              <a:t>char</a:t>
            </a:r>
            <a:r>
              <a:rPr lang="en-US" sz="2200" dirty="0">
                <a:solidFill>
                  <a:prstClr val="black"/>
                </a:solidFill>
                <a:latin typeface="Consolas"/>
              </a:rPr>
              <a:t> c)</a:t>
            </a:r>
          </a:p>
          <a:p>
            <a:pPr marL="978408" lvl="3" indent="0">
              <a:spcBef>
                <a:spcPts val="400"/>
              </a:spcBef>
              <a:buNone/>
            </a:pPr>
            <a:r>
              <a:rPr lang="en-US" sz="2200" dirty="0">
                <a:solidFill>
                  <a:prstClr val="black"/>
                </a:solidFill>
                <a:latin typeface="Consolas"/>
              </a:rPr>
              <a:t>{</a:t>
            </a:r>
          </a:p>
          <a:p>
            <a:pPr marL="978408" lvl="3" indent="0">
              <a:spcBef>
                <a:spcPts val="400"/>
              </a:spcBef>
              <a:buNone/>
            </a:pPr>
            <a:r>
              <a:rPr lang="en-US" sz="2200" dirty="0">
                <a:solidFill>
                  <a:prstClr val="black"/>
                </a:solidFill>
                <a:latin typeface="Consolas"/>
              </a:rPr>
              <a:t>    </a:t>
            </a:r>
            <a:r>
              <a:rPr lang="en-US" sz="2200" dirty="0">
                <a:solidFill>
                  <a:srgbClr val="008000"/>
                </a:solidFill>
                <a:latin typeface="Consolas"/>
              </a:rPr>
              <a:t>// characters, in addition to alpha-</a:t>
            </a:r>
            <a:r>
              <a:rPr lang="en-US" sz="2200" dirty="0" err="1">
                <a:solidFill>
                  <a:srgbClr val="008000"/>
                </a:solidFill>
                <a:latin typeface="Consolas"/>
              </a:rPr>
              <a:t>numerics</a:t>
            </a:r>
            <a:r>
              <a:rPr lang="en-US" sz="2200" dirty="0">
                <a:solidFill>
                  <a:srgbClr val="008000"/>
                </a:solidFill>
                <a:latin typeface="Consolas"/>
              </a:rPr>
              <a:t>, that can </a:t>
            </a:r>
          </a:p>
          <a:p>
            <a:pPr marL="978408" lvl="3" indent="0">
              <a:spcBef>
                <a:spcPts val="400"/>
              </a:spcBef>
              <a:buNone/>
            </a:pPr>
            <a:r>
              <a:rPr lang="en-US" sz="2200" dirty="0">
                <a:solidFill>
                  <a:srgbClr val="008000"/>
                </a:solidFill>
                <a:latin typeface="Consolas"/>
              </a:rPr>
              <a:t>    // appear in a URL</a:t>
            </a:r>
            <a:endParaRPr lang="en-US" sz="2200" dirty="0">
              <a:solidFill>
                <a:prstClr val="black"/>
              </a:solidFill>
              <a:latin typeface="Consolas"/>
            </a:endParaRPr>
          </a:p>
          <a:p>
            <a:pPr marL="978408" lvl="3" indent="0">
              <a:spcBef>
                <a:spcPts val="400"/>
              </a:spcBef>
              <a:buNone/>
            </a:pPr>
            <a:r>
              <a:rPr lang="en-US" sz="2200" dirty="0">
                <a:solidFill>
                  <a:prstClr val="black"/>
                </a:solidFill>
                <a:latin typeface="Consolas"/>
              </a:rPr>
              <a:t>    </a:t>
            </a:r>
            <a:r>
              <a:rPr lang="en-US" sz="2200" dirty="0">
                <a:solidFill>
                  <a:srgbClr val="0000FF"/>
                </a:solidFill>
                <a:latin typeface="Consolas"/>
              </a:rPr>
              <a:t>static</a:t>
            </a:r>
            <a:r>
              <a:rPr lang="en-US" sz="2200" dirty="0">
                <a:solidFill>
                  <a:prstClr val="black"/>
                </a:solidFill>
                <a:latin typeface="Consolas"/>
              </a:rPr>
              <a:t> </a:t>
            </a:r>
            <a:r>
              <a:rPr lang="en-US" sz="2400" dirty="0" err="1">
                <a:solidFill>
                  <a:prstClr val="black"/>
                </a:solidFill>
                <a:latin typeface="Consolas"/>
              </a:rPr>
              <a:t>std</a:t>
            </a:r>
            <a:r>
              <a:rPr lang="en-US" sz="2400" dirty="0" smtClean="0">
                <a:solidFill>
                  <a:prstClr val="black"/>
                </a:solidFill>
                <a:latin typeface="Consolas"/>
              </a:rPr>
              <a:t>::</a:t>
            </a:r>
            <a:r>
              <a:rPr lang="en-US" sz="2200" dirty="0" smtClean="0">
                <a:solidFill>
                  <a:prstClr val="black"/>
                </a:solidFill>
                <a:latin typeface="Consolas"/>
              </a:rPr>
              <a:t>string </a:t>
            </a:r>
            <a:r>
              <a:rPr lang="en-US" sz="2200" dirty="0" err="1">
                <a:solidFill>
                  <a:srgbClr val="0000FF"/>
                </a:solidFill>
                <a:latin typeface="Consolas"/>
              </a:rPr>
              <a:t>const</a:t>
            </a:r>
            <a:r>
              <a:rPr lang="en-US" sz="2200" dirty="0">
                <a:solidFill>
                  <a:prstClr val="black"/>
                </a:solidFill>
                <a:latin typeface="Consolas"/>
              </a:rPr>
              <a:t> </a:t>
            </a:r>
            <a:r>
              <a:rPr lang="en-US" sz="2200" dirty="0" err="1">
                <a:solidFill>
                  <a:prstClr val="black"/>
                </a:solidFill>
                <a:latin typeface="Consolas"/>
              </a:rPr>
              <a:t>url_ch</a:t>
            </a:r>
            <a:r>
              <a:rPr lang="en-US" sz="2200" dirty="0">
                <a:solidFill>
                  <a:prstClr val="black"/>
                </a:solidFill>
                <a:latin typeface="Consolas"/>
              </a:rPr>
              <a:t> = </a:t>
            </a:r>
            <a:r>
              <a:rPr lang="en-US" sz="2200" dirty="0">
                <a:solidFill>
                  <a:srgbClr val="A31515"/>
                </a:solidFill>
                <a:latin typeface="Consolas"/>
              </a:rPr>
              <a:t>"~;/?:@=&amp;$-_.+!*'(),"</a:t>
            </a:r>
            <a:r>
              <a:rPr lang="en-US" sz="2200" dirty="0">
                <a:solidFill>
                  <a:prstClr val="black"/>
                </a:solidFill>
                <a:latin typeface="Consolas"/>
              </a:rPr>
              <a:t>;</a:t>
            </a:r>
          </a:p>
          <a:p>
            <a:pPr marL="978408" lvl="3" indent="0">
              <a:spcBef>
                <a:spcPts val="400"/>
              </a:spcBef>
              <a:buNone/>
            </a:pPr>
            <a:endParaRPr lang="en-US" sz="2200" dirty="0">
              <a:solidFill>
                <a:prstClr val="black"/>
              </a:solidFill>
              <a:latin typeface="Consolas"/>
            </a:endParaRPr>
          </a:p>
          <a:p>
            <a:pPr marL="978408" lvl="3" indent="0">
              <a:spcBef>
                <a:spcPts val="400"/>
              </a:spcBef>
              <a:buNone/>
            </a:pPr>
            <a:r>
              <a:rPr lang="en-US" sz="2200" dirty="0">
                <a:solidFill>
                  <a:prstClr val="black"/>
                </a:solidFill>
                <a:latin typeface="Consolas"/>
              </a:rPr>
              <a:t>    </a:t>
            </a:r>
            <a:r>
              <a:rPr lang="en-US" sz="2200" dirty="0">
                <a:solidFill>
                  <a:srgbClr val="008000"/>
                </a:solidFill>
                <a:latin typeface="Consolas"/>
              </a:rPr>
              <a:t>// see whether c can appear in a URL and return the negative</a:t>
            </a:r>
            <a:endParaRPr lang="en-US" sz="2200" dirty="0">
              <a:solidFill>
                <a:prstClr val="black"/>
              </a:solidFill>
              <a:latin typeface="Consolas"/>
            </a:endParaRPr>
          </a:p>
          <a:p>
            <a:pPr marL="978408" lvl="3" indent="0">
              <a:spcBef>
                <a:spcPts val="400"/>
              </a:spcBef>
              <a:buNone/>
            </a:pPr>
            <a:r>
              <a:rPr lang="en-US" sz="2200" dirty="0">
                <a:solidFill>
                  <a:prstClr val="black"/>
                </a:solidFill>
                <a:latin typeface="Consolas"/>
              </a:rPr>
              <a:t>    </a:t>
            </a:r>
            <a:r>
              <a:rPr lang="en-US" sz="2200" dirty="0">
                <a:solidFill>
                  <a:srgbClr val="0000FF"/>
                </a:solidFill>
                <a:latin typeface="Consolas"/>
              </a:rPr>
              <a:t>return</a:t>
            </a:r>
            <a:r>
              <a:rPr lang="en-US" sz="2200" dirty="0">
                <a:solidFill>
                  <a:prstClr val="black"/>
                </a:solidFill>
                <a:latin typeface="Consolas"/>
              </a:rPr>
              <a:t> </a:t>
            </a:r>
            <a:r>
              <a:rPr lang="en-US" sz="2200" dirty="0" smtClean="0">
                <a:solidFill>
                  <a:prstClr val="black"/>
                </a:solidFill>
                <a:latin typeface="Consolas"/>
              </a:rPr>
              <a:t>!(</a:t>
            </a:r>
            <a:r>
              <a:rPr lang="en-US" sz="2400" dirty="0" err="1">
                <a:solidFill>
                  <a:prstClr val="black"/>
                </a:solidFill>
                <a:latin typeface="Consolas"/>
              </a:rPr>
              <a:t>std</a:t>
            </a:r>
            <a:r>
              <a:rPr lang="en-US" sz="2400" dirty="0" smtClean="0">
                <a:solidFill>
                  <a:prstClr val="black"/>
                </a:solidFill>
                <a:latin typeface="Consolas"/>
              </a:rPr>
              <a:t>::</a:t>
            </a:r>
            <a:r>
              <a:rPr lang="en-US" sz="2200" dirty="0" err="1" smtClean="0">
                <a:solidFill>
                  <a:prstClr val="black"/>
                </a:solidFill>
                <a:latin typeface="Consolas"/>
              </a:rPr>
              <a:t>isalnum</a:t>
            </a:r>
            <a:r>
              <a:rPr lang="en-US" sz="2200" dirty="0" smtClean="0">
                <a:solidFill>
                  <a:prstClr val="black"/>
                </a:solidFill>
                <a:latin typeface="Consolas"/>
              </a:rPr>
              <a:t>(c</a:t>
            </a:r>
            <a:r>
              <a:rPr lang="en-US" sz="2200" dirty="0">
                <a:solidFill>
                  <a:prstClr val="black"/>
                </a:solidFill>
                <a:latin typeface="Consolas"/>
              </a:rPr>
              <a:t>) || </a:t>
            </a:r>
          </a:p>
          <a:p>
            <a:pPr marL="978408" lvl="3" indent="0">
              <a:spcBef>
                <a:spcPts val="400"/>
              </a:spcBef>
              <a:buNone/>
            </a:pPr>
            <a:r>
              <a:rPr lang="en-US" sz="2200" dirty="0" smtClean="0">
                <a:solidFill>
                  <a:prstClr val="black"/>
                </a:solidFill>
                <a:latin typeface="Consolas"/>
              </a:rPr>
              <a:t>        </a:t>
            </a:r>
            <a:r>
              <a:rPr lang="en-US" sz="2400" dirty="0" err="1">
                <a:solidFill>
                  <a:prstClr val="black"/>
                </a:solidFill>
                <a:latin typeface="Consolas"/>
              </a:rPr>
              <a:t>std</a:t>
            </a:r>
            <a:r>
              <a:rPr lang="en-US" sz="2400" dirty="0" smtClean="0">
                <a:solidFill>
                  <a:prstClr val="black"/>
                </a:solidFill>
                <a:latin typeface="Consolas"/>
              </a:rPr>
              <a:t>::</a:t>
            </a:r>
            <a:r>
              <a:rPr lang="en-US" sz="2200" dirty="0" smtClean="0">
                <a:solidFill>
                  <a:prstClr val="black"/>
                </a:solidFill>
                <a:latin typeface="Consolas"/>
              </a:rPr>
              <a:t>find(</a:t>
            </a:r>
            <a:r>
              <a:rPr lang="en-US" sz="2200" dirty="0" err="1" smtClean="0">
                <a:solidFill>
                  <a:prstClr val="black"/>
                </a:solidFill>
                <a:latin typeface="Consolas"/>
              </a:rPr>
              <a:t>url_ch.begin</a:t>
            </a:r>
            <a:r>
              <a:rPr lang="en-US" sz="2200" dirty="0">
                <a:solidFill>
                  <a:prstClr val="black"/>
                </a:solidFill>
                <a:latin typeface="Consolas"/>
              </a:rPr>
              <a:t>(), </a:t>
            </a:r>
            <a:r>
              <a:rPr lang="en-US" sz="2200" dirty="0" err="1">
                <a:solidFill>
                  <a:prstClr val="black"/>
                </a:solidFill>
                <a:latin typeface="Consolas"/>
              </a:rPr>
              <a:t>url_ch.end</a:t>
            </a:r>
            <a:r>
              <a:rPr lang="en-US" sz="2200" dirty="0">
                <a:solidFill>
                  <a:prstClr val="black"/>
                </a:solidFill>
                <a:latin typeface="Consolas"/>
              </a:rPr>
              <a:t>(), c) != </a:t>
            </a:r>
            <a:r>
              <a:rPr lang="en-US" sz="2200" dirty="0" err="1">
                <a:solidFill>
                  <a:prstClr val="black"/>
                </a:solidFill>
                <a:latin typeface="Consolas"/>
              </a:rPr>
              <a:t>url_ch.end</a:t>
            </a:r>
            <a:r>
              <a:rPr lang="en-US" sz="2200" dirty="0">
                <a:solidFill>
                  <a:prstClr val="black"/>
                </a:solidFill>
                <a:latin typeface="Consolas"/>
              </a:rPr>
              <a:t>());</a:t>
            </a:r>
          </a:p>
          <a:p>
            <a:pPr marL="978408" lvl="3" indent="0">
              <a:spcBef>
                <a:spcPts val="400"/>
              </a:spcBef>
              <a:buNone/>
            </a:pPr>
            <a:r>
              <a:rPr lang="en-US" sz="2200" dirty="0">
                <a:solidFill>
                  <a:prstClr val="black"/>
                </a:solidFill>
                <a:latin typeface="Consolas"/>
              </a:rPr>
              <a:t>}</a:t>
            </a:r>
            <a:endParaRPr lang="en-US" sz="2200"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30</a:t>
            </a:fld>
            <a:endParaRPr lang="en-US"/>
          </a:p>
        </p:txBody>
      </p:sp>
    </p:spTree>
    <p:extLst>
      <p:ext uri="{BB962C8B-B14F-4D97-AF65-F5344CB8AC3E}">
        <p14:creationId xmlns:p14="http://schemas.microsoft.com/office/powerpoint/2010/main" val="211151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anim calcmode="lin" valueType="num">
                                      <p:cBhvr additive="base">
                                        <p:cTn id="11"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0" end="10"/>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anim calcmode="lin" valueType="num">
                                      <p:cBhvr additive="base">
                                        <p:cTn id="15"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11" end="11"/>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anim calcmode="lin" valueType="num">
                                      <p:cBhvr additive="base">
                                        <p:cTn id="1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2" end="1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anim calcmode="lin" valueType="num">
                                      <p:cBhvr additive="base">
                                        <p:cTn id="23"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13" end="13"/>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anim calcmode="lin" valueType="num">
                                      <p:cBhvr additive="base">
                                        <p:cTn id="27"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14" end="14"/>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16" end="16"/>
                                            </p:txEl>
                                          </p:spTgt>
                                        </p:tgtEl>
                                        <p:attrNameLst>
                                          <p:attrName>style.visibility</p:attrName>
                                        </p:attrNameLst>
                                      </p:cBhvr>
                                      <p:to>
                                        <p:strVal val="visible"/>
                                      </p:to>
                                    </p:set>
                                    <p:anim calcmode="lin" valueType="num">
                                      <p:cBhvr additive="base">
                                        <p:cTn id="31"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16" end="16"/>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
                                            <p:txEl>
                                              <p:pRg st="17" end="17"/>
                                            </p:txEl>
                                          </p:spTgt>
                                        </p:tgtEl>
                                        <p:attrNameLst>
                                          <p:attrName>style.visibility</p:attrName>
                                        </p:attrNameLst>
                                      </p:cBhvr>
                                      <p:to>
                                        <p:strVal val="visible"/>
                                      </p:to>
                                    </p:set>
                                    <p:anim calcmode="lin" valueType="num">
                                      <p:cBhvr additive="base">
                                        <p:cTn id="35" dur="500" fill="hold"/>
                                        <p:tgtEl>
                                          <p:spTgt spid="3">
                                            <p:txEl>
                                              <p:pRg st="17" end="1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17" end="17"/>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
                                            <p:txEl>
                                              <p:pRg st="18" end="18"/>
                                            </p:txEl>
                                          </p:spTgt>
                                        </p:tgtEl>
                                        <p:attrNameLst>
                                          <p:attrName>style.visibility</p:attrName>
                                        </p:attrNameLst>
                                      </p:cBhvr>
                                      <p:to>
                                        <p:strVal val="visible"/>
                                      </p:to>
                                    </p:set>
                                    <p:anim calcmode="lin" valueType="num">
                                      <p:cBhvr additive="base">
                                        <p:cTn id="39" dur="500" fill="hold"/>
                                        <p:tgtEl>
                                          <p:spTgt spid="3">
                                            <p:txEl>
                                              <p:pRg st="18" end="1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18" end="18"/>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3">
                                            <p:txEl>
                                              <p:pRg st="19" end="19"/>
                                            </p:txEl>
                                          </p:spTgt>
                                        </p:tgtEl>
                                        <p:attrNameLst>
                                          <p:attrName>style.visibility</p:attrName>
                                        </p:attrNameLst>
                                      </p:cBhvr>
                                      <p:to>
                                        <p:strVal val="visible"/>
                                      </p:to>
                                    </p:set>
                                    <p:anim calcmode="lin" valueType="num">
                                      <p:cBhvr additive="base">
                                        <p:cTn id="43" dur="500" fill="hold"/>
                                        <p:tgtEl>
                                          <p:spTgt spid="3">
                                            <p:txEl>
                                              <p:pRg st="19" end="1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19" end="1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Algorithm: find</a:t>
            </a:r>
            <a:endParaRPr lang="en-US" dirty="0"/>
          </a:p>
        </p:txBody>
      </p:sp>
      <p:sp>
        <p:nvSpPr>
          <p:cNvPr id="3" name="Content Placeholder 2"/>
          <p:cNvSpPr>
            <a:spLocks noGrp="1"/>
          </p:cNvSpPr>
          <p:nvPr>
            <p:ph idx="1"/>
          </p:nvPr>
        </p:nvSpPr>
        <p:spPr/>
        <p:txBody>
          <a:bodyPr/>
          <a:lstStyle/>
          <a:p>
            <a:r>
              <a:rPr lang="en-US" dirty="0" smtClean="0"/>
              <a:t>Find an entry in a sequence</a:t>
            </a:r>
          </a:p>
          <a:p>
            <a:pPr marL="411480" lvl="1" indent="0">
              <a:buNone/>
            </a:pPr>
            <a:r>
              <a:rPr lang="en-US" dirty="0" smtClean="0">
                <a:latin typeface="Consolas" pitchFamily="49" charset="0"/>
                <a:cs typeface="Consolas" pitchFamily="49" charset="0"/>
              </a:rPr>
              <a:t>	</a:t>
            </a:r>
            <a:r>
              <a:rPr lang="en-US" dirty="0" err="1" smtClean="0">
                <a:latin typeface="Consolas" pitchFamily="49" charset="0"/>
                <a:cs typeface="Consolas" pitchFamily="49" charset="0"/>
              </a:rPr>
              <a:t>std</a:t>
            </a:r>
            <a:r>
              <a:rPr lang="en-US" dirty="0" smtClean="0">
                <a:latin typeface="Consolas" pitchFamily="49" charset="0"/>
                <a:cs typeface="Consolas" pitchFamily="49" charset="0"/>
              </a:rPr>
              <a:t>::find(begin, end, value);</a:t>
            </a:r>
          </a:p>
          <a:p>
            <a:pPr lvl="1"/>
            <a:r>
              <a:rPr lang="en-US" dirty="0" smtClean="0"/>
              <a:t>Goes over the sequence [begin, end) and compares each element with ‘value’</a:t>
            </a:r>
          </a:p>
          <a:p>
            <a:pPr lvl="1"/>
            <a:r>
              <a:rPr lang="en-US" dirty="0" smtClean="0"/>
              <a:t>Returns current position (iterator) as soon as the comparison evaluates to true for the first time</a:t>
            </a:r>
          </a:p>
          <a:p>
            <a:pPr lvl="1"/>
            <a:r>
              <a:rPr lang="en-US" dirty="0" smtClean="0"/>
              <a:t>Essentially this finds the first element in the sequence matching the value</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31</a:t>
            </a:fld>
            <a:endParaRPr lang="en-US"/>
          </a:p>
        </p:txBody>
      </p:sp>
    </p:spTree>
    <p:extLst>
      <p:ext uri="{BB962C8B-B14F-4D97-AF65-F5344CB8AC3E}">
        <p14:creationId xmlns:p14="http://schemas.microsoft.com/office/powerpoint/2010/main" val="4468890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URLs: </a:t>
            </a:r>
            <a:r>
              <a:rPr lang="en-US" dirty="0" err="1"/>
              <a:t>url_begin</a:t>
            </a:r>
            <a:endParaRPr lang="en-US" dirty="0"/>
          </a:p>
        </p:txBody>
      </p:sp>
      <p:sp>
        <p:nvSpPr>
          <p:cNvPr id="3" name="Content Placeholder 2"/>
          <p:cNvSpPr>
            <a:spLocks noGrp="1"/>
          </p:cNvSpPr>
          <p:nvPr>
            <p:ph idx="1"/>
          </p:nvPr>
        </p:nvSpPr>
        <p:spPr/>
        <p:txBody>
          <a:bodyPr/>
          <a:lstStyle/>
          <a:p>
            <a:r>
              <a:rPr lang="en-US" dirty="0" smtClean="0"/>
              <a:t>We place several iterators inside our string:</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32</a:t>
            </a:fld>
            <a:endParaRPr lang="en-US"/>
          </a:p>
        </p:txBody>
      </p:sp>
      <p:grpSp>
        <p:nvGrpSpPr>
          <p:cNvPr id="21" name="Group 20"/>
          <p:cNvGrpSpPr/>
          <p:nvPr/>
        </p:nvGrpSpPr>
        <p:grpSpPr>
          <a:xfrm>
            <a:off x="2915386" y="2895600"/>
            <a:ext cx="6762014" cy="2260950"/>
            <a:chOff x="1391385" y="3375583"/>
            <a:chExt cx="6762014" cy="2260950"/>
          </a:xfrm>
        </p:grpSpPr>
        <p:sp>
          <p:nvSpPr>
            <p:cNvPr id="8" name="Rectangle 7"/>
            <p:cNvSpPr/>
            <p:nvPr/>
          </p:nvSpPr>
          <p:spPr>
            <a:xfrm>
              <a:off x="3509161" y="4303917"/>
              <a:ext cx="4339437"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dirty="0"/>
                <a:t>www.acceleratedcpp.com more text…</a:t>
              </a:r>
            </a:p>
          </p:txBody>
        </p:sp>
        <p:cxnSp>
          <p:nvCxnSpPr>
            <p:cNvPr id="9" name="Straight Arrow Connector 8"/>
            <p:cNvCxnSpPr/>
            <p:nvPr/>
          </p:nvCxnSpPr>
          <p:spPr>
            <a:xfrm flipV="1">
              <a:off x="2356703" y="4784453"/>
              <a:ext cx="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8004961" y="3787217"/>
              <a:ext cx="0" cy="5167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084833" y="5267201"/>
              <a:ext cx="543739" cy="369332"/>
            </a:xfrm>
            <a:prstGeom prst="rect">
              <a:avLst/>
            </a:prstGeom>
            <a:noFill/>
          </p:spPr>
          <p:txBody>
            <a:bodyPr wrap="none" rtlCol="0">
              <a:spAutoFit/>
            </a:bodyPr>
            <a:lstStyle/>
            <a:p>
              <a:r>
                <a:rPr lang="de-DE" dirty="0"/>
                <a:t>beg</a:t>
              </a:r>
              <a:endParaRPr lang="en-US" dirty="0"/>
            </a:p>
          </p:txBody>
        </p:sp>
        <p:sp>
          <p:nvSpPr>
            <p:cNvPr id="12" name="TextBox 11"/>
            <p:cNvSpPr txBox="1"/>
            <p:nvPr/>
          </p:nvSpPr>
          <p:spPr>
            <a:xfrm>
              <a:off x="7856523" y="3429000"/>
              <a:ext cx="296876" cy="369332"/>
            </a:xfrm>
            <a:prstGeom prst="rect">
              <a:avLst/>
            </a:prstGeom>
            <a:noFill/>
          </p:spPr>
          <p:txBody>
            <a:bodyPr wrap="none" rtlCol="0">
              <a:spAutoFit/>
            </a:bodyPr>
            <a:lstStyle/>
            <a:p>
              <a:r>
                <a:rPr lang="de-DE" dirty="0"/>
                <a:t>e</a:t>
              </a:r>
              <a:endParaRPr lang="en-US" dirty="0"/>
            </a:p>
          </p:txBody>
        </p:sp>
        <p:sp>
          <p:nvSpPr>
            <p:cNvPr id="13" name="Rectangle 12"/>
            <p:cNvSpPr/>
            <p:nvPr/>
          </p:nvSpPr>
          <p:spPr>
            <a:xfrm>
              <a:off x="1394612" y="4303917"/>
              <a:ext cx="14097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en-US" dirty="0"/>
                <a:t>…text http</a:t>
              </a:r>
            </a:p>
          </p:txBody>
        </p:sp>
        <p:sp>
          <p:nvSpPr>
            <p:cNvPr id="14" name="Rectangle 13"/>
            <p:cNvSpPr/>
            <p:nvPr/>
          </p:nvSpPr>
          <p:spPr>
            <a:xfrm>
              <a:off x="2804312" y="4303917"/>
              <a:ext cx="70485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a:t>
              </a:r>
            </a:p>
          </p:txBody>
        </p:sp>
        <p:cxnSp>
          <p:nvCxnSpPr>
            <p:cNvPr id="17" name="Straight Arrow Connector 16"/>
            <p:cNvCxnSpPr/>
            <p:nvPr/>
          </p:nvCxnSpPr>
          <p:spPr>
            <a:xfrm>
              <a:off x="1539823" y="3733800"/>
              <a:ext cx="0" cy="5167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391385" y="3375583"/>
              <a:ext cx="314510" cy="369332"/>
            </a:xfrm>
            <a:prstGeom prst="rect">
              <a:avLst/>
            </a:prstGeom>
            <a:noFill/>
          </p:spPr>
          <p:txBody>
            <a:bodyPr wrap="none" rtlCol="0">
              <a:spAutoFit/>
            </a:bodyPr>
            <a:lstStyle/>
            <a:p>
              <a:r>
                <a:rPr lang="de-DE" dirty="0"/>
                <a:t>b</a:t>
              </a:r>
              <a:endParaRPr lang="en-US" dirty="0"/>
            </a:p>
          </p:txBody>
        </p:sp>
        <p:cxnSp>
          <p:nvCxnSpPr>
            <p:cNvPr id="19" name="Straight Arrow Connector 18"/>
            <p:cNvCxnSpPr/>
            <p:nvPr/>
          </p:nvCxnSpPr>
          <p:spPr>
            <a:xfrm flipV="1">
              <a:off x="3068910" y="4784453"/>
              <a:ext cx="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948408" y="5264657"/>
              <a:ext cx="235962" cy="369332"/>
            </a:xfrm>
            <a:prstGeom prst="rect">
              <a:avLst/>
            </a:prstGeom>
            <a:noFill/>
          </p:spPr>
          <p:txBody>
            <a:bodyPr wrap="none" rtlCol="0">
              <a:spAutoFit/>
            </a:bodyPr>
            <a:lstStyle/>
            <a:p>
              <a:r>
                <a:rPr lang="de-DE" dirty="0"/>
                <a:t>i</a:t>
              </a:r>
              <a:endParaRPr lang="en-US" dirty="0"/>
            </a:p>
          </p:txBody>
        </p:sp>
      </p:grpSp>
    </p:spTree>
    <p:extLst>
      <p:ext uri="{BB962C8B-B14F-4D97-AF65-F5344CB8AC3E}">
        <p14:creationId xmlns:p14="http://schemas.microsoft.com/office/powerpoint/2010/main" val="28603521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Finding URLs: url_begin</a:t>
            </a:r>
            <a:endParaRPr lang="en-US" dirty="0"/>
          </a:p>
        </p:txBody>
      </p:sp>
      <p:sp>
        <p:nvSpPr>
          <p:cNvPr id="3" name="Content Placeholder 2"/>
          <p:cNvSpPr>
            <a:spLocks noGrp="1"/>
          </p:cNvSpPr>
          <p:nvPr>
            <p:ph idx="1"/>
          </p:nvPr>
        </p:nvSpPr>
        <p:spPr>
          <a:xfrm>
            <a:off x="1261872" y="1828802"/>
            <a:ext cx="9787128" cy="4351337"/>
          </a:xfrm>
        </p:spPr>
        <p:txBody>
          <a:bodyPr>
            <a:normAutofit fontScale="25000" lnSpcReduction="20000"/>
          </a:bodyPr>
          <a:lstStyle/>
          <a:p>
            <a:pPr>
              <a:spcBef>
                <a:spcPts val="400"/>
              </a:spcBef>
              <a:buClr>
                <a:srgbClr val="5BD078"/>
              </a:buClr>
            </a:pPr>
            <a:r>
              <a:rPr lang="en-US" sz="7200" dirty="0">
                <a:solidFill>
                  <a:prstClr val="black"/>
                </a:solidFill>
              </a:rPr>
              <a:t>Look for one or more letters followed </a:t>
            </a:r>
            <a:r>
              <a:rPr lang="en-US" sz="7200" dirty="0" smtClean="0">
                <a:solidFill>
                  <a:prstClr val="black"/>
                </a:solidFill>
              </a:rPr>
              <a:t>by ://</a:t>
            </a:r>
            <a:endParaRPr lang="en-US" sz="7200" dirty="0">
              <a:solidFill>
                <a:prstClr val="black"/>
              </a:solidFill>
            </a:endParaRPr>
          </a:p>
          <a:p>
            <a:pPr marL="411480" lvl="1" indent="0">
              <a:spcBef>
                <a:spcPts val="400"/>
              </a:spcBef>
              <a:buNone/>
            </a:pPr>
            <a:endParaRPr lang="en-US" sz="2500" dirty="0">
              <a:solidFill>
                <a:prstClr val="black"/>
              </a:solidFill>
              <a:latin typeface="Consolas"/>
            </a:endParaRPr>
          </a:p>
          <a:p>
            <a:pPr marL="411480" lvl="1" indent="0">
              <a:spcBef>
                <a:spcPts val="0"/>
              </a:spcBef>
              <a:spcAft>
                <a:spcPts val="400"/>
              </a:spcAft>
              <a:buNone/>
            </a:pPr>
            <a:r>
              <a:rPr lang="en-US" sz="6000" dirty="0" err="1">
                <a:solidFill>
                  <a:prstClr val="black"/>
                </a:solidFill>
                <a:latin typeface="Consolas"/>
              </a:rPr>
              <a:t>std</a:t>
            </a:r>
            <a:r>
              <a:rPr lang="en-US" sz="6000" dirty="0" smtClean="0">
                <a:solidFill>
                  <a:prstClr val="black"/>
                </a:solidFill>
                <a:latin typeface="Consolas"/>
              </a:rPr>
              <a:t>::</a:t>
            </a:r>
            <a:r>
              <a:rPr lang="en-US" sz="5600" dirty="0" smtClean="0">
                <a:solidFill>
                  <a:prstClr val="black"/>
                </a:solidFill>
                <a:latin typeface="Consolas"/>
              </a:rPr>
              <a:t>string</a:t>
            </a:r>
            <a:r>
              <a:rPr lang="en-US" sz="5600" dirty="0">
                <a:solidFill>
                  <a:prstClr val="black"/>
                </a:solidFill>
                <a:latin typeface="Consolas"/>
              </a:rPr>
              <a:t>::</a:t>
            </a:r>
            <a:r>
              <a:rPr lang="en-US" sz="5600" dirty="0" err="1">
                <a:solidFill>
                  <a:prstClr val="black"/>
                </a:solidFill>
                <a:latin typeface="Consolas"/>
              </a:rPr>
              <a:t>const_iterator</a:t>
            </a:r>
            <a:r>
              <a:rPr lang="en-US" sz="5600" dirty="0">
                <a:solidFill>
                  <a:prstClr val="black"/>
                </a:solidFill>
                <a:latin typeface="Consolas"/>
              </a:rPr>
              <a:t> </a:t>
            </a:r>
            <a:r>
              <a:rPr lang="en-US" sz="5600" dirty="0" err="1" smtClean="0">
                <a:solidFill>
                  <a:prstClr val="black"/>
                </a:solidFill>
                <a:latin typeface="Consolas"/>
              </a:rPr>
              <a:t>url_beg</a:t>
            </a:r>
            <a:r>
              <a:rPr lang="en-US" sz="5600" dirty="0" smtClean="0">
                <a:solidFill>
                  <a:prstClr val="black"/>
                </a:solidFill>
                <a:latin typeface="Consolas"/>
              </a:rPr>
              <a:t>(</a:t>
            </a:r>
          </a:p>
          <a:p>
            <a:pPr marL="411480" lvl="1" indent="0">
              <a:spcBef>
                <a:spcPts val="0"/>
              </a:spcBef>
              <a:spcAft>
                <a:spcPts val="400"/>
              </a:spcAft>
              <a:buNone/>
            </a:pPr>
            <a:r>
              <a:rPr lang="en-US" sz="5600" dirty="0">
                <a:solidFill>
                  <a:prstClr val="black"/>
                </a:solidFill>
                <a:latin typeface="Consolas"/>
              </a:rPr>
              <a:t> </a:t>
            </a:r>
            <a:r>
              <a:rPr lang="en-US" sz="5600" dirty="0" smtClean="0">
                <a:solidFill>
                  <a:prstClr val="black"/>
                </a:solidFill>
                <a:latin typeface="Consolas"/>
              </a:rPr>
              <a:t>   </a:t>
            </a:r>
            <a:r>
              <a:rPr lang="en-US" sz="6000" dirty="0" err="1" smtClean="0">
                <a:solidFill>
                  <a:prstClr val="black"/>
                </a:solidFill>
                <a:latin typeface="Consolas"/>
              </a:rPr>
              <a:t>std</a:t>
            </a:r>
            <a:r>
              <a:rPr lang="en-US" sz="6000" dirty="0" smtClean="0">
                <a:solidFill>
                  <a:prstClr val="black"/>
                </a:solidFill>
                <a:latin typeface="Consolas"/>
              </a:rPr>
              <a:t>::</a:t>
            </a:r>
            <a:r>
              <a:rPr lang="en-US" sz="5600" dirty="0" smtClean="0">
                <a:solidFill>
                  <a:prstClr val="black"/>
                </a:solidFill>
                <a:latin typeface="Consolas"/>
              </a:rPr>
              <a:t>string</a:t>
            </a:r>
            <a:r>
              <a:rPr lang="en-US" sz="5600" dirty="0">
                <a:solidFill>
                  <a:prstClr val="black"/>
                </a:solidFill>
                <a:latin typeface="Consolas"/>
              </a:rPr>
              <a:t>::</a:t>
            </a:r>
            <a:r>
              <a:rPr lang="en-US" sz="5600" dirty="0" err="1">
                <a:solidFill>
                  <a:prstClr val="black"/>
                </a:solidFill>
                <a:latin typeface="Consolas"/>
              </a:rPr>
              <a:t>const_iterator</a:t>
            </a:r>
            <a:r>
              <a:rPr lang="en-US" sz="5600" dirty="0">
                <a:solidFill>
                  <a:prstClr val="black"/>
                </a:solidFill>
                <a:latin typeface="Consolas"/>
              </a:rPr>
              <a:t> b, </a:t>
            </a:r>
            <a:r>
              <a:rPr lang="en-US" sz="6000" dirty="0" err="1">
                <a:solidFill>
                  <a:prstClr val="black"/>
                </a:solidFill>
                <a:latin typeface="Consolas"/>
              </a:rPr>
              <a:t>std</a:t>
            </a:r>
            <a:r>
              <a:rPr lang="en-US" sz="6000" dirty="0" smtClean="0">
                <a:solidFill>
                  <a:prstClr val="black"/>
                </a:solidFill>
                <a:latin typeface="Consolas"/>
              </a:rPr>
              <a:t>::</a:t>
            </a:r>
            <a:r>
              <a:rPr lang="en-US" sz="5600" dirty="0" smtClean="0">
                <a:solidFill>
                  <a:prstClr val="black"/>
                </a:solidFill>
                <a:latin typeface="Consolas"/>
              </a:rPr>
              <a:t>string</a:t>
            </a:r>
            <a:r>
              <a:rPr lang="en-US" sz="5600" dirty="0">
                <a:solidFill>
                  <a:prstClr val="black"/>
                </a:solidFill>
                <a:latin typeface="Consolas"/>
              </a:rPr>
              <a:t>::</a:t>
            </a:r>
            <a:r>
              <a:rPr lang="en-US" sz="5600" dirty="0" err="1">
                <a:solidFill>
                  <a:prstClr val="black"/>
                </a:solidFill>
                <a:latin typeface="Consolas"/>
              </a:rPr>
              <a:t>const_iterator</a:t>
            </a:r>
            <a:r>
              <a:rPr lang="en-US" sz="5600" dirty="0">
                <a:solidFill>
                  <a:prstClr val="black"/>
                </a:solidFill>
                <a:latin typeface="Consolas"/>
              </a:rPr>
              <a:t> e)</a:t>
            </a:r>
          </a:p>
          <a:p>
            <a:pPr marL="411480" lvl="1" indent="0">
              <a:spcBef>
                <a:spcPts val="0"/>
              </a:spcBef>
              <a:spcAft>
                <a:spcPts val="400"/>
              </a:spcAft>
              <a:buNone/>
            </a:pPr>
            <a:r>
              <a:rPr lang="en-US" sz="5600" dirty="0">
                <a:solidFill>
                  <a:prstClr val="black"/>
                </a:solidFill>
                <a:latin typeface="Consolas"/>
              </a:rPr>
              <a:t>{</a:t>
            </a:r>
          </a:p>
          <a:p>
            <a:pPr marL="411480" lvl="1" indent="0">
              <a:spcBef>
                <a:spcPts val="0"/>
              </a:spcBef>
              <a:spcAft>
                <a:spcPts val="400"/>
              </a:spcAft>
              <a:buNone/>
            </a:pPr>
            <a:r>
              <a:rPr lang="en-US" sz="5600" dirty="0">
                <a:latin typeface="Consolas"/>
              </a:rPr>
              <a:t>    </a:t>
            </a:r>
            <a:r>
              <a:rPr lang="en-US" sz="5600" dirty="0">
                <a:solidFill>
                  <a:srgbClr val="0000FF"/>
                </a:solidFill>
                <a:latin typeface="Consolas"/>
              </a:rPr>
              <a:t>static</a:t>
            </a:r>
            <a:r>
              <a:rPr lang="en-US" sz="5600" dirty="0">
                <a:solidFill>
                  <a:prstClr val="black"/>
                </a:solidFill>
                <a:latin typeface="Consolas"/>
              </a:rPr>
              <a:t> </a:t>
            </a:r>
            <a:r>
              <a:rPr lang="en-US" sz="6000" dirty="0" err="1">
                <a:solidFill>
                  <a:prstClr val="black"/>
                </a:solidFill>
                <a:latin typeface="Consolas"/>
              </a:rPr>
              <a:t>std</a:t>
            </a:r>
            <a:r>
              <a:rPr lang="en-US" sz="6000" dirty="0" smtClean="0">
                <a:solidFill>
                  <a:prstClr val="black"/>
                </a:solidFill>
                <a:latin typeface="Consolas"/>
              </a:rPr>
              <a:t>::</a:t>
            </a:r>
            <a:r>
              <a:rPr lang="en-US" sz="5600" dirty="0" smtClean="0">
                <a:solidFill>
                  <a:prstClr val="black"/>
                </a:solidFill>
                <a:latin typeface="Consolas"/>
              </a:rPr>
              <a:t>string </a:t>
            </a:r>
            <a:r>
              <a:rPr lang="en-US" sz="5600" dirty="0" err="1">
                <a:solidFill>
                  <a:srgbClr val="0000FF"/>
                </a:solidFill>
                <a:latin typeface="Consolas"/>
              </a:rPr>
              <a:t>const</a:t>
            </a:r>
            <a:r>
              <a:rPr lang="en-US" sz="5600" dirty="0">
                <a:solidFill>
                  <a:prstClr val="black"/>
                </a:solidFill>
                <a:latin typeface="Consolas"/>
              </a:rPr>
              <a:t> </a:t>
            </a:r>
            <a:r>
              <a:rPr lang="en-US" sz="5600" dirty="0" err="1">
                <a:solidFill>
                  <a:prstClr val="black"/>
                </a:solidFill>
                <a:latin typeface="Consolas"/>
              </a:rPr>
              <a:t>sep</a:t>
            </a:r>
            <a:r>
              <a:rPr lang="en-US" sz="5600" dirty="0">
                <a:solidFill>
                  <a:prstClr val="black"/>
                </a:solidFill>
                <a:latin typeface="Consolas"/>
              </a:rPr>
              <a:t> = </a:t>
            </a:r>
            <a:r>
              <a:rPr lang="en-US" sz="5600" dirty="0">
                <a:solidFill>
                  <a:srgbClr val="A31515"/>
                </a:solidFill>
                <a:latin typeface="Consolas"/>
              </a:rPr>
              <a:t>"://"</a:t>
            </a:r>
            <a:r>
              <a:rPr lang="en-US" sz="5600" dirty="0">
                <a:solidFill>
                  <a:prstClr val="black"/>
                </a:solidFill>
                <a:latin typeface="Consolas"/>
              </a:rPr>
              <a:t>;</a:t>
            </a:r>
          </a:p>
          <a:p>
            <a:pPr marL="411480" lvl="1" indent="0">
              <a:spcBef>
                <a:spcPts val="0"/>
              </a:spcBef>
              <a:spcAft>
                <a:spcPts val="400"/>
              </a:spcAft>
              <a:buNone/>
            </a:pPr>
            <a:endParaRPr lang="en-US" sz="5600" dirty="0">
              <a:solidFill>
                <a:prstClr val="black"/>
              </a:solidFill>
              <a:latin typeface="Consolas"/>
            </a:endParaRPr>
          </a:p>
          <a:p>
            <a:pPr marL="411480" lvl="1" indent="0">
              <a:spcBef>
                <a:spcPts val="0"/>
              </a:spcBef>
              <a:spcAft>
                <a:spcPts val="400"/>
              </a:spcAft>
              <a:buNone/>
            </a:pPr>
            <a:r>
              <a:rPr lang="en-US" sz="5600" dirty="0">
                <a:solidFill>
                  <a:prstClr val="black"/>
                </a:solidFill>
                <a:latin typeface="Consolas"/>
              </a:rPr>
              <a:t>    </a:t>
            </a:r>
            <a:r>
              <a:rPr lang="en-US" sz="5600" dirty="0">
                <a:solidFill>
                  <a:srgbClr val="0000FF"/>
                </a:solidFill>
                <a:latin typeface="Consolas"/>
              </a:rPr>
              <a:t>auto</a:t>
            </a:r>
            <a:r>
              <a:rPr lang="en-US" sz="5600" dirty="0">
                <a:solidFill>
                  <a:prstClr val="black"/>
                </a:solidFill>
                <a:latin typeface="Consolas"/>
              </a:rPr>
              <a:t> </a:t>
            </a:r>
            <a:r>
              <a:rPr lang="en-US" sz="5600" dirty="0" err="1">
                <a:solidFill>
                  <a:prstClr val="black"/>
                </a:solidFill>
                <a:latin typeface="Consolas"/>
              </a:rPr>
              <a:t>i</a:t>
            </a:r>
            <a:r>
              <a:rPr lang="en-US" sz="5600" dirty="0">
                <a:solidFill>
                  <a:prstClr val="black"/>
                </a:solidFill>
                <a:latin typeface="Consolas"/>
              </a:rPr>
              <a:t> = b;   </a:t>
            </a:r>
            <a:r>
              <a:rPr lang="en-US" sz="5600" dirty="0">
                <a:solidFill>
                  <a:srgbClr val="008000"/>
                </a:solidFill>
                <a:latin typeface="Consolas"/>
              </a:rPr>
              <a:t>// </a:t>
            </a:r>
            <a:r>
              <a:rPr lang="en-US" sz="5600" dirty="0" err="1">
                <a:solidFill>
                  <a:srgbClr val="008000"/>
                </a:solidFill>
                <a:latin typeface="Consolas"/>
              </a:rPr>
              <a:t>i</a:t>
            </a:r>
            <a:r>
              <a:rPr lang="en-US" sz="5600" dirty="0">
                <a:solidFill>
                  <a:srgbClr val="008000"/>
                </a:solidFill>
                <a:latin typeface="Consolas"/>
              </a:rPr>
              <a:t> marks where the separator was found</a:t>
            </a:r>
            <a:endParaRPr lang="en-US" sz="5600" dirty="0">
              <a:solidFill>
                <a:prstClr val="black"/>
              </a:solidFill>
              <a:latin typeface="Consolas"/>
            </a:endParaRPr>
          </a:p>
          <a:p>
            <a:pPr marL="411480" lvl="1" indent="0">
              <a:spcBef>
                <a:spcPts val="0"/>
              </a:spcBef>
              <a:spcAft>
                <a:spcPts val="400"/>
              </a:spcAft>
              <a:buNone/>
            </a:pPr>
            <a:r>
              <a:rPr lang="en-US" sz="5600" dirty="0">
                <a:solidFill>
                  <a:prstClr val="black"/>
                </a:solidFill>
                <a:latin typeface="Consolas"/>
              </a:rPr>
              <a:t>    </a:t>
            </a:r>
            <a:r>
              <a:rPr lang="en-US" sz="5600" dirty="0">
                <a:solidFill>
                  <a:srgbClr val="0000FF"/>
                </a:solidFill>
                <a:latin typeface="Consolas"/>
              </a:rPr>
              <a:t>while</a:t>
            </a:r>
            <a:r>
              <a:rPr lang="en-US" sz="5600" dirty="0">
                <a:solidFill>
                  <a:prstClr val="black"/>
                </a:solidFill>
                <a:latin typeface="Consolas"/>
              </a:rPr>
              <a:t> ((i = </a:t>
            </a:r>
            <a:r>
              <a:rPr lang="en-US" sz="6000" dirty="0" err="1">
                <a:solidFill>
                  <a:prstClr val="black"/>
                </a:solidFill>
                <a:latin typeface="Consolas"/>
              </a:rPr>
              <a:t>std</a:t>
            </a:r>
            <a:r>
              <a:rPr lang="en-US" sz="6000" dirty="0" smtClean="0">
                <a:solidFill>
                  <a:prstClr val="black"/>
                </a:solidFill>
                <a:latin typeface="Consolas"/>
              </a:rPr>
              <a:t>::</a:t>
            </a:r>
            <a:r>
              <a:rPr lang="en-US" sz="5600" dirty="0" smtClean="0">
                <a:solidFill>
                  <a:prstClr val="black"/>
                </a:solidFill>
                <a:latin typeface="Consolas"/>
              </a:rPr>
              <a:t>search(i</a:t>
            </a:r>
            <a:r>
              <a:rPr lang="en-US" sz="5600" dirty="0">
                <a:solidFill>
                  <a:prstClr val="black"/>
                </a:solidFill>
                <a:latin typeface="Consolas"/>
              </a:rPr>
              <a:t>, e, </a:t>
            </a:r>
            <a:r>
              <a:rPr lang="en-US" sz="5600" dirty="0" err="1">
                <a:solidFill>
                  <a:prstClr val="black"/>
                </a:solidFill>
                <a:latin typeface="Consolas"/>
              </a:rPr>
              <a:t>sep.begin</a:t>
            </a:r>
            <a:r>
              <a:rPr lang="en-US" sz="5600" dirty="0">
                <a:solidFill>
                  <a:prstClr val="black"/>
                </a:solidFill>
                <a:latin typeface="Consolas"/>
              </a:rPr>
              <a:t>(), </a:t>
            </a:r>
            <a:r>
              <a:rPr lang="en-US" sz="5600" dirty="0" err="1">
                <a:solidFill>
                  <a:prstClr val="black"/>
                </a:solidFill>
                <a:latin typeface="Consolas"/>
              </a:rPr>
              <a:t>sep.end</a:t>
            </a:r>
            <a:r>
              <a:rPr lang="en-US" sz="5600" dirty="0">
                <a:solidFill>
                  <a:prstClr val="black"/>
                </a:solidFill>
                <a:latin typeface="Consolas"/>
              </a:rPr>
              <a:t>())) != e) {</a:t>
            </a:r>
          </a:p>
          <a:p>
            <a:pPr marL="411480" lvl="1" indent="0">
              <a:spcBef>
                <a:spcPts val="0"/>
              </a:spcBef>
              <a:spcAft>
                <a:spcPts val="400"/>
              </a:spcAft>
              <a:buNone/>
            </a:pPr>
            <a:r>
              <a:rPr lang="en-US" sz="5600" dirty="0">
                <a:solidFill>
                  <a:prstClr val="black"/>
                </a:solidFill>
                <a:latin typeface="Consolas"/>
              </a:rPr>
              <a:t>        </a:t>
            </a:r>
            <a:r>
              <a:rPr lang="en-US" sz="5600" dirty="0">
                <a:solidFill>
                  <a:srgbClr val="008000"/>
                </a:solidFill>
                <a:latin typeface="Consolas"/>
              </a:rPr>
              <a:t>// make sure the separator isn't at the beginning or end of the line</a:t>
            </a:r>
            <a:endParaRPr lang="en-US" sz="5600" dirty="0">
              <a:solidFill>
                <a:prstClr val="black"/>
              </a:solidFill>
              <a:latin typeface="Consolas"/>
            </a:endParaRPr>
          </a:p>
          <a:p>
            <a:pPr marL="411480" lvl="1" indent="0">
              <a:spcBef>
                <a:spcPts val="0"/>
              </a:spcBef>
              <a:spcAft>
                <a:spcPts val="400"/>
              </a:spcAft>
              <a:buNone/>
            </a:pPr>
            <a:r>
              <a:rPr lang="en-US" sz="5600" dirty="0">
                <a:solidFill>
                  <a:prstClr val="black"/>
                </a:solidFill>
                <a:latin typeface="Consolas"/>
              </a:rPr>
              <a:t>        </a:t>
            </a:r>
            <a:r>
              <a:rPr lang="en-US" sz="5600" dirty="0">
                <a:solidFill>
                  <a:srgbClr val="0000FF"/>
                </a:solidFill>
                <a:latin typeface="Consolas"/>
              </a:rPr>
              <a:t>if</a:t>
            </a:r>
            <a:r>
              <a:rPr lang="en-US" sz="5600" dirty="0">
                <a:solidFill>
                  <a:prstClr val="black"/>
                </a:solidFill>
                <a:latin typeface="Consolas"/>
              </a:rPr>
              <a:t> (</a:t>
            </a:r>
            <a:r>
              <a:rPr lang="en-US" sz="5600" dirty="0" err="1">
                <a:solidFill>
                  <a:prstClr val="black"/>
                </a:solidFill>
                <a:latin typeface="Consolas"/>
              </a:rPr>
              <a:t>i</a:t>
            </a:r>
            <a:r>
              <a:rPr lang="en-US" sz="5600" dirty="0">
                <a:solidFill>
                  <a:prstClr val="black"/>
                </a:solidFill>
                <a:latin typeface="Consolas"/>
              </a:rPr>
              <a:t> != b &amp;&amp; </a:t>
            </a:r>
            <a:r>
              <a:rPr lang="en-US" sz="5600" dirty="0" err="1">
                <a:solidFill>
                  <a:prstClr val="black"/>
                </a:solidFill>
                <a:latin typeface="Consolas"/>
              </a:rPr>
              <a:t>i</a:t>
            </a:r>
            <a:r>
              <a:rPr lang="en-US" sz="5600" dirty="0">
                <a:solidFill>
                  <a:prstClr val="black"/>
                </a:solidFill>
                <a:latin typeface="Consolas"/>
              </a:rPr>
              <a:t> + </a:t>
            </a:r>
            <a:r>
              <a:rPr lang="en-US" sz="5600" dirty="0" err="1">
                <a:solidFill>
                  <a:prstClr val="black"/>
                </a:solidFill>
                <a:latin typeface="Consolas"/>
              </a:rPr>
              <a:t>sep.size</a:t>
            </a:r>
            <a:r>
              <a:rPr lang="en-US" sz="5600" dirty="0">
                <a:solidFill>
                  <a:prstClr val="black"/>
                </a:solidFill>
                <a:latin typeface="Consolas"/>
              </a:rPr>
              <a:t>() != e) {</a:t>
            </a:r>
          </a:p>
          <a:p>
            <a:pPr marL="411480" lvl="1" indent="0">
              <a:spcBef>
                <a:spcPts val="0"/>
              </a:spcBef>
              <a:spcAft>
                <a:spcPts val="400"/>
              </a:spcAft>
              <a:buNone/>
            </a:pPr>
            <a:r>
              <a:rPr lang="en-US" sz="5600" dirty="0">
                <a:solidFill>
                  <a:prstClr val="black"/>
                </a:solidFill>
                <a:latin typeface="Consolas"/>
              </a:rPr>
              <a:t>            </a:t>
            </a:r>
            <a:r>
              <a:rPr lang="en-US" sz="5600" dirty="0">
                <a:solidFill>
                  <a:srgbClr val="008000"/>
                </a:solidFill>
                <a:latin typeface="Consolas"/>
              </a:rPr>
              <a:t>// beg marks the beginning of the protocol-name</a:t>
            </a:r>
            <a:endParaRPr lang="en-US" sz="5600" dirty="0">
              <a:solidFill>
                <a:prstClr val="black"/>
              </a:solidFill>
              <a:latin typeface="Consolas"/>
            </a:endParaRPr>
          </a:p>
          <a:p>
            <a:pPr marL="411480" lvl="1" indent="0">
              <a:spcBef>
                <a:spcPts val="0"/>
              </a:spcBef>
              <a:spcAft>
                <a:spcPts val="400"/>
              </a:spcAft>
              <a:buNone/>
            </a:pPr>
            <a:r>
              <a:rPr lang="en-US" sz="5600" dirty="0">
                <a:solidFill>
                  <a:prstClr val="black"/>
                </a:solidFill>
                <a:latin typeface="Consolas"/>
              </a:rPr>
              <a:t>            </a:t>
            </a:r>
            <a:r>
              <a:rPr lang="en-US" sz="5600" dirty="0">
                <a:solidFill>
                  <a:srgbClr val="0000FF"/>
                </a:solidFill>
                <a:latin typeface="Consolas"/>
              </a:rPr>
              <a:t>auto</a:t>
            </a:r>
            <a:r>
              <a:rPr lang="en-US" sz="5600" dirty="0">
                <a:solidFill>
                  <a:prstClr val="black"/>
                </a:solidFill>
                <a:latin typeface="Consolas"/>
              </a:rPr>
              <a:t> beg = </a:t>
            </a:r>
            <a:r>
              <a:rPr lang="en-US" sz="5600" dirty="0" err="1">
                <a:solidFill>
                  <a:prstClr val="black"/>
                </a:solidFill>
                <a:latin typeface="Consolas"/>
              </a:rPr>
              <a:t>i</a:t>
            </a:r>
            <a:r>
              <a:rPr lang="en-US" sz="5600" dirty="0">
                <a:solidFill>
                  <a:prstClr val="black"/>
                </a:solidFill>
                <a:latin typeface="Consolas"/>
              </a:rPr>
              <a:t>;</a:t>
            </a:r>
          </a:p>
          <a:p>
            <a:pPr marL="411480" lvl="1" indent="0">
              <a:spcBef>
                <a:spcPts val="0"/>
              </a:spcBef>
              <a:spcAft>
                <a:spcPts val="400"/>
              </a:spcAft>
              <a:buNone/>
            </a:pPr>
            <a:r>
              <a:rPr lang="en-US" sz="5600" dirty="0">
                <a:solidFill>
                  <a:prstClr val="black"/>
                </a:solidFill>
                <a:latin typeface="Consolas"/>
              </a:rPr>
              <a:t>            </a:t>
            </a:r>
            <a:r>
              <a:rPr lang="en-US" sz="5600" dirty="0">
                <a:solidFill>
                  <a:srgbClr val="0000FF"/>
                </a:solidFill>
                <a:latin typeface="Consolas"/>
              </a:rPr>
              <a:t>while</a:t>
            </a:r>
            <a:r>
              <a:rPr lang="en-US" sz="5600" dirty="0">
                <a:solidFill>
                  <a:prstClr val="black"/>
                </a:solidFill>
                <a:latin typeface="Consolas"/>
              </a:rPr>
              <a:t> (beg != b &amp;&amp; </a:t>
            </a:r>
            <a:r>
              <a:rPr lang="en-US" sz="6000" dirty="0" err="1">
                <a:solidFill>
                  <a:prstClr val="black"/>
                </a:solidFill>
                <a:latin typeface="Consolas"/>
              </a:rPr>
              <a:t>std</a:t>
            </a:r>
            <a:r>
              <a:rPr lang="en-US" sz="6000" dirty="0" smtClean="0">
                <a:solidFill>
                  <a:prstClr val="black"/>
                </a:solidFill>
                <a:latin typeface="Consolas"/>
              </a:rPr>
              <a:t>::</a:t>
            </a:r>
            <a:r>
              <a:rPr lang="en-US" sz="5600" dirty="0" err="1" smtClean="0">
                <a:solidFill>
                  <a:prstClr val="black"/>
                </a:solidFill>
                <a:latin typeface="Consolas"/>
              </a:rPr>
              <a:t>isalpha</a:t>
            </a:r>
            <a:r>
              <a:rPr lang="en-US" sz="5600" dirty="0" smtClean="0">
                <a:solidFill>
                  <a:prstClr val="black"/>
                </a:solidFill>
                <a:latin typeface="Consolas"/>
              </a:rPr>
              <a:t>(beg</a:t>
            </a:r>
            <a:r>
              <a:rPr lang="en-US" sz="5600" dirty="0">
                <a:solidFill>
                  <a:prstClr val="black"/>
                </a:solidFill>
                <a:latin typeface="Consolas"/>
              </a:rPr>
              <a:t>[-1]))</a:t>
            </a:r>
          </a:p>
          <a:p>
            <a:pPr marL="411480" lvl="1" indent="0">
              <a:spcBef>
                <a:spcPts val="0"/>
              </a:spcBef>
              <a:spcAft>
                <a:spcPts val="400"/>
              </a:spcAft>
              <a:buNone/>
            </a:pPr>
            <a:r>
              <a:rPr lang="en-US" sz="5600" dirty="0">
                <a:solidFill>
                  <a:prstClr val="black"/>
                </a:solidFill>
                <a:latin typeface="Consolas"/>
              </a:rPr>
              <a:t>                --beg;</a:t>
            </a:r>
          </a:p>
          <a:p>
            <a:pPr marL="411480" lvl="1" indent="0">
              <a:spcBef>
                <a:spcPts val="0"/>
              </a:spcBef>
              <a:spcAft>
                <a:spcPts val="400"/>
              </a:spcAft>
              <a:buNone/>
            </a:pPr>
            <a:r>
              <a:rPr lang="en-US" sz="5600" dirty="0">
                <a:solidFill>
                  <a:prstClr val="black"/>
                </a:solidFill>
                <a:latin typeface="Consolas"/>
              </a:rPr>
              <a:t>            </a:t>
            </a:r>
            <a:r>
              <a:rPr lang="en-US" sz="5600" dirty="0">
                <a:solidFill>
                  <a:srgbClr val="008000"/>
                </a:solidFill>
                <a:latin typeface="Consolas"/>
              </a:rPr>
              <a:t>// is there at least one appropriate character before and after the separator?</a:t>
            </a:r>
            <a:endParaRPr lang="en-US" sz="5600" dirty="0">
              <a:solidFill>
                <a:prstClr val="black"/>
              </a:solidFill>
              <a:latin typeface="Consolas"/>
            </a:endParaRPr>
          </a:p>
          <a:p>
            <a:pPr marL="411480" lvl="1" indent="0">
              <a:spcBef>
                <a:spcPts val="0"/>
              </a:spcBef>
              <a:spcAft>
                <a:spcPts val="400"/>
              </a:spcAft>
              <a:buNone/>
            </a:pPr>
            <a:r>
              <a:rPr lang="en-US" sz="5600" dirty="0">
                <a:solidFill>
                  <a:prstClr val="black"/>
                </a:solidFill>
                <a:latin typeface="Consolas"/>
              </a:rPr>
              <a:t>            </a:t>
            </a:r>
            <a:r>
              <a:rPr lang="en-US" sz="5600" dirty="0">
                <a:solidFill>
                  <a:srgbClr val="0000FF"/>
                </a:solidFill>
                <a:latin typeface="Consolas"/>
              </a:rPr>
              <a:t>if</a:t>
            </a:r>
            <a:r>
              <a:rPr lang="en-US" sz="5600" dirty="0">
                <a:solidFill>
                  <a:prstClr val="black"/>
                </a:solidFill>
                <a:latin typeface="Consolas"/>
              </a:rPr>
              <a:t> (beg != </a:t>
            </a:r>
            <a:r>
              <a:rPr lang="en-US" sz="5600" dirty="0" err="1">
                <a:solidFill>
                  <a:prstClr val="black"/>
                </a:solidFill>
                <a:latin typeface="Consolas"/>
              </a:rPr>
              <a:t>i</a:t>
            </a:r>
            <a:r>
              <a:rPr lang="en-US" sz="5600" dirty="0">
                <a:solidFill>
                  <a:prstClr val="black"/>
                </a:solidFill>
                <a:latin typeface="Consolas"/>
              </a:rPr>
              <a:t> &amp;&amp; !</a:t>
            </a:r>
            <a:r>
              <a:rPr lang="en-US" sz="5600" dirty="0" err="1">
                <a:solidFill>
                  <a:prstClr val="black"/>
                </a:solidFill>
                <a:latin typeface="Consolas"/>
              </a:rPr>
              <a:t>not_url_char</a:t>
            </a:r>
            <a:r>
              <a:rPr lang="en-US" sz="5600" dirty="0">
                <a:solidFill>
                  <a:prstClr val="black"/>
                </a:solidFill>
                <a:latin typeface="Consolas"/>
              </a:rPr>
              <a:t>(</a:t>
            </a:r>
            <a:r>
              <a:rPr lang="en-US" sz="5600" dirty="0" err="1">
                <a:solidFill>
                  <a:prstClr val="black"/>
                </a:solidFill>
                <a:latin typeface="Consolas"/>
              </a:rPr>
              <a:t>i</a:t>
            </a:r>
            <a:r>
              <a:rPr lang="en-US" sz="5600" dirty="0">
                <a:solidFill>
                  <a:prstClr val="black"/>
                </a:solidFill>
                <a:latin typeface="Consolas"/>
              </a:rPr>
              <a:t>[</a:t>
            </a:r>
            <a:r>
              <a:rPr lang="en-US" sz="5600" dirty="0" err="1">
                <a:solidFill>
                  <a:prstClr val="black"/>
                </a:solidFill>
                <a:latin typeface="Consolas"/>
              </a:rPr>
              <a:t>sep.size</a:t>
            </a:r>
            <a:r>
              <a:rPr lang="en-US" sz="5600" dirty="0">
                <a:solidFill>
                  <a:prstClr val="black"/>
                </a:solidFill>
                <a:latin typeface="Consolas"/>
              </a:rPr>
              <a:t>()]))</a:t>
            </a:r>
          </a:p>
          <a:p>
            <a:pPr marL="411480" lvl="1" indent="0">
              <a:spcBef>
                <a:spcPts val="0"/>
              </a:spcBef>
              <a:spcAft>
                <a:spcPts val="400"/>
              </a:spcAft>
              <a:buNone/>
            </a:pPr>
            <a:r>
              <a:rPr lang="en-US" sz="5600" dirty="0">
                <a:solidFill>
                  <a:prstClr val="black"/>
                </a:solidFill>
                <a:latin typeface="Consolas"/>
              </a:rPr>
              <a:t>                </a:t>
            </a:r>
            <a:r>
              <a:rPr lang="en-US" sz="5600" dirty="0">
                <a:solidFill>
                  <a:srgbClr val="0000FF"/>
                </a:solidFill>
                <a:latin typeface="Consolas"/>
              </a:rPr>
              <a:t>return</a:t>
            </a:r>
            <a:r>
              <a:rPr lang="en-US" sz="5600" dirty="0">
                <a:solidFill>
                  <a:prstClr val="black"/>
                </a:solidFill>
                <a:latin typeface="Consolas"/>
              </a:rPr>
              <a:t> beg;</a:t>
            </a:r>
          </a:p>
          <a:p>
            <a:pPr marL="411480" lvl="1" indent="0">
              <a:spcBef>
                <a:spcPts val="0"/>
              </a:spcBef>
              <a:spcAft>
                <a:spcPts val="400"/>
              </a:spcAft>
              <a:buNone/>
            </a:pPr>
            <a:r>
              <a:rPr lang="en-US" sz="5600" dirty="0">
                <a:solidFill>
                  <a:prstClr val="black"/>
                </a:solidFill>
                <a:latin typeface="Consolas"/>
              </a:rPr>
              <a:t>        }</a:t>
            </a:r>
          </a:p>
          <a:p>
            <a:pPr marL="411480" lvl="1" indent="0">
              <a:spcBef>
                <a:spcPts val="0"/>
              </a:spcBef>
              <a:spcAft>
                <a:spcPts val="400"/>
              </a:spcAft>
              <a:buNone/>
            </a:pPr>
            <a:r>
              <a:rPr lang="en-US" sz="5600" dirty="0">
                <a:solidFill>
                  <a:prstClr val="black"/>
                </a:solidFill>
                <a:latin typeface="Consolas"/>
              </a:rPr>
              <a:t>        </a:t>
            </a:r>
            <a:r>
              <a:rPr lang="en-US" sz="5600" dirty="0">
                <a:solidFill>
                  <a:srgbClr val="008000"/>
                </a:solidFill>
                <a:latin typeface="Consolas"/>
              </a:rPr>
              <a:t>// the separator we found wasn't part of a </a:t>
            </a:r>
            <a:r>
              <a:rPr lang="en-US" sz="5600" dirty="0" smtClean="0">
                <a:solidFill>
                  <a:srgbClr val="008000"/>
                </a:solidFill>
                <a:latin typeface="Consolas"/>
              </a:rPr>
              <a:t>URL, </a:t>
            </a:r>
            <a:r>
              <a:rPr lang="en-US" sz="5600" dirty="0">
                <a:solidFill>
                  <a:srgbClr val="008000"/>
                </a:solidFill>
                <a:latin typeface="Consolas"/>
              </a:rPr>
              <a:t>advance i past this separator</a:t>
            </a:r>
            <a:endParaRPr lang="en-US" sz="5600" dirty="0">
              <a:solidFill>
                <a:prstClr val="black"/>
              </a:solidFill>
              <a:latin typeface="Consolas"/>
            </a:endParaRPr>
          </a:p>
          <a:p>
            <a:pPr marL="411480" lvl="1" indent="0">
              <a:spcBef>
                <a:spcPts val="0"/>
              </a:spcBef>
              <a:spcAft>
                <a:spcPts val="400"/>
              </a:spcAft>
              <a:buNone/>
            </a:pPr>
            <a:r>
              <a:rPr lang="en-US" sz="5600" dirty="0">
                <a:solidFill>
                  <a:prstClr val="black"/>
                </a:solidFill>
                <a:latin typeface="Consolas"/>
              </a:rPr>
              <a:t>        </a:t>
            </a:r>
            <a:r>
              <a:rPr lang="en-US" sz="5600" dirty="0" err="1">
                <a:solidFill>
                  <a:prstClr val="black"/>
                </a:solidFill>
                <a:latin typeface="Consolas"/>
              </a:rPr>
              <a:t>i</a:t>
            </a:r>
            <a:r>
              <a:rPr lang="en-US" sz="5600" dirty="0">
                <a:solidFill>
                  <a:prstClr val="black"/>
                </a:solidFill>
                <a:latin typeface="Consolas"/>
              </a:rPr>
              <a:t> += </a:t>
            </a:r>
            <a:r>
              <a:rPr lang="en-US" sz="5600" dirty="0" err="1">
                <a:solidFill>
                  <a:prstClr val="black"/>
                </a:solidFill>
                <a:latin typeface="Consolas"/>
              </a:rPr>
              <a:t>sep.size</a:t>
            </a:r>
            <a:r>
              <a:rPr lang="en-US" sz="5600" dirty="0">
                <a:solidFill>
                  <a:prstClr val="black"/>
                </a:solidFill>
                <a:latin typeface="Consolas"/>
              </a:rPr>
              <a:t>();</a:t>
            </a:r>
          </a:p>
          <a:p>
            <a:pPr marL="411480" lvl="1" indent="0">
              <a:spcBef>
                <a:spcPts val="0"/>
              </a:spcBef>
              <a:spcAft>
                <a:spcPts val="400"/>
              </a:spcAft>
              <a:buNone/>
            </a:pPr>
            <a:r>
              <a:rPr lang="en-US" sz="5600" dirty="0">
                <a:solidFill>
                  <a:prstClr val="black"/>
                </a:solidFill>
                <a:latin typeface="Consolas"/>
              </a:rPr>
              <a:t>    }</a:t>
            </a:r>
          </a:p>
          <a:p>
            <a:pPr marL="411480" lvl="1" indent="0">
              <a:spcBef>
                <a:spcPts val="0"/>
              </a:spcBef>
              <a:spcAft>
                <a:spcPts val="400"/>
              </a:spcAft>
              <a:buNone/>
            </a:pPr>
            <a:r>
              <a:rPr lang="en-US" sz="5600" dirty="0">
                <a:solidFill>
                  <a:prstClr val="black"/>
                </a:solidFill>
                <a:latin typeface="Consolas"/>
              </a:rPr>
              <a:t>    </a:t>
            </a:r>
            <a:r>
              <a:rPr lang="en-US" sz="5600" dirty="0">
                <a:solidFill>
                  <a:srgbClr val="0000FF"/>
                </a:solidFill>
                <a:latin typeface="Consolas"/>
              </a:rPr>
              <a:t>return</a:t>
            </a:r>
            <a:r>
              <a:rPr lang="en-US" sz="5600" dirty="0">
                <a:solidFill>
                  <a:prstClr val="black"/>
                </a:solidFill>
                <a:latin typeface="Consolas"/>
              </a:rPr>
              <a:t> e;</a:t>
            </a:r>
          </a:p>
          <a:p>
            <a:pPr marL="411480" lvl="1" indent="0">
              <a:spcBef>
                <a:spcPts val="0"/>
              </a:spcBef>
              <a:spcAft>
                <a:spcPts val="400"/>
              </a:spcAft>
              <a:buNone/>
            </a:pPr>
            <a:r>
              <a:rPr lang="en-US" sz="5600" dirty="0">
                <a:solidFill>
                  <a:prstClr val="black"/>
                </a:solidFill>
                <a:latin typeface="Consolas"/>
              </a:rPr>
              <a:t>}</a:t>
            </a:r>
            <a:endParaRPr lang="en-US" sz="6400" dirty="0">
              <a:solidFill>
                <a:prstClr val="black"/>
              </a:solidFill>
              <a:latin typeface="Consolas"/>
            </a:endParaRPr>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33</a:t>
            </a:fld>
            <a:endParaRPr lang="en-US"/>
          </a:p>
        </p:txBody>
      </p:sp>
    </p:spTree>
    <p:extLst>
      <p:ext uri="{BB962C8B-B14F-4D97-AF65-F5344CB8AC3E}">
        <p14:creationId xmlns:p14="http://schemas.microsoft.com/office/powerpoint/2010/main" val="354318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22" end="22"/>
                                            </p:txEl>
                                          </p:spTgt>
                                        </p:tgtEl>
                                        <p:attrNameLst>
                                          <p:attrName>style.visibility</p:attrName>
                                        </p:attrNameLst>
                                      </p:cBhvr>
                                      <p:to>
                                        <p:strVal val="visible"/>
                                      </p:to>
                                    </p:set>
                                    <p:anim calcmode="lin" valueType="num">
                                      <p:cBhvr additive="base">
                                        <p:cTn id="19" dur="500" fill="hold"/>
                                        <p:tgtEl>
                                          <p:spTgt spid="3">
                                            <p:txEl>
                                              <p:pRg st="22" end="2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2" end="2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23" end="23"/>
                                            </p:txEl>
                                          </p:spTgt>
                                        </p:tgtEl>
                                        <p:attrNameLst>
                                          <p:attrName>style.visibility</p:attrName>
                                        </p:attrNameLst>
                                      </p:cBhvr>
                                      <p:to>
                                        <p:strVal val="visible"/>
                                      </p:to>
                                    </p:set>
                                    <p:anim calcmode="lin" valueType="num">
                                      <p:cBhvr additive="base">
                                        <p:cTn id="23" dur="500" fill="hold"/>
                                        <p:tgtEl>
                                          <p:spTgt spid="3">
                                            <p:txEl>
                                              <p:pRg st="23" end="2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23" end="2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3">
                                            <p:txEl>
                                              <p:pRg st="21" end="21"/>
                                            </p:txEl>
                                          </p:spTgt>
                                        </p:tgtEl>
                                        <p:attrNameLst>
                                          <p:attrName>style.visibility</p:attrName>
                                        </p:attrNameLst>
                                      </p:cBhvr>
                                      <p:to>
                                        <p:strVal val="visible"/>
                                      </p:to>
                                    </p:set>
                                    <p:anim calcmode="lin" valueType="num">
                                      <p:cBhvr additive="base">
                                        <p:cTn id="43" dur="500" fill="hold"/>
                                        <p:tgtEl>
                                          <p:spTgt spid="3">
                                            <p:txEl>
                                              <p:pRg st="21" end="2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21" end="21"/>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8" fill="hold" nodeType="withEffect">
                                  <p:stCondLst>
                                    <p:cond delay="0"/>
                                  </p:stCondLst>
                                  <p:childTnLst>
                                    <p:set>
                                      <p:cBhvr>
                                        <p:cTn id="56" dur="1" fill="hold">
                                          <p:stCondLst>
                                            <p:cond delay="0"/>
                                          </p:stCondLst>
                                        </p:cTn>
                                        <p:tgtEl>
                                          <p:spTgt spid="3">
                                            <p:txEl>
                                              <p:pRg st="18" end="18"/>
                                            </p:txEl>
                                          </p:spTgt>
                                        </p:tgtEl>
                                        <p:attrNameLst>
                                          <p:attrName>style.visibility</p:attrName>
                                        </p:attrNameLst>
                                      </p:cBhvr>
                                      <p:to>
                                        <p:strVal val="visible"/>
                                      </p:to>
                                    </p:set>
                                    <p:anim calcmode="lin" valueType="num">
                                      <p:cBhvr additive="base">
                                        <p:cTn id="57" dur="500" fill="hold"/>
                                        <p:tgtEl>
                                          <p:spTgt spid="3">
                                            <p:txEl>
                                              <p:pRg st="18" end="18"/>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
                                            <p:txEl>
                                              <p:pRg st="18" end="18"/>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 calcmode="lin" valueType="num">
                                      <p:cBhvr additive="base">
                                        <p:cTn id="6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3">
                                            <p:txEl>
                                              <p:pRg st="11" end="11"/>
                                            </p:txEl>
                                          </p:spTgt>
                                        </p:tgtEl>
                                        <p:attrNameLst>
                                          <p:attrName>ppt_y</p:attrName>
                                        </p:attrNameLst>
                                      </p:cBhvr>
                                      <p:tavLst>
                                        <p:tav tm="0">
                                          <p:val>
                                            <p:strVal val="#ppt_y"/>
                                          </p:val>
                                        </p:tav>
                                        <p:tav tm="100000">
                                          <p:val>
                                            <p:strVal val="#ppt_y"/>
                                          </p:val>
                                        </p:tav>
                                      </p:tavLst>
                                    </p:anim>
                                  </p:childTnLst>
                                </p:cTn>
                              </p:par>
                              <p:par>
                                <p:cTn id="65" presetID="2" presetClass="entr" presetSubtype="8" fill="hold" nodeType="with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ppt_y"/>
                                          </p:val>
                                        </p:tav>
                                        <p:tav tm="100000">
                                          <p:val>
                                            <p:strVal val="#ppt_y"/>
                                          </p:val>
                                        </p:tav>
                                      </p:tavLst>
                                    </p:anim>
                                  </p:childTnLst>
                                </p:cTn>
                              </p:par>
                              <p:par>
                                <p:cTn id="69" presetID="2" presetClass="entr" presetSubtype="8" fill="hold" nodeType="with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 calcmode="lin" valueType="num">
                                      <p:cBhvr additive="base">
                                        <p:cTn id="71"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3">
                                            <p:txEl>
                                              <p:pRg st="13" end="13"/>
                                            </p:txEl>
                                          </p:spTgt>
                                        </p:tgtEl>
                                        <p:attrNameLst>
                                          <p:attrName>ppt_y</p:attrName>
                                        </p:attrNameLst>
                                      </p:cBhvr>
                                      <p:tavLst>
                                        <p:tav tm="0">
                                          <p:val>
                                            <p:strVal val="#ppt_y"/>
                                          </p:val>
                                        </p:tav>
                                        <p:tav tm="100000">
                                          <p:val>
                                            <p:strVal val="#ppt_y"/>
                                          </p:val>
                                        </p:tav>
                                      </p:tavLst>
                                    </p:anim>
                                  </p:childTnLst>
                                </p:cTn>
                              </p:par>
                              <p:par>
                                <p:cTn id="73" presetID="2" presetClass="entr" presetSubtype="8" fill="hold" nodeType="withEffect">
                                  <p:stCondLst>
                                    <p:cond delay="0"/>
                                  </p:stCondLst>
                                  <p:childTnLst>
                                    <p:set>
                                      <p:cBhvr>
                                        <p:cTn id="74" dur="1" fill="hold">
                                          <p:stCondLst>
                                            <p:cond delay="0"/>
                                          </p:stCondLst>
                                        </p:cTn>
                                        <p:tgtEl>
                                          <p:spTgt spid="3">
                                            <p:txEl>
                                              <p:pRg st="14" end="14"/>
                                            </p:txEl>
                                          </p:spTgt>
                                        </p:tgtEl>
                                        <p:attrNameLst>
                                          <p:attrName>style.visibility</p:attrName>
                                        </p:attrNameLst>
                                      </p:cBhvr>
                                      <p:to>
                                        <p:strVal val="visible"/>
                                      </p:to>
                                    </p:set>
                                    <p:anim calcmode="lin" valueType="num">
                                      <p:cBhvr additive="base">
                                        <p:cTn id="75"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76"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8" fill="hold" nodeType="clickEffect">
                                  <p:stCondLst>
                                    <p:cond delay="0"/>
                                  </p:stCondLst>
                                  <p:childTnLst>
                                    <p:set>
                                      <p:cBhvr>
                                        <p:cTn id="80" dur="1" fill="hold">
                                          <p:stCondLst>
                                            <p:cond delay="0"/>
                                          </p:stCondLst>
                                        </p:cTn>
                                        <p:tgtEl>
                                          <p:spTgt spid="3">
                                            <p:txEl>
                                              <p:pRg st="15" end="15"/>
                                            </p:txEl>
                                          </p:spTgt>
                                        </p:tgtEl>
                                        <p:attrNameLst>
                                          <p:attrName>style.visibility</p:attrName>
                                        </p:attrNameLst>
                                      </p:cBhvr>
                                      <p:to>
                                        <p:strVal val="visible"/>
                                      </p:to>
                                    </p:set>
                                    <p:anim calcmode="lin" valueType="num">
                                      <p:cBhvr additive="base">
                                        <p:cTn id="81"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82" dur="500" fill="hold"/>
                                        <p:tgtEl>
                                          <p:spTgt spid="3">
                                            <p:txEl>
                                              <p:pRg st="15" end="15"/>
                                            </p:txEl>
                                          </p:spTgt>
                                        </p:tgtEl>
                                        <p:attrNameLst>
                                          <p:attrName>ppt_y</p:attrName>
                                        </p:attrNameLst>
                                      </p:cBhvr>
                                      <p:tavLst>
                                        <p:tav tm="0">
                                          <p:val>
                                            <p:strVal val="#ppt_y"/>
                                          </p:val>
                                        </p:tav>
                                        <p:tav tm="100000">
                                          <p:val>
                                            <p:strVal val="#ppt_y"/>
                                          </p:val>
                                        </p:tav>
                                      </p:tavLst>
                                    </p:anim>
                                  </p:childTnLst>
                                </p:cTn>
                              </p:par>
                              <p:par>
                                <p:cTn id="83" presetID="2" presetClass="entr" presetSubtype="8" fill="hold" nodeType="withEffect">
                                  <p:stCondLst>
                                    <p:cond delay="0"/>
                                  </p:stCondLst>
                                  <p:childTnLst>
                                    <p:set>
                                      <p:cBhvr>
                                        <p:cTn id="84" dur="1" fill="hold">
                                          <p:stCondLst>
                                            <p:cond delay="0"/>
                                          </p:stCondLst>
                                        </p:cTn>
                                        <p:tgtEl>
                                          <p:spTgt spid="3">
                                            <p:txEl>
                                              <p:pRg st="16" end="16"/>
                                            </p:txEl>
                                          </p:spTgt>
                                        </p:tgtEl>
                                        <p:attrNameLst>
                                          <p:attrName>style.visibility</p:attrName>
                                        </p:attrNameLst>
                                      </p:cBhvr>
                                      <p:to>
                                        <p:strVal val="visible"/>
                                      </p:to>
                                    </p:set>
                                    <p:anim calcmode="lin" valueType="num">
                                      <p:cBhvr additive="base">
                                        <p:cTn id="85"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6" end="16"/>
                                            </p:txEl>
                                          </p:spTgt>
                                        </p:tgtEl>
                                        <p:attrNameLst>
                                          <p:attrName>ppt_y</p:attrName>
                                        </p:attrNameLst>
                                      </p:cBhvr>
                                      <p:tavLst>
                                        <p:tav tm="0">
                                          <p:val>
                                            <p:strVal val="#ppt_y"/>
                                          </p:val>
                                        </p:tav>
                                        <p:tav tm="100000">
                                          <p:val>
                                            <p:strVal val="#ppt_y"/>
                                          </p:val>
                                        </p:tav>
                                      </p:tavLst>
                                    </p:anim>
                                  </p:childTnLst>
                                </p:cTn>
                              </p:par>
                              <p:par>
                                <p:cTn id="87" presetID="2" presetClass="entr" presetSubtype="8" fill="hold" nodeType="withEffect">
                                  <p:stCondLst>
                                    <p:cond delay="0"/>
                                  </p:stCondLst>
                                  <p:childTnLst>
                                    <p:set>
                                      <p:cBhvr>
                                        <p:cTn id="88" dur="1" fill="hold">
                                          <p:stCondLst>
                                            <p:cond delay="0"/>
                                          </p:stCondLst>
                                        </p:cTn>
                                        <p:tgtEl>
                                          <p:spTgt spid="3">
                                            <p:txEl>
                                              <p:pRg st="17" end="17"/>
                                            </p:txEl>
                                          </p:spTgt>
                                        </p:tgtEl>
                                        <p:attrNameLst>
                                          <p:attrName>style.visibility</p:attrName>
                                        </p:attrNameLst>
                                      </p:cBhvr>
                                      <p:to>
                                        <p:strVal val="visible"/>
                                      </p:to>
                                    </p:set>
                                    <p:anim calcmode="lin" valueType="num">
                                      <p:cBhvr additive="base">
                                        <p:cTn id="89" dur="500" fill="hold"/>
                                        <p:tgtEl>
                                          <p:spTgt spid="3">
                                            <p:txEl>
                                              <p:pRg st="17" end="17"/>
                                            </p:txEl>
                                          </p:spTgt>
                                        </p:tgtEl>
                                        <p:attrNameLst>
                                          <p:attrName>ppt_x</p:attrName>
                                        </p:attrNameLst>
                                      </p:cBhvr>
                                      <p:tavLst>
                                        <p:tav tm="0">
                                          <p:val>
                                            <p:strVal val="0-#ppt_w/2"/>
                                          </p:val>
                                        </p:tav>
                                        <p:tav tm="100000">
                                          <p:val>
                                            <p:strVal val="#ppt_x"/>
                                          </p:val>
                                        </p:tav>
                                      </p:tavLst>
                                    </p:anim>
                                    <p:anim calcmode="lin" valueType="num">
                                      <p:cBhvr additive="base">
                                        <p:cTn id="90" dur="500" fill="hold"/>
                                        <p:tgtEl>
                                          <p:spTgt spid="3">
                                            <p:txEl>
                                              <p:pRg st="17" end="17"/>
                                            </p:txEl>
                                          </p:spTgt>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nodeType="clickEffect">
                                  <p:stCondLst>
                                    <p:cond delay="0"/>
                                  </p:stCondLst>
                                  <p:childTnLst>
                                    <p:set>
                                      <p:cBhvr>
                                        <p:cTn id="94" dur="1" fill="hold">
                                          <p:stCondLst>
                                            <p:cond delay="0"/>
                                          </p:stCondLst>
                                        </p:cTn>
                                        <p:tgtEl>
                                          <p:spTgt spid="3">
                                            <p:txEl>
                                              <p:pRg st="19" end="19"/>
                                            </p:txEl>
                                          </p:spTgt>
                                        </p:tgtEl>
                                        <p:attrNameLst>
                                          <p:attrName>style.visibility</p:attrName>
                                        </p:attrNameLst>
                                      </p:cBhvr>
                                      <p:to>
                                        <p:strVal val="visible"/>
                                      </p:to>
                                    </p:set>
                                    <p:anim calcmode="lin" valueType="num">
                                      <p:cBhvr additive="base">
                                        <p:cTn id="95" dur="500" fill="hold"/>
                                        <p:tgtEl>
                                          <p:spTgt spid="3">
                                            <p:txEl>
                                              <p:pRg st="19" end="19"/>
                                            </p:txEl>
                                          </p:spTgt>
                                        </p:tgtEl>
                                        <p:attrNameLst>
                                          <p:attrName>ppt_x</p:attrName>
                                        </p:attrNameLst>
                                      </p:cBhvr>
                                      <p:tavLst>
                                        <p:tav tm="0">
                                          <p:val>
                                            <p:strVal val="0-#ppt_w/2"/>
                                          </p:val>
                                        </p:tav>
                                        <p:tav tm="100000">
                                          <p:val>
                                            <p:strVal val="#ppt_x"/>
                                          </p:val>
                                        </p:tav>
                                      </p:tavLst>
                                    </p:anim>
                                    <p:anim calcmode="lin" valueType="num">
                                      <p:cBhvr additive="base">
                                        <p:cTn id="96" dur="500" fill="hold"/>
                                        <p:tgtEl>
                                          <p:spTgt spid="3">
                                            <p:txEl>
                                              <p:pRg st="19" end="19"/>
                                            </p:txEl>
                                          </p:spTgt>
                                        </p:tgtEl>
                                        <p:attrNameLst>
                                          <p:attrName>ppt_y</p:attrName>
                                        </p:attrNameLst>
                                      </p:cBhvr>
                                      <p:tavLst>
                                        <p:tav tm="0">
                                          <p:val>
                                            <p:strVal val="#ppt_y"/>
                                          </p:val>
                                        </p:tav>
                                        <p:tav tm="100000">
                                          <p:val>
                                            <p:strVal val="#ppt_y"/>
                                          </p:val>
                                        </p:tav>
                                      </p:tavLst>
                                    </p:anim>
                                  </p:childTnLst>
                                </p:cTn>
                              </p:par>
                              <p:par>
                                <p:cTn id="97" presetID="2" presetClass="entr" presetSubtype="8" fill="hold" nodeType="withEffect">
                                  <p:stCondLst>
                                    <p:cond delay="0"/>
                                  </p:stCondLst>
                                  <p:childTnLst>
                                    <p:set>
                                      <p:cBhvr>
                                        <p:cTn id="98" dur="1" fill="hold">
                                          <p:stCondLst>
                                            <p:cond delay="0"/>
                                          </p:stCondLst>
                                        </p:cTn>
                                        <p:tgtEl>
                                          <p:spTgt spid="3">
                                            <p:txEl>
                                              <p:pRg st="20" end="20"/>
                                            </p:txEl>
                                          </p:spTgt>
                                        </p:tgtEl>
                                        <p:attrNameLst>
                                          <p:attrName>style.visibility</p:attrName>
                                        </p:attrNameLst>
                                      </p:cBhvr>
                                      <p:to>
                                        <p:strVal val="visible"/>
                                      </p:to>
                                    </p:set>
                                    <p:anim calcmode="lin" valueType="num">
                                      <p:cBhvr additive="base">
                                        <p:cTn id="99" dur="500" fill="hold"/>
                                        <p:tgtEl>
                                          <p:spTgt spid="3">
                                            <p:txEl>
                                              <p:pRg st="20" end="20"/>
                                            </p:txEl>
                                          </p:spTgt>
                                        </p:tgtEl>
                                        <p:attrNameLst>
                                          <p:attrName>ppt_x</p:attrName>
                                        </p:attrNameLst>
                                      </p:cBhvr>
                                      <p:tavLst>
                                        <p:tav tm="0">
                                          <p:val>
                                            <p:strVal val="0-#ppt_w/2"/>
                                          </p:val>
                                        </p:tav>
                                        <p:tav tm="100000">
                                          <p:val>
                                            <p:strVal val="#ppt_x"/>
                                          </p:val>
                                        </p:tav>
                                      </p:tavLst>
                                    </p:anim>
                                    <p:anim calcmode="lin" valueType="num">
                                      <p:cBhvr additive="base">
                                        <p:cTn id="100" dur="500" fill="hold"/>
                                        <p:tgtEl>
                                          <p:spTgt spid="3">
                                            <p:txEl>
                                              <p:pRg st="20" end="2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Algorithm: search</a:t>
            </a:r>
            <a:endParaRPr lang="en-US" dirty="0"/>
          </a:p>
        </p:txBody>
      </p:sp>
      <p:sp>
        <p:nvSpPr>
          <p:cNvPr id="3" name="Content Placeholder 2"/>
          <p:cNvSpPr>
            <a:spLocks noGrp="1"/>
          </p:cNvSpPr>
          <p:nvPr>
            <p:ph idx="1"/>
          </p:nvPr>
        </p:nvSpPr>
        <p:spPr>
          <a:xfrm>
            <a:off x="1261872" y="1828802"/>
            <a:ext cx="9558528" cy="4351337"/>
          </a:xfrm>
        </p:spPr>
        <p:txBody>
          <a:bodyPr/>
          <a:lstStyle/>
          <a:p>
            <a:r>
              <a:rPr lang="en-US" dirty="0" smtClean="0"/>
              <a:t>Find a sequence inside another sequence:</a:t>
            </a:r>
          </a:p>
          <a:p>
            <a:pPr lvl="1"/>
            <a:r>
              <a:rPr lang="en-US" dirty="0" smtClean="0"/>
              <a:t>The </a:t>
            </a:r>
            <a:r>
              <a:rPr lang="en-US" dirty="0" err="1" smtClean="0">
                <a:latin typeface="Consolas" panose="020B0609020204030204" pitchFamily="49" charset="0"/>
              </a:rPr>
              <a:t>std</a:t>
            </a:r>
            <a:r>
              <a:rPr lang="en-US" dirty="0" smtClean="0">
                <a:latin typeface="Consolas" panose="020B0609020204030204" pitchFamily="49" charset="0"/>
              </a:rPr>
              <a:t>::search</a:t>
            </a:r>
            <a:r>
              <a:rPr lang="en-US" dirty="0" smtClean="0"/>
              <a:t> algorithm takes to sequences [begin1, end1) and [begin2, end2)</a:t>
            </a:r>
          </a:p>
          <a:p>
            <a:pPr lvl="1"/>
            <a:r>
              <a:rPr lang="en-US" dirty="0" smtClean="0"/>
              <a:t>It tries to find </a:t>
            </a:r>
            <a:r>
              <a:rPr lang="en-US" dirty="0"/>
              <a:t>[begin2, end2</a:t>
            </a:r>
            <a:r>
              <a:rPr lang="en-US" dirty="0" smtClean="0"/>
              <a:t>) inside </a:t>
            </a:r>
            <a:r>
              <a:rPr lang="en-US" dirty="0"/>
              <a:t>[</a:t>
            </a:r>
            <a:r>
              <a:rPr lang="en-US" dirty="0" smtClean="0"/>
              <a:t>begin1, end1)</a:t>
            </a:r>
          </a:p>
          <a:p>
            <a:pPr lvl="1"/>
            <a:r>
              <a:rPr lang="en-US" dirty="0" smtClean="0"/>
              <a:t>Returns iterator pointing to first element inside </a:t>
            </a:r>
            <a:r>
              <a:rPr lang="en-US" dirty="0"/>
              <a:t>[</a:t>
            </a:r>
            <a:r>
              <a:rPr lang="en-US" dirty="0" smtClean="0"/>
              <a:t>begin1, end1) if found, and returns ‘end1’ otherwise</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34</a:t>
            </a:fld>
            <a:endParaRPr lang="en-US"/>
          </a:p>
        </p:txBody>
      </p:sp>
    </p:spTree>
    <p:extLst>
      <p:ext uri="{BB962C8B-B14F-4D97-AF65-F5344CB8AC3E}">
        <p14:creationId xmlns:p14="http://schemas.microsoft.com/office/powerpoint/2010/main" val="32103118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Comparing Grading Schemes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35</a:t>
            </a:fld>
            <a:endParaRPr lang="en-US"/>
          </a:p>
        </p:txBody>
      </p:sp>
    </p:spTree>
    <p:extLst>
      <p:ext uri="{BB962C8B-B14F-4D97-AF65-F5344CB8AC3E}">
        <p14:creationId xmlns:p14="http://schemas.microsoft.com/office/powerpoint/2010/main" val="35243908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Grading Schemes</a:t>
            </a:r>
            <a:endParaRPr lang="en-US" dirty="0"/>
          </a:p>
        </p:txBody>
      </p:sp>
      <p:sp>
        <p:nvSpPr>
          <p:cNvPr id="3" name="Content Placeholder 2"/>
          <p:cNvSpPr>
            <a:spLocks noGrp="1"/>
          </p:cNvSpPr>
          <p:nvPr>
            <p:ph idx="1"/>
          </p:nvPr>
        </p:nvSpPr>
        <p:spPr>
          <a:xfrm>
            <a:off x="1261872" y="1828802"/>
            <a:ext cx="9692640" cy="4351337"/>
          </a:xfrm>
        </p:spPr>
        <p:txBody>
          <a:bodyPr>
            <a:normAutofit/>
          </a:bodyPr>
          <a:lstStyle/>
          <a:p>
            <a:r>
              <a:rPr lang="en-US" dirty="0" smtClean="0"/>
              <a:t>Devious students could exploit our grading scheme (median):</a:t>
            </a:r>
          </a:p>
          <a:p>
            <a:pPr lvl="1"/>
            <a:r>
              <a:rPr lang="en-US" dirty="0" smtClean="0"/>
              <a:t>Bottom half of results does not influence outcome</a:t>
            </a:r>
          </a:p>
          <a:p>
            <a:pPr lvl="1"/>
            <a:r>
              <a:rPr lang="en-US" dirty="0" smtClean="0"/>
              <a:t>Stop turning in homework after having good median</a:t>
            </a:r>
          </a:p>
          <a:p>
            <a:r>
              <a:rPr lang="en-US" dirty="0" smtClean="0"/>
              <a:t>What’s the difference between final grades of students</a:t>
            </a:r>
          </a:p>
          <a:p>
            <a:pPr lvl="1"/>
            <a:r>
              <a:rPr lang="en-US" dirty="0" smtClean="0"/>
              <a:t>Who submitted all and not all of homework</a:t>
            </a:r>
          </a:p>
          <a:p>
            <a:pPr lvl="1"/>
            <a:r>
              <a:rPr lang="en-US" dirty="0" smtClean="0"/>
              <a:t>What would have been the final grade if we </a:t>
            </a:r>
          </a:p>
          <a:p>
            <a:pPr lvl="2"/>
            <a:r>
              <a:rPr lang="en-US" dirty="0" smtClean="0"/>
              <a:t>Used average, while treating missing homework as zero</a:t>
            </a:r>
          </a:p>
          <a:p>
            <a:pPr lvl="2"/>
            <a:r>
              <a:rPr lang="en-US" dirty="0" smtClean="0"/>
              <a:t>Used median only of submitted homework</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36</a:t>
            </a:fld>
            <a:endParaRPr lang="en-US"/>
          </a:p>
        </p:txBody>
      </p:sp>
    </p:spTree>
    <p:extLst>
      <p:ext uri="{BB962C8B-B14F-4D97-AF65-F5344CB8AC3E}">
        <p14:creationId xmlns:p14="http://schemas.microsoft.com/office/powerpoint/2010/main" val="35959429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Grading Schemes</a:t>
            </a:r>
          </a:p>
        </p:txBody>
      </p:sp>
      <p:sp>
        <p:nvSpPr>
          <p:cNvPr id="3" name="Content Placeholder 2"/>
          <p:cNvSpPr>
            <a:spLocks noGrp="1"/>
          </p:cNvSpPr>
          <p:nvPr>
            <p:ph idx="1"/>
          </p:nvPr>
        </p:nvSpPr>
        <p:spPr/>
        <p:txBody>
          <a:bodyPr/>
          <a:lstStyle/>
          <a:p>
            <a:r>
              <a:rPr lang="en-US" dirty="0" smtClean="0"/>
              <a:t>Separate students into two groups</a:t>
            </a:r>
          </a:p>
          <a:p>
            <a:pPr lvl="1"/>
            <a:r>
              <a:rPr lang="en-US" dirty="0" smtClean="0"/>
              <a:t>Those having all homework</a:t>
            </a:r>
          </a:p>
          <a:p>
            <a:pPr lvl="1"/>
            <a:r>
              <a:rPr lang="en-US" dirty="0" smtClean="0"/>
              <a:t>Those having missed homework</a:t>
            </a:r>
          </a:p>
          <a:p>
            <a:r>
              <a:rPr lang="en-US" dirty="0" smtClean="0"/>
              <a:t>Apply all three grading schemes to each student</a:t>
            </a:r>
          </a:p>
          <a:p>
            <a:pPr lvl="1"/>
            <a:r>
              <a:rPr lang="en-US" dirty="0" smtClean="0"/>
              <a:t>Average while treating</a:t>
            </a:r>
            <a:r>
              <a:rPr lang="en-US" dirty="0"/>
              <a:t> missed homework as zero</a:t>
            </a:r>
            <a:r>
              <a:rPr lang="en-US" dirty="0" smtClean="0"/>
              <a:t> </a:t>
            </a:r>
          </a:p>
          <a:p>
            <a:pPr lvl="1"/>
            <a:r>
              <a:rPr lang="en-US" dirty="0" smtClean="0"/>
              <a:t>Median while treating missed homework as zero</a:t>
            </a:r>
          </a:p>
          <a:p>
            <a:pPr lvl="1"/>
            <a:r>
              <a:rPr lang="en-US" dirty="0" smtClean="0"/>
              <a:t>Median of submitted homework only</a:t>
            </a:r>
          </a:p>
          <a:p>
            <a:r>
              <a:rPr lang="en-US" dirty="0" smtClean="0"/>
              <a:t>Report the median of each of the groups</a:t>
            </a:r>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37</a:t>
            </a:fld>
            <a:endParaRPr lang="en-US"/>
          </a:p>
        </p:txBody>
      </p:sp>
    </p:spTree>
    <p:extLst>
      <p:ext uri="{BB962C8B-B14F-4D97-AF65-F5344CB8AC3E}">
        <p14:creationId xmlns:p14="http://schemas.microsoft.com/office/powerpoint/2010/main" val="6502085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Comparing Grading Schemes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Separate students into groups:</a:t>
            </a:r>
          </a:p>
          <a:p>
            <a:pPr marL="978408" lvl="3" indent="0">
              <a:buNone/>
            </a:pPr>
            <a:endParaRPr lang="en-US" dirty="0">
              <a:solidFill>
                <a:srgbClr val="008000"/>
              </a:solidFill>
              <a:latin typeface="Consolas"/>
            </a:endParaRPr>
          </a:p>
          <a:p>
            <a:pPr marL="978408" lvl="3" indent="0">
              <a:buNone/>
            </a:pPr>
            <a:r>
              <a:rPr lang="en-US" dirty="0">
                <a:solidFill>
                  <a:srgbClr val="008000"/>
                </a:solidFill>
                <a:latin typeface="Consolas"/>
              </a:rPr>
              <a:t>// read all the records, separating them based on </a:t>
            </a:r>
          </a:p>
          <a:p>
            <a:pPr marL="978408" lvl="3" indent="0">
              <a:buNone/>
            </a:pPr>
            <a:r>
              <a:rPr lang="en-US" dirty="0">
                <a:solidFill>
                  <a:srgbClr val="008000"/>
                </a:solidFill>
                <a:latin typeface="Consolas"/>
              </a:rPr>
              <a:t>// whether all homework was done</a:t>
            </a:r>
            <a:endParaRPr lang="en-US" dirty="0">
              <a:solidFill>
                <a:prstClr val="black"/>
              </a:solidFill>
              <a:latin typeface="Consolas"/>
            </a:endParaRPr>
          </a:p>
          <a:p>
            <a:pPr marL="978408" lvl="3" indent="0">
              <a:buNone/>
            </a:pPr>
            <a:r>
              <a:rPr lang="en-US" dirty="0" err="1">
                <a:solidFill>
                  <a:prstClr val="black"/>
                </a:solidFill>
                <a:latin typeface="Consolas"/>
              </a:rPr>
              <a:t>s</a:t>
            </a:r>
            <a:r>
              <a:rPr lang="en-US" dirty="0" err="1" smtClean="0">
                <a:solidFill>
                  <a:prstClr val="black"/>
                </a:solidFill>
                <a:latin typeface="Consolas"/>
              </a:rPr>
              <a:t>td</a:t>
            </a:r>
            <a:r>
              <a:rPr lang="en-US" dirty="0" smtClean="0">
                <a:solidFill>
                  <a:prstClr val="black"/>
                </a:solidFill>
                <a:latin typeface="Consolas"/>
              </a:rPr>
              <a:t>::vector&lt;</a:t>
            </a:r>
            <a:r>
              <a:rPr lang="en-US" dirty="0" err="1" smtClean="0">
                <a:solidFill>
                  <a:prstClr val="black"/>
                </a:solidFill>
                <a:latin typeface="Consolas"/>
              </a:rPr>
              <a:t>student_info</a:t>
            </a:r>
            <a:r>
              <a:rPr lang="en-US" dirty="0">
                <a:solidFill>
                  <a:prstClr val="black"/>
                </a:solidFill>
                <a:latin typeface="Consolas"/>
              </a:rPr>
              <a:t>&gt; did, </a:t>
            </a:r>
            <a:r>
              <a:rPr lang="en-US" dirty="0" err="1">
                <a:solidFill>
                  <a:prstClr val="black"/>
                </a:solidFill>
                <a:latin typeface="Consolas"/>
              </a:rPr>
              <a:t>didnt</a:t>
            </a:r>
            <a:r>
              <a:rPr lang="en-US" dirty="0">
                <a:solidFill>
                  <a:prstClr val="black"/>
                </a:solidFill>
                <a:latin typeface="Consolas"/>
              </a:rPr>
              <a:t>;</a:t>
            </a:r>
          </a:p>
          <a:p>
            <a:pPr marL="978408" lvl="3" indent="0">
              <a:buNone/>
            </a:pPr>
            <a:r>
              <a:rPr lang="en-US" dirty="0" err="1">
                <a:solidFill>
                  <a:prstClr val="black"/>
                </a:solidFill>
                <a:latin typeface="Consolas"/>
              </a:rPr>
              <a:t>student_info</a:t>
            </a:r>
            <a:r>
              <a:rPr lang="en-US" dirty="0">
                <a:solidFill>
                  <a:prstClr val="black"/>
                </a:solidFill>
                <a:latin typeface="Consolas"/>
              </a:rPr>
              <a:t> student;</a:t>
            </a:r>
          </a:p>
          <a:p>
            <a:pPr marL="978408" lvl="3" indent="0">
              <a:buNone/>
            </a:pPr>
            <a:r>
              <a:rPr lang="en-US" dirty="0">
                <a:solidFill>
                  <a:srgbClr val="0000FF"/>
                </a:solidFill>
                <a:latin typeface="Consolas"/>
              </a:rPr>
              <a:t>while</a:t>
            </a:r>
            <a:r>
              <a:rPr lang="en-US" dirty="0">
                <a:solidFill>
                  <a:prstClr val="black"/>
                </a:solidFill>
                <a:latin typeface="Consolas"/>
              </a:rPr>
              <a:t> (read(</a:t>
            </a:r>
            <a:r>
              <a:rPr lang="en-US" dirty="0" err="1">
                <a:solidFill>
                  <a:prstClr val="black"/>
                </a:solidFill>
                <a:latin typeface="Consolas"/>
              </a:rPr>
              <a:t>cin</a:t>
            </a:r>
            <a:r>
              <a:rPr lang="en-US" dirty="0">
                <a:solidFill>
                  <a:prstClr val="black"/>
                </a:solidFill>
                <a:latin typeface="Consolas"/>
              </a:rPr>
              <a:t>, student)) {</a:t>
            </a:r>
          </a:p>
          <a:p>
            <a:pPr marL="978408" lvl="3" indent="0">
              <a:buNone/>
            </a:pPr>
            <a:r>
              <a:rPr lang="en-US" dirty="0">
                <a:solidFill>
                  <a:prstClr val="black"/>
                </a:solidFill>
                <a:latin typeface="Consolas"/>
              </a:rPr>
              <a:t>    </a:t>
            </a:r>
            <a:r>
              <a:rPr lang="en-US" dirty="0">
                <a:solidFill>
                  <a:srgbClr val="0000FF"/>
                </a:solidFill>
                <a:latin typeface="Consolas"/>
              </a:rPr>
              <a:t>if</a:t>
            </a:r>
            <a:r>
              <a:rPr lang="en-US" dirty="0">
                <a:solidFill>
                  <a:prstClr val="black"/>
                </a:solidFill>
                <a:latin typeface="Consolas"/>
              </a:rPr>
              <a:t> (</a:t>
            </a:r>
            <a:r>
              <a:rPr lang="en-US" dirty="0" err="1">
                <a:solidFill>
                  <a:prstClr val="black"/>
                </a:solidFill>
                <a:latin typeface="Consolas"/>
              </a:rPr>
              <a:t>did_all_homework</a:t>
            </a:r>
            <a:r>
              <a:rPr lang="en-US" dirty="0">
                <a:solidFill>
                  <a:prstClr val="black"/>
                </a:solidFill>
                <a:latin typeface="Consolas"/>
              </a:rPr>
              <a:t>(student))</a:t>
            </a:r>
          </a:p>
          <a:p>
            <a:pPr marL="978408" lvl="3" indent="0">
              <a:buNone/>
            </a:pPr>
            <a:r>
              <a:rPr lang="en-US" dirty="0">
                <a:solidFill>
                  <a:prstClr val="black"/>
                </a:solidFill>
                <a:latin typeface="Consolas"/>
              </a:rPr>
              <a:t>        </a:t>
            </a:r>
            <a:r>
              <a:rPr lang="en-US" dirty="0" err="1">
                <a:solidFill>
                  <a:prstClr val="black"/>
                </a:solidFill>
                <a:latin typeface="Consolas"/>
              </a:rPr>
              <a:t>did.push_back</a:t>
            </a:r>
            <a:r>
              <a:rPr lang="en-US" dirty="0">
                <a:solidFill>
                  <a:prstClr val="black"/>
                </a:solidFill>
                <a:latin typeface="Consolas"/>
              </a:rPr>
              <a:t>(student);</a:t>
            </a:r>
          </a:p>
          <a:p>
            <a:pPr marL="978408" lvl="3" indent="0">
              <a:buNone/>
            </a:pPr>
            <a:r>
              <a:rPr lang="en-US" dirty="0">
                <a:solidFill>
                  <a:prstClr val="black"/>
                </a:solidFill>
                <a:latin typeface="Consolas"/>
              </a:rPr>
              <a:t>    </a:t>
            </a:r>
            <a:r>
              <a:rPr lang="en-US" dirty="0">
                <a:solidFill>
                  <a:srgbClr val="0000FF"/>
                </a:solidFill>
                <a:latin typeface="Consolas"/>
              </a:rPr>
              <a:t>else</a:t>
            </a:r>
            <a:endParaRPr lang="en-US" dirty="0">
              <a:solidFill>
                <a:prstClr val="black"/>
              </a:solidFill>
              <a:latin typeface="Consolas"/>
            </a:endParaRPr>
          </a:p>
          <a:p>
            <a:pPr marL="978408" lvl="3" indent="0">
              <a:buNone/>
            </a:pPr>
            <a:r>
              <a:rPr lang="en-US" dirty="0">
                <a:solidFill>
                  <a:prstClr val="black"/>
                </a:solidFill>
                <a:latin typeface="Consolas"/>
              </a:rPr>
              <a:t>        </a:t>
            </a:r>
            <a:r>
              <a:rPr lang="en-US" dirty="0" err="1">
                <a:solidFill>
                  <a:prstClr val="black"/>
                </a:solidFill>
                <a:latin typeface="Consolas"/>
              </a:rPr>
              <a:t>didnt.push_back</a:t>
            </a:r>
            <a:r>
              <a:rPr lang="en-US" dirty="0">
                <a:solidFill>
                  <a:prstClr val="black"/>
                </a:solidFill>
                <a:latin typeface="Consolas"/>
              </a:rPr>
              <a:t>(student);</a:t>
            </a:r>
          </a:p>
          <a:p>
            <a:pPr marL="978408" lvl="3" indent="0">
              <a:buNone/>
            </a:pPr>
            <a:r>
              <a:rPr lang="en-US" dirty="0">
                <a:solidFill>
                  <a:prstClr val="black"/>
                </a:solidFill>
                <a:latin typeface="Consolas"/>
              </a:rPr>
              <a:t>}</a:t>
            </a:r>
          </a:p>
          <a:p>
            <a:pPr marL="978408" lvl="3" indent="0">
              <a:buNone/>
            </a:pPr>
            <a:endParaRPr lang="en-US" dirty="0">
              <a:solidFill>
                <a:srgbClr val="008000"/>
              </a:solidFill>
              <a:latin typeface="Consolas"/>
            </a:endParaRPr>
          </a:p>
          <a:p>
            <a:pPr marL="978408" lvl="3" indent="0">
              <a:buNone/>
            </a:pPr>
            <a:r>
              <a:rPr lang="en-US" dirty="0">
                <a:solidFill>
                  <a:srgbClr val="008000"/>
                </a:solidFill>
                <a:latin typeface="Consolas"/>
              </a:rPr>
              <a:t>// check that both groups contain data</a:t>
            </a:r>
            <a:endParaRPr lang="en-US" dirty="0">
              <a:solidFill>
                <a:prstClr val="black"/>
              </a:solidFill>
              <a:latin typeface="Consolas"/>
            </a:endParaRPr>
          </a:p>
          <a:p>
            <a:pPr marL="978408" lvl="3" indent="0">
              <a:buNone/>
            </a:pPr>
            <a:r>
              <a:rPr lang="en-US" dirty="0">
                <a:solidFill>
                  <a:srgbClr val="0000FF"/>
                </a:solidFill>
                <a:latin typeface="Consolas"/>
              </a:rPr>
              <a:t>if</a:t>
            </a:r>
            <a:r>
              <a:rPr lang="en-US" dirty="0">
                <a:solidFill>
                  <a:prstClr val="black"/>
                </a:solidFill>
                <a:latin typeface="Consolas"/>
              </a:rPr>
              <a:t> (</a:t>
            </a:r>
            <a:r>
              <a:rPr lang="en-US" dirty="0" err="1">
                <a:solidFill>
                  <a:prstClr val="black"/>
                </a:solidFill>
                <a:latin typeface="Consolas"/>
              </a:rPr>
              <a:t>did.empty</a:t>
            </a:r>
            <a:r>
              <a:rPr lang="en-US" dirty="0">
                <a:solidFill>
                  <a:prstClr val="black"/>
                </a:solidFill>
                <a:latin typeface="Consolas"/>
              </a:rPr>
              <a:t>()) </a:t>
            </a:r>
          </a:p>
          <a:p>
            <a:pPr marL="978408" lvl="3" indent="0">
              <a:buNone/>
            </a:pPr>
            <a:r>
              <a:rPr lang="en-US" dirty="0">
                <a:solidFill>
                  <a:prstClr val="black"/>
                </a:solidFill>
                <a:latin typeface="Consolas"/>
              </a:rPr>
              <a:t> </a:t>
            </a:r>
            <a:r>
              <a:rPr lang="en-US" dirty="0" smtClean="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cout</a:t>
            </a:r>
            <a:r>
              <a:rPr lang="en-US" dirty="0" smtClean="0">
                <a:solidFill>
                  <a:prstClr val="black"/>
                </a:solidFill>
                <a:latin typeface="Consolas"/>
              </a:rPr>
              <a:t> </a:t>
            </a:r>
            <a:r>
              <a:rPr lang="en-US" dirty="0">
                <a:solidFill>
                  <a:prstClr val="black"/>
                </a:solidFill>
                <a:latin typeface="Consolas"/>
              </a:rPr>
              <a:t>&lt;&lt; </a:t>
            </a:r>
            <a:r>
              <a:rPr lang="en-US" dirty="0">
                <a:solidFill>
                  <a:srgbClr val="A31515"/>
                </a:solidFill>
                <a:latin typeface="Consolas"/>
              </a:rPr>
              <a:t>"No student did all the homework!"</a:t>
            </a:r>
            <a:r>
              <a:rPr lang="en-US" dirty="0">
                <a:solidFill>
                  <a:prstClr val="black"/>
                </a:solidFill>
                <a:latin typeface="Consolas"/>
              </a:rPr>
              <a:t> &lt;&lt;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endl</a:t>
            </a:r>
            <a:r>
              <a:rPr lang="en-US" dirty="0">
                <a:solidFill>
                  <a:prstClr val="black"/>
                </a:solidFill>
                <a:latin typeface="Consolas"/>
              </a:rPr>
              <a:t>;</a:t>
            </a:r>
          </a:p>
          <a:p>
            <a:pPr marL="978408" lvl="3" indent="0">
              <a:buNone/>
            </a:pPr>
            <a:r>
              <a:rPr lang="en-US" dirty="0">
                <a:solidFill>
                  <a:srgbClr val="0000FF"/>
                </a:solidFill>
                <a:latin typeface="Consolas"/>
              </a:rPr>
              <a:t>if</a:t>
            </a:r>
            <a:r>
              <a:rPr lang="en-US" dirty="0">
                <a:solidFill>
                  <a:prstClr val="black"/>
                </a:solidFill>
                <a:latin typeface="Consolas"/>
              </a:rPr>
              <a:t> (</a:t>
            </a:r>
            <a:r>
              <a:rPr lang="en-US" dirty="0" err="1">
                <a:solidFill>
                  <a:prstClr val="black"/>
                </a:solidFill>
                <a:latin typeface="Consolas"/>
              </a:rPr>
              <a:t>didnt.empty</a:t>
            </a:r>
            <a:r>
              <a:rPr lang="en-US" dirty="0">
                <a:solidFill>
                  <a:prstClr val="black"/>
                </a:solidFill>
                <a:latin typeface="Consolas"/>
              </a:rPr>
              <a:t>()) </a:t>
            </a:r>
          </a:p>
          <a:p>
            <a:pPr marL="978408" lvl="3" indent="0">
              <a:buNone/>
            </a:pPr>
            <a:r>
              <a:rPr lang="en-US" dirty="0">
                <a:solidFill>
                  <a:prstClr val="black"/>
                </a:solidFill>
                <a:latin typeface="Consolas"/>
              </a:rPr>
              <a:t> </a:t>
            </a:r>
            <a:r>
              <a:rPr lang="en-US" dirty="0" smtClean="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cout</a:t>
            </a:r>
            <a:r>
              <a:rPr lang="en-US" dirty="0" smtClean="0">
                <a:solidFill>
                  <a:prstClr val="black"/>
                </a:solidFill>
                <a:latin typeface="Consolas"/>
              </a:rPr>
              <a:t> </a:t>
            </a:r>
            <a:r>
              <a:rPr lang="en-US" dirty="0">
                <a:solidFill>
                  <a:prstClr val="black"/>
                </a:solidFill>
                <a:latin typeface="Consolas"/>
              </a:rPr>
              <a:t>&lt;&lt; </a:t>
            </a:r>
            <a:r>
              <a:rPr lang="en-US" dirty="0">
                <a:solidFill>
                  <a:srgbClr val="A31515"/>
                </a:solidFill>
                <a:latin typeface="Consolas"/>
              </a:rPr>
              <a:t>"Every student did all the homework!"</a:t>
            </a:r>
            <a:r>
              <a:rPr lang="en-US" dirty="0">
                <a:solidFill>
                  <a:prstClr val="black"/>
                </a:solidFill>
                <a:latin typeface="Consolas"/>
              </a:rPr>
              <a:t> &lt;&lt; </a:t>
            </a:r>
            <a:r>
              <a:rPr lang="en-US" dirty="0" err="1">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endl</a:t>
            </a:r>
            <a:r>
              <a:rPr lang="en-US" dirty="0">
                <a:solidFill>
                  <a:prstClr val="black"/>
                </a:solidFill>
                <a:latin typeface="Consolas"/>
              </a:rPr>
              <a:t>;</a:t>
            </a:r>
          </a:p>
          <a:p>
            <a:endParaRPr lang="en-US" dirty="0">
              <a:solidFill>
                <a:prstClr val="black"/>
              </a:solidFill>
              <a:latin typeface="Consolas"/>
            </a:endParaRPr>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38</a:t>
            </a:fld>
            <a:endParaRPr lang="en-US"/>
          </a:p>
        </p:txBody>
      </p:sp>
    </p:spTree>
    <p:extLst>
      <p:ext uri="{BB962C8B-B14F-4D97-AF65-F5344CB8AC3E}">
        <p14:creationId xmlns:p14="http://schemas.microsoft.com/office/powerpoint/2010/main" val="2418063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Grading Schemes</a:t>
            </a:r>
          </a:p>
        </p:txBody>
      </p:sp>
      <p:sp>
        <p:nvSpPr>
          <p:cNvPr id="3" name="Content Placeholder 2"/>
          <p:cNvSpPr>
            <a:spLocks noGrp="1"/>
          </p:cNvSpPr>
          <p:nvPr>
            <p:ph idx="1"/>
          </p:nvPr>
        </p:nvSpPr>
        <p:spPr/>
        <p:txBody>
          <a:bodyPr/>
          <a:lstStyle/>
          <a:p>
            <a:r>
              <a:rPr lang="en-US" dirty="0" smtClean="0"/>
              <a:t>Test if student did all homework</a:t>
            </a:r>
          </a:p>
          <a:p>
            <a:pPr marL="978408" lvl="3" indent="0">
              <a:buNone/>
            </a:pPr>
            <a:endParaRPr lang="en-US" sz="1600" dirty="0" smtClean="0">
              <a:solidFill>
                <a:srgbClr val="0000FF"/>
              </a:solidFill>
              <a:latin typeface="Consolas"/>
            </a:endParaRPr>
          </a:p>
          <a:p>
            <a:pPr marL="978408" lvl="3" indent="0">
              <a:buNone/>
            </a:pPr>
            <a:r>
              <a:rPr lang="en-US" sz="1600" dirty="0" err="1" smtClean="0">
                <a:solidFill>
                  <a:srgbClr val="0000FF"/>
                </a:solidFill>
                <a:latin typeface="Consolas"/>
              </a:rPr>
              <a:t>bool</a:t>
            </a:r>
            <a:r>
              <a:rPr lang="en-US" sz="1600" dirty="0" smtClean="0">
                <a:solidFill>
                  <a:prstClr val="black"/>
                </a:solidFill>
                <a:latin typeface="Consolas"/>
              </a:rPr>
              <a:t> </a:t>
            </a:r>
            <a:r>
              <a:rPr lang="en-US" sz="1600" dirty="0" err="1">
                <a:solidFill>
                  <a:prstClr val="black"/>
                </a:solidFill>
                <a:latin typeface="Consolas"/>
              </a:rPr>
              <a:t>did_all_homework</a:t>
            </a:r>
            <a:r>
              <a:rPr lang="en-US" sz="1600" dirty="0">
                <a:solidFill>
                  <a:prstClr val="black"/>
                </a:solidFill>
                <a:latin typeface="Consolas"/>
              </a:rPr>
              <a:t>(</a:t>
            </a:r>
            <a:r>
              <a:rPr lang="en-US" sz="1600" dirty="0" err="1">
                <a:solidFill>
                  <a:prstClr val="black"/>
                </a:solidFill>
                <a:latin typeface="Consolas"/>
              </a:rPr>
              <a:t>student_info</a:t>
            </a:r>
            <a:r>
              <a:rPr lang="en-US" sz="1600" dirty="0">
                <a:solidFill>
                  <a:prstClr val="black"/>
                </a:solidFill>
                <a:latin typeface="Consolas"/>
              </a:rPr>
              <a:t> </a:t>
            </a:r>
            <a:r>
              <a:rPr lang="en-US" sz="1600" dirty="0" err="1">
                <a:solidFill>
                  <a:srgbClr val="0000FF"/>
                </a:solidFill>
                <a:latin typeface="Consolas"/>
              </a:rPr>
              <a:t>const</a:t>
            </a:r>
            <a:r>
              <a:rPr lang="en-US" sz="1600" dirty="0">
                <a:solidFill>
                  <a:prstClr val="black"/>
                </a:solidFill>
                <a:latin typeface="Consolas"/>
              </a:rPr>
              <a:t>&amp; s)</a:t>
            </a:r>
          </a:p>
          <a:p>
            <a:pPr marL="978408" lvl="3" indent="0">
              <a:buNone/>
            </a:pPr>
            <a:r>
              <a:rPr lang="en-US" sz="1600" dirty="0">
                <a:solidFill>
                  <a:prstClr val="black"/>
                </a:solidFill>
                <a:latin typeface="Consolas"/>
              </a:rPr>
              <a:t>{</a:t>
            </a:r>
          </a:p>
          <a:p>
            <a:pPr marL="978408" lvl="3" indent="0">
              <a:buNone/>
            </a:pPr>
            <a:r>
              <a:rPr lang="en-US" sz="1600" dirty="0">
                <a:solidFill>
                  <a:prstClr val="black"/>
                </a:solidFill>
                <a:latin typeface="Consolas"/>
              </a:rPr>
              <a:t>    </a:t>
            </a:r>
            <a:r>
              <a:rPr lang="en-US" sz="1600" dirty="0">
                <a:solidFill>
                  <a:srgbClr val="0000FF"/>
                </a:solidFill>
                <a:latin typeface="Consolas"/>
              </a:rPr>
              <a:t>return</a:t>
            </a:r>
            <a:r>
              <a:rPr lang="en-US" sz="1600" dirty="0">
                <a:solidFill>
                  <a:prstClr val="black"/>
                </a:solidFill>
                <a:latin typeface="Consolas"/>
              </a:rPr>
              <a:t> </a:t>
            </a:r>
            <a:r>
              <a:rPr lang="en-US" sz="1600" dirty="0" err="1" smtClean="0">
                <a:solidFill>
                  <a:prstClr val="black"/>
                </a:solidFill>
                <a:latin typeface="Consolas"/>
              </a:rPr>
              <a:t>std</a:t>
            </a:r>
            <a:r>
              <a:rPr lang="en-US" sz="1600" dirty="0" smtClean="0">
                <a:solidFill>
                  <a:prstClr val="black"/>
                </a:solidFill>
                <a:latin typeface="Consolas"/>
              </a:rPr>
              <a:t>::find(</a:t>
            </a:r>
            <a:r>
              <a:rPr lang="en-US" sz="1600" dirty="0" err="1" smtClean="0">
                <a:solidFill>
                  <a:prstClr val="black"/>
                </a:solidFill>
                <a:latin typeface="Consolas"/>
              </a:rPr>
              <a:t>s.homework.begin</a:t>
            </a:r>
            <a:r>
              <a:rPr lang="en-US" sz="1600" dirty="0">
                <a:solidFill>
                  <a:prstClr val="black"/>
                </a:solidFill>
                <a:latin typeface="Consolas"/>
              </a:rPr>
              <a:t>(), </a:t>
            </a:r>
            <a:r>
              <a:rPr lang="en-US" sz="1600" dirty="0" err="1">
                <a:solidFill>
                  <a:prstClr val="black"/>
                </a:solidFill>
                <a:latin typeface="Consolas"/>
              </a:rPr>
              <a:t>s.homework.end</a:t>
            </a:r>
            <a:r>
              <a:rPr lang="en-US" sz="1600" dirty="0">
                <a:solidFill>
                  <a:prstClr val="black"/>
                </a:solidFill>
                <a:latin typeface="Consolas"/>
              </a:rPr>
              <a:t>(), 0) == </a:t>
            </a:r>
          </a:p>
          <a:p>
            <a:pPr marL="978408" lvl="3" indent="0">
              <a:buNone/>
            </a:pPr>
            <a:r>
              <a:rPr lang="en-US" sz="1600" dirty="0">
                <a:solidFill>
                  <a:prstClr val="black"/>
                </a:solidFill>
                <a:latin typeface="Consolas"/>
              </a:rPr>
              <a:t>           </a:t>
            </a:r>
            <a:r>
              <a:rPr lang="en-US" sz="1600" dirty="0" err="1">
                <a:solidFill>
                  <a:prstClr val="black"/>
                </a:solidFill>
                <a:latin typeface="Consolas"/>
              </a:rPr>
              <a:t>s.homework.end</a:t>
            </a:r>
            <a:r>
              <a:rPr lang="en-US" sz="1600" dirty="0">
                <a:solidFill>
                  <a:prstClr val="black"/>
                </a:solidFill>
                <a:latin typeface="Consolas"/>
              </a:rPr>
              <a:t>();</a:t>
            </a:r>
          </a:p>
          <a:p>
            <a:pPr marL="978408" lvl="3" indent="0">
              <a:buNone/>
            </a:pPr>
            <a:r>
              <a:rPr lang="en-US" sz="1600" dirty="0" smtClean="0">
                <a:solidFill>
                  <a:prstClr val="black"/>
                </a:solidFill>
                <a:latin typeface="Consolas"/>
              </a:rPr>
              <a:t>}</a:t>
            </a:r>
          </a:p>
          <a:p>
            <a:pPr marL="978408" lvl="3" indent="0">
              <a:buNone/>
            </a:pPr>
            <a:endParaRPr lang="en-US" sz="1600" dirty="0">
              <a:solidFill>
                <a:prstClr val="black"/>
              </a:solidFill>
              <a:latin typeface="Consolas"/>
            </a:endParaRPr>
          </a:p>
          <a:p>
            <a:r>
              <a:rPr lang="en-US" dirty="0" smtClean="0"/>
              <a:t>Student </a:t>
            </a:r>
            <a:r>
              <a:rPr lang="en-US" dirty="0"/>
              <a:t>did all homework if </a:t>
            </a:r>
            <a:r>
              <a:rPr lang="en-US" dirty="0" smtClean="0"/>
              <a:t>no homework grade is zero</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39</a:t>
            </a:fld>
            <a:endParaRPr lang="en-US"/>
          </a:p>
        </p:txBody>
      </p:sp>
    </p:spTree>
    <p:extLst>
      <p:ext uri="{BB962C8B-B14F-4D97-AF65-F5344CB8AC3E}">
        <p14:creationId xmlns:p14="http://schemas.microsoft.com/office/powerpoint/2010/main" val="4217689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dirty="0" smtClean="0"/>
              <a:t>Basic Model: Pair of Iterators (Range)</a:t>
            </a:r>
            <a:endParaRPr lang="en-US" dirty="0"/>
          </a:p>
        </p:txBody>
      </p:sp>
      <p:sp>
        <p:nvSpPr>
          <p:cNvPr id="94211" name="Rectangle 3"/>
          <p:cNvSpPr>
            <a:spLocks noGrp="1" noChangeArrowheads="1"/>
          </p:cNvSpPr>
          <p:nvPr>
            <p:ph idx="1"/>
          </p:nvPr>
        </p:nvSpPr>
        <p:spPr/>
        <p:txBody>
          <a:bodyPr>
            <a:normAutofit fontScale="92500" lnSpcReduction="10000"/>
          </a:bodyPr>
          <a:lstStyle/>
          <a:p>
            <a:r>
              <a:rPr lang="en-US" dirty="0" smtClean="0"/>
              <a:t>A pair of iterators defines a sequence</a:t>
            </a:r>
          </a:p>
          <a:p>
            <a:pPr lvl="1"/>
            <a:r>
              <a:rPr lang="en-US" dirty="0" smtClean="0"/>
              <a:t>The beginning (points to the first element – if any)</a:t>
            </a:r>
          </a:p>
          <a:p>
            <a:pPr lvl="1"/>
            <a:r>
              <a:rPr lang="en-US" dirty="0" smtClean="0"/>
              <a:t>The end (points to the one-beyond-the-last element)</a:t>
            </a:r>
          </a:p>
          <a:p>
            <a:pPr lvl="1"/>
            <a:endParaRPr lang="en-US" dirty="0"/>
          </a:p>
          <a:p>
            <a:pPr marL="342900" indent="-342900">
              <a:spcBef>
                <a:spcPct val="20000"/>
              </a:spcBef>
              <a:buFont typeface="Wingdings" pitchFamily="2" charset="2"/>
              <a:buChar char="§"/>
              <a:defRPr/>
            </a:pPr>
            <a:endParaRPr lang="en-US" sz="2000" dirty="0" smtClean="0">
              <a:cs typeface="Times New Roman" pitchFamily="18" charset="0"/>
            </a:endParaRPr>
          </a:p>
          <a:p>
            <a:pPr marL="342900" indent="-342900">
              <a:spcBef>
                <a:spcPct val="20000"/>
              </a:spcBef>
              <a:buFont typeface="Wingdings" pitchFamily="2" charset="2"/>
              <a:buChar char="§"/>
              <a:defRPr/>
            </a:pPr>
            <a:endParaRPr lang="en-US" sz="2000" dirty="0">
              <a:cs typeface="Times New Roman" pitchFamily="18" charset="0"/>
            </a:endParaRPr>
          </a:p>
          <a:p>
            <a:pPr marL="342900" indent="-342900">
              <a:spcBef>
                <a:spcPct val="20000"/>
              </a:spcBef>
              <a:buFont typeface="Wingdings" pitchFamily="2" charset="2"/>
              <a:buChar char="§"/>
              <a:defRPr/>
            </a:pPr>
            <a:endParaRPr lang="en-US" sz="2000" dirty="0" smtClean="0">
              <a:cs typeface="Times New Roman" pitchFamily="18" charset="0"/>
            </a:endParaRPr>
          </a:p>
          <a:p>
            <a:pPr marL="342900" indent="-342900">
              <a:spcBef>
                <a:spcPct val="20000"/>
              </a:spcBef>
              <a:buFont typeface="Wingdings" pitchFamily="2" charset="2"/>
              <a:buChar char="§"/>
              <a:defRPr/>
            </a:pPr>
            <a:endParaRPr lang="en-US" sz="2000" dirty="0">
              <a:cs typeface="Times New Roman" pitchFamily="18" charset="0"/>
            </a:endParaRPr>
          </a:p>
          <a:p>
            <a:pPr marL="342900" indent="-342900">
              <a:spcBef>
                <a:spcPct val="20000"/>
              </a:spcBef>
              <a:buFont typeface="Wingdings" pitchFamily="2" charset="2"/>
              <a:buChar char="§"/>
              <a:defRPr/>
            </a:pPr>
            <a:r>
              <a:rPr lang="en-US" sz="2000" dirty="0" smtClean="0">
                <a:cs typeface="Times New Roman" pitchFamily="18" charset="0"/>
              </a:rPr>
              <a:t>An </a:t>
            </a:r>
            <a:r>
              <a:rPr lang="en-US" sz="2000" dirty="0">
                <a:cs typeface="Times New Roman" pitchFamily="18" charset="0"/>
              </a:rPr>
              <a:t>iterator is a type that supports the  “iterator operations” </a:t>
            </a:r>
            <a:r>
              <a:rPr lang="en-US" sz="2000" dirty="0" smtClean="0">
                <a:cs typeface="Times New Roman" pitchFamily="18" charset="0"/>
              </a:rPr>
              <a:t>of</a:t>
            </a:r>
          </a:p>
          <a:p>
            <a:pPr marL="548640" lvl="1" indent="-342900">
              <a:spcBef>
                <a:spcPct val="20000"/>
              </a:spcBef>
              <a:buFont typeface="Wingdings" pitchFamily="2" charset="2"/>
              <a:buChar char="§"/>
              <a:defRPr/>
            </a:pPr>
            <a:r>
              <a:rPr lang="en-US" dirty="0" smtClean="0">
                <a:cs typeface="Times New Roman" pitchFamily="18" charset="0"/>
              </a:rPr>
              <a:t>++ </a:t>
            </a:r>
            <a:r>
              <a:rPr lang="en-US" dirty="0">
                <a:cs typeface="Times New Roman" pitchFamily="18" charset="0"/>
              </a:rPr>
              <a:t>Point to the next </a:t>
            </a:r>
            <a:r>
              <a:rPr lang="en-US" dirty="0" smtClean="0">
                <a:cs typeface="Times New Roman" pitchFamily="18" charset="0"/>
              </a:rPr>
              <a:t>element</a:t>
            </a:r>
          </a:p>
          <a:p>
            <a:pPr marL="548640" lvl="1" indent="-342900">
              <a:spcBef>
                <a:spcPct val="20000"/>
              </a:spcBef>
              <a:buFont typeface="Wingdings" pitchFamily="2" charset="2"/>
              <a:buChar char="§"/>
              <a:defRPr/>
            </a:pPr>
            <a:r>
              <a:rPr lang="en-US" dirty="0" smtClean="0">
                <a:cs typeface="Times New Roman" pitchFamily="18" charset="0"/>
              </a:rPr>
              <a:t>*    </a:t>
            </a:r>
            <a:r>
              <a:rPr lang="en-US" dirty="0">
                <a:cs typeface="Times New Roman" pitchFamily="18" charset="0"/>
              </a:rPr>
              <a:t>Get the </a:t>
            </a:r>
            <a:r>
              <a:rPr lang="en-US" dirty="0" smtClean="0">
                <a:cs typeface="Times New Roman" pitchFamily="18" charset="0"/>
              </a:rPr>
              <a:t>element</a:t>
            </a:r>
          </a:p>
          <a:p>
            <a:pPr marL="548640" lvl="1" indent="-342900">
              <a:spcBef>
                <a:spcPct val="20000"/>
              </a:spcBef>
              <a:buFont typeface="Wingdings" pitchFamily="2" charset="2"/>
              <a:buChar char="§"/>
              <a:defRPr/>
            </a:pPr>
            <a:r>
              <a:rPr lang="en-US" dirty="0" smtClean="0">
                <a:cs typeface="Times New Roman" pitchFamily="18" charset="0"/>
              </a:rPr>
              <a:t>== </a:t>
            </a:r>
            <a:r>
              <a:rPr lang="en-US" dirty="0">
                <a:cs typeface="Times New Roman" pitchFamily="18" charset="0"/>
              </a:rPr>
              <a:t>Does this iterator point to the same element as that iterator?</a:t>
            </a:r>
          </a:p>
          <a:p>
            <a:pPr marL="342900" indent="-342900">
              <a:spcBef>
                <a:spcPct val="20000"/>
              </a:spcBef>
              <a:buFont typeface="Wingdings" pitchFamily="2" charset="2"/>
              <a:buChar char="§"/>
              <a:defRPr/>
            </a:pPr>
            <a:r>
              <a:rPr lang="en-US" sz="2000" dirty="0">
                <a:cs typeface="Times New Roman" pitchFamily="18" charset="0"/>
              </a:rPr>
              <a:t>Some iterators support more operations </a:t>
            </a:r>
            <a:r>
              <a:rPr lang="en-US" sz="2000" i="1" dirty="0">
                <a:cs typeface="Times New Roman" pitchFamily="18" charset="0"/>
              </a:rPr>
              <a:t>(e.g</a:t>
            </a:r>
            <a:r>
              <a:rPr lang="en-US" sz="2000" dirty="0">
                <a:cs typeface="Times New Roman" pitchFamily="18" charset="0"/>
              </a:rPr>
              <a:t>., --, +, and [ ])</a:t>
            </a:r>
          </a:p>
          <a:p>
            <a:pPr lvl="1"/>
            <a:endParaRPr lang="en-US" dirty="0"/>
          </a:p>
        </p:txBody>
      </p:sp>
      <p:sp>
        <p:nvSpPr>
          <p:cNvPr id="3" name="Date Placeholder 2"/>
          <p:cNvSpPr>
            <a:spLocks noGrp="1"/>
          </p:cNvSpPr>
          <p:nvPr>
            <p:ph type="dt" sz="half" idx="10"/>
          </p:nvPr>
        </p:nvSpPr>
        <p:spPr/>
        <p:txBody>
          <a:bodyPr/>
          <a:lstStyle/>
          <a:p>
            <a:r>
              <a:rPr lang="en-US" smtClean="0"/>
              <a:t>3/28/2023, Lecture 14</a:t>
            </a:r>
            <a:endParaRPr lang="en-US"/>
          </a:p>
        </p:txBody>
      </p:sp>
      <p:sp>
        <p:nvSpPr>
          <p:cNvPr id="21" name="Footer Placeholder 20"/>
          <p:cNvSpPr>
            <a:spLocks noGrp="1"/>
          </p:cNvSpPr>
          <p:nvPr>
            <p:ph type="ftr" sz="quarter" idx="11"/>
          </p:nvPr>
        </p:nvSpPr>
        <p:spPr/>
        <p:txBody>
          <a:bodyPr/>
          <a:lstStyle/>
          <a:p>
            <a:r>
              <a:rPr lang="en-US" smtClean="0"/>
              <a:t>CSC3380, Fall 2023, Using Library Algorithms</a:t>
            </a:r>
            <a:endParaRPr lang="en-US"/>
          </a:p>
        </p:txBody>
      </p:sp>
      <p:sp>
        <p:nvSpPr>
          <p:cNvPr id="20" name="Slide Number Placeholder 5"/>
          <p:cNvSpPr>
            <a:spLocks noGrp="1"/>
          </p:cNvSpPr>
          <p:nvPr>
            <p:ph type="sldNum" sz="quarter" idx="12"/>
          </p:nvPr>
        </p:nvSpPr>
        <p:spPr/>
        <p:txBody>
          <a:bodyPr/>
          <a:lstStyle/>
          <a:p>
            <a:fld id="{356B3139-E45B-46C9-836E-D8B658ED25DE}" type="slidenum">
              <a:rPr lang="en-US" smtClean="0"/>
              <a:pPr/>
              <a:t>4</a:t>
            </a:fld>
            <a:endParaRPr lang="en-US"/>
          </a:p>
        </p:txBody>
      </p:sp>
      <p:grpSp>
        <p:nvGrpSpPr>
          <p:cNvPr id="2" name="Group 1"/>
          <p:cNvGrpSpPr/>
          <p:nvPr/>
        </p:nvGrpSpPr>
        <p:grpSpPr>
          <a:xfrm>
            <a:off x="3048000" y="2971800"/>
            <a:ext cx="7315200" cy="1162049"/>
            <a:chOff x="533400" y="3181351"/>
            <a:chExt cx="7315200" cy="1162049"/>
          </a:xfrm>
        </p:grpSpPr>
        <p:sp>
          <p:nvSpPr>
            <p:cNvPr id="5125" name="Rectangle 4"/>
            <p:cNvSpPr>
              <a:spLocks noChangeArrowheads="1"/>
            </p:cNvSpPr>
            <p:nvPr/>
          </p:nvSpPr>
          <p:spPr bwMode="auto">
            <a:xfrm>
              <a:off x="1371600" y="3181351"/>
              <a:ext cx="762000" cy="381000"/>
            </a:xfrm>
            <a:prstGeom prst="rect">
              <a:avLst/>
            </a:prstGeom>
            <a:solidFill>
              <a:srgbClr val="92D050"/>
            </a:solidFill>
            <a:ln w="9525">
              <a:solidFill>
                <a:schemeClr val="tx1"/>
              </a:solidFill>
              <a:miter lim="800000"/>
              <a:headEnd/>
              <a:tailEnd/>
            </a:ln>
          </p:spPr>
          <p:txBody>
            <a:bodyPr wrap="none" anchor="ctr"/>
            <a:lstStyle/>
            <a:p>
              <a:endParaRPr lang="en-US"/>
            </a:p>
          </p:txBody>
        </p:sp>
        <p:sp>
          <p:nvSpPr>
            <p:cNvPr id="5126" name="Rectangle 5"/>
            <p:cNvSpPr>
              <a:spLocks noChangeArrowheads="1"/>
            </p:cNvSpPr>
            <p:nvPr/>
          </p:nvSpPr>
          <p:spPr bwMode="auto">
            <a:xfrm>
              <a:off x="7086600" y="3962400"/>
              <a:ext cx="762000" cy="381000"/>
            </a:xfrm>
            <a:prstGeom prst="rect">
              <a:avLst/>
            </a:prstGeom>
            <a:solidFill>
              <a:srgbClr val="92D050"/>
            </a:solidFill>
            <a:ln w="9525">
              <a:solidFill>
                <a:schemeClr val="tx1"/>
              </a:solidFill>
              <a:prstDash val="dash"/>
              <a:miter lim="800000"/>
              <a:headEnd/>
              <a:tailEnd/>
            </a:ln>
          </p:spPr>
          <p:txBody>
            <a:bodyPr wrap="none" anchor="ctr"/>
            <a:lstStyle/>
            <a:p>
              <a:endParaRPr lang="en-US"/>
            </a:p>
          </p:txBody>
        </p:sp>
        <p:sp>
          <p:nvSpPr>
            <p:cNvPr id="5127" name="Rectangle 6"/>
            <p:cNvSpPr>
              <a:spLocks noChangeArrowheads="1"/>
            </p:cNvSpPr>
            <p:nvPr/>
          </p:nvSpPr>
          <p:spPr bwMode="auto">
            <a:xfrm>
              <a:off x="5638800" y="3962400"/>
              <a:ext cx="762000" cy="381000"/>
            </a:xfrm>
            <a:prstGeom prst="rect">
              <a:avLst/>
            </a:prstGeom>
            <a:solidFill>
              <a:srgbClr val="92D050"/>
            </a:solidFill>
            <a:ln w="9525">
              <a:solidFill>
                <a:schemeClr val="tx1"/>
              </a:solidFill>
              <a:miter lim="800000"/>
              <a:headEnd/>
              <a:tailEnd/>
            </a:ln>
          </p:spPr>
          <p:txBody>
            <a:bodyPr wrap="none" anchor="ctr"/>
            <a:lstStyle/>
            <a:p>
              <a:endParaRPr lang="en-US"/>
            </a:p>
          </p:txBody>
        </p:sp>
        <p:sp>
          <p:nvSpPr>
            <p:cNvPr id="5128" name="Rectangle 7"/>
            <p:cNvSpPr>
              <a:spLocks noChangeArrowheads="1"/>
            </p:cNvSpPr>
            <p:nvPr/>
          </p:nvSpPr>
          <p:spPr bwMode="auto">
            <a:xfrm>
              <a:off x="3048000" y="3962400"/>
              <a:ext cx="762000" cy="381000"/>
            </a:xfrm>
            <a:prstGeom prst="rect">
              <a:avLst/>
            </a:prstGeom>
            <a:solidFill>
              <a:srgbClr val="92D050"/>
            </a:solidFill>
            <a:ln w="9525">
              <a:solidFill>
                <a:schemeClr val="tx1"/>
              </a:solidFill>
              <a:miter lim="800000"/>
              <a:headEnd/>
              <a:tailEnd/>
            </a:ln>
          </p:spPr>
          <p:txBody>
            <a:bodyPr wrap="none" anchor="ctr"/>
            <a:lstStyle/>
            <a:p>
              <a:endParaRPr lang="en-US"/>
            </a:p>
          </p:txBody>
        </p:sp>
        <p:sp>
          <p:nvSpPr>
            <p:cNvPr id="5129" name="Rectangle 8"/>
            <p:cNvSpPr>
              <a:spLocks noChangeArrowheads="1"/>
            </p:cNvSpPr>
            <p:nvPr/>
          </p:nvSpPr>
          <p:spPr bwMode="auto">
            <a:xfrm>
              <a:off x="1600200" y="3962400"/>
              <a:ext cx="762000" cy="381000"/>
            </a:xfrm>
            <a:prstGeom prst="rect">
              <a:avLst/>
            </a:prstGeom>
            <a:solidFill>
              <a:srgbClr val="92D050"/>
            </a:solidFill>
            <a:ln w="9525">
              <a:solidFill>
                <a:schemeClr val="tx1"/>
              </a:solidFill>
              <a:miter lim="800000"/>
              <a:headEnd/>
              <a:tailEnd/>
            </a:ln>
          </p:spPr>
          <p:txBody>
            <a:bodyPr wrap="none" anchor="ctr"/>
            <a:lstStyle/>
            <a:p>
              <a:endParaRPr lang="en-US"/>
            </a:p>
          </p:txBody>
        </p:sp>
        <p:sp>
          <p:nvSpPr>
            <p:cNvPr id="5130" name="Rectangle 9"/>
            <p:cNvSpPr>
              <a:spLocks noChangeArrowheads="1"/>
            </p:cNvSpPr>
            <p:nvPr/>
          </p:nvSpPr>
          <p:spPr bwMode="auto">
            <a:xfrm>
              <a:off x="3276600" y="3181351"/>
              <a:ext cx="762000" cy="381000"/>
            </a:xfrm>
            <a:prstGeom prst="rect">
              <a:avLst/>
            </a:prstGeom>
            <a:solidFill>
              <a:srgbClr val="92D050"/>
            </a:solidFill>
            <a:ln w="9525">
              <a:solidFill>
                <a:schemeClr val="tx1"/>
              </a:solidFill>
              <a:miter lim="800000"/>
              <a:headEnd/>
              <a:tailEnd/>
            </a:ln>
          </p:spPr>
          <p:txBody>
            <a:bodyPr wrap="none" anchor="ctr"/>
            <a:lstStyle/>
            <a:p>
              <a:endParaRPr lang="en-US"/>
            </a:p>
          </p:txBody>
        </p:sp>
        <p:cxnSp>
          <p:nvCxnSpPr>
            <p:cNvPr id="5131" name="AutoShape 10"/>
            <p:cNvCxnSpPr>
              <a:cxnSpLocks noChangeShapeType="1"/>
              <a:stCxn id="5129" idx="3"/>
              <a:endCxn id="5128" idx="1"/>
            </p:cNvCxnSpPr>
            <p:nvPr/>
          </p:nvCxnSpPr>
          <p:spPr bwMode="auto">
            <a:xfrm>
              <a:off x="2362200" y="4152900"/>
              <a:ext cx="68580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132" name="AutoShape 11"/>
            <p:cNvCxnSpPr>
              <a:cxnSpLocks noChangeShapeType="1"/>
              <a:stCxn id="5127" idx="3"/>
              <a:endCxn id="5126" idx="1"/>
            </p:cNvCxnSpPr>
            <p:nvPr/>
          </p:nvCxnSpPr>
          <p:spPr bwMode="auto">
            <a:xfrm>
              <a:off x="6400800" y="4152900"/>
              <a:ext cx="68580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5133" name="Rectangle 12"/>
            <p:cNvSpPr>
              <a:spLocks noChangeArrowheads="1"/>
            </p:cNvSpPr>
            <p:nvPr/>
          </p:nvSpPr>
          <p:spPr bwMode="auto">
            <a:xfrm>
              <a:off x="4419600" y="3962400"/>
              <a:ext cx="762000" cy="381000"/>
            </a:xfrm>
            <a:prstGeom prst="rect">
              <a:avLst/>
            </a:prstGeom>
            <a:solidFill>
              <a:schemeClr val="bg1"/>
            </a:solidFill>
            <a:ln w="9525" cap="rnd">
              <a:solidFill>
                <a:schemeClr val="bg1"/>
              </a:solidFill>
              <a:prstDash val="sysDot"/>
              <a:miter lim="800000"/>
              <a:headEnd/>
              <a:tailEnd/>
            </a:ln>
          </p:spPr>
          <p:txBody>
            <a:bodyPr wrap="none" anchor="ctr"/>
            <a:lstStyle/>
            <a:p>
              <a:pPr algn="ctr"/>
              <a:r>
                <a:rPr lang="en-US"/>
                <a:t>…</a:t>
              </a:r>
            </a:p>
          </p:txBody>
        </p:sp>
        <p:cxnSp>
          <p:nvCxnSpPr>
            <p:cNvPr id="5134" name="AutoShape 13"/>
            <p:cNvCxnSpPr>
              <a:cxnSpLocks noChangeShapeType="1"/>
              <a:stCxn id="5128" idx="3"/>
              <a:endCxn id="5133" idx="1"/>
            </p:cNvCxnSpPr>
            <p:nvPr/>
          </p:nvCxnSpPr>
          <p:spPr bwMode="auto">
            <a:xfrm>
              <a:off x="3810000" y="4152900"/>
              <a:ext cx="60960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135" name="AutoShape 14"/>
            <p:cNvCxnSpPr>
              <a:cxnSpLocks noChangeShapeType="1"/>
              <a:stCxn id="5133" idx="3"/>
              <a:endCxn id="5127" idx="1"/>
            </p:cNvCxnSpPr>
            <p:nvPr/>
          </p:nvCxnSpPr>
          <p:spPr bwMode="auto">
            <a:xfrm>
              <a:off x="5181600" y="4152900"/>
              <a:ext cx="45720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5136" name="Line 15"/>
            <p:cNvSpPr>
              <a:spLocks noChangeShapeType="1"/>
            </p:cNvSpPr>
            <p:nvPr/>
          </p:nvSpPr>
          <p:spPr bwMode="auto">
            <a:xfrm>
              <a:off x="1725168" y="3548064"/>
              <a:ext cx="256032" cy="414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7" name="Line 16"/>
            <p:cNvSpPr>
              <a:spLocks noChangeShapeType="1"/>
            </p:cNvSpPr>
            <p:nvPr/>
          </p:nvSpPr>
          <p:spPr bwMode="auto">
            <a:xfrm>
              <a:off x="4038600" y="3352800"/>
              <a:ext cx="34290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8" name="Text Box 17"/>
            <p:cNvSpPr txBox="1">
              <a:spLocks noChangeArrowheads="1"/>
            </p:cNvSpPr>
            <p:nvPr/>
          </p:nvSpPr>
          <p:spPr bwMode="auto">
            <a:xfrm>
              <a:off x="533400" y="3181351"/>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begin:</a:t>
              </a:r>
            </a:p>
          </p:txBody>
        </p:sp>
        <p:sp>
          <p:nvSpPr>
            <p:cNvPr id="5139" name="Text Box 18"/>
            <p:cNvSpPr txBox="1">
              <a:spLocks noChangeArrowheads="1"/>
            </p:cNvSpPr>
            <p:nvPr/>
          </p:nvSpPr>
          <p:spPr bwMode="auto">
            <a:xfrm>
              <a:off x="2590800" y="3181351"/>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end:</a:t>
              </a:r>
            </a:p>
          </p:txBody>
        </p:sp>
      </p:grpSp>
      <p:sp>
        <p:nvSpPr>
          <p:cNvPr id="94227" name="Rectangle 19"/>
          <p:cNvSpPr>
            <a:spLocks noChangeArrowheads="1"/>
          </p:cNvSpPr>
          <p:nvPr/>
        </p:nvSpPr>
        <p:spPr bwMode="auto">
          <a:xfrm>
            <a:off x="1981200" y="4572000"/>
            <a:ext cx="7924800" cy="1981200"/>
          </a:xfrm>
          <a:prstGeom prst="rect">
            <a:avLst/>
          </a:prstGeom>
          <a:noFill/>
          <a:ln w="9525">
            <a:noFill/>
            <a:miter lim="800000"/>
            <a:headEnd/>
            <a:tailEnd/>
          </a:ln>
          <a:effectLst/>
        </p:spPr>
        <p:txBody>
          <a:bodyPr/>
          <a:lstStyle/>
          <a:p>
            <a:pPr marL="342900" indent="-342900">
              <a:spcBef>
                <a:spcPct val="20000"/>
              </a:spcBef>
              <a:buFont typeface="Wingdings" pitchFamily="2" charset="2"/>
              <a:buChar char="§"/>
              <a:defRPr/>
            </a:pPr>
            <a:endParaRPr lang="en-US" sz="2000" dirty="0">
              <a:cs typeface="Times New Roman" pitchFamily="18" charset="0"/>
            </a:endParaRPr>
          </a:p>
        </p:txBody>
      </p:sp>
    </p:spTree>
    <p:extLst>
      <p:ext uri="{BB962C8B-B14F-4D97-AF65-F5344CB8AC3E}">
        <p14:creationId xmlns:p14="http://schemas.microsoft.com/office/powerpoint/2010/main" val="15739307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Grading Schemes</a:t>
            </a:r>
          </a:p>
        </p:txBody>
      </p:sp>
      <p:sp>
        <p:nvSpPr>
          <p:cNvPr id="3" name="Content Placeholder 2"/>
          <p:cNvSpPr>
            <a:spLocks noGrp="1"/>
          </p:cNvSpPr>
          <p:nvPr>
            <p:ph idx="1"/>
          </p:nvPr>
        </p:nvSpPr>
        <p:spPr/>
        <p:txBody>
          <a:bodyPr>
            <a:normAutofit/>
          </a:bodyPr>
          <a:lstStyle/>
          <a:p>
            <a:r>
              <a:rPr lang="en-US" dirty="0"/>
              <a:t>Analyzing the </a:t>
            </a:r>
            <a:r>
              <a:rPr lang="en-US" dirty="0" smtClean="0"/>
              <a:t>grades</a:t>
            </a:r>
          </a:p>
          <a:p>
            <a:pPr lvl="1"/>
            <a:r>
              <a:rPr lang="en-US" dirty="0" smtClean="0"/>
              <a:t>Three analyses to perform, all on two different data sets (groups of students)</a:t>
            </a:r>
          </a:p>
          <a:p>
            <a:pPr lvl="1"/>
            <a:r>
              <a:rPr lang="en-US" dirty="0" smtClean="0"/>
              <a:t>Reporting requires both results at the same time</a:t>
            </a:r>
          </a:p>
          <a:p>
            <a:pPr lvl="2"/>
            <a:r>
              <a:rPr lang="en-US" dirty="0" smtClean="0"/>
              <a:t>For each of the analysis types</a:t>
            </a:r>
          </a:p>
          <a:p>
            <a:r>
              <a:rPr lang="en-US" dirty="0" smtClean="0"/>
              <a:t>Encapsulate analysis types into a function each</a:t>
            </a:r>
          </a:p>
          <a:p>
            <a:pPr lvl="1"/>
            <a:r>
              <a:rPr lang="en-US" dirty="0" smtClean="0"/>
              <a:t>Pass those functions to the reporting, together with the two data sets</a:t>
            </a:r>
          </a:p>
          <a:p>
            <a:r>
              <a:rPr lang="en-US" dirty="0" smtClean="0"/>
              <a:t>Reporting function interface:</a:t>
            </a:r>
          </a:p>
          <a:p>
            <a:pPr marL="704088" lvl="2" indent="0">
              <a:buNone/>
            </a:pPr>
            <a:r>
              <a:rPr lang="en-US" sz="1600" i="0" dirty="0" err="1" smtClean="0">
                <a:solidFill>
                  <a:prstClr val="black"/>
                </a:solidFill>
                <a:latin typeface="Consolas"/>
              </a:rPr>
              <a:t>write_analysis</a:t>
            </a:r>
            <a:r>
              <a:rPr lang="en-US" sz="1600" i="0" dirty="0" smtClean="0">
                <a:solidFill>
                  <a:prstClr val="black"/>
                </a:solidFill>
                <a:latin typeface="Consolas"/>
              </a:rPr>
              <a:t>(</a:t>
            </a:r>
            <a:r>
              <a:rPr lang="en-US" sz="1600" i="0" dirty="0" err="1" smtClean="0">
                <a:solidFill>
                  <a:prstClr val="black"/>
                </a:solidFill>
                <a:latin typeface="Consolas"/>
              </a:rPr>
              <a:t>std</a:t>
            </a:r>
            <a:r>
              <a:rPr lang="en-US" sz="1600" i="0" dirty="0" smtClean="0">
                <a:solidFill>
                  <a:prstClr val="black"/>
                </a:solidFill>
                <a:latin typeface="Consolas"/>
              </a:rPr>
              <a:t>::</a:t>
            </a:r>
            <a:r>
              <a:rPr lang="en-US" sz="1600" i="0" dirty="0" err="1" smtClean="0">
                <a:solidFill>
                  <a:prstClr val="black"/>
                </a:solidFill>
                <a:latin typeface="Consolas"/>
              </a:rPr>
              <a:t>cout</a:t>
            </a:r>
            <a:r>
              <a:rPr lang="en-US" sz="1600" i="0" dirty="0">
                <a:solidFill>
                  <a:prstClr val="black"/>
                </a:solidFill>
                <a:latin typeface="Consolas"/>
              </a:rPr>
              <a:t>, </a:t>
            </a:r>
            <a:r>
              <a:rPr lang="en-US" sz="1600" i="0" dirty="0">
                <a:solidFill>
                  <a:srgbClr val="A31515"/>
                </a:solidFill>
                <a:latin typeface="Consolas"/>
              </a:rPr>
              <a:t>"median"</a:t>
            </a:r>
            <a:r>
              <a:rPr lang="en-US" sz="1600" i="0" dirty="0">
                <a:solidFill>
                  <a:prstClr val="black"/>
                </a:solidFill>
                <a:latin typeface="Consolas"/>
              </a:rPr>
              <a:t>, </a:t>
            </a:r>
            <a:r>
              <a:rPr lang="en-US" sz="1600" i="0" dirty="0" err="1">
                <a:solidFill>
                  <a:prstClr val="black"/>
                </a:solidFill>
                <a:latin typeface="Consolas"/>
              </a:rPr>
              <a:t>median_analysis</a:t>
            </a:r>
            <a:r>
              <a:rPr lang="en-US" sz="1600" i="0" dirty="0">
                <a:solidFill>
                  <a:prstClr val="black"/>
                </a:solidFill>
                <a:latin typeface="Consolas"/>
              </a:rPr>
              <a:t>, did, </a:t>
            </a:r>
            <a:r>
              <a:rPr lang="en-US" sz="1600" i="0" dirty="0" err="1">
                <a:solidFill>
                  <a:prstClr val="black"/>
                </a:solidFill>
                <a:latin typeface="Consolas"/>
              </a:rPr>
              <a:t>didnt</a:t>
            </a:r>
            <a:r>
              <a:rPr lang="en-US" sz="1600" i="0" dirty="0">
                <a:solidFill>
                  <a:prstClr val="black"/>
                </a:solidFill>
                <a:latin typeface="Consolas"/>
              </a:rPr>
              <a:t>);</a:t>
            </a:r>
          </a:p>
          <a:p>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40</a:t>
            </a:fld>
            <a:endParaRPr lang="en-US"/>
          </a:p>
        </p:txBody>
      </p:sp>
    </p:spTree>
    <p:extLst>
      <p:ext uri="{BB962C8B-B14F-4D97-AF65-F5344CB8AC3E}">
        <p14:creationId xmlns:p14="http://schemas.microsoft.com/office/powerpoint/2010/main" val="22542904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Median Analysis of Grades</a:t>
            </a:r>
            <a:endParaRPr lang="en-US" dirty="0"/>
          </a:p>
        </p:txBody>
      </p:sp>
      <p:sp>
        <p:nvSpPr>
          <p:cNvPr id="3" name="Content Placeholder 2"/>
          <p:cNvSpPr>
            <a:spLocks noGrp="1"/>
          </p:cNvSpPr>
          <p:nvPr>
            <p:ph idx="1"/>
          </p:nvPr>
        </p:nvSpPr>
        <p:spPr>
          <a:xfrm>
            <a:off x="1261872" y="1828802"/>
            <a:ext cx="10030968" cy="4351337"/>
          </a:xfrm>
        </p:spPr>
        <p:txBody>
          <a:bodyPr>
            <a:normAutofit lnSpcReduction="10000"/>
          </a:bodyPr>
          <a:lstStyle/>
          <a:p>
            <a:r>
              <a:rPr lang="en-US" dirty="0" smtClean="0"/>
              <a:t>Needed for </a:t>
            </a:r>
            <a:r>
              <a:rPr lang="en-US" dirty="0" err="1" smtClean="0"/>
              <a:t>write_analysis</a:t>
            </a:r>
            <a:endParaRPr lang="en-US" dirty="0"/>
          </a:p>
          <a:p>
            <a:pPr marL="978408" lvl="3" indent="0">
              <a:buNone/>
            </a:pPr>
            <a:endParaRPr lang="en-US" sz="1600" dirty="0" smtClean="0">
              <a:solidFill>
                <a:srgbClr val="008000"/>
              </a:solidFill>
              <a:latin typeface="Consolas"/>
            </a:endParaRPr>
          </a:p>
          <a:p>
            <a:pPr marL="978408" lvl="3" indent="0">
              <a:buNone/>
            </a:pPr>
            <a:r>
              <a:rPr lang="en-US" sz="1600" dirty="0" smtClean="0">
                <a:solidFill>
                  <a:srgbClr val="008000"/>
                </a:solidFill>
                <a:latin typeface="Consolas"/>
              </a:rPr>
              <a:t>// </a:t>
            </a:r>
            <a:r>
              <a:rPr lang="en-US" sz="1600" dirty="0">
                <a:solidFill>
                  <a:srgbClr val="008000"/>
                </a:solidFill>
                <a:latin typeface="Consolas"/>
              </a:rPr>
              <a:t>this function doesn't quite work</a:t>
            </a:r>
            <a:endParaRPr lang="en-US" sz="1600" dirty="0">
              <a:solidFill>
                <a:prstClr val="black"/>
              </a:solidFill>
              <a:latin typeface="Consolas"/>
            </a:endParaRPr>
          </a:p>
          <a:p>
            <a:pPr marL="978408" lvl="3" indent="0">
              <a:buNone/>
            </a:pPr>
            <a:r>
              <a:rPr lang="en-US" sz="1600" dirty="0">
                <a:solidFill>
                  <a:srgbClr val="0000FF"/>
                </a:solidFill>
                <a:latin typeface="Consolas"/>
              </a:rPr>
              <a:t>double</a:t>
            </a:r>
            <a:r>
              <a:rPr lang="en-US" sz="1600" dirty="0">
                <a:solidFill>
                  <a:prstClr val="black"/>
                </a:solidFill>
                <a:latin typeface="Consolas"/>
              </a:rPr>
              <a:t> </a:t>
            </a:r>
            <a:r>
              <a:rPr lang="en-US" sz="1600" dirty="0" err="1" smtClean="0">
                <a:solidFill>
                  <a:prstClr val="black"/>
                </a:solidFill>
                <a:latin typeface="Consolas"/>
              </a:rPr>
              <a:t>median_analysis</a:t>
            </a:r>
            <a:r>
              <a:rPr lang="en-US" sz="1600" dirty="0" smtClean="0">
                <a:solidFill>
                  <a:prstClr val="black"/>
                </a:solidFill>
                <a:latin typeface="Consolas"/>
              </a:rPr>
              <a:t>(</a:t>
            </a:r>
            <a:r>
              <a:rPr lang="en-US" sz="1600" dirty="0" err="1" smtClean="0">
                <a:solidFill>
                  <a:prstClr val="black"/>
                </a:solidFill>
                <a:latin typeface="Consolas"/>
              </a:rPr>
              <a:t>std</a:t>
            </a:r>
            <a:r>
              <a:rPr lang="en-US" sz="1600" dirty="0" smtClean="0">
                <a:solidFill>
                  <a:prstClr val="black"/>
                </a:solidFill>
                <a:latin typeface="Consolas"/>
              </a:rPr>
              <a:t>::vector&lt;</a:t>
            </a:r>
            <a:r>
              <a:rPr lang="en-US" sz="1600" dirty="0" err="1" smtClean="0">
                <a:solidFill>
                  <a:prstClr val="black"/>
                </a:solidFill>
                <a:latin typeface="Consolas"/>
              </a:rPr>
              <a:t>student_info</a:t>
            </a:r>
            <a:r>
              <a:rPr lang="en-US" sz="1600" dirty="0">
                <a:solidFill>
                  <a:prstClr val="black"/>
                </a:solidFill>
                <a:latin typeface="Consolas"/>
              </a:rPr>
              <a:t>&gt; </a:t>
            </a:r>
            <a:r>
              <a:rPr lang="en-US" sz="1600" dirty="0" err="1">
                <a:solidFill>
                  <a:srgbClr val="0000FF"/>
                </a:solidFill>
                <a:latin typeface="Consolas"/>
              </a:rPr>
              <a:t>const</a:t>
            </a:r>
            <a:r>
              <a:rPr lang="en-US" sz="1600" dirty="0">
                <a:solidFill>
                  <a:prstClr val="black"/>
                </a:solidFill>
                <a:latin typeface="Consolas"/>
              </a:rPr>
              <a:t>&amp; students)</a:t>
            </a:r>
          </a:p>
          <a:p>
            <a:pPr marL="978408" lvl="3" indent="0">
              <a:buNone/>
            </a:pPr>
            <a:r>
              <a:rPr lang="en-US" sz="1600" dirty="0">
                <a:solidFill>
                  <a:prstClr val="black"/>
                </a:solidFill>
                <a:latin typeface="Consolas"/>
              </a:rPr>
              <a:t>{</a:t>
            </a:r>
          </a:p>
          <a:p>
            <a:pPr marL="978408" lvl="3" indent="0">
              <a:buNone/>
            </a:pPr>
            <a:r>
              <a:rPr lang="en-US" sz="1600" dirty="0">
                <a:solidFill>
                  <a:prstClr val="black"/>
                </a:solidFill>
                <a:latin typeface="Consolas"/>
              </a:rPr>
              <a:t>    </a:t>
            </a:r>
            <a:r>
              <a:rPr lang="en-US" sz="1600" dirty="0" err="1" smtClean="0">
                <a:solidFill>
                  <a:prstClr val="black"/>
                </a:solidFill>
                <a:latin typeface="Consolas"/>
              </a:rPr>
              <a:t>std</a:t>
            </a:r>
            <a:r>
              <a:rPr lang="en-US" sz="1600" dirty="0" smtClean="0">
                <a:solidFill>
                  <a:prstClr val="black"/>
                </a:solidFill>
                <a:latin typeface="Consolas"/>
              </a:rPr>
              <a:t>::vector&lt;</a:t>
            </a:r>
            <a:r>
              <a:rPr lang="en-US" sz="1600" dirty="0" smtClean="0">
                <a:solidFill>
                  <a:srgbClr val="0000FF"/>
                </a:solidFill>
                <a:latin typeface="Consolas"/>
              </a:rPr>
              <a:t>double</a:t>
            </a:r>
            <a:r>
              <a:rPr lang="en-US" sz="1600" dirty="0">
                <a:solidFill>
                  <a:prstClr val="black"/>
                </a:solidFill>
                <a:latin typeface="Consolas"/>
              </a:rPr>
              <a:t>&gt; grades;</a:t>
            </a:r>
          </a:p>
          <a:p>
            <a:pPr marL="978408" lvl="3" indent="0">
              <a:buNone/>
            </a:pPr>
            <a:r>
              <a:rPr lang="en-US" sz="1600" dirty="0">
                <a:solidFill>
                  <a:prstClr val="black"/>
                </a:solidFill>
                <a:latin typeface="Consolas"/>
              </a:rPr>
              <a:t>    </a:t>
            </a:r>
            <a:r>
              <a:rPr lang="en-US" sz="1600" dirty="0" err="1" smtClean="0">
                <a:solidFill>
                  <a:prstClr val="black"/>
                </a:solidFill>
                <a:latin typeface="Consolas"/>
              </a:rPr>
              <a:t>std</a:t>
            </a:r>
            <a:r>
              <a:rPr lang="en-US" sz="1600" dirty="0" smtClean="0">
                <a:solidFill>
                  <a:prstClr val="black"/>
                </a:solidFill>
                <a:latin typeface="Consolas"/>
              </a:rPr>
              <a:t>::transform(</a:t>
            </a:r>
          </a:p>
          <a:p>
            <a:pPr marL="978408" lvl="3" indent="0">
              <a:buNone/>
            </a:pPr>
            <a:r>
              <a:rPr lang="en-US" dirty="0">
                <a:solidFill>
                  <a:prstClr val="black"/>
                </a:solidFill>
                <a:latin typeface="Consolas"/>
              </a:rPr>
              <a:t> </a:t>
            </a:r>
            <a:r>
              <a:rPr lang="en-US" dirty="0" smtClean="0">
                <a:solidFill>
                  <a:prstClr val="black"/>
                </a:solidFill>
                <a:latin typeface="Consolas"/>
              </a:rPr>
              <a:t>       </a:t>
            </a:r>
            <a:r>
              <a:rPr lang="en-US" sz="1600" dirty="0" err="1" smtClean="0">
                <a:solidFill>
                  <a:prstClr val="black"/>
                </a:solidFill>
                <a:latin typeface="Consolas"/>
              </a:rPr>
              <a:t>students.begin</a:t>
            </a:r>
            <a:r>
              <a:rPr lang="en-US" sz="1600" dirty="0">
                <a:solidFill>
                  <a:prstClr val="black"/>
                </a:solidFill>
                <a:latin typeface="Consolas"/>
              </a:rPr>
              <a:t>(), </a:t>
            </a:r>
            <a:r>
              <a:rPr lang="en-US" sz="1600" dirty="0" err="1">
                <a:solidFill>
                  <a:prstClr val="black"/>
                </a:solidFill>
                <a:latin typeface="Consolas"/>
              </a:rPr>
              <a:t>students.end</a:t>
            </a:r>
            <a:r>
              <a:rPr lang="en-US" sz="1600" dirty="0" smtClean="0">
                <a:solidFill>
                  <a:prstClr val="black"/>
                </a:solidFill>
                <a:latin typeface="Consolas"/>
              </a:rPr>
              <a:t>(), </a:t>
            </a:r>
          </a:p>
          <a:p>
            <a:pPr marL="978408" lvl="3" indent="0">
              <a:buNone/>
            </a:pPr>
            <a:r>
              <a:rPr lang="en-US" dirty="0">
                <a:solidFill>
                  <a:prstClr val="black"/>
                </a:solidFill>
                <a:latin typeface="Consolas"/>
              </a:rPr>
              <a:t> </a:t>
            </a:r>
            <a:r>
              <a:rPr lang="en-US" dirty="0" smtClean="0">
                <a:solidFill>
                  <a:prstClr val="black"/>
                </a:solidFill>
                <a:latin typeface="Consolas"/>
              </a:rPr>
              <a:t>       </a:t>
            </a:r>
            <a:r>
              <a:rPr lang="en-US" sz="1600" dirty="0" err="1" smtClean="0">
                <a:solidFill>
                  <a:prstClr val="black"/>
                </a:solidFill>
                <a:latin typeface="Consolas"/>
              </a:rPr>
              <a:t>std</a:t>
            </a:r>
            <a:r>
              <a:rPr lang="en-US" sz="1600" dirty="0" smtClean="0">
                <a:solidFill>
                  <a:prstClr val="black"/>
                </a:solidFill>
                <a:latin typeface="Consolas"/>
              </a:rPr>
              <a:t>::</a:t>
            </a:r>
            <a:r>
              <a:rPr lang="en-US" sz="1600" dirty="0" err="1" smtClean="0">
                <a:solidFill>
                  <a:prstClr val="black"/>
                </a:solidFill>
                <a:latin typeface="Consolas"/>
              </a:rPr>
              <a:t>back_inserter</a:t>
            </a:r>
            <a:r>
              <a:rPr lang="en-US" sz="1600" dirty="0" smtClean="0">
                <a:solidFill>
                  <a:prstClr val="black"/>
                </a:solidFill>
                <a:latin typeface="Consolas"/>
              </a:rPr>
              <a:t>(grades</a:t>
            </a:r>
            <a:r>
              <a:rPr lang="en-US" sz="1600" dirty="0">
                <a:solidFill>
                  <a:prstClr val="black"/>
                </a:solidFill>
                <a:latin typeface="Consolas"/>
              </a:rPr>
              <a:t>), grade);</a:t>
            </a:r>
          </a:p>
          <a:p>
            <a:pPr marL="978408" lvl="3" indent="0">
              <a:buNone/>
            </a:pPr>
            <a:r>
              <a:rPr lang="en-US" sz="1600" dirty="0">
                <a:solidFill>
                  <a:prstClr val="black"/>
                </a:solidFill>
                <a:latin typeface="Consolas"/>
              </a:rPr>
              <a:t>    </a:t>
            </a:r>
            <a:r>
              <a:rPr lang="en-US" sz="1600" dirty="0">
                <a:solidFill>
                  <a:srgbClr val="0000FF"/>
                </a:solidFill>
                <a:latin typeface="Consolas"/>
              </a:rPr>
              <a:t>return</a:t>
            </a:r>
            <a:r>
              <a:rPr lang="en-US" sz="1600" dirty="0">
                <a:solidFill>
                  <a:prstClr val="black"/>
                </a:solidFill>
                <a:latin typeface="Consolas"/>
              </a:rPr>
              <a:t> median(grades);</a:t>
            </a:r>
          </a:p>
          <a:p>
            <a:pPr marL="978408" lvl="3" indent="0">
              <a:buNone/>
            </a:pPr>
            <a:r>
              <a:rPr lang="en-US" sz="1600" dirty="0" smtClean="0">
                <a:solidFill>
                  <a:prstClr val="black"/>
                </a:solidFill>
                <a:latin typeface="Consolas"/>
              </a:rPr>
              <a:t>}</a:t>
            </a:r>
          </a:p>
          <a:p>
            <a:pPr marL="978408" lvl="3" indent="0">
              <a:buNone/>
            </a:pPr>
            <a:endParaRPr lang="en-US" sz="1600" dirty="0">
              <a:solidFill>
                <a:prstClr val="black"/>
              </a:solidFill>
              <a:latin typeface="Consolas"/>
            </a:endParaRPr>
          </a:p>
          <a:p>
            <a:r>
              <a:rPr lang="en-US" dirty="0" smtClean="0"/>
              <a:t>Doesn’t quite work! (Why?)</a:t>
            </a:r>
          </a:p>
          <a:p>
            <a:pPr lvl="1"/>
            <a:r>
              <a:rPr lang="en-US" dirty="0" smtClean="0"/>
              <a:t>Function grade() is overloaded</a:t>
            </a:r>
          </a:p>
          <a:p>
            <a:pPr lvl="1"/>
            <a:r>
              <a:rPr lang="en-US" dirty="0" smtClean="0"/>
              <a:t>Function grade() may throw exception</a:t>
            </a:r>
            <a:endParaRPr lang="en-US" dirty="0"/>
          </a:p>
          <a:p>
            <a:pPr marL="978408" lvl="3" indent="0">
              <a:buNone/>
            </a:pPr>
            <a:endParaRPr lang="en-US" sz="1600" dirty="0">
              <a:solidFill>
                <a:prstClr val="black"/>
              </a:solidFill>
              <a:latin typeface="Consolas"/>
            </a:endParaRPr>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41</a:t>
            </a:fld>
            <a:endParaRPr lang="en-US"/>
          </a:p>
        </p:txBody>
      </p:sp>
    </p:spTree>
    <p:extLst>
      <p:ext uri="{BB962C8B-B14F-4D97-AF65-F5344CB8AC3E}">
        <p14:creationId xmlns:p14="http://schemas.microsoft.com/office/powerpoint/2010/main" val="166469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anim calcmode="lin" valueType="num">
                                      <p:cBhvr additive="base">
                                        <p:cTn id="2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anim calcmode="lin" valueType="num">
                                      <p:cBhvr additive="base">
                                        <p:cTn id="35"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anim calcmode="lin" valueType="num">
                                      <p:cBhvr additive="base">
                                        <p:cTn id="41"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Algorithm: transform</a:t>
            </a:r>
            <a:endParaRPr lang="en-US" dirty="0"/>
          </a:p>
        </p:txBody>
      </p:sp>
      <p:sp>
        <p:nvSpPr>
          <p:cNvPr id="3" name="Content Placeholder 2"/>
          <p:cNvSpPr>
            <a:spLocks noGrp="1"/>
          </p:cNvSpPr>
          <p:nvPr>
            <p:ph idx="1"/>
          </p:nvPr>
        </p:nvSpPr>
        <p:spPr/>
        <p:txBody>
          <a:bodyPr/>
          <a:lstStyle/>
          <a:p>
            <a:r>
              <a:rPr lang="en-US" dirty="0" smtClean="0"/>
              <a:t>The transform algorithm is like copy on steroids</a:t>
            </a:r>
          </a:p>
          <a:p>
            <a:pPr lvl="1"/>
            <a:r>
              <a:rPr lang="en-US" dirty="0" smtClean="0"/>
              <a:t>It not only copies the input sequence, but calculates a new value on the fly</a:t>
            </a:r>
          </a:p>
          <a:p>
            <a:pPr lvl="1"/>
            <a:r>
              <a:rPr lang="en-US" dirty="0" smtClean="0"/>
              <a:t>It invokes the function for each element and inserts the returned result instead of the original element:</a:t>
            </a:r>
          </a:p>
          <a:p>
            <a:pPr marL="978408" lvl="3" indent="0">
              <a:buNone/>
            </a:pPr>
            <a:r>
              <a:rPr lang="en-US" dirty="0" err="1">
                <a:solidFill>
                  <a:schemeClr val="tx1"/>
                </a:solidFill>
                <a:latin typeface="Consolas"/>
              </a:rPr>
              <a:t>s</a:t>
            </a:r>
            <a:r>
              <a:rPr lang="en-US" dirty="0" err="1" smtClean="0">
                <a:solidFill>
                  <a:schemeClr val="tx1"/>
                </a:solidFill>
                <a:latin typeface="Consolas"/>
              </a:rPr>
              <a:t>td</a:t>
            </a:r>
            <a:r>
              <a:rPr lang="en-US" dirty="0" smtClean="0">
                <a:solidFill>
                  <a:schemeClr val="tx1"/>
                </a:solidFill>
                <a:latin typeface="Consolas"/>
              </a:rPr>
              <a:t>::transform(begin1</a:t>
            </a:r>
            <a:r>
              <a:rPr lang="en-US" dirty="0">
                <a:solidFill>
                  <a:schemeClr val="tx1"/>
                </a:solidFill>
                <a:latin typeface="Consolas"/>
              </a:rPr>
              <a:t>, end1, begin2, </a:t>
            </a:r>
            <a:r>
              <a:rPr lang="en-US" dirty="0" err="1">
                <a:solidFill>
                  <a:schemeClr val="tx1"/>
                </a:solidFill>
                <a:latin typeface="Consolas"/>
              </a:rPr>
              <a:t>func</a:t>
            </a:r>
            <a:r>
              <a:rPr lang="en-US" dirty="0">
                <a:solidFill>
                  <a:schemeClr val="tx1"/>
                </a:solidFill>
                <a:latin typeface="Consolas"/>
              </a:rPr>
              <a:t>)</a:t>
            </a:r>
          </a:p>
          <a:p>
            <a:pPr lvl="1"/>
            <a:r>
              <a:rPr lang="en-US" dirty="0" smtClean="0"/>
              <a:t>The function ‘</a:t>
            </a:r>
            <a:r>
              <a:rPr lang="en-US" dirty="0" err="1" smtClean="0"/>
              <a:t>func</a:t>
            </a:r>
            <a:r>
              <a:rPr lang="en-US" dirty="0" smtClean="0"/>
              <a:t>’ is expected to have one parameter (the sequence element) and to return the value to insert</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42</a:t>
            </a:fld>
            <a:endParaRPr lang="en-US"/>
          </a:p>
        </p:txBody>
      </p:sp>
    </p:spTree>
    <p:extLst>
      <p:ext uri="{BB962C8B-B14F-4D97-AF65-F5344CB8AC3E}">
        <p14:creationId xmlns:p14="http://schemas.microsoft.com/office/powerpoint/2010/main" val="19844289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Median Analysis of Grades</a:t>
            </a:r>
          </a:p>
        </p:txBody>
      </p:sp>
      <p:sp>
        <p:nvSpPr>
          <p:cNvPr id="3" name="Content Placeholder 2"/>
          <p:cNvSpPr>
            <a:spLocks noGrp="1"/>
          </p:cNvSpPr>
          <p:nvPr>
            <p:ph idx="1"/>
          </p:nvPr>
        </p:nvSpPr>
        <p:spPr/>
        <p:txBody>
          <a:bodyPr>
            <a:normAutofit fontScale="92500" lnSpcReduction="10000"/>
          </a:bodyPr>
          <a:lstStyle/>
          <a:p>
            <a:pPr lvl="0">
              <a:buClr>
                <a:srgbClr val="5BD078"/>
              </a:buClr>
            </a:pPr>
            <a:r>
              <a:rPr lang="en-US" dirty="0" smtClean="0">
                <a:solidFill>
                  <a:prstClr val="black"/>
                </a:solidFill>
              </a:rPr>
              <a:t>Create an indirection layer (as usual):</a:t>
            </a:r>
            <a:endParaRPr lang="en-US" dirty="0">
              <a:solidFill>
                <a:prstClr val="black"/>
              </a:solidFill>
            </a:endParaRPr>
          </a:p>
          <a:p>
            <a:pPr marL="978408" lvl="3" indent="0">
              <a:buNone/>
            </a:pPr>
            <a:r>
              <a:rPr lang="en-US" sz="1600" dirty="0">
                <a:solidFill>
                  <a:srgbClr val="0000FF"/>
                </a:solidFill>
                <a:latin typeface="Consolas"/>
              </a:rPr>
              <a:t>double</a:t>
            </a:r>
            <a:r>
              <a:rPr lang="en-US" sz="1600" dirty="0">
                <a:solidFill>
                  <a:prstClr val="black"/>
                </a:solidFill>
                <a:latin typeface="Consolas"/>
              </a:rPr>
              <a:t> </a:t>
            </a:r>
            <a:r>
              <a:rPr lang="en-US" sz="1600" dirty="0" err="1">
                <a:solidFill>
                  <a:prstClr val="black"/>
                </a:solidFill>
                <a:latin typeface="Consolas"/>
              </a:rPr>
              <a:t>median_grade</a:t>
            </a:r>
            <a:r>
              <a:rPr lang="en-US" sz="1600" dirty="0">
                <a:solidFill>
                  <a:prstClr val="black"/>
                </a:solidFill>
                <a:latin typeface="Consolas"/>
              </a:rPr>
              <a:t>(</a:t>
            </a:r>
            <a:r>
              <a:rPr lang="en-US" sz="1600" dirty="0" err="1">
                <a:solidFill>
                  <a:prstClr val="black"/>
                </a:solidFill>
                <a:latin typeface="Consolas"/>
              </a:rPr>
              <a:t>student_info</a:t>
            </a:r>
            <a:r>
              <a:rPr lang="en-US" sz="1600" dirty="0">
                <a:solidFill>
                  <a:prstClr val="black"/>
                </a:solidFill>
                <a:latin typeface="Consolas"/>
              </a:rPr>
              <a:t> </a:t>
            </a:r>
            <a:r>
              <a:rPr lang="en-US" sz="1600" dirty="0" err="1">
                <a:solidFill>
                  <a:srgbClr val="0000FF"/>
                </a:solidFill>
                <a:latin typeface="Consolas"/>
              </a:rPr>
              <a:t>const</a:t>
            </a:r>
            <a:r>
              <a:rPr lang="en-US" sz="1600" dirty="0">
                <a:solidFill>
                  <a:prstClr val="black"/>
                </a:solidFill>
                <a:latin typeface="Consolas"/>
              </a:rPr>
              <a:t>&amp; s)</a:t>
            </a:r>
          </a:p>
          <a:p>
            <a:pPr marL="978408" lvl="3" indent="0">
              <a:buNone/>
            </a:pPr>
            <a:r>
              <a:rPr lang="en-US" sz="1600" dirty="0">
                <a:solidFill>
                  <a:prstClr val="black"/>
                </a:solidFill>
                <a:latin typeface="Consolas"/>
              </a:rPr>
              <a:t>{</a:t>
            </a:r>
          </a:p>
          <a:p>
            <a:pPr marL="978408" lvl="3" indent="0">
              <a:buNone/>
            </a:pPr>
            <a:r>
              <a:rPr lang="en-US" sz="1600" dirty="0">
                <a:solidFill>
                  <a:prstClr val="black"/>
                </a:solidFill>
                <a:latin typeface="Consolas"/>
              </a:rPr>
              <a:t>    </a:t>
            </a:r>
            <a:r>
              <a:rPr lang="en-US" sz="1600" dirty="0">
                <a:solidFill>
                  <a:srgbClr val="0000FF"/>
                </a:solidFill>
                <a:latin typeface="Consolas"/>
              </a:rPr>
              <a:t>try</a:t>
            </a:r>
            <a:r>
              <a:rPr lang="en-US" sz="1600" dirty="0">
                <a:solidFill>
                  <a:prstClr val="black"/>
                </a:solidFill>
                <a:latin typeface="Consolas"/>
              </a:rPr>
              <a:t> {</a:t>
            </a:r>
          </a:p>
          <a:p>
            <a:pPr marL="978408" lvl="3" indent="0">
              <a:buNone/>
            </a:pPr>
            <a:r>
              <a:rPr lang="en-US" sz="1600" dirty="0">
                <a:solidFill>
                  <a:srgbClr val="0000FF"/>
                </a:solidFill>
                <a:latin typeface="Consolas"/>
              </a:rPr>
              <a:t>        return</a:t>
            </a:r>
            <a:r>
              <a:rPr lang="en-US" sz="1600" dirty="0">
                <a:solidFill>
                  <a:prstClr val="black"/>
                </a:solidFill>
                <a:latin typeface="Consolas"/>
              </a:rPr>
              <a:t> grade(s);      </a:t>
            </a:r>
            <a:r>
              <a:rPr lang="en-US" sz="1600" dirty="0">
                <a:solidFill>
                  <a:srgbClr val="008000"/>
                </a:solidFill>
                <a:latin typeface="Consolas"/>
              </a:rPr>
              <a:t>// throws if no homework</a:t>
            </a:r>
          </a:p>
          <a:p>
            <a:pPr marL="978408" lvl="3" indent="0">
              <a:buNone/>
            </a:pPr>
            <a:r>
              <a:rPr lang="en-US" sz="1600" dirty="0">
                <a:solidFill>
                  <a:prstClr val="black"/>
                </a:solidFill>
                <a:latin typeface="Consolas"/>
              </a:rPr>
              <a:t>    } </a:t>
            </a:r>
            <a:r>
              <a:rPr lang="en-US" sz="1600" dirty="0">
                <a:solidFill>
                  <a:srgbClr val="0000FF"/>
                </a:solidFill>
                <a:latin typeface="Consolas"/>
              </a:rPr>
              <a:t>catch</a:t>
            </a:r>
            <a:r>
              <a:rPr lang="en-US" sz="1600" dirty="0">
                <a:solidFill>
                  <a:prstClr val="black"/>
                </a:solidFill>
                <a:latin typeface="Consolas"/>
              </a:rPr>
              <a:t> </a:t>
            </a:r>
            <a:r>
              <a:rPr lang="en-US" sz="1600" dirty="0" smtClean="0">
                <a:solidFill>
                  <a:prstClr val="black"/>
                </a:solidFill>
                <a:latin typeface="Consolas"/>
              </a:rPr>
              <a:t>(</a:t>
            </a:r>
            <a:r>
              <a:rPr lang="en-US" sz="1600" dirty="0" err="1" smtClean="0">
                <a:solidFill>
                  <a:prstClr val="black"/>
                </a:solidFill>
                <a:latin typeface="Consolas"/>
              </a:rPr>
              <a:t>std</a:t>
            </a:r>
            <a:r>
              <a:rPr lang="en-US" sz="1600" dirty="0" smtClean="0">
                <a:solidFill>
                  <a:prstClr val="black"/>
                </a:solidFill>
                <a:latin typeface="Consolas"/>
              </a:rPr>
              <a:t>::</a:t>
            </a:r>
            <a:r>
              <a:rPr lang="en-US" sz="1600" dirty="0" err="1" smtClean="0">
                <a:solidFill>
                  <a:prstClr val="black"/>
                </a:solidFill>
                <a:latin typeface="Consolas"/>
              </a:rPr>
              <a:t>domain_error</a:t>
            </a:r>
            <a:r>
              <a:rPr lang="en-US" sz="1600" dirty="0">
                <a:solidFill>
                  <a:prstClr val="black"/>
                </a:solidFill>
                <a:latin typeface="Consolas"/>
              </a:rPr>
              <a:t>) {</a:t>
            </a:r>
          </a:p>
          <a:p>
            <a:pPr marL="978408" lvl="3" indent="0">
              <a:buNone/>
            </a:pPr>
            <a:r>
              <a:rPr lang="en-US" sz="1600" dirty="0">
                <a:solidFill>
                  <a:prstClr val="black"/>
                </a:solidFill>
                <a:latin typeface="Consolas"/>
              </a:rPr>
              <a:t>        </a:t>
            </a:r>
            <a:r>
              <a:rPr lang="en-US" sz="1600" dirty="0">
                <a:solidFill>
                  <a:srgbClr val="0000FF"/>
                </a:solidFill>
                <a:latin typeface="Consolas"/>
              </a:rPr>
              <a:t>return</a:t>
            </a:r>
            <a:r>
              <a:rPr lang="en-US" sz="1600" dirty="0">
                <a:solidFill>
                  <a:prstClr val="black"/>
                </a:solidFill>
                <a:latin typeface="Consolas"/>
              </a:rPr>
              <a:t> grade(</a:t>
            </a:r>
            <a:r>
              <a:rPr lang="en-US" sz="1600" dirty="0" err="1">
                <a:solidFill>
                  <a:prstClr val="black"/>
                </a:solidFill>
                <a:latin typeface="Consolas"/>
              </a:rPr>
              <a:t>s.midterm</a:t>
            </a:r>
            <a:r>
              <a:rPr lang="en-US" sz="1600" dirty="0">
                <a:solidFill>
                  <a:prstClr val="black"/>
                </a:solidFill>
                <a:latin typeface="Consolas"/>
              </a:rPr>
              <a:t>, </a:t>
            </a:r>
            <a:r>
              <a:rPr lang="en-US" sz="1600" dirty="0" err="1">
                <a:solidFill>
                  <a:prstClr val="black"/>
                </a:solidFill>
                <a:latin typeface="Consolas"/>
              </a:rPr>
              <a:t>s.final</a:t>
            </a:r>
            <a:r>
              <a:rPr lang="en-US" sz="1600" dirty="0">
                <a:solidFill>
                  <a:prstClr val="black"/>
                </a:solidFill>
                <a:latin typeface="Consolas"/>
              </a:rPr>
              <a:t>, 0);</a:t>
            </a:r>
          </a:p>
          <a:p>
            <a:pPr marL="978408" lvl="3" indent="0">
              <a:buNone/>
            </a:pPr>
            <a:r>
              <a:rPr lang="en-US" sz="1600" dirty="0">
                <a:solidFill>
                  <a:prstClr val="black"/>
                </a:solidFill>
                <a:latin typeface="Consolas"/>
              </a:rPr>
              <a:t>    }</a:t>
            </a:r>
          </a:p>
          <a:p>
            <a:pPr marL="978408" lvl="3" indent="0">
              <a:buNone/>
            </a:pPr>
            <a:r>
              <a:rPr lang="en-US" sz="1600" dirty="0">
                <a:solidFill>
                  <a:prstClr val="black"/>
                </a:solidFill>
                <a:latin typeface="Consolas"/>
              </a:rPr>
              <a:t>}</a:t>
            </a:r>
          </a:p>
          <a:p>
            <a:r>
              <a:rPr lang="en-US" dirty="0" smtClean="0"/>
              <a:t>Now we can use it as:</a:t>
            </a:r>
          </a:p>
          <a:p>
            <a:pPr marL="978408" lvl="3" indent="0">
              <a:buNone/>
            </a:pPr>
            <a:r>
              <a:rPr lang="en-US" sz="1600" dirty="0">
                <a:solidFill>
                  <a:srgbClr val="0000FF"/>
                </a:solidFill>
                <a:latin typeface="Consolas"/>
              </a:rPr>
              <a:t>double</a:t>
            </a:r>
            <a:r>
              <a:rPr lang="en-US" sz="1600" dirty="0">
                <a:solidFill>
                  <a:prstClr val="black"/>
                </a:solidFill>
                <a:latin typeface="Consolas"/>
              </a:rPr>
              <a:t> </a:t>
            </a:r>
            <a:r>
              <a:rPr lang="en-US" sz="1600" dirty="0" err="1" smtClean="0">
                <a:solidFill>
                  <a:prstClr val="black"/>
                </a:solidFill>
                <a:latin typeface="Consolas"/>
              </a:rPr>
              <a:t>median_analysis</a:t>
            </a:r>
            <a:r>
              <a:rPr lang="en-US" sz="1600" dirty="0" smtClean="0">
                <a:solidFill>
                  <a:prstClr val="black"/>
                </a:solidFill>
                <a:latin typeface="Consolas"/>
              </a:rPr>
              <a:t>(</a:t>
            </a:r>
            <a:r>
              <a:rPr lang="en-US" sz="1600" dirty="0" err="1" smtClean="0">
                <a:solidFill>
                  <a:prstClr val="black"/>
                </a:solidFill>
                <a:latin typeface="Consolas"/>
              </a:rPr>
              <a:t>std</a:t>
            </a:r>
            <a:r>
              <a:rPr lang="en-US" sz="1600" dirty="0" smtClean="0">
                <a:solidFill>
                  <a:prstClr val="black"/>
                </a:solidFill>
                <a:latin typeface="Consolas"/>
              </a:rPr>
              <a:t>::vector&lt;</a:t>
            </a:r>
            <a:r>
              <a:rPr lang="en-US" sz="1600" dirty="0" err="1" smtClean="0">
                <a:solidFill>
                  <a:prstClr val="black"/>
                </a:solidFill>
                <a:latin typeface="Consolas"/>
              </a:rPr>
              <a:t>student_info</a:t>
            </a:r>
            <a:r>
              <a:rPr lang="en-US" sz="1600" dirty="0">
                <a:solidFill>
                  <a:prstClr val="black"/>
                </a:solidFill>
                <a:latin typeface="Consolas"/>
              </a:rPr>
              <a:t>&gt; </a:t>
            </a:r>
            <a:r>
              <a:rPr lang="en-US" sz="1600" dirty="0" err="1">
                <a:solidFill>
                  <a:srgbClr val="0000FF"/>
                </a:solidFill>
                <a:latin typeface="Consolas"/>
              </a:rPr>
              <a:t>const</a:t>
            </a:r>
            <a:r>
              <a:rPr lang="en-US" sz="1600" dirty="0">
                <a:solidFill>
                  <a:prstClr val="black"/>
                </a:solidFill>
                <a:latin typeface="Consolas"/>
              </a:rPr>
              <a:t>&amp; students)</a:t>
            </a:r>
          </a:p>
          <a:p>
            <a:pPr marL="978408" lvl="3" indent="0">
              <a:buNone/>
            </a:pPr>
            <a:r>
              <a:rPr lang="en-US" sz="1600" dirty="0">
                <a:solidFill>
                  <a:prstClr val="black"/>
                </a:solidFill>
                <a:latin typeface="Consolas"/>
              </a:rPr>
              <a:t>{</a:t>
            </a:r>
          </a:p>
          <a:p>
            <a:pPr marL="978408" lvl="3" indent="0">
              <a:buNone/>
            </a:pPr>
            <a:r>
              <a:rPr lang="en-US" sz="1600" dirty="0">
                <a:solidFill>
                  <a:prstClr val="black"/>
                </a:solidFill>
                <a:latin typeface="Consolas"/>
              </a:rPr>
              <a:t>    </a:t>
            </a:r>
            <a:r>
              <a:rPr lang="en-US" sz="1600" dirty="0" err="1" smtClean="0">
                <a:solidFill>
                  <a:prstClr val="black"/>
                </a:solidFill>
                <a:latin typeface="Consolas"/>
              </a:rPr>
              <a:t>std</a:t>
            </a:r>
            <a:r>
              <a:rPr lang="en-US" sz="1600" dirty="0" smtClean="0">
                <a:solidFill>
                  <a:prstClr val="black"/>
                </a:solidFill>
                <a:latin typeface="Consolas"/>
              </a:rPr>
              <a:t>::vector&lt;</a:t>
            </a:r>
            <a:r>
              <a:rPr lang="en-US" sz="1600" dirty="0" smtClean="0">
                <a:solidFill>
                  <a:srgbClr val="0000FF"/>
                </a:solidFill>
                <a:latin typeface="Consolas"/>
              </a:rPr>
              <a:t>double</a:t>
            </a:r>
            <a:r>
              <a:rPr lang="en-US" sz="1600" dirty="0">
                <a:solidFill>
                  <a:prstClr val="black"/>
                </a:solidFill>
                <a:latin typeface="Consolas"/>
              </a:rPr>
              <a:t>&gt; grades;</a:t>
            </a:r>
          </a:p>
          <a:p>
            <a:pPr marL="978408" lvl="3" indent="0">
              <a:buNone/>
            </a:pPr>
            <a:r>
              <a:rPr lang="en-US" sz="1600" dirty="0">
                <a:solidFill>
                  <a:prstClr val="black"/>
                </a:solidFill>
                <a:latin typeface="Consolas"/>
              </a:rPr>
              <a:t>    </a:t>
            </a:r>
            <a:r>
              <a:rPr lang="en-US" sz="1600" dirty="0" err="1" smtClean="0">
                <a:solidFill>
                  <a:prstClr val="black"/>
                </a:solidFill>
                <a:latin typeface="Consolas"/>
              </a:rPr>
              <a:t>std</a:t>
            </a:r>
            <a:r>
              <a:rPr lang="en-US" sz="1600" dirty="0" smtClean="0">
                <a:solidFill>
                  <a:prstClr val="black"/>
                </a:solidFill>
                <a:latin typeface="Consolas"/>
              </a:rPr>
              <a:t>::transform(</a:t>
            </a:r>
            <a:r>
              <a:rPr lang="en-US" sz="1600" dirty="0" err="1" smtClean="0">
                <a:solidFill>
                  <a:prstClr val="black"/>
                </a:solidFill>
                <a:latin typeface="Consolas"/>
              </a:rPr>
              <a:t>students.begin</a:t>
            </a:r>
            <a:r>
              <a:rPr lang="en-US" sz="1600" dirty="0">
                <a:solidFill>
                  <a:prstClr val="black"/>
                </a:solidFill>
                <a:latin typeface="Consolas"/>
              </a:rPr>
              <a:t>(), </a:t>
            </a:r>
            <a:r>
              <a:rPr lang="en-US" sz="1600" dirty="0" err="1">
                <a:solidFill>
                  <a:prstClr val="black"/>
                </a:solidFill>
                <a:latin typeface="Consolas"/>
              </a:rPr>
              <a:t>students.end</a:t>
            </a:r>
            <a:r>
              <a:rPr lang="en-US" sz="1600" dirty="0">
                <a:solidFill>
                  <a:prstClr val="black"/>
                </a:solidFill>
                <a:latin typeface="Consolas"/>
              </a:rPr>
              <a:t>(),</a:t>
            </a:r>
          </a:p>
          <a:p>
            <a:pPr marL="978408" lvl="3" indent="0">
              <a:buNone/>
            </a:pPr>
            <a:r>
              <a:rPr lang="en-US" sz="1600" dirty="0">
                <a:solidFill>
                  <a:prstClr val="black"/>
                </a:solidFill>
                <a:latin typeface="Consolas"/>
              </a:rPr>
              <a:t>        </a:t>
            </a:r>
            <a:r>
              <a:rPr lang="en-US" sz="1600" dirty="0" err="1" smtClean="0">
                <a:solidFill>
                  <a:prstClr val="black"/>
                </a:solidFill>
                <a:latin typeface="Consolas"/>
              </a:rPr>
              <a:t>std</a:t>
            </a:r>
            <a:r>
              <a:rPr lang="en-US" sz="1600" dirty="0" smtClean="0">
                <a:solidFill>
                  <a:prstClr val="black"/>
                </a:solidFill>
                <a:latin typeface="Consolas"/>
              </a:rPr>
              <a:t>::</a:t>
            </a:r>
            <a:r>
              <a:rPr lang="en-US" sz="1600" dirty="0" err="1" smtClean="0">
                <a:solidFill>
                  <a:prstClr val="black"/>
                </a:solidFill>
                <a:latin typeface="Consolas"/>
              </a:rPr>
              <a:t>back_inserter</a:t>
            </a:r>
            <a:r>
              <a:rPr lang="en-US" sz="1600" dirty="0" smtClean="0">
                <a:solidFill>
                  <a:prstClr val="black"/>
                </a:solidFill>
                <a:latin typeface="Consolas"/>
              </a:rPr>
              <a:t>(grades</a:t>
            </a:r>
            <a:r>
              <a:rPr lang="en-US" sz="1600" dirty="0">
                <a:solidFill>
                  <a:prstClr val="black"/>
                </a:solidFill>
                <a:latin typeface="Consolas"/>
              </a:rPr>
              <a:t>), </a:t>
            </a:r>
            <a:r>
              <a:rPr lang="en-US" sz="1600" dirty="0" err="1">
                <a:solidFill>
                  <a:prstClr val="black"/>
                </a:solidFill>
                <a:latin typeface="Consolas"/>
              </a:rPr>
              <a:t>median_grade</a:t>
            </a:r>
            <a:r>
              <a:rPr lang="en-US" sz="1600" dirty="0">
                <a:solidFill>
                  <a:prstClr val="black"/>
                </a:solidFill>
                <a:latin typeface="Consolas"/>
              </a:rPr>
              <a:t>);</a:t>
            </a:r>
          </a:p>
          <a:p>
            <a:pPr marL="978408" lvl="3" indent="0">
              <a:buNone/>
            </a:pPr>
            <a:r>
              <a:rPr lang="en-US" sz="1600" dirty="0">
                <a:solidFill>
                  <a:prstClr val="black"/>
                </a:solidFill>
                <a:latin typeface="Consolas"/>
              </a:rPr>
              <a:t>    </a:t>
            </a:r>
            <a:r>
              <a:rPr lang="en-US" sz="1600" dirty="0">
                <a:solidFill>
                  <a:srgbClr val="0000FF"/>
                </a:solidFill>
                <a:latin typeface="Consolas"/>
              </a:rPr>
              <a:t>return</a:t>
            </a:r>
            <a:r>
              <a:rPr lang="en-US" sz="1600" dirty="0">
                <a:solidFill>
                  <a:prstClr val="black"/>
                </a:solidFill>
                <a:latin typeface="Consolas"/>
              </a:rPr>
              <a:t> median(grades);</a:t>
            </a:r>
          </a:p>
          <a:p>
            <a:pPr marL="978408" lvl="3" indent="0">
              <a:buNone/>
            </a:pPr>
            <a:r>
              <a:rPr lang="en-US" sz="1600"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43</a:t>
            </a:fld>
            <a:endParaRPr lang="en-US"/>
          </a:p>
        </p:txBody>
      </p:sp>
    </p:spTree>
    <p:extLst>
      <p:ext uri="{BB962C8B-B14F-4D97-AF65-F5344CB8AC3E}">
        <p14:creationId xmlns:p14="http://schemas.microsoft.com/office/powerpoint/2010/main" val="22542603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Invoking Analysis Functions</a:t>
            </a:r>
            <a:endParaRPr lang="en-US" dirty="0"/>
          </a:p>
        </p:txBody>
      </p:sp>
      <p:sp>
        <p:nvSpPr>
          <p:cNvPr id="3" name="Content Placeholder 2"/>
          <p:cNvSpPr>
            <a:spLocks noGrp="1"/>
          </p:cNvSpPr>
          <p:nvPr>
            <p:ph idx="1"/>
          </p:nvPr>
        </p:nvSpPr>
        <p:spPr/>
        <p:txBody>
          <a:bodyPr>
            <a:normAutofit lnSpcReduction="10000"/>
          </a:bodyPr>
          <a:lstStyle/>
          <a:p>
            <a:r>
              <a:rPr lang="en-US" dirty="0" smtClean="0"/>
              <a:t>We define </a:t>
            </a:r>
            <a:r>
              <a:rPr lang="en-US" dirty="0" err="1" smtClean="0"/>
              <a:t>write_analysis</a:t>
            </a:r>
            <a:r>
              <a:rPr lang="en-US" dirty="0" smtClean="0"/>
              <a:t> as</a:t>
            </a:r>
          </a:p>
          <a:p>
            <a:pPr marL="978408" lvl="3" indent="0">
              <a:buNone/>
            </a:pPr>
            <a:endParaRPr lang="en-US" sz="1600" dirty="0">
              <a:solidFill>
                <a:srgbClr val="0000FF"/>
              </a:solidFill>
              <a:latin typeface="Consolas"/>
            </a:endParaRPr>
          </a:p>
          <a:p>
            <a:pPr marL="978408" lvl="3" indent="0">
              <a:buNone/>
            </a:pPr>
            <a:r>
              <a:rPr lang="en-US" sz="1600" dirty="0">
                <a:solidFill>
                  <a:srgbClr val="0000FF"/>
                </a:solidFill>
                <a:latin typeface="Consolas"/>
              </a:rPr>
              <a:t>void</a:t>
            </a:r>
            <a:r>
              <a:rPr lang="en-US" sz="1600" dirty="0">
                <a:solidFill>
                  <a:prstClr val="black"/>
                </a:solidFill>
                <a:latin typeface="Consolas"/>
              </a:rPr>
              <a:t> </a:t>
            </a:r>
            <a:r>
              <a:rPr lang="en-US" sz="1600" dirty="0" err="1" smtClean="0">
                <a:solidFill>
                  <a:prstClr val="black"/>
                </a:solidFill>
                <a:latin typeface="Consolas"/>
              </a:rPr>
              <a:t>write_analysis</a:t>
            </a:r>
            <a:r>
              <a:rPr lang="en-US" sz="1600" dirty="0" smtClean="0">
                <a:solidFill>
                  <a:prstClr val="black"/>
                </a:solidFill>
                <a:latin typeface="Consolas"/>
              </a:rPr>
              <a:t>(</a:t>
            </a:r>
            <a:r>
              <a:rPr lang="en-US" sz="1600" dirty="0" err="1" smtClean="0">
                <a:solidFill>
                  <a:prstClr val="black"/>
                </a:solidFill>
                <a:latin typeface="Consolas"/>
              </a:rPr>
              <a:t>std</a:t>
            </a:r>
            <a:r>
              <a:rPr lang="en-US" sz="1600" dirty="0" smtClean="0">
                <a:solidFill>
                  <a:prstClr val="black"/>
                </a:solidFill>
                <a:latin typeface="Consolas"/>
              </a:rPr>
              <a:t>::</a:t>
            </a:r>
            <a:r>
              <a:rPr lang="en-US" sz="1600" dirty="0" err="1" smtClean="0">
                <a:solidFill>
                  <a:prstClr val="black"/>
                </a:solidFill>
                <a:latin typeface="Consolas"/>
              </a:rPr>
              <a:t>ostream</a:t>
            </a:r>
            <a:r>
              <a:rPr lang="en-US" sz="1600" dirty="0">
                <a:solidFill>
                  <a:prstClr val="black"/>
                </a:solidFill>
                <a:latin typeface="Consolas"/>
              </a:rPr>
              <a:t>&amp; out, </a:t>
            </a:r>
            <a:r>
              <a:rPr lang="en-US" sz="1600" dirty="0" err="1" smtClean="0">
                <a:solidFill>
                  <a:prstClr val="black"/>
                </a:solidFill>
                <a:latin typeface="Consolas"/>
              </a:rPr>
              <a:t>std</a:t>
            </a:r>
            <a:r>
              <a:rPr lang="en-US" sz="1600" dirty="0" smtClean="0">
                <a:solidFill>
                  <a:prstClr val="black"/>
                </a:solidFill>
                <a:latin typeface="Consolas"/>
              </a:rPr>
              <a:t>::string </a:t>
            </a:r>
            <a:r>
              <a:rPr lang="en-US" sz="1600" dirty="0" err="1">
                <a:solidFill>
                  <a:srgbClr val="0000FF"/>
                </a:solidFill>
                <a:latin typeface="Consolas"/>
              </a:rPr>
              <a:t>const</a:t>
            </a:r>
            <a:r>
              <a:rPr lang="en-US" sz="1600" dirty="0">
                <a:solidFill>
                  <a:prstClr val="black"/>
                </a:solidFill>
                <a:latin typeface="Consolas"/>
              </a:rPr>
              <a:t>&amp; name,</a:t>
            </a:r>
          </a:p>
          <a:p>
            <a:pPr marL="978408" lvl="3" indent="0">
              <a:buNone/>
            </a:pPr>
            <a:r>
              <a:rPr lang="en-US" sz="1600" dirty="0">
                <a:solidFill>
                  <a:prstClr val="black"/>
                </a:solidFill>
                <a:latin typeface="Consolas"/>
              </a:rPr>
              <a:t>    </a:t>
            </a:r>
            <a:r>
              <a:rPr lang="en-US" sz="1600" dirty="0">
                <a:solidFill>
                  <a:srgbClr val="0000FF"/>
                </a:solidFill>
                <a:latin typeface="Consolas"/>
              </a:rPr>
              <a:t>double</a:t>
            </a:r>
            <a:r>
              <a:rPr lang="en-US" sz="1600" dirty="0">
                <a:solidFill>
                  <a:prstClr val="black"/>
                </a:solidFill>
                <a:latin typeface="Consolas"/>
              </a:rPr>
              <a:t> </a:t>
            </a:r>
            <a:r>
              <a:rPr lang="en-US" sz="1600" dirty="0" smtClean="0">
                <a:solidFill>
                  <a:prstClr val="black"/>
                </a:solidFill>
                <a:latin typeface="Consolas"/>
              </a:rPr>
              <a:t>analysis(</a:t>
            </a:r>
            <a:r>
              <a:rPr lang="en-US" sz="1600" dirty="0" err="1" smtClean="0">
                <a:solidFill>
                  <a:prstClr val="black"/>
                </a:solidFill>
                <a:latin typeface="Consolas"/>
              </a:rPr>
              <a:t>std</a:t>
            </a:r>
            <a:r>
              <a:rPr lang="en-US" sz="1600" dirty="0" smtClean="0">
                <a:solidFill>
                  <a:prstClr val="black"/>
                </a:solidFill>
                <a:latin typeface="Consolas"/>
              </a:rPr>
              <a:t>::vector&lt;</a:t>
            </a:r>
            <a:r>
              <a:rPr lang="en-US" sz="1600" dirty="0" err="1" smtClean="0">
                <a:solidFill>
                  <a:prstClr val="black"/>
                </a:solidFill>
                <a:latin typeface="Consolas"/>
              </a:rPr>
              <a:t>student_info</a:t>
            </a:r>
            <a:r>
              <a:rPr lang="en-US" sz="1600" dirty="0">
                <a:solidFill>
                  <a:prstClr val="black"/>
                </a:solidFill>
                <a:latin typeface="Consolas"/>
              </a:rPr>
              <a:t>&gt; </a:t>
            </a:r>
            <a:r>
              <a:rPr lang="en-US" sz="1600" dirty="0" err="1">
                <a:solidFill>
                  <a:srgbClr val="0000FF"/>
                </a:solidFill>
                <a:latin typeface="Consolas"/>
              </a:rPr>
              <a:t>const</a:t>
            </a:r>
            <a:r>
              <a:rPr lang="en-US" sz="1600" dirty="0">
                <a:solidFill>
                  <a:prstClr val="black"/>
                </a:solidFill>
                <a:latin typeface="Consolas"/>
              </a:rPr>
              <a:t>&amp;),</a:t>
            </a:r>
          </a:p>
          <a:p>
            <a:pPr marL="978408" lvl="3" indent="0">
              <a:buNone/>
            </a:pPr>
            <a:r>
              <a:rPr lang="en-US" sz="1600" dirty="0">
                <a:solidFill>
                  <a:prstClr val="black"/>
                </a:solidFill>
                <a:latin typeface="Consolas"/>
              </a:rPr>
              <a:t>    </a:t>
            </a:r>
            <a:r>
              <a:rPr lang="en-US" sz="1600" dirty="0" err="1" smtClean="0">
                <a:solidFill>
                  <a:prstClr val="black"/>
                </a:solidFill>
                <a:latin typeface="Consolas"/>
              </a:rPr>
              <a:t>std</a:t>
            </a:r>
            <a:r>
              <a:rPr lang="en-US" sz="1600" dirty="0" smtClean="0">
                <a:solidFill>
                  <a:prstClr val="black"/>
                </a:solidFill>
                <a:latin typeface="Consolas"/>
              </a:rPr>
              <a:t>::vector&lt;</a:t>
            </a:r>
            <a:r>
              <a:rPr lang="en-US" sz="1600" dirty="0" err="1" smtClean="0">
                <a:solidFill>
                  <a:prstClr val="black"/>
                </a:solidFill>
                <a:latin typeface="Consolas"/>
              </a:rPr>
              <a:t>student_info</a:t>
            </a:r>
            <a:r>
              <a:rPr lang="en-US" sz="1600" dirty="0">
                <a:solidFill>
                  <a:prstClr val="black"/>
                </a:solidFill>
                <a:latin typeface="Consolas"/>
              </a:rPr>
              <a:t>&gt; </a:t>
            </a:r>
            <a:r>
              <a:rPr lang="en-US" sz="1600" dirty="0" err="1">
                <a:solidFill>
                  <a:srgbClr val="0000FF"/>
                </a:solidFill>
                <a:latin typeface="Consolas"/>
              </a:rPr>
              <a:t>const</a:t>
            </a:r>
            <a:r>
              <a:rPr lang="en-US" sz="1600" dirty="0">
                <a:solidFill>
                  <a:prstClr val="black"/>
                </a:solidFill>
                <a:latin typeface="Consolas"/>
              </a:rPr>
              <a:t>&amp; did,</a:t>
            </a:r>
          </a:p>
          <a:p>
            <a:pPr marL="978408" lvl="3" indent="0">
              <a:buNone/>
            </a:pPr>
            <a:r>
              <a:rPr lang="en-US" sz="1600" dirty="0">
                <a:solidFill>
                  <a:prstClr val="black"/>
                </a:solidFill>
                <a:latin typeface="Consolas"/>
              </a:rPr>
              <a:t>    </a:t>
            </a:r>
            <a:r>
              <a:rPr lang="en-US" sz="1600" dirty="0" err="1" smtClean="0">
                <a:solidFill>
                  <a:prstClr val="black"/>
                </a:solidFill>
                <a:latin typeface="Consolas"/>
              </a:rPr>
              <a:t>std</a:t>
            </a:r>
            <a:r>
              <a:rPr lang="en-US" sz="1600" dirty="0" smtClean="0">
                <a:solidFill>
                  <a:prstClr val="black"/>
                </a:solidFill>
                <a:latin typeface="Consolas"/>
              </a:rPr>
              <a:t>::vector&lt;</a:t>
            </a:r>
            <a:r>
              <a:rPr lang="en-US" sz="1600" dirty="0" err="1" smtClean="0">
                <a:solidFill>
                  <a:prstClr val="black"/>
                </a:solidFill>
                <a:latin typeface="Consolas"/>
              </a:rPr>
              <a:t>student_info</a:t>
            </a:r>
            <a:r>
              <a:rPr lang="en-US" sz="1600" dirty="0">
                <a:solidFill>
                  <a:prstClr val="black"/>
                </a:solidFill>
                <a:latin typeface="Consolas"/>
              </a:rPr>
              <a:t>&gt; </a:t>
            </a:r>
            <a:r>
              <a:rPr lang="en-US" sz="1600" dirty="0" err="1">
                <a:solidFill>
                  <a:srgbClr val="0000FF"/>
                </a:solidFill>
                <a:latin typeface="Consolas"/>
              </a:rPr>
              <a:t>const</a:t>
            </a:r>
            <a:r>
              <a:rPr lang="en-US" sz="1600" dirty="0">
                <a:solidFill>
                  <a:prstClr val="black"/>
                </a:solidFill>
                <a:latin typeface="Consolas"/>
              </a:rPr>
              <a:t>&amp; </a:t>
            </a:r>
            <a:r>
              <a:rPr lang="en-US" sz="1600" dirty="0" err="1">
                <a:solidFill>
                  <a:prstClr val="black"/>
                </a:solidFill>
                <a:latin typeface="Consolas"/>
              </a:rPr>
              <a:t>didnt</a:t>
            </a:r>
            <a:r>
              <a:rPr lang="en-US" sz="1600" dirty="0">
                <a:solidFill>
                  <a:prstClr val="black"/>
                </a:solidFill>
                <a:latin typeface="Consolas"/>
              </a:rPr>
              <a:t>)</a:t>
            </a:r>
          </a:p>
          <a:p>
            <a:pPr marL="978408" lvl="3" indent="0">
              <a:buNone/>
            </a:pPr>
            <a:r>
              <a:rPr lang="en-US" sz="1600" dirty="0">
                <a:solidFill>
                  <a:prstClr val="black"/>
                </a:solidFill>
                <a:latin typeface="Consolas"/>
              </a:rPr>
              <a:t>{</a:t>
            </a:r>
          </a:p>
          <a:p>
            <a:pPr marL="978408" lvl="3" indent="0">
              <a:buNone/>
            </a:pPr>
            <a:r>
              <a:rPr lang="en-US" sz="1600" dirty="0">
                <a:solidFill>
                  <a:prstClr val="black"/>
                </a:solidFill>
                <a:latin typeface="Consolas"/>
              </a:rPr>
              <a:t>    out &lt;&lt; name </a:t>
            </a:r>
          </a:p>
          <a:p>
            <a:pPr marL="978408" lvl="3" indent="0">
              <a:buNone/>
            </a:pPr>
            <a:r>
              <a:rPr lang="en-US" sz="1600" dirty="0">
                <a:solidFill>
                  <a:prstClr val="black"/>
                </a:solidFill>
                <a:latin typeface="Consolas"/>
              </a:rPr>
              <a:t>        &lt;&lt; </a:t>
            </a:r>
            <a:r>
              <a:rPr lang="en-US" sz="1600" dirty="0">
                <a:solidFill>
                  <a:srgbClr val="A31515"/>
                </a:solidFill>
                <a:latin typeface="Consolas"/>
              </a:rPr>
              <a:t>": median(did) = "</a:t>
            </a:r>
            <a:r>
              <a:rPr lang="en-US" sz="1600" dirty="0">
                <a:solidFill>
                  <a:prstClr val="black"/>
                </a:solidFill>
                <a:latin typeface="Consolas"/>
              </a:rPr>
              <a:t> &lt;&lt; analysis(did) </a:t>
            </a:r>
          </a:p>
          <a:p>
            <a:pPr marL="978408" lvl="3" indent="0">
              <a:buNone/>
            </a:pPr>
            <a:r>
              <a:rPr lang="en-US" sz="1600" dirty="0">
                <a:solidFill>
                  <a:prstClr val="black"/>
                </a:solidFill>
                <a:latin typeface="Consolas"/>
              </a:rPr>
              <a:t>        &lt;&lt; </a:t>
            </a:r>
            <a:r>
              <a:rPr lang="en-US" sz="1600" dirty="0">
                <a:solidFill>
                  <a:srgbClr val="A31515"/>
                </a:solidFill>
                <a:latin typeface="Consolas"/>
              </a:rPr>
              <a:t>", median(</a:t>
            </a:r>
            <a:r>
              <a:rPr lang="en-US" sz="1600" dirty="0" err="1">
                <a:solidFill>
                  <a:srgbClr val="A31515"/>
                </a:solidFill>
                <a:latin typeface="Consolas"/>
              </a:rPr>
              <a:t>didnt</a:t>
            </a:r>
            <a:r>
              <a:rPr lang="en-US" sz="1600" dirty="0">
                <a:solidFill>
                  <a:srgbClr val="A31515"/>
                </a:solidFill>
                <a:latin typeface="Consolas"/>
              </a:rPr>
              <a:t>) = "</a:t>
            </a:r>
            <a:r>
              <a:rPr lang="en-US" sz="1600" dirty="0">
                <a:solidFill>
                  <a:prstClr val="black"/>
                </a:solidFill>
                <a:latin typeface="Consolas"/>
              </a:rPr>
              <a:t> &lt;&lt; analysis(</a:t>
            </a:r>
            <a:r>
              <a:rPr lang="en-US" sz="1600" dirty="0" err="1">
                <a:solidFill>
                  <a:prstClr val="black"/>
                </a:solidFill>
                <a:latin typeface="Consolas"/>
              </a:rPr>
              <a:t>didnt</a:t>
            </a:r>
            <a:r>
              <a:rPr lang="en-US" sz="1600" dirty="0">
                <a:solidFill>
                  <a:prstClr val="black"/>
                </a:solidFill>
                <a:latin typeface="Consolas"/>
              </a:rPr>
              <a:t>) </a:t>
            </a:r>
          </a:p>
          <a:p>
            <a:pPr marL="978408" lvl="3" indent="0">
              <a:buNone/>
            </a:pPr>
            <a:r>
              <a:rPr lang="en-US" dirty="0">
                <a:solidFill>
                  <a:prstClr val="black"/>
                </a:solidFill>
                <a:latin typeface="Consolas"/>
              </a:rPr>
              <a:t>        &lt;&lt; </a:t>
            </a:r>
            <a:r>
              <a:rPr lang="en-US" dirty="0" err="1">
                <a:solidFill>
                  <a:prstClr val="black"/>
                </a:solidFill>
                <a:latin typeface="Consolas"/>
              </a:rPr>
              <a:t>std</a:t>
            </a:r>
            <a:r>
              <a:rPr lang="en-US" dirty="0">
                <a:solidFill>
                  <a:prstClr val="black"/>
                </a:solidFill>
                <a:latin typeface="Consolas"/>
              </a:rPr>
              <a:t>::</a:t>
            </a:r>
            <a:r>
              <a:rPr lang="en-US" dirty="0" err="1">
                <a:solidFill>
                  <a:prstClr val="black"/>
                </a:solidFill>
                <a:latin typeface="Consolas"/>
              </a:rPr>
              <a:t>endl</a:t>
            </a:r>
            <a:r>
              <a:rPr lang="en-US" dirty="0">
                <a:solidFill>
                  <a:prstClr val="black"/>
                </a:solidFill>
                <a:latin typeface="Consolas"/>
              </a:rPr>
              <a:t>;</a:t>
            </a:r>
          </a:p>
          <a:p>
            <a:pPr marL="978408" lvl="3" indent="0">
              <a:buNone/>
            </a:pPr>
            <a:r>
              <a:rPr lang="en-US" sz="1600" dirty="0" smtClean="0">
                <a:solidFill>
                  <a:prstClr val="black"/>
                </a:solidFill>
                <a:latin typeface="Consolas"/>
              </a:rPr>
              <a:t>}</a:t>
            </a:r>
            <a:endParaRPr lang="en-US" sz="1600" dirty="0">
              <a:solidFill>
                <a:prstClr val="black"/>
              </a:solidFill>
              <a:latin typeface="Consolas"/>
            </a:endParaRPr>
          </a:p>
          <a:p>
            <a:r>
              <a:rPr lang="en-US" dirty="0" smtClean="0"/>
              <a:t>Parameter type to pass functions</a:t>
            </a:r>
          </a:p>
          <a:p>
            <a:r>
              <a:rPr lang="en-US" dirty="0" smtClean="0"/>
              <a:t>Return type ‘void’</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44</a:t>
            </a:fld>
            <a:endParaRPr lang="en-US"/>
          </a:p>
        </p:txBody>
      </p:sp>
    </p:spTree>
    <p:extLst>
      <p:ext uri="{BB962C8B-B14F-4D97-AF65-F5344CB8AC3E}">
        <p14:creationId xmlns:p14="http://schemas.microsoft.com/office/powerpoint/2010/main" val="34871790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Grading Schemes</a:t>
            </a:r>
          </a:p>
        </p:txBody>
      </p:sp>
      <p:sp>
        <p:nvSpPr>
          <p:cNvPr id="3" name="Content Placeholder 2"/>
          <p:cNvSpPr>
            <a:spLocks noGrp="1"/>
          </p:cNvSpPr>
          <p:nvPr>
            <p:ph idx="1"/>
          </p:nvPr>
        </p:nvSpPr>
        <p:spPr/>
        <p:txBody>
          <a:bodyPr>
            <a:normAutofit fontScale="62500" lnSpcReduction="20000"/>
          </a:bodyPr>
          <a:lstStyle/>
          <a:p>
            <a:r>
              <a:rPr lang="en-US" sz="4500" dirty="0"/>
              <a:t>Pulling everything together:</a:t>
            </a:r>
          </a:p>
          <a:p>
            <a:pPr marL="978408" lvl="3" indent="0">
              <a:buNone/>
            </a:pPr>
            <a:endParaRPr lang="en-US" sz="2300" dirty="0">
              <a:solidFill>
                <a:srgbClr val="0000FF"/>
              </a:solidFill>
              <a:latin typeface="Consolas"/>
            </a:endParaRPr>
          </a:p>
          <a:p>
            <a:pPr marL="978408" lvl="3" indent="0">
              <a:buNone/>
            </a:pPr>
            <a:r>
              <a:rPr lang="en-US" sz="2300" dirty="0" err="1">
                <a:solidFill>
                  <a:srgbClr val="0000FF"/>
                </a:solidFill>
                <a:latin typeface="Consolas"/>
              </a:rPr>
              <a:t>int</a:t>
            </a:r>
            <a:r>
              <a:rPr lang="en-US" sz="2300" dirty="0">
                <a:solidFill>
                  <a:prstClr val="black"/>
                </a:solidFill>
                <a:latin typeface="Consolas"/>
              </a:rPr>
              <a:t> main()</a:t>
            </a:r>
          </a:p>
          <a:p>
            <a:pPr marL="978408" lvl="3" indent="0">
              <a:buNone/>
            </a:pPr>
            <a:r>
              <a:rPr lang="en-US" sz="2300" dirty="0">
                <a:solidFill>
                  <a:prstClr val="black"/>
                </a:solidFill>
                <a:latin typeface="Consolas"/>
              </a:rPr>
              <a:t>{</a:t>
            </a:r>
          </a:p>
          <a:p>
            <a:pPr marL="978408" lvl="3" indent="0">
              <a:buNone/>
            </a:pPr>
            <a:r>
              <a:rPr lang="en-US" sz="2300" dirty="0">
                <a:solidFill>
                  <a:prstClr val="black"/>
                </a:solidFill>
                <a:latin typeface="Consolas"/>
              </a:rPr>
              <a:t>    </a:t>
            </a:r>
            <a:r>
              <a:rPr lang="en-US" sz="2300" dirty="0">
                <a:solidFill>
                  <a:srgbClr val="008000"/>
                </a:solidFill>
                <a:latin typeface="Consolas"/>
              </a:rPr>
              <a:t>// students who did and didn't do all their homework</a:t>
            </a:r>
            <a:endParaRPr lang="en-US" sz="2300" dirty="0">
              <a:solidFill>
                <a:prstClr val="black"/>
              </a:solidFill>
              <a:latin typeface="Consolas"/>
            </a:endParaRPr>
          </a:p>
          <a:p>
            <a:pPr marL="978408" lvl="3" indent="0">
              <a:buNone/>
            </a:pPr>
            <a:r>
              <a:rPr lang="en-US" sz="2300" dirty="0">
                <a:solidFill>
                  <a:prstClr val="black"/>
                </a:solidFill>
                <a:latin typeface="Consolas"/>
              </a:rPr>
              <a:t>    </a:t>
            </a:r>
            <a:r>
              <a:rPr lang="en-US" sz="2300" dirty="0" err="1" smtClean="0">
                <a:solidFill>
                  <a:prstClr val="black"/>
                </a:solidFill>
                <a:latin typeface="Consolas"/>
              </a:rPr>
              <a:t>std</a:t>
            </a:r>
            <a:r>
              <a:rPr lang="en-US" sz="2300" dirty="0" smtClean="0">
                <a:solidFill>
                  <a:prstClr val="black"/>
                </a:solidFill>
                <a:latin typeface="Consolas"/>
              </a:rPr>
              <a:t>::vector&lt;</a:t>
            </a:r>
            <a:r>
              <a:rPr lang="en-US" sz="2300" dirty="0" err="1" smtClean="0">
                <a:solidFill>
                  <a:prstClr val="black"/>
                </a:solidFill>
                <a:latin typeface="Consolas"/>
              </a:rPr>
              <a:t>student_info</a:t>
            </a:r>
            <a:r>
              <a:rPr lang="en-US" sz="2300" dirty="0">
                <a:solidFill>
                  <a:prstClr val="black"/>
                </a:solidFill>
                <a:latin typeface="Consolas"/>
              </a:rPr>
              <a:t>&gt; did, </a:t>
            </a:r>
            <a:r>
              <a:rPr lang="en-US" sz="2300" dirty="0" err="1">
                <a:solidFill>
                  <a:prstClr val="black"/>
                </a:solidFill>
                <a:latin typeface="Consolas"/>
              </a:rPr>
              <a:t>didnt</a:t>
            </a:r>
            <a:r>
              <a:rPr lang="en-US" sz="2300" dirty="0">
                <a:solidFill>
                  <a:prstClr val="black"/>
                </a:solidFill>
                <a:latin typeface="Consolas"/>
              </a:rPr>
              <a:t>;</a:t>
            </a:r>
          </a:p>
          <a:p>
            <a:pPr marL="978408" lvl="3" indent="0">
              <a:buNone/>
            </a:pPr>
            <a:endParaRPr lang="en-US" sz="2300" dirty="0">
              <a:solidFill>
                <a:prstClr val="black"/>
              </a:solidFill>
              <a:latin typeface="Consolas"/>
            </a:endParaRPr>
          </a:p>
          <a:p>
            <a:pPr marL="978408" lvl="3" indent="0">
              <a:buNone/>
            </a:pPr>
            <a:r>
              <a:rPr lang="en-US" sz="2300" dirty="0">
                <a:solidFill>
                  <a:prstClr val="black"/>
                </a:solidFill>
                <a:latin typeface="Consolas"/>
              </a:rPr>
              <a:t>    </a:t>
            </a:r>
            <a:r>
              <a:rPr lang="en-US" sz="2300" dirty="0">
                <a:solidFill>
                  <a:srgbClr val="008000"/>
                </a:solidFill>
                <a:latin typeface="Consolas"/>
              </a:rPr>
              <a:t>// read the student records and partition them</a:t>
            </a:r>
            <a:endParaRPr lang="en-US" sz="2300" dirty="0">
              <a:solidFill>
                <a:prstClr val="black"/>
              </a:solidFill>
              <a:latin typeface="Consolas"/>
            </a:endParaRPr>
          </a:p>
          <a:p>
            <a:pPr marL="978408" lvl="3" indent="0">
              <a:buNone/>
            </a:pPr>
            <a:r>
              <a:rPr lang="en-US" sz="2300" dirty="0">
                <a:solidFill>
                  <a:prstClr val="black"/>
                </a:solidFill>
                <a:latin typeface="Consolas"/>
              </a:rPr>
              <a:t>    </a:t>
            </a:r>
            <a:r>
              <a:rPr lang="en-US" sz="2300" dirty="0">
                <a:solidFill>
                  <a:srgbClr val="008000"/>
                </a:solidFill>
                <a:latin typeface="Consolas"/>
              </a:rPr>
              <a:t>// ... (see previous slides)</a:t>
            </a:r>
            <a:endParaRPr lang="en-US" sz="2300" dirty="0">
              <a:solidFill>
                <a:prstClr val="black"/>
              </a:solidFill>
              <a:latin typeface="Consolas"/>
            </a:endParaRPr>
          </a:p>
          <a:p>
            <a:pPr marL="978408" lvl="3" indent="0">
              <a:buNone/>
            </a:pPr>
            <a:endParaRPr lang="en-US" sz="2300" dirty="0">
              <a:solidFill>
                <a:prstClr val="black"/>
              </a:solidFill>
              <a:latin typeface="Consolas"/>
            </a:endParaRPr>
          </a:p>
          <a:p>
            <a:pPr marL="978408" lvl="3" indent="0">
              <a:buNone/>
            </a:pPr>
            <a:r>
              <a:rPr lang="en-US" sz="2300" dirty="0">
                <a:solidFill>
                  <a:prstClr val="black"/>
                </a:solidFill>
                <a:latin typeface="Consolas"/>
              </a:rPr>
              <a:t>    </a:t>
            </a:r>
            <a:r>
              <a:rPr lang="en-US" sz="2300" dirty="0">
                <a:solidFill>
                  <a:srgbClr val="008000"/>
                </a:solidFill>
                <a:latin typeface="Consolas"/>
              </a:rPr>
              <a:t>// do the analyses</a:t>
            </a:r>
            <a:endParaRPr lang="en-US" sz="2300" dirty="0">
              <a:solidFill>
                <a:prstClr val="black"/>
              </a:solidFill>
              <a:latin typeface="Consolas"/>
            </a:endParaRPr>
          </a:p>
          <a:p>
            <a:pPr marL="978408" lvl="3" indent="0">
              <a:buNone/>
            </a:pPr>
            <a:r>
              <a:rPr lang="en-US" sz="2300" dirty="0">
                <a:solidFill>
                  <a:prstClr val="black"/>
                </a:solidFill>
                <a:latin typeface="Consolas"/>
              </a:rPr>
              <a:t>    </a:t>
            </a:r>
            <a:r>
              <a:rPr lang="en-US" sz="2300" dirty="0" err="1" smtClean="0">
                <a:solidFill>
                  <a:prstClr val="black"/>
                </a:solidFill>
                <a:latin typeface="Consolas"/>
              </a:rPr>
              <a:t>write_analysis</a:t>
            </a:r>
            <a:r>
              <a:rPr lang="en-US" sz="2300" dirty="0" smtClean="0">
                <a:solidFill>
                  <a:prstClr val="black"/>
                </a:solidFill>
                <a:latin typeface="Consolas"/>
              </a:rPr>
              <a:t>(</a:t>
            </a:r>
            <a:r>
              <a:rPr lang="en-US" sz="2300" dirty="0" err="1" smtClean="0">
                <a:solidFill>
                  <a:prstClr val="black"/>
                </a:solidFill>
                <a:latin typeface="Consolas"/>
              </a:rPr>
              <a:t>std</a:t>
            </a:r>
            <a:r>
              <a:rPr lang="en-US" sz="2300" dirty="0" smtClean="0">
                <a:solidFill>
                  <a:prstClr val="black"/>
                </a:solidFill>
                <a:latin typeface="Consolas"/>
              </a:rPr>
              <a:t>::</a:t>
            </a:r>
            <a:r>
              <a:rPr lang="en-US" sz="2300" dirty="0" err="1" smtClean="0">
                <a:solidFill>
                  <a:prstClr val="black"/>
                </a:solidFill>
                <a:latin typeface="Consolas"/>
              </a:rPr>
              <a:t>cout</a:t>
            </a:r>
            <a:r>
              <a:rPr lang="en-US" sz="2300" dirty="0">
                <a:solidFill>
                  <a:prstClr val="black"/>
                </a:solidFill>
                <a:latin typeface="Consolas"/>
              </a:rPr>
              <a:t>, </a:t>
            </a:r>
            <a:r>
              <a:rPr lang="en-US" sz="2300" dirty="0">
                <a:solidFill>
                  <a:srgbClr val="A31515"/>
                </a:solidFill>
                <a:latin typeface="Consolas"/>
              </a:rPr>
              <a:t>"median"</a:t>
            </a:r>
            <a:r>
              <a:rPr lang="en-US" sz="2300" dirty="0">
                <a:solidFill>
                  <a:prstClr val="black"/>
                </a:solidFill>
                <a:latin typeface="Consolas"/>
              </a:rPr>
              <a:t>, </a:t>
            </a:r>
            <a:r>
              <a:rPr lang="en-US" sz="2300" dirty="0" err="1">
                <a:solidFill>
                  <a:prstClr val="black"/>
                </a:solidFill>
                <a:latin typeface="Consolas"/>
              </a:rPr>
              <a:t>median_analysis</a:t>
            </a:r>
            <a:r>
              <a:rPr lang="en-US" sz="2300" dirty="0">
                <a:solidFill>
                  <a:prstClr val="black"/>
                </a:solidFill>
                <a:latin typeface="Consolas"/>
              </a:rPr>
              <a:t>, did, </a:t>
            </a:r>
            <a:r>
              <a:rPr lang="en-US" sz="2300" dirty="0" err="1">
                <a:solidFill>
                  <a:prstClr val="black"/>
                </a:solidFill>
                <a:latin typeface="Consolas"/>
              </a:rPr>
              <a:t>didnt</a:t>
            </a:r>
            <a:r>
              <a:rPr lang="en-US" sz="2300" dirty="0">
                <a:solidFill>
                  <a:prstClr val="black"/>
                </a:solidFill>
                <a:latin typeface="Consolas"/>
              </a:rPr>
              <a:t>);</a:t>
            </a:r>
          </a:p>
          <a:p>
            <a:pPr marL="978408" lvl="3" indent="0">
              <a:buNone/>
            </a:pPr>
            <a:r>
              <a:rPr lang="en-US" sz="2300" dirty="0">
                <a:solidFill>
                  <a:prstClr val="black"/>
                </a:solidFill>
                <a:latin typeface="Consolas"/>
              </a:rPr>
              <a:t>    </a:t>
            </a:r>
            <a:r>
              <a:rPr lang="en-US" sz="2300" dirty="0" err="1">
                <a:solidFill>
                  <a:prstClr val="black"/>
                </a:solidFill>
                <a:latin typeface="Consolas"/>
              </a:rPr>
              <a:t>write_analysis</a:t>
            </a:r>
            <a:r>
              <a:rPr lang="en-US" sz="2300" dirty="0">
                <a:solidFill>
                  <a:prstClr val="black"/>
                </a:solidFill>
                <a:latin typeface="Consolas"/>
              </a:rPr>
              <a:t>(</a:t>
            </a:r>
            <a:r>
              <a:rPr lang="en-US" sz="2300" dirty="0" err="1">
                <a:solidFill>
                  <a:prstClr val="black"/>
                </a:solidFill>
                <a:latin typeface="Consolas"/>
              </a:rPr>
              <a:t>std</a:t>
            </a:r>
            <a:r>
              <a:rPr lang="en-US" sz="2300" dirty="0">
                <a:solidFill>
                  <a:prstClr val="black"/>
                </a:solidFill>
                <a:latin typeface="Consolas"/>
              </a:rPr>
              <a:t>::</a:t>
            </a:r>
            <a:r>
              <a:rPr lang="en-US" sz="2300" dirty="0" err="1">
                <a:solidFill>
                  <a:prstClr val="black"/>
                </a:solidFill>
                <a:latin typeface="Consolas"/>
              </a:rPr>
              <a:t>cout</a:t>
            </a:r>
            <a:r>
              <a:rPr lang="en-US" sz="2300" dirty="0">
                <a:solidFill>
                  <a:prstClr val="black"/>
                </a:solidFill>
                <a:latin typeface="Consolas"/>
              </a:rPr>
              <a:t>, </a:t>
            </a:r>
            <a:r>
              <a:rPr lang="en-US" sz="2300" dirty="0">
                <a:solidFill>
                  <a:srgbClr val="A31515"/>
                </a:solidFill>
                <a:latin typeface="Consolas"/>
              </a:rPr>
              <a:t>"average"</a:t>
            </a:r>
            <a:r>
              <a:rPr lang="en-US" sz="2300" dirty="0">
                <a:solidFill>
                  <a:prstClr val="black"/>
                </a:solidFill>
                <a:latin typeface="Consolas"/>
              </a:rPr>
              <a:t>, </a:t>
            </a:r>
            <a:r>
              <a:rPr lang="en-US" sz="2300" dirty="0" err="1">
                <a:solidFill>
                  <a:prstClr val="black"/>
                </a:solidFill>
                <a:latin typeface="Consolas"/>
              </a:rPr>
              <a:t>average_analysis</a:t>
            </a:r>
            <a:r>
              <a:rPr lang="en-US" sz="2300" dirty="0">
                <a:solidFill>
                  <a:prstClr val="black"/>
                </a:solidFill>
                <a:latin typeface="Consolas"/>
              </a:rPr>
              <a:t>, did, </a:t>
            </a:r>
            <a:r>
              <a:rPr lang="en-US" sz="2300" dirty="0" err="1">
                <a:solidFill>
                  <a:prstClr val="black"/>
                </a:solidFill>
                <a:latin typeface="Consolas"/>
              </a:rPr>
              <a:t>didnt</a:t>
            </a:r>
            <a:r>
              <a:rPr lang="en-US" sz="2300" dirty="0">
                <a:solidFill>
                  <a:prstClr val="black"/>
                </a:solidFill>
                <a:latin typeface="Consolas"/>
              </a:rPr>
              <a:t>);</a:t>
            </a:r>
          </a:p>
          <a:p>
            <a:pPr marL="978408" lvl="3" indent="0">
              <a:buNone/>
            </a:pPr>
            <a:r>
              <a:rPr lang="en-US" sz="2300" dirty="0">
                <a:solidFill>
                  <a:prstClr val="black"/>
                </a:solidFill>
                <a:latin typeface="Consolas"/>
              </a:rPr>
              <a:t>    </a:t>
            </a:r>
            <a:r>
              <a:rPr lang="en-US" sz="2300" dirty="0" err="1">
                <a:solidFill>
                  <a:prstClr val="black"/>
                </a:solidFill>
                <a:latin typeface="Consolas"/>
              </a:rPr>
              <a:t>write_analysis</a:t>
            </a:r>
            <a:r>
              <a:rPr lang="en-US" sz="2300" dirty="0">
                <a:solidFill>
                  <a:prstClr val="black"/>
                </a:solidFill>
                <a:latin typeface="Consolas"/>
              </a:rPr>
              <a:t>(</a:t>
            </a:r>
            <a:r>
              <a:rPr lang="en-US" sz="2300" dirty="0" err="1">
                <a:solidFill>
                  <a:prstClr val="black"/>
                </a:solidFill>
                <a:latin typeface="Consolas"/>
              </a:rPr>
              <a:t>std</a:t>
            </a:r>
            <a:r>
              <a:rPr lang="en-US" sz="2300" dirty="0">
                <a:solidFill>
                  <a:prstClr val="black"/>
                </a:solidFill>
                <a:latin typeface="Consolas"/>
              </a:rPr>
              <a:t>::</a:t>
            </a:r>
            <a:r>
              <a:rPr lang="en-US" sz="2300" dirty="0" err="1">
                <a:solidFill>
                  <a:prstClr val="black"/>
                </a:solidFill>
                <a:latin typeface="Consolas"/>
              </a:rPr>
              <a:t>cout</a:t>
            </a:r>
            <a:r>
              <a:rPr lang="en-US" sz="2300" dirty="0">
                <a:solidFill>
                  <a:prstClr val="black"/>
                </a:solidFill>
                <a:latin typeface="Consolas"/>
              </a:rPr>
              <a:t>, </a:t>
            </a:r>
            <a:r>
              <a:rPr lang="en-US" sz="2300" dirty="0">
                <a:solidFill>
                  <a:srgbClr val="A31515"/>
                </a:solidFill>
                <a:latin typeface="Consolas"/>
              </a:rPr>
              <a:t>"median of homework turned in"</a:t>
            </a:r>
            <a:r>
              <a:rPr lang="en-US" sz="2300" dirty="0">
                <a:solidFill>
                  <a:prstClr val="black"/>
                </a:solidFill>
                <a:latin typeface="Consolas"/>
              </a:rPr>
              <a:t>, </a:t>
            </a:r>
          </a:p>
          <a:p>
            <a:pPr marL="978408" lvl="3" indent="0">
              <a:buNone/>
            </a:pPr>
            <a:r>
              <a:rPr lang="en-US" sz="2300" dirty="0">
                <a:solidFill>
                  <a:prstClr val="black"/>
                </a:solidFill>
                <a:latin typeface="Consolas"/>
              </a:rPr>
              <a:t>        </a:t>
            </a:r>
            <a:r>
              <a:rPr lang="en-US" sz="2300" dirty="0" err="1">
                <a:solidFill>
                  <a:prstClr val="black"/>
                </a:solidFill>
                <a:latin typeface="Consolas"/>
              </a:rPr>
              <a:t>optimistic_median_analysis</a:t>
            </a:r>
            <a:r>
              <a:rPr lang="en-US" sz="2300" dirty="0">
                <a:solidFill>
                  <a:prstClr val="black"/>
                </a:solidFill>
                <a:latin typeface="Consolas"/>
              </a:rPr>
              <a:t>, did, </a:t>
            </a:r>
            <a:r>
              <a:rPr lang="en-US" sz="2300" dirty="0" err="1">
                <a:solidFill>
                  <a:prstClr val="black"/>
                </a:solidFill>
                <a:latin typeface="Consolas"/>
              </a:rPr>
              <a:t>didnt</a:t>
            </a:r>
            <a:r>
              <a:rPr lang="en-US" sz="2300" dirty="0" smtClean="0">
                <a:solidFill>
                  <a:prstClr val="black"/>
                </a:solidFill>
                <a:latin typeface="Consolas"/>
              </a:rPr>
              <a:t>);</a:t>
            </a:r>
          </a:p>
          <a:p>
            <a:pPr marL="978408" lvl="3" indent="0">
              <a:buNone/>
            </a:pPr>
            <a:endParaRPr lang="en-US" sz="2300" dirty="0">
              <a:solidFill>
                <a:prstClr val="black"/>
              </a:solidFill>
              <a:latin typeface="Consolas"/>
            </a:endParaRPr>
          </a:p>
          <a:p>
            <a:pPr marL="978408" lvl="3" indent="0">
              <a:buNone/>
            </a:pPr>
            <a:r>
              <a:rPr lang="en-US" sz="2300" dirty="0">
                <a:solidFill>
                  <a:prstClr val="black"/>
                </a:solidFill>
                <a:latin typeface="Consolas"/>
              </a:rPr>
              <a:t>    </a:t>
            </a:r>
            <a:r>
              <a:rPr lang="en-US" sz="2300" dirty="0">
                <a:solidFill>
                  <a:srgbClr val="0000FF"/>
                </a:solidFill>
                <a:latin typeface="Consolas"/>
              </a:rPr>
              <a:t>return</a:t>
            </a:r>
            <a:r>
              <a:rPr lang="en-US" sz="2300" dirty="0">
                <a:solidFill>
                  <a:prstClr val="black"/>
                </a:solidFill>
                <a:latin typeface="Consolas"/>
              </a:rPr>
              <a:t> 0;</a:t>
            </a:r>
          </a:p>
          <a:p>
            <a:pPr marL="978408" lvl="3" indent="0">
              <a:buNone/>
            </a:pPr>
            <a:r>
              <a:rPr lang="en-US" sz="2300" dirty="0" smtClean="0">
                <a:solidFill>
                  <a:prstClr val="black"/>
                </a:solidFill>
                <a:latin typeface="Consolas"/>
              </a:rPr>
              <a:t>}</a:t>
            </a:r>
            <a:endParaRPr lang="en-US" sz="2300" dirty="0">
              <a:solidFill>
                <a:prstClr val="black"/>
              </a:solidFill>
              <a:latin typeface="Consolas"/>
            </a:endParaRPr>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45</a:t>
            </a:fld>
            <a:endParaRPr lang="en-US"/>
          </a:p>
        </p:txBody>
      </p:sp>
    </p:spTree>
    <p:extLst>
      <p:ext uri="{BB962C8B-B14F-4D97-AF65-F5344CB8AC3E}">
        <p14:creationId xmlns:p14="http://schemas.microsoft.com/office/powerpoint/2010/main" val="30763760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Averages</a:t>
            </a:r>
            <a:endParaRPr lang="en-US" dirty="0"/>
          </a:p>
        </p:txBody>
      </p:sp>
      <p:sp>
        <p:nvSpPr>
          <p:cNvPr id="3" name="Content Placeholder 2"/>
          <p:cNvSpPr>
            <a:spLocks noGrp="1"/>
          </p:cNvSpPr>
          <p:nvPr>
            <p:ph idx="1"/>
          </p:nvPr>
        </p:nvSpPr>
        <p:spPr/>
        <p:txBody>
          <a:bodyPr>
            <a:normAutofit/>
          </a:bodyPr>
          <a:lstStyle/>
          <a:p>
            <a:r>
              <a:rPr lang="en-US" dirty="0" smtClean="0"/>
              <a:t>We need to calculate averages now (instead of medians:</a:t>
            </a:r>
          </a:p>
          <a:p>
            <a:pPr marL="978408" lvl="3" indent="0">
              <a:buNone/>
            </a:pPr>
            <a:endParaRPr lang="en-US" sz="1600" dirty="0" smtClean="0">
              <a:solidFill>
                <a:srgbClr val="0000FF"/>
              </a:solidFill>
              <a:latin typeface="Consolas"/>
            </a:endParaRPr>
          </a:p>
          <a:p>
            <a:pPr marL="978408" lvl="3" indent="0">
              <a:buNone/>
            </a:pPr>
            <a:r>
              <a:rPr lang="en-US" sz="1600" dirty="0" smtClean="0">
                <a:solidFill>
                  <a:srgbClr val="0000FF"/>
                </a:solidFill>
                <a:latin typeface="Consolas"/>
              </a:rPr>
              <a:t>double</a:t>
            </a:r>
            <a:r>
              <a:rPr lang="en-US" sz="1600" dirty="0" smtClean="0">
                <a:solidFill>
                  <a:prstClr val="black"/>
                </a:solidFill>
                <a:latin typeface="Consolas"/>
              </a:rPr>
              <a:t> average(</a:t>
            </a:r>
            <a:r>
              <a:rPr lang="en-US" sz="1600" dirty="0" err="1" smtClean="0">
                <a:solidFill>
                  <a:prstClr val="black"/>
                </a:solidFill>
                <a:latin typeface="Consolas"/>
              </a:rPr>
              <a:t>std</a:t>
            </a:r>
            <a:r>
              <a:rPr lang="en-US" sz="1600" dirty="0" smtClean="0">
                <a:solidFill>
                  <a:prstClr val="black"/>
                </a:solidFill>
                <a:latin typeface="Consolas"/>
              </a:rPr>
              <a:t>::vector&lt;</a:t>
            </a:r>
            <a:r>
              <a:rPr lang="en-US" sz="1600" dirty="0" smtClean="0">
                <a:solidFill>
                  <a:srgbClr val="0000FF"/>
                </a:solidFill>
                <a:latin typeface="Consolas"/>
              </a:rPr>
              <a:t>double</a:t>
            </a:r>
            <a:r>
              <a:rPr lang="en-US" sz="1600" dirty="0">
                <a:solidFill>
                  <a:prstClr val="black"/>
                </a:solidFill>
                <a:latin typeface="Consolas"/>
              </a:rPr>
              <a:t>&gt; </a:t>
            </a:r>
            <a:r>
              <a:rPr lang="en-US" sz="1600" dirty="0" err="1">
                <a:solidFill>
                  <a:srgbClr val="0000FF"/>
                </a:solidFill>
                <a:latin typeface="Consolas"/>
              </a:rPr>
              <a:t>const</a:t>
            </a:r>
            <a:r>
              <a:rPr lang="en-US" sz="1600" dirty="0">
                <a:solidFill>
                  <a:prstClr val="black"/>
                </a:solidFill>
                <a:latin typeface="Consolas"/>
              </a:rPr>
              <a:t>&amp; v)</a:t>
            </a:r>
          </a:p>
          <a:p>
            <a:pPr marL="978408" lvl="3" indent="0">
              <a:buNone/>
            </a:pPr>
            <a:r>
              <a:rPr lang="en-US" sz="1600" dirty="0">
                <a:solidFill>
                  <a:prstClr val="black"/>
                </a:solidFill>
                <a:latin typeface="Consolas"/>
              </a:rPr>
              <a:t>{</a:t>
            </a:r>
          </a:p>
          <a:p>
            <a:pPr marL="978408" lvl="3" indent="0">
              <a:buNone/>
            </a:pPr>
            <a:r>
              <a:rPr lang="en-US" sz="1600" dirty="0">
                <a:solidFill>
                  <a:prstClr val="black"/>
                </a:solidFill>
                <a:latin typeface="Consolas"/>
              </a:rPr>
              <a:t>    </a:t>
            </a:r>
            <a:r>
              <a:rPr lang="en-US" sz="1600" dirty="0">
                <a:solidFill>
                  <a:srgbClr val="0000FF"/>
                </a:solidFill>
                <a:latin typeface="Consolas"/>
              </a:rPr>
              <a:t>return</a:t>
            </a:r>
            <a:r>
              <a:rPr lang="en-US" sz="1600" dirty="0">
                <a:solidFill>
                  <a:prstClr val="black"/>
                </a:solidFill>
                <a:latin typeface="Consolas"/>
              </a:rPr>
              <a:t> </a:t>
            </a:r>
            <a:r>
              <a:rPr lang="en-US" sz="1600" dirty="0" err="1" smtClean="0">
                <a:solidFill>
                  <a:prstClr val="black"/>
                </a:solidFill>
                <a:latin typeface="Consolas"/>
              </a:rPr>
              <a:t>std</a:t>
            </a:r>
            <a:r>
              <a:rPr lang="en-US" sz="1600" dirty="0" smtClean="0">
                <a:solidFill>
                  <a:prstClr val="black"/>
                </a:solidFill>
                <a:latin typeface="Consolas"/>
              </a:rPr>
              <a:t>::accumulate(</a:t>
            </a:r>
            <a:r>
              <a:rPr lang="en-US" sz="1600" dirty="0" err="1" smtClean="0">
                <a:solidFill>
                  <a:prstClr val="black"/>
                </a:solidFill>
                <a:latin typeface="Consolas"/>
              </a:rPr>
              <a:t>v.begin</a:t>
            </a:r>
            <a:r>
              <a:rPr lang="en-US" sz="1600" dirty="0">
                <a:solidFill>
                  <a:prstClr val="black"/>
                </a:solidFill>
                <a:latin typeface="Consolas"/>
              </a:rPr>
              <a:t>(), </a:t>
            </a:r>
            <a:r>
              <a:rPr lang="en-US" sz="1600" dirty="0" err="1">
                <a:solidFill>
                  <a:prstClr val="black"/>
                </a:solidFill>
                <a:latin typeface="Consolas"/>
              </a:rPr>
              <a:t>v.end</a:t>
            </a:r>
            <a:r>
              <a:rPr lang="en-US" sz="1600" dirty="0">
                <a:solidFill>
                  <a:prstClr val="black"/>
                </a:solidFill>
                <a:latin typeface="Consolas"/>
              </a:rPr>
              <a:t>(), 0.0) / </a:t>
            </a:r>
            <a:r>
              <a:rPr lang="en-US" sz="1600" dirty="0" err="1">
                <a:solidFill>
                  <a:prstClr val="black"/>
                </a:solidFill>
                <a:latin typeface="Consolas"/>
              </a:rPr>
              <a:t>v.size</a:t>
            </a:r>
            <a:r>
              <a:rPr lang="en-US" sz="1600" dirty="0">
                <a:solidFill>
                  <a:prstClr val="black"/>
                </a:solidFill>
                <a:latin typeface="Consolas"/>
              </a:rPr>
              <a:t>();</a:t>
            </a:r>
          </a:p>
          <a:p>
            <a:pPr marL="978408" lvl="3" indent="0">
              <a:buNone/>
            </a:pPr>
            <a:r>
              <a:rPr lang="en-US" sz="1600" dirty="0">
                <a:solidFill>
                  <a:prstClr val="black"/>
                </a:solidFill>
                <a:latin typeface="Consolas"/>
              </a:rPr>
              <a:t>}</a:t>
            </a:r>
          </a:p>
          <a:p>
            <a:r>
              <a:rPr lang="en-US" dirty="0" smtClean="0"/>
              <a:t>Calculating average grade:</a:t>
            </a:r>
          </a:p>
          <a:p>
            <a:pPr marL="978408" lvl="3" indent="0">
              <a:buNone/>
            </a:pPr>
            <a:endParaRPr lang="en-US" sz="1600" dirty="0" smtClean="0">
              <a:solidFill>
                <a:srgbClr val="0000FF"/>
              </a:solidFill>
              <a:latin typeface="Consolas"/>
            </a:endParaRPr>
          </a:p>
          <a:p>
            <a:pPr marL="978408" lvl="3" indent="0">
              <a:buNone/>
            </a:pPr>
            <a:r>
              <a:rPr lang="en-US" sz="1600" dirty="0" smtClean="0">
                <a:solidFill>
                  <a:srgbClr val="0000FF"/>
                </a:solidFill>
                <a:latin typeface="Consolas"/>
              </a:rPr>
              <a:t>double</a:t>
            </a:r>
            <a:r>
              <a:rPr lang="en-US" sz="1600" dirty="0" smtClean="0">
                <a:solidFill>
                  <a:prstClr val="black"/>
                </a:solidFill>
                <a:latin typeface="Consolas"/>
              </a:rPr>
              <a:t> </a:t>
            </a:r>
            <a:r>
              <a:rPr lang="en-US" sz="1600" dirty="0" err="1">
                <a:solidFill>
                  <a:prstClr val="black"/>
                </a:solidFill>
                <a:latin typeface="Consolas"/>
              </a:rPr>
              <a:t>average_grade</a:t>
            </a:r>
            <a:r>
              <a:rPr lang="en-US" sz="1600" dirty="0">
                <a:solidFill>
                  <a:prstClr val="black"/>
                </a:solidFill>
                <a:latin typeface="Consolas"/>
              </a:rPr>
              <a:t>(</a:t>
            </a:r>
            <a:r>
              <a:rPr lang="en-US" sz="1600" dirty="0" err="1">
                <a:solidFill>
                  <a:prstClr val="black"/>
                </a:solidFill>
                <a:latin typeface="Consolas"/>
              </a:rPr>
              <a:t>student_info</a:t>
            </a:r>
            <a:r>
              <a:rPr lang="en-US" sz="1600" dirty="0">
                <a:solidFill>
                  <a:prstClr val="black"/>
                </a:solidFill>
                <a:latin typeface="Consolas"/>
              </a:rPr>
              <a:t> </a:t>
            </a:r>
            <a:r>
              <a:rPr lang="en-US" sz="1600" dirty="0" err="1">
                <a:solidFill>
                  <a:srgbClr val="0000FF"/>
                </a:solidFill>
                <a:latin typeface="Consolas"/>
              </a:rPr>
              <a:t>const</a:t>
            </a:r>
            <a:r>
              <a:rPr lang="en-US" sz="1600" dirty="0">
                <a:solidFill>
                  <a:prstClr val="black"/>
                </a:solidFill>
                <a:latin typeface="Consolas"/>
              </a:rPr>
              <a:t>&amp; s)</a:t>
            </a:r>
          </a:p>
          <a:p>
            <a:pPr marL="978408" lvl="3" indent="0">
              <a:buNone/>
            </a:pPr>
            <a:r>
              <a:rPr lang="en-US" sz="1600" dirty="0">
                <a:solidFill>
                  <a:prstClr val="black"/>
                </a:solidFill>
                <a:latin typeface="Consolas"/>
              </a:rPr>
              <a:t>{</a:t>
            </a:r>
          </a:p>
          <a:p>
            <a:pPr marL="978408" lvl="3" indent="0">
              <a:buNone/>
            </a:pPr>
            <a:r>
              <a:rPr lang="en-US" sz="1600" dirty="0">
                <a:solidFill>
                  <a:prstClr val="black"/>
                </a:solidFill>
                <a:latin typeface="Consolas"/>
              </a:rPr>
              <a:t>    </a:t>
            </a:r>
            <a:r>
              <a:rPr lang="en-US" sz="1600" dirty="0">
                <a:solidFill>
                  <a:srgbClr val="0000FF"/>
                </a:solidFill>
                <a:latin typeface="Consolas"/>
              </a:rPr>
              <a:t>return</a:t>
            </a:r>
            <a:r>
              <a:rPr lang="en-US" sz="1600" dirty="0">
                <a:solidFill>
                  <a:prstClr val="black"/>
                </a:solidFill>
                <a:latin typeface="Consolas"/>
              </a:rPr>
              <a:t> grade(</a:t>
            </a:r>
            <a:r>
              <a:rPr lang="en-US" sz="1600" dirty="0" err="1">
                <a:solidFill>
                  <a:prstClr val="black"/>
                </a:solidFill>
                <a:latin typeface="Consolas"/>
              </a:rPr>
              <a:t>s.midterm</a:t>
            </a:r>
            <a:r>
              <a:rPr lang="en-US" sz="1600" dirty="0">
                <a:solidFill>
                  <a:prstClr val="black"/>
                </a:solidFill>
                <a:latin typeface="Consolas"/>
              </a:rPr>
              <a:t>, </a:t>
            </a:r>
            <a:r>
              <a:rPr lang="en-US" sz="1600" dirty="0" err="1">
                <a:solidFill>
                  <a:prstClr val="black"/>
                </a:solidFill>
                <a:latin typeface="Consolas"/>
              </a:rPr>
              <a:t>s.final</a:t>
            </a:r>
            <a:r>
              <a:rPr lang="en-US" sz="1600" dirty="0">
                <a:solidFill>
                  <a:prstClr val="black"/>
                </a:solidFill>
                <a:latin typeface="Consolas"/>
              </a:rPr>
              <a:t>, average(</a:t>
            </a:r>
            <a:r>
              <a:rPr lang="en-US" sz="1600" dirty="0" err="1">
                <a:solidFill>
                  <a:prstClr val="black"/>
                </a:solidFill>
                <a:latin typeface="Consolas"/>
              </a:rPr>
              <a:t>s.homework</a:t>
            </a:r>
            <a:r>
              <a:rPr lang="en-US" sz="1600" dirty="0">
                <a:solidFill>
                  <a:prstClr val="black"/>
                </a:solidFill>
                <a:latin typeface="Consolas"/>
              </a:rPr>
              <a:t>));</a:t>
            </a:r>
          </a:p>
          <a:p>
            <a:pPr marL="978408" lvl="3" indent="0">
              <a:buNone/>
            </a:pPr>
            <a:r>
              <a:rPr lang="en-US" sz="1600" dirty="0">
                <a:solidFill>
                  <a:prstClr val="black"/>
                </a:solidFill>
                <a:latin typeface="Consolas"/>
              </a:rPr>
              <a:t>}</a:t>
            </a:r>
          </a:p>
          <a:p>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46</a:t>
            </a:fld>
            <a:endParaRPr lang="en-US"/>
          </a:p>
        </p:txBody>
      </p:sp>
    </p:spTree>
    <p:extLst>
      <p:ext uri="{BB962C8B-B14F-4D97-AF65-F5344CB8AC3E}">
        <p14:creationId xmlns:p14="http://schemas.microsoft.com/office/powerpoint/2010/main" val="20541313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Algorithm: accumulate</a:t>
            </a:r>
            <a:endParaRPr lang="en-US" dirty="0"/>
          </a:p>
        </p:txBody>
      </p:sp>
      <p:sp>
        <p:nvSpPr>
          <p:cNvPr id="3" name="Content Placeholder 2"/>
          <p:cNvSpPr>
            <a:spLocks noGrp="1"/>
          </p:cNvSpPr>
          <p:nvPr>
            <p:ph idx="1"/>
          </p:nvPr>
        </p:nvSpPr>
        <p:spPr/>
        <p:txBody>
          <a:bodyPr/>
          <a:lstStyle/>
          <a:p>
            <a:r>
              <a:rPr lang="en-US" dirty="0" smtClean="0"/>
              <a:t>Unlike the other algorithms it’s declared in </a:t>
            </a:r>
            <a:r>
              <a:rPr lang="en-US" dirty="0"/>
              <a:t>&lt;numeric</a:t>
            </a:r>
            <a:r>
              <a:rPr lang="en-US" dirty="0" smtClean="0"/>
              <a:t>&gt;</a:t>
            </a:r>
          </a:p>
          <a:p>
            <a:r>
              <a:rPr lang="en-US" dirty="0"/>
              <a:t>A</a:t>
            </a:r>
            <a:r>
              <a:rPr lang="en-US" dirty="0" smtClean="0"/>
              <a:t>dds </a:t>
            </a:r>
            <a:r>
              <a:rPr lang="en-US" dirty="0"/>
              <a:t>the values in the range denoted by its first two </a:t>
            </a:r>
            <a:r>
              <a:rPr lang="en-US" dirty="0" smtClean="0"/>
              <a:t>arguments, starting </a:t>
            </a:r>
            <a:r>
              <a:rPr lang="en-US" dirty="0"/>
              <a:t>the summation with the value given by its third </a:t>
            </a:r>
            <a:r>
              <a:rPr lang="en-US" dirty="0" smtClean="0"/>
              <a:t>argument</a:t>
            </a:r>
          </a:p>
          <a:p>
            <a:r>
              <a:rPr lang="en-US" dirty="0"/>
              <a:t>The type of the sum is the type of the third </a:t>
            </a:r>
            <a:r>
              <a:rPr lang="en-US" dirty="0" smtClean="0"/>
              <a:t>argument, crucial to write ‘0.0’</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47</a:t>
            </a:fld>
            <a:endParaRPr lang="en-US"/>
          </a:p>
        </p:txBody>
      </p:sp>
    </p:spTree>
    <p:extLst>
      <p:ext uri="{BB962C8B-B14F-4D97-AF65-F5344CB8AC3E}">
        <p14:creationId xmlns:p14="http://schemas.microsoft.com/office/powerpoint/2010/main" val="10060728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Analyzing Averages</a:t>
            </a:r>
          </a:p>
        </p:txBody>
      </p:sp>
      <p:sp>
        <p:nvSpPr>
          <p:cNvPr id="3" name="Content Placeholder 2"/>
          <p:cNvSpPr>
            <a:spLocks noGrp="1"/>
          </p:cNvSpPr>
          <p:nvPr>
            <p:ph idx="1"/>
          </p:nvPr>
        </p:nvSpPr>
        <p:spPr>
          <a:xfrm>
            <a:off x="1261872" y="1828802"/>
            <a:ext cx="10305606" cy="4351337"/>
          </a:xfrm>
        </p:spPr>
        <p:txBody>
          <a:bodyPr>
            <a:normAutofit/>
          </a:bodyPr>
          <a:lstStyle/>
          <a:p>
            <a:r>
              <a:rPr lang="en-US" dirty="0" smtClean="0"/>
              <a:t>Average analysis is straight forward now:</a:t>
            </a:r>
          </a:p>
          <a:p>
            <a:pPr marL="978408" lvl="3" indent="0">
              <a:buNone/>
            </a:pPr>
            <a:endParaRPr lang="en-US" sz="1600" dirty="0" smtClean="0">
              <a:solidFill>
                <a:srgbClr val="0000FF"/>
              </a:solidFill>
              <a:latin typeface="Consolas"/>
            </a:endParaRPr>
          </a:p>
          <a:p>
            <a:pPr marL="978408" lvl="3" indent="0">
              <a:buNone/>
            </a:pPr>
            <a:r>
              <a:rPr lang="en-US" sz="1600" dirty="0" smtClean="0">
                <a:solidFill>
                  <a:srgbClr val="0000FF"/>
                </a:solidFill>
                <a:latin typeface="Consolas"/>
              </a:rPr>
              <a:t>double</a:t>
            </a:r>
            <a:r>
              <a:rPr lang="en-US" sz="1600" dirty="0" smtClean="0">
                <a:solidFill>
                  <a:prstClr val="black"/>
                </a:solidFill>
                <a:latin typeface="Consolas"/>
              </a:rPr>
              <a:t> </a:t>
            </a:r>
            <a:r>
              <a:rPr lang="en-US" sz="1600" dirty="0" err="1" smtClean="0">
                <a:solidFill>
                  <a:prstClr val="black"/>
                </a:solidFill>
                <a:latin typeface="Consolas"/>
              </a:rPr>
              <a:t>average_analysis</a:t>
            </a:r>
            <a:r>
              <a:rPr lang="en-US" sz="1600" dirty="0" smtClean="0">
                <a:solidFill>
                  <a:prstClr val="black"/>
                </a:solidFill>
                <a:latin typeface="Consolas"/>
              </a:rPr>
              <a:t>(</a:t>
            </a:r>
            <a:r>
              <a:rPr lang="en-US" sz="1600" dirty="0" err="1" smtClean="0">
                <a:solidFill>
                  <a:prstClr val="black"/>
                </a:solidFill>
                <a:latin typeface="Consolas"/>
              </a:rPr>
              <a:t>std</a:t>
            </a:r>
            <a:r>
              <a:rPr lang="en-US" sz="1600" dirty="0" smtClean="0">
                <a:solidFill>
                  <a:prstClr val="black"/>
                </a:solidFill>
                <a:latin typeface="Consolas"/>
              </a:rPr>
              <a:t>::vector&lt;</a:t>
            </a:r>
            <a:r>
              <a:rPr lang="en-US" sz="1600" dirty="0" err="1" smtClean="0">
                <a:solidFill>
                  <a:prstClr val="black"/>
                </a:solidFill>
                <a:latin typeface="Consolas"/>
              </a:rPr>
              <a:t>student_info</a:t>
            </a:r>
            <a:r>
              <a:rPr lang="en-US" sz="1600" dirty="0">
                <a:solidFill>
                  <a:prstClr val="black"/>
                </a:solidFill>
                <a:latin typeface="Consolas"/>
              </a:rPr>
              <a:t>&gt; </a:t>
            </a:r>
            <a:r>
              <a:rPr lang="en-US" sz="1600" dirty="0" err="1">
                <a:solidFill>
                  <a:srgbClr val="0000FF"/>
                </a:solidFill>
                <a:latin typeface="Consolas"/>
              </a:rPr>
              <a:t>const</a:t>
            </a:r>
            <a:r>
              <a:rPr lang="en-US" sz="1600" dirty="0">
                <a:solidFill>
                  <a:prstClr val="black"/>
                </a:solidFill>
                <a:latin typeface="Consolas"/>
              </a:rPr>
              <a:t>&amp; students)</a:t>
            </a:r>
          </a:p>
          <a:p>
            <a:pPr marL="978408" lvl="3" indent="0">
              <a:buNone/>
            </a:pPr>
            <a:r>
              <a:rPr lang="en-US" sz="1600" dirty="0">
                <a:solidFill>
                  <a:prstClr val="black"/>
                </a:solidFill>
                <a:latin typeface="Consolas"/>
              </a:rPr>
              <a:t>{</a:t>
            </a:r>
          </a:p>
          <a:p>
            <a:pPr marL="978408" lvl="3" indent="0">
              <a:buNone/>
            </a:pPr>
            <a:r>
              <a:rPr lang="en-US" sz="1600" dirty="0">
                <a:solidFill>
                  <a:prstClr val="black"/>
                </a:solidFill>
                <a:latin typeface="Consolas"/>
              </a:rPr>
              <a:t>    </a:t>
            </a:r>
            <a:r>
              <a:rPr lang="en-US" sz="1600" dirty="0" err="1" smtClean="0">
                <a:solidFill>
                  <a:prstClr val="black"/>
                </a:solidFill>
                <a:latin typeface="Consolas"/>
              </a:rPr>
              <a:t>std</a:t>
            </a:r>
            <a:r>
              <a:rPr lang="en-US" sz="1600" dirty="0" smtClean="0">
                <a:solidFill>
                  <a:prstClr val="black"/>
                </a:solidFill>
                <a:latin typeface="Consolas"/>
              </a:rPr>
              <a:t>::vector&lt;</a:t>
            </a:r>
            <a:r>
              <a:rPr lang="en-US" sz="1600" dirty="0" smtClean="0">
                <a:solidFill>
                  <a:srgbClr val="0000FF"/>
                </a:solidFill>
                <a:latin typeface="Consolas"/>
              </a:rPr>
              <a:t>double</a:t>
            </a:r>
            <a:r>
              <a:rPr lang="en-US" sz="1600" dirty="0">
                <a:solidFill>
                  <a:prstClr val="black"/>
                </a:solidFill>
                <a:latin typeface="Consolas"/>
              </a:rPr>
              <a:t>&gt; grades;</a:t>
            </a:r>
          </a:p>
          <a:p>
            <a:pPr marL="978408" lvl="3" indent="0">
              <a:buNone/>
            </a:pPr>
            <a:r>
              <a:rPr lang="en-US" sz="1600" dirty="0">
                <a:solidFill>
                  <a:prstClr val="black"/>
                </a:solidFill>
                <a:latin typeface="Consolas"/>
              </a:rPr>
              <a:t>    </a:t>
            </a:r>
            <a:r>
              <a:rPr lang="en-US" sz="1600" dirty="0" err="1" smtClean="0">
                <a:solidFill>
                  <a:prstClr val="black"/>
                </a:solidFill>
                <a:latin typeface="Consolas"/>
              </a:rPr>
              <a:t>std</a:t>
            </a:r>
            <a:r>
              <a:rPr lang="en-US" sz="1600" dirty="0" smtClean="0">
                <a:solidFill>
                  <a:prstClr val="black"/>
                </a:solidFill>
                <a:latin typeface="Consolas"/>
              </a:rPr>
              <a:t>::transform(</a:t>
            </a:r>
            <a:r>
              <a:rPr lang="en-US" sz="1600" dirty="0" err="1" smtClean="0">
                <a:solidFill>
                  <a:prstClr val="black"/>
                </a:solidFill>
                <a:latin typeface="Consolas"/>
              </a:rPr>
              <a:t>students.begin</a:t>
            </a:r>
            <a:r>
              <a:rPr lang="en-US" sz="1600" dirty="0">
                <a:solidFill>
                  <a:prstClr val="black"/>
                </a:solidFill>
                <a:latin typeface="Consolas"/>
              </a:rPr>
              <a:t>(), </a:t>
            </a:r>
            <a:r>
              <a:rPr lang="en-US" sz="1600" dirty="0" err="1">
                <a:solidFill>
                  <a:prstClr val="black"/>
                </a:solidFill>
                <a:latin typeface="Consolas"/>
              </a:rPr>
              <a:t>students.end</a:t>
            </a:r>
            <a:r>
              <a:rPr lang="en-US" sz="1600" dirty="0" smtClean="0">
                <a:solidFill>
                  <a:prstClr val="black"/>
                </a:solidFill>
                <a:latin typeface="Consolas"/>
              </a:rPr>
              <a:t>(), </a:t>
            </a:r>
          </a:p>
          <a:p>
            <a:pPr marL="978408" lvl="3" indent="0">
              <a:buNone/>
            </a:pPr>
            <a:r>
              <a:rPr lang="en-US" dirty="0">
                <a:solidFill>
                  <a:prstClr val="black"/>
                </a:solidFill>
                <a:latin typeface="Consolas"/>
              </a:rPr>
              <a:t> </a:t>
            </a:r>
            <a:r>
              <a:rPr lang="en-US" dirty="0" smtClean="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sz="1600" dirty="0" err="1" smtClean="0">
                <a:solidFill>
                  <a:prstClr val="black"/>
                </a:solidFill>
                <a:latin typeface="Consolas"/>
              </a:rPr>
              <a:t>back_inserter</a:t>
            </a:r>
            <a:r>
              <a:rPr lang="en-US" sz="1600" dirty="0" smtClean="0">
                <a:solidFill>
                  <a:prstClr val="black"/>
                </a:solidFill>
                <a:latin typeface="Consolas"/>
              </a:rPr>
              <a:t>(grades</a:t>
            </a:r>
            <a:r>
              <a:rPr lang="en-US" sz="1600" dirty="0">
                <a:solidFill>
                  <a:prstClr val="black"/>
                </a:solidFill>
                <a:latin typeface="Consolas"/>
              </a:rPr>
              <a:t>), </a:t>
            </a:r>
            <a:r>
              <a:rPr lang="en-US" sz="1600" dirty="0" err="1">
                <a:solidFill>
                  <a:schemeClr val="accent2"/>
                </a:solidFill>
                <a:latin typeface="Consolas"/>
              </a:rPr>
              <a:t>average_grade</a:t>
            </a:r>
            <a:r>
              <a:rPr lang="en-US" sz="1600" dirty="0">
                <a:solidFill>
                  <a:prstClr val="black"/>
                </a:solidFill>
                <a:latin typeface="Consolas"/>
              </a:rPr>
              <a:t>);</a:t>
            </a:r>
          </a:p>
          <a:p>
            <a:pPr marL="978408" lvl="3" indent="0">
              <a:buNone/>
            </a:pPr>
            <a:r>
              <a:rPr lang="en-US" sz="1600" dirty="0">
                <a:solidFill>
                  <a:prstClr val="black"/>
                </a:solidFill>
                <a:latin typeface="Consolas"/>
              </a:rPr>
              <a:t>    </a:t>
            </a:r>
            <a:r>
              <a:rPr lang="en-US" sz="1600" dirty="0">
                <a:solidFill>
                  <a:srgbClr val="0000FF"/>
                </a:solidFill>
                <a:latin typeface="Consolas"/>
              </a:rPr>
              <a:t>return</a:t>
            </a:r>
            <a:r>
              <a:rPr lang="en-US" sz="1600" dirty="0">
                <a:solidFill>
                  <a:prstClr val="black"/>
                </a:solidFill>
                <a:latin typeface="Consolas"/>
              </a:rPr>
              <a:t> median(grades);</a:t>
            </a:r>
          </a:p>
          <a:p>
            <a:pPr marL="978408" lvl="3" indent="0">
              <a:buNone/>
            </a:pPr>
            <a:r>
              <a:rPr lang="en-US" sz="1600" dirty="0">
                <a:solidFill>
                  <a:prstClr val="black"/>
                </a:solidFill>
                <a:latin typeface="Consolas"/>
              </a:rPr>
              <a:t>}</a:t>
            </a:r>
          </a:p>
          <a:p>
            <a:r>
              <a:rPr lang="en-US" dirty="0" smtClean="0"/>
              <a:t>Only difference is use of </a:t>
            </a:r>
            <a:r>
              <a:rPr lang="en-US" dirty="0" err="1" smtClean="0">
                <a:latin typeface="Consolas" panose="020B0609020204030204" pitchFamily="49" charset="0"/>
              </a:rPr>
              <a:t>average_grade</a:t>
            </a:r>
            <a:r>
              <a:rPr lang="en-US" dirty="0" smtClean="0"/>
              <a:t> instead of </a:t>
            </a:r>
            <a:r>
              <a:rPr lang="en-US" dirty="0" err="1" smtClean="0">
                <a:latin typeface="Consolas" panose="020B0609020204030204" pitchFamily="49" charset="0"/>
              </a:rPr>
              <a:t>median_grade</a:t>
            </a:r>
            <a:endParaRPr lang="en-US" dirty="0" smtClean="0">
              <a:latin typeface="Consolas" panose="020B0609020204030204" pitchFamily="49" charset="0"/>
            </a:endParaRPr>
          </a:p>
          <a:p>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48</a:t>
            </a:fld>
            <a:endParaRPr lang="en-US"/>
          </a:p>
        </p:txBody>
      </p:sp>
    </p:spTree>
    <p:extLst>
      <p:ext uri="{BB962C8B-B14F-4D97-AF65-F5344CB8AC3E}">
        <p14:creationId xmlns:p14="http://schemas.microsoft.com/office/powerpoint/2010/main" val="22010717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Median of </a:t>
            </a:r>
            <a:r>
              <a:rPr lang="en-US" dirty="0" smtClean="0"/>
              <a:t>Completed Homework</a:t>
            </a:r>
            <a:endParaRPr lang="en-US" dirty="0"/>
          </a:p>
        </p:txBody>
      </p:sp>
      <p:sp>
        <p:nvSpPr>
          <p:cNvPr id="3" name="Content Placeholder 2"/>
          <p:cNvSpPr>
            <a:spLocks noGrp="1"/>
          </p:cNvSpPr>
          <p:nvPr>
            <p:ph idx="1"/>
          </p:nvPr>
        </p:nvSpPr>
        <p:spPr>
          <a:xfrm>
            <a:off x="1261872" y="1828802"/>
            <a:ext cx="8595360" cy="4495798"/>
          </a:xfrm>
        </p:spPr>
        <p:txBody>
          <a:bodyPr>
            <a:normAutofit lnSpcReduction="10000"/>
          </a:bodyPr>
          <a:lstStyle/>
          <a:p>
            <a:r>
              <a:rPr lang="en-US" dirty="0" smtClean="0"/>
              <a:t>Optimistic assumption </a:t>
            </a:r>
            <a:r>
              <a:rPr lang="en-US" dirty="0"/>
              <a:t>that the students' grades on the homework that they didn't turn in would </a:t>
            </a:r>
            <a:r>
              <a:rPr lang="en-US" dirty="0" smtClean="0"/>
              <a:t>have been </a:t>
            </a:r>
            <a:r>
              <a:rPr lang="en-US" dirty="0"/>
              <a:t>the same as the homework that they did turn </a:t>
            </a:r>
            <a:r>
              <a:rPr lang="en-US" dirty="0" smtClean="0"/>
              <a:t>in</a:t>
            </a:r>
          </a:p>
          <a:p>
            <a:pPr marL="978408" lvl="3" indent="0">
              <a:buNone/>
            </a:pPr>
            <a:endParaRPr lang="en-US" sz="1700" dirty="0" smtClean="0">
              <a:solidFill>
                <a:srgbClr val="008000"/>
              </a:solidFill>
              <a:latin typeface="Consolas"/>
            </a:endParaRPr>
          </a:p>
          <a:p>
            <a:pPr marL="978408" lvl="3" indent="0">
              <a:buNone/>
            </a:pPr>
            <a:r>
              <a:rPr lang="en-US" sz="1700" dirty="0" smtClean="0">
                <a:solidFill>
                  <a:srgbClr val="008000"/>
                </a:solidFill>
                <a:latin typeface="Consolas"/>
              </a:rPr>
              <a:t>// </a:t>
            </a:r>
            <a:r>
              <a:rPr lang="en-US" sz="1700" dirty="0">
                <a:solidFill>
                  <a:srgbClr val="008000"/>
                </a:solidFill>
                <a:latin typeface="Consolas"/>
              </a:rPr>
              <a:t>median of the nonzero elements of </a:t>
            </a:r>
            <a:r>
              <a:rPr lang="en-US" sz="1700" dirty="0" err="1">
                <a:solidFill>
                  <a:srgbClr val="008000"/>
                </a:solidFill>
                <a:latin typeface="Consolas"/>
              </a:rPr>
              <a:t>s.homework</a:t>
            </a:r>
            <a:r>
              <a:rPr lang="en-US" sz="1700" dirty="0">
                <a:solidFill>
                  <a:srgbClr val="008000"/>
                </a:solidFill>
                <a:latin typeface="Consolas"/>
              </a:rPr>
              <a:t>, </a:t>
            </a:r>
          </a:p>
          <a:p>
            <a:pPr marL="978408" lvl="3" indent="0">
              <a:buNone/>
            </a:pPr>
            <a:r>
              <a:rPr lang="en-US" sz="1700" dirty="0">
                <a:solidFill>
                  <a:srgbClr val="008000"/>
                </a:solidFill>
                <a:latin typeface="Consolas"/>
              </a:rPr>
              <a:t>// or 0 if no such elements exist</a:t>
            </a:r>
            <a:endParaRPr lang="en-US" sz="1700" dirty="0">
              <a:solidFill>
                <a:prstClr val="black"/>
              </a:solidFill>
              <a:latin typeface="Consolas"/>
            </a:endParaRPr>
          </a:p>
          <a:p>
            <a:pPr marL="978408" lvl="3" indent="0">
              <a:buNone/>
            </a:pPr>
            <a:r>
              <a:rPr lang="en-US" sz="1700" dirty="0">
                <a:solidFill>
                  <a:srgbClr val="0000FF"/>
                </a:solidFill>
                <a:latin typeface="Consolas"/>
              </a:rPr>
              <a:t>double</a:t>
            </a:r>
            <a:r>
              <a:rPr lang="en-US" sz="1700" dirty="0">
                <a:solidFill>
                  <a:prstClr val="black"/>
                </a:solidFill>
                <a:latin typeface="Consolas"/>
              </a:rPr>
              <a:t> </a:t>
            </a:r>
            <a:r>
              <a:rPr lang="en-US" sz="1700" dirty="0" err="1">
                <a:solidFill>
                  <a:prstClr val="black"/>
                </a:solidFill>
                <a:latin typeface="Consolas"/>
              </a:rPr>
              <a:t>optimistic_median</a:t>
            </a:r>
            <a:r>
              <a:rPr lang="en-US" sz="1700" dirty="0">
                <a:solidFill>
                  <a:prstClr val="black"/>
                </a:solidFill>
                <a:latin typeface="Consolas"/>
              </a:rPr>
              <a:t>(</a:t>
            </a:r>
            <a:r>
              <a:rPr lang="en-US" sz="1700" dirty="0" err="1">
                <a:solidFill>
                  <a:prstClr val="black"/>
                </a:solidFill>
                <a:latin typeface="Consolas"/>
              </a:rPr>
              <a:t>student_info</a:t>
            </a:r>
            <a:r>
              <a:rPr lang="en-US" sz="1700" dirty="0">
                <a:solidFill>
                  <a:prstClr val="black"/>
                </a:solidFill>
                <a:latin typeface="Consolas"/>
              </a:rPr>
              <a:t> </a:t>
            </a:r>
            <a:r>
              <a:rPr lang="en-US" sz="1700" dirty="0" err="1">
                <a:solidFill>
                  <a:srgbClr val="0000FF"/>
                </a:solidFill>
                <a:latin typeface="Consolas"/>
              </a:rPr>
              <a:t>const</a:t>
            </a:r>
            <a:r>
              <a:rPr lang="en-US" sz="1700" dirty="0">
                <a:solidFill>
                  <a:prstClr val="black"/>
                </a:solidFill>
                <a:latin typeface="Consolas"/>
              </a:rPr>
              <a:t>&amp; s)</a:t>
            </a:r>
          </a:p>
          <a:p>
            <a:pPr marL="978408" lvl="3" indent="0">
              <a:buNone/>
            </a:pPr>
            <a:r>
              <a:rPr lang="en-US" sz="1700" dirty="0">
                <a:solidFill>
                  <a:prstClr val="black"/>
                </a:solidFill>
                <a:latin typeface="Consolas"/>
              </a:rPr>
              <a:t>{</a:t>
            </a:r>
          </a:p>
          <a:p>
            <a:pPr marL="978408" lvl="3" indent="0">
              <a:buNone/>
            </a:pPr>
            <a:r>
              <a:rPr lang="en-US" sz="1700" dirty="0">
                <a:solidFill>
                  <a:prstClr val="black"/>
                </a:solidFill>
                <a:latin typeface="Consolas"/>
              </a:rPr>
              <a:t>    </a:t>
            </a:r>
            <a:r>
              <a:rPr lang="en-US" sz="1700" dirty="0" err="1" smtClean="0">
                <a:solidFill>
                  <a:prstClr val="black"/>
                </a:solidFill>
                <a:latin typeface="Consolas"/>
              </a:rPr>
              <a:t>std</a:t>
            </a:r>
            <a:r>
              <a:rPr lang="en-US" sz="1700" dirty="0" smtClean="0">
                <a:solidFill>
                  <a:prstClr val="black"/>
                </a:solidFill>
                <a:latin typeface="Consolas"/>
              </a:rPr>
              <a:t>::vector&lt;</a:t>
            </a:r>
            <a:r>
              <a:rPr lang="en-US" sz="1700" dirty="0" smtClean="0">
                <a:solidFill>
                  <a:srgbClr val="0000FF"/>
                </a:solidFill>
                <a:latin typeface="Consolas"/>
              </a:rPr>
              <a:t>double</a:t>
            </a:r>
            <a:r>
              <a:rPr lang="en-US" sz="1700" dirty="0">
                <a:solidFill>
                  <a:prstClr val="black"/>
                </a:solidFill>
                <a:latin typeface="Consolas"/>
              </a:rPr>
              <a:t>&gt; nonzero;</a:t>
            </a:r>
          </a:p>
          <a:p>
            <a:pPr marL="978408" lvl="3" indent="0">
              <a:buNone/>
            </a:pPr>
            <a:r>
              <a:rPr lang="en-US" sz="1700" dirty="0">
                <a:solidFill>
                  <a:prstClr val="black"/>
                </a:solidFill>
                <a:latin typeface="Consolas"/>
              </a:rPr>
              <a:t>    </a:t>
            </a:r>
            <a:r>
              <a:rPr lang="en-US" sz="1700" dirty="0" err="1" smtClean="0">
                <a:solidFill>
                  <a:prstClr val="black"/>
                </a:solidFill>
                <a:latin typeface="Consolas"/>
              </a:rPr>
              <a:t>std</a:t>
            </a:r>
            <a:r>
              <a:rPr lang="en-US" sz="1700" dirty="0" smtClean="0">
                <a:solidFill>
                  <a:prstClr val="black"/>
                </a:solidFill>
                <a:latin typeface="Consolas"/>
              </a:rPr>
              <a:t>::</a:t>
            </a:r>
            <a:r>
              <a:rPr lang="en-US" sz="1700" dirty="0" err="1" smtClean="0">
                <a:solidFill>
                  <a:prstClr val="black"/>
                </a:solidFill>
                <a:latin typeface="Consolas"/>
              </a:rPr>
              <a:t>remove_copy</a:t>
            </a:r>
            <a:r>
              <a:rPr lang="en-US" sz="1700" dirty="0" smtClean="0">
                <a:solidFill>
                  <a:prstClr val="black"/>
                </a:solidFill>
                <a:latin typeface="Consolas"/>
              </a:rPr>
              <a:t>(</a:t>
            </a:r>
            <a:r>
              <a:rPr lang="en-US" sz="1700" dirty="0" err="1" smtClean="0">
                <a:solidFill>
                  <a:prstClr val="black"/>
                </a:solidFill>
                <a:latin typeface="Consolas"/>
              </a:rPr>
              <a:t>s.homework.begin</a:t>
            </a:r>
            <a:r>
              <a:rPr lang="en-US" sz="1700" dirty="0">
                <a:solidFill>
                  <a:prstClr val="black"/>
                </a:solidFill>
                <a:latin typeface="Consolas"/>
              </a:rPr>
              <a:t>(), </a:t>
            </a:r>
            <a:r>
              <a:rPr lang="en-US" sz="1700" dirty="0" err="1">
                <a:solidFill>
                  <a:prstClr val="black"/>
                </a:solidFill>
                <a:latin typeface="Consolas"/>
              </a:rPr>
              <a:t>s.homework.end</a:t>
            </a:r>
            <a:r>
              <a:rPr lang="en-US" sz="1700" dirty="0">
                <a:solidFill>
                  <a:prstClr val="black"/>
                </a:solidFill>
                <a:latin typeface="Consolas"/>
              </a:rPr>
              <a:t>(),</a:t>
            </a:r>
          </a:p>
          <a:p>
            <a:pPr marL="978408" lvl="3" indent="0">
              <a:buNone/>
            </a:pPr>
            <a:r>
              <a:rPr lang="en-US" sz="1700" dirty="0">
                <a:solidFill>
                  <a:prstClr val="black"/>
                </a:solidFill>
                <a:latin typeface="Consolas"/>
              </a:rPr>
              <a:t>        </a:t>
            </a:r>
            <a:r>
              <a:rPr lang="en-US" sz="1700" dirty="0" err="1" smtClean="0">
                <a:solidFill>
                  <a:prstClr val="black"/>
                </a:solidFill>
                <a:latin typeface="Consolas"/>
              </a:rPr>
              <a:t>std</a:t>
            </a:r>
            <a:r>
              <a:rPr lang="en-US" sz="1700" dirty="0" smtClean="0">
                <a:solidFill>
                  <a:prstClr val="black"/>
                </a:solidFill>
                <a:latin typeface="Consolas"/>
              </a:rPr>
              <a:t>::</a:t>
            </a:r>
            <a:r>
              <a:rPr lang="en-US" sz="1700" dirty="0" err="1" smtClean="0">
                <a:solidFill>
                  <a:prstClr val="black"/>
                </a:solidFill>
                <a:latin typeface="Consolas"/>
              </a:rPr>
              <a:t>back_inserter</a:t>
            </a:r>
            <a:r>
              <a:rPr lang="en-US" sz="1700" dirty="0" smtClean="0">
                <a:solidFill>
                  <a:prstClr val="black"/>
                </a:solidFill>
                <a:latin typeface="Consolas"/>
              </a:rPr>
              <a:t>(nonzero</a:t>
            </a:r>
            <a:r>
              <a:rPr lang="en-US" sz="1700" dirty="0">
                <a:solidFill>
                  <a:prstClr val="black"/>
                </a:solidFill>
                <a:latin typeface="Consolas"/>
              </a:rPr>
              <a:t>), 0);</a:t>
            </a:r>
          </a:p>
          <a:p>
            <a:pPr marL="978408" lvl="3" indent="0">
              <a:buNone/>
            </a:pPr>
            <a:r>
              <a:rPr lang="en-US" sz="1700" dirty="0">
                <a:solidFill>
                  <a:prstClr val="black"/>
                </a:solidFill>
                <a:latin typeface="Consolas"/>
              </a:rPr>
              <a:t>    </a:t>
            </a:r>
            <a:r>
              <a:rPr lang="en-US" sz="1700" dirty="0">
                <a:solidFill>
                  <a:srgbClr val="0000FF"/>
                </a:solidFill>
                <a:latin typeface="Consolas"/>
              </a:rPr>
              <a:t>if</a:t>
            </a:r>
            <a:r>
              <a:rPr lang="en-US" sz="1700" dirty="0">
                <a:solidFill>
                  <a:prstClr val="black"/>
                </a:solidFill>
                <a:latin typeface="Consolas"/>
              </a:rPr>
              <a:t> (</a:t>
            </a:r>
            <a:r>
              <a:rPr lang="en-US" sz="1700" dirty="0" err="1">
                <a:solidFill>
                  <a:prstClr val="black"/>
                </a:solidFill>
                <a:latin typeface="Consolas"/>
              </a:rPr>
              <a:t>nonzero.empty</a:t>
            </a:r>
            <a:r>
              <a:rPr lang="en-US" sz="1700" dirty="0">
                <a:solidFill>
                  <a:prstClr val="black"/>
                </a:solidFill>
                <a:latin typeface="Consolas"/>
              </a:rPr>
              <a:t>())</a:t>
            </a:r>
          </a:p>
          <a:p>
            <a:pPr marL="978408" lvl="3" indent="0">
              <a:buNone/>
            </a:pPr>
            <a:r>
              <a:rPr lang="en-US" sz="1700" dirty="0">
                <a:solidFill>
                  <a:prstClr val="black"/>
                </a:solidFill>
                <a:latin typeface="Consolas"/>
              </a:rPr>
              <a:t>        </a:t>
            </a:r>
            <a:r>
              <a:rPr lang="en-US" sz="1700" dirty="0">
                <a:solidFill>
                  <a:srgbClr val="0000FF"/>
                </a:solidFill>
                <a:latin typeface="Consolas"/>
              </a:rPr>
              <a:t>return</a:t>
            </a:r>
            <a:r>
              <a:rPr lang="en-US" sz="1700" dirty="0">
                <a:solidFill>
                  <a:prstClr val="black"/>
                </a:solidFill>
                <a:latin typeface="Consolas"/>
              </a:rPr>
              <a:t> grade(</a:t>
            </a:r>
            <a:r>
              <a:rPr lang="en-US" sz="1700" dirty="0" err="1">
                <a:solidFill>
                  <a:prstClr val="black"/>
                </a:solidFill>
                <a:latin typeface="Consolas"/>
              </a:rPr>
              <a:t>s.midterm</a:t>
            </a:r>
            <a:r>
              <a:rPr lang="en-US" sz="1700" dirty="0">
                <a:solidFill>
                  <a:prstClr val="black"/>
                </a:solidFill>
                <a:latin typeface="Consolas"/>
              </a:rPr>
              <a:t>, </a:t>
            </a:r>
            <a:r>
              <a:rPr lang="en-US" sz="1700" dirty="0" err="1">
                <a:solidFill>
                  <a:prstClr val="black"/>
                </a:solidFill>
                <a:latin typeface="Consolas"/>
              </a:rPr>
              <a:t>s.final</a:t>
            </a:r>
            <a:r>
              <a:rPr lang="en-US" sz="1700" dirty="0">
                <a:solidFill>
                  <a:prstClr val="black"/>
                </a:solidFill>
                <a:latin typeface="Consolas"/>
              </a:rPr>
              <a:t>, 0);</a:t>
            </a:r>
          </a:p>
          <a:p>
            <a:pPr marL="978408" lvl="3" indent="0">
              <a:buNone/>
            </a:pPr>
            <a:r>
              <a:rPr lang="en-US" sz="1700" dirty="0">
                <a:solidFill>
                  <a:prstClr val="black"/>
                </a:solidFill>
                <a:latin typeface="Consolas"/>
              </a:rPr>
              <a:t>    </a:t>
            </a:r>
            <a:r>
              <a:rPr lang="en-US" sz="1700" dirty="0">
                <a:solidFill>
                  <a:srgbClr val="0000FF"/>
                </a:solidFill>
                <a:latin typeface="Consolas"/>
              </a:rPr>
              <a:t>return</a:t>
            </a:r>
            <a:r>
              <a:rPr lang="en-US" sz="1700" dirty="0">
                <a:solidFill>
                  <a:prstClr val="black"/>
                </a:solidFill>
                <a:latin typeface="Consolas"/>
              </a:rPr>
              <a:t> grade(</a:t>
            </a:r>
            <a:r>
              <a:rPr lang="en-US" sz="1700" dirty="0" err="1">
                <a:solidFill>
                  <a:prstClr val="black"/>
                </a:solidFill>
                <a:latin typeface="Consolas"/>
              </a:rPr>
              <a:t>s.midterm</a:t>
            </a:r>
            <a:r>
              <a:rPr lang="en-US" sz="1700" dirty="0">
                <a:solidFill>
                  <a:prstClr val="black"/>
                </a:solidFill>
                <a:latin typeface="Consolas"/>
              </a:rPr>
              <a:t>, </a:t>
            </a:r>
            <a:r>
              <a:rPr lang="en-US" sz="1700" dirty="0" err="1">
                <a:solidFill>
                  <a:prstClr val="black"/>
                </a:solidFill>
                <a:latin typeface="Consolas"/>
              </a:rPr>
              <a:t>s.final</a:t>
            </a:r>
            <a:r>
              <a:rPr lang="en-US" sz="1700" dirty="0">
                <a:solidFill>
                  <a:prstClr val="black"/>
                </a:solidFill>
                <a:latin typeface="Consolas"/>
              </a:rPr>
              <a:t>, median(nonzero));</a:t>
            </a:r>
          </a:p>
          <a:p>
            <a:pPr marL="978408" lvl="3" indent="0">
              <a:buNone/>
            </a:pPr>
            <a:r>
              <a:rPr lang="en-US" sz="1700" dirty="0">
                <a:solidFill>
                  <a:prstClr val="black"/>
                </a:solidFill>
                <a:latin typeface="Consolas"/>
              </a:rPr>
              <a:t>}</a:t>
            </a:r>
          </a:p>
          <a:p>
            <a:endParaRPr lang="en-US" dirty="0" smtClean="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49</a:t>
            </a:fld>
            <a:endParaRPr lang="en-US"/>
          </a:p>
        </p:txBody>
      </p:sp>
    </p:spTree>
    <p:extLst>
      <p:ext uri="{BB962C8B-B14F-4D97-AF65-F5344CB8AC3E}">
        <p14:creationId xmlns:p14="http://schemas.microsoft.com/office/powerpoint/2010/main" val="3303329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Generic Algorithms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5</a:t>
            </a:fld>
            <a:endParaRPr lang="en-US"/>
          </a:p>
        </p:txBody>
      </p:sp>
    </p:spTree>
    <p:extLst>
      <p:ext uri="{BB962C8B-B14F-4D97-AF65-F5344CB8AC3E}">
        <p14:creationId xmlns:p14="http://schemas.microsoft.com/office/powerpoint/2010/main" val="11273946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Algorithm: </a:t>
            </a:r>
            <a:r>
              <a:rPr lang="en-US" dirty="0" err="1" smtClean="0"/>
              <a:t>remove_copy</a:t>
            </a:r>
            <a:endParaRPr lang="en-US" dirty="0"/>
          </a:p>
        </p:txBody>
      </p:sp>
      <p:sp>
        <p:nvSpPr>
          <p:cNvPr id="3" name="Content Placeholder 2"/>
          <p:cNvSpPr>
            <a:spLocks noGrp="1"/>
          </p:cNvSpPr>
          <p:nvPr>
            <p:ph idx="1"/>
          </p:nvPr>
        </p:nvSpPr>
        <p:spPr/>
        <p:txBody>
          <a:bodyPr>
            <a:normAutofit/>
          </a:bodyPr>
          <a:lstStyle/>
          <a:p>
            <a:r>
              <a:rPr lang="en-US" dirty="0" smtClean="0"/>
              <a:t>Library provides copying versions like ‘_copy’</a:t>
            </a:r>
          </a:p>
          <a:p>
            <a:pPr lvl="1"/>
            <a:r>
              <a:rPr lang="en-US" dirty="0" smtClean="0"/>
              <a:t>Equivalent to in-place versions except that they create a copy</a:t>
            </a:r>
          </a:p>
          <a:p>
            <a:pPr lvl="1"/>
            <a:r>
              <a:rPr lang="en-US" dirty="0" smtClean="0"/>
              <a:t>Therefore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remove_copy</a:t>
            </a:r>
            <a:r>
              <a:rPr lang="en-US" dirty="0" smtClean="0">
                <a:latin typeface="Consolas" panose="020B0609020204030204" pitchFamily="49" charset="0"/>
              </a:rPr>
              <a:t>()</a:t>
            </a:r>
            <a:r>
              <a:rPr lang="en-US" dirty="0" smtClean="0"/>
              <a:t> is copying equivalent of </a:t>
            </a:r>
            <a:r>
              <a:rPr lang="en-US" dirty="0" err="1" smtClean="0">
                <a:latin typeface="Consolas" panose="020B0609020204030204" pitchFamily="49" charset="0"/>
              </a:rPr>
              <a:t>std</a:t>
            </a:r>
            <a:r>
              <a:rPr lang="en-US" dirty="0" smtClean="0">
                <a:latin typeface="Consolas" panose="020B0609020204030204" pitchFamily="49" charset="0"/>
              </a:rPr>
              <a:t>::remove()</a:t>
            </a:r>
          </a:p>
          <a:p>
            <a:r>
              <a:rPr lang="en-US" dirty="0" smtClean="0"/>
              <a:t>The </a:t>
            </a:r>
            <a:r>
              <a:rPr lang="en-US" dirty="0" err="1" smtClean="0">
                <a:latin typeface="Consolas" panose="020B0609020204030204" pitchFamily="49" charset="0"/>
              </a:rPr>
              <a:t>std</a:t>
            </a:r>
            <a:r>
              <a:rPr lang="en-US" dirty="0" smtClean="0">
                <a:latin typeface="Consolas" panose="020B0609020204030204" pitchFamily="49" charset="0"/>
              </a:rPr>
              <a:t>::remove()</a:t>
            </a:r>
            <a:r>
              <a:rPr lang="en-US" dirty="0" smtClean="0"/>
              <a:t> algorithm </a:t>
            </a:r>
            <a:r>
              <a:rPr lang="en-US" dirty="0"/>
              <a:t>finds all values that match a given value and </a:t>
            </a:r>
            <a:r>
              <a:rPr lang="en-US" dirty="0" smtClean="0"/>
              <a:t>‘removes’ </a:t>
            </a:r>
            <a:r>
              <a:rPr lang="en-US" dirty="0"/>
              <a:t>those </a:t>
            </a:r>
            <a:r>
              <a:rPr lang="en-US" dirty="0" smtClean="0"/>
              <a:t>values from </a:t>
            </a:r>
            <a:r>
              <a:rPr lang="en-US" dirty="0"/>
              <a:t>the container</a:t>
            </a:r>
            <a:r>
              <a:rPr lang="en-US" dirty="0" smtClean="0"/>
              <a:t>.</a:t>
            </a:r>
          </a:p>
          <a:p>
            <a:pPr lvl="1"/>
            <a:r>
              <a:rPr lang="en-US" dirty="0" smtClean="0"/>
              <a:t>All non-matching values are retained/copied</a:t>
            </a:r>
          </a:p>
          <a:p>
            <a:pPr lvl="1"/>
            <a:r>
              <a:rPr lang="en-US" dirty="0"/>
              <a:t>T</a:t>
            </a:r>
            <a:r>
              <a:rPr lang="en-US" dirty="0" smtClean="0"/>
              <a:t>he first two </a:t>
            </a:r>
            <a:r>
              <a:rPr lang="en-US" dirty="0"/>
              <a:t>iterators denote the input sequence. </a:t>
            </a:r>
            <a:endParaRPr lang="en-US" dirty="0" smtClean="0"/>
          </a:p>
          <a:p>
            <a:pPr lvl="1"/>
            <a:r>
              <a:rPr lang="en-US" dirty="0" smtClean="0"/>
              <a:t>The </a:t>
            </a:r>
            <a:r>
              <a:rPr lang="en-US" dirty="0"/>
              <a:t>third denotes the beginning of the destination </a:t>
            </a:r>
            <a:r>
              <a:rPr lang="en-US" dirty="0" smtClean="0"/>
              <a:t>for the </a:t>
            </a:r>
            <a:r>
              <a:rPr lang="en-US" dirty="0"/>
              <a:t>copy. </a:t>
            </a:r>
            <a:endParaRPr lang="en-US" dirty="0" smtClean="0"/>
          </a:p>
          <a:p>
            <a:pPr lvl="1"/>
            <a:r>
              <a:rPr lang="en-US" dirty="0"/>
              <a:t>A</a:t>
            </a:r>
            <a:r>
              <a:rPr lang="en-US" dirty="0" smtClean="0"/>
              <a:t>ssumes </a:t>
            </a:r>
            <a:r>
              <a:rPr lang="en-US" dirty="0"/>
              <a:t>that there is enough space </a:t>
            </a:r>
            <a:r>
              <a:rPr lang="en-US" dirty="0" smtClean="0"/>
              <a:t>in the destination (same as </a:t>
            </a:r>
            <a:r>
              <a:rPr lang="en-US" dirty="0" err="1" smtClean="0">
                <a:latin typeface="Consolas" panose="020B0609020204030204" pitchFamily="49" charset="0"/>
              </a:rPr>
              <a:t>std</a:t>
            </a:r>
            <a:r>
              <a:rPr lang="en-US" dirty="0" smtClean="0">
                <a:latin typeface="Consolas" panose="020B0609020204030204" pitchFamily="49" charset="0"/>
              </a:rPr>
              <a:t>::copy</a:t>
            </a:r>
            <a:r>
              <a:rPr lang="en-US" dirty="0" smtClean="0"/>
              <a:t>)</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50</a:t>
            </a:fld>
            <a:endParaRPr lang="en-US"/>
          </a:p>
        </p:txBody>
      </p:sp>
    </p:spTree>
    <p:extLst>
      <p:ext uri="{BB962C8B-B14F-4D97-AF65-F5344CB8AC3E}">
        <p14:creationId xmlns:p14="http://schemas.microsoft.com/office/powerpoint/2010/main" val="41584644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Classifying Students, Revisited</a:t>
            </a:r>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51</a:t>
            </a:fld>
            <a:endParaRPr lang="en-US"/>
          </a:p>
        </p:txBody>
      </p:sp>
    </p:spTree>
    <p:extLst>
      <p:ext uri="{BB962C8B-B14F-4D97-AF65-F5344CB8AC3E}">
        <p14:creationId xmlns:p14="http://schemas.microsoft.com/office/powerpoint/2010/main" val="16405279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Classifying </a:t>
            </a:r>
            <a:r>
              <a:rPr lang="en-US" dirty="0" smtClean="0"/>
              <a:t>Students</a:t>
            </a:r>
            <a:r>
              <a:rPr lang="en-US" dirty="0"/>
              <a:t>, R</a:t>
            </a:r>
            <a:r>
              <a:rPr lang="en-US" dirty="0" smtClean="0"/>
              <a:t>evisited</a:t>
            </a:r>
            <a:endParaRPr lang="en-US" dirty="0"/>
          </a:p>
        </p:txBody>
      </p:sp>
      <p:sp>
        <p:nvSpPr>
          <p:cNvPr id="3" name="Content Placeholder 2"/>
          <p:cNvSpPr>
            <a:spLocks noGrp="1"/>
          </p:cNvSpPr>
          <p:nvPr>
            <p:ph idx="1"/>
          </p:nvPr>
        </p:nvSpPr>
        <p:spPr>
          <a:xfrm>
            <a:off x="1261872" y="1828802"/>
            <a:ext cx="9939528" cy="4351337"/>
          </a:xfrm>
        </p:spPr>
        <p:txBody>
          <a:bodyPr>
            <a:normAutofit fontScale="92500" lnSpcReduction="20000"/>
          </a:bodyPr>
          <a:lstStyle/>
          <a:p>
            <a:r>
              <a:rPr lang="en-US" dirty="0" smtClean="0"/>
              <a:t>Here is what we had:</a:t>
            </a:r>
          </a:p>
          <a:p>
            <a:pPr marL="667512" lvl="2" indent="0">
              <a:buClr>
                <a:srgbClr val="31B6FD"/>
              </a:buClr>
              <a:buNone/>
            </a:pPr>
            <a:endParaRPr lang="en-US" sz="1800" i="0" dirty="0" smtClean="0">
              <a:solidFill>
                <a:srgbClr val="008000"/>
              </a:solidFill>
              <a:latin typeface="Consolas"/>
            </a:endParaRPr>
          </a:p>
          <a:p>
            <a:pPr marL="667512" lvl="2" indent="0">
              <a:buClr>
                <a:srgbClr val="31B6FD"/>
              </a:buClr>
              <a:buNone/>
            </a:pPr>
            <a:r>
              <a:rPr lang="en-US" sz="1800" i="0" dirty="0" smtClean="0">
                <a:solidFill>
                  <a:srgbClr val="008000"/>
                </a:solidFill>
                <a:latin typeface="Consolas"/>
              </a:rPr>
              <a:t>// </a:t>
            </a:r>
            <a:r>
              <a:rPr lang="en-US" sz="1800" i="0" dirty="0">
                <a:solidFill>
                  <a:srgbClr val="008000"/>
                </a:solidFill>
                <a:latin typeface="Consolas"/>
              </a:rPr>
              <a:t>second try: correct but potentially slow</a:t>
            </a:r>
            <a:endParaRPr lang="en-US" sz="1800" i="0" dirty="0">
              <a:solidFill>
                <a:prstClr val="black"/>
              </a:solidFill>
              <a:latin typeface="Consolas"/>
            </a:endParaRPr>
          </a:p>
          <a:p>
            <a:pPr marL="667512" lvl="2" indent="0">
              <a:buClr>
                <a:srgbClr val="31B6FD"/>
              </a:buClr>
              <a:buNone/>
            </a:pPr>
            <a:r>
              <a:rPr lang="en-US" sz="1800" dirty="0" err="1">
                <a:solidFill>
                  <a:prstClr val="black"/>
                </a:solidFill>
                <a:latin typeface="Consolas"/>
              </a:rPr>
              <a:t>s</a:t>
            </a:r>
            <a:r>
              <a:rPr lang="en-US" sz="1800" i="0" dirty="0" err="1" smtClean="0">
                <a:solidFill>
                  <a:prstClr val="black"/>
                </a:solidFill>
                <a:latin typeface="Consolas"/>
              </a:rPr>
              <a:t>td</a:t>
            </a:r>
            <a:r>
              <a:rPr lang="en-US" sz="1800" i="0" dirty="0" smtClean="0">
                <a:solidFill>
                  <a:prstClr val="black"/>
                </a:solidFill>
                <a:latin typeface="Consolas"/>
              </a:rPr>
              <a:t>::vector&lt;</a:t>
            </a:r>
            <a:r>
              <a:rPr lang="en-US" sz="1800" i="0" dirty="0" err="1" smtClean="0">
                <a:solidFill>
                  <a:prstClr val="black"/>
                </a:solidFill>
                <a:latin typeface="Consolas"/>
              </a:rPr>
              <a:t>student_info</a:t>
            </a:r>
            <a:r>
              <a:rPr lang="en-US" sz="1800" i="0" dirty="0">
                <a:solidFill>
                  <a:prstClr val="black"/>
                </a:solidFill>
                <a:latin typeface="Consolas"/>
              </a:rPr>
              <a:t>&gt; </a:t>
            </a:r>
            <a:r>
              <a:rPr lang="en-US" sz="1800" i="0" dirty="0" err="1" smtClean="0">
                <a:solidFill>
                  <a:prstClr val="black"/>
                </a:solidFill>
                <a:latin typeface="Consolas"/>
              </a:rPr>
              <a:t>extract_fails</a:t>
            </a:r>
            <a:r>
              <a:rPr lang="en-US" sz="1800" i="0" dirty="0" smtClean="0">
                <a:solidFill>
                  <a:prstClr val="black"/>
                </a:solidFill>
                <a:latin typeface="Consolas"/>
              </a:rPr>
              <a:t>(</a:t>
            </a:r>
            <a:r>
              <a:rPr lang="en-US" sz="1800" i="0" dirty="0" err="1" smtClean="0">
                <a:solidFill>
                  <a:prstClr val="black"/>
                </a:solidFill>
                <a:latin typeface="Consolas"/>
              </a:rPr>
              <a:t>std</a:t>
            </a:r>
            <a:r>
              <a:rPr lang="en-US" sz="1800" i="0" dirty="0" smtClean="0">
                <a:solidFill>
                  <a:prstClr val="black"/>
                </a:solidFill>
                <a:latin typeface="Consolas"/>
              </a:rPr>
              <a:t>::vector&lt;</a:t>
            </a:r>
            <a:r>
              <a:rPr lang="en-US" sz="1800" i="0" dirty="0" err="1" smtClean="0">
                <a:solidFill>
                  <a:prstClr val="black"/>
                </a:solidFill>
                <a:latin typeface="Consolas"/>
              </a:rPr>
              <a:t>student_info</a:t>
            </a:r>
            <a:r>
              <a:rPr lang="en-US" sz="1800" i="0" dirty="0">
                <a:solidFill>
                  <a:prstClr val="black"/>
                </a:solidFill>
                <a:latin typeface="Consolas"/>
              </a:rPr>
              <a:t>&gt;&amp; students)</a:t>
            </a:r>
          </a:p>
          <a:p>
            <a:pPr marL="667512" lvl="2" indent="0">
              <a:buClr>
                <a:srgbClr val="31B6FD"/>
              </a:buClr>
              <a:buNone/>
            </a:pPr>
            <a:r>
              <a:rPr lang="en-US" sz="1800" i="0" dirty="0">
                <a:solidFill>
                  <a:prstClr val="black"/>
                </a:solidFill>
                <a:latin typeface="Consolas"/>
              </a:rPr>
              <a:t>{</a:t>
            </a:r>
          </a:p>
          <a:p>
            <a:pPr marL="667512" lvl="2" indent="0">
              <a:buClr>
                <a:srgbClr val="31B6FD"/>
              </a:buClr>
              <a:buNone/>
            </a:pPr>
            <a:r>
              <a:rPr lang="en-US" sz="1800" i="0" dirty="0">
                <a:solidFill>
                  <a:prstClr val="black"/>
                </a:solidFill>
                <a:latin typeface="Consolas"/>
              </a:rPr>
              <a:t>    </a:t>
            </a:r>
            <a:r>
              <a:rPr lang="en-US" sz="1800" i="0" dirty="0" err="1" smtClean="0">
                <a:solidFill>
                  <a:prstClr val="black"/>
                </a:solidFill>
                <a:latin typeface="Consolas"/>
              </a:rPr>
              <a:t>std</a:t>
            </a:r>
            <a:r>
              <a:rPr lang="en-US" sz="1800" i="0" dirty="0" smtClean="0">
                <a:solidFill>
                  <a:prstClr val="black"/>
                </a:solidFill>
                <a:latin typeface="Consolas"/>
              </a:rPr>
              <a:t>::vector&lt;</a:t>
            </a:r>
            <a:r>
              <a:rPr lang="en-US" sz="1800" i="0" dirty="0" err="1" smtClean="0">
                <a:solidFill>
                  <a:prstClr val="black"/>
                </a:solidFill>
                <a:latin typeface="Consolas"/>
              </a:rPr>
              <a:t>student_info</a:t>
            </a:r>
            <a:r>
              <a:rPr lang="en-US" sz="1800" i="0" dirty="0">
                <a:solidFill>
                  <a:prstClr val="black"/>
                </a:solidFill>
                <a:latin typeface="Consolas"/>
              </a:rPr>
              <a:t>&gt; fail;</a:t>
            </a:r>
          </a:p>
          <a:p>
            <a:pPr marL="667512" lvl="2" indent="0">
              <a:buClr>
                <a:srgbClr val="31B6FD"/>
              </a:buClr>
              <a:buNone/>
            </a:pPr>
            <a:r>
              <a:rPr lang="en-US" sz="1800" i="0" dirty="0">
                <a:solidFill>
                  <a:prstClr val="black"/>
                </a:solidFill>
                <a:latin typeface="Consolas"/>
              </a:rPr>
              <a:t>    </a:t>
            </a:r>
            <a:r>
              <a:rPr lang="en-US" sz="1800" i="0" dirty="0" err="1" smtClean="0">
                <a:solidFill>
                  <a:prstClr val="black"/>
                </a:solidFill>
                <a:latin typeface="Consolas"/>
              </a:rPr>
              <a:t>std</a:t>
            </a:r>
            <a:r>
              <a:rPr lang="en-US" sz="1800" i="0" dirty="0" smtClean="0">
                <a:solidFill>
                  <a:prstClr val="black"/>
                </a:solidFill>
                <a:latin typeface="Consolas"/>
              </a:rPr>
              <a:t>::vector&lt;</a:t>
            </a:r>
            <a:r>
              <a:rPr lang="en-US" sz="1800" i="0" dirty="0" err="1" smtClean="0">
                <a:solidFill>
                  <a:prstClr val="black"/>
                </a:solidFill>
                <a:latin typeface="Consolas"/>
              </a:rPr>
              <a:t>student_info</a:t>
            </a:r>
            <a:r>
              <a:rPr lang="en-US" sz="1800" i="0" dirty="0">
                <a:solidFill>
                  <a:prstClr val="black"/>
                </a:solidFill>
                <a:latin typeface="Consolas"/>
              </a:rPr>
              <a:t>&gt;::</a:t>
            </a:r>
            <a:r>
              <a:rPr lang="en-US" sz="1800" i="0" dirty="0" err="1">
                <a:solidFill>
                  <a:prstClr val="black"/>
                </a:solidFill>
                <a:latin typeface="Consolas"/>
              </a:rPr>
              <a:t>size_type</a:t>
            </a:r>
            <a:r>
              <a:rPr lang="en-US" sz="1800" i="0" dirty="0">
                <a:solidFill>
                  <a:prstClr val="black"/>
                </a:solidFill>
                <a:latin typeface="Consolas"/>
              </a:rPr>
              <a:t> i = 0;</a:t>
            </a:r>
          </a:p>
          <a:p>
            <a:pPr marL="667512" lvl="2" indent="0">
              <a:buClr>
                <a:srgbClr val="31B6FD"/>
              </a:buClr>
              <a:buNone/>
            </a:pPr>
            <a:endParaRPr lang="en-US" sz="1800" i="0" dirty="0">
              <a:solidFill>
                <a:prstClr val="black"/>
              </a:solidFill>
              <a:latin typeface="Consolas"/>
            </a:endParaRPr>
          </a:p>
          <a:p>
            <a:pPr marL="667512" lvl="2" indent="0">
              <a:buClr>
                <a:srgbClr val="31B6FD"/>
              </a:buClr>
              <a:buNone/>
            </a:pPr>
            <a:r>
              <a:rPr lang="en-US" sz="1800" i="0" dirty="0">
                <a:solidFill>
                  <a:prstClr val="black"/>
                </a:solidFill>
                <a:latin typeface="Consolas"/>
              </a:rPr>
              <a:t>    </a:t>
            </a:r>
            <a:r>
              <a:rPr lang="en-US" sz="1800" i="0" dirty="0">
                <a:solidFill>
                  <a:srgbClr val="008000"/>
                </a:solidFill>
                <a:latin typeface="Consolas"/>
              </a:rPr>
              <a:t>// invariant: elements [0, </a:t>
            </a:r>
            <a:r>
              <a:rPr lang="en-US" sz="1800" i="0" dirty="0" err="1">
                <a:solidFill>
                  <a:srgbClr val="008000"/>
                </a:solidFill>
                <a:latin typeface="Consolas"/>
              </a:rPr>
              <a:t>i</a:t>
            </a:r>
            <a:r>
              <a:rPr lang="en-US" sz="1800" i="0" dirty="0">
                <a:solidFill>
                  <a:srgbClr val="008000"/>
                </a:solidFill>
                <a:latin typeface="Consolas"/>
              </a:rPr>
              <a:t>) of students represent passing grades</a:t>
            </a:r>
            <a:endParaRPr lang="en-US" sz="1800" i="0" dirty="0">
              <a:solidFill>
                <a:prstClr val="black"/>
              </a:solidFill>
              <a:latin typeface="Consolas"/>
            </a:endParaRPr>
          </a:p>
          <a:p>
            <a:pPr marL="667512" lvl="2" indent="0">
              <a:buClr>
                <a:srgbClr val="31B6FD"/>
              </a:buClr>
              <a:buNone/>
            </a:pPr>
            <a:r>
              <a:rPr lang="en-US" sz="1800" i="0" dirty="0">
                <a:solidFill>
                  <a:prstClr val="black"/>
                </a:solidFill>
                <a:latin typeface="Consolas"/>
              </a:rPr>
              <a:t>    </a:t>
            </a:r>
            <a:r>
              <a:rPr lang="en-US" sz="1800" i="0" dirty="0">
                <a:solidFill>
                  <a:srgbClr val="0000FF"/>
                </a:solidFill>
                <a:latin typeface="Consolas"/>
              </a:rPr>
              <a:t>while</a:t>
            </a:r>
            <a:r>
              <a:rPr lang="en-US" sz="1800" i="0" dirty="0">
                <a:solidFill>
                  <a:prstClr val="black"/>
                </a:solidFill>
                <a:latin typeface="Consolas"/>
              </a:rPr>
              <a:t> (</a:t>
            </a:r>
            <a:r>
              <a:rPr lang="en-US" sz="1800" i="0" dirty="0" err="1">
                <a:solidFill>
                  <a:prstClr val="black"/>
                </a:solidFill>
                <a:latin typeface="Consolas"/>
              </a:rPr>
              <a:t>i</a:t>
            </a:r>
            <a:r>
              <a:rPr lang="en-US" sz="1800" i="0" dirty="0">
                <a:solidFill>
                  <a:prstClr val="black"/>
                </a:solidFill>
                <a:latin typeface="Consolas"/>
              </a:rPr>
              <a:t> != </a:t>
            </a:r>
            <a:r>
              <a:rPr lang="en-US" sz="1800" i="0" dirty="0" err="1">
                <a:solidFill>
                  <a:prstClr val="black"/>
                </a:solidFill>
                <a:latin typeface="Consolas"/>
              </a:rPr>
              <a:t>students.size</a:t>
            </a:r>
            <a:r>
              <a:rPr lang="en-US" sz="1800" i="0" dirty="0">
                <a:solidFill>
                  <a:prstClr val="black"/>
                </a:solidFill>
                <a:latin typeface="Consolas"/>
              </a:rPr>
              <a:t>()) {</a:t>
            </a:r>
          </a:p>
          <a:p>
            <a:pPr marL="667512" lvl="2" indent="0">
              <a:buClr>
                <a:srgbClr val="31B6FD"/>
              </a:buClr>
              <a:buNone/>
            </a:pPr>
            <a:r>
              <a:rPr lang="en-US" sz="1800" i="0" dirty="0">
                <a:solidFill>
                  <a:prstClr val="black"/>
                </a:solidFill>
                <a:latin typeface="Consolas"/>
              </a:rPr>
              <a:t>        </a:t>
            </a:r>
            <a:r>
              <a:rPr lang="en-US" sz="1800" i="0" dirty="0">
                <a:solidFill>
                  <a:srgbClr val="0000FF"/>
                </a:solidFill>
                <a:latin typeface="Consolas"/>
              </a:rPr>
              <a:t>if</a:t>
            </a:r>
            <a:r>
              <a:rPr lang="en-US" sz="1800" i="0" dirty="0">
                <a:solidFill>
                  <a:prstClr val="black"/>
                </a:solidFill>
                <a:latin typeface="Consolas"/>
              </a:rPr>
              <a:t> (</a:t>
            </a:r>
            <a:r>
              <a:rPr lang="en-US" sz="1800" i="0" dirty="0" err="1">
                <a:solidFill>
                  <a:prstClr val="black"/>
                </a:solidFill>
                <a:latin typeface="Consolas"/>
              </a:rPr>
              <a:t>fail_grade</a:t>
            </a:r>
            <a:r>
              <a:rPr lang="en-US" sz="1800" i="0" dirty="0">
                <a:solidFill>
                  <a:prstClr val="black"/>
                </a:solidFill>
                <a:latin typeface="Consolas"/>
              </a:rPr>
              <a:t>(students[</a:t>
            </a:r>
            <a:r>
              <a:rPr lang="en-US" sz="1800" i="0" dirty="0" err="1">
                <a:solidFill>
                  <a:prstClr val="black"/>
                </a:solidFill>
                <a:latin typeface="Consolas"/>
              </a:rPr>
              <a:t>i</a:t>
            </a:r>
            <a:r>
              <a:rPr lang="en-US" sz="1800" i="0" dirty="0">
                <a:solidFill>
                  <a:prstClr val="black"/>
                </a:solidFill>
                <a:latin typeface="Consolas"/>
              </a:rPr>
              <a:t>])) {</a:t>
            </a:r>
          </a:p>
          <a:p>
            <a:pPr marL="667512" lvl="2" indent="0">
              <a:buClr>
                <a:srgbClr val="31B6FD"/>
              </a:buClr>
              <a:buNone/>
            </a:pPr>
            <a:r>
              <a:rPr lang="en-US" sz="1800" i="0" dirty="0">
                <a:solidFill>
                  <a:prstClr val="black"/>
                </a:solidFill>
                <a:latin typeface="Consolas"/>
              </a:rPr>
              <a:t>            </a:t>
            </a:r>
            <a:r>
              <a:rPr lang="en-US" sz="1800" i="0" dirty="0" err="1">
                <a:solidFill>
                  <a:prstClr val="black"/>
                </a:solidFill>
                <a:latin typeface="Consolas"/>
              </a:rPr>
              <a:t>fail.push_back</a:t>
            </a:r>
            <a:r>
              <a:rPr lang="en-US" sz="1800" i="0" dirty="0">
                <a:solidFill>
                  <a:prstClr val="black"/>
                </a:solidFill>
                <a:latin typeface="Consolas"/>
              </a:rPr>
              <a:t>(students[</a:t>
            </a:r>
            <a:r>
              <a:rPr lang="en-US" sz="1800" i="0" dirty="0" err="1">
                <a:solidFill>
                  <a:prstClr val="black"/>
                </a:solidFill>
                <a:latin typeface="Consolas"/>
              </a:rPr>
              <a:t>i</a:t>
            </a:r>
            <a:r>
              <a:rPr lang="en-US" sz="1800" i="0" dirty="0">
                <a:solidFill>
                  <a:prstClr val="black"/>
                </a:solidFill>
                <a:latin typeface="Consolas"/>
              </a:rPr>
              <a:t>]};</a:t>
            </a:r>
          </a:p>
          <a:p>
            <a:pPr marL="667512" lvl="2" indent="0">
              <a:buClr>
                <a:srgbClr val="31B6FD"/>
              </a:buClr>
              <a:buNone/>
            </a:pPr>
            <a:r>
              <a:rPr lang="en-US" sz="1800" i="0" dirty="0">
                <a:solidFill>
                  <a:prstClr val="black"/>
                </a:solidFill>
                <a:latin typeface="Consolas"/>
              </a:rPr>
              <a:t>            </a:t>
            </a:r>
            <a:r>
              <a:rPr lang="en-US" sz="1800" i="0" dirty="0" err="1">
                <a:solidFill>
                  <a:prstClr val="black"/>
                </a:solidFill>
                <a:latin typeface="Consolas"/>
              </a:rPr>
              <a:t>students.erase</a:t>
            </a:r>
            <a:r>
              <a:rPr lang="en-US" sz="1800" i="0" dirty="0">
                <a:solidFill>
                  <a:prstClr val="black"/>
                </a:solidFill>
                <a:latin typeface="Consolas"/>
              </a:rPr>
              <a:t>(</a:t>
            </a:r>
            <a:r>
              <a:rPr lang="en-US" sz="1800" i="0" dirty="0" err="1">
                <a:solidFill>
                  <a:prstClr val="black"/>
                </a:solidFill>
                <a:latin typeface="Consolas"/>
              </a:rPr>
              <a:t>students.begin</a:t>
            </a:r>
            <a:r>
              <a:rPr lang="en-US" sz="1800" i="0" dirty="0">
                <a:solidFill>
                  <a:prstClr val="black"/>
                </a:solidFill>
                <a:latin typeface="Consolas"/>
              </a:rPr>
              <a:t>() + </a:t>
            </a:r>
            <a:r>
              <a:rPr lang="en-US" sz="1800" i="0" dirty="0" err="1">
                <a:solidFill>
                  <a:prstClr val="black"/>
                </a:solidFill>
                <a:latin typeface="Consolas"/>
              </a:rPr>
              <a:t>i</a:t>
            </a:r>
            <a:r>
              <a:rPr lang="en-US" sz="1800" i="0" dirty="0">
                <a:solidFill>
                  <a:prstClr val="black"/>
                </a:solidFill>
                <a:latin typeface="Consolas"/>
              </a:rPr>
              <a:t>);</a:t>
            </a:r>
          </a:p>
          <a:p>
            <a:pPr marL="667512" lvl="2" indent="0">
              <a:buClr>
                <a:srgbClr val="31B6FD"/>
              </a:buClr>
              <a:buNone/>
            </a:pPr>
            <a:r>
              <a:rPr lang="en-US" sz="1800" i="0" dirty="0">
                <a:solidFill>
                  <a:prstClr val="black"/>
                </a:solidFill>
                <a:latin typeface="Consolas"/>
              </a:rPr>
              <a:t>        } </a:t>
            </a:r>
            <a:r>
              <a:rPr lang="en-US" sz="1800" i="0" dirty="0">
                <a:solidFill>
                  <a:srgbClr val="0000FF"/>
                </a:solidFill>
                <a:latin typeface="Consolas"/>
              </a:rPr>
              <a:t>else</a:t>
            </a:r>
            <a:endParaRPr lang="en-US" sz="1800" i="0" dirty="0">
              <a:solidFill>
                <a:prstClr val="black"/>
              </a:solidFill>
              <a:latin typeface="Consolas"/>
            </a:endParaRPr>
          </a:p>
          <a:p>
            <a:pPr marL="667512" lvl="2" indent="0">
              <a:buClr>
                <a:srgbClr val="31B6FD"/>
              </a:buClr>
              <a:buNone/>
            </a:pPr>
            <a:r>
              <a:rPr lang="en-US" sz="1800" i="0" dirty="0">
                <a:solidFill>
                  <a:prstClr val="black"/>
                </a:solidFill>
                <a:latin typeface="Consolas"/>
              </a:rPr>
              <a:t>            ++</a:t>
            </a:r>
            <a:r>
              <a:rPr lang="en-US" sz="1800" i="0" dirty="0" err="1">
                <a:solidFill>
                  <a:prstClr val="black"/>
                </a:solidFill>
                <a:latin typeface="Consolas"/>
              </a:rPr>
              <a:t>i</a:t>
            </a:r>
            <a:r>
              <a:rPr lang="en-US" sz="1800" i="0" dirty="0">
                <a:solidFill>
                  <a:prstClr val="black"/>
                </a:solidFill>
                <a:latin typeface="Consolas"/>
              </a:rPr>
              <a:t>;</a:t>
            </a:r>
          </a:p>
          <a:p>
            <a:pPr marL="667512" lvl="2" indent="0">
              <a:buClr>
                <a:srgbClr val="31B6FD"/>
              </a:buClr>
              <a:buNone/>
            </a:pPr>
            <a:r>
              <a:rPr lang="en-US" sz="1800" i="0" dirty="0">
                <a:solidFill>
                  <a:prstClr val="black"/>
                </a:solidFill>
                <a:latin typeface="Consolas"/>
              </a:rPr>
              <a:t>    }</a:t>
            </a:r>
          </a:p>
          <a:p>
            <a:pPr marL="667512" lvl="2" indent="0">
              <a:buClr>
                <a:srgbClr val="31B6FD"/>
              </a:buClr>
              <a:buNone/>
            </a:pPr>
            <a:r>
              <a:rPr lang="en-US" sz="1800" i="0" dirty="0">
                <a:solidFill>
                  <a:prstClr val="black"/>
                </a:solidFill>
                <a:latin typeface="Consolas"/>
              </a:rPr>
              <a:t>    </a:t>
            </a:r>
            <a:r>
              <a:rPr lang="en-US" sz="1800" i="0" dirty="0">
                <a:solidFill>
                  <a:srgbClr val="0000FF"/>
                </a:solidFill>
                <a:latin typeface="Consolas"/>
              </a:rPr>
              <a:t>return</a:t>
            </a:r>
            <a:r>
              <a:rPr lang="en-US" sz="1800" i="0" dirty="0">
                <a:solidFill>
                  <a:prstClr val="black"/>
                </a:solidFill>
                <a:latin typeface="Consolas"/>
              </a:rPr>
              <a:t> fail;</a:t>
            </a:r>
          </a:p>
          <a:p>
            <a:pPr marL="667512" lvl="2" indent="0">
              <a:buClr>
                <a:srgbClr val="31B6FD"/>
              </a:buClr>
              <a:buNone/>
            </a:pPr>
            <a:r>
              <a:rPr lang="en-US" sz="1800" i="0" dirty="0">
                <a:solidFill>
                  <a:prstClr val="black"/>
                </a:solidFill>
                <a:latin typeface="Consolas"/>
              </a:rPr>
              <a:t>}</a:t>
            </a:r>
          </a:p>
          <a:p>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52</a:t>
            </a:fld>
            <a:endParaRPr lang="en-US"/>
          </a:p>
        </p:txBody>
      </p:sp>
    </p:spTree>
    <p:extLst>
      <p:ext uri="{BB962C8B-B14F-4D97-AF65-F5344CB8AC3E}">
        <p14:creationId xmlns:p14="http://schemas.microsoft.com/office/powerpoint/2010/main" val="5039579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Classifying Students, Revisited</a:t>
            </a:r>
          </a:p>
        </p:txBody>
      </p:sp>
      <p:sp>
        <p:nvSpPr>
          <p:cNvPr id="3" name="Content Placeholder 2"/>
          <p:cNvSpPr>
            <a:spLocks noGrp="1"/>
          </p:cNvSpPr>
          <p:nvPr>
            <p:ph idx="1"/>
          </p:nvPr>
        </p:nvSpPr>
        <p:spPr/>
        <p:txBody>
          <a:bodyPr/>
          <a:lstStyle/>
          <a:p>
            <a:r>
              <a:rPr lang="en-US" dirty="0" smtClean="0"/>
              <a:t>We promised to show an algorithmic solution (instead of using </a:t>
            </a:r>
            <a:r>
              <a:rPr lang="en-US" dirty="0" err="1" smtClean="0">
                <a:latin typeface="Consolas" panose="020B0609020204030204" pitchFamily="49" charset="0"/>
              </a:rPr>
              <a:t>std</a:t>
            </a:r>
            <a:r>
              <a:rPr lang="en-US" dirty="0" smtClean="0">
                <a:latin typeface="Consolas" panose="020B0609020204030204" pitchFamily="49" charset="0"/>
              </a:rPr>
              <a:t>::list&lt;T&gt;</a:t>
            </a:r>
            <a:r>
              <a:rPr lang="en-US" dirty="0" smtClean="0"/>
              <a:t> or </a:t>
            </a:r>
            <a:r>
              <a:rPr lang="en-US" dirty="0" smtClean="0">
                <a:latin typeface="Consolas" panose="020B0609020204030204" pitchFamily="49" charset="0"/>
              </a:rPr>
              <a:t>list&lt;T&gt;</a:t>
            </a:r>
            <a:r>
              <a:rPr lang="en-US" dirty="0" smtClean="0"/>
              <a:t>)</a:t>
            </a:r>
          </a:p>
          <a:p>
            <a:r>
              <a:rPr lang="en-US" dirty="0" smtClean="0"/>
              <a:t>We’ll show two solutions</a:t>
            </a:r>
          </a:p>
          <a:p>
            <a:pPr lvl="1"/>
            <a:r>
              <a:rPr lang="en-US" dirty="0" smtClean="0"/>
              <a:t>Slower one: uses two passes over the data</a:t>
            </a:r>
          </a:p>
          <a:p>
            <a:pPr lvl="1"/>
            <a:r>
              <a:rPr lang="en-US" dirty="0" smtClean="0"/>
              <a:t>And second one uses one pass over the data</a:t>
            </a:r>
          </a:p>
          <a:p>
            <a:r>
              <a:rPr lang="en-US" dirty="0" smtClean="0"/>
              <a:t>Both solutions expose complexity of O(N)</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53</a:t>
            </a:fld>
            <a:endParaRPr lang="en-US"/>
          </a:p>
        </p:txBody>
      </p:sp>
    </p:spTree>
    <p:extLst>
      <p:ext uri="{BB962C8B-B14F-4D97-AF65-F5344CB8AC3E}">
        <p14:creationId xmlns:p14="http://schemas.microsoft.com/office/powerpoint/2010/main" val="7762041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Classifying Students, Revisited</a:t>
            </a:r>
            <a:endParaRPr lang="en-US" dirty="0"/>
          </a:p>
        </p:txBody>
      </p:sp>
      <p:sp>
        <p:nvSpPr>
          <p:cNvPr id="3" name="Content Placeholder 2"/>
          <p:cNvSpPr>
            <a:spLocks noGrp="1"/>
          </p:cNvSpPr>
          <p:nvPr>
            <p:ph idx="1"/>
          </p:nvPr>
        </p:nvSpPr>
        <p:spPr>
          <a:xfrm>
            <a:off x="1261872" y="1828802"/>
            <a:ext cx="9253728" cy="4351337"/>
          </a:xfrm>
        </p:spPr>
        <p:txBody>
          <a:bodyPr>
            <a:normAutofit lnSpcReduction="10000"/>
          </a:bodyPr>
          <a:lstStyle/>
          <a:p>
            <a:r>
              <a:rPr lang="en-US" dirty="0"/>
              <a:t>Two pass solution:</a:t>
            </a:r>
          </a:p>
          <a:p>
            <a:pPr marL="978408" lvl="3" indent="0">
              <a:buNone/>
            </a:pPr>
            <a:endParaRPr lang="en-US" dirty="0">
              <a:solidFill>
                <a:prstClr val="black"/>
              </a:solidFill>
              <a:latin typeface="Consolas"/>
            </a:endParaRPr>
          </a:p>
          <a:p>
            <a:pPr marL="457200" lvl="3" indent="0">
              <a:buNone/>
            </a:pPr>
            <a:r>
              <a:rPr lang="en-US" dirty="0" err="1">
                <a:solidFill>
                  <a:prstClr val="black"/>
                </a:solidFill>
                <a:latin typeface="Consolas"/>
              </a:rPr>
              <a:t>s</a:t>
            </a:r>
            <a:r>
              <a:rPr lang="en-US" dirty="0" err="1" smtClean="0">
                <a:solidFill>
                  <a:prstClr val="black"/>
                </a:solidFill>
                <a:latin typeface="Consolas"/>
              </a:rPr>
              <a:t>td</a:t>
            </a:r>
            <a:r>
              <a:rPr lang="en-US" dirty="0" smtClean="0">
                <a:solidFill>
                  <a:prstClr val="black"/>
                </a:solidFill>
                <a:latin typeface="Consolas"/>
              </a:rPr>
              <a:t>::vector&lt;</a:t>
            </a:r>
            <a:r>
              <a:rPr lang="en-US" dirty="0" err="1" smtClean="0">
                <a:solidFill>
                  <a:prstClr val="black"/>
                </a:solidFill>
                <a:latin typeface="Consolas"/>
              </a:rPr>
              <a:t>student_info</a:t>
            </a:r>
            <a:r>
              <a:rPr lang="en-US" dirty="0">
                <a:solidFill>
                  <a:prstClr val="black"/>
                </a:solidFill>
                <a:latin typeface="Consolas"/>
              </a:rPr>
              <a:t>&gt; </a:t>
            </a:r>
            <a:r>
              <a:rPr lang="en-US" dirty="0" err="1" smtClean="0">
                <a:solidFill>
                  <a:prstClr val="black"/>
                </a:solidFill>
                <a:latin typeface="Consolas"/>
              </a:rPr>
              <a:t>extract_fails</a:t>
            </a:r>
            <a:r>
              <a:rPr lang="en-US" dirty="0" smtClean="0">
                <a:solidFill>
                  <a:prstClr val="black"/>
                </a:solidFill>
                <a:latin typeface="Consolas"/>
              </a:rPr>
              <a:t>(</a:t>
            </a:r>
            <a:r>
              <a:rPr lang="en-US" dirty="0" err="1" smtClean="0">
                <a:solidFill>
                  <a:prstClr val="black"/>
                </a:solidFill>
                <a:latin typeface="Consolas"/>
              </a:rPr>
              <a:t>std</a:t>
            </a:r>
            <a:r>
              <a:rPr lang="en-US" dirty="0" smtClean="0">
                <a:solidFill>
                  <a:prstClr val="black"/>
                </a:solidFill>
                <a:latin typeface="Consolas"/>
              </a:rPr>
              <a:t>::vector&lt;</a:t>
            </a:r>
            <a:r>
              <a:rPr lang="en-US" dirty="0" err="1" smtClean="0">
                <a:solidFill>
                  <a:prstClr val="black"/>
                </a:solidFill>
                <a:latin typeface="Consolas"/>
              </a:rPr>
              <a:t>student_info</a:t>
            </a:r>
            <a:r>
              <a:rPr lang="en-US" dirty="0">
                <a:solidFill>
                  <a:prstClr val="black"/>
                </a:solidFill>
                <a:latin typeface="Consolas"/>
              </a:rPr>
              <a:t>&gt;&amp; students) </a:t>
            </a:r>
          </a:p>
          <a:p>
            <a:pPr marL="457200" lvl="3" indent="0">
              <a:buNone/>
            </a:pPr>
            <a:r>
              <a:rPr lang="en-US" dirty="0">
                <a:solidFill>
                  <a:prstClr val="black"/>
                </a:solidFill>
                <a:latin typeface="Consolas"/>
              </a:rPr>
              <a:t>{</a:t>
            </a:r>
          </a:p>
          <a:p>
            <a:pPr marL="457200" lvl="3" indent="0">
              <a:buNone/>
            </a:pPr>
            <a:r>
              <a:rPr lang="en-US" dirty="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::vector&lt;</a:t>
            </a:r>
            <a:r>
              <a:rPr lang="en-US" dirty="0" err="1" smtClean="0">
                <a:solidFill>
                  <a:prstClr val="black"/>
                </a:solidFill>
                <a:latin typeface="Consolas"/>
              </a:rPr>
              <a:t>student_info</a:t>
            </a:r>
            <a:r>
              <a:rPr lang="en-US" dirty="0">
                <a:solidFill>
                  <a:prstClr val="black"/>
                </a:solidFill>
                <a:latin typeface="Consolas"/>
              </a:rPr>
              <a:t>&gt; fail</a:t>
            </a:r>
            <a:r>
              <a:rPr lang="en-US" dirty="0" smtClean="0">
                <a:solidFill>
                  <a:prstClr val="black"/>
                </a:solidFill>
                <a:latin typeface="Consolas"/>
              </a:rPr>
              <a:t>;</a:t>
            </a:r>
          </a:p>
          <a:p>
            <a:pPr marL="457200" lvl="3" indent="0">
              <a:buNone/>
            </a:pPr>
            <a:endParaRPr lang="en-US" dirty="0">
              <a:solidFill>
                <a:prstClr val="black"/>
              </a:solidFill>
              <a:latin typeface="Consolas"/>
            </a:endParaRPr>
          </a:p>
          <a:p>
            <a:pPr marL="457200" lvl="3" indent="0">
              <a:buNone/>
            </a:pPr>
            <a:r>
              <a:rPr lang="en-US" dirty="0">
                <a:solidFill>
                  <a:srgbClr val="008000"/>
                </a:solidFill>
                <a:latin typeface="Consolas"/>
              </a:rPr>
              <a:t>    // create copy of student records while ignoring pass grades</a:t>
            </a:r>
            <a:endParaRPr lang="en-US" dirty="0">
              <a:solidFill>
                <a:prstClr val="black"/>
              </a:solidFill>
              <a:latin typeface="Consolas"/>
            </a:endParaRPr>
          </a:p>
          <a:p>
            <a:pPr marL="457200" lvl="3" indent="0">
              <a:buNone/>
            </a:pPr>
            <a:r>
              <a:rPr lang="en-US" dirty="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remove_copy_if</a:t>
            </a:r>
            <a:r>
              <a:rPr lang="en-US" dirty="0" smtClean="0">
                <a:solidFill>
                  <a:prstClr val="black"/>
                </a:solidFill>
                <a:latin typeface="Consolas"/>
              </a:rPr>
              <a:t>(</a:t>
            </a:r>
            <a:r>
              <a:rPr lang="en-US" dirty="0" err="1" smtClean="0">
                <a:solidFill>
                  <a:prstClr val="black"/>
                </a:solidFill>
                <a:latin typeface="Consolas"/>
              </a:rPr>
              <a:t>students.begin</a:t>
            </a:r>
            <a:r>
              <a:rPr lang="en-US" dirty="0">
                <a:solidFill>
                  <a:prstClr val="black"/>
                </a:solidFill>
                <a:latin typeface="Consolas"/>
              </a:rPr>
              <a:t>(), </a:t>
            </a:r>
            <a:r>
              <a:rPr lang="en-US" dirty="0" err="1">
                <a:solidFill>
                  <a:prstClr val="black"/>
                </a:solidFill>
                <a:latin typeface="Consolas"/>
              </a:rPr>
              <a:t>students.end</a:t>
            </a:r>
            <a:r>
              <a:rPr lang="en-US" dirty="0">
                <a:solidFill>
                  <a:prstClr val="black"/>
                </a:solidFill>
                <a:latin typeface="Consolas"/>
              </a:rPr>
              <a:t>(),</a:t>
            </a:r>
          </a:p>
          <a:p>
            <a:pPr marL="457200" lvl="3" indent="0">
              <a:buNone/>
            </a:pPr>
            <a:r>
              <a:rPr lang="en-US" dirty="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back_inserter</a:t>
            </a:r>
            <a:r>
              <a:rPr lang="en-US" dirty="0" smtClean="0">
                <a:solidFill>
                  <a:prstClr val="black"/>
                </a:solidFill>
                <a:latin typeface="Consolas"/>
              </a:rPr>
              <a:t>(fail</a:t>
            </a:r>
            <a:r>
              <a:rPr lang="en-US" dirty="0">
                <a:solidFill>
                  <a:prstClr val="black"/>
                </a:solidFill>
                <a:latin typeface="Consolas"/>
              </a:rPr>
              <a:t>), </a:t>
            </a:r>
            <a:r>
              <a:rPr lang="en-US" dirty="0" err="1">
                <a:solidFill>
                  <a:prstClr val="black"/>
                </a:solidFill>
                <a:latin typeface="Consolas"/>
              </a:rPr>
              <a:t>pass_grade</a:t>
            </a:r>
            <a:r>
              <a:rPr lang="en-US" dirty="0">
                <a:solidFill>
                  <a:prstClr val="black"/>
                </a:solidFill>
                <a:latin typeface="Consolas"/>
              </a:rPr>
              <a:t>);</a:t>
            </a:r>
          </a:p>
          <a:p>
            <a:pPr marL="457200" lvl="3" indent="0">
              <a:buNone/>
            </a:pPr>
            <a:endParaRPr lang="en-US" dirty="0">
              <a:solidFill>
                <a:srgbClr val="008000"/>
              </a:solidFill>
              <a:latin typeface="Consolas"/>
            </a:endParaRPr>
          </a:p>
          <a:p>
            <a:pPr marL="457200" lvl="3" indent="0">
              <a:buNone/>
            </a:pPr>
            <a:r>
              <a:rPr lang="en-US" dirty="0">
                <a:solidFill>
                  <a:srgbClr val="008000"/>
                </a:solidFill>
                <a:latin typeface="Consolas"/>
              </a:rPr>
              <a:t>    // remove fail grades from original sequence</a:t>
            </a:r>
            <a:endParaRPr lang="en-US" dirty="0">
              <a:solidFill>
                <a:prstClr val="black"/>
              </a:solidFill>
              <a:latin typeface="Consolas"/>
            </a:endParaRPr>
          </a:p>
          <a:p>
            <a:pPr marL="457200" lvl="3" indent="0">
              <a:buNone/>
            </a:pPr>
            <a:r>
              <a:rPr lang="en-US" dirty="0">
                <a:solidFill>
                  <a:prstClr val="black"/>
                </a:solidFill>
                <a:latin typeface="Consolas"/>
              </a:rPr>
              <a:t>    </a:t>
            </a:r>
            <a:r>
              <a:rPr lang="en-US" dirty="0" err="1">
                <a:solidFill>
                  <a:prstClr val="black"/>
                </a:solidFill>
                <a:latin typeface="Consolas"/>
              </a:rPr>
              <a:t>students.erase</a:t>
            </a:r>
            <a:r>
              <a:rPr lang="en-US" dirty="0">
                <a:solidFill>
                  <a:prstClr val="black"/>
                </a:solidFill>
                <a:latin typeface="Consolas"/>
              </a:rPr>
              <a:t>(</a:t>
            </a:r>
          </a:p>
          <a:p>
            <a:pPr marL="457200" lvl="3" indent="0">
              <a:buNone/>
            </a:pPr>
            <a:r>
              <a:rPr lang="en-US" dirty="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remove_if</a:t>
            </a:r>
            <a:r>
              <a:rPr lang="en-US" dirty="0" smtClean="0">
                <a:solidFill>
                  <a:prstClr val="black"/>
                </a:solidFill>
                <a:latin typeface="Consolas"/>
              </a:rPr>
              <a:t>(</a:t>
            </a:r>
            <a:r>
              <a:rPr lang="en-US" dirty="0" err="1" smtClean="0">
                <a:solidFill>
                  <a:prstClr val="black"/>
                </a:solidFill>
                <a:latin typeface="Consolas"/>
              </a:rPr>
              <a:t>students.begin</a:t>
            </a:r>
            <a:r>
              <a:rPr lang="en-US" dirty="0">
                <a:solidFill>
                  <a:prstClr val="black"/>
                </a:solidFill>
                <a:latin typeface="Consolas"/>
              </a:rPr>
              <a:t>(), </a:t>
            </a:r>
            <a:r>
              <a:rPr lang="en-US" dirty="0" err="1">
                <a:solidFill>
                  <a:prstClr val="black"/>
                </a:solidFill>
                <a:latin typeface="Consolas"/>
              </a:rPr>
              <a:t>students.end</a:t>
            </a:r>
            <a:r>
              <a:rPr lang="en-US" dirty="0">
                <a:solidFill>
                  <a:prstClr val="black"/>
                </a:solidFill>
                <a:latin typeface="Consolas"/>
              </a:rPr>
              <a:t>(), </a:t>
            </a:r>
            <a:r>
              <a:rPr lang="en-US" dirty="0" err="1">
                <a:solidFill>
                  <a:prstClr val="black"/>
                </a:solidFill>
                <a:latin typeface="Consolas"/>
              </a:rPr>
              <a:t>fail_grade</a:t>
            </a:r>
            <a:r>
              <a:rPr lang="en-US" dirty="0">
                <a:solidFill>
                  <a:prstClr val="black"/>
                </a:solidFill>
                <a:latin typeface="Consolas"/>
              </a:rPr>
              <a:t>), </a:t>
            </a:r>
          </a:p>
          <a:p>
            <a:pPr marL="457200" lvl="3" indent="0">
              <a:buNone/>
            </a:pPr>
            <a:r>
              <a:rPr lang="en-US" dirty="0">
                <a:solidFill>
                  <a:prstClr val="black"/>
                </a:solidFill>
                <a:latin typeface="Consolas"/>
              </a:rPr>
              <a:t>        </a:t>
            </a:r>
            <a:r>
              <a:rPr lang="en-US" dirty="0" err="1">
                <a:solidFill>
                  <a:prstClr val="black"/>
                </a:solidFill>
                <a:latin typeface="Consolas"/>
              </a:rPr>
              <a:t>students.end</a:t>
            </a:r>
            <a:r>
              <a:rPr lang="en-US" dirty="0">
                <a:solidFill>
                  <a:prstClr val="black"/>
                </a:solidFill>
                <a:latin typeface="Consolas"/>
              </a:rPr>
              <a:t>());</a:t>
            </a:r>
          </a:p>
          <a:p>
            <a:pPr marL="457200" lvl="3" indent="0">
              <a:buNone/>
            </a:pPr>
            <a:endParaRPr lang="en-US" dirty="0">
              <a:solidFill>
                <a:prstClr val="black"/>
              </a:solidFill>
              <a:latin typeface="Consolas"/>
            </a:endParaRPr>
          </a:p>
          <a:p>
            <a:pPr marL="457200" lvl="3" indent="0">
              <a:buNone/>
            </a:pPr>
            <a:r>
              <a:rPr lang="en-US" dirty="0">
                <a:latin typeface="Consolas"/>
              </a:rPr>
              <a:t>    </a:t>
            </a:r>
            <a:r>
              <a:rPr lang="en-US" dirty="0">
                <a:solidFill>
                  <a:srgbClr val="0000FF"/>
                </a:solidFill>
                <a:latin typeface="Consolas"/>
              </a:rPr>
              <a:t>return</a:t>
            </a:r>
            <a:r>
              <a:rPr lang="en-US" dirty="0">
                <a:solidFill>
                  <a:prstClr val="black"/>
                </a:solidFill>
                <a:latin typeface="Consolas"/>
              </a:rPr>
              <a:t> fail;</a:t>
            </a:r>
          </a:p>
          <a:p>
            <a:pPr marL="457200" lvl="3" indent="0">
              <a:buNone/>
            </a:pPr>
            <a:r>
              <a:rPr lang="en-US"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54</a:t>
            </a:fld>
            <a:endParaRPr lang="en-US"/>
          </a:p>
        </p:txBody>
      </p:sp>
    </p:spTree>
    <p:extLst>
      <p:ext uri="{BB962C8B-B14F-4D97-AF65-F5344CB8AC3E}">
        <p14:creationId xmlns:p14="http://schemas.microsoft.com/office/powerpoint/2010/main" val="244181495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Algorithm: </a:t>
            </a:r>
            <a:r>
              <a:rPr lang="en-US" dirty="0" err="1" smtClean="0"/>
              <a:t>remove_copy_if</a:t>
            </a:r>
            <a:endParaRPr lang="en-US" dirty="0"/>
          </a:p>
        </p:txBody>
      </p:sp>
      <p:sp>
        <p:nvSpPr>
          <p:cNvPr id="3" name="Content Placeholder 2"/>
          <p:cNvSpPr>
            <a:spLocks noGrp="1"/>
          </p:cNvSpPr>
          <p:nvPr>
            <p:ph idx="1"/>
          </p:nvPr>
        </p:nvSpPr>
        <p:spPr/>
        <p:txBody>
          <a:bodyPr>
            <a:normAutofit/>
          </a:bodyPr>
          <a:lstStyle/>
          <a:p>
            <a:r>
              <a:rPr lang="en-US" dirty="0" smtClean="0"/>
              <a:t>Same as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remove_copy</a:t>
            </a:r>
            <a:r>
              <a:rPr lang="en-US" dirty="0" smtClean="0">
                <a:latin typeface="Consolas" panose="020B0609020204030204" pitchFamily="49" charset="0"/>
              </a:rPr>
              <a:t>()</a:t>
            </a:r>
            <a:r>
              <a:rPr lang="en-US" dirty="0" smtClean="0"/>
              <a:t>, except it expects a predicate instead of the value </a:t>
            </a:r>
          </a:p>
          <a:p>
            <a:pPr lvl="1"/>
            <a:r>
              <a:rPr lang="en-US" dirty="0" smtClean="0"/>
              <a:t>Will ‘remove’ all elements for which predicate returns true</a:t>
            </a:r>
          </a:p>
          <a:p>
            <a:pPr lvl="1"/>
            <a:r>
              <a:rPr lang="en-US" dirty="0" smtClean="0"/>
              <a:t>New sequence will contain only elements for which predicate returned false</a:t>
            </a:r>
          </a:p>
          <a:p>
            <a:r>
              <a:rPr lang="en-US" dirty="0" smtClean="0"/>
              <a:t>The algorithm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remove_if</a:t>
            </a:r>
            <a:r>
              <a:rPr lang="en-US" dirty="0" smtClean="0">
                <a:latin typeface="Consolas" panose="020B0609020204030204" pitchFamily="49" charset="0"/>
              </a:rPr>
              <a:t>()</a:t>
            </a:r>
            <a:r>
              <a:rPr lang="en-US" dirty="0" smtClean="0"/>
              <a:t> is similar to </a:t>
            </a:r>
            <a:r>
              <a:rPr lang="en-US" dirty="0" err="1" smtClean="0">
                <a:latin typeface="Consolas" panose="020B0609020204030204" pitchFamily="49" charset="0"/>
              </a:rPr>
              <a:t>std</a:t>
            </a:r>
            <a:r>
              <a:rPr lang="en-US" dirty="0" smtClean="0">
                <a:latin typeface="Consolas" panose="020B0609020204030204" pitchFamily="49" charset="0"/>
              </a:rPr>
              <a:t>::remove()</a:t>
            </a:r>
            <a:r>
              <a:rPr lang="en-US" dirty="0" smtClean="0"/>
              <a:t>, except that it takes a predicate</a:t>
            </a:r>
          </a:p>
          <a:p>
            <a:pPr lvl="1"/>
            <a:r>
              <a:rPr lang="en-US" dirty="0" smtClean="0"/>
              <a:t>Does not really ‘remove’ elements, just copies non-matching elements to the front.</a:t>
            </a:r>
          </a:p>
          <a:p>
            <a:pPr lvl="1"/>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55</a:t>
            </a:fld>
            <a:endParaRPr lang="en-US"/>
          </a:p>
        </p:txBody>
      </p:sp>
    </p:spTree>
    <p:extLst>
      <p:ext uri="{BB962C8B-B14F-4D97-AF65-F5344CB8AC3E}">
        <p14:creationId xmlns:p14="http://schemas.microsoft.com/office/powerpoint/2010/main" val="131596271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Curved Connector 21"/>
          <p:cNvCxnSpPr>
            <a:stCxn id="9" idx="0"/>
            <a:endCxn id="11" idx="0"/>
          </p:cNvCxnSpPr>
          <p:nvPr/>
        </p:nvCxnSpPr>
        <p:spPr>
          <a:xfrm rot="16200000" flipV="1">
            <a:off x="6325071" y="1143000"/>
            <a:ext cx="12700" cy="1828800"/>
          </a:xfrm>
          <a:prstGeom prst="curvedConnector3">
            <a:avLst>
              <a:gd name="adj1" fmla="val 1800000"/>
            </a:avLst>
          </a:prstGeom>
          <a:ln>
            <a:tailEnd type="triangle" w="lg" len="med"/>
          </a:ln>
        </p:spPr>
        <p:style>
          <a:lnRef idx="2">
            <a:schemeClr val="accent2"/>
          </a:lnRef>
          <a:fillRef idx="0">
            <a:schemeClr val="accent2"/>
          </a:fillRef>
          <a:effectRef idx="1">
            <a:schemeClr val="accent2"/>
          </a:effectRef>
          <a:fontRef idx="minor">
            <a:schemeClr val="tx1"/>
          </a:fontRef>
        </p:style>
      </p:cxnSp>
      <p:cxnSp>
        <p:nvCxnSpPr>
          <p:cNvPr id="27" name="Curved Connector 26"/>
          <p:cNvCxnSpPr>
            <a:stCxn id="13" idx="0"/>
            <a:endCxn id="12" idx="0"/>
          </p:cNvCxnSpPr>
          <p:nvPr/>
        </p:nvCxnSpPr>
        <p:spPr>
          <a:xfrm rot="16200000" flipV="1">
            <a:off x="7696671" y="685800"/>
            <a:ext cx="12700" cy="2743200"/>
          </a:xfrm>
          <a:prstGeom prst="curvedConnector3">
            <a:avLst>
              <a:gd name="adj1" fmla="val 1800000"/>
            </a:avLst>
          </a:prstGeom>
          <a:ln>
            <a:tailEnd type="triangle" w="lg" len="med"/>
          </a:ln>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p:txBody>
          <a:bodyPr>
            <a:normAutofit/>
          </a:bodyPr>
          <a:lstStyle/>
          <a:p>
            <a:r>
              <a:rPr lang="en-US" dirty="0"/>
              <a:t>Standard Algorithm: </a:t>
            </a:r>
            <a:r>
              <a:rPr lang="en-US" dirty="0" err="1" smtClean="0"/>
              <a:t>remove_if</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56</a:t>
            </a:fld>
            <a:endParaRPr lang="en-US"/>
          </a:p>
        </p:txBody>
      </p:sp>
      <p:grpSp>
        <p:nvGrpSpPr>
          <p:cNvPr id="20" name="Group 19"/>
          <p:cNvGrpSpPr/>
          <p:nvPr/>
        </p:nvGrpSpPr>
        <p:grpSpPr>
          <a:xfrm>
            <a:off x="3124671" y="2057401"/>
            <a:ext cx="7315200" cy="1111471"/>
            <a:chOff x="1084384" y="3048000"/>
            <a:chExt cx="7315200" cy="1111471"/>
          </a:xfrm>
        </p:grpSpPr>
        <p:sp>
          <p:nvSpPr>
            <p:cNvPr id="7" name="Rectangle 6"/>
            <p:cNvSpPr/>
            <p:nvPr/>
          </p:nvSpPr>
          <p:spPr>
            <a:xfrm>
              <a:off x="10843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8" name="Rectangle 7"/>
            <p:cNvSpPr/>
            <p:nvPr/>
          </p:nvSpPr>
          <p:spPr>
            <a:xfrm>
              <a:off x="19987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11" name="Rectangle 10"/>
            <p:cNvSpPr/>
            <p:nvPr/>
          </p:nvSpPr>
          <p:spPr>
            <a:xfrm>
              <a:off x="29131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fail</a:t>
              </a:r>
            </a:p>
          </p:txBody>
        </p:sp>
        <p:sp>
          <p:nvSpPr>
            <p:cNvPr id="12" name="Rectangle 11"/>
            <p:cNvSpPr/>
            <p:nvPr/>
          </p:nvSpPr>
          <p:spPr>
            <a:xfrm>
              <a:off x="38275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fail</a:t>
              </a:r>
            </a:p>
          </p:txBody>
        </p:sp>
        <p:sp>
          <p:nvSpPr>
            <p:cNvPr id="9" name="Rectangle 8"/>
            <p:cNvSpPr/>
            <p:nvPr/>
          </p:nvSpPr>
          <p:spPr>
            <a:xfrm>
              <a:off x="47419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10" name="Rectangle 9"/>
            <p:cNvSpPr/>
            <p:nvPr/>
          </p:nvSpPr>
          <p:spPr>
            <a:xfrm>
              <a:off x="56563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fail</a:t>
              </a:r>
            </a:p>
          </p:txBody>
        </p:sp>
        <p:sp>
          <p:nvSpPr>
            <p:cNvPr id="13" name="Rectangle 12"/>
            <p:cNvSpPr/>
            <p:nvPr/>
          </p:nvSpPr>
          <p:spPr>
            <a:xfrm>
              <a:off x="65707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cxnSp>
          <p:nvCxnSpPr>
            <p:cNvPr id="14" name="Straight Arrow Connector 13"/>
            <p:cNvCxnSpPr/>
            <p:nvPr/>
          </p:nvCxnSpPr>
          <p:spPr>
            <a:xfrm flipH="1" flipV="1">
              <a:off x="1551044" y="3581400"/>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132315" y="3790139"/>
              <a:ext cx="1692836" cy="369332"/>
            </a:xfrm>
            <a:prstGeom prst="rect">
              <a:avLst/>
            </a:prstGeom>
            <a:noFill/>
          </p:spPr>
          <p:txBody>
            <a:bodyPr wrap="none" rtlCol="0">
              <a:spAutoFit/>
            </a:bodyPr>
            <a:lstStyle/>
            <a:p>
              <a:r>
                <a:rPr lang="de-DE" dirty="0"/>
                <a:t>students.begin()</a:t>
              </a:r>
              <a:endParaRPr lang="en-US" dirty="0"/>
            </a:p>
          </p:txBody>
        </p:sp>
        <p:sp>
          <p:nvSpPr>
            <p:cNvPr id="17" name="TextBox 16"/>
            <p:cNvSpPr txBox="1"/>
            <p:nvPr/>
          </p:nvSpPr>
          <p:spPr>
            <a:xfrm>
              <a:off x="6722713" y="3790139"/>
              <a:ext cx="1532535" cy="369332"/>
            </a:xfrm>
            <a:prstGeom prst="rect">
              <a:avLst/>
            </a:prstGeom>
            <a:noFill/>
          </p:spPr>
          <p:txBody>
            <a:bodyPr wrap="none" rtlCol="0">
              <a:spAutoFit/>
            </a:bodyPr>
            <a:lstStyle/>
            <a:p>
              <a:r>
                <a:rPr lang="de-DE" dirty="0"/>
                <a:t>students.end()</a:t>
              </a:r>
              <a:endParaRPr lang="en-US" dirty="0"/>
            </a:p>
          </p:txBody>
        </p:sp>
        <p:sp>
          <p:nvSpPr>
            <p:cNvPr id="19" name="Rectangle 18"/>
            <p:cNvSpPr/>
            <p:nvPr/>
          </p:nvSpPr>
          <p:spPr>
            <a:xfrm>
              <a:off x="7485184" y="3048000"/>
              <a:ext cx="914400" cy="457200"/>
            </a:xfrm>
            <a:prstGeom prst="rect">
              <a:avLst/>
            </a:prstGeom>
            <a:ln>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grpSp>
      <p:cxnSp>
        <p:nvCxnSpPr>
          <p:cNvPr id="54" name="Straight Arrow Connector 53"/>
          <p:cNvCxnSpPr/>
          <p:nvPr/>
        </p:nvCxnSpPr>
        <p:spPr>
          <a:xfrm flipH="1" flipV="1">
            <a:off x="9959895" y="2590800"/>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78" name="Group 77"/>
          <p:cNvGrpSpPr/>
          <p:nvPr/>
        </p:nvGrpSpPr>
        <p:grpSpPr>
          <a:xfrm>
            <a:off x="1861843" y="3505201"/>
            <a:ext cx="8578029" cy="1191081"/>
            <a:chOff x="337842" y="4038600"/>
            <a:chExt cx="8578029" cy="1191081"/>
          </a:xfrm>
        </p:grpSpPr>
        <p:grpSp>
          <p:nvGrpSpPr>
            <p:cNvPr id="59" name="Group 58"/>
            <p:cNvGrpSpPr/>
            <p:nvPr/>
          </p:nvGrpSpPr>
          <p:grpSpPr>
            <a:xfrm>
              <a:off x="1572402" y="4038600"/>
              <a:ext cx="7343469" cy="1191081"/>
              <a:chOff x="1056115" y="4953000"/>
              <a:chExt cx="7343469" cy="1191081"/>
            </a:xfrm>
          </p:grpSpPr>
          <p:grpSp>
            <p:nvGrpSpPr>
              <p:cNvPr id="49" name="Group 48"/>
              <p:cNvGrpSpPr/>
              <p:nvPr/>
            </p:nvGrpSpPr>
            <p:grpSpPr>
              <a:xfrm>
                <a:off x="1056115" y="4953000"/>
                <a:ext cx="7343469" cy="1191081"/>
                <a:chOff x="1056115" y="4953000"/>
                <a:chExt cx="7343469" cy="1191081"/>
              </a:xfrm>
            </p:grpSpPr>
            <p:sp>
              <p:nvSpPr>
                <p:cNvPr id="35" name="Rectangle 34"/>
                <p:cNvSpPr/>
                <p:nvPr/>
              </p:nvSpPr>
              <p:spPr>
                <a:xfrm>
                  <a:off x="10843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36" name="Rectangle 35"/>
                <p:cNvSpPr/>
                <p:nvPr/>
              </p:nvSpPr>
              <p:spPr>
                <a:xfrm>
                  <a:off x="19987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37" name="Rectangle 36"/>
                <p:cNvSpPr/>
                <p:nvPr/>
              </p:nvSpPr>
              <p:spPr>
                <a:xfrm>
                  <a:off x="29131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38" name="Rectangle 37"/>
                <p:cNvSpPr/>
                <p:nvPr/>
              </p:nvSpPr>
              <p:spPr>
                <a:xfrm>
                  <a:off x="38275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39" name="Rectangle 38"/>
                <p:cNvSpPr/>
                <p:nvPr/>
              </p:nvSpPr>
              <p:spPr>
                <a:xfrm>
                  <a:off x="47419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40" name="Rectangle 39"/>
                <p:cNvSpPr/>
                <p:nvPr/>
              </p:nvSpPr>
              <p:spPr>
                <a:xfrm>
                  <a:off x="56563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fail</a:t>
                  </a:r>
                </a:p>
              </p:txBody>
            </p:sp>
            <p:sp>
              <p:nvSpPr>
                <p:cNvPr id="41" name="Rectangle 40"/>
                <p:cNvSpPr/>
                <p:nvPr/>
              </p:nvSpPr>
              <p:spPr>
                <a:xfrm>
                  <a:off x="65707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43" name="TextBox 42"/>
                <p:cNvSpPr txBox="1"/>
                <p:nvPr/>
              </p:nvSpPr>
              <p:spPr>
                <a:xfrm>
                  <a:off x="1056115" y="5774749"/>
                  <a:ext cx="1692836" cy="369332"/>
                </a:xfrm>
                <a:prstGeom prst="rect">
                  <a:avLst/>
                </a:prstGeom>
                <a:noFill/>
              </p:spPr>
              <p:txBody>
                <a:bodyPr wrap="none" rtlCol="0">
                  <a:spAutoFit/>
                </a:bodyPr>
                <a:lstStyle/>
                <a:p>
                  <a:r>
                    <a:rPr lang="de-DE" dirty="0"/>
                    <a:t>students.begin()</a:t>
                  </a:r>
                  <a:endParaRPr lang="en-US" dirty="0"/>
                </a:p>
              </p:txBody>
            </p:sp>
            <p:sp>
              <p:nvSpPr>
                <p:cNvPr id="45" name="TextBox 44"/>
                <p:cNvSpPr txBox="1"/>
                <p:nvPr/>
              </p:nvSpPr>
              <p:spPr>
                <a:xfrm>
                  <a:off x="6723654" y="5774749"/>
                  <a:ext cx="1532535" cy="369332"/>
                </a:xfrm>
                <a:prstGeom prst="rect">
                  <a:avLst/>
                </a:prstGeom>
                <a:noFill/>
              </p:spPr>
              <p:txBody>
                <a:bodyPr wrap="none" rtlCol="0">
                  <a:spAutoFit/>
                </a:bodyPr>
                <a:lstStyle/>
                <a:p>
                  <a:r>
                    <a:rPr lang="de-DE" dirty="0"/>
                    <a:t>students.end()</a:t>
                  </a:r>
                  <a:endParaRPr lang="en-US" dirty="0"/>
                </a:p>
              </p:txBody>
            </p:sp>
            <p:sp>
              <p:nvSpPr>
                <p:cNvPr id="46" name="Rectangle 45"/>
                <p:cNvSpPr/>
                <p:nvPr/>
              </p:nvSpPr>
              <p:spPr>
                <a:xfrm>
                  <a:off x="7485184" y="4953000"/>
                  <a:ext cx="914400" cy="457200"/>
                </a:xfrm>
                <a:prstGeom prst="rect">
                  <a:avLst/>
                </a:prstGeom>
                <a:ln>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8" name="TextBox 47"/>
                <p:cNvSpPr txBox="1"/>
                <p:nvPr/>
              </p:nvSpPr>
              <p:spPr>
                <a:xfrm>
                  <a:off x="4136972" y="5774749"/>
                  <a:ext cx="1947393" cy="369332"/>
                </a:xfrm>
                <a:prstGeom prst="rect">
                  <a:avLst/>
                </a:prstGeom>
                <a:noFill/>
              </p:spPr>
              <p:txBody>
                <a:bodyPr wrap="none" rtlCol="0">
                  <a:spAutoFit/>
                </a:bodyPr>
                <a:lstStyle/>
                <a:p>
                  <a:r>
                    <a:rPr lang="de-DE" dirty="0"/>
                    <a:t>result of remove_if</a:t>
                  </a:r>
                  <a:endParaRPr lang="en-US" dirty="0"/>
                </a:p>
              </p:txBody>
            </p:sp>
          </p:grpSp>
          <p:cxnSp>
            <p:nvCxnSpPr>
              <p:cNvPr id="56" name="Straight Arrow Connector 55"/>
              <p:cNvCxnSpPr/>
              <p:nvPr/>
            </p:nvCxnSpPr>
            <p:spPr>
              <a:xfrm flipH="1" flipV="1">
                <a:off x="1447800" y="5486400"/>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flipV="1">
                <a:off x="5181142" y="5486400"/>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flipV="1">
                <a:off x="7915168" y="5546149"/>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4" name="Rectangle 73"/>
            <p:cNvSpPr/>
            <p:nvPr/>
          </p:nvSpPr>
          <p:spPr>
            <a:xfrm>
              <a:off x="337842" y="4082534"/>
              <a:ext cx="1186158" cy="369332"/>
            </a:xfrm>
            <a:prstGeom prst="rect">
              <a:avLst/>
            </a:prstGeom>
          </p:spPr>
          <p:txBody>
            <a:bodyPr wrap="none">
              <a:spAutoFit/>
            </a:bodyPr>
            <a:lstStyle/>
            <a:p>
              <a:pPr algn="r"/>
              <a:r>
                <a:rPr lang="de-DE" dirty="0"/>
                <a:t>remove_if:</a:t>
              </a:r>
              <a:endParaRPr lang="en-US" dirty="0"/>
            </a:p>
          </p:txBody>
        </p:sp>
      </p:grpSp>
      <p:grpSp>
        <p:nvGrpSpPr>
          <p:cNvPr id="80" name="Group 79"/>
          <p:cNvGrpSpPr/>
          <p:nvPr/>
        </p:nvGrpSpPr>
        <p:grpSpPr>
          <a:xfrm>
            <a:off x="2300360" y="5024252"/>
            <a:ext cx="5395371" cy="1224149"/>
            <a:chOff x="776359" y="5486400"/>
            <a:chExt cx="5395371" cy="1224149"/>
          </a:xfrm>
        </p:grpSpPr>
        <p:grpSp>
          <p:nvGrpSpPr>
            <p:cNvPr id="60" name="Group 59"/>
            <p:cNvGrpSpPr/>
            <p:nvPr/>
          </p:nvGrpSpPr>
          <p:grpSpPr>
            <a:xfrm>
              <a:off x="1572402" y="5486400"/>
              <a:ext cx="4599328" cy="1224149"/>
              <a:chOff x="1056115" y="4953000"/>
              <a:chExt cx="4599328" cy="1224149"/>
            </a:xfrm>
          </p:grpSpPr>
          <p:grpSp>
            <p:nvGrpSpPr>
              <p:cNvPr id="61" name="Group 60"/>
              <p:cNvGrpSpPr/>
              <p:nvPr/>
            </p:nvGrpSpPr>
            <p:grpSpPr>
              <a:xfrm>
                <a:off x="1056115" y="4953000"/>
                <a:ext cx="4599328" cy="1224149"/>
                <a:chOff x="1056115" y="4953000"/>
                <a:chExt cx="4599328" cy="1224149"/>
              </a:xfrm>
            </p:grpSpPr>
            <p:sp>
              <p:nvSpPr>
                <p:cNvPr id="64" name="Rectangle 63"/>
                <p:cNvSpPr/>
                <p:nvPr/>
              </p:nvSpPr>
              <p:spPr>
                <a:xfrm>
                  <a:off x="10843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65" name="Rectangle 64"/>
                <p:cNvSpPr/>
                <p:nvPr/>
              </p:nvSpPr>
              <p:spPr>
                <a:xfrm>
                  <a:off x="19987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66" name="Rectangle 65"/>
                <p:cNvSpPr/>
                <p:nvPr/>
              </p:nvSpPr>
              <p:spPr>
                <a:xfrm>
                  <a:off x="29131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67" name="Rectangle 66"/>
                <p:cNvSpPr/>
                <p:nvPr/>
              </p:nvSpPr>
              <p:spPr>
                <a:xfrm>
                  <a:off x="38275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68" name="TextBox 67"/>
                <p:cNvSpPr txBox="1"/>
                <p:nvPr/>
              </p:nvSpPr>
              <p:spPr>
                <a:xfrm>
                  <a:off x="1056115" y="5807817"/>
                  <a:ext cx="1692836" cy="369332"/>
                </a:xfrm>
                <a:prstGeom prst="rect">
                  <a:avLst/>
                </a:prstGeom>
                <a:noFill/>
              </p:spPr>
              <p:txBody>
                <a:bodyPr wrap="none" rtlCol="0">
                  <a:spAutoFit/>
                </a:bodyPr>
                <a:lstStyle/>
                <a:p>
                  <a:r>
                    <a:rPr lang="de-DE" dirty="0"/>
                    <a:t>students.begin()</a:t>
                  </a:r>
                  <a:endParaRPr lang="en-US" dirty="0"/>
                </a:p>
              </p:txBody>
            </p:sp>
            <p:sp>
              <p:nvSpPr>
                <p:cNvPr id="69" name="TextBox 68"/>
                <p:cNvSpPr txBox="1"/>
                <p:nvPr/>
              </p:nvSpPr>
              <p:spPr>
                <a:xfrm>
                  <a:off x="3979513" y="5807817"/>
                  <a:ext cx="1532535" cy="369332"/>
                </a:xfrm>
                <a:prstGeom prst="rect">
                  <a:avLst/>
                </a:prstGeom>
                <a:noFill/>
              </p:spPr>
              <p:txBody>
                <a:bodyPr wrap="none" rtlCol="0">
                  <a:spAutoFit/>
                </a:bodyPr>
                <a:lstStyle/>
                <a:p>
                  <a:r>
                    <a:rPr lang="de-DE" dirty="0"/>
                    <a:t>students.end()</a:t>
                  </a:r>
                  <a:endParaRPr lang="en-US" dirty="0"/>
                </a:p>
              </p:txBody>
            </p:sp>
            <p:sp>
              <p:nvSpPr>
                <p:cNvPr id="70" name="Rectangle 69"/>
                <p:cNvSpPr/>
                <p:nvPr/>
              </p:nvSpPr>
              <p:spPr>
                <a:xfrm>
                  <a:off x="4741043" y="4953000"/>
                  <a:ext cx="914400" cy="457200"/>
                </a:xfrm>
                <a:prstGeom prst="rect">
                  <a:avLst/>
                </a:prstGeom>
                <a:ln>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grpSp>
          <p:cxnSp>
            <p:nvCxnSpPr>
              <p:cNvPr id="62" name="Straight Arrow Connector 61"/>
              <p:cNvCxnSpPr/>
              <p:nvPr/>
            </p:nvCxnSpPr>
            <p:spPr>
              <a:xfrm flipH="1" flipV="1">
                <a:off x="1468054" y="5486400"/>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flipV="1">
                <a:off x="5174066" y="5486400"/>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9" name="Rectangle 78"/>
            <p:cNvSpPr/>
            <p:nvPr/>
          </p:nvSpPr>
          <p:spPr>
            <a:xfrm>
              <a:off x="776359" y="5530334"/>
              <a:ext cx="747641" cy="369332"/>
            </a:xfrm>
            <a:prstGeom prst="rect">
              <a:avLst/>
            </a:prstGeom>
          </p:spPr>
          <p:txBody>
            <a:bodyPr wrap="none">
              <a:spAutoFit/>
            </a:bodyPr>
            <a:lstStyle/>
            <a:p>
              <a:pPr algn="r"/>
              <a:r>
                <a:rPr lang="de-DE" dirty="0"/>
                <a:t>erase:</a:t>
              </a:r>
              <a:endParaRPr lang="en-US" dirty="0"/>
            </a:p>
          </p:txBody>
        </p:sp>
      </p:grpSp>
      <p:cxnSp>
        <p:nvCxnSpPr>
          <p:cNvPr id="82" name="Straight Connector 81"/>
          <p:cNvCxnSpPr/>
          <p:nvPr/>
        </p:nvCxnSpPr>
        <p:spPr>
          <a:xfrm>
            <a:off x="1828801" y="3276600"/>
            <a:ext cx="861107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1828801" y="4800600"/>
            <a:ext cx="861107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654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ssolv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82"/>
                                        </p:tgtEl>
                                        <p:attrNameLst>
                                          <p:attrName>style.visibility</p:attrName>
                                        </p:attrNameLst>
                                      </p:cBhvr>
                                      <p:to>
                                        <p:strVal val="visible"/>
                                      </p:to>
                                    </p:set>
                                    <p:anim calcmode="lin" valueType="num">
                                      <p:cBhvr additive="base">
                                        <p:cTn id="17" dur="500" fill="hold"/>
                                        <p:tgtEl>
                                          <p:spTgt spid="82"/>
                                        </p:tgtEl>
                                        <p:attrNameLst>
                                          <p:attrName>ppt_x</p:attrName>
                                        </p:attrNameLst>
                                      </p:cBhvr>
                                      <p:tavLst>
                                        <p:tav tm="0">
                                          <p:val>
                                            <p:strVal val="0-#ppt_w/2"/>
                                          </p:val>
                                        </p:tav>
                                        <p:tav tm="100000">
                                          <p:val>
                                            <p:strVal val="#ppt_x"/>
                                          </p:val>
                                        </p:tav>
                                      </p:tavLst>
                                    </p:anim>
                                    <p:anim calcmode="lin" valueType="num">
                                      <p:cBhvr additive="base">
                                        <p:cTn id="18" dur="500" fill="hold"/>
                                        <p:tgtEl>
                                          <p:spTgt spid="82"/>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78"/>
                                        </p:tgtEl>
                                        <p:attrNameLst>
                                          <p:attrName>style.visibility</p:attrName>
                                        </p:attrNameLst>
                                      </p:cBhvr>
                                      <p:to>
                                        <p:strVal val="visible"/>
                                      </p:to>
                                    </p:set>
                                    <p:anim calcmode="lin" valueType="num">
                                      <p:cBhvr additive="base">
                                        <p:cTn id="21" dur="500" fill="hold"/>
                                        <p:tgtEl>
                                          <p:spTgt spid="78"/>
                                        </p:tgtEl>
                                        <p:attrNameLst>
                                          <p:attrName>ppt_x</p:attrName>
                                        </p:attrNameLst>
                                      </p:cBhvr>
                                      <p:tavLst>
                                        <p:tav tm="0">
                                          <p:val>
                                            <p:strVal val="0-#ppt_w/2"/>
                                          </p:val>
                                        </p:tav>
                                        <p:tav tm="100000">
                                          <p:val>
                                            <p:strVal val="#ppt_x"/>
                                          </p:val>
                                        </p:tav>
                                      </p:tavLst>
                                    </p:anim>
                                    <p:anim calcmode="lin" valueType="num">
                                      <p:cBhvr additive="base">
                                        <p:cTn id="22" dur="5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84"/>
                                        </p:tgtEl>
                                        <p:attrNameLst>
                                          <p:attrName>style.visibility</p:attrName>
                                        </p:attrNameLst>
                                      </p:cBhvr>
                                      <p:to>
                                        <p:strVal val="visible"/>
                                      </p:to>
                                    </p:set>
                                    <p:anim calcmode="lin" valueType="num">
                                      <p:cBhvr additive="base">
                                        <p:cTn id="27" dur="500" fill="hold"/>
                                        <p:tgtEl>
                                          <p:spTgt spid="84"/>
                                        </p:tgtEl>
                                        <p:attrNameLst>
                                          <p:attrName>ppt_x</p:attrName>
                                        </p:attrNameLst>
                                      </p:cBhvr>
                                      <p:tavLst>
                                        <p:tav tm="0">
                                          <p:val>
                                            <p:strVal val="0-#ppt_w/2"/>
                                          </p:val>
                                        </p:tav>
                                        <p:tav tm="100000">
                                          <p:val>
                                            <p:strVal val="#ppt_x"/>
                                          </p:val>
                                        </p:tav>
                                      </p:tavLst>
                                    </p:anim>
                                    <p:anim calcmode="lin" valueType="num">
                                      <p:cBhvr additive="base">
                                        <p:cTn id="28" dur="500" fill="hold"/>
                                        <p:tgtEl>
                                          <p:spTgt spid="84"/>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additive="base">
                                        <p:cTn id="31" dur="500" fill="hold"/>
                                        <p:tgtEl>
                                          <p:spTgt spid="80"/>
                                        </p:tgtEl>
                                        <p:attrNameLst>
                                          <p:attrName>ppt_x</p:attrName>
                                        </p:attrNameLst>
                                      </p:cBhvr>
                                      <p:tavLst>
                                        <p:tav tm="0">
                                          <p:val>
                                            <p:strVal val="0-#ppt_w/2"/>
                                          </p:val>
                                        </p:tav>
                                        <p:tav tm="100000">
                                          <p:val>
                                            <p:strVal val="#ppt_x"/>
                                          </p:val>
                                        </p:tav>
                                      </p:tavLst>
                                    </p:anim>
                                    <p:anim calcmode="lin" valueType="num">
                                      <p:cBhvr additive="base">
                                        <p:cTn id="32" dur="500" fill="hold"/>
                                        <p:tgtEl>
                                          <p:spTgt spid="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Function: erase</a:t>
            </a:r>
            <a:endParaRPr lang="en-US" dirty="0"/>
          </a:p>
        </p:txBody>
      </p:sp>
      <p:sp>
        <p:nvSpPr>
          <p:cNvPr id="3" name="Content Placeholder 2"/>
          <p:cNvSpPr>
            <a:spLocks noGrp="1"/>
          </p:cNvSpPr>
          <p:nvPr>
            <p:ph idx="1"/>
          </p:nvPr>
        </p:nvSpPr>
        <p:spPr/>
        <p:txBody>
          <a:bodyPr/>
          <a:lstStyle/>
          <a:p>
            <a:r>
              <a:rPr lang="en-US" dirty="0"/>
              <a:t>E</a:t>
            </a:r>
            <a:r>
              <a:rPr lang="en-US" dirty="0" smtClean="0"/>
              <a:t>rases </a:t>
            </a:r>
            <a:r>
              <a:rPr lang="en-US" dirty="0"/>
              <a:t>all the elements in the range delimited by </a:t>
            </a:r>
            <a:r>
              <a:rPr lang="en-US" dirty="0" smtClean="0"/>
              <a:t>the iterators passed in: [begin, end)</a:t>
            </a:r>
          </a:p>
          <a:p>
            <a:pPr lvl="1"/>
            <a:r>
              <a:rPr lang="en-US" dirty="0" smtClean="0"/>
              <a:t>Changes the size of container</a:t>
            </a:r>
          </a:p>
          <a:p>
            <a:pPr lvl="1"/>
            <a:r>
              <a:rPr lang="en-US" dirty="0" smtClean="0"/>
              <a:t>Frees up space, might invalidate iterators (depending on container type)</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57</a:t>
            </a:fld>
            <a:endParaRPr lang="en-US"/>
          </a:p>
        </p:txBody>
      </p:sp>
    </p:spTree>
    <p:extLst>
      <p:ext uri="{BB962C8B-B14F-4D97-AF65-F5344CB8AC3E}">
        <p14:creationId xmlns:p14="http://schemas.microsoft.com/office/powerpoint/2010/main" val="28183993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Classifying Students, Revisited</a:t>
            </a:r>
          </a:p>
        </p:txBody>
      </p:sp>
      <p:sp>
        <p:nvSpPr>
          <p:cNvPr id="3" name="Content Placeholder 2"/>
          <p:cNvSpPr>
            <a:spLocks noGrp="1"/>
          </p:cNvSpPr>
          <p:nvPr>
            <p:ph idx="1"/>
          </p:nvPr>
        </p:nvSpPr>
        <p:spPr/>
        <p:txBody>
          <a:bodyPr/>
          <a:lstStyle/>
          <a:p>
            <a:r>
              <a:rPr lang="en-US" dirty="0" smtClean="0"/>
              <a:t>Current solution calculated homework grades twice: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remove_copy_if</a:t>
            </a:r>
            <a:r>
              <a:rPr lang="en-US" dirty="0" smtClean="0"/>
              <a:t>,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remove_if</a:t>
            </a:r>
            <a:endParaRPr lang="en-US" dirty="0" smtClean="0">
              <a:latin typeface="Consolas" panose="020B0609020204030204" pitchFamily="49" charset="0"/>
            </a:endParaRPr>
          </a:p>
          <a:p>
            <a:r>
              <a:rPr lang="en-US" dirty="0" smtClean="0"/>
              <a:t>What we really need is a way to partition our student records based on the pass/fail criteria</a:t>
            </a:r>
          </a:p>
          <a:p>
            <a:pPr lvl="1"/>
            <a:r>
              <a:rPr lang="en-US" dirty="0" smtClean="0"/>
              <a:t>One pass solution</a:t>
            </a:r>
          </a:p>
          <a:p>
            <a:pPr lvl="1"/>
            <a:r>
              <a:rPr lang="en-US" dirty="0" err="1">
                <a:latin typeface="Consolas" panose="020B0609020204030204" pitchFamily="49" charset="0"/>
              </a:rPr>
              <a:t>s</a:t>
            </a:r>
            <a:r>
              <a:rPr lang="en-US" dirty="0" err="1" smtClean="0">
                <a:latin typeface="Consolas" panose="020B0609020204030204" pitchFamily="49" charset="0"/>
              </a:rPr>
              <a:t>td</a:t>
            </a:r>
            <a:r>
              <a:rPr lang="en-US" dirty="0" smtClean="0">
                <a:latin typeface="Consolas" panose="020B0609020204030204" pitchFamily="49" charset="0"/>
              </a:rPr>
              <a:t>::</a:t>
            </a:r>
            <a:r>
              <a:rPr lang="en-US" dirty="0" err="1" smtClean="0">
                <a:latin typeface="Consolas" panose="020B0609020204030204" pitchFamily="49" charset="0"/>
              </a:rPr>
              <a:t>stable_partition</a:t>
            </a:r>
            <a:endParaRPr lang="en-US" dirty="0" smtClean="0">
              <a:latin typeface="Consolas" panose="020B0609020204030204" pitchFamily="49" charset="0"/>
            </a:endParaRPr>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58</a:t>
            </a:fld>
            <a:endParaRPr lang="en-US"/>
          </a:p>
        </p:txBody>
      </p:sp>
    </p:spTree>
    <p:extLst>
      <p:ext uri="{BB962C8B-B14F-4D97-AF65-F5344CB8AC3E}">
        <p14:creationId xmlns:p14="http://schemas.microsoft.com/office/powerpoint/2010/main" val="200886789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Classifying Students, Revisited</a:t>
            </a:r>
            <a:endParaRPr lang="en-US" dirty="0"/>
          </a:p>
        </p:txBody>
      </p:sp>
      <p:sp>
        <p:nvSpPr>
          <p:cNvPr id="3" name="Content Placeholder 2"/>
          <p:cNvSpPr>
            <a:spLocks noGrp="1"/>
          </p:cNvSpPr>
          <p:nvPr>
            <p:ph idx="1"/>
          </p:nvPr>
        </p:nvSpPr>
        <p:spPr>
          <a:xfrm>
            <a:off x="1261872" y="1828802"/>
            <a:ext cx="9634728" cy="4351337"/>
          </a:xfrm>
        </p:spPr>
        <p:txBody>
          <a:bodyPr/>
          <a:lstStyle/>
          <a:p>
            <a:r>
              <a:rPr lang="en-US" dirty="0"/>
              <a:t>Single pass solution: </a:t>
            </a:r>
          </a:p>
          <a:p>
            <a:pPr marL="690563" lvl="3" indent="0">
              <a:buNone/>
            </a:pPr>
            <a:endParaRPr lang="en-US" dirty="0">
              <a:solidFill>
                <a:prstClr val="black"/>
              </a:solidFill>
              <a:latin typeface="Consolas"/>
            </a:endParaRPr>
          </a:p>
          <a:p>
            <a:pPr marL="690563" lvl="3" indent="0">
              <a:buNone/>
            </a:pPr>
            <a:r>
              <a:rPr lang="en-US" dirty="0" err="1" smtClean="0">
                <a:solidFill>
                  <a:prstClr val="black"/>
                </a:solidFill>
                <a:latin typeface="Consolas"/>
              </a:rPr>
              <a:t>std</a:t>
            </a:r>
            <a:r>
              <a:rPr lang="en-US" dirty="0" smtClean="0">
                <a:solidFill>
                  <a:prstClr val="black"/>
                </a:solidFill>
                <a:latin typeface="Consolas"/>
              </a:rPr>
              <a:t>::vector&lt;</a:t>
            </a:r>
            <a:r>
              <a:rPr lang="en-US" dirty="0" err="1" smtClean="0">
                <a:solidFill>
                  <a:prstClr val="black"/>
                </a:solidFill>
                <a:latin typeface="Consolas"/>
              </a:rPr>
              <a:t>student_info</a:t>
            </a:r>
            <a:r>
              <a:rPr lang="en-US" dirty="0">
                <a:solidFill>
                  <a:prstClr val="black"/>
                </a:solidFill>
                <a:latin typeface="Consolas"/>
              </a:rPr>
              <a:t>&gt; </a:t>
            </a:r>
            <a:r>
              <a:rPr lang="en-US" dirty="0" err="1" smtClean="0">
                <a:solidFill>
                  <a:prstClr val="black"/>
                </a:solidFill>
                <a:latin typeface="Consolas"/>
              </a:rPr>
              <a:t>extract_fails</a:t>
            </a:r>
            <a:r>
              <a:rPr lang="en-US" dirty="0" smtClean="0">
                <a:solidFill>
                  <a:prstClr val="black"/>
                </a:solidFill>
                <a:latin typeface="Consolas"/>
              </a:rPr>
              <a:t>(</a:t>
            </a:r>
            <a:r>
              <a:rPr lang="en-US" dirty="0" err="1" smtClean="0">
                <a:solidFill>
                  <a:prstClr val="black"/>
                </a:solidFill>
                <a:latin typeface="Consolas"/>
              </a:rPr>
              <a:t>std</a:t>
            </a:r>
            <a:r>
              <a:rPr lang="en-US" dirty="0" smtClean="0">
                <a:solidFill>
                  <a:prstClr val="black"/>
                </a:solidFill>
                <a:latin typeface="Consolas"/>
              </a:rPr>
              <a:t>::vector&lt;</a:t>
            </a:r>
            <a:r>
              <a:rPr lang="en-US" dirty="0" err="1" smtClean="0">
                <a:solidFill>
                  <a:prstClr val="black"/>
                </a:solidFill>
                <a:latin typeface="Consolas"/>
              </a:rPr>
              <a:t>student_info</a:t>
            </a:r>
            <a:r>
              <a:rPr lang="en-US" dirty="0">
                <a:solidFill>
                  <a:prstClr val="black"/>
                </a:solidFill>
                <a:latin typeface="Consolas"/>
              </a:rPr>
              <a:t>&gt;&amp; students)</a:t>
            </a:r>
          </a:p>
          <a:p>
            <a:pPr marL="690563" lvl="3" indent="0">
              <a:buNone/>
            </a:pPr>
            <a:r>
              <a:rPr lang="en-US" dirty="0">
                <a:solidFill>
                  <a:prstClr val="black"/>
                </a:solidFill>
                <a:latin typeface="Consolas"/>
              </a:rPr>
              <a:t>{</a:t>
            </a:r>
          </a:p>
          <a:p>
            <a:pPr marL="690563" lvl="3" indent="0">
              <a:buNone/>
            </a:pPr>
            <a:r>
              <a:rPr lang="en-US" dirty="0">
                <a:solidFill>
                  <a:prstClr val="black"/>
                </a:solidFill>
                <a:latin typeface="Consolas"/>
              </a:rPr>
              <a:t>    </a:t>
            </a:r>
            <a:r>
              <a:rPr lang="en-US" dirty="0">
                <a:solidFill>
                  <a:srgbClr val="008000"/>
                </a:solidFill>
                <a:latin typeface="Consolas"/>
              </a:rPr>
              <a:t>// partition input sequence based on </a:t>
            </a:r>
            <a:r>
              <a:rPr lang="en-US" dirty="0" err="1">
                <a:solidFill>
                  <a:srgbClr val="008000"/>
                </a:solidFill>
                <a:latin typeface="Consolas"/>
              </a:rPr>
              <a:t>pass_grade</a:t>
            </a:r>
            <a:endParaRPr lang="en-US" dirty="0">
              <a:solidFill>
                <a:prstClr val="black"/>
              </a:solidFill>
              <a:latin typeface="Consolas"/>
            </a:endParaRPr>
          </a:p>
          <a:p>
            <a:pPr marL="690563" lvl="3" indent="0">
              <a:buNone/>
            </a:pPr>
            <a:r>
              <a:rPr lang="en-US" dirty="0">
                <a:solidFill>
                  <a:prstClr val="black"/>
                </a:solidFill>
                <a:latin typeface="Consolas"/>
              </a:rPr>
              <a:t>    </a:t>
            </a:r>
            <a:r>
              <a:rPr lang="en-US" dirty="0">
                <a:solidFill>
                  <a:srgbClr val="0000FF"/>
                </a:solidFill>
                <a:latin typeface="Consolas"/>
              </a:rPr>
              <a:t>auto</a:t>
            </a:r>
            <a:r>
              <a:rPr lang="en-US" dirty="0" smtClean="0">
                <a:solidFill>
                  <a:prstClr val="black"/>
                </a:solidFill>
                <a:latin typeface="Consolas"/>
              </a:rPr>
              <a:t> </a:t>
            </a:r>
            <a:r>
              <a:rPr lang="en-US" dirty="0" err="1">
                <a:solidFill>
                  <a:prstClr val="black"/>
                </a:solidFill>
                <a:latin typeface="Consolas"/>
              </a:rPr>
              <a:t>iter</a:t>
            </a:r>
            <a:r>
              <a:rPr lang="en-US" dirty="0">
                <a:solidFill>
                  <a:prstClr val="black"/>
                </a:solidFill>
                <a:latin typeface="Consolas"/>
              </a:rPr>
              <a:t> </a:t>
            </a:r>
            <a:r>
              <a:rPr lang="en-US" dirty="0" smtClean="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stable_partition</a:t>
            </a:r>
            <a:r>
              <a:rPr lang="en-US" dirty="0">
                <a:solidFill>
                  <a:prstClr val="black"/>
                </a:solidFill>
                <a:latin typeface="Consolas"/>
              </a:rPr>
              <a:t>(</a:t>
            </a:r>
          </a:p>
          <a:p>
            <a:pPr marL="690563" lvl="3" indent="0">
              <a:buNone/>
            </a:pPr>
            <a:r>
              <a:rPr lang="en-US" dirty="0">
                <a:solidFill>
                  <a:prstClr val="black"/>
                </a:solidFill>
                <a:latin typeface="Consolas"/>
              </a:rPr>
              <a:t>            </a:t>
            </a:r>
            <a:r>
              <a:rPr lang="en-US" dirty="0" err="1">
                <a:solidFill>
                  <a:prstClr val="black"/>
                </a:solidFill>
                <a:latin typeface="Consolas"/>
              </a:rPr>
              <a:t>students.begin</a:t>
            </a:r>
            <a:r>
              <a:rPr lang="en-US" dirty="0">
                <a:solidFill>
                  <a:prstClr val="black"/>
                </a:solidFill>
                <a:latin typeface="Consolas"/>
              </a:rPr>
              <a:t>(), </a:t>
            </a:r>
            <a:r>
              <a:rPr lang="en-US" dirty="0" err="1">
                <a:solidFill>
                  <a:prstClr val="black"/>
                </a:solidFill>
                <a:latin typeface="Consolas"/>
              </a:rPr>
              <a:t>students.end</a:t>
            </a:r>
            <a:r>
              <a:rPr lang="en-US" dirty="0">
                <a:solidFill>
                  <a:prstClr val="black"/>
                </a:solidFill>
                <a:latin typeface="Consolas"/>
              </a:rPr>
              <a:t>(), </a:t>
            </a:r>
            <a:r>
              <a:rPr lang="en-US" dirty="0" err="1">
                <a:solidFill>
                  <a:prstClr val="black"/>
                </a:solidFill>
                <a:latin typeface="Consolas"/>
              </a:rPr>
              <a:t>pass_grade</a:t>
            </a:r>
            <a:r>
              <a:rPr lang="en-US" dirty="0">
                <a:solidFill>
                  <a:prstClr val="black"/>
                </a:solidFill>
                <a:latin typeface="Consolas"/>
              </a:rPr>
              <a:t>);</a:t>
            </a:r>
          </a:p>
          <a:p>
            <a:pPr marL="690563" lvl="3" indent="0">
              <a:buNone/>
            </a:pPr>
            <a:r>
              <a:rPr lang="en-US" dirty="0">
                <a:solidFill>
                  <a:prstClr val="black"/>
                </a:solidFill>
                <a:latin typeface="Consolas"/>
              </a:rPr>
              <a:t>    </a:t>
            </a:r>
            <a:endParaRPr lang="en-US" dirty="0" smtClean="0">
              <a:solidFill>
                <a:prstClr val="black"/>
              </a:solidFill>
              <a:latin typeface="Consolas"/>
            </a:endParaRPr>
          </a:p>
          <a:p>
            <a:pPr marL="690563" lvl="3" indent="0">
              <a:buNone/>
            </a:pPr>
            <a:r>
              <a:rPr lang="en-US" dirty="0">
                <a:solidFill>
                  <a:prstClr val="black"/>
                </a:solidFill>
                <a:latin typeface="Consolas"/>
              </a:rPr>
              <a:t> </a:t>
            </a:r>
            <a:r>
              <a:rPr lang="en-US" dirty="0" smtClean="0">
                <a:solidFill>
                  <a:prstClr val="black"/>
                </a:solidFill>
                <a:latin typeface="Consolas"/>
              </a:rPr>
              <a:t>   </a:t>
            </a:r>
            <a:r>
              <a:rPr lang="en-US" dirty="0" smtClean="0">
                <a:solidFill>
                  <a:srgbClr val="008000"/>
                </a:solidFill>
                <a:latin typeface="Consolas"/>
              </a:rPr>
              <a:t>// </a:t>
            </a:r>
            <a:r>
              <a:rPr lang="en-US" dirty="0">
                <a:solidFill>
                  <a:srgbClr val="008000"/>
                </a:solidFill>
                <a:latin typeface="Consolas"/>
              </a:rPr>
              <a:t>copy failed student records</a:t>
            </a:r>
            <a:endParaRPr lang="en-US" dirty="0">
              <a:solidFill>
                <a:prstClr val="black"/>
              </a:solidFill>
              <a:latin typeface="Consolas"/>
            </a:endParaRPr>
          </a:p>
          <a:p>
            <a:pPr marL="690563" lvl="3" indent="0">
              <a:buNone/>
            </a:pPr>
            <a:r>
              <a:rPr lang="en-US" dirty="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::vector&lt;</a:t>
            </a:r>
            <a:r>
              <a:rPr lang="en-US" dirty="0" err="1" smtClean="0">
                <a:solidFill>
                  <a:prstClr val="black"/>
                </a:solidFill>
                <a:latin typeface="Consolas"/>
              </a:rPr>
              <a:t>student_info</a:t>
            </a:r>
            <a:r>
              <a:rPr lang="en-US" dirty="0">
                <a:solidFill>
                  <a:prstClr val="black"/>
                </a:solidFill>
                <a:latin typeface="Consolas"/>
              </a:rPr>
              <a:t>&gt; fail(</a:t>
            </a:r>
            <a:r>
              <a:rPr lang="en-US" dirty="0" err="1">
                <a:solidFill>
                  <a:prstClr val="black"/>
                </a:solidFill>
                <a:latin typeface="Consolas"/>
              </a:rPr>
              <a:t>iter</a:t>
            </a:r>
            <a:r>
              <a:rPr lang="en-US" dirty="0">
                <a:solidFill>
                  <a:prstClr val="black"/>
                </a:solidFill>
                <a:latin typeface="Consolas"/>
              </a:rPr>
              <a:t>, </a:t>
            </a:r>
            <a:r>
              <a:rPr lang="en-US" dirty="0" err="1">
                <a:solidFill>
                  <a:prstClr val="black"/>
                </a:solidFill>
                <a:latin typeface="Consolas"/>
              </a:rPr>
              <a:t>students.end</a:t>
            </a:r>
            <a:r>
              <a:rPr lang="en-US" dirty="0">
                <a:solidFill>
                  <a:prstClr val="black"/>
                </a:solidFill>
                <a:latin typeface="Consolas"/>
              </a:rPr>
              <a:t>());</a:t>
            </a:r>
          </a:p>
          <a:p>
            <a:pPr marL="690563" lvl="3" indent="0">
              <a:buNone/>
            </a:pPr>
            <a:endParaRPr lang="en-US" dirty="0" smtClean="0">
              <a:solidFill>
                <a:prstClr val="black"/>
              </a:solidFill>
              <a:latin typeface="Consolas"/>
            </a:endParaRPr>
          </a:p>
          <a:p>
            <a:pPr marL="690563" lvl="3" indent="0">
              <a:buNone/>
            </a:pPr>
            <a:r>
              <a:rPr lang="en-US" dirty="0" smtClean="0">
                <a:solidFill>
                  <a:prstClr val="black"/>
                </a:solidFill>
                <a:latin typeface="Consolas"/>
              </a:rPr>
              <a:t>    </a:t>
            </a:r>
            <a:r>
              <a:rPr lang="en-US" dirty="0">
                <a:solidFill>
                  <a:srgbClr val="008000"/>
                </a:solidFill>
                <a:latin typeface="Consolas"/>
              </a:rPr>
              <a:t>// remove failed student records from original vector</a:t>
            </a:r>
            <a:endParaRPr lang="en-US" dirty="0">
              <a:solidFill>
                <a:prstClr val="black"/>
              </a:solidFill>
              <a:latin typeface="Consolas"/>
            </a:endParaRPr>
          </a:p>
          <a:p>
            <a:pPr marL="690563" lvl="3" indent="0">
              <a:buNone/>
            </a:pPr>
            <a:r>
              <a:rPr lang="en-US" dirty="0">
                <a:solidFill>
                  <a:prstClr val="black"/>
                </a:solidFill>
                <a:latin typeface="Consolas"/>
              </a:rPr>
              <a:t>    </a:t>
            </a:r>
            <a:r>
              <a:rPr lang="en-US" dirty="0" err="1">
                <a:solidFill>
                  <a:prstClr val="black"/>
                </a:solidFill>
                <a:latin typeface="Consolas"/>
              </a:rPr>
              <a:t>students.erase</a:t>
            </a:r>
            <a:r>
              <a:rPr lang="en-US" dirty="0">
                <a:solidFill>
                  <a:prstClr val="black"/>
                </a:solidFill>
                <a:latin typeface="Consolas"/>
              </a:rPr>
              <a:t>(</a:t>
            </a:r>
            <a:r>
              <a:rPr lang="en-US" dirty="0" err="1">
                <a:solidFill>
                  <a:prstClr val="black"/>
                </a:solidFill>
                <a:latin typeface="Consolas"/>
              </a:rPr>
              <a:t>iter</a:t>
            </a:r>
            <a:r>
              <a:rPr lang="en-US" dirty="0">
                <a:solidFill>
                  <a:prstClr val="black"/>
                </a:solidFill>
                <a:latin typeface="Consolas"/>
              </a:rPr>
              <a:t>, </a:t>
            </a:r>
            <a:r>
              <a:rPr lang="en-US" dirty="0" err="1">
                <a:solidFill>
                  <a:prstClr val="black"/>
                </a:solidFill>
                <a:latin typeface="Consolas"/>
              </a:rPr>
              <a:t>students.end</a:t>
            </a:r>
            <a:r>
              <a:rPr lang="en-US" dirty="0">
                <a:solidFill>
                  <a:prstClr val="black"/>
                </a:solidFill>
                <a:latin typeface="Consolas"/>
              </a:rPr>
              <a:t>());</a:t>
            </a:r>
          </a:p>
          <a:p>
            <a:pPr marL="690563" lvl="3" indent="0">
              <a:buNone/>
            </a:pPr>
            <a:r>
              <a:rPr lang="en-US" dirty="0">
                <a:latin typeface="Consolas"/>
              </a:rPr>
              <a:t>    </a:t>
            </a:r>
            <a:r>
              <a:rPr lang="en-US" dirty="0">
                <a:solidFill>
                  <a:srgbClr val="0000FF"/>
                </a:solidFill>
                <a:latin typeface="Consolas"/>
              </a:rPr>
              <a:t>return</a:t>
            </a:r>
            <a:r>
              <a:rPr lang="en-US" dirty="0">
                <a:solidFill>
                  <a:prstClr val="black"/>
                </a:solidFill>
                <a:latin typeface="Consolas"/>
              </a:rPr>
              <a:t> fail;</a:t>
            </a:r>
          </a:p>
          <a:p>
            <a:pPr marL="690563" lvl="3" indent="0">
              <a:buNone/>
            </a:pPr>
            <a:r>
              <a:rPr lang="en-US"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59</a:t>
            </a:fld>
            <a:endParaRPr lang="en-US"/>
          </a:p>
        </p:txBody>
      </p:sp>
    </p:spTree>
    <p:extLst>
      <p:ext uri="{BB962C8B-B14F-4D97-AF65-F5344CB8AC3E}">
        <p14:creationId xmlns:p14="http://schemas.microsoft.com/office/powerpoint/2010/main" val="2313153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Strings</a:t>
            </a:r>
            <a:endParaRPr lang="en-US" dirty="0"/>
          </a:p>
        </p:txBody>
      </p:sp>
      <p:sp>
        <p:nvSpPr>
          <p:cNvPr id="3" name="Content Placeholder 2"/>
          <p:cNvSpPr>
            <a:spLocks noGrp="1"/>
          </p:cNvSpPr>
          <p:nvPr>
            <p:ph idx="1"/>
          </p:nvPr>
        </p:nvSpPr>
        <p:spPr/>
        <p:txBody>
          <a:bodyPr>
            <a:normAutofit/>
          </a:bodyPr>
          <a:lstStyle/>
          <a:p>
            <a:r>
              <a:rPr lang="en-US" dirty="0" smtClean="0"/>
              <a:t>Looking back to picture concatenation:</a:t>
            </a:r>
          </a:p>
          <a:p>
            <a:pPr marL="978408" lvl="3" indent="0">
              <a:buNone/>
            </a:pPr>
            <a:endParaRPr lang="en-US" sz="1400" dirty="0">
              <a:solidFill>
                <a:prstClr val="black"/>
              </a:solidFill>
              <a:latin typeface="Consolas"/>
            </a:endParaRPr>
          </a:p>
          <a:p>
            <a:pPr marL="978408" lvl="3" indent="0">
              <a:buNone/>
            </a:pPr>
            <a:r>
              <a:rPr lang="en-US" sz="1400" dirty="0">
                <a:solidFill>
                  <a:prstClr val="black"/>
                </a:solidFill>
                <a:latin typeface="Consolas"/>
              </a:rPr>
              <a:t> </a:t>
            </a:r>
            <a:r>
              <a:rPr lang="en-US" sz="1400" dirty="0">
                <a:solidFill>
                  <a:srgbClr val="008000"/>
                </a:solidFill>
                <a:latin typeface="Consolas"/>
              </a:rPr>
              <a:t>// copy entire bottom picture, use iterators</a:t>
            </a:r>
            <a:endParaRPr lang="en-US" sz="1400" dirty="0">
              <a:solidFill>
                <a:prstClr val="black"/>
              </a:solidFill>
              <a:latin typeface="Consolas"/>
            </a:endParaRPr>
          </a:p>
          <a:p>
            <a:pPr marL="978408" lvl="3" indent="0">
              <a:buNone/>
            </a:pPr>
            <a:r>
              <a:rPr lang="en-US" sz="1400" dirty="0">
                <a:solidFill>
                  <a:prstClr val="black"/>
                </a:solidFill>
                <a:latin typeface="Consolas"/>
              </a:rPr>
              <a:t>    </a:t>
            </a:r>
            <a:r>
              <a:rPr lang="en-US" sz="1400" dirty="0">
                <a:solidFill>
                  <a:srgbClr val="0000FF"/>
                </a:solidFill>
                <a:latin typeface="Consolas"/>
              </a:rPr>
              <a:t>for</a:t>
            </a:r>
            <a:r>
              <a:rPr lang="en-US" sz="1400" dirty="0">
                <a:solidFill>
                  <a:prstClr val="black"/>
                </a:solidFill>
                <a:latin typeface="Consolas"/>
              </a:rPr>
              <a:t> (</a:t>
            </a:r>
            <a:r>
              <a:rPr lang="en-US" sz="1400" dirty="0">
                <a:solidFill>
                  <a:srgbClr val="0000FF"/>
                </a:solidFill>
                <a:latin typeface="Consolas"/>
              </a:rPr>
              <a:t>auto</a:t>
            </a:r>
            <a:r>
              <a:rPr lang="en-US" sz="1200" dirty="0">
                <a:solidFill>
                  <a:prstClr val="black"/>
                </a:solidFill>
                <a:latin typeface="Consolas"/>
              </a:rPr>
              <a:t> </a:t>
            </a:r>
            <a:r>
              <a:rPr lang="en-US" sz="1400" dirty="0">
                <a:solidFill>
                  <a:prstClr val="black"/>
                </a:solidFill>
                <a:latin typeface="Consolas"/>
              </a:rPr>
              <a:t>it = </a:t>
            </a:r>
            <a:r>
              <a:rPr lang="en-US" sz="1400" dirty="0" err="1">
                <a:solidFill>
                  <a:prstClr val="black"/>
                </a:solidFill>
                <a:latin typeface="Consolas"/>
              </a:rPr>
              <a:t>bottom.begin</a:t>
            </a:r>
            <a:r>
              <a:rPr lang="en-US" sz="1400" dirty="0">
                <a:solidFill>
                  <a:prstClr val="black"/>
                </a:solidFill>
                <a:latin typeface="Consolas"/>
              </a:rPr>
              <a:t>(); it != </a:t>
            </a:r>
            <a:r>
              <a:rPr lang="en-US" sz="1400" dirty="0" err="1">
                <a:solidFill>
                  <a:prstClr val="black"/>
                </a:solidFill>
                <a:latin typeface="Consolas"/>
              </a:rPr>
              <a:t>bottom.end</a:t>
            </a:r>
            <a:r>
              <a:rPr lang="en-US" sz="1400" dirty="0">
                <a:solidFill>
                  <a:prstClr val="black"/>
                </a:solidFill>
                <a:latin typeface="Consolas"/>
              </a:rPr>
              <a:t>(); ++it)</a:t>
            </a:r>
          </a:p>
          <a:p>
            <a:pPr marL="978408" lvl="3" indent="0">
              <a:buNone/>
            </a:pPr>
            <a:r>
              <a:rPr lang="en-US" sz="1400" dirty="0">
                <a:solidFill>
                  <a:prstClr val="black"/>
                </a:solidFill>
                <a:latin typeface="Consolas"/>
              </a:rPr>
              <a:t>    {</a:t>
            </a:r>
          </a:p>
          <a:p>
            <a:pPr marL="978408" lvl="3" indent="0">
              <a:buNone/>
            </a:pPr>
            <a:r>
              <a:rPr lang="en-US" sz="1400" dirty="0">
                <a:solidFill>
                  <a:prstClr val="black"/>
                </a:solidFill>
                <a:latin typeface="Consolas"/>
              </a:rPr>
              <a:t>        </a:t>
            </a:r>
            <a:r>
              <a:rPr lang="en-US" sz="1400" dirty="0" err="1">
                <a:solidFill>
                  <a:prstClr val="black"/>
                </a:solidFill>
                <a:latin typeface="Consolas"/>
              </a:rPr>
              <a:t>ret.push_back</a:t>
            </a:r>
            <a:r>
              <a:rPr lang="en-US" sz="1400" dirty="0">
                <a:solidFill>
                  <a:prstClr val="black"/>
                </a:solidFill>
                <a:latin typeface="Consolas"/>
              </a:rPr>
              <a:t>(*it);</a:t>
            </a:r>
          </a:p>
          <a:p>
            <a:pPr marL="978408" lvl="3" indent="0">
              <a:buNone/>
            </a:pPr>
            <a:r>
              <a:rPr lang="en-US" sz="1400" dirty="0">
                <a:solidFill>
                  <a:prstClr val="black"/>
                </a:solidFill>
                <a:latin typeface="Consolas"/>
              </a:rPr>
              <a:t>    }</a:t>
            </a:r>
          </a:p>
          <a:p>
            <a:pPr marL="978408" lvl="3" indent="0">
              <a:buClr>
                <a:srgbClr val="31B6FD"/>
              </a:buClr>
              <a:buNone/>
            </a:pPr>
            <a:endParaRPr lang="en-US" sz="1400" dirty="0">
              <a:solidFill>
                <a:prstClr val="black"/>
              </a:solidFill>
              <a:latin typeface="Consolas"/>
            </a:endParaRPr>
          </a:p>
          <a:p>
            <a:pPr marL="978408" lvl="3" indent="0">
              <a:buClr>
                <a:srgbClr val="31B6FD"/>
              </a:buClr>
              <a:buNone/>
            </a:pPr>
            <a:r>
              <a:rPr lang="en-US" sz="1400" dirty="0">
                <a:solidFill>
                  <a:srgbClr val="008000"/>
                </a:solidFill>
                <a:latin typeface="Consolas"/>
              </a:rPr>
              <a:t>// copy entire bottom picture, use vector facilities</a:t>
            </a:r>
            <a:endParaRPr lang="en-US" sz="1400" dirty="0">
              <a:solidFill>
                <a:prstClr val="black"/>
              </a:solidFill>
              <a:latin typeface="Consolas"/>
            </a:endParaRPr>
          </a:p>
          <a:p>
            <a:pPr marL="978408" lvl="3" indent="0">
              <a:buClr>
                <a:srgbClr val="31B6FD"/>
              </a:buClr>
              <a:buNone/>
            </a:pPr>
            <a:r>
              <a:rPr lang="en-US" sz="1400" dirty="0">
                <a:solidFill>
                  <a:srgbClr val="0000FF"/>
                </a:solidFill>
                <a:latin typeface="Consolas"/>
              </a:rPr>
              <a:t>    </a:t>
            </a:r>
            <a:r>
              <a:rPr lang="en-US" sz="1400" dirty="0" err="1">
                <a:solidFill>
                  <a:prstClr val="black"/>
                </a:solidFill>
                <a:latin typeface="Consolas"/>
              </a:rPr>
              <a:t>ret.insert</a:t>
            </a:r>
            <a:r>
              <a:rPr lang="en-US" sz="1400" dirty="0">
                <a:solidFill>
                  <a:prstClr val="black"/>
                </a:solidFill>
                <a:latin typeface="Consolas"/>
              </a:rPr>
              <a:t>(</a:t>
            </a:r>
            <a:r>
              <a:rPr lang="en-US" sz="1400" dirty="0" err="1">
                <a:solidFill>
                  <a:prstClr val="black"/>
                </a:solidFill>
                <a:latin typeface="Consolas"/>
              </a:rPr>
              <a:t>ret.end</a:t>
            </a:r>
            <a:r>
              <a:rPr lang="en-US" sz="1400" dirty="0">
                <a:solidFill>
                  <a:prstClr val="black"/>
                </a:solidFill>
                <a:latin typeface="Consolas"/>
              </a:rPr>
              <a:t>(), </a:t>
            </a:r>
            <a:r>
              <a:rPr lang="en-US" sz="1400" dirty="0" err="1">
                <a:solidFill>
                  <a:prstClr val="black"/>
                </a:solidFill>
                <a:latin typeface="Consolas"/>
              </a:rPr>
              <a:t>bottom.begin</a:t>
            </a:r>
            <a:r>
              <a:rPr lang="en-US" sz="1400" dirty="0">
                <a:solidFill>
                  <a:prstClr val="black"/>
                </a:solidFill>
                <a:latin typeface="Consolas"/>
              </a:rPr>
              <a:t>(), </a:t>
            </a:r>
            <a:r>
              <a:rPr lang="en-US" sz="1400" dirty="0" err="1">
                <a:solidFill>
                  <a:prstClr val="black"/>
                </a:solidFill>
                <a:latin typeface="Consolas"/>
              </a:rPr>
              <a:t>bottom.end</a:t>
            </a:r>
            <a:r>
              <a:rPr lang="en-US" sz="1400" dirty="0">
                <a:solidFill>
                  <a:prstClr val="black"/>
                </a:solidFill>
                <a:latin typeface="Consolas"/>
              </a:rPr>
              <a:t>());</a:t>
            </a:r>
          </a:p>
          <a:p>
            <a:pPr marL="978408" lvl="3" indent="0">
              <a:buClr>
                <a:srgbClr val="31B6FD"/>
              </a:buClr>
              <a:buNone/>
            </a:pPr>
            <a:endParaRPr lang="en-US" sz="1400" dirty="0">
              <a:solidFill>
                <a:prstClr val="black"/>
              </a:solidFill>
              <a:latin typeface="Consolas"/>
            </a:endParaRPr>
          </a:p>
          <a:p>
            <a:pPr lvl="0">
              <a:buClr>
                <a:srgbClr val="5BD078"/>
              </a:buClr>
            </a:pPr>
            <a:r>
              <a:rPr lang="en-US" dirty="0" smtClean="0">
                <a:solidFill>
                  <a:prstClr val="black"/>
                </a:solidFill>
              </a:rPr>
              <a:t>There is an even more generic solution:</a:t>
            </a:r>
          </a:p>
          <a:p>
            <a:pPr lvl="0">
              <a:buClr>
                <a:srgbClr val="5BD078"/>
              </a:buClr>
            </a:pPr>
            <a:endParaRPr lang="en-US" sz="1400" dirty="0">
              <a:solidFill>
                <a:schemeClr val="tx1"/>
              </a:solidFill>
              <a:latin typeface="Consolas"/>
            </a:endParaRPr>
          </a:p>
          <a:p>
            <a:pPr marL="977900" lvl="3" indent="0">
              <a:buNone/>
            </a:pPr>
            <a:r>
              <a:rPr lang="en-US" sz="1400" dirty="0">
                <a:solidFill>
                  <a:srgbClr val="008000"/>
                </a:solidFill>
                <a:latin typeface="Consolas"/>
              </a:rPr>
              <a:t>// copy entire bottom picture, use standard algorithm</a:t>
            </a:r>
            <a:endParaRPr lang="en-US" sz="1400" dirty="0">
              <a:solidFill>
                <a:prstClr val="black"/>
              </a:solidFill>
              <a:latin typeface="Consolas"/>
            </a:endParaRPr>
          </a:p>
          <a:p>
            <a:pPr marL="996696" lvl="3" indent="0">
              <a:buNone/>
            </a:pPr>
            <a:r>
              <a:rPr lang="en-US" sz="1400" dirty="0">
                <a:solidFill>
                  <a:schemeClr val="tx1"/>
                </a:solidFill>
                <a:latin typeface="Consolas"/>
              </a:rPr>
              <a:t>    </a:t>
            </a:r>
            <a:r>
              <a:rPr lang="en-US" sz="1400" dirty="0" err="1">
                <a:solidFill>
                  <a:schemeClr val="tx1"/>
                </a:solidFill>
                <a:latin typeface="Consolas"/>
              </a:rPr>
              <a:t>std</a:t>
            </a:r>
            <a:r>
              <a:rPr lang="en-US" sz="1400" dirty="0">
                <a:solidFill>
                  <a:schemeClr val="tx1"/>
                </a:solidFill>
                <a:latin typeface="Consolas"/>
              </a:rPr>
              <a:t>::copy(</a:t>
            </a:r>
            <a:r>
              <a:rPr lang="en-US" sz="1400" dirty="0" err="1">
                <a:solidFill>
                  <a:schemeClr val="tx1"/>
                </a:solidFill>
                <a:latin typeface="Consolas"/>
              </a:rPr>
              <a:t>bottom.begin</a:t>
            </a:r>
            <a:r>
              <a:rPr lang="en-US" sz="1400" dirty="0">
                <a:solidFill>
                  <a:schemeClr val="tx1"/>
                </a:solidFill>
                <a:latin typeface="Consolas"/>
              </a:rPr>
              <a:t>(), </a:t>
            </a:r>
            <a:r>
              <a:rPr lang="en-US" sz="1400" dirty="0" err="1">
                <a:solidFill>
                  <a:schemeClr val="tx1"/>
                </a:solidFill>
                <a:latin typeface="Consolas"/>
              </a:rPr>
              <a:t>bottom.end</a:t>
            </a:r>
            <a:r>
              <a:rPr lang="en-US" sz="1400" dirty="0">
                <a:solidFill>
                  <a:schemeClr val="tx1"/>
                </a:solidFill>
                <a:latin typeface="Consolas"/>
              </a:rPr>
              <a:t>(), </a:t>
            </a:r>
            <a:r>
              <a:rPr lang="en-US" sz="1400" dirty="0" err="1" smtClean="0">
                <a:solidFill>
                  <a:schemeClr val="tx1"/>
                </a:solidFill>
                <a:latin typeface="Consolas"/>
              </a:rPr>
              <a:t>std</a:t>
            </a:r>
            <a:r>
              <a:rPr lang="en-US" sz="1400" dirty="0" smtClean="0">
                <a:solidFill>
                  <a:schemeClr val="tx1"/>
                </a:solidFill>
                <a:latin typeface="Consolas"/>
              </a:rPr>
              <a:t>::</a:t>
            </a:r>
            <a:r>
              <a:rPr lang="en-US" sz="1400" dirty="0" err="1" smtClean="0">
                <a:solidFill>
                  <a:schemeClr val="tx1"/>
                </a:solidFill>
                <a:latin typeface="Consolas"/>
              </a:rPr>
              <a:t>back_inserter</a:t>
            </a:r>
            <a:r>
              <a:rPr lang="en-US" sz="1400" dirty="0" smtClean="0">
                <a:solidFill>
                  <a:schemeClr val="tx1"/>
                </a:solidFill>
                <a:latin typeface="Consolas"/>
              </a:rPr>
              <a:t>(ret</a:t>
            </a:r>
            <a:r>
              <a:rPr lang="en-US" sz="1400" dirty="0">
                <a:solidFill>
                  <a:schemeClr val="tx1"/>
                </a:solidFill>
                <a:latin typeface="Consolas"/>
              </a:rPr>
              <a:t>));</a:t>
            </a:r>
          </a:p>
          <a:p>
            <a:pPr marL="978408" lvl="3" indent="0">
              <a:buClr>
                <a:srgbClr val="31B6FD"/>
              </a:buClr>
              <a:buNone/>
            </a:pPr>
            <a:endParaRPr lang="en-US" sz="1400" dirty="0">
              <a:solidFill>
                <a:prstClr val="black"/>
              </a:solidFill>
              <a:latin typeface="Consolas"/>
            </a:endParaRPr>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6</a:t>
            </a:fld>
            <a:endParaRPr lang="en-US"/>
          </a:p>
        </p:txBody>
      </p:sp>
    </p:spTree>
    <p:extLst>
      <p:ext uri="{BB962C8B-B14F-4D97-AF65-F5344CB8AC3E}">
        <p14:creationId xmlns:p14="http://schemas.microsoft.com/office/powerpoint/2010/main" val="243817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 calcmode="lin" valueType="num">
                                      <p:cBhvr additive="base">
                                        <p:cTn id="7"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1" end="1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3" end="13"/>
                                            </p:txEl>
                                          </p:spTgt>
                                        </p:tgtEl>
                                        <p:attrNameLst>
                                          <p:attrName>style.visibility</p:attrName>
                                        </p:attrNameLst>
                                      </p:cBhvr>
                                      <p:to>
                                        <p:strVal val="visible"/>
                                      </p:to>
                                    </p:set>
                                    <p:anim calcmode="lin" valueType="num">
                                      <p:cBhvr additive="base">
                                        <p:cTn id="11"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3" end="1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14" end="14"/>
                                            </p:txEl>
                                          </p:spTgt>
                                        </p:tgtEl>
                                        <p:attrNameLst>
                                          <p:attrName>style.visibility</p:attrName>
                                        </p:attrNameLst>
                                      </p:cBhvr>
                                      <p:to>
                                        <p:strVal val="visible"/>
                                      </p:to>
                                    </p:set>
                                    <p:anim calcmode="lin" valueType="num">
                                      <p:cBhvr additive="base">
                                        <p:cTn id="15"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Algorithm: </a:t>
            </a:r>
            <a:r>
              <a:rPr lang="en-US" dirty="0" err="1" smtClean="0"/>
              <a:t>stable_partition</a:t>
            </a:r>
            <a:endParaRPr lang="en-US" dirty="0"/>
          </a:p>
        </p:txBody>
      </p:sp>
      <p:sp>
        <p:nvSpPr>
          <p:cNvPr id="3" name="Content Placeholder 2"/>
          <p:cNvSpPr>
            <a:spLocks noGrp="1"/>
          </p:cNvSpPr>
          <p:nvPr>
            <p:ph idx="1"/>
          </p:nvPr>
        </p:nvSpPr>
        <p:spPr/>
        <p:txBody>
          <a:bodyPr>
            <a:normAutofit/>
          </a:bodyPr>
          <a:lstStyle/>
          <a:p>
            <a:r>
              <a:rPr lang="en-US" dirty="0"/>
              <a:t>T</a:t>
            </a:r>
            <a:r>
              <a:rPr lang="en-US" dirty="0" smtClean="0"/>
              <a:t>akes </a:t>
            </a:r>
            <a:r>
              <a:rPr lang="en-US" dirty="0"/>
              <a:t>a sequence and rearranges its elements so that </a:t>
            </a:r>
            <a:r>
              <a:rPr lang="en-US" dirty="0" smtClean="0"/>
              <a:t>the ones </a:t>
            </a:r>
            <a:r>
              <a:rPr lang="en-US" dirty="0"/>
              <a:t>that satisfy a predicate precede the ones that do not satisfy it.</a:t>
            </a:r>
            <a:endParaRPr lang="en-US" dirty="0" smtClean="0"/>
          </a:p>
          <a:p>
            <a:r>
              <a:rPr lang="en-US" dirty="0" smtClean="0"/>
              <a:t>Two </a:t>
            </a:r>
            <a:r>
              <a:rPr lang="en-US" dirty="0"/>
              <a:t>versions of this </a:t>
            </a:r>
            <a:r>
              <a:rPr lang="en-US" dirty="0" smtClean="0"/>
              <a:t>algorithm: </a:t>
            </a:r>
            <a:r>
              <a:rPr lang="en-US" dirty="0" err="1" smtClean="0">
                <a:latin typeface="Consolas" panose="020B0609020204030204" pitchFamily="49" charset="0"/>
              </a:rPr>
              <a:t>std</a:t>
            </a:r>
            <a:r>
              <a:rPr lang="en-US" dirty="0" smtClean="0">
                <a:latin typeface="Consolas" panose="020B0609020204030204" pitchFamily="49" charset="0"/>
              </a:rPr>
              <a:t>::partition</a:t>
            </a:r>
            <a:r>
              <a:rPr lang="en-US" dirty="0" smtClean="0"/>
              <a:t> </a:t>
            </a:r>
            <a:r>
              <a:rPr lang="en-US" dirty="0"/>
              <a:t>and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stable_partition</a:t>
            </a:r>
            <a:endParaRPr lang="en-US" dirty="0">
              <a:latin typeface="Consolas" panose="020B0609020204030204" pitchFamily="49" charset="0"/>
            </a:endParaRPr>
          </a:p>
          <a:p>
            <a:pPr lvl="1"/>
            <a:r>
              <a:rPr lang="en-US" dirty="0" smtClean="0"/>
              <a:t>Algorithm partition </a:t>
            </a:r>
            <a:r>
              <a:rPr lang="en-US" dirty="0"/>
              <a:t>might rearrange the elements within each </a:t>
            </a:r>
            <a:r>
              <a:rPr lang="en-US" dirty="0" smtClean="0"/>
              <a:t>category</a:t>
            </a:r>
          </a:p>
          <a:p>
            <a:pPr lvl="1"/>
            <a:r>
              <a:rPr lang="en-US" dirty="0" smtClean="0"/>
              <a:t>Algorithm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stable_partition</a:t>
            </a:r>
            <a:r>
              <a:rPr lang="en-US" dirty="0" smtClean="0"/>
              <a:t> keeps </a:t>
            </a:r>
            <a:r>
              <a:rPr lang="en-US" dirty="0"/>
              <a:t>them in the same order aside from the partitioning</a:t>
            </a:r>
            <a:r>
              <a:rPr lang="en-US" dirty="0" smtClean="0"/>
              <a:t>.</a:t>
            </a:r>
          </a:p>
          <a:p>
            <a:r>
              <a:rPr lang="en-US" dirty="0" smtClean="0"/>
              <a:t>Both return an iterator to the first element of the second data partition</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60</a:t>
            </a:fld>
            <a:endParaRPr lang="en-US"/>
          </a:p>
        </p:txBody>
      </p:sp>
    </p:spTree>
    <p:extLst>
      <p:ext uri="{BB962C8B-B14F-4D97-AF65-F5344CB8AC3E}">
        <p14:creationId xmlns:p14="http://schemas.microsoft.com/office/powerpoint/2010/main" val="302106695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Curved Connector 26"/>
          <p:cNvCxnSpPr>
            <a:stCxn id="13" idx="0"/>
            <a:endCxn id="12" idx="0"/>
          </p:cNvCxnSpPr>
          <p:nvPr/>
        </p:nvCxnSpPr>
        <p:spPr>
          <a:xfrm rot="16200000" flipV="1">
            <a:off x="7696671" y="838200"/>
            <a:ext cx="12700" cy="2743200"/>
          </a:xfrm>
          <a:prstGeom prst="curvedConnector3">
            <a:avLst>
              <a:gd name="adj1" fmla="val 1800000"/>
            </a:avLst>
          </a:prstGeom>
          <a:ln>
            <a:headEnd type="triangle"/>
            <a:tailEnd type="triangle" w="lg" len="med"/>
          </a:ln>
        </p:spPr>
        <p:style>
          <a:lnRef idx="2">
            <a:schemeClr val="accent2"/>
          </a:lnRef>
          <a:fillRef idx="0">
            <a:schemeClr val="accent2"/>
          </a:fillRef>
          <a:effectRef idx="1">
            <a:schemeClr val="accent2"/>
          </a:effectRef>
          <a:fontRef idx="minor">
            <a:schemeClr val="tx1"/>
          </a:fontRef>
        </p:style>
      </p:cxnSp>
      <p:sp>
        <p:nvSpPr>
          <p:cNvPr id="3" name="Title 2"/>
          <p:cNvSpPr>
            <a:spLocks noGrp="1"/>
          </p:cNvSpPr>
          <p:nvPr>
            <p:ph type="title"/>
          </p:nvPr>
        </p:nvSpPr>
        <p:spPr/>
        <p:txBody>
          <a:bodyPr>
            <a:normAutofit/>
          </a:bodyPr>
          <a:lstStyle/>
          <a:p>
            <a:r>
              <a:rPr lang="en-US" dirty="0"/>
              <a:t>Standard Algorithm: </a:t>
            </a:r>
            <a:r>
              <a:rPr lang="en-US" dirty="0" err="1"/>
              <a:t>stable_partition</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61</a:t>
            </a:fld>
            <a:endParaRPr lang="en-US"/>
          </a:p>
        </p:txBody>
      </p:sp>
      <p:grpSp>
        <p:nvGrpSpPr>
          <p:cNvPr id="20" name="Group 19"/>
          <p:cNvGrpSpPr/>
          <p:nvPr/>
        </p:nvGrpSpPr>
        <p:grpSpPr>
          <a:xfrm>
            <a:off x="3124671" y="2209801"/>
            <a:ext cx="7315200" cy="1111471"/>
            <a:chOff x="1084384" y="3048000"/>
            <a:chExt cx="7315200" cy="1111471"/>
          </a:xfrm>
        </p:grpSpPr>
        <p:sp>
          <p:nvSpPr>
            <p:cNvPr id="7" name="Rectangle 6"/>
            <p:cNvSpPr/>
            <p:nvPr/>
          </p:nvSpPr>
          <p:spPr>
            <a:xfrm>
              <a:off x="10843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8" name="Rectangle 7"/>
            <p:cNvSpPr/>
            <p:nvPr/>
          </p:nvSpPr>
          <p:spPr>
            <a:xfrm>
              <a:off x="19987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11" name="Rectangle 10"/>
            <p:cNvSpPr/>
            <p:nvPr/>
          </p:nvSpPr>
          <p:spPr>
            <a:xfrm>
              <a:off x="29131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fail</a:t>
              </a:r>
            </a:p>
          </p:txBody>
        </p:sp>
        <p:sp>
          <p:nvSpPr>
            <p:cNvPr id="12" name="Rectangle 11"/>
            <p:cNvSpPr/>
            <p:nvPr/>
          </p:nvSpPr>
          <p:spPr>
            <a:xfrm>
              <a:off x="38275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fail</a:t>
              </a:r>
            </a:p>
          </p:txBody>
        </p:sp>
        <p:sp>
          <p:nvSpPr>
            <p:cNvPr id="9" name="Rectangle 8"/>
            <p:cNvSpPr/>
            <p:nvPr/>
          </p:nvSpPr>
          <p:spPr>
            <a:xfrm>
              <a:off x="47419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10" name="Rectangle 9"/>
            <p:cNvSpPr/>
            <p:nvPr/>
          </p:nvSpPr>
          <p:spPr>
            <a:xfrm>
              <a:off x="56563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fail</a:t>
              </a:r>
            </a:p>
          </p:txBody>
        </p:sp>
        <p:sp>
          <p:nvSpPr>
            <p:cNvPr id="13" name="Rectangle 12"/>
            <p:cNvSpPr/>
            <p:nvPr/>
          </p:nvSpPr>
          <p:spPr>
            <a:xfrm>
              <a:off x="6570784" y="3048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cxnSp>
          <p:nvCxnSpPr>
            <p:cNvPr id="14" name="Straight Arrow Connector 13"/>
            <p:cNvCxnSpPr/>
            <p:nvPr/>
          </p:nvCxnSpPr>
          <p:spPr>
            <a:xfrm flipH="1" flipV="1">
              <a:off x="1551044" y="3581400"/>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132315" y="3790139"/>
              <a:ext cx="1692836" cy="369332"/>
            </a:xfrm>
            <a:prstGeom prst="rect">
              <a:avLst/>
            </a:prstGeom>
            <a:noFill/>
          </p:spPr>
          <p:txBody>
            <a:bodyPr wrap="none" rtlCol="0">
              <a:spAutoFit/>
            </a:bodyPr>
            <a:lstStyle/>
            <a:p>
              <a:r>
                <a:rPr lang="de-DE" dirty="0"/>
                <a:t>students.begin()</a:t>
              </a:r>
              <a:endParaRPr lang="en-US" dirty="0"/>
            </a:p>
          </p:txBody>
        </p:sp>
        <p:sp>
          <p:nvSpPr>
            <p:cNvPr id="17" name="TextBox 16"/>
            <p:cNvSpPr txBox="1"/>
            <p:nvPr/>
          </p:nvSpPr>
          <p:spPr>
            <a:xfrm>
              <a:off x="6722713" y="3790139"/>
              <a:ext cx="1532535" cy="369332"/>
            </a:xfrm>
            <a:prstGeom prst="rect">
              <a:avLst/>
            </a:prstGeom>
            <a:noFill/>
          </p:spPr>
          <p:txBody>
            <a:bodyPr wrap="none" rtlCol="0">
              <a:spAutoFit/>
            </a:bodyPr>
            <a:lstStyle/>
            <a:p>
              <a:r>
                <a:rPr lang="de-DE" dirty="0"/>
                <a:t>students.end()</a:t>
              </a:r>
              <a:endParaRPr lang="en-US" dirty="0"/>
            </a:p>
          </p:txBody>
        </p:sp>
        <p:sp>
          <p:nvSpPr>
            <p:cNvPr id="19" name="Rectangle 18"/>
            <p:cNvSpPr/>
            <p:nvPr/>
          </p:nvSpPr>
          <p:spPr>
            <a:xfrm>
              <a:off x="7485184" y="3048000"/>
              <a:ext cx="914400" cy="457200"/>
            </a:xfrm>
            <a:prstGeom prst="rect">
              <a:avLst/>
            </a:prstGeom>
            <a:ln>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grpSp>
      <p:cxnSp>
        <p:nvCxnSpPr>
          <p:cNvPr id="54" name="Straight Arrow Connector 53"/>
          <p:cNvCxnSpPr/>
          <p:nvPr/>
        </p:nvCxnSpPr>
        <p:spPr>
          <a:xfrm flipH="1" flipV="1">
            <a:off x="9959895" y="2819400"/>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78" name="Group 77"/>
          <p:cNvGrpSpPr/>
          <p:nvPr/>
        </p:nvGrpSpPr>
        <p:grpSpPr>
          <a:xfrm>
            <a:off x="1999315" y="3657601"/>
            <a:ext cx="8440556" cy="1191081"/>
            <a:chOff x="475315" y="4038600"/>
            <a:chExt cx="8440556" cy="1191081"/>
          </a:xfrm>
        </p:grpSpPr>
        <p:grpSp>
          <p:nvGrpSpPr>
            <p:cNvPr id="59" name="Group 58"/>
            <p:cNvGrpSpPr/>
            <p:nvPr/>
          </p:nvGrpSpPr>
          <p:grpSpPr>
            <a:xfrm>
              <a:off x="1572402" y="4038600"/>
              <a:ext cx="7343469" cy="1191081"/>
              <a:chOff x="1056115" y="4953000"/>
              <a:chExt cx="7343469" cy="1191081"/>
            </a:xfrm>
          </p:grpSpPr>
          <p:grpSp>
            <p:nvGrpSpPr>
              <p:cNvPr id="49" name="Group 48"/>
              <p:cNvGrpSpPr/>
              <p:nvPr/>
            </p:nvGrpSpPr>
            <p:grpSpPr>
              <a:xfrm>
                <a:off x="1056115" y="4953000"/>
                <a:ext cx="7343469" cy="1191081"/>
                <a:chOff x="1056115" y="4953000"/>
                <a:chExt cx="7343469" cy="1191081"/>
              </a:xfrm>
            </p:grpSpPr>
            <p:sp>
              <p:nvSpPr>
                <p:cNvPr id="35" name="Rectangle 34"/>
                <p:cNvSpPr/>
                <p:nvPr/>
              </p:nvSpPr>
              <p:spPr>
                <a:xfrm>
                  <a:off x="10843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36" name="Rectangle 35"/>
                <p:cNvSpPr/>
                <p:nvPr/>
              </p:nvSpPr>
              <p:spPr>
                <a:xfrm>
                  <a:off x="19987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37" name="Rectangle 36"/>
                <p:cNvSpPr/>
                <p:nvPr/>
              </p:nvSpPr>
              <p:spPr>
                <a:xfrm>
                  <a:off x="29131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38" name="Rectangle 37"/>
                <p:cNvSpPr/>
                <p:nvPr/>
              </p:nvSpPr>
              <p:spPr>
                <a:xfrm>
                  <a:off x="38275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39" name="Rectangle 38"/>
                <p:cNvSpPr/>
                <p:nvPr/>
              </p:nvSpPr>
              <p:spPr>
                <a:xfrm>
                  <a:off x="47419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fail</a:t>
                  </a:r>
                </a:p>
              </p:txBody>
            </p:sp>
            <p:sp>
              <p:nvSpPr>
                <p:cNvPr id="40" name="Rectangle 39"/>
                <p:cNvSpPr/>
                <p:nvPr/>
              </p:nvSpPr>
              <p:spPr>
                <a:xfrm>
                  <a:off x="56563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fail</a:t>
                  </a:r>
                </a:p>
              </p:txBody>
            </p:sp>
            <p:sp>
              <p:nvSpPr>
                <p:cNvPr id="41" name="Rectangle 40"/>
                <p:cNvSpPr/>
                <p:nvPr/>
              </p:nvSpPr>
              <p:spPr>
                <a:xfrm>
                  <a:off x="65707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fail</a:t>
                  </a:r>
                </a:p>
              </p:txBody>
            </p:sp>
            <p:sp>
              <p:nvSpPr>
                <p:cNvPr id="43" name="TextBox 42"/>
                <p:cNvSpPr txBox="1"/>
                <p:nvPr/>
              </p:nvSpPr>
              <p:spPr>
                <a:xfrm>
                  <a:off x="1056115" y="5774749"/>
                  <a:ext cx="1692836" cy="369332"/>
                </a:xfrm>
                <a:prstGeom prst="rect">
                  <a:avLst/>
                </a:prstGeom>
                <a:noFill/>
              </p:spPr>
              <p:txBody>
                <a:bodyPr wrap="none" rtlCol="0">
                  <a:spAutoFit/>
                </a:bodyPr>
                <a:lstStyle/>
                <a:p>
                  <a:r>
                    <a:rPr lang="de-DE" dirty="0"/>
                    <a:t>students.begin()</a:t>
                  </a:r>
                  <a:endParaRPr lang="en-US" dirty="0"/>
                </a:p>
              </p:txBody>
            </p:sp>
            <p:sp>
              <p:nvSpPr>
                <p:cNvPr id="45" name="TextBox 44"/>
                <p:cNvSpPr txBox="1"/>
                <p:nvPr/>
              </p:nvSpPr>
              <p:spPr>
                <a:xfrm>
                  <a:off x="6723654" y="5774749"/>
                  <a:ext cx="1532535" cy="369332"/>
                </a:xfrm>
                <a:prstGeom prst="rect">
                  <a:avLst/>
                </a:prstGeom>
                <a:noFill/>
              </p:spPr>
              <p:txBody>
                <a:bodyPr wrap="none" rtlCol="0">
                  <a:spAutoFit/>
                </a:bodyPr>
                <a:lstStyle/>
                <a:p>
                  <a:r>
                    <a:rPr lang="de-DE" dirty="0"/>
                    <a:t>students.end()</a:t>
                  </a:r>
                  <a:endParaRPr lang="en-US" dirty="0"/>
                </a:p>
              </p:txBody>
            </p:sp>
            <p:sp>
              <p:nvSpPr>
                <p:cNvPr id="46" name="Rectangle 45"/>
                <p:cNvSpPr/>
                <p:nvPr/>
              </p:nvSpPr>
              <p:spPr>
                <a:xfrm>
                  <a:off x="7485184" y="4953000"/>
                  <a:ext cx="914400" cy="457200"/>
                </a:xfrm>
                <a:prstGeom prst="rect">
                  <a:avLst/>
                </a:prstGeom>
                <a:ln>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8" name="TextBox 47"/>
                <p:cNvSpPr txBox="1"/>
                <p:nvPr/>
              </p:nvSpPr>
              <p:spPr>
                <a:xfrm>
                  <a:off x="4136972" y="5774749"/>
                  <a:ext cx="1809919" cy="369332"/>
                </a:xfrm>
                <a:prstGeom prst="rect">
                  <a:avLst/>
                </a:prstGeom>
                <a:noFill/>
              </p:spPr>
              <p:txBody>
                <a:bodyPr wrap="none" rtlCol="0">
                  <a:spAutoFit/>
                </a:bodyPr>
                <a:lstStyle/>
                <a:p>
                  <a:r>
                    <a:rPr lang="de-DE" dirty="0"/>
                    <a:t>result of partition</a:t>
                  </a:r>
                  <a:endParaRPr lang="en-US" dirty="0"/>
                </a:p>
              </p:txBody>
            </p:sp>
          </p:grpSp>
          <p:cxnSp>
            <p:nvCxnSpPr>
              <p:cNvPr id="56" name="Straight Arrow Connector 55"/>
              <p:cNvCxnSpPr/>
              <p:nvPr/>
            </p:nvCxnSpPr>
            <p:spPr>
              <a:xfrm flipH="1" flipV="1">
                <a:off x="1447800" y="5486400"/>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flipV="1">
                <a:off x="5181142" y="5486400"/>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flipV="1">
                <a:off x="7915168" y="5546149"/>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4" name="Rectangle 73"/>
            <p:cNvSpPr/>
            <p:nvPr/>
          </p:nvSpPr>
          <p:spPr>
            <a:xfrm>
              <a:off x="475315" y="4082534"/>
              <a:ext cx="1048685" cy="369332"/>
            </a:xfrm>
            <a:prstGeom prst="rect">
              <a:avLst/>
            </a:prstGeom>
          </p:spPr>
          <p:txBody>
            <a:bodyPr wrap="none">
              <a:spAutoFit/>
            </a:bodyPr>
            <a:lstStyle/>
            <a:p>
              <a:pPr algn="r"/>
              <a:r>
                <a:rPr lang="de-DE" dirty="0"/>
                <a:t>partition:</a:t>
              </a:r>
              <a:endParaRPr lang="en-US" dirty="0"/>
            </a:p>
          </p:txBody>
        </p:sp>
      </p:grpSp>
      <p:grpSp>
        <p:nvGrpSpPr>
          <p:cNvPr id="80" name="Group 79"/>
          <p:cNvGrpSpPr/>
          <p:nvPr/>
        </p:nvGrpSpPr>
        <p:grpSpPr>
          <a:xfrm>
            <a:off x="2300360" y="5176652"/>
            <a:ext cx="5395371" cy="1224149"/>
            <a:chOff x="776359" y="5486400"/>
            <a:chExt cx="5395371" cy="1224149"/>
          </a:xfrm>
        </p:grpSpPr>
        <p:grpSp>
          <p:nvGrpSpPr>
            <p:cNvPr id="60" name="Group 59"/>
            <p:cNvGrpSpPr/>
            <p:nvPr/>
          </p:nvGrpSpPr>
          <p:grpSpPr>
            <a:xfrm>
              <a:off x="1572402" y="5486400"/>
              <a:ext cx="4599328" cy="1224149"/>
              <a:chOff x="1056115" y="4953000"/>
              <a:chExt cx="4599328" cy="1224149"/>
            </a:xfrm>
          </p:grpSpPr>
          <p:grpSp>
            <p:nvGrpSpPr>
              <p:cNvPr id="61" name="Group 60"/>
              <p:cNvGrpSpPr/>
              <p:nvPr/>
            </p:nvGrpSpPr>
            <p:grpSpPr>
              <a:xfrm>
                <a:off x="1056115" y="4953000"/>
                <a:ext cx="4599328" cy="1224149"/>
                <a:chOff x="1056115" y="4953000"/>
                <a:chExt cx="4599328" cy="1224149"/>
              </a:xfrm>
            </p:grpSpPr>
            <p:sp>
              <p:nvSpPr>
                <p:cNvPr id="64" name="Rectangle 63"/>
                <p:cNvSpPr/>
                <p:nvPr/>
              </p:nvSpPr>
              <p:spPr>
                <a:xfrm>
                  <a:off x="10843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65" name="Rectangle 64"/>
                <p:cNvSpPr/>
                <p:nvPr/>
              </p:nvSpPr>
              <p:spPr>
                <a:xfrm>
                  <a:off x="19987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66" name="Rectangle 65"/>
                <p:cNvSpPr/>
                <p:nvPr/>
              </p:nvSpPr>
              <p:spPr>
                <a:xfrm>
                  <a:off x="29131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67" name="Rectangle 66"/>
                <p:cNvSpPr/>
                <p:nvPr/>
              </p:nvSpPr>
              <p:spPr>
                <a:xfrm>
                  <a:off x="3827584" y="4953000"/>
                  <a:ext cx="9144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pass</a:t>
                  </a:r>
                </a:p>
              </p:txBody>
            </p:sp>
            <p:sp>
              <p:nvSpPr>
                <p:cNvPr id="68" name="TextBox 67"/>
                <p:cNvSpPr txBox="1"/>
                <p:nvPr/>
              </p:nvSpPr>
              <p:spPr>
                <a:xfrm>
                  <a:off x="1056115" y="5807817"/>
                  <a:ext cx="1692836" cy="369332"/>
                </a:xfrm>
                <a:prstGeom prst="rect">
                  <a:avLst/>
                </a:prstGeom>
                <a:noFill/>
              </p:spPr>
              <p:txBody>
                <a:bodyPr wrap="none" rtlCol="0">
                  <a:spAutoFit/>
                </a:bodyPr>
                <a:lstStyle/>
                <a:p>
                  <a:r>
                    <a:rPr lang="de-DE" dirty="0"/>
                    <a:t>students.begin()</a:t>
                  </a:r>
                  <a:endParaRPr lang="en-US" dirty="0"/>
                </a:p>
              </p:txBody>
            </p:sp>
            <p:sp>
              <p:nvSpPr>
                <p:cNvPr id="69" name="TextBox 68"/>
                <p:cNvSpPr txBox="1"/>
                <p:nvPr/>
              </p:nvSpPr>
              <p:spPr>
                <a:xfrm>
                  <a:off x="3979513" y="5807817"/>
                  <a:ext cx="1532535" cy="369332"/>
                </a:xfrm>
                <a:prstGeom prst="rect">
                  <a:avLst/>
                </a:prstGeom>
                <a:noFill/>
              </p:spPr>
              <p:txBody>
                <a:bodyPr wrap="none" rtlCol="0">
                  <a:spAutoFit/>
                </a:bodyPr>
                <a:lstStyle/>
                <a:p>
                  <a:r>
                    <a:rPr lang="de-DE" dirty="0"/>
                    <a:t>students.end()</a:t>
                  </a:r>
                  <a:endParaRPr lang="en-US" dirty="0"/>
                </a:p>
              </p:txBody>
            </p:sp>
            <p:sp>
              <p:nvSpPr>
                <p:cNvPr id="70" name="Rectangle 69"/>
                <p:cNvSpPr/>
                <p:nvPr/>
              </p:nvSpPr>
              <p:spPr>
                <a:xfrm>
                  <a:off x="4741043" y="4953000"/>
                  <a:ext cx="914400" cy="457200"/>
                </a:xfrm>
                <a:prstGeom prst="rect">
                  <a:avLst/>
                </a:prstGeom>
                <a:ln>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grpSp>
          <p:cxnSp>
            <p:nvCxnSpPr>
              <p:cNvPr id="62" name="Straight Arrow Connector 61"/>
              <p:cNvCxnSpPr/>
              <p:nvPr/>
            </p:nvCxnSpPr>
            <p:spPr>
              <a:xfrm flipH="1" flipV="1">
                <a:off x="1468054" y="5486400"/>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flipV="1">
                <a:off x="5174066" y="5486400"/>
                <a:ext cx="4439" cy="228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9" name="Rectangle 78"/>
            <p:cNvSpPr/>
            <p:nvPr/>
          </p:nvSpPr>
          <p:spPr>
            <a:xfrm>
              <a:off x="776359" y="5530334"/>
              <a:ext cx="747641" cy="369332"/>
            </a:xfrm>
            <a:prstGeom prst="rect">
              <a:avLst/>
            </a:prstGeom>
          </p:spPr>
          <p:txBody>
            <a:bodyPr wrap="none">
              <a:spAutoFit/>
            </a:bodyPr>
            <a:lstStyle/>
            <a:p>
              <a:pPr algn="r"/>
              <a:r>
                <a:rPr lang="de-DE" dirty="0"/>
                <a:t>erase:</a:t>
              </a:r>
              <a:endParaRPr lang="en-US" dirty="0"/>
            </a:p>
          </p:txBody>
        </p:sp>
      </p:grpSp>
      <p:cxnSp>
        <p:nvCxnSpPr>
          <p:cNvPr id="82" name="Straight Connector 81"/>
          <p:cNvCxnSpPr/>
          <p:nvPr/>
        </p:nvCxnSpPr>
        <p:spPr>
          <a:xfrm>
            <a:off x="1828801" y="3429000"/>
            <a:ext cx="861107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1828801" y="4953000"/>
            <a:ext cx="861107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Curved Connector 52"/>
          <p:cNvCxnSpPr>
            <a:stCxn id="9" idx="0"/>
            <a:endCxn id="11" idx="0"/>
          </p:cNvCxnSpPr>
          <p:nvPr/>
        </p:nvCxnSpPr>
        <p:spPr>
          <a:xfrm rot="16200000" flipV="1">
            <a:off x="6325071" y="1295401"/>
            <a:ext cx="12700" cy="1828800"/>
          </a:xfrm>
          <a:prstGeom prst="curvedConnector3">
            <a:avLst>
              <a:gd name="adj1" fmla="val 1800000"/>
            </a:avLst>
          </a:prstGeom>
          <a:ln>
            <a:headEnd type="triangle"/>
            <a:tailEnd type="triangle" w="lg" len="med"/>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950026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dissolv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ssolv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82"/>
                                        </p:tgtEl>
                                        <p:attrNameLst>
                                          <p:attrName>style.visibility</p:attrName>
                                        </p:attrNameLst>
                                      </p:cBhvr>
                                      <p:to>
                                        <p:strVal val="visible"/>
                                      </p:to>
                                    </p:set>
                                    <p:anim calcmode="lin" valueType="num">
                                      <p:cBhvr additive="base">
                                        <p:cTn id="17" dur="500" fill="hold"/>
                                        <p:tgtEl>
                                          <p:spTgt spid="82"/>
                                        </p:tgtEl>
                                        <p:attrNameLst>
                                          <p:attrName>ppt_x</p:attrName>
                                        </p:attrNameLst>
                                      </p:cBhvr>
                                      <p:tavLst>
                                        <p:tav tm="0">
                                          <p:val>
                                            <p:strVal val="0-#ppt_w/2"/>
                                          </p:val>
                                        </p:tav>
                                        <p:tav tm="100000">
                                          <p:val>
                                            <p:strVal val="#ppt_x"/>
                                          </p:val>
                                        </p:tav>
                                      </p:tavLst>
                                    </p:anim>
                                    <p:anim calcmode="lin" valueType="num">
                                      <p:cBhvr additive="base">
                                        <p:cTn id="18" dur="500" fill="hold"/>
                                        <p:tgtEl>
                                          <p:spTgt spid="82"/>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78"/>
                                        </p:tgtEl>
                                        <p:attrNameLst>
                                          <p:attrName>style.visibility</p:attrName>
                                        </p:attrNameLst>
                                      </p:cBhvr>
                                      <p:to>
                                        <p:strVal val="visible"/>
                                      </p:to>
                                    </p:set>
                                    <p:anim calcmode="lin" valueType="num">
                                      <p:cBhvr additive="base">
                                        <p:cTn id="21" dur="500" fill="hold"/>
                                        <p:tgtEl>
                                          <p:spTgt spid="78"/>
                                        </p:tgtEl>
                                        <p:attrNameLst>
                                          <p:attrName>ppt_x</p:attrName>
                                        </p:attrNameLst>
                                      </p:cBhvr>
                                      <p:tavLst>
                                        <p:tav tm="0">
                                          <p:val>
                                            <p:strVal val="0-#ppt_w/2"/>
                                          </p:val>
                                        </p:tav>
                                        <p:tav tm="100000">
                                          <p:val>
                                            <p:strVal val="#ppt_x"/>
                                          </p:val>
                                        </p:tav>
                                      </p:tavLst>
                                    </p:anim>
                                    <p:anim calcmode="lin" valueType="num">
                                      <p:cBhvr additive="base">
                                        <p:cTn id="22" dur="5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84"/>
                                        </p:tgtEl>
                                        <p:attrNameLst>
                                          <p:attrName>style.visibility</p:attrName>
                                        </p:attrNameLst>
                                      </p:cBhvr>
                                      <p:to>
                                        <p:strVal val="visible"/>
                                      </p:to>
                                    </p:set>
                                    <p:anim calcmode="lin" valueType="num">
                                      <p:cBhvr additive="base">
                                        <p:cTn id="27" dur="500" fill="hold"/>
                                        <p:tgtEl>
                                          <p:spTgt spid="84"/>
                                        </p:tgtEl>
                                        <p:attrNameLst>
                                          <p:attrName>ppt_x</p:attrName>
                                        </p:attrNameLst>
                                      </p:cBhvr>
                                      <p:tavLst>
                                        <p:tav tm="0">
                                          <p:val>
                                            <p:strVal val="0-#ppt_w/2"/>
                                          </p:val>
                                        </p:tav>
                                        <p:tav tm="100000">
                                          <p:val>
                                            <p:strVal val="#ppt_x"/>
                                          </p:val>
                                        </p:tav>
                                      </p:tavLst>
                                    </p:anim>
                                    <p:anim calcmode="lin" valueType="num">
                                      <p:cBhvr additive="base">
                                        <p:cTn id="28" dur="500" fill="hold"/>
                                        <p:tgtEl>
                                          <p:spTgt spid="84"/>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additive="base">
                                        <p:cTn id="31" dur="500" fill="hold"/>
                                        <p:tgtEl>
                                          <p:spTgt spid="80"/>
                                        </p:tgtEl>
                                        <p:attrNameLst>
                                          <p:attrName>ppt_x</p:attrName>
                                        </p:attrNameLst>
                                      </p:cBhvr>
                                      <p:tavLst>
                                        <p:tav tm="0">
                                          <p:val>
                                            <p:strVal val="0-#ppt_w/2"/>
                                          </p:val>
                                        </p:tav>
                                        <p:tav tm="100000">
                                          <p:val>
                                            <p:strVal val="#ppt_x"/>
                                          </p:val>
                                        </p:tav>
                                      </p:tavLst>
                                    </p:anim>
                                    <p:anim calcmode="lin" valueType="num">
                                      <p:cBhvr additive="base">
                                        <p:cTn id="32" dur="500" fill="hold"/>
                                        <p:tgtEl>
                                          <p:spTgt spid="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Classifying Students, Revisited</a:t>
            </a:r>
          </a:p>
        </p:txBody>
      </p:sp>
      <p:sp>
        <p:nvSpPr>
          <p:cNvPr id="3" name="Content Placeholder 2"/>
          <p:cNvSpPr>
            <a:spLocks noGrp="1"/>
          </p:cNvSpPr>
          <p:nvPr>
            <p:ph idx="1"/>
          </p:nvPr>
        </p:nvSpPr>
        <p:spPr/>
        <p:txBody>
          <a:bodyPr/>
          <a:lstStyle/>
          <a:p>
            <a:r>
              <a:rPr lang="en-US" dirty="0" smtClean="0"/>
              <a:t>Results:</a:t>
            </a:r>
          </a:p>
          <a:p>
            <a:pPr lvl="1"/>
            <a:r>
              <a:rPr lang="en-US" dirty="0" smtClean="0"/>
              <a:t>Algorithm based solutions are roughly as fast as list based solution presented earlier</a:t>
            </a:r>
          </a:p>
          <a:p>
            <a:pPr lvl="1"/>
            <a:r>
              <a:rPr lang="en-US" dirty="0" smtClean="0"/>
              <a:t>Algorithmic solutions are substantially better  than vector </a:t>
            </a:r>
            <a:r>
              <a:rPr lang="en-US" smtClean="0"/>
              <a:t>base solutions</a:t>
            </a:r>
            <a:endParaRPr lang="en-US" dirty="0" smtClean="0"/>
          </a:p>
          <a:p>
            <a:pPr lvl="1"/>
            <a:r>
              <a:rPr lang="en-US" dirty="0" smtClean="0"/>
              <a:t>One pass solution is roughly twice as fast as two pass solution</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62</a:t>
            </a:fld>
            <a:endParaRPr lang="en-US"/>
          </a:p>
        </p:txBody>
      </p:sp>
    </p:spTree>
    <p:extLst>
      <p:ext uri="{BB962C8B-B14F-4D97-AF65-F5344CB8AC3E}">
        <p14:creationId xmlns:p14="http://schemas.microsoft.com/office/powerpoint/2010/main" val="229475234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Algorithms, </a:t>
            </a:r>
            <a:r>
              <a:rPr lang="en-US" dirty="0" smtClean="0"/>
              <a:t>Containers</a:t>
            </a:r>
            <a:r>
              <a:rPr lang="en-US" dirty="0"/>
              <a:t>, and </a:t>
            </a:r>
            <a:r>
              <a:rPr lang="en-US" dirty="0" smtClean="0"/>
              <a:t>Iterators</a:t>
            </a:r>
            <a:endParaRPr lang="en-US" dirty="0"/>
          </a:p>
        </p:txBody>
      </p:sp>
      <p:sp>
        <p:nvSpPr>
          <p:cNvPr id="3" name="Content Placeholder 2"/>
          <p:cNvSpPr>
            <a:spLocks noGrp="1"/>
          </p:cNvSpPr>
          <p:nvPr>
            <p:ph idx="1"/>
          </p:nvPr>
        </p:nvSpPr>
        <p:spPr/>
        <p:txBody>
          <a:bodyPr/>
          <a:lstStyle/>
          <a:p>
            <a:r>
              <a:rPr lang="en-US" dirty="0" smtClean="0"/>
              <a:t>Important piece of information alert!</a:t>
            </a:r>
          </a:p>
          <a:p>
            <a:pPr lvl="1"/>
            <a:r>
              <a:rPr lang="en-US" i="1" dirty="0"/>
              <a:t>Algorithms act on container elements</a:t>
            </a:r>
            <a:r>
              <a:rPr lang="en-US" dirty="0"/>
              <a:t>—</a:t>
            </a:r>
            <a:r>
              <a:rPr lang="en-US" i="1" dirty="0"/>
              <a:t>they do not act on </a:t>
            </a:r>
            <a:r>
              <a:rPr lang="en-US" i="1" dirty="0" smtClean="0"/>
              <a:t>containers</a:t>
            </a:r>
          </a:p>
          <a:p>
            <a:r>
              <a:rPr lang="en-US" dirty="0" smtClean="0"/>
              <a:t>This call </a:t>
            </a:r>
            <a:r>
              <a:rPr lang="en-US" dirty="0"/>
              <a:t>acts on elements </a:t>
            </a:r>
            <a:r>
              <a:rPr lang="en-US" dirty="0" smtClean="0"/>
              <a:t>only:</a:t>
            </a:r>
          </a:p>
          <a:p>
            <a:pPr marL="978408" lvl="3" indent="0">
              <a:buNone/>
            </a:pPr>
            <a:endParaRPr lang="en-US" sz="1600" dirty="0" smtClean="0">
              <a:solidFill>
                <a:srgbClr val="008000"/>
              </a:solidFill>
              <a:latin typeface="Consolas"/>
            </a:endParaRPr>
          </a:p>
          <a:p>
            <a:pPr marL="978408" lvl="3" indent="0">
              <a:buNone/>
            </a:pPr>
            <a:r>
              <a:rPr lang="en-US" sz="1600" dirty="0" smtClean="0">
                <a:solidFill>
                  <a:srgbClr val="008000"/>
                </a:solidFill>
                <a:latin typeface="Consolas"/>
              </a:rPr>
              <a:t>// </a:t>
            </a:r>
            <a:r>
              <a:rPr lang="en-US" sz="1600" dirty="0">
                <a:solidFill>
                  <a:srgbClr val="008000"/>
                </a:solidFill>
                <a:latin typeface="Consolas"/>
              </a:rPr>
              <a:t>library algorithm, as no container is changed</a:t>
            </a:r>
          </a:p>
          <a:p>
            <a:pPr marL="978408" lvl="3" indent="0">
              <a:buNone/>
            </a:pPr>
            <a:r>
              <a:rPr lang="en-US" dirty="0" err="1">
                <a:solidFill>
                  <a:schemeClr val="tx1"/>
                </a:solidFill>
                <a:latin typeface="Consolas"/>
              </a:rPr>
              <a:t>s</a:t>
            </a:r>
            <a:r>
              <a:rPr lang="en-US" sz="1600" dirty="0" err="1" smtClean="0">
                <a:solidFill>
                  <a:schemeClr val="tx1"/>
                </a:solidFill>
                <a:latin typeface="Consolas"/>
              </a:rPr>
              <a:t>td</a:t>
            </a:r>
            <a:r>
              <a:rPr lang="en-US" sz="1600" dirty="0" smtClean="0">
                <a:solidFill>
                  <a:schemeClr val="tx1"/>
                </a:solidFill>
                <a:latin typeface="Consolas"/>
              </a:rPr>
              <a:t>::</a:t>
            </a:r>
            <a:r>
              <a:rPr lang="en-US" sz="1600" dirty="0" err="1" smtClean="0">
                <a:solidFill>
                  <a:schemeClr val="tx1"/>
                </a:solidFill>
                <a:latin typeface="Consolas"/>
              </a:rPr>
              <a:t>remove_if</a:t>
            </a:r>
            <a:r>
              <a:rPr lang="en-US" sz="1600" dirty="0" smtClean="0">
                <a:solidFill>
                  <a:schemeClr val="tx1"/>
                </a:solidFill>
                <a:latin typeface="Consolas"/>
              </a:rPr>
              <a:t>(</a:t>
            </a:r>
            <a:r>
              <a:rPr lang="en-US" sz="1600" dirty="0" err="1" smtClean="0">
                <a:solidFill>
                  <a:schemeClr val="tx1"/>
                </a:solidFill>
                <a:latin typeface="Consolas"/>
              </a:rPr>
              <a:t>students.begin</a:t>
            </a:r>
            <a:r>
              <a:rPr lang="en-US" sz="1600" dirty="0">
                <a:solidFill>
                  <a:schemeClr val="tx1"/>
                </a:solidFill>
                <a:latin typeface="Consolas"/>
              </a:rPr>
              <a:t>(), </a:t>
            </a:r>
            <a:r>
              <a:rPr lang="en-US" sz="1600" dirty="0" err="1">
                <a:solidFill>
                  <a:schemeClr val="tx1"/>
                </a:solidFill>
                <a:latin typeface="Consolas"/>
              </a:rPr>
              <a:t>students.end</a:t>
            </a:r>
            <a:r>
              <a:rPr lang="en-US" sz="1600" dirty="0">
                <a:solidFill>
                  <a:schemeClr val="tx1"/>
                </a:solidFill>
                <a:latin typeface="Consolas"/>
              </a:rPr>
              <a:t>(), </a:t>
            </a:r>
            <a:r>
              <a:rPr lang="en-US" sz="1600" dirty="0" err="1">
                <a:solidFill>
                  <a:schemeClr val="tx1"/>
                </a:solidFill>
                <a:latin typeface="Consolas"/>
              </a:rPr>
              <a:t>fail_grade</a:t>
            </a:r>
            <a:r>
              <a:rPr lang="en-US" sz="1600" dirty="0">
                <a:solidFill>
                  <a:schemeClr val="tx1"/>
                </a:solidFill>
                <a:latin typeface="Consolas"/>
              </a:rPr>
              <a:t>)</a:t>
            </a:r>
            <a:endParaRPr lang="en-US" dirty="0">
              <a:solidFill>
                <a:schemeClr val="tx1"/>
              </a:solidFill>
              <a:latin typeface="Consolas"/>
            </a:endParaRPr>
          </a:p>
          <a:p>
            <a:r>
              <a:rPr lang="en-US" dirty="0" smtClean="0"/>
              <a:t>But this changes the container:</a:t>
            </a:r>
          </a:p>
          <a:p>
            <a:pPr marL="978408" lvl="3" indent="0">
              <a:buNone/>
            </a:pPr>
            <a:endParaRPr lang="en-US" sz="1600" dirty="0" smtClean="0">
              <a:solidFill>
                <a:srgbClr val="008000"/>
              </a:solidFill>
              <a:latin typeface="Consolas"/>
            </a:endParaRPr>
          </a:p>
          <a:p>
            <a:pPr marL="978408" lvl="3" indent="0">
              <a:buNone/>
            </a:pPr>
            <a:r>
              <a:rPr lang="en-US" sz="1600" dirty="0" smtClean="0">
                <a:solidFill>
                  <a:srgbClr val="008000"/>
                </a:solidFill>
                <a:latin typeface="Consolas"/>
              </a:rPr>
              <a:t>// </a:t>
            </a:r>
            <a:r>
              <a:rPr lang="en-US" sz="1600" dirty="0">
                <a:solidFill>
                  <a:srgbClr val="008000"/>
                </a:solidFill>
                <a:latin typeface="Consolas"/>
              </a:rPr>
              <a:t>member function of container as erase() changes the vector</a:t>
            </a:r>
            <a:endParaRPr lang="en-US" sz="1600" dirty="0">
              <a:solidFill>
                <a:schemeClr val="tx1"/>
              </a:solidFill>
              <a:latin typeface="Consolas"/>
            </a:endParaRPr>
          </a:p>
          <a:p>
            <a:pPr marL="978408" lvl="3" indent="0">
              <a:buNone/>
            </a:pPr>
            <a:r>
              <a:rPr lang="en-US" sz="1600" dirty="0" err="1">
                <a:solidFill>
                  <a:schemeClr val="tx1"/>
                </a:solidFill>
                <a:latin typeface="Consolas"/>
              </a:rPr>
              <a:t>students.erase</a:t>
            </a:r>
            <a:r>
              <a:rPr lang="en-US" sz="1600" dirty="0">
                <a:solidFill>
                  <a:schemeClr val="tx1"/>
                </a:solidFill>
                <a:latin typeface="Consolas"/>
              </a:rPr>
              <a:t>(</a:t>
            </a:r>
          </a:p>
          <a:p>
            <a:pPr marL="978408" lvl="3" indent="0">
              <a:buNone/>
            </a:pPr>
            <a:r>
              <a:rPr lang="en-US" sz="1600" dirty="0">
                <a:solidFill>
                  <a:schemeClr val="tx1"/>
                </a:solidFill>
                <a:latin typeface="Consolas"/>
              </a:rPr>
              <a:t>    </a:t>
            </a:r>
            <a:r>
              <a:rPr lang="en-US" sz="1600" dirty="0" err="1" smtClean="0">
                <a:solidFill>
                  <a:schemeClr val="tx1"/>
                </a:solidFill>
                <a:latin typeface="Consolas"/>
              </a:rPr>
              <a:t>std</a:t>
            </a:r>
            <a:r>
              <a:rPr lang="en-US" sz="1600" dirty="0" smtClean="0">
                <a:solidFill>
                  <a:schemeClr val="tx1"/>
                </a:solidFill>
                <a:latin typeface="Consolas"/>
              </a:rPr>
              <a:t>::</a:t>
            </a:r>
            <a:r>
              <a:rPr lang="en-US" sz="1600" dirty="0" err="1" smtClean="0">
                <a:solidFill>
                  <a:schemeClr val="tx1"/>
                </a:solidFill>
                <a:latin typeface="Consolas"/>
              </a:rPr>
              <a:t>remove_if</a:t>
            </a:r>
            <a:r>
              <a:rPr lang="en-US" sz="1600" dirty="0" smtClean="0">
                <a:solidFill>
                  <a:schemeClr val="tx1"/>
                </a:solidFill>
                <a:latin typeface="Consolas"/>
              </a:rPr>
              <a:t>(</a:t>
            </a:r>
            <a:r>
              <a:rPr lang="en-US" sz="1600" dirty="0" err="1" smtClean="0">
                <a:solidFill>
                  <a:schemeClr val="tx1"/>
                </a:solidFill>
                <a:latin typeface="Consolas"/>
              </a:rPr>
              <a:t>students.begin</a:t>
            </a:r>
            <a:r>
              <a:rPr lang="en-US" sz="1600" dirty="0">
                <a:solidFill>
                  <a:schemeClr val="tx1"/>
                </a:solidFill>
                <a:latin typeface="Consolas"/>
              </a:rPr>
              <a:t>(), </a:t>
            </a:r>
            <a:r>
              <a:rPr lang="en-US" sz="1600" dirty="0" err="1">
                <a:solidFill>
                  <a:schemeClr val="tx1"/>
                </a:solidFill>
                <a:latin typeface="Consolas"/>
              </a:rPr>
              <a:t>students.end</a:t>
            </a:r>
            <a:r>
              <a:rPr lang="en-US" sz="1600" dirty="0">
                <a:solidFill>
                  <a:schemeClr val="tx1"/>
                </a:solidFill>
                <a:latin typeface="Consolas"/>
              </a:rPr>
              <a:t>(), </a:t>
            </a:r>
            <a:r>
              <a:rPr lang="en-US" sz="1600" dirty="0" err="1">
                <a:solidFill>
                  <a:schemeClr val="tx1"/>
                </a:solidFill>
                <a:latin typeface="Consolas"/>
              </a:rPr>
              <a:t>fail_grade</a:t>
            </a:r>
            <a:r>
              <a:rPr lang="en-US" sz="1600" dirty="0">
                <a:solidFill>
                  <a:schemeClr val="tx1"/>
                </a:solidFill>
                <a:latin typeface="Consolas"/>
              </a:rPr>
              <a:t>),   </a:t>
            </a:r>
          </a:p>
          <a:p>
            <a:pPr marL="978408" lvl="3" indent="0">
              <a:buNone/>
            </a:pPr>
            <a:r>
              <a:rPr lang="en-US" sz="1600" dirty="0">
                <a:solidFill>
                  <a:schemeClr val="tx1"/>
                </a:solidFill>
                <a:latin typeface="Consolas"/>
              </a:rPr>
              <a:t>    </a:t>
            </a:r>
            <a:r>
              <a:rPr lang="en-US" sz="1600" dirty="0" err="1">
                <a:solidFill>
                  <a:schemeClr val="tx1"/>
                </a:solidFill>
                <a:latin typeface="Consolas"/>
              </a:rPr>
              <a:t>students.end</a:t>
            </a:r>
            <a:r>
              <a:rPr lang="en-US" sz="1600" dirty="0">
                <a:solidFill>
                  <a:schemeClr val="tx1"/>
                </a:solidFill>
                <a:latin typeface="Consolas"/>
              </a:rPr>
              <a:t>());</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63</a:t>
            </a:fld>
            <a:endParaRPr lang="en-US"/>
          </a:p>
        </p:txBody>
      </p:sp>
    </p:spTree>
    <p:extLst>
      <p:ext uri="{BB962C8B-B14F-4D97-AF65-F5344CB8AC3E}">
        <p14:creationId xmlns:p14="http://schemas.microsoft.com/office/powerpoint/2010/main" val="39079658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Algorithms, Containers, and Iterators</a:t>
            </a:r>
          </a:p>
        </p:txBody>
      </p:sp>
      <p:sp>
        <p:nvSpPr>
          <p:cNvPr id="3" name="Content Placeholder 2"/>
          <p:cNvSpPr>
            <a:spLocks noGrp="1"/>
          </p:cNvSpPr>
          <p:nvPr>
            <p:ph idx="1"/>
          </p:nvPr>
        </p:nvSpPr>
        <p:spPr/>
        <p:txBody>
          <a:bodyPr/>
          <a:lstStyle/>
          <a:p>
            <a:r>
              <a:rPr lang="en-US" dirty="0" smtClean="0"/>
              <a:t>Changing the container (erase, insert) invalidates iterators</a:t>
            </a:r>
          </a:p>
          <a:p>
            <a:pPr lvl="1"/>
            <a:r>
              <a:rPr lang="en-US" dirty="0" smtClean="0"/>
              <a:t>Not only iterators pointing to erased elements</a:t>
            </a:r>
          </a:p>
          <a:p>
            <a:pPr lvl="1"/>
            <a:r>
              <a:rPr lang="en-US" dirty="0" smtClean="0"/>
              <a:t>But also those pointing to elements after the erased ones</a:t>
            </a:r>
          </a:p>
          <a:p>
            <a:r>
              <a:rPr lang="en-US" dirty="0" smtClean="0"/>
              <a:t>Moving elements around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remove_if</a:t>
            </a:r>
            <a:r>
              <a:rPr lang="en-US" dirty="0" smtClean="0"/>
              <a:t>, </a:t>
            </a:r>
            <a:r>
              <a:rPr lang="en-US" dirty="0" err="1" smtClean="0">
                <a:latin typeface="Consolas" panose="020B0609020204030204" pitchFamily="49" charset="0"/>
              </a:rPr>
              <a:t>std</a:t>
            </a:r>
            <a:r>
              <a:rPr lang="en-US" dirty="0" smtClean="0">
                <a:latin typeface="Consolas" panose="020B0609020204030204" pitchFamily="49" charset="0"/>
              </a:rPr>
              <a:t>::partition</a:t>
            </a:r>
            <a:r>
              <a:rPr lang="en-US" dirty="0" smtClean="0"/>
              <a:t>) will change the element an iterator is referring to</a:t>
            </a:r>
          </a:p>
          <a:p>
            <a:pPr lvl="1"/>
            <a:r>
              <a:rPr lang="en-US" i="1" dirty="0"/>
              <a:t>Be careful when holding on to </a:t>
            </a:r>
            <a:r>
              <a:rPr lang="en-US" i="1" dirty="0" smtClean="0"/>
              <a:t>iterators!</a:t>
            </a:r>
            <a:endParaRPr lang="en-US" i="1" dirty="0"/>
          </a:p>
          <a:p>
            <a:pPr lvl="1"/>
            <a:endParaRPr lang="en-US" dirty="0" smtClean="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64</a:t>
            </a:fld>
            <a:endParaRPr lang="en-US"/>
          </a:p>
        </p:txBody>
      </p:sp>
    </p:spTree>
    <p:extLst>
      <p:ext uri="{BB962C8B-B14F-4D97-AF65-F5344CB8AC3E}">
        <p14:creationId xmlns:p14="http://schemas.microsoft.com/office/powerpoint/2010/main" val="42107034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4937" y="561634"/>
            <a:ext cx="3810000" cy="28575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79735" y="3419134"/>
            <a:ext cx="3813602" cy="2860201"/>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55536" y="2182075"/>
            <a:ext cx="3813600" cy="2860200"/>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1619" y="3805215"/>
            <a:ext cx="2795905" cy="1866267"/>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97147" y="1181098"/>
            <a:ext cx="2796189" cy="1839224"/>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91759" y="859264"/>
            <a:ext cx="2958566" cy="643669"/>
          </a:xfrm>
          <a:prstGeom prst="rect">
            <a:avLst/>
          </a:prstGeom>
          <a:noFill/>
          <a:ln>
            <a:noFill/>
          </a:ln>
        </p:spPr>
      </p:pic>
      <p:pic>
        <p:nvPicPr>
          <p:cNvPr id="16" name="Pictur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68578" y="5547935"/>
            <a:ext cx="2570102" cy="346964"/>
          </a:xfrm>
          <a:prstGeom prst="rect">
            <a:avLst/>
          </a:prstGeom>
        </p:spPr>
      </p:pic>
      <p:sp>
        <p:nvSpPr>
          <p:cNvPr id="2" name="Date Placeholder 1"/>
          <p:cNvSpPr>
            <a:spLocks noGrp="1"/>
          </p:cNvSpPr>
          <p:nvPr>
            <p:ph type="dt" sz="half" idx="10"/>
          </p:nvPr>
        </p:nvSpPr>
        <p:spPr/>
        <p:txBody>
          <a:bodyPr/>
          <a:lstStyle/>
          <a:p>
            <a:r>
              <a:rPr lang="en-US" smtClean="0"/>
              <a:t>3/28/2023, Lecture 14</a:t>
            </a:r>
            <a:endParaRPr lang="en-US"/>
          </a:p>
        </p:txBody>
      </p:sp>
      <p:sp>
        <p:nvSpPr>
          <p:cNvPr id="3" name="Footer Placeholder 2"/>
          <p:cNvSpPr>
            <a:spLocks noGrp="1"/>
          </p:cNvSpPr>
          <p:nvPr>
            <p:ph type="ftr" sz="quarter" idx="11"/>
          </p:nvPr>
        </p:nvSpPr>
        <p:spPr/>
        <p:txBody>
          <a:bodyPr/>
          <a:lstStyle/>
          <a:p>
            <a:r>
              <a:rPr lang="en-US" smtClean="0"/>
              <a:t>CSC3380, Fall 2023, Using Library Algorithms</a:t>
            </a:r>
            <a:endParaRPr lang="en-US"/>
          </a:p>
        </p:txBody>
      </p:sp>
      <p:sp>
        <p:nvSpPr>
          <p:cNvPr id="4" name="Slide Number Placeholder 3"/>
          <p:cNvSpPr>
            <a:spLocks noGrp="1"/>
          </p:cNvSpPr>
          <p:nvPr>
            <p:ph type="sldNum" sz="quarter" idx="12"/>
          </p:nvPr>
        </p:nvSpPr>
        <p:spPr/>
        <p:txBody>
          <a:bodyPr>
            <a:normAutofit/>
          </a:bodyPr>
          <a:lstStyle/>
          <a:p>
            <a:fld id="{65339F38-439B-42BE-A6DB-D203DE66964E}" type="slidenum">
              <a:rPr lang="en-US" smtClean="0"/>
              <a:t>65</a:t>
            </a:fld>
            <a:endParaRPr lang="en-US"/>
          </a:p>
        </p:txBody>
      </p:sp>
    </p:spTree>
    <p:extLst>
      <p:ext uri="{BB962C8B-B14F-4D97-AF65-F5344CB8AC3E}">
        <p14:creationId xmlns:p14="http://schemas.microsoft.com/office/powerpoint/2010/main" val="93231738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Accumulate (Sum the Elements of a Sequence)</a:t>
            </a:r>
            <a:endParaRPr lang="en-US" dirty="0"/>
          </a:p>
        </p:txBody>
      </p:sp>
      <p:sp>
        <p:nvSpPr>
          <p:cNvPr id="54275" name="Rectangle 3"/>
          <p:cNvSpPr>
            <a:spLocks noGrp="1" noChangeArrowheads="1"/>
          </p:cNvSpPr>
          <p:nvPr>
            <p:ph idx="1"/>
          </p:nvPr>
        </p:nvSpPr>
        <p:spPr/>
        <p:txBody>
          <a:bodyPr>
            <a:normAutofit fontScale="70000" lnSpcReduction="20000"/>
          </a:bodyPr>
          <a:lstStyle/>
          <a:p>
            <a:pPr marL="457200" indent="0">
              <a:buNone/>
            </a:pPr>
            <a:endParaRPr lang="en-US" dirty="0" smtClean="0">
              <a:solidFill>
                <a:srgbClr val="0000FF"/>
              </a:solidFill>
              <a:latin typeface="Consolas" panose="020B0609020204030204" pitchFamily="49" charset="0"/>
            </a:endParaRPr>
          </a:p>
          <a:p>
            <a:pPr marL="457200" indent="0">
              <a:spcBef>
                <a:spcPts val="600"/>
              </a:spcBef>
              <a:buNone/>
            </a:pPr>
            <a:r>
              <a:rPr lang="en-US" dirty="0" smtClean="0">
                <a:solidFill>
                  <a:srgbClr val="0000FF"/>
                </a:solidFill>
                <a:latin typeface="Consolas" panose="020B0609020204030204" pitchFamily="49" charset="0"/>
              </a:rPr>
              <a:t>template</a:t>
            </a:r>
            <a:r>
              <a:rPr lang="en-US" dirty="0" smtClean="0">
                <a:solidFill>
                  <a:srgbClr val="000000"/>
                </a:solidFill>
                <a:latin typeface="Consolas" panose="020B0609020204030204" pitchFamily="49" charset="0"/>
              </a:rPr>
              <a:t> </a:t>
            </a:r>
            <a:r>
              <a:rPr lang="en-US" dirty="0">
                <a:solidFill>
                  <a:srgbClr val="000000"/>
                </a:solidFill>
                <a:latin typeface="Consolas" panose="020B0609020204030204" pitchFamily="49" charset="0"/>
              </a:rPr>
              <a:t>&lt;</a:t>
            </a:r>
            <a:r>
              <a:rPr lang="en-US" dirty="0" err="1">
                <a:solidFill>
                  <a:srgbClr val="0000FF"/>
                </a:solidFill>
                <a:latin typeface="Consolas" panose="020B0609020204030204" pitchFamily="49" charset="0"/>
              </a:rPr>
              <a:t>typename</a:t>
            </a:r>
            <a:r>
              <a:rPr lang="en-US" dirty="0">
                <a:solidFill>
                  <a:srgbClr val="000000"/>
                </a:solidFill>
                <a:latin typeface="Consolas" panose="020B0609020204030204" pitchFamily="49" charset="0"/>
              </a:rPr>
              <a:t> In, </a:t>
            </a:r>
            <a:r>
              <a:rPr lang="en-US" dirty="0" err="1">
                <a:solidFill>
                  <a:srgbClr val="0000FF"/>
                </a:solidFill>
                <a:latin typeface="Consolas" panose="020B0609020204030204" pitchFamily="49" charset="0"/>
              </a:rPr>
              <a:t>typename</a:t>
            </a:r>
            <a:r>
              <a:rPr lang="en-US" dirty="0">
                <a:solidFill>
                  <a:srgbClr val="000000"/>
                </a:solidFill>
                <a:latin typeface="Consolas" panose="020B0609020204030204" pitchFamily="49" charset="0"/>
              </a:rPr>
              <a:t> T</a:t>
            </a:r>
            <a:r>
              <a:rPr lang="en-US" dirty="0" smtClean="0">
                <a:solidFill>
                  <a:srgbClr val="000000"/>
                </a:solidFill>
                <a:latin typeface="Consolas" panose="020B0609020204030204" pitchFamily="49" charset="0"/>
              </a:rPr>
              <a:t>&gt;</a:t>
            </a:r>
          </a:p>
          <a:p>
            <a:pPr marL="457200" indent="0">
              <a:spcBef>
                <a:spcPts val="600"/>
              </a:spcBef>
              <a:buNone/>
            </a:pPr>
            <a:r>
              <a:rPr lang="en-US" dirty="0" smtClean="0">
                <a:solidFill>
                  <a:srgbClr val="000000"/>
                </a:solidFill>
                <a:latin typeface="Consolas" panose="020B0609020204030204" pitchFamily="49" charset="0"/>
              </a:rPr>
              <a:t>T </a:t>
            </a:r>
            <a:r>
              <a:rPr lang="en-US" dirty="0">
                <a:solidFill>
                  <a:srgbClr val="000000"/>
                </a:solidFill>
                <a:latin typeface="Consolas" panose="020B0609020204030204" pitchFamily="49" charset="0"/>
              </a:rPr>
              <a:t>accumulate(In first, In last, T </a:t>
            </a:r>
            <a:r>
              <a:rPr lang="en-US" dirty="0" err="1">
                <a:solidFill>
                  <a:srgbClr val="000000"/>
                </a:solidFill>
                <a:latin typeface="Consolas" panose="020B0609020204030204" pitchFamily="49" charset="0"/>
              </a:rPr>
              <a:t>init</a:t>
            </a: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while</a:t>
            </a:r>
            <a:r>
              <a:rPr lang="en-US" dirty="0">
                <a:solidFill>
                  <a:srgbClr val="000000"/>
                </a:solidFill>
                <a:latin typeface="Consolas" panose="020B0609020204030204" pitchFamily="49" charset="0"/>
              </a:rPr>
              <a:t> (first != last)</a:t>
            </a:r>
          </a:p>
          <a:p>
            <a:pPr marL="457200" indent="0">
              <a:spcBef>
                <a:spcPts val="600"/>
              </a:spcBef>
              <a:buNone/>
            </a:pPr>
            <a:r>
              <a:rPr lang="en-US" dirty="0">
                <a:solidFill>
                  <a:srgbClr val="000000"/>
                </a:solidFill>
                <a:latin typeface="Consolas" panose="020B0609020204030204" pitchFamily="49" charset="0"/>
              </a:rPr>
              <a:t>    {</a:t>
            </a:r>
          </a:p>
          <a:p>
            <a:pPr marL="45720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init</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init</a:t>
            </a:r>
            <a:r>
              <a:rPr lang="en-US" dirty="0">
                <a:solidFill>
                  <a:srgbClr val="000000"/>
                </a:solidFill>
                <a:latin typeface="Consolas" panose="020B0609020204030204" pitchFamily="49" charset="0"/>
              </a:rPr>
              <a:t> + *first;</a:t>
            </a:r>
          </a:p>
          <a:p>
            <a:pPr marL="457200" indent="0">
              <a:spcBef>
                <a:spcPts val="600"/>
              </a:spcBef>
              <a:buNone/>
            </a:pPr>
            <a:r>
              <a:rPr lang="en-US" dirty="0">
                <a:solidFill>
                  <a:srgbClr val="000000"/>
                </a:solidFill>
                <a:latin typeface="Consolas" panose="020B0609020204030204" pitchFamily="49" charset="0"/>
              </a:rPr>
              <a:t>        ++first;</a:t>
            </a:r>
          </a:p>
          <a:p>
            <a:pPr marL="457200" indent="0">
              <a:spcBef>
                <a:spcPts val="600"/>
              </a:spcBef>
              <a:buNone/>
            </a:pPr>
            <a:r>
              <a:rPr lang="en-US" dirty="0">
                <a:solidFill>
                  <a:srgbClr val="000000"/>
                </a:solidFill>
                <a:latin typeface="Consolas" panose="020B0609020204030204" pitchFamily="49" charset="0"/>
              </a:rPr>
              <a:t>    }</a:t>
            </a:r>
          </a:p>
          <a:p>
            <a:pPr marL="457200" indent="0">
              <a:spcBef>
                <a:spcPts val="600"/>
              </a:spcBef>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init</a:t>
            </a:r>
            <a:r>
              <a:rPr lang="en-US" dirty="0">
                <a:solidFill>
                  <a:srgbClr val="000000"/>
                </a:solidFill>
                <a:latin typeface="Consolas" panose="020B0609020204030204" pitchFamily="49" charset="0"/>
              </a:rPr>
              <a:t>;</a:t>
            </a:r>
          </a:p>
          <a:p>
            <a:pPr marL="457200" indent="0">
              <a:spcBef>
                <a:spcPts val="600"/>
              </a:spcBef>
              <a:buNone/>
            </a:pPr>
            <a:r>
              <a:rPr lang="en-US" dirty="0" smtClean="0">
                <a:solidFill>
                  <a:srgbClr val="000000"/>
                </a:solidFill>
                <a:latin typeface="Consolas" panose="020B0609020204030204" pitchFamily="49" charset="0"/>
              </a:rPr>
              <a:t>}</a:t>
            </a:r>
          </a:p>
          <a:p>
            <a:pPr marL="457200" indent="0">
              <a:buNone/>
            </a:pPr>
            <a:endParaRPr lang="en-US" dirty="0" smtClean="0">
              <a:solidFill>
                <a:srgbClr val="000000"/>
              </a:solidFill>
              <a:latin typeface="Consolas" panose="020B0609020204030204" pitchFamily="49" charset="0"/>
            </a:endParaRPr>
          </a:p>
          <a:p>
            <a:pPr marL="457200" indent="0">
              <a:buNone/>
            </a:pP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sum = accumulate(</a:t>
            </a:r>
            <a:r>
              <a:rPr lang="en-US" dirty="0" err="1">
                <a:solidFill>
                  <a:srgbClr val="000000"/>
                </a:solidFill>
                <a:latin typeface="Consolas" panose="020B0609020204030204" pitchFamily="49" charset="0"/>
              </a:rPr>
              <a:t>v.begin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v.end</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sum becomes 10</a:t>
            </a:r>
            <a:endParaRPr lang="en-US" dirty="0">
              <a:solidFill>
                <a:srgbClr val="000000"/>
              </a:solidFill>
              <a:latin typeface="Consolas" panose="020B0609020204030204" pitchFamily="49" charset="0"/>
            </a:endParaRPr>
          </a:p>
          <a:p>
            <a:pPr marL="457200" indent="0">
              <a:buNone/>
            </a:pPr>
            <a:endParaRPr lang="en-US" dirty="0">
              <a:solidFill>
                <a:srgbClr val="000000"/>
              </a:solidFill>
              <a:latin typeface="Consolas" panose="020B0609020204030204" pitchFamily="49" charset="0"/>
            </a:endParaRPr>
          </a:p>
        </p:txBody>
      </p:sp>
      <p:sp>
        <p:nvSpPr>
          <p:cNvPr id="3" name="Date Placeholder 2"/>
          <p:cNvSpPr>
            <a:spLocks noGrp="1"/>
          </p:cNvSpPr>
          <p:nvPr>
            <p:ph type="dt" sz="half" idx="10"/>
          </p:nvPr>
        </p:nvSpPr>
        <p:spPr/>
        <p:txBody>
          <a:bodyPr/>
          <a:lstStyle/>
          <a:p>
            <a:r>
              <a:rPr lang="en-US" smtClean="0"/>
              <a:t>3/28/2023, Lecture 14</a:t>
            </a:r>
            <a:endParaRPr lang="en-US" dirty="0"/>
          </a:p>
        </p:txBody>
      </p:sp>
      <p:sp>
        <p:nvSpPr>
          <p:cNvPr id="11" name="Footer Placeholder 10"/>
          <p:cNvSpPr>
            <a:spLocks noGrp="1"/>
          </p:cNvSpPr>
          <p:nvPr>
            <p:ph type="ftr" sz="quarter" idx="11"/>
          </p:nvPr>
        </p:nvSpPr>
        <p:spPr/>
        <p:txBody>
          <a:bodyPr/>
          <a:lstStyle/>
          <a:p>
            <a:r>
              <a:rPr lang="en-US" smtClean="0"/>
              <a:t>CSC3380, Fall 2023, Using Library Algorithms</a:t>
            </a:r>
            <a:endParaRPr lang="en-US"/>
          </a:p>
        </p:txBody>
      </p:sp>
      <p:sp>
        <p:nvSpPr>
          <p:cNvPr id="10" name="Slide Number Placeholder 5"/>
          <p:cNvSpPr>
            <a:spLocks noGrp="1"/>
          </p:cNvSpPr>
          <p:nvPr>
            <p:ph type="sldNum" sz="quarter" idx="12"/>
          </p:nvPr>
        </p:nvSpPr>
        <p:spPr/>
        <p:txBody>
          <a:bodyPr/>
          <a:lstStyle/>
          <a:p>
            <a:fld id="{C40E279A-73C8-4621-BE29-3AFB0E51EA8C}" type="slidenum">
              <a:rPr lang="en-US" smtClean="0"/>
              <a:pPr/>
              <a:t>66</a:t>
            </a:fld>
            <a:endParaRPr lang="en-US"/>
          </a:p>
        </p:txBody>
      </p:sp>
      <p:grpSp>
        <p:nvGrpSpPr>
          <p:cNvPr id="2" name="Group 1"/>
          <p:cNvGrpSpPr/>
          <p:nvPr/>
        </p:nvGrpSpPr>
        <p:grpSpPr>
          <a:xfrm>
            <a:off x="6781800" y="4876800"/>
            <a:ext cx="2895600" cy="381000"/>
            <a:chOff x="4648200" y="4038600"/>
            <a:chExt cx="2895600" cy="381000"/>
          </a:xfrm>
        </p:grpSpPr>
        <p:sp>
          <p:nvSpPr>
            <p:cNvPr id="6149" name="Rectangle 4"/>
            <p:cNvSpPr>
              <a:spLocks noChangeArrowheads="1"/>
            </p:cNvSpPr>
            <p:nvPr/>
          </p:nvSpPr>
          <p:spPr bwMode="auto">
            <a:xfrm>
              <a:off x="5105400" y="4038600"/>
              <a:ext cx="609600" cy="381000"/>
            </a:xfrm>
            <a:prstGeom prst="rect">
              <a:avLst/>
            </a:prstGeom>
            <a:solidFill>
              <a:srgbClr val="92D050"/>
            </a:solidFill>
            <a:ln w="9525">
              <a:solidFill>
                <a:schemeClr val="tx1"/>
              </a:solidFill>
              <a:miter lim="800000"/>
              <a:headEnd/>
              <a:tailEnd/>
            </a:ln>
          </p:spPr>
          <p:txBody>
            <a:bodyPr wrap="none" anchor="ctr"/>
            <a:lstStyle/>
            <a:p>
              <a:pPr algn="ctr"/>
              <a:r>
                <a:rPr lang="en-US" dirty="0"/>
                <a:t>1</a:t>
              </a:r>
            </a:p>
          </p:txBody>
        </p:sp>
        <p:sp>
          <p:nvSpPr>
            <p:cNvPr id="6150" name="Rectangle 5"/>
            <p:cNvSpPr>
              <a:spLocks noChangeArrowheads="1"/>
            </p:cNvSpPr>
            <p:nvPr/>
          </p:nvSpPr>
          <p:spPr bwMode="auto">
            <a:xfrm>
              <a:off x="6934200" y="4038600"/>
              <a:ext cx="609600" cy="381000"/>
            </a:xfrm>
            <a:prstGeom prst="rect">
              <a:avLst/>
            </a:prstGeom>
            <a:solidFill>
              <a:srgbClr val="92D050"/>
            </a:solidFill>
            <a:ln w="9525">
              <a:solidFill>
                <a:schemeClr val="tx1"/>
              </a:solidFill>
              <a:miter lim="800000"/>
              <a:headEnd/>
              <a:tailEnd/>
            </a:ln>
          </p:spPr>
          <p:txBody>
            <a:bodyPr wrap="none" anchor="ctr"/>
            <a:lstStyle/>
            <a:p>
              <a:pPr algn="ctr"/>
              <a:r>
                <a:rPr lang="en-US"/>
                <a:t>4</a:t>
              </a:r>
            </a:p>
          </p:txBody>
        </p:sp>
        <p:sp>
          <p:nvSpPr>
            <p:cNvPr id="6151" name="Rectangle 6"/>
            <p:cNvSpPr>
              <a:spLocks noChangeArrowheads="1"/>
            </p:cNvSpPr>
            <p:nvPr/>
          </p:nvSpPr>
          <p:spPr bwMode="auto">
            <a:xfrm>
              <a:off x="6324600" y="4038600"/>
              <a:ext cx="609600" cy="381000"/>
            </a:xfrm>
            <a:prstGeom prst="rect">
              <a:avLst/>
            </a:prstGeom>
            <a:solidFill>
              <a:srgbClr val="92D050"/>
            </a:solidFill>
            <a:ln w="9525">
              <a:solidFill>
                <a:schemeClr val="tx1"/>
              </a:solidFill>
              <a:miter lim="800000"/>
              <a:headEnd/>
              <a:tailEnd/>
            </a:ln>
          </p:spPr>
          <p:txBody>
            <a:bodyPr wrap="none" anchor="ctr"/>
            <a:lstStyle/>
            <a:p>
              <a:pPr algn="ctr"/>
              <a:r>
                <a:rPr lang="en-US"/>
                <a:t>3</a:t>
              </a:r>
            </a:p>
          </p:txBody>
        </p:sp>
        <p:sp>
          <p:nvSpPr>
            <p:cNvPr id="6152" name="Rectangle 7"/>
            <p:cNvSpPr>
              <a:spLocks noChangeArrowheads="1"/>
            </p:cNvSpPr>
            <p:nvPr/>
          </p:nvSpPr>
          <p:spPr bwMode="auto">
            <a:xfrm>
              <a:off x="5715000" y="4038600"/>
              <a:ext cx="609600" cy="381000"/>
            </a:xfrm>
            <a:prstGeom prst="rect">
              <a:avLst/>
            </a:prstGeom>
            <a:solidFill>
              <a:srgbClr val="92D050"/>
            </a:solidFill>
            <a:ln w="9525">
              <a:solidFill>
                <a:schemeClr val="tx1"/>
              </a:solidFill>
              <a:miter lim="800000"/>
              <a:headEnd/>
              <a:tailEnd/>
            </a:ln>
          </p:spPr>
          <p:txBody>
            <a:bodyPr wrap="none" anchor="ctr"/>
            <a:lstStyle/>
            <a:p>
              <a:pPr algn="ctr"/>
              <a:r>
                <a:rPr lang="en-US"/>
                <a:t>2</a:t>
              </a:r>
            </a:p>
          </p:txBody>
        </p:sp>
        <p:sp>
          <p:nvSpPr>
            <p:cNvPr id="6153" name="Text Box 8"/>
            <p:cNvSpPr txBox="1">
              <a:spLocks noChangeArrowheads="1"/>
            </p:cNvSpPr>
            <p:nvPr/>
          </p:nvSpPr>
          <p:spPr bwMode="auto">
            <a:xfrm>
              <a:off x="4648200" y="40386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v:</a:t>
              </a:r>
            </a:p>
          </p:txBody>
        </p:sp>
      </p:grpSp>
    </p:spTree>
    <p:extLst>
      <p:ext uri="{BB962C8B-B14F-4D97-AF65-F5344CB8AC3E}">
        <p14:creationId xmlns:p14="http://schemas.microsoft.com/office/powerpoint/2010/main" val="1910902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4275">
                                            <p:txEl>
                                              <p:pRg st="12" end="12"/>
                                            </p:txEl>
                                          </p:spTgt>
                                        </p:tgtEl>
                                        <p:attrNameLst>
                                          <p:attrName>style.visibility</p:attrName>
                                        </p:attrNameLst>
                                      </p:cBhvr>
                                      <p:to>
                                        <p:strVal val="visible"/>
                                      </p:to>
                                    </p:set>
                                    <p:anim calcmode="lin" valueType="num">
                                      <p:cBhvr additive="base">
                                        <p:cTn id="7" dur="500" fill="hold"/>
                                        <p:tgtEl>
                                          <p:spTgt spid="54275">
                                            <p:txEl>
                                              <p:pRg st="12" end="1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75">
                                            <p:txEl>
                                              <p:pRg st="12" end="1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dirty="0"/>
              <a:t>Accumulate (Sum the Elements of a Sequence)</a:t>
            </a:r>
          </a:p>
        </p:txBody>
      </p:sp>
      <p:sp>
        <p:nvSpPr>
          <p:cNvPr id="53251" name="Rectangle 3"/>
          <p:cNvSpPr>
            <a:spLocks noGrp="1" noChangeArrowheads="1"/>
          </p:cNvSpPr>
          <p:nvPr>
            <p:ph idx="1"/>
          </p:nvPr>
        </p:nvSpPr>
        <p:spPr/>
        <p:txBody>
          <a:bodyPr>
            <a:normAutofit fontScale="55000" lnSpcReduction="20000"/>
          </a:bodyPr>
          <a:lstStyle/>
          <a:p>
            <a:pPr marL="457200" indent="0">
              <a:spcBef>
                <a:spcPts val="600"/>
              </a:spcBef>
              <a:buNone/>
            </a:pPr>
            <a:r>
              <a:rPr lang="en-US" dirty="0">
                <a:solidFill>
                  <a:srgbClr val="0000FF"/>
                </a:solidFill>
                <a:latin typeface="Consolas" panose="020B0609020204030204" pitchFamily="49" charset="0"/>
              </a:rPr>
              <a:t>void</a:t>
            </a:r>
            <a:r>
              <a:rPr lang="en-US" dirty="0">
                <a:solidFill>
                  <a:srgbClr val="000000"/>
                </a:solidFill>
                <a:latin typeface="Consolas" panose="020B0609020204030204" pitchFamily="49" charset="0"/>
              </a:rPr>
              <a:t> f(</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::vector&lt;</a:t>
            </a:r>
            <a:r>
              <a:rPr lang="en-US" dirty="0">
                <a:solidFill>
                  <a:srgbClr val="0000FF"/>
                </a:solidFill>
                <a:latin typeface="Consolas" panose="020B0609020204030204" pitchFamily="49" charset="0"/>
              </a:rPr>
              <a:t>double</a:t>
            </a:r>
            <a:r>
              <a:rPr lang="en-US" dirty="0" smtClean="0">
                <a:solidFill>
                  <a:srgbClr val="000000"/>
                </a:solidFill>
                <a:latin typeface="Consolas" panose="020B0609020204030204" pitchFamily="49" charset="0"/>
              </a:rPr>
              <a:t>&gt; </a:t>
            </a:r>
            <a:r>
              <a:rPr lang="en-US" dirty="0" err="1" smtClean="0">
                <a:solidFill>
                  <a:srgbClr val="0000FF"/>
                </a:solidFill>
                <a:latin typeface="Consolas" panose="020B0609020204030204" pitchFamily="49" charset="0"/>
              </a:rPr>
              <a:t>const</a:t>
            </a:r>
            <a:r>
              <a:rPr lang="en-US" dirty="0" smtClean="0">
                <a:solidFill>
                  <a:srgbClr val="000000"/>
                </a:solidFill>
                <a:latin typeface="Consolas" panose="020B0609020204030204" pitchFamily="49" charset="0"/>
              </a:rPr>
              <a:t>&amp; </a:t>
            </a:r>
            <a:r>
              <a:rPr lang="en-US" dirty="0" err="1" smtClean="0">
                <a:solidFill>
                  <a:srgbClr val="000000"/>
                </a:solidFill>
                <a:latin typeface="Consolas" panose="020B0609020204030204" pitchFamily="49" charset="0"/>
              </a:rPr>
              <a:t>vd</a:t>
            </a: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int</a:t>
            </a:r>
            <a:r>
              <a:rPr lang="en-US" dirty="0">
                <a:solidFill>
                  <a:srgbClr val="0000FF"/>
                </a:solidFill>
                <a:latin typeface="Consolas" panose="020B0609020204030204" pitchFamily="49" charset="0"/>
              </a:rPr>
              <a:t>*</a:t>
            </a:r>
            <a:r>
              <a:rPr lang="en-US" dirty="0">
                <a:solidFill>
                  <a:srgbClr val="000000"/>
                </a:solidFill>
                <a:latin typeface="Consolas" panose="020B0609020204030204" pitchFamily="49" charset="0"/>
              </a:rPr>
              <a:t> p, </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n)</a:t>
            </a:r>
          </a:p>
          <a:p>
            <a:pPr marL="457200" indent="0">
              <a:spcBef>
                <a:spcPts val="600"/>
              </a:spcBef>
              <a:buNone/>
            </a:pP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double</a:t>
            </a:r>
            <a:r>
              <a:rPr lang="en-US" dirty="0">
                <a:solidFill>
                  <a:srgbClr val="000000"/>
                </a:solidFill>
                <a:latin typeface="Consolas" panose="020B0609020204030204" pitchFamily="49" charset="0"/>
              </a:rPr>
              <a:t> sum = </a:t>
            </a:r>
            <a:r>
              <a:rPr lang="en-US" dirty="0" err="1" smtClean="0">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::accumulate(</a:t>
            </a:r>
            <a:r>
              <a:rPr lang="en-US" dirty="0" err="1" smtClean="0">
                <a:solidFill>
                  <a:srgbClr val="000000"/>
                </a:solidFill>
                <a:latin typeface="Consolas" panose="020B0609020204030204" pitchFamily="49" charset="0"/>
              </a:rPr>
              <a:t>vd.begin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vd.end</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0.0</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add the elements</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                                     // of </a:t>
            </a:r>
            <a:r>
              <a:rPr lang="en-US" dirty="0" err="1">
                <a:solidFill>
                  <a:srgbClr val="008000"/>
                </a:solidFill>
                <a:latin typeface="Consolas" panose="020B0609020204030204" pitchFamily="49" charset="0"/>
              </a:rPr>
              <a:t>vd</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8000"/>
                </a:solidFill>
                <a:latin typeface="Consolas" panose="020B0609020204030204" pitchFamily="49" charset="0"/>
              </a:rPr>
              <a:t>    // note: the type of the 3rd argument, the initializer, determines</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8000"/>
                </a:solidFill>
                <a:latin typeface="Consolas" panose="020B0609020204030204" pitchFamily="49" charset="0"/>
              </a:rPr>
              <a:t>    // the precision used</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si</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::accumulate(p</a:t>
            </a:r>
            <a:r>
              <a:rPr lang="en-US" dirty="0">
                <a:solidFill>
                  <a:srgbClr val="000000"/>
                </a:solidFill>
                <a:latin typeface="Consolas" panose="020B0609020204030204" pitchFamily="49" charset="0"/>
              </a:rPr>
              <a:t>, p + n, </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sum the </a:t>
            </a:r>
            <a:r>
              <a:rPr lang="en-US" dirty="0" err="1">
                <a:solidFill>
                  <a:srgbClr val="008000"/>
                </a:solidFill>
                <a:latin typeface="Consolas" panose="020B0609020204030204" pitchFamily="49" charset="0"/>
              </a:rPr>
              <a:t>ints</a:t>
            </a:r>
            <a:r>
              <a:rPr lang="en-US" dirty="0">
                <a:solidFill>
                  <a:srgbClr val="008000"/>
                </a:solidFill>
                <a:latin typeface="Consolas" panose="020B0609020204030204" pitchFamily="49" charset="0"/>
              </a:rPr>
              <a:t> in an </a:t>
            </a:r>
            <a:r>
              <a:rPr lang="en-US" dirty="0" err="1">
                <a:solidFill>
                  <a:srgbClr val="008000"/>
                </a:solidFill>
                <a:latin typeface="Consolas" panose="020B0609020204030204" pitchFamily="49" charset="0"/>
              </a:rPr>
              <a:t>int</a:t>
            </a:r>
            <a:r>
              <a:rPr lang="en-US" dirty="0">
                <a:solidFill>
                  <a:srgbClr val="008000"/>
                </a:solidFill>
                <a:latin typeface="Consolas" panose="020B0609020204030204" pitchFamily="49" charset="0"/>
              </a:rPr>
              <a:t> (danger of</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                     // overflow)  </a:t>
            </a:r>
            <a:r>
              <a:rPr lang="en-US" dirty="0" err="1">
                <a:solidFill>
                  <a:srgbClr val="008000"/>
                </a:solidFill>
                <a:latin typeface="Consolas" panose="020B0609020204030204" pitchFamily="49" charset="0"/>
              </a:rPr>
              <a:t>p+n</a:t>
            </a:r>
            <a:r>
              <a:rPr lang="en-US" dirty="0">
                <a:solidFill>
                  <a:srgbClr val="008000"/>
                </a:solidFill>
                <a:latin typeface="Consolas" panose="020B0609020204030204" pitchFamily="49" charset="0"/>
              </a:rPr>
              <a:t> means (roughly) &amp;p[n]</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long</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sl</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::accumulate(p</a:t>
            </a:r>
            <a:r>
              <a:rPr lang="en-US" dirty="0">
                <a:solidFill>
                  <a:srgbClr val="000000"/>
                </a:solidFill>
                <a:latin typeface="Consolas" panose="020B0609020204030204" pitchFamily="49" charset="0"/>
              </a:rPr>
              <a:t>, p + n, </a:t>
            </a:r>
            <a:r>
              <a:rPr lang="en-US" dirty="0">
                <a:solidFill>
                  <a:srgbClr val="0000FF"/>
                </a:solidFill>
                <a:latin typeface="Consolas" panose="020B0609020204030204" pitchFamily="49" charset="0"/>
              </a:rPr>
              <a:t>long</a:t>
            </a:r>
            <a:r>
              <a:rPr lang="en-US" dirty="0">
                <a:solidFill>
                  <a:srgbClr val="000000"/>
                </a:solidFill>
                <a:latin typeface="Consolas" panose="020B0609020204030204" pitchFamily="49" charset="0"/>
              </a:rPr>
              <a:t>(</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sum the </a:t>
            </a:r>
            <a:r>
              <a:rPr lang="en-US" dirty="0" err="1">
                <a:solidFill>
                  <a:srgbClr val="008000"/>
                </a:solidFill>
                <a:latin typeface="Consolas" panose="020B0609020204030204" pitchFamily="49" charset="0"/>
              </a:rPr>
              <a:t>ints</a:t>
            </a:r>
            <a:r>
              <a:rPr lang="en-US" dirty="0">
                <a:solidFill>
                  <a:srgbClr val="008000"/>
                </a:solidFill>
                <a:latin typeface="Consolas" panose="020B0609020204030204" pitchFamily="49" charset="0"/>
              </a:rPr>
              <a:t> in a long</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double</a:t>
            </a:r>
            <a:r>
              <a:rPr lang="en-US" dirty="0">
                <a:solidFill>
                  <a:srgbClr val="000000"/>
                </a:solidFill>
                <a:latin typeface="Consolas" panose="020B0609020204030204" pitchFamily="49" charset="0"/>
              </a:rPr>
              <a:t> s2 = </a:t>
            </a:r>
            <a:r>
              <a:rPr lang="en-US" dirty="0" err="1">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::accumulate(p</a:t>
            </a:r>
            <a:r>
              <a:rPr lang="en-US" dirty="0">
                <a:solidFill>
                  <a:srgbClr val="000000"/>
                </a:solidFill>
                <a:latin typeface="Consolas" panose="020B0609020204030204" pitchFamily="49" charset="0"/>
              </a:rPr>
              <a:t>, p + n, </a:t>
            </a:r>
            <a:r>
              <a:rPr lang="en-US" dirty="0">
                <a:solidFill>
                  <a:srgbClr val="098658"/>
                </a:solidFill>
                <a:latin typeface="Consolas" panose="020B0609020204030204" pitchFamily="49" charset="0"/>
              </a:rPr>
              <a:t>0.0</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sum the </a:t>
            </a:r>
            <a:r>
              <a:rPr lang="en-US" dirty="0" err="1">
                <a:solidFill>
                  <a:srgbClr val="008000"/>
                </a:solidFill>
                <a:latin typeface="Consolas" panose="020B0609020204030204" pitchFamily="49" charset="0"/>
              </a:rPr>
              <a:t>ints</a:t>
            </a:r>
            <a:r>
              <a:rPr lang="en-US" dirty="0">
                <a:solidFill>
                  <a:srgbClr val="008000"/>
                </a:solidFill>
                <a:latin typeface="Consolas" panose="020B0609020204030204" pitchFamily="49" charset="0"/>
              </a:rPr>
              <a:t> in a double</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    // popular idiom, use the variable you want the result in as the initializer:</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double</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ss</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ss</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::accumulate(</a:t>
            </a:r>
            <a:r>
              <a:rPr lang="en-US" dirty="0" err="1" smtClean="0">
                <a:solidFill>
                  <a:srgbClr val="000000"/>
                </a:solidFill>
                <a:latin typeface="Consolas" panose="020B0609020204030204" pitchFamily="49" charset="0"/>
              </a:rPr>
              <a:t>vd.begin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vd.end</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ss</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 do remember the assignment</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0000"/>
                </a:solidFill>
                <a:latin typeface="Consolas" panose="020B0609020204030204" pitchFamily="49" charset="0"/>
              </a:rPr>
              <a:t>}</a:t>
            </a:r>
          </a:p>
          <a:p>
            <a:pPr marL="0" indent="0">
              <a:buNone/>
            </a:pPr>
            <a:endParaRPr lang="en-US" b="0" dirty="0">
              <a:solidFill>
                <a:srgbClr val="000000"/>
              </a:solidFill>
              <a:effectLst/>
              <a:latin typeface="Consolas" panose="020B0609020204030204" pitchFamily="49" charset="0"/>
            </a:endParaRPr>
          </a:p>
        </p:txBody>
      </p:sp>
      <p:sp>
        <p:nvSpPr>
          <p:cNvPr id="2" name="Date Placeholder 1"/>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4" name="Slide Number Placeholder 5"/>
          <p:cNvSpPr>
            <a:spLocks noGrp="1"/>
          </p:cNvSpPr>
          <p:nvPr>
            <p:ph type="sldNum" sz="quarter" idx="12"/>
          </p:nvPr>
        </p:nvSpPr>
        <p:spPr/>
        <p:txBody>
          <a:bodyPr/>
          <a:lstStyle/>
          <a:p>
            <a:fld id="{A6FA563F-70AD-483C-8B18-FD150A61AFB1}" type="slidenum">
              <a:rPr lang="en-US" smtClean="0"/>
              <a:pPr/>
              <a:t>67</a:t>
            </a:fld>
            <a:endParaRPr lang="en-US"/>
          </a:p>
        </p:txBody>
      </p:sp>
    </p:spTree>
    <p:extLst>
      <p:ext uri="{BB962C8B-B14F-4D97-AF65-F5344CB8AC3E}">
        <p14:creationId xmlns:p14="http://schemas.microsoft.com/office/powerpoint/2010/main" val="2727724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smtClean="0"/>
              <a:t>Accumulate</a:t>
            </a:r>
            <a:br>
              <a:rPr lang="en-US" dirty="0" smtClean="0"/>
            </a:br>
            <a:r>
              <a:rPr lang="en-US" dirty="0" smtClean="0"/>
              <a:t>Generalize: Process the Elements of a Sequence</a:t>
            </a:r>
            <a:endParaRPr lang="en-US" dirty="0"/>
          </a:p>
        </p:txBody>
      </p:sp>
      <p:sp>
        <p:nvSpPr>
          <p:cNvPr id="98307" name="Rectangle 3"/>
          <p:cNvSpPr>
            <a:spLocks noGrp="1" noChangeArrowheads="1"/>
          </p:cNvSpPr>
          <p:nvPr>
            <p:ph idx="1"/>
          </p:nvPr>
        </p:nvSpPr>
        <p:spPr>
          <a:xfrm>
            <a:off x="1143000" y="1691322"/>
            <a:ext cx="9601200" cy="4351337"/>
          </a:xfrm>
        </p:spPr>
        <p:txBody>
          <a:bodyPr>
            <a:normAutofit fontScale="70000" lnSpcReduction="20000"/>
          </a:bodyPr>
          <a:lstStyle/>
          <a:p>
            <a:pPr marL="439737" indent="0">
              <a:spcBef>
                <a:spcPts val="600"/>
              </a:spcBef>
              <a:buNone/>
            </a:pPr>
            <a:endParaRPr lang="en-US" dirty="0" smtClean="0">
              <a:solidFill>
                <a:srgbClr val="008000"/>
              </a:solidFill>
              <a:latin typeface="Consolas" panose="020B0609020204030204" pitchFamily="49" charset="0"/>
            </a:endParaRPr>
          </a:p>
          <a:p>
            <a:pPr marL="439737" indent="0">
              <a:spcBef>
                <a:spcPts val="600"/>
              </a:spcBef>
              <a:buNone/>
            </a:pP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we </a:t>
            </a:r>
            <a:r>
              <a:rPr lang="en-US" dirty="0" smtClean="0">
                <a:solidFill>
                  <a:srgbClr val="008000"/>
                </a:solidFill>
                <a:latin typeface="Consolas" panose="020B0609020204030204" pitchFamily="49" charset="0"/>
              </a:rPr>
              <a:t>don't </a:t>
            </a:r>
            <a:r>
              <a:rPr lang="en-US" dirty="0">
                <a:solidFill>
                  <a:srgbClr val="008000"/>
                </a:solidFill>
                <a:latin typeface="Consolas" panose="020B0609020204030204" pitchFamily="49" charset="0"/>
              </a:rPr>
              <a:t>need to use only +, we can use any binary operation (e.g., *)</a:t>
            </a:r>
            <a:endParaRPr lang="en-US" dirty="0">
              <a:solidFill>
                <a:srgbClr val="000000"/>
              </a:solidFill>
              <a:latin typeface="Consolas" panose="020B0609020204030204" pitchFamily="49" charset="0"/>
            </a:endParaRPr>
          </a:p>
          <a:p>
            <a:pPr marL="439737" indent="0">
              <a:spcBef>
                <a:spcPts val="600"/>
              </a:spcBef>
              <a:buNone/>
            </a:pPr>
            <a:r>
              <a:rPr lang="en-US" dirty="0">
                <a:solidFill>
                  <a:srgbClr val="008000"/>
                </a:solidFill>
                <a:latin typeface="Consolas" panose="020B0609020204030204" pitchFamily="49" charset="0"/>
              </a:rPr>
              <a:t>// any function that “updates the </a:t>
            </a:r>
            <a:r>
              <a:rPr lang="en-US" dirty="0" err="1">
                <a:solidFill>
                  <a:srgbClr val="008000"/>
                </a:solidFill>
                <a:latin typeface="Consolas" panose="020B0609020204030204" pitchFamily="49" charset="0"/>
              </a:rPr>
              <a:t>init</a:t>
            </a:r>
            <a:r>
              <a:rPr lang="en-US" dirty="0">
                <a:solidFill>
                  <a:srgbClr val="008000"/>
                </a:solidFill>
                <a:latin typeface="Consolas" panose="020B0609020204030204" pitchFamily="49" charset="0"/>
              </a:rPr>
              <a:t> value” can be used:</a:t>
            </a:r>
            <a:endParaRPr lang="en-US" dirty="0">
              <a:solidFill>
                <a:srgbClr val="000000"/>
              </a:solidFill>
              <a:latin typeface="Consolas" panose="020B0609020204030204" pitchFamily="49" charset="0"/>
            </a:endParaRPr>
          </a:p>
          <a:p>
            <a:pPr marL="439737" indent="0">
              <a:spcBef>
                <a:spcPts val="600"/>
              </a:spcBef>
              <a:buNone/>
            </a:pPr>
            <a:r>
              <a:rPr lang="en-US" dirty="0" smtClean="0">
                <a:solidFill>
                  <a:srgbClr val="0000FF"/>
                </a:solidFill>
                <a:latin typeface="Consolas" panose="020B0609020204030204" pitchFamily="49" charset="0"/>
              </a:rPr>
              <a:t>template</a:t>
            </a:r>
            <a:r>
              <a:rPr lang="en-US" dirty="0" smtClean="0">
                <a:solidFill>
                  <a:srgbClr val="000000"/>
                </a:solidFill>
                <a:latin typeface="Consolas" panose="020B0609020204030204" pitchFamily="49" charset="0"/>
              </a:rPr>
              <a:t> </a:t>
            </a:r>
            <a:r>
              <a:rPr lang="en-US" dirty="0">
                <a:solidFill>
                  <a:srgbClr val="000000"/>
                </a:solidFill>
                <a:latin typeface="Consolas" panose="020B0609020204030204" pitchFamily="49" charset="0"/>
              </a:rPr>
              <a:t>&lt;</a:t>
            </a:r>
            <a:r>
              <a:rPr lang="en-US" dirty="0" err="1">
                <a:solidFill>
                  <a:srgbClr val="0000FF"/>
                </a:solidFill>
                <a:latin typeface="Consolas" panose="020B0609020204030204" pitchFamily="49" charset="0"/>
              </a:rPr>
              <a:t>typename</a:t>
            </a:r>
            <a:r>
              <a:rPr lang="en-US" dirty="0">
                <a:solidFill>
                  <a:srgbClr val="000000"/>
                </a:solidFill>
                <a:latin typeface="Consolas" panose="020B0609020204030204" pitchFamily="49" charset="0"/>
              </a:rPr>
              <a:t> In, </a:t>
            </a:r>
            <a:r>
              <a:rPr lang="en-US" dirty="0" err="1">
                <a:solidFill>
                  <a:srgbClr val="0000FF"/>
                </a:solidFill>
                <a:latin typeface="Consolas" panose="020B0609020204030204" pitchFamily="49" charset="0"/>
              </a:rPr>
              <a:t>typename</a:t>
            </a:r>
            <a:r>
              <a:rPr lang="en-US" dirty="0">
                <a:solidFill>
                  <a:srgbClr val="000000"/>
                </a:solidFill>
                <a:latin typeface="Consolas" panose="020B0609020204030204" pitchFamily="49" charset="0"/>
              </a:rPr>
              <a:t> T, </a:t>
            </a:r>
            <a:r>
              <a:rPr lang="en-US" dirty="0" err="1">
                <a:solidFill>
                  <a:srgbClr val="0000FF"/>
                </a:solidFill>
                <a:latin typeface="Consolas" panose="020B0609020204030204" pitchFamily="49" charset="0"/>
              </a:rPr>
              <a:t>typename</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BinOp</a:t>
            </a:r>
            <a:r>
              <a:rPr lang="en-US" dirty="0">
                <a:solidFill>
                  <a:srgbClr val="000000"/>
                </a:solidFill>
                <a:latin typeface="Consolas" panose="020B0609020204030204" pitchFamily="49" charset="0"/>
              </a:rPr>
              <a:t>&gt;</a:t>
            </a:r>
          </a:p>
          <a:p>
            <a:pPr marL="439737" indent="0">
              <a:spcBef>
                <a:spcPts val="600"/>
              </a:spcBef>
              <a:buNone/>
            </a:pPr>
            <a:r>
              <a:rPr lang="en-US" dirty="0" smtClean="0">
                <a:solidFill>
                  <a:srgbClr val="000000"/>
                </a:solidFill>
                <a:latin typeface="Consolas" panose="020B0609020204030204" pitchFamily="49" charset="0"/>
              </a:rPr>
              <a:t>T </a:t>
            </a:r>
            <a:r>
              <a:rPr lang="en-US" dirty="0">
                <a:solidFill>
                  <a:srgbClr val="000000"/>
                </a:solidFill>
                <a:latin typeface="Consolas" panose="020B0609020204030204" pitchFamily="49" charset="0"/>
              </a:rPr>
              <a:t>accumulate(In first, In last, T </a:t>
            </a:r>
            <a:r>
              <a:rPr lang="en-US" dirty="0" err="1">
                <a:solidFill>
                  <a:srgbClr val="000000"/>
                </a:solidFill>
                <a:latin typeface="Consolas" panose="020B0609020204030204" pitchFamily="49" charset="0"/>
              </a:rPr>
              <a:t>init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BinOp</a:t>
            </a:r>
            <a:r>
              <a:rPr lang="en-US" dirty="0">
                <a:solidFill>
                  <a:srgbClr val="000000"/>
                </a:solidFill>
                <a:latin typeface="Consolas" panose="020B0609020204030204" pitchFamily="49" charset="0"/>
              </a:rPr>
              <a:t> op)</a:t>
            </a:r>
          </a:p>
          <a:p>
            <a:pPr marL="439737" indent="0">
              <a:spcBef>
                <a:spcPts val="600"/>
              </a:spcBef>
              <a:buNone/>
            </a:pPr>
            <a:r>
              <a:rPr lang="en-US" dirty="0">
                <a:solidFill>
                  <a:srgbClr val="000000"/>
                </a:solidFill>
                <a:latin typeface="Consolas" panose="020B0609020204030204" pitchFamily="49" charset="0"/>
              </a:rPr>
              <a:t>{</a:t>
            </a:r>
          </a:p>
          <a:p>
            <a:pPr marL="439737" indent="0">
              <a:spcBef>
                <a:spcPts val="600"/>
              </a:spcBef>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while</a:t>
            </a:r>
            <a:r>
              <a:rPr lang="en-US" dirty="0">
                <a:solidFill>
                  <a:srgbClr val="000000"/>
                </a:solidFill>
                <a:latin typeface="Consolas" panose="020B0609020204030204" pitchFamily="49" charset="0"/>
              </a:rPr>
              <a:t> (first != last)</a:t>
            </a:r>
          </a:p>
          <a:p>
            <a:pPr marL="439737" indent="0">
              <a:spcBef>
                <a:spcPts val="600"/>
              </a:spcBef>
              <a:buNone/>
            </a:pPr>
            <a:r>
              <a:rPr lang="en-US" dirty="0">
                <a:solidFill>
                  <a:srgbClr val="000000"/>
                </a:solidFill>
                <a:latin typeface="Consolas" panose="020B0609020204030204" pitchFamily="49" charset="0"/>
              </a:rPr>
              <a:t>    {</a:t>
            </a:r>
          </a:p>
          <a:p>
            <a:pPr marL="439737"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init</a:t>
            </a:r>
            <a:r>
              <a:rPr lang="en-US" dirty="0">
                <a:solidFill>
                  <a:srgbClr val="000000"/>
                </a:solidFill>
                <a:latin typeface="Consolas" panose="020B0609020204030204" pitchFamily="49" charset="0"/>
              </a:rPr>
              <a:t> = op(</a:t>
            </a:r>
            <a:r>
              <a:rPr lang="en-US" dirty="0" err="1">
                <a:solidFill>
                  <a:srgbClr val="000000"/>
                </a:solidFill>
                <a:latin typeface="Consolas" panose="020B0609020204030204" pitchFamily="49" charset="0"/>
              </a:rPr>
              <a:t>init</a:t>
            </a:r>
            <a:r>
              <a:rPr lang="en-US" dirty="0">
                <a:solidFill>
                  <a:srgbClr val="000000"/>
                </a:solidFill>
                <a:latin typeface="Consolas" panose="020B0609020204030204" pitchFamily="49" charset="0"/>
              </a:rPr>
              <a:t>, *first);</a:t>
            </a:r>
            <a:r>
              <a:rPr lang="en-US" dirty="0">
                <a:solidFill>
                  <a:srgbClr val="008000"/>
                </a:solidFill>
                <a:latin typeface="Consolas" panose="020B0609020204030204" pitchFamily="49" charset="0"/>
              </a:rPr>
              <a:t>    // means </a:t>
            </a:r>
            <a:r>
              <a:rPr lang="en-US" dirty="0" smtClean="0">
                <a:solidFill>
                  <a:srgbClr val="008000"/>
                </a:solidFill>
                <a:latin typeface="Consolas" panose="020B0609020204030204" pitchFamily="49" charset="0"/>
              </a:rPr>
              <a:t>"</a:t>
            </a:r>
            <a:r>
              <a:rPr lang="en-US" dirty="0" err="1" smtClean="0">
                <a:solidFill>
                  <a:srgbClr val="008000"/>
                </a:solidFill>
                <a:latin typeface="Consolas" panose="020B0609020204030204" pitchFamily="49" charset="0"/>
              </a:rPr>
              <a:t>init</a:t>
            </a:r>
            <a:r>
              <a:rPr lang="en-US" dirty="0" smtClean="0">
                <a:solidFill>
                  <a:srgbClr val="008000"/>
                </a:solidFill>
                <a:latin typeface="Consolas" panose="020B0609020204030204" pitchFamily="49" charset="0"/>
              </a:rPr>
              <a:t> &lt;op&gt; </a:t>
            </a:r>
            <a:r>
              <a:rPr lang="en-US" dirty="0">
                <a:solidFill>
                  <a:srgbClr val="008000"/>
                </a:solidFill>
                <a:latin typeface="Consolas" panose="020B0609020204030204" pitchFamily="49" charset="0"/>
              </a:rPr>
              <a:t>*</a:t>
            </a:r>
            <a:r>
              <a:rPr lang="en-US" dirty="0" smtClean="0">
                <a:solidFill>
                  <a:srgbClr val="008000"/>
                </a:solidFill>
                <a:latin typeface="Consolas" panose="020B0609020204030204" pitchFamily="49" charset="0"/>
              </a:rPr>
              <a:t>first"</a:t>
            </a:r>
            <a:endParaRPr lang="en-US" dirty="0">
              <a:solidFill>
                <a:srgbClr val="000000"/>
              </a:solidFill>
              <a:latin typeface="Consolas" panose="020B0609020204030204" pitchFamily="49" charset="0"/>
            </a:endParaRPr>
          </a:p>
          <a:p>
            <a:pPr marL="439737" indent="0">
              <a:spcBef>
                <a:spcPts val="600"/>
              </a:spcBef>
              <a:buNone/>
            </a:pPr>
            <a:r>
              <a:rPr lang="en-US" dirty="0">
                <a:solidFill>
                  <a:srgbClr val="000000"/>
                </a:solidFill>
                <a:latin typeface="Consolas" panose="020B0609020204030204" pitchFamily="49" charset="0"/>
              </a:rPr>
              <a:t>        ++first;</a:t>
            </a:r>
          </a:p>
          <a:p>
            <a:pPr marL="439737" indent="0">
              <a:spcBef>
                <a:spcPts val="600"/>
              </a:spcBef>
              <a:buNone/>
            </a:pPr>
            <a:r>
              <a:rPr lang="en-US" dirty="0">
                <a:solidFill>
                  <a:srgbClr val="000000"/>
                </a:solidFill>
                <a:latin typeface="Consolas" panose="020B0609020204030204" pitchFamily="49" charset="0"/>
              </a:rPr>
              <a:t>    }</a:t>
            </a:r>
          </a:p>
          <a:p>
            <a:pPr marL="439737" indent="0">
              <a:spcBef>
                <a:spcPts val="600"/>
              </a:spcBef>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init</a:t>
            </a:r>
            <a:r>
              <a:rPr lang="en-US" dirty="0">
                <a:solidFill>
                  <a:srgbClr val="000000"/>
                </a:solidFill>
                <a:latin typeface="Consolas" panose="020B0609020204030204" pitchFamily="49" charset="0"/>
              </a:rPr>
              <a:t>;</a:t>
            </a:r>
          </a:p>
          <a:p>
            <a:pPr marL="439737" indent="0">
              <a:spcBef>
                <a:spcPts val="600"/>
              </a:spcBef>
              <a:buNone/>
            </a:pPr>
            <a:r>
              <a:rPr lang="en-US" dirty="0">
                <a:solidFill>
                  <a:srgbClr val="000000"/>
                </a:solidFill>
                <a:latin typeface="Consolas" panose="020B0609020204030204" pitchFamily="49" charset="0"/>
              </a:rPr>
              <a:t>}</a:t>
            </a:r>
          </a:p>
          <a:p>
            <a:pPr marL="439737" indent="0">
              <a:spcBef>
                <a:spcPts val="600"/>
              </a:spcBef>
              <a:buNone/>
            </a:pPr>
            <a:endParaRPr lang="en-US" b="0" dirty="0">
              <a:solidFill>
                <a:srgbClr val="000000"/>
              </a:solidFill>
              <a:effectLst/>
              <a:latin typeface="Consolas" panose="020B0609020204030204" pitchFamily="49" charset="0"/>
            </a:endParaRPr>
          </a:p>
        </p:txBody>
      </p:sp>
      <p:sp>
        <p:nvSpPr>
          <p:cNvPr id="2" name="Date Placeholder 1"/>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4" name="Slide Number Placeholder 5"/>
          <p:cNvSpPr>
            <a:spLocks noGrp="1"/>
          </p:cNvSpPr>
          <p:nvPr>
            <p:ph type="sldNum" sz="quarter" idx="12"/>
          </p:nvPr>
        </p:nvSpPr>
        <p:spPr/>
        <p:txBody>
          <a:bodyPr/>
          <a:lstStyle/>
          <a:p>
            <a:fld id="{A13FCB5F-4810-44EE-878A-0390E551C984}" type="slidenum">
              <a:rPr lang="en-US" smtClean="0"/>
              <a:pPr/>
              <a:t>68</a:t>
            </a:fld>
            <a:endParaRPr lang="en-US"/>
          </a:p>
        </p:txBody>
      </p:sp>
    </p:spTree>
    <p:extLst>
      <p:ext uri="{BB962C8B-B14F-4D97-AF65-F5344CB8AC3E}">
        <p14:creationId xmlns:p14="http://schemas.microsoft.com/office/powerpoint/2010/main" val="1221008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mtClean="0"/>
              <a:t>Accumulate</a:t>
            </a:r>
            <a:endParaRPr lang="en-US"/>
          </a:p>
        </p:txBody>
      </p:sp>
      <p:sp>
        <p:nvSpPr>
          <p:cNvPr id="97283" name="Rectangle 3"/>
          <p:cNvSpPr>
            <a:spLocks noGrp="1" noChangeArrowheads="1"/>
          </p:cNvSpPr>
          <p:nvPr>
            <p:ph idx="1"/>
          </p:nvPr>
        </p:nvSpPr>
        <p:spPr>
          <a:xfrm>
            <a:off x="1261872" y="1828802"/>
            <a:ext cx="9558528" cy="4351337"/>
          </a:xfrm>
        </p:spPr>
        <p:txBody>
          <a:bodyPr>
            <a:normAutofit/>
          </a:bodyPr>
          <a:lstStyle/>
          <a:p>
            <a:pPr marL="457200" indent="0">
              <a:spcBef>
                <a:spcPts val="600"/>
              </a:spcBef>
              <a:buNone/>
            </a:pPr>
            <a:endParaRPr lang="en-US" sz="1600" dirty="0" smtClean="0">
              <a:solidFill>
                <a:srgbClr val="000000"/>
              </a:solidFill>
              <a:latin typeface="Consolas" panose="020B0609020204030204" pitchFamily="49" charset="0"/>
            </a:endParaRPr>
          </a:p>
          <a:p>
            <a:pPr marL="457200" indent="0">
              <a:spcBef>
                <a:spcPts val="600"/>
              </a:spcBef>
              <a:buNone/>
            </a:pPr>
            <a:endParaRPr lang="en-US" sz="1600" dirty="0">
              <a:solidFill>
                <a:srgbClr val="000000"/>
              </a:solidFill>
              <a:latin typeface="Consolas" panose="020B0609020204030204" pitchFamily="49" charset="0"/>
            </a:endParaRPr>
          </a:p>
          <a:p>
            <a:pPr marL="457200" indent="0">
              <a:spcBef>
                <a:spcPts val="600"/>
              </a:spcBef>
              <a:buNone/>
            </a:pP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00FF"/>
                </a:solidFill>
                <a:latin typeface="Consolas" panose="020B0609020204030204" pitchFamily="49" charset="0"/>
              </a:rPr>
              <a:t>void</a:t>
            </a:r>
            <a:r>
              <a:rPr lang="en-US" sz="1600" dirty="0">
                <a:solidFill>
                  <a:srgbClr val="000000"/>
                </a:solidFill>
                <a:latin typeface="Consolas" panose="020B0609020204030204" pitchFamily="49" charset="0"/>
              </a:rPr>
              <a:t> f(</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::list&lt;</a:t>
            </a:r>
            <a:r>
              <a:rPr lang="en-US" sz="1600" dirty="0">
                <a:solidFill>
                  <a:srgbClr val="0000FF"/>
                </a:solidFill>
                <a:latin typeface="Consolas" panose="020B0609020204030204" pitchFamily="49" charset="0"/>
              </a:rPr>
              <a:t>double</a:t>
            </a:r>
            <a:r>
              <a:rPr lang="en-US" sz="1600" dirty="0">
                <a:solidFill>
                  <a:srgbClr val="000000"/>
                </a:solidFill>
                <a:latin typeface="Consolas" panose="020B0609020204030204" pitchFamily="49" charset="0"/>
              </a:rPr>
              <a:t>&gt; </a:t>
            </a:r>
            <a:r>
              <a:rPr lang="en-US" sz="1600" dirty="0" err="1">
                <a:solidFill>
                  <a:srgbClr val="0000FF"/>
                </a:solidFill>
                <a:latin typeface="Consolas" panose="020B0609020204030204" pitchFamily="49" charset="0"/>
              </a:rPr>
              <a:t>const</a:t>
            </a:r>
            <a:r>
              <a:rPr lang="en-US" sz="1600" dirty="0">
                <a:solidFill>
                  <a:srgbClr val="0000FF"/>
                </a:solidFill>
                <a:latin typeface="Consolas" panose="020B0609020204030204" pitchFamily="49" charset="0"/>
              </a:rPr>
              <a:t>&amp;</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ld</a:t>
            </a:r>
            <a:r>
              <a:rPr lang="en-US" sz="1600" dirty="0">
                <a:solidFill>
                  <a:srgbClr val="000000"/>
                </a:solidFill>
                <a:latin typeface="Consolas" panose="020B0609020204030204" pitchFamily="49" charset="0"/>
              </a:rPr>
              <a:t>)</a:t>
            </a:r>
          </a:p>
          <a:p>
            <a:pPr marL="457200" indent="0">
              <a:spcBef>
                <a:spcPts val="600"/>
              </a:spcBef>
              <a:buNone/>
            </a:pPr>
            <a:r>
              <a:rPr lang="en-US" sz="1600" dirty="0">
                <a:solidFill>
                  <a:srgbClr val="000000"/>
                </a:solidFill>
                <a:latin typeface="Consolas" panose="020B0609020204030204" pitchFamily="49" charset="0"/>
              </a:rPr>
              <a:t>{</a:t>
            </a:r>
          </a:p>
          <a:p>
            <a:pPr marL="457200" indent="0">
              <a:spcBef>
                <a:spcPts val="600"/>
              </a:spcBef>
              <a:buNone/>
            </a:pPr>
            <a:r>
              <a:rPr lang="en-US" sz="1600" dirty="0">
                <a:solidFill>
                  <a:srgbClr val="000000"/>
                </a:solidFill>
                <a:latin typeface="Consolas" panose="020B0609020204030204" pitchFamily="49" charset="0"/>
              </a:rPr>
              <a:t>    </a:t>
            </a:r>
            <a:r>
              <a:rPr lang="en-US" sz="1600" dirty="0">
                <a:solidFill>
                  <a:srgbClr val="0000FF"/>
                </a:solidFill>
                <a:latin typeface="Consolas" panose="020B0609020204030204" pitchFamily="49" charset="0"/>
              </a:rPr>
              <a:t>double</a:t>
            </a:r>
            <a:r>
              <a:rPr lang="en-US" sz="1600" dirty="0">
                <a:solidFill>
                  <a:srgbClr val="000000"/>
                </a:solidFill>
                <a:latin typeface="Consolas" panose="020B0609020204030204" pitchFamily="49" charset="0"/>
              </a:rPr>
              <a:t> product =</a:t>
            </a:r>
          </a:p>
          <a:p>
            <a:pPr marL="457200" indent="0">
              <a:spcBef>
                <a:spcPts val="600"/>
              </a:spcBef>
              <a:buNone/>
            </a:pPr>
            <a:r>
              <a:rPr lang="en-US" sz="1600" dirty="0">
                <a:solidFill>
                  <a:srgbClr val="000000"/>
                </a:solidFill>
                <a:latin typeface="Consolas" panose="020B0609020204030204" pitchFamily="49" charset="0"/>
              </a:rPr>
              <a:t>        </a:t>
            </a:r>
            <a:r>
              <a:rPr lang="en-US" sz="1600" dirty="0" err="1" smtClean="0">
                <a:solidFill>
                  <a:srgbClr val="000000"/>
                </a:solidFill>
                <a:latin typeface="Consolas" panose="020B0609020204030204" pitchFamily="49" charset="0"/>
              </a:rPr>
              <a:t>std</a:t>
            </a:r>
            <a:r>
              <a:rPr lang="en-US" sz="1600" dirty="0" smtClean="0">
                <a:solidFill>
                  <a:srgbClr val="000000"/>
                </a:solidFill>
                <a:latin typeface="Consolas" panose="020B0609020204030204" pitchFamily="49" charset="0"/>
              </a:rPr>
              <a:t>::accumulate(</a:t>
            </a:r>
            <a:r>
              <a:rPr lang="en-US" sz="1600" dirty="0" err="1" smtClean="0">
                <a:solidFill>
                  <a:srgbClr val="000000"/>
                </a:solidFill>
                <a:latin typeface="Consolas" panose="020B0609020204030204" pitchFamily="49" charset="0"/>
              </a:rPr>
              <a:t>ld.begin</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ld.end</a:t>
            </a:r>
            <a:r>
              <a:rPr lang="en-US" sz="1600" dirty="0">
                <a:solidFill>
                  <a:srgbClr val="000000"/>
                </a:solidFill>
                <a:latin typeface="Consolas" panose="020B0609020204030204" pitchFamily="49" charset="0"/>
              </a:rPr>
              <a:t>(), </a:t>
            </a:r>
            <a:r>
              <a:rPr lang="en-US" sz="1600" dirty="0">
                <a:solidFill>
                  <a:srgbClr val="098658"/>
                </a:solidFill>
                <a:latin typeface="Consolas" panose="020B0609020204030204" pitchFamily="49" charset="0"/>
              </a:rPr>
              <a:t>1.0</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::multiplies&lt;</a:t>
            </a:r>
            <a:r>
              <a:rPr lang="en-US" sz="1600" dirty="0">
                <a:solidFill>
                  <a:srgbClr val="0000FF"/>
                </a:solidFill>
                <a:latin typeface="Consolas" panose="020B0609020204030204" pitchFamily="49" charset="0"/>
              </a:rPr>
              <a:t>double</a:t>
            </a:r>
            <a:r>
              <a:rPr lang="en-US" sz="1600" dirty="0">
                <a:solidFill>
                  <a:srgbClr val="000000"/>
                </a:solidFill>
                <a:latin typeface="Consolas" panose="020B0609020204030204" pitchFamily="49" charset="0"/>
              </a:rPr>
              <a:t>&gt;());</a:t>
            </a:r>
          </a:p>
          <a:p>
            <a:pPr marL="457200" indent="0">
              <a:spcBef>
                <a:spcPts val="600"/>
              </a:spcBef>
              <a:buNone/>
            </a:pPr>
            <a:r>
              <a:rPr lang="en-US" sz="1600" dirty="0">
                <a:solidFill>
                  <a:srgbClr val="008000"/>
                </a:solidFill>
                <a:latin typeface="Consolas" panose="020B0609020204030204" pitchFamily="49" charset="0"/>
              </a:rPr>
              <a:t>    // ...</a:t>
            </a:r>
            <a:endParaRPr lang="en-US" sz="1600" dirty="0">
              <a:solidFill>
                <a:srgbClr val="000000"/>
              </a:solidFill>
              <a:latin typeface="Consolas" panose="020B0609020204030204" pitchFamily="49" charset="0"/>
            </a:endParaRPr>
          </a:p>
          <a:p>
            <a:pPr marL="457200" indent="0">
              <a:spcBef>
                <a:spcPts val="600"/>
              </a:spcBef>
              <a:buNone/>
            </a:pPr>
            <a:r>
              <a:rPr lang="en-US" sz="1600" dirty="0">
                <a:solidFill>
                  <a:srgbClr val="000000"/>
                </a:solidFill>
                <a:latin typeface="Consolas" panose="020B0609020204030204" pitchFamily="49" charset="0"/>
              </a:rPr>
              <a:t>}</a:t>
            </a:r>
          </a:p>
          <a:p>
            <a:pPr marL="457200" indent="0">
              <a:spcBef>
                <a:spcPts val="600"/>
              </a:spcBef>
              <a:buNone/>
            </a:pPr>
            <a:endParaRPr lang="en-US" sz="1600" dirty="0" smtClean="0">
              <a:solidFill>
                <a:srgbClr val="000000"/>
              </a:solidFill>
              <a:latin typeface="Consolas" panose="020B0609020204030204" pitchFamily="49" charset="0"/>
            </a:endParaRPr>
          </a:p>
          <a:p>
            <a:pPr marL="457200" indent="0">
              <a:spcBef>
                <a:spcPts val="600"/>
              </a:spcBef>
              <a:buNone/>
            </a:pP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8000"/>
                </a:solidFill>
                <a:latin typeface="Consolas" panose="020B0609020204030204" pitchFamily="49" charset="0"/>
              </a:rPr>
              <a:t>// </a:t>
            </a:r>
            <a:r>
              <a:rPr lang="en-US" sz="1600" dirty="0" err="1" smtClean="0">
                <a:solidFill>
                  <a:srgbClr val="008000"/>
                </a:solidFill>
                <a:latin typeface="Consolas" panose="020B0609020204030204" pitchFamily="49" charset="0"/>
              </a:rPr>
              <a:t>std</a:t>
            </a:r>
            <a:r>
              <a:rPr lang="en-US" sz="1600" dirty="0" smtClean="0">
                <a:solidFill>
                  <a:srgbClr val="008000"/>
                </a:solidFill>
                <a:latin typeface="Consolas" panose="020B0609020204030204" pitchFamily="49" charset="0"/>
              </a:rPr>
              <a:t>::multiplies </a:t>
            </a:r>
            <a:r>
              <a:rPr lang="en-US" sz="1600" dirty="0">
                <a:solidFill>
                  <a:srgbClr val="008000"/>
                </a:solidFill>
                <a:latin typeface="Consolas" panose="020B0609020204030204" pitchFamily="49" charset="0"/>
              </a:rPr>
              <a:t>is a standard library function object for multiplying</a:t>
            </a:r>
            <a:endParaRPr lang="en-US" sz="1600" b="0" dirty="0">
              <a:solidFill>
                <a:srgbClr val="000000"/>
              </a:solidFill>
              <a:effectLst/>
              <a:latin typeface="Consolas" panose="020B0609020204030204" pitchFamily="49" charset="0"/>
            </a:endParaRPr>
          </a:p>
        </p:txBody>
      </p:sp>
      <p:sp>
        <p:nvSpPr>
          <p:cNvPr id="2" name="Date Placeholder 1"/>
          <p:cNvSpPr>
            <a:spLocks noGrp="1"/>
          </p:cNvSpPr>
          <p:nvPr>
            <p:ph type="dt" sz="half" idx="10"/>
          </p:nvPr>
        </p:nvSpPr>
        <p:spPr/>
        <p:txBody>
          <a:bodyPr/>
          <a:lstStyle/>
          <a:p>
            <a:r>
              <a:rPr lang="en-US" smtClean="0"/>
              <a:t>3/28/2023, Lecture 14</a:t>
            </a:r>
            <a:endParaRPr lang="en-US"/>
          </a:p>
        </p:txBody>
      </p:sp>
      <p:sp>
        <p:nvSpPr>
          <p:cNvPr id="9" name="Footer Placeholder 8"/>
          <p:cNvSpPr>
            <a:spLocks noGrp="1"/>
          </p:cNvSpPr>
          <p:nvPr>
            <p:ph type="ftr" sz="quarter" idx="11"/>
          </p:nvPr>
        </p:nvSpPr>
        <p:spPr/>
        <p:txBody>
          <a:bodyPr/>
          <a:lstStyle/>
          <a:p>
            <a:r>
              <a:rPr lang="en-US" smtClean="0"/>
              <a:t>CSC3380, Fall 2023, Using Library Algorithms</a:t>
            </a:r>
            <a:endParaRPr lang="en-US"/>
          </a:p>
        </p:txBody>
      </p:sp>
      <p:sp>
        <p:nvSpPr>
          <p:cNvPr id="8" name="Slide Number Placeholder 5"/>
          <p:cNvSpPr>
            <a:spLocks noGrp="1"/>
          </p:cNvSpPr>
          <p:nvPr>
            <p:ph type="sldNum" sz="quarter" idx="12"/>
          </p:nvPr>
        </p:nvSpPr>
        <p:spPr/>
        <p:txBody>
          <a:bodyPr/>
          <a:lstStyle/>
          <a:p>
            <a:fld id="{ED6E6FE0-F331-43A3-A17C-34B6C6552D29}" type="slidenum">
              <a:rPr lang="en-US" smtClean="0"/>
              <a:pPr/>
              <a:t>69</a:t>
            </a:fld>
            <a:endParaRPr lang="en-US"/>
          </a:p>
        </p:txBody>
      </p:sp>
      <p:grpSp>
        <p:nvGrpSpPr>
          <p:cNvPr id="4" name="Group 3"/>
          <p:cNvGrpSpPr/>
          <p:nvPr/>
        </p:nvGrpSpPr>
        <p:grpSpPr>
          <a:xfrm>
            <a:off x="4114800" y="3962400"/>
            <a:ext cx="2590800" cy="1066800"/>
            <a:chOff x="3810000" y="3581400"/>
            <a:chExt cx="2590800" cy="1066800"/>
          </a:xfrm>
        </p:grpSpPr>
        <p:sp>
          <p:nvSpPr>
            <p:cNvPr id="9222" name="AutoShape 5"/>
            <p:cNvSpPr>
              <a:spLocks noChangeArrowheads="1"/>
            </p:cNvSpPr>
            <p:nvPr/>
          </p:nvSpPr>
          <p:spPr bwMode="auto">
            <a:xfrm>
              <a:off x="3810000" y="4267200"/>
              <a:ext cx="2590800" cy="381000"/>
            </a:xfrm>
            <a:prstGeom prst="roundRect">
              <a:avLst>
                <a:gd name="adj" fmla="val 16667"/>
              </a:avLst>
            </a:prstGeom>
            <a:solidFill>
              <a:srgbClr val="92D050"/>
            </a:solidFill>
            <a:ln w="9525">
              <a:solidFill>
                <a:schemeClr val="tx1"/>
              </a:solidFill>
              <a:round/>
              <a:headEnd/>
              <a:tailEnd/>
            </a:ln>
          </p:spPr>
          <p:txBody>
            <a:bodyPr wrap="none" anchor="ctr"/>
            <a:lstStyle/>
            <a:p>
              <a:pPr algn="ctr"/>
              <a:r>
                <a:rPr lang="en-US" dirty="0"/>
                <a:t>Note: initializer 1.0</a:t>
              </a:r>
            </a:p>
          </p:txBody>
        </p:sp>
        <p:sp>
          <p:nvSpPr>
            <p:cNvPr id="9223" name="Line 6"/>
            <p:cNvSpPr>
              <a:spLocks noChangeShapeType="1"/>
            </p:cNvSpPr>
            <p:nvPr/>
          </p:nvSpPr>
          <p:spPr bwMode="auto">
            <a:xfrm flipV="1">
              <a:off x="5410200" y="3581400"/>
              <a:ext cx="7620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2"/>
          <p:cNvGrpSpPr/>
          <p:nvPr/>
        </p:nvGrpSpPr>
        <p:grpSpPr>
          <a:xfrm>
            <a:off x="7467600" y="2438400"/>
            <a:ext cx="3124200" cy="1219200"/>
            <a:chOff x="6781800" y="1981200"/>
            <a:chExt cx="3124200" cy="1219200"/>
          </a:xfrm>
        </p:grpSpPr>
        <p:sp>
          <p:nvSpPr>
            <p:cNvPr id="9221" name="AutoShape 4"/>
            <p:cNvSpPr>
              <a:spLocks noChangeArrowheads="1"/>
            </p:cNvSpPr>
            <p:nvPr/>
          </p:nvSpPr>
          <p:spPr bwMode="auto">
            <a:xfrm>
              <a:off x="6781800" y="1981200"/>
              <a:ext cx="3124200" cy="381000"/>
            </a:xfrm>
            <a:prstGeom prst="roundRect">
              <a:avLst>
                <a:gd name="adj" fmla="val 16667"/>
              </a:avLst>
            </a:prstGeom>
            <a:solidFill>
              <a:srgbClr val="92D050"/>
            </a:solidFill>
            <a:ln w="9525">
              <a:solidFill>
                <a:schemeClr val="tx1"/>
              </a:solidFill>
              <a:round/>
              <a:headEnd/>
              <a:tailEnd/>
            </a:ln>
          </p:spPr>
          <p:txBody>
            <a:bodyPr wrap="none" anchor="ctr"/>
            <a:lstStyle/>
            <a:p>
              <a:pPr algn="ctr"/>
              <a:r>
                <a:rPr lang="en-US" dirty="0"/>
                <a:t>Note: </a:t>
              </a:r>
              <a:r>
                <a:rPr lang="en-US" dirty="0" err="1" smtClean="0">
                  <a:latin typeface="Consolas" panose="020B0609020204030204" pitchFamily="49" charset="0"/>
                </a:rPr>
                <a:t>std</a:t>
              </a:r>
              <a:r>
                <a:rPr lang="en-US" dirty="0" smtClean="0">
                  <a:latin typeface="Consolas" panose="020B0609020204030204" pitchFamily="49" charset="0"/>
                </a:rPr>
                <a:t>::multiplies</a:t>
              </a:r>
              <a:r>
                <a:rPr lang="en-US" dirty="0" smtClean="0"/>
                <a:t> </a:t>
              </a:r>
              <a:r>
                <a:rPr lang="en-US" dirty="0"/>
                <a:t>for *</a:t>
              </a:r>
            </a:p>
          </p:txBody>
        </p:sp>
        <p:sp>
          <p:nvSpPr>
            <p:cNvPr id="9224" name="Line 7"/>
            <p:cNvSpPr>
              <a:spLocks noChangeShapeType="1"/>
            </p:cNvSpPr>
            <p:nvPr/>
          </p:nvSpPr>
          <p:spPr bwMode="auto">
            <a:xfrm flipH="1">
              <a:off x="7086600" y="2362200"/>
              <a:ext cx="990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367693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Algorithms</a:t>
            </a:r>
            <a:endParaRPr lang="en-US" dirty="0"/>
          </a:p>
        </p:txBody>
      </p:sp>
      <p:sp>
        <p:nvSpPr>
          <p:cNvPr id="3" name="Content Placeholder 2"/>
          <p:cNvSpPr>
            <a:spLocks noGrp="1"/>
          </p:cNvSpPr>
          <p:nvPr>
            <p:ph idx="1"/>
          </p:nvPr>
        </p:nvSpPr>
        <p:spPr/>
        <p:txBody>
          <a:bodyPr/>
          <a:lstStyle/>
          <a:p>
            <a:r>
              <a:rPr lang="en-US" dirty="0" err="1">
                <a:latin typeface="Consolas" panose="020B0609020204030204" pitchFamily="49" charset="0"/>
                <a:cs typeface="Consolas" panose="020B0609020204030204" pitchFamily="49" charset="0"/>
              </a:rPr>
              <a:t>s</a:t>
            </a:r>
            <a:r>
              <a:rPr lang="en-US" dirty="0" err="1" smtClean="0">
                <a:latin typeface="Consolas" panose="020B0609020204030204" pitchFamily="49" charset="0"/>
                <a:cs typeface="Consolas" panose="020B0609020204030204" pitchFamily="49" charset="0"/>
              </a:rPr>
              <a:t>td</a:t>
            </a:r>
            <a:r>
              <a:rPr lang="en-US" dirty="0" smtClean="0">
                <a:latin typeface="Consolas" panose="020B0609020204030204" pitchFamily="49" charset="0"/>
                <a:cs typeface="Consolas" panose="020B0609020204030204" pitchFamily="49" charset="0"/>
              </a:rPr>
              <a:t>::copy</a:t>
            </a:r>
            <a:r>
              <a:rPr lang="en-US" dirty="0" smtClean="0"/>
              <a:t> is a </a:t>
            </a:r>
            <a:r>
              <a:rPr lang="en-US" i="1" dirty="0" smtClean="0"/>
              <a:t>generic</a:t>
            </a:r>
            <a:r>
              <a:rPr lang="en-US" dirty="0" smtClean="0"/>
              <a:t> algorithm</a:t>
            </a:r>
          </a:p>
          <a:p>
            <a:pPr lvl="1"/>
            <a:r>
              <a:rPr lang="en-US" dirty="0" smtClean="0"/>
              <a:t>Not part of any container</a:t>
            </a:r>
          </a:p>
          <a:p>
            <a:pPr lvl="1"/>
            <a:r>
              <a:rPr lang="en-US" dirty="0" smtClean="0"/>
              <a:t>Its operation is determined by its arguments</a:t>
            </a:r>
          </a:p>
          <a:p>
            <a:pPr lvl="2"/>
            <a:r>
              <a:rPr lang="en-US" dirty="0" smtClean="0"/>
              <a:t>Most of the time the standard algorithms expect iterators </a:t>
            </a:r>
          </a:p>
          <a:p>
            <a:r>
              <a:rPr lang="en-US" dirty="0" err="1">
                <a:latin typeface="Consolas" panose="020B0609020204030204" pitchFamily="49" charset="0"/>
                <a:cs typeface="Consolas" panose="020B0609020204030204" pitchFamily="49" charset="0"/>
              </a:rPr>
              <a:t>s</a:t>
            </a:r>
            <a:r>
              <a:rPr lang="en-US" dirty="0" err="1" smtClean="0">
                <a:latin typeface="Consolas" panose="020B0609020204030204" pitchFamily="49" charset="0"/>
                <a:cs typeface="Consolas" panose="020B0609020204030204" pitchFamily="49" charset="0"/>
              </a:rPr>
              <a:t>td</a:t>
            </a:r>
            <a:r>
              <a:rPr lang="en-US" dirty="0" smtClean="0">
                <a:latin typeface="Consolas" panose="020B0609020204030204" pitchFamily="49" charset="0"/>
                <a:cs typeface="Consolas" panose="020B0609020204030204" pitchFamily="49" charset="0"/>
              </a:rPr>
              <a:t>::copy</a:t>
            </a:r>
            <a:r>
              <a:rPr lang="en-US" dirty="0" smtClean="0"/>
              <a:t> takes 3 iterators (begin, end, out) and copies the range </a:t>
            </a:r>
            <a:r>
              <a:rPr lang="en-US" dirty="0" smtClean="0">
                <a:latin typeface="Consolas" panose="020B0609020204030204" pitchFamily="49" charset="0"/>
              </a:rPr>
              <a:t>[begin, end</a:t>
            </a:r>
            <a:r>
              <a:rPr lang="en-US" dirty="0">
                <a:latin typeface="Consolas" panose="020B0609020204030204" pitchFamily="49" charset="0"/>
              </a:rPr>
              <a:t>)</a:t>
            </a:r>
            <a:r>
              <a:rPr lang="en-US" dirty="0" smtClean="0"/>
              <a:t> to a sequence starting at </a:t>
            </a:r>
            <a:r>
              <a:rPr lang="en-US" dirty="0">
                <a:latin typeface="Consolas" panose="020B0609020204030204" pitchFamily="49" charset="0"/>
              </a:rPr>
              <a:t>out</a:t>
            </a:r>
            <a:r>
              <a:rPr lang="en-US" dirty="0" smtClean="0"/>
              <a:t> (extending as necessary)</a:t>
            </a: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7</a:t>
            </a:fld>
            <a:endParaRPr lang="en-US"/>
          </a:p>
        </p:txBody>
      </p:sp>
    </p:spTree>
    <p:extLst>
      <p:ext uri="{BB962C8B-B14F-4D97-AF65-F5344CB8AC3E}">
        <p14:creationId xmlns:p14="http://schemas.microsoft.com/office/powerpoint/2010/main" val="413196466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Accumulate (What if the Data is part of a UDT?)</a:t>
            </a:r>
            <a:endParaRPr lang="en-US" dirty="0"/>
          </a:p>
        </p:txBody>
      </p:sp>
      <p:sp>
        <p:nvSpPr>
          <p:cNvPr id="55299" name="Rectangle 3"/>
          <p:cNvSpPr>
            <a:spLocks noGrp="1" noChangeArrowheads="1"/>
          </p:cNvSpPr>
          <p:nvPr>
            <p:ph idx="1"/>
          </p:nvPr>
        </p:nvSpPr>
        <p:spPr/>
        <p:txBody>
          <a:bodyPr>
            <a:normAutofit fontScale="55000" lnSpcReduction="20000"/>
          </a:bodyPr>
          <a:lstStyle/>
          <a:p>
            <a:pPr marL="457200" indent="0">
              <a:spcBef>
                <a:spcPts val="600"/>
              </a:spcBef>
              <a:buNone/>
            </a:pPr>
            <a:r>
              <a:rPr lang="en-US" dirty="0" err="1">
                <a:solidFill>
                  <a:srgbClr val="0000FF"/>
                </a:solidFill>
                <a:latin typeface="Consolas" panose="020B0609020204030204" pitchFamily="49" charset="0"/>
              </a:rPr>
              <a:t>struct</a:t>
            </a:r>
            <a:r>
              <a:rPr lang="en-US" dirty="0">
                <a:solidFill>
                  <a:srgbClr val="000000"/>
                </a:solidFill>
                <a:latin typeface="Consolas" panose="020B0609020204030204" pitchFamily="49" charset="0"/>
              </a:rPr>
              <a:t> produce</a:t>
            </a:r>
          </a:p>
          <a:p>
            <a:pPr marL="457200" indent="0">
              <a:spcBef>
                <a:spcPts val="600"/>
              </a:spcBef>
              <a:buNone/>
            </a:pP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units;</a:t>
            </a:r>
            <a:r>
              <a:rPr lang="en-US" dirty="0">
                <a:solidFill>
                  <a:srgbClr val="008000"/>
                </a:solidFill>
                <a:latin typeface="Consolas" panose="020B0609020204030204" pitchFamily="49" charset="0"/>
              </a:rPr>
              <a:t>    // number of units sold</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double</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unit_price</a:t>
            </a:r>
            <a:r>
              <a:rPr lang="en-US" dirty="0">
                <a:solidFill>
                  <a:srgbClr val="000000"/>
                </a:solidFill>
                <a:latin typeface="Consolas" panose="020B0609020204030204" pitchFamily="49" charset="0"/>
              </a:rPr>
              <a:t>;</a:t>
            </a:r>
          </a:p>
          <a:p>
            <a:pPr marL="457200" indent="0">
              <a:spcBef>
                <a:spcPts val="600"/>
              </a:spcBef>
              <a:buNone/>
            </a:pPr>
            <a:r>
              <a:rPr lang="en-US" dirty="0">
                <a:solidFill>
                  <a:srgbClr val="008000"/>
                </a:solidFill>
                <a:latin typeface="Consolas" panose="020B0609020204030204" pitchFamily="49" charset="0"/>
              </a:rPr>
              <a:t>    // ...</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 let the </a:t>
            </a:r>
            <a:r>
              <a:rPr lang="en-US" dirty="0" smtClean="0">
                <a:solidFill>
                  <a:srgbClr val="008000"/>
                </a:solidFill>
                <a:latin typeface="Consolas" panose="020B0609020204030204" pitchFamily="49" charset="0"/>
              </a:rPr>
              <a:t>"update </a:t>
            </a:r>
            <a:r>
              <a:rPr lang="en-US" dirty="0">
                <a:solidFill>
                  <a:srgbClr val="008000"/>
                </a:solidFill>
                <a:latin typeface="Consolas" panose="020B0609020204030204" pitchFamily="49" charset="0"/>
              </a:rPr>
              <a:t>the </a:t>
            </a:r>
            <a:r>
              <a:rPr lang="en-US" dirty="0" err="1">
                <a:solidFill>
                  <a:srgbClr val="008000"/>
                </a:solidFill>
                <a:latin typeface="Consolas" panose="020B0609020204030204" pitchFamily="49" charset="0"/>
              </a:rPr>
              <a:t>init</a:t>
            </a: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value" </a:t>
            </a:r>
            <a:r>
              <a:rPr lang="en-US" dirty="0">
                <a:solidFill>
                  <a:srgbClr val="008000"/>
                </a:solidFill>
                <a:latin typeface="Consolas" panose="020B0609020204030204" pitchFamily="49" charset="0"/>
              </a:rPr>
              <a:t>function extract data from a </a:t>
            </a:r>
            <a:r>
              <a:rPr lang="en-US" dirty="0" smtClean="0">
                <a:solidFill>
                  <a:srgbClr val="008000"/>
                </a:solidFill>
                <a:latin typeface="Consolas" panose="020B0609020204030204" pitchFamily="49" charset="0"/>
              </a:rPr>
              <a:t>produce </a:t>
            </a:r>
            <a:r>
              <a:rPr lang="en-US" dirty="0">
                <a:solidFill>
                  <a:srgbClr val="008000"/>
                </a:solidFill>
                <a:latin typeface="Consolas" panose="020B0609020204030204" pitchFamily="49" charset="0"/>
              </a:rPr>
              <a:t>element:</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00FF"/>
                </a:solidFill>
                <a:latin typeface="Consolas" panose="020B0609020204030204" pitchFamily="49" charset="0"/>
              </a:rPr>
              <a:t>double</a:t>
            </a:r>
            <a:r>
              <a:rPr lang="en-US" dirty="0">
                <a:solidFill>
                  <a:srgbClr val="000000"/>
                </a:solidFill>
                <a:latin typeface="Consolas" panose="020B0609020204030204" pitchFamily="49" charset="0"/>
              </a:rPr>
              <a:t> price(</a:t>
            </a:r>
            <a:r>
              <a:rPr lang="en-US" dirty="0">
                <a:solidFill>
                  <a:srgbClr val="0000FF"/>
                </a:solidFill>
                <a:latin typeface="Consolas" panose="020B0609020204030204" pitchFamily="49" charset="0"/>
              </a:rPr>
              <a:t>double</a:t>
            </a:r>
            <a:r>
              <a:rPr lang="en-US" dirty="0">
                <a:solidFill>
                  <a:srgbClr val="000000"/>
                </a:solidFill>
                <a:latin typeface="Consolas" panose="020B0609020204030204" pitchFamily="49" charset="0"/>
              </a:rPr>
              <a:t> v, produce </a:t>
            </a:r>
            <a:r>
              <a:rPr lang="en-US" dirty="0" err="1">
                <a:solidFill>
                  <a:srgbClr val="0000FF"/>
                </a:solidFill>
                <a:latin typeface="Consolas" panose="020B0609020204030204" pitchFamily="49" charset="0"/>
              </a:rPr>
              <a:t>const</a:t>
            </a:r>
            <a:r>
              <a:rPr lang="en-US" dirty="0">
                <a:solidFill>
                  <a:srgbClr val="0000FF"/>
                </a:solidFill>
                <a:latin typeface="Consolas" panose="020B0609020204030204" pitchFamily="49" charset="0"/>
              </a:rPr>
              <a:t>&amp;</a:t>
            </a:r>
            <a:r>
              <a:rPr lang="en-US" dirty="0">
                <a:solidFill>
                  <a:srgbClr val="000000"/>
                </a:solidFill>
                <a:latin typeface="Consolas" panose="020B0609020204030204" pitchFamily="49" charset="0"/>
              </a:rPr>
              <a:t> r)</a:t>
            </a:r>
          </a:p>
          <a:p>
            <a:pPr marL="457200" indent="0">
              <a:spcBef>
                <a:spcPts val="600"/>
              </a:spcBef>
              <a:buNone/>
            </a:pP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v + </a:t>
            </a:r>
            <a:r>
              <a:rPr lang="en-US" dirty="0" err="1">
                <a:solidFill>
                  <a:srgbClr val="000000"/>
                </a:solidFill>
                <a:latin typeface="Consolas" panose="020B0609020204030204" pitchFamily="49" charset="0"/>
              </a:rPr>
              <a:t>r.unit_price</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r.units</a:t>
            </a: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void</a:t>
            </a:r>
            <a:r>
              <a:rPr lang="en-US" dirty="0">
                <a:solidFill>
                  <a:srgbClr val="000000"/>
                </a:solidFill>
                <a:latin typeface="Consolas" panose="020B0609020204030204" pitchFamily="49" charset="0"/>
              </a:rPr>
              <a:t> f(</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::vector&lt;produce&gt; </a:t>
            </a:r>
            <a:r>
              <a:rPr lang="en-US" dirty="0" err="1">
                <a:solidFill>
                  <a:srgbClr val="0000FF"/>
                </a:solidFill>
                <a:latin typeface="Consolas" panose="020B0609020204030204" pitchFamily="49" charset="0"/>
              </a:rPr>
              <a:t>const</a:t>
            </a:r>
            <a:r>
              <a:rPr lang="en-US" dirty="0">
                <a:solidFill>
                  <a:srgbClr val="0000FF"/>
                </a:solidFill>
                <a:latin typeface="Consolas" panose="020B0609020204030204" pitchFamily="49" charset="0"/>
              </a:rPr>
              <a:t>&amp;</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vr</a:t>
            </a: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double</a:t>
            </a:r>
            <a:r>
              <a:rPr lang="en-US" dirty="0">
                <a:solidFill>
                  <a:srgbClr val="000000"/>
                </a:solidFill>
                <a:latin typeface="Consolas" panose="020B0609020204030204" pitchFamily="49" charset="0"/>
              </a:rPr>
              <a:t> total = accumulate(</a:t>
            </a:r>
            <a:r>
              <a:rPr lang="en-US" dirty="0" err="1">
                <a:solidFill>
                  <a:srgbClr val="000000"/>
                </a:solidFill>
                <a:latin typeface="Consolas" panose="020B0609020204030204" pitchFamily="49" charset="0"/>
              </a:rPr>
              <a:t>vr.begin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vr.end</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0.0</a:t>
            </a:r>
            <a:r>
              <a:rPr lang="en-US" dirty="0">
                <a:solidFill>
                  <a:srgbClr val="000000"/>
                </a:solidFill>
                <a:latin typeface="Consolas" panose="020B0609020204030204" pitchFamily="49" charset="0"/>
              </a:rPr>
              <a:t>, price);</a:t>
            </a:r>
          </a:p>
          <a:p>
            <a:pPr marL="457200" indent="0">
              <a:spcBef>
                <a:spcPts val="600"/>
              </a:spcBef>
              <a:buNone/>
            </a:pPr>
            <a:r>
              <a:rPr lang="en-US" dirty="0">
                <a:solidFill>
                  <a:srgbClr val="008000"/>
                </a:solidFill>
                <a:latin typeface="Consolas" panose="020B0609020204030204" pitchFamily="49" charset="0"/>
              </a:rPr>
              <a:t>    // ...</a:t>
            </a:r>
            <a:endParaRPr lang="en-US" dirty="0">
              <a:solidFill>
                <a:srgbClr val="000000"/>
              </a:solidFill>
              <a:latin typeface="Consolas" panose="020B0609020204030204" pitchFamily="49" charset="0"/>
            </a:endParaRPr>
          </a:p>
          <a:p>
            <a:pPr marL="457200" indent="0">
              <a:spcBef>
                <a:spcPts val="600"/>
              </a:spcBef>
              <a:buNone/>
            </a:pPr>
            <a:r>
              <a:rPr lang="en-US" dirty="0" smtClean="0">
                <a:solidFill>
                  <a:srgbClr val="000000"/>
                </a:solidFill>
                <a:latin typeface="Consolas" panose="020B0609020204030204" pitchFamily="49" charset="0"/>
              </a:rPr>
              <a:t>}</a:t>
            </a:r>
            <a:endParaRPr lang="en-US" dirty="0">
              <a:solidFill>
                <a:srgbClr val="000000"/>
              </a:solidFill>
              <a:latin typeface="Consolas" panose="020B0609020204030204" pitchFamily="49" charset="0"/>
            </a:endParaRPr>
          </a:p>
        </p:txBody>
      </p:sp>
      <p:sp>
        <p:nvSpPr>
          <p:cNvPr id="2" name="Date Placeholder 1"/>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4" name="Slide Number Placeholder 5"/>
          <p:cNvSpPr>
            <a:spLocks noGrp="1"/>
          </p:cNvSpPr>
          <p:nvPr>
            <p:ph type="sldNum" sz="quarter" idx="12"/>
          </p:nvPr>
        </p:nvSpPr>
        <p:spPr/>
        <p:txBody>
          <a:bodyPr/>
          <a:lstStyle/>
          <a:p>
            <a:fld id="{A822A428-E415-44A4-8ADC-7204165FA71E}" type="slidenum">
              <a:rPr lang="en-US" smtClean="0"/>
              <a:pPr/>
              <a:t>70</a:t>
            </a:fld>
            <a:endParaRPr lang="en-US"/>
          </a:p>
        </p:txBody>
      </p:sp>
    </p:spTree>
    <p:extLst>
      <p:ext uri="{BB962C8B-B14F-4D97-AF65-F5344CB8AC3E}">
        <p14:creationId xmlns:p14="http://schemas.microsoft.com/office/powerpoint/2010/main" val="3031822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Algorithm: copy</a:t>
            </a:r>
            <a:endParaRPr lang="en-US" dirty="0"/>
          </a:p>
        </p:txBody>
      </p:sp>
      <p:sp>
        <p:nvSpPr>
          <p:cNvPr id="3" name="Content Placeholder 2"/>
          <p:cNvSpPr>
            <a:spLocks noGrp="1"/>
          </p:cNvSpPr>
          <p:nvPr>
            <p:ph idx="1"/>
          </p:nvPr>
        </p:nvSpPr>
        <p:spPr/>
        <p:txBody>
          <a:bodyPr>
            <a:normAutofit/>
          </a:bodyPr>
          <a:lstStyle/>
          <a:p>
            <a:r>
              <a:rPr lang="en-US" dirty="0" smtClean="0"/>
              <a:t>Writing</a:t>
            </a:r>
          </a:p>
          <a:p>
            <a:pPr marL="923544" lvl="3" indent="0">
              <a:buNone/>
            </a:pPr>
            <a:endParaRPr lang="en-US" dirty="0">
              <a:solidFill>
                <a:schemeClr val="tx1"/>
              </a:solidFill>
              <a:latin typeface="Consolas"/>
            </a:endParaRPr>
          </a:p>
          <a:p>
            <a:pPr marL="923544" lvl="3" indent="0">
              <a:buNone/>
            </a:pPr>
            <a:r>
              <a:rPr lang="en-US" dirty="0" err="1">
                <a:solidFill>
                  <a:schemeClr val="tx1"/>
                </a:solidFill>
                <a:latin typeface="Consolas"/>
              </a:rPr>
              <a:t>s</a:t>
            </a:r>
            <a:r>
              <a:rPr lang="en-US" dirty="0" err="1" smtClean="0">
                <a:solidFill>
                  <a:schemeClr val="tx1"/>
                </a:solidFill>
                <a:latin typeface="Consolas"/>
              </a:rPr>
              <a:t>td</a:t>
            </a:r>
            <a:r>
              <a:rPr lang="en-US" dirty="0" smtClean="0">
                <a:solidFill>
                  <a:schemeClr val="tx1"/>
                </a:solidFill>
                <a:latin typeface="Consolas"/>
              </a:rPr>
              <a:t>::copy(begin</a:t>
            </a:r>
            <a:r>
              <a:rPr lang="en-US" dirty="0">
                <a:solidFill>
                  <a:schemeClr val="tx1"/>
                </a:solidFill>
                <a:latin typeface="Consolas"/>
              </a:rPr>
              <a:t>, end, out);</a:t>
            </a:r>
          </a:p>
          <a:p>
            <a:pPr marL="923544" lvl="3" indent="0">
              <a:buNone/>
            </a:pPr>
            <a:endParaRPr lang="en-US" dirty="0">
              <a:solidFill>
                <a:schemeClr val="tx1"/>
              </a:solidFill>
            </a:endParaRPr>
          </a:p>
          <a:p>
            <a:r>
              <a:rPr lang="en-US" dirty="0" smtClean="0"/>
              <a:t>Is equivalent to (except for iterators not being copied):</a:t>
            </a:r>
          </a:p>
          <a:p>
            <a:pPr marL="923544" lvl="3" indent="0">
              <a:buClr>
                <a:srgbClr val="31B6FD"/>
              </a:buClr>
              <a:buNone/>
            </a:pPr>
            <a:endParaRPr lang="en-US" dirty="0">
              <a:solidFill>
                <a:prstClr val="black"/>
              </a:solidFill>
              <a:latin typeface="Consolas"/>
            </a:endParaRPr>
          </a:p>
          <a:p>
            <a:pPr marL="923544" lvl="3" indent="0">
              <a:buClr>
                <a:srgbClr val="31B6FD"/>
              </a:buClr>
              <a:buNone/>
            </a:pPr>
            <a:r>
              <a:rPr lang="en-US" dirty="0">
                <a:solidFill>
                  <a:srgbClr val="0000FF"/>
                </a:solidFill>
                <a:latin typeface="Consolas"/>
              </a:rPr>
              <a:t>while</a:t>
            </a:r>
            <a:r>
              <a:rPr lang="en-US" dirty="0">
                <a:solidFill>
                  <a:prstClr val="black"/>
                </a:solidFill>
                <a:latin typeface="Consolas"/>
              </a:rPr>
              <a:t>(begin != end)</a:t>
            </a:r>
          </a:p>
          <a:p>
            <a:pPr marL="923544" lvl="3" indent="0">
              <a:buClr>
                <a:srgbClr val="31B6FD"/>
              </a:buClr>
              <a:buNone/>
            </a:pPr>
            <a:r>
              <a:rPr lang="en-US" dirty="0">
                <a:solidFill>
                  <a:prstClr val="black"/>
                </a:solidFill>
                <a:latin typeface="Consolas"/>
              </a:rPr>
              <a:t>    *out++ = *begin++;</a:t>
            </a:r>
          </a:p>
          <a:p>
            <a:pPr marL="923544" lvl="3" indent="0">
              <a:buClr>
                <a:srgbClr val="31B6FD"/>
              </a:buClr>
              <a:buNone/>
            </a:pPr>
            <a:endParaRPr lang="en-US" dirty="0">
              <a:solidFill>
                <a:prstClr val="black"/>
              </a:solidFill>
            </a:endParaRPr>
          </a:p>
          <a:p>
            <a:r>
              <a:rPr lang="en-US" dirty="0" smtClean="0"/>
              <a:t>What does ‘</a:t>
            </a:r>
            <a:r>
              <a:rPr lang="en-US" dirty="0" smtClean="0">
                <a:solidFill>
                  <a:prstClr val="black"/>
                </a:solidFill>
                <a:latin typeface="Consolas"/>
              </a:rPr>
              <a:t>*</a:t>
            </a:r>
            <a:r>
              <a:rPr lang="en-US" dirty="0">
                <a:solidFill>
                  <a:prstClr val="black"/>
                </a:solidFill>
                <a:latin typeface="Consolas"/>
              </a:rPr>
              <a:t>out++ = *begin++;</a:t>
            </a:r>
            <a:r>
              <a:rPr lang="en-US" dirty="0"/>
              <a:t>’ mean</a:t>
            </a:r>
            <a:r>
              <a:rPr lang="en-US" dirty="0" smtClean="0"/>
              <a:t>?</a:t>
            </a:r>
          </a:p>
          <a:p>
            <a:pPr marL="978408" lvl="3" indent="0">
              <a:buNone/>
            </a:pPr>
            <a:endParaRPr lang="en-US" dirty="0">
              <a:solidFill>
                <a:schemeClr val="tx1"/>
              </a:solidFill>
              <a:latin typeface="Consolas"/>
            </a:endParaRPr>
          </a:p>
          <a:p>
            <a:pPr marL="978408" lvl="3" indent="0">
              <a:buNone/>
            </a:pPr>
            <a:r>
              <a:rPr lang="en-US" dirty="0">
                <a:solidFill>
                  <a:schemeClr val="tx1"/>
                </a:solidFill>
                <a:latin typeface="Consolas"/>
              </a:rPr>
              <a:t>{ *out = *begin; ++out; ++begin; }</a:t>
            </a:r>
            <a:endParaRPr lang="en-US" sz="1600" dirty="0">
              <a:solidFill>
                <a:schemeClr val="tx1"/>
              </a:solidFill>
              <a:latin typeface="Consolas"/>
            </a:endParaRPr>
          </a:p>
          <a:p>
            <a:pPr marL="109728" indent="0">
              <a:buNone/>
            </a:pPr>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8</a:t>
            </a:fld>
            <a:endParaRPr lang="en-US"/>
          </a:p>
        </p:txBody>
      </p:sp>
    </p:spTree>
    <p:extLst>
      <p:ext uri="{BB962C8B-B14F-4D97-AF65-F5344CB8AC3E}">
        <p14:creationId xmlns:p14="http://schemas.microsoft.com/office/powerpoint/2010/main" val="859948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9" end="9"/>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anim calcmode="lin" valueType="num">
                                      <p:cBhvr additive="base">
                                        <p:cTn id="11"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Iterator Adaptor</a:t>
            </a:r>
            <a:endParaRPr lang="en-US" dirty="0"/>
          </a:p>
        </p:txBody>
      </p:sp>
      <p:sp>
        <p:nvSpPr>
          <p:cNvPr id="3" name="Content Placeholder 2"/>
          <p:cNvSpPr>
            <a:spLocks noGrp="1"/>
          </p:cNvSpPr>
          <p:nvPr>
            <p:ph idx="1"/>
          </p:nvPr>
        </p:nvSpPr>
        <p:spPr>
          <a:xfrm>
            <a:off x="1261872" y="1828802"/>
            <a:ext cx="9406128" cy="4351337"/>
          </a:xfrm>
        </p:spPr>
        <p:txBody>
          <a:bodyPr/>
          <a:lstStyle/>
          <a:p>
            <a:r>
              <a:rPr lang="en-US" dirty="0" err="1">
                <a:latin typeface="Consolas" panose="020B0609020204030204" pitchFamily="49" charset="0"/>
                <a:cs typeface="Consolas" panose="020B0609020204030204" pitchFamily="49" charset="0"/>
              </a:rPr>
              <a:t>s</a:t>
            </a:r>
            <a:r>
              <a:rPr lang="en-US" dirty="0" err="1" smtClean="0">
                <a:latin typeface="Consolas" panose="020B0609020204030204" pitchFamily="49" charset="0"/>
                <a:cs typeface="Consolas" panose="020B0609020204030204" pitchFamily="49" charset="0"/>
              </a:rPr>
              <a:t>td</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back_inserter</a:t>
            </a:r>
            <a:r>
              <a:rPr lang="en-US" dirty="0" smtClean="0">
                <a:latin typeface="Consolas" panose="020B0609020204030204" pitchFamily="49" charset="0"/>
                <a:cs typeface="Consolas" panose="020B0609020204030204" pitchFamily="49" charset="0"/>
              </a:rPr>
              <a:t>()</a:t>
            </a:r>
            <a:r>
              <a:rPr lang="en-US" dirty="0" smtClean="0"/>
              <a:t> is an </a:t>
            </a:r>
            <a:r>
              <a:rPr lang="en-US" i="1" dirty="0" smtClean="0"/>
              <a:t>iterator adaptor</a:t>
            </a:r>
          </a:p>
          <a:p>
            <a:pPr lvl="1"/>
            <a:r>
              <a:rPr lang="en-US" dirty="0" smtClean="0"/>
              <a:t>Function returning an iterator created based on its arguments</a:t>
            </a:r>
          </a:p>
          <a:p>
            <a:pPr lvl="1"/>
            <a:r>
              <a:rPr lang="en-US" dirty="0" smtClean="0"/>
              <a:t>Here, it takes a container and returns an iterator, which when used as a destination, appends elements to that container</a:t>
            </a:r>
          </a:p>
          <a:p>
            <a:r>
              <a:rPr lang="en-US" dirty="0" smtClean="0"/>
              <a:t>This will append all of bottom to the container </a:t>
            </a:r>
            <a:r>
              <a:rPr lang="en-US" dirty="0" smtClean="0">
                <a:latin typeface="Consolas" panose="020B0609020204030204" pitchFamily="49" charset="0"/>
              </a:rPr>
              <a:t>ret</a:t>
            </a:r>
            <a:r>
              <a:rPr lang="en-US" dirty="0" smtClean="0"/>
              <a:t>:</a:t>
            </a:r>
          </a:p>
          <a:p>
            <a:pPr marL="740664" lvl="2" indent="0">
              <a:buClr>
                <a:srgbClr val="31B6FD"/>
              </a:buClr>
              <a:buNone/>
            </a:pPr>
            <a:endParaRPr lang="en-US" sz="1800" dirty="0">
              <a:solidFill>
                <a:prstClr val="black"/>
              </a:solidFill>
              <a:latin typeface="Consolas"/>
            </a:endParaRPr>
          </a:p>
          <a:p>
            <a:pPr marL="740664" lvl="2" indent="0">
              <a:buClr>
                <a:srgbClr val="31B6FD"/>
              </a:buClr>
              <a:buNone/>
            </a:pPr>
            <a:r>
              <a:rPr lang="en-US" sz="1800" dirty="0" err="1">
                <a:solidFill>
                  <a:prstClr val="black"/>
                </a:solidFill>
                <a:latin typeface="Consolas"/>
              </a:rPr>
              <a:t>s</a:t>
            </a:r>
            <a:r>
              <a:rPr lang="en-US" sz="1800" dirty="0" err="1" smtClean="0">
                <a:solidFill>
                  <a:prstClr val="black"/>
                </a:solidFill>
                <a:latin typeface="Consolas"/>
              </a:rPr>
              <a:t>td</a:t>
            </a:r>
            <a:r>
              <a:rPr lang="en-US" sz="1800" dirty="0" smtClean="0">
                <a:solidFill>
                  <a:prstClr val="black"/>
                </a:solidFill>
                <a:latin typeface="Consolas"/>
              </a:rPr>
              <a:t>::copy(</a:t>
            </a:r>
            <a:r>
              <a:rPr lang="en-US" sz="1800" dirty="0" err="1" smtClean="0">
                <a:solidFill>
                  <a:prstClr val="black"/>
                </a:solidFill>
                <a:latin typeface="Consolas"/>
              </a:rPr>
              <a:t>bottom.begin</a:t>
            </a:r>
            <a:r>
              <a:rPr lang="en-US" sz="1800" dirty="0">
                <a:solidFill>
                  <a:prstClr val="black"/>
                </a:solidFill>
                <a:latin typeface="Consolas"/>
              </a:rPr>
              <a:t>(), </a:t>
            </a:r>
            <a:r>
              <a:rPr lang="en-US" sz="1800" dirty="0" err="1">
                <a:solidFill>
                  <a:prstClr val="black"/>
                </a:solidFill>
                <a:latin typeface="Consolas"/>
              </a:rPr>
              <a:t>bottom.end</a:t>
            </a:r>
            <a:r>
              <a:rPr lang="en-US" sz="1800" dirty="0">
                <a:solidFill>
                  <a:prstClr val="black"/>
                </a:solidFill>
                <a:latin typeface="Consolas"/>
              </a:rPr>
              <a:t>(), </a:t>
            </a:r>
            <a:r>
              <a:rPr lang="en-US" sz="1800" dirty="0" err="1" smtClean="0">
                <a:solidFill>
                  <a:prstClr val="black"/>
                </a:solidFill>
                <a:latin typeface="Consolas"/>
              </a:rPr>
              <a:t>std</a:t>
            </a:r>
            <a:r>
              <a:rPr lang="en-US" sz="1800" dirty="0" smtClean="0">
                <a:solidFill>
                  <a:prstClr val="black"/>
                </a:solidFill>
                <a:latin typeface="Consolas"/>
              </a:rPr>
              <a:t>::</a:t>
            </a:r>
            <a:r>
              <a:rPr lang="en-US" sz="1800" dirty="0" err="1" smtClean="0">
                <a:solidFill>
                  <a:prstClr val="black"/>
                </a:solidFill>
                <a:latin typeface="Consolas"/>
              </a:rPr>
              <a:t>back_inserter</a:t>
            </a:r>
            <a:r>
              <a:rPr lang="en-US" sz="1800" dirty="0" smtClean="0">
                <a:solidFill>
                  <a:prstClr val="black"/>
                </a:solidFill>
                <a:latin typeface="Consolas"/>
              </a:rPr>
              <a:t>(ret</a:t>
            </a:r>
            <a:r>
              <a:rPr lang="en-US" sz="1800" dirty="0">
                <a:solidFill>
                  <a:prstClr val="black"/>
                </a:solidFill>
                <a:latin typeface="Consolas"/>
              </a:rPr>
              <a:t>));</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3/28/2023, Lecture 14</a:t>
            </a:r>
            <a:endParaRPr lang="en-US"/>
          </a:p>
        </p:txBody>
      </p:sp>
      <p:sp>
        <p:nvSpPr>
          <p:cNvPr id="5" name="Footer Placeholder 4"/>
          <p:cNvSpPr>
            <a:spLocks noGrp="1"/>
          </p:cNvSpPr>
          <p:nvPr>
            <p:ph type="ftr" sz="quarter" idx="11"/>
          </p:nvPr>
        </p:nvSpPr>
        <p:spPr/>
        <p:txBody>
          <a:bodyPr/>
          <a:lstStyle/>
          <a:p>
            <a:r>
              <a:rPr lang="en-US" smtClean="0"/>
              <a:t>CSC3380, Fall 2023, Using Library Algorithms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9</a:t>
            </a:fld>
            <a:endParaRPr lang="en-US"/>
          </a:p>
        </p:txBody>
      </p:sp>
    </p:spTree>
    <p:extLst>
      <p:ext uri="{BB962C8B-B14F-4D97-AF65-F5344CB8AC3E}">
        <p14:creationId xmlns:p14="http://schemas.microsoft.com/office/powerpoint/2010/main" val="3889602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11 - Taking Strings Apart</Template>
  <TotalTime>12540</TotalTime>
  <Words>6751</Words>
  <Application>Microsoft Office PowerPoint</Application>
  <PresentationFormat>Widescreen</PresentationFormat>
  <Paragraphs>1029</Paragraphs>
  <Slides>70</Slides>
  <Notes>4</Notes>
  <HiddenSlides>5</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70</vt:i4>
      </vt:variant>
    </vt:vector>
  </HeadingPairs>
  <TitlesOfParts>
    <vt:vector size="78" baseType="lpstr">
      <vt:lpstr>Arial</vt:lpstr>
      <vt:lpstr>Calibri</vt:lpstr>
      <vt:lpstr>Century Schoolbook</vt:lpstr>
      <vt:lpstr>Consolas</vt:lpstr>
      <vt:lpstr>Times New Roman</vt:lpstr>
      <vt:lpstr>Wingdings</vt:lpstr>
      <vt:lpstr>Wingdings 2</vt:lpstr>
      <vt:lpstr>View</vt:lpstr>
      <vt:lpstr>Using Library Algorithms</vt:lpstr>
      <vt:lpstr>PowerPoint Presentation</vt:lpstr>
      <vt:lpstr>Abstract</vt:lpstr>
      <vt:lpstr>Basic Model: Pair of Iterators (Range)</vt:lpstr>
      <vt:lpstr>Generic Algorithms</vt:lpstr>
      <vt:lpstr>Analyzing Strings</vt:lpstr>
      <vt:lpstr>Generic Algorithms</vt:lpstr>
      <vt:lpstr>Standard Algorithm: copy</vt:lpstr>
      <vt:lpstr>Iterator Adaptor</vt:lpstr>
      <vt:lpstr>Caveats: copy</vt:lpstr>
      <vt:lpstr>Another Copy Example</vt:lpstr>
      <vt:lpstr>Input and Output Stream Iterators</vt:lpstr>
      <vt:lpstr>Make a Quick Dictionary (using a std::vector)</vt:lpstr>
      <vt:lpstr>An Input File</vt:lpstr>
      <vt:lpstr>Part of the Output</vt:lpstr>
      <vt:lpstr>More Generic Algorithms</vt:lpstr>
      <vt:lpstr>Splitting Strings: Take 1</vt:lpstr>
      <vt:lpstr>Splitting Strings: Take 2</vt:lpstr>
      <vt:lpstr>Splitting Strings: Take 2</vt:lpstr>
      <vt:lpstr>Standard Algorithm: find_if</vt:lpstr>
      <vt:lpstr>Palindromes</vt:lpstr>
      <vt:lpstr>Reverse Iterators</vt:lpstr>
      <vt:lpstr>Standard Algorithm: equal</vt:lpstr>
      <vt:lpstr>Palindromes, Take Two</vt:lpstr>
      <vt:lpstr>Standard Algorithm: advance (next)</vt:lpstr>
      <vt:lpstr>Finding URLs</vt:lpstr>
      <vt:lpstr>Finding URLs</vt:lpstr>
      <vt:lpstr>Finding URLs</vt:lpstr>
      <vt:lpstr>Finding URLs</vt:lpstr>
      <vt:lpstr>Finding URLs: url_end</vt:lpstr>
      <vt:lpstr>Standard Algorithm: find</vt:lpstr>
      <vt:lpstr>Finding URLs: url_begin</vt:lpstr>
      <vt:lpstr>Finding URLs: url_begin</vt:lpstr>
      <vt:lpstr>Standard Algorithm: search</vt:lpstr>
      <vt:lpstr>Comparing Grading Schemes</vt:lpstr>
      <vt:lpstr>Comparing Grading Schemes</vt:lpstr>
      <vt:lpstr>Comparing Grading Schemes</vt:lpstr>
      <vt:lpstr>Comparing Grading Schemes</vt:lpstr>
      <vt:lpstr>Comparing Grading Schemes</vt:lpstr>
      <vt:lpstr>Comparing Grading Schemes</vt:lpstr>
      <vt:lpstr>Median Analysis of Grades</vt:lpstr>
      <vt:lpstr>Standard Algorithm: transform</vt:lpstr>
      <vt:lpstr>Median Analysis of Grades</vt:lpstr>
      <vt:lpstr>Invoking Analysis Functions</vt:lpstr>
      <vt:lpstr>Comparing Grading Schemes</vt:lpstr>
      <vt:lpstr>Analyzing Averages</vt:lpstr>
      <vt:lpstr>Standard Algorithm: accumulate</vt:lpstr>
      <vt:lpstr>Analyzing Averages</vt:lpstr>
      <vt:lpstr>Median of Completed Homework</vt:lpstr>
      <vt:lpstr>Standard Algorithm: remove_copy</vt:lpstr>
      <vt:lpstr>Classifying Students, Revisited</vt:lpstr>
      <vt:lpstr>Classifying Students, Revisited</vt:lpstr>
      <vt:lpstr>Classifying Students, Revisited</vt:lpstr>
      <vt:lpstr>Classifying Students, Revisited</vt:lpstr>
      <vt:lpstr>Standard Algorithm: remove_copy_if</vt:lpstr>
      <vt:lpstr>Standard Algorithm: remove_if</vt:lpstr>
      <vt:lpstr>Member Function: erase</vt:lpstr>
      <vt:lpstr>Classifying Students, Revisited</vt:lpstr>
      <vt:lpstr>Classifying Students, Revisited</vt:lpstr>
      <vt:lpstr>Standard Algorithm: stable_partition</vt:lpstr>
      <vt:lpstr>Standard Algorithm: stable_partition</vt:lpstr>
      <vt:lpstr>Classifying Students, Revisited</vt:lpstr>
      <vt:lpstr>Algorithms, Containers, and Iterators</vt:lpstr>
      <vt:lpstr>Algorithms, Containers, and Iterators</vt:lpstr>
      <vt:lpstr>PowerPoint Presentation</vt:lpstr>
      <vt:lpstr>Accumulate (Sum the Elements of a Sequence)</vt:lpstr>
      <vt:lpstr>Accumulate (Sum the Elements of a Sequence)</vt:lpstr>
      <vt:lpstr>Accumulate Generalize: Process the Elements of a Sequence</vt:lpstr>
      <vt:lpstr>Accumulate</vt:lpstr>
      <vt:lpstr>Accumulate (What if the Data is part of a UDT?)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dc:title>
  <dc:creator>Hartmut Kaiser</dc:creator>
  <cp:lastModifiedBy>Hartmut Kaiser</cp:lastModifiedBy>
  <cp:revision>514</cp:revision>
  <dcterms:created xsi:type="dcterms:W3CDTF">2011-06-09T18:54:32Z</dcterms:created>
  <dcterms:modified xsi:type="dcterms:W3CDTF">2024-03-28T13:51:22Z</dcterms:modified>
</cp:coreProperties>
</file>