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5"/>
  </p:notesMasterIdLst>
  <p:sldIdLst>
    <p:sldId id="256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258" r:id="rId14"/>
    <p:sldId id="259" r:id="rId15"/>
    <p:sldId id="260" r:id="rId16"/>
    <p:sldId id="261" r:id="rId17"/>
    <p:sldId id="265" r:id="rId18"/>
    <p:sldId id="266" r:id="rId19"/>
    <p:sldId id="269" r:id="rId20"/>
    <p:sldId id="267" r:id="rId21"/>
    <p:sldId id="271" r:id="rId22"/>
    <p:sldId id="268" r:id="rId23"/>
    <p:sldId id="270" r:id="rId24"/>
    <p:sldId id="262" r:id="rId25"/>
    <p:sldId id="321" r:id="rId26"/>
    <p:sldId id="274" r:id="rId27"/>
    <p:sldId id="275" r:id="rId28"/>
    <p:sldId id="276" r:id="rId29"/>
    <p:sldId id="277" r:id="rId30"/>
    <p:sldId id="322" r:id="rId31"/>
    <p:sldId id="278" r:id="rId32"/>
    <p:sldId id="280" r:id="rId33"/>
    <p:sldId id="281" r:id="rId34"/>
    <p:sldId id="279" r:id="rId35"/>
    <p:sldId id="283" r:id="rId36"/>
    <p:sldId id="284" r:id="rId37"/>
    <p:sldId id="263" r:id="rId38"/>
    <p:sldId id="264" r:id="rId39"/>
    <p:sldId id="285" r:id="rId40"/>
    <p:sldId id="286" r:id="rId41"/>
    <p:sldId id="299" r:id="rId42"/>
    <p:sldId id="288" r:id="rId43"/>
    <p:sldId id="289" r:id="rId44"/>
    <p:sldId id="290" r:id="rId45"/>
    <p:sldId id="291" r:id="rId46"/>
    <p:sldId id="292" r:id="rId47"/>
    <p:sldId id="293" r:id="rId48"/>
    <p:sldId id="294" r:id="rId49"/>
    <p:sldId id="295" r:id="rId50"/>
    <p:sldId id="296" r:id="rId51"/>
    <p:sldId id="297" r:id="rId52"/>
    <p:sldId id="298" r:id="rId53"/>
    <p:sldId id="300" r:id="rId54"/>
    <p:sldId id="301" r:id="rId55"/>
    <p:sldId id="302" r:id="rId56"/>
    <p:sldId id="303" r:id="rId57"/>
    <p:sldId id="304" r:id="rId58"/>
    <p:sldId id="305" r:id="rId59"/>
    <p:sldId id="306" r:id="rId60"/>
    <p:sldId id="307" r:id="rId61"/>
    <p:sldId id="308" r:id="rId62"/>
    <p:sldId id="309" r:id="rId63"/>
    <p:sldId id="257" r:id="rId6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860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50" y="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BC91D-EBBC-4BFF-92B4-F73CEF2D214A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D1CA6-6FE8-4799-A7DA-888995C6F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0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86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01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4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513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93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362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8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46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2907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4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1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hyperlink" Target="https://commons.wikimedia.org/wiki/File:XP-feedback.gi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ommons.wikimedia.org/wiki/File:XP-feedback.gif" TargetMode="External"/><Relationship Id="rId4" Type="http://schemas.openxmlformats.org/officeDocument/2006/relationships/image" Target="../media/image2.gi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g"/><Relationship Id="rId4" Type="http://schemas.openxmlformats.org/officeDocument/2006/relationships/image" Target="../media/image9.jp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steane.wordpress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Ordering, Min, Max, and </a:t>
            </a:r>
            <a:r>
              <a:rPr lang="en-US" dirty="0" err="1" smtClean="0"/>
              <a:t>MinMax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buClr>
                <a:srgbClr val="4F81BD"/>
              </a:buClr>
            </a:pPr>
            <a:r>
              <a:rPr lang="en-US" sz="2000" dirty="0">
                <a:solidFill>
                  <a:prstClr val="white">
                    <a:lumMod val="75000"/>
                  </a:prstClr>
                </a:solidFill>
              </a:rPr>
              <a:t>Lecture </a:t>
            </a:r>
            <a:r>
              <a:rPr lang="en-US" sz="2000" dirty="0" smtClean="0">
                <a:solidFill>
                  <a:prstClr val="white">
                    <a:lumMod val="75000"/>
                  </a:prstClr>
                </a:solidFill>
              </a:rPr>
              <a:t>15</a:t>
            </a:r>
            <a:endParaRPr lang="en-US" sz="2000" dirty="0">
              <a:solidFill>
                <a:prstClr val="white">
                  <a:lumMod val="75000"/>
                </a:prstClr>
              </a:solidFill>
            </a:endParaRPr>
          </a:p>
          <a:p>
            <a:pPr lvl="0">
              <a:buClr>
                <a:srgbClr val="4F81BD"/>
              </a:buClr>
            </a:pPr>
            <a:r>
              <a:rPr lang="en-US" sz="2000" dirty="0">
                <a:solidFill>
                  <a:prstClr val="white">
                    <a:lumMod val="75000"/>
                  </a:prstClr>
                </a:solidFill>
              </a:rPr>
              <a:t>Hartmut Kaiser</a:t>
            </a:r>
          </a:p>
          <a:p>
            <a:r>
              <a:rPr lang="en-US" sz="2000" dirty="0"/>
              <a:t>https://teaching.hkaiser.org/fall2023/csc3380/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78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36618" y="6393824"/>
            <a:ext cx="7772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https</a:t>
            </a:r>
            <a:r>
              <a:rPr lang="en-US" sz="1100" dirty="0"/>
              <a:t>://www.inflectra.com/methodologies/kanban.aspx</a:t>
            </a:r>
          </a:p>
        </p:txBody>
      </p:sp>
      <p:pic>
        <p:nvPicPr>
          <p:cNvPr id="1026" name="Picture 2" descr="https://www.inflectra.com/GraphicsViewer.aspx?url=Methodologies/kanban.xml&amp;name=wordml://03000001.png" title="Example Kanban 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296025"/>
            <a:ext cx="4314825" cy="1990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Kanban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Kanban process begins with a prioritized list of features, called a backlog</a:t>
            </a:r>
          </a:p>
          <a:p>
            <a:r>
              <a:rPr lang="en-US" dirty="0" smtClean="0"/>
              <a:t>Agile team members work on the highest priority feature, based on their team role</a:t>
            </a:r>
          </a:p>
          <a:p>
            <a:r>
              <a:rPr lang="en-US" dirty="0" smtClean="0"/>
              <a:t>Getting features to completion in priority order is the focus</a:t>
            </a:r>
          </a:p>
          <a:p>
            <a:r>
              <a:rPr lang="en-US" dirty="0" smtClean="0"/>
              <a:t>There is no set timeframe to complete features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6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627929-65D7-4E6A-8AD7-8CB7E3342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200" y="6063929"/>
            <a:ext cx="4642960" cy="34747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https://kanbantool.com/online-kanban-board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F3947D23-1936-42A3-9C54-112221043C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2133600"/>
            <a:ext cx="7982859" cy="3352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Online Kanban tool: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5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Ordering, Min, Max, and </a:t>
            </a:r>
            <a:r>
              <a:rPr lang="en-US" dirty="0" err="1" smtClean="0"/>
              <a:t>MinMax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89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the criteria for a ‘good’ programming language?</a:t>
            </a:r>
          </a:p>
          <a:p>
            <a:pPr lvl="1"/>
            <a:r>
              <a:rPr lang="en-US" dirty="0"/>
              <a:t>You can </a:t>
            </a:r>
            <a:r>
              <a:rPr lang="en-US" dirty="0" smtClean="0"/>
              <a:t>implement </a:t>
            </a:r>
            <a:r>
              <a:rPr lang="en-US" dirty="0"/>
              <a:t>general-purpose </a:t>
            </a:r>
            <a:r>
              <a:rPr lang="en-US" dirty="0" smtClean="0"/>
              <a:t>components (algorithms, data structures) that are universally usable</a:t>
            </a:r>
            <a:endParaRPr lang="en-US" dirty="0"/>
          </a:p>
          <a:p>
            <a:pPr lvl="1"/>
            <a:r>
              <a:rPr lang="en-US" dirty="0"/>
              <a:t>Without losing </a:t>
            </a:r>
            <a:r>
              <a:rPr lang="en-US" dirty="0" smtClean="0"/>
              <a:t>efficiency</a:t>
            </a:r>
          </a:p>
          <a:p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Relative efficiency</a:t>
            </a:r>
          </a:p>
          <a:p>
            <a:pPr lvl="2"/>
            <a:r>
              <a:rPr lang="en-US" dirty="0"/>
              <a:t>A component is </a:t>
            </a:r>
            <a:r>
              <a:rPr lang="en-US" b="1" dirty="0"/>
              <a:t>relatively efficient</a:t>
            </a:r>
            <a:r>
              <a:rPr lang="en-US" dirty="0"/>
              <a:t> if when instantiated it’s as efficient as a non-generic </a:t>
            </a:r>
            <a:r>
              <a:rPr lang="en-US" dirty="0" smtClean="0"/>
              <a:t>written </a:t>
            </a:r>
            <a:r>
              <a:rPr lang="en-US" dirty="0"/>
              <a:t>in the same </a:t>
            </a:r>
            <a:r>
              <a:rPr lang="en-US" dirty="0" smtClean="0"/>
              <a:t>language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Absolute efficiency</a:t>
            </a:r>
            <a:endParaRPr lang="en-US" dirty="0"/>
          </a:p>
          <a:p>
            <a:pPr lvl="2"/>
            <a:r>
              <a:rPr lang="en-US" dirty="0"/>
              <a:t>A component is </a:t>
            </a:r>
            <a:r>
              <a:rPr lang="en-US" b="1" dirty="0"/>
              <a:t>absolutely efficient</a:t>
            </a:r>
            <a:r>
              <a:rPr lang="en-US" dirty="0"/>
              <a:t> if when instantiated it is as efficient as anything which could be done on a given machine. Basically you know it’s as fast as assembly language.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28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Abstraction Penalty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47088"/>
            <a:ext cx="8595360" cy="4351337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abstraction penalty </a:t>
            </a:r>
            <a:r>
              <a:rPr lang="en-US" dirty="0" smtClean="0"/>
              <a:t>is the </a:t>
            </a:r>
            <a:r>
              <a:rPr lang="en-US" dirty="0"/>
              <a:t>ratio of runtime between a </a:t>
            </a:r>
            <a:r>
              <a:rPr lang="en-US" dirty="0" err="1"/>
              <a:t>templated</a:t>
            </a:r>
            <a:r>
              <a:rPr lang="en-US" dirty="0"/>
              <a:t> operation (say, </a:t>
            </a:r>
            <a:r>
              <a:rPr lang="en-US" dirty="0">
                <a:latin typeface="Consolas" panose="020B0609020204030204" pitchFamily="49" charset="0"/>
              </a:rPr>
              <a:t>find</a:t>
            </a:r>
            <a:r>
              <a:rPr lang="en-US" dirty="0"/>
              <a:t> on a </a:t>
            </a:r>
            <a:r>
              <a:rPr lang="en-US" dirty="0">
                <a:latin typeface="Consolas" panose="020B0609020204030204" pitchFamily="49" charset="0"/>
              </a:rPr>
              <a:t>vector&lt;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>
                <a:latin typeface="Consolas" panose="020B0609020204030204" pitchFamily="49" charset="0"/>
              </a:rPr>
              <a:t>&gt;</a:t>
            </a:r>
            <a:r>
              <a:rPr lang="en-US" dirty="0"/>
              <a:t>) and the trivial </a:t>
            </a:r>
            <a:r>
              <a:rPr lang="en-US" dirty="0" err="1"/>
              <a:t>nontemplated</a:t>
            </a:r>
            <a:r>
              <a:rPr lang="en-US" dirty="0"/>
              <a:t> equivalent (say a loop over an array of </a:t>
            </a:r>
            <a:r>
              <a:rPr lang="en-US" dirty="0" err="1">
                <a:latin typeface="Consolas" panose="020B0609020204030204" pitchFamily="49" charset="0"/>
              </a:rPr>
              <a:t>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Modern compilers have an abstraction penalty of 1-2%</a:t>
            </a:r>
          </a:p>
          <a:p>
            <a:r>
              <a:rPr lang="en-US" dirty="0"/>
              <a:t>I still program in C++ because as far as I could ascertain it’s the only language which allows me </a:t>
            </a:r>
            <a:endParaRPr lang="en-US" dirty="0" smtClean="0"/>
          </a:p>
          <a:p>
            <a:pPr lvl="1"/>
            <a:r>
              <a:rPr lang="en-US" dirty="0"/>
              <a:t>G</a:t>
            </a:r>
            <a:r>
              <a:rPr lang="en-US" dirty="0" smtClean="0"/>
              <a:t>enerality </a:t>
            </a:r>
            <a:r>
              <a:rPr lang="en-US" dirty="0"/>
              <a:t>and absolute </a:t>
            </a:r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I </a:t>
            </a:r>
            <a:r>
              <a:rPr lang="en-US" dirty="0"/>
              <a:t>can program as general as I </a:t>
            </a:r>
            <a:r>
              <a:rPr lang="en-US" dirty="0" smtClean="0"/>
              <a:t>like</a:t>
            </a:r>
          </a:p>
          <a:p>
            <a:pPr lvl="1"/>
            <a:r>
              <a:rPr lang="en-US" dirty="0" smtClean="0"/>
              <a:t>I </a:t>
            </a:r>
            <a:r>
              <a:rPr lang="en-US" dirty="0"/>
              <a:t>can talk about things like monoids and </a:t>
            </a:r>
            <a:r>
              <a:rPr lang="en-US" dirty="0" smtClean="0"/>
              <a:t>semi-groups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it compiles I could look at assembly code and see it is good. It is absolutely </a:t>
            </a:r>
            <a:r>
              <a:rPr lang="en-US" dirty="0" smtClean="0"/>
              <a:t>efficient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2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 Penalty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Components that are sufficient to see if a language is efficient: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swap</a:t>
            </a:r>
            <a:r>
              <a:rPr lang="en-US" dirty="0"/>
              <a:t>: takes two things and swaps </a:t>
            </a:r>
            <a:r>
              <a:rPr lang="en-US" dirty="0" smtClean="0"/>
              <a:t>them</a:t>
            </a:r>
            <a:endParaRPr lang="en-US" dirty="0"/>
          </a:p>
          <a:p>
            <a:pPr lvl="1"/>
            <a:r>
              <a:rPr lang="en-US" dirty="0">
                <a:latin typeface="Consolas" panose="020B0609020204030204" pitchFamily="49" charset="0"/>
              </a:rPr>
              <a:t>min</a:t>
            </a:r>
            <a:r>
              <a:rPr lang="en-US" dirty="0"/>
              <a:t>: takes two things and </a:t>
            </a:r>
            <a:r>
              <a:rPr lang="en-US" dirty="0" smtClean="0"/>
              <a:t>figures </a:t>
            </a:r>
            <a:r>
              <a:rPr lang="en-US" dirty="0"/>
              <a:t>out which one is </a:t>
            </a:r>
            <a:r>
              <a:rPr lang="en-US" dirty="0" smtClean="0"/>
              <a:t>smaller</a:t>
            </a:r>
            <a:endParaRPr lang="en-US" dirty="0"/>
          </a:p>
          <a:p>
            <a:pPr lvl="1"/>
            <a:r>
              <a:rPr lang="en-US" dirty="0">
                <a:latin typeface="Consolas" panose="020B0609020204030204" pitchFamily="49" charset="0"/>
              </a:rPr>
              <a:t>linear search</a:t>
            </a:r>
            <a:r>
              <a:rPr lang="en-US" dirty="0"/>
              <a:t>: goes through a </a:t>
            </a:r>
            <a:r>
              <a:rPr lang="en-US" dirty="0" smtClean="0"/>
              <a:t>bunch </a:t>
            </a:r>
            <a:r>
              <a:rPr lang="en-US" dirty="0"/>
              <a:t>of stuff and finds the one you </a:t>
            </a:r>
            <a:r>
              <a:rPr lang="en-US" dirty="0" smtClean="0"/>
              <a:t>want</a:t>
            </a:r>
          </a:p>
          <a:p>
            <a:r>
              <a:rPr lang="en-US" dirty="0" smtClean="0"/>
              <a:t>Are those too simple?</a:t>
            </a:r>
          </a:p>
          <a:p>
            <a:pPr lvl="1"/>
            <a:r>
              <a:rPr lang="en-US" dirty="0" smtClean="0"/>
              <a:t>How can you solve complicated things </a:t>
            </a:r>
            <a:r>
              <a:rPr lang="en-US" b="1" dirty="0" smtClean="0"/>
              <a:t>efficiently</a:t>
            </a:r>
            <a:r>
              <a:rPr lang="en-US" dirty="0" smtClean="0"/>
              <a:t> if you can’t solve those simple things?</a:t>
            </a:r>
          </a:p>
          <a:p>
            <a:pPr lvl="1"/>
            <a:r>
              <a:rPr lang="en-US" dirty="0" smtClean="0"/>
              <a:t>Even simple things can be exciting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0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5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261872" y="1828800"/>
            <a:ext cx="9564624" cy="4351337"/>
          </a:xfrm>
        </p:spPr>
        <p:txBody>
          <a:bodyPr>
            <a:normAutofit/>
          </a:bodyPr>
          <a:lstStyle/>
          <a:p>
            <a:r>
              <a:rPr lang="en-US" dirty="0" smtClean="0"/>
              <a:t>Swap is a facility that – well swaps two values:</a:t>
            </a:r>
          </a:p>
          <a:p>
            <a:pPr marL="548640" lvl="2" indent="0">
              <a:spcBef>
                <a:spcPts val="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42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43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smtClean="0">
                <a:solidFill>
                  <a:srgbClr val="74531F"/>
                </a:solidFill>
                <a:latin typeface="Consolas" panose="020B0609020204030204" pitchFamily="49" charset="0"/>
              </a:rPr>
              <a:t>swap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1F377F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cout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a: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, b: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&lt;&lt;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B776FB"/>
                </a:solidFill>
                <a:latin typeface="Consolas" panose="020B0609020204030204" pitchFamily="49" charset="0"/>
              </a:rPr>
              <a:t>\n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// a: 43, b: 42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/>
              <a:t>Why is it </a:t>
            </a:r>
            <a:r>
              <a:rPr lang="en-US" dirty="0" smtClean="0"/>
              <a:t>important?</a:t>
            </a:r>
          </a:p>
          <a:p>
            <a:pPr lvl="1"/>
            <a:r>
              <a:rPr lang="en-US" dirty="0" smtClean="0"/>
              <a:t>Sorting sequences</a:t>
            </a:r>
          </a:p>
          <a:p>
            <a:pPr lvl="1"/>
            <a:r>
              <a:rPr lang="en-US" dirty="0" smtClean="0"/>
              <a:t>Reversing sequences</a:t>
            </a:r>
          </a:p>
          <a:p>
            <a:pPr lvl="1"/>
            <a:r>
              <a:rPr lang="en-US" dirty="0" smtClean="0"/>
              <a:t>Rotating sequences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Group theory has shown, that any permutation of a sequence can be produced by a sequence of swaps</a:t>
            </a:r>
          </a:p>
          <a:p>
            <a:pPr marL="274320" lvl="1" indent="0"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0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8640" lvl="2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822960" lvl="3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semiregular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822960" lvl="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swap_copy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822960" lvl="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822960" lvl="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tmp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822960" lvl="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822960" lvl="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tmp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822960" lvl="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/>
              <a:t>T must be semi-regular because of the copy construction</a:t>
            </a:r>
          </a:p>
          <a:p>
            <a:r>
              <a:rPr lang="en-US" dirty="0" smtClean="0"/>
              <a:t>This will work for any (semi-regular) type, however unfortunately, this generic solution will be slow for some types. Why?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26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Slow for some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8640" lvl="2" indent="0">
              <a:spcBef>
                <a:spcPts val="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</a:pPr>
            <a:r>
              <a:rPr lang="en-US" sz="2400" spc="1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For instance, for </a:t>
            </a:r>
            <a:r>
              <a:rPr lang="en-US" sz="2400" spc="10" dirty="0" err="1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std</a:t>
            </a:r>
            <a:r>
              <a:rPr lang="en-US" sz="2400" spc="1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::vector&lt;&gt; this would be very slow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prstClr val="black">
                    <a:lumMod val="65000"/>
                    <a:lumOff val="35000"/>
                  </a:prstClr>
                </a:solidFill>
              </a:rPr>
              <a:t>What we need is something </a:t>
            </a:r>
            <a:r>
              <a:rPr 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like: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 marL="548640" lvl="2" indent="0">
              <a:spcBef>
                <a:spcPts val="0"/>
              </a:spcBef>
              <a:buNone/>
            </a:pPr>
            <a:endParaRPr lang="en-US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semiregular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swap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vector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// swap headers of a and b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// fix back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pointers, if appropriate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(for things like linked lists)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7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Development Notes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61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case for (unsigned)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en-US" spc="10" dirty="0" smtClean="0"/>
              <a:t>General swap requires additional memory location, can we do better?</a:t>
            </a:r>
            <a:endParaRPr lang="en-US" spc="10" dirty="0"/>
          </a:p>
          <a:p>
            <a:pPr marL="822960" lvl="3" indent="0">
              <a:spcBef>
                <a:spcPts val="0"/>
              </a:spcBef>
              <a:buNone/>
            </a:pPr>
            <a:endParaRPr lang="en-US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822960" lvl="3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unsigned_integral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822960" lvl="3" indent="0">
              <a:spcBef>
                <a:spcPts val="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swap_xor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822960" lvl="3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858838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</a:t>
            </a: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if a is identical to b the result is always 0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822960" lvl="3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(&amp;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!= &amp;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822960" lvl="3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^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822960" lvl="3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^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822960" lvl="3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^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822960" lvl="3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822960" lvl="3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/>
              <a:t>Why only unsigned integers?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4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case for (unsigned)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^ symbol is bitwise exclusive or. The expression a ^ b means a is true, or b is true, but not both. It is defined by the following truth table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546092"/>
              </p:ext>
            </p:extLst>
          </p:nvPr>
        </p:nvGraphicFramePr>
        <p:xfrm>
          <a:off x="2854961" y="2932514"/>
          <a:ext cx="307949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499">
                  <a:extLst>
                    <a:ext uri="{9D8B030D-6E8A-4147-A177-3AD203B41FA5}">
                      <a16:colId xmlns:a16="http://schemas.microsoft.com/office/drawing/2014/main" val="1790236691"/>
                    </a:ext>
                  </a:extLst>
                </a:gridCol>
                <a:gridCol w="1026499">
                  <a:extLst>
                    <a:ext uri="{9D8B030D-6E8A-4147-A177-3AD203B41FA5}">
                      <a16:colId xmlns:a16="http://schemas.microsoft.com/office/drawing/2014/main" val="1736749745"/>
                    </a:ext>
                  </a:extLst>
                </a:gridCol>
                <a:gridCol w="1026499">
                  <a:extLst>
                    <a:ext uri="{9D8B030D-6E8A-4147-A177-3AD203B41FA5}">
                      <a16:colId xmlns:a16="http://schemas.microsoft.com/office/drawing/2014/main" val="19153918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^ 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8468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918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2754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904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826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23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wap_xor</a:t>
            </a:r>
            <a:r>
              <a:rPr lang="en-US" dirty="0" smtClean="0"/>
              <a:t>: Proof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We need to use the fact that XOR is associative and commutative.</a:t>
                </a:r>
              </a:p>
              <a:p>
                <a:pPr marL="548640" lvl="2" indent="0">
                  <a:buNone/>
                </a:pPr>
                <a:endParaRPr lang="pt-BR" dirty="0" smtClean="0"/>
              </a:p>
              <a:p>
                <a:pPr marL="548640" lvl="2" indent="0">
                  <a:buNone/>
                  <a:tabLst>
                    <a:tab pos="2405063" algn="l"/>
                  </a:tabLst>
                </a:pPr>
                <a:r>
                  <a:rPr lang="pt-BR" dirty="0" smtClean="0"/>
                  <a:t>1</a:t>
                </a:r>
                <a:r>
                  <a:rPr lang="pt-BR" dirty="0"/>
                  <a:t>.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 ^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)                                      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pt-BR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pt-BR" dirty="0" smtClean="0"/>
                  <a:t>		</a:t>
                </a:r>
                <a:r>
                  <a:rPr lang="en-US" dirty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a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= </a:t>
                </a:r>
                <a:r>
                  <a:rPr lang="en-US" dirty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a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^ </a:t>
                </a:r>
                <a:r>
                  <a:rPr lang="en-US" dirty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b</a:t>
                </a:r>
                <a:r>
                  <a:rPr lang="en-US" dirty="0" smtClean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;</a:t>
                </a:r>
                <a:endParaRPr lang="pt-BR" dirty="0" smtClean="0"/>
              </a:p>
              <a:p>
                <a:pPr marL="548640" lvl="2" indent="0">
                  <a:buNone/>
                  <a:tabLst>
                    <a:tab pos="2405063" algn="l"/>
                  </a:tabLst>
                </a:pPr>
                <a:endParaRPr lang="pt-BR" dirty="0"/>
              </a:p>
              <a:p>
                <a:pPr marL="548640" lvl="2" indent="0">
                  <a:buNone/>
                </a:pPr>
                <a:r>
                  <a:rPr lang="pt-BR" dirty="0"/>
                  <a:t>2.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 ^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)                                      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pt-BR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t-BR" i="1" dirty="0">
                        <a:latin typeface="Cambria Math" panose="02040503050406030204" pitchFamily="18" charset="0"/>
                      </a:rPr>
                      <m:t> ^ </m:t>
                    </m:r>
                    <m:r>
                      <a:rPr lang="pt-BR" i="1" dirty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pt-BR" i="1" dirty="0">
                        <a:latin typeface="Cambria Math" panose="02040503050406030204" pitchFamily="18" charset="0"/>
                      </a:rPr>
                      <m:t>) ^ </m:t>
                    </m:r>
                    <m:r>
                      <a:rPr lang="pt-BR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pt-BR" dirty="0" smtClean="0"/>
                  <a:t>	</a:t>
                </a:r>
                <a:r>
                  <a:rPr lang="en-US" dirty="0" smtClean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b</a:t>
                </a:r>
                <a:r>
                  <a:rPr lang="en-US" dirty="0" smtClean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= </a:t>
                </a:r>
                <a:r>
                  <a:rPr lang="en-US" dirty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a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^ </a:t>
                </a:r>
                <a:r>
                  <a:rPr lang="en-US" dirty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b</a:t>
                </a:r>
                <a:r>
                  <a:rPr lang="en-US" dirty="0" smtClean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;</a:t>
                </a:r>
                <a:endParaRPr lang="pt-BR" dirty="0"/>
              </a:p>
              <a:p>
                <a:pPr marL="548640" lvl="2" indent="0">
                  <a:buNone/>
                  <a:tabLst>
                    <a:tab pos="3776663" algn="l"/>
                  </a:tabLst>
                </a:pPr>
                <a:r>
                  <a:rPr lang="pt-BR" dirty="0" smtClean="0"/>
                  <a:t>	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pt-BR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^ 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^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548640" lvl="2" indent="0">
                  <a:buNone/>
                  <a:tabLst>
                    <a:tab pos="3776663" algn="l"/>
                  </a:tabLst>
                </a:pPr>
                <a:r>
                  <a:rPr lang="pt-BR" dirty="0" smtClean="0"/>
                  <a:t>	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^ 0</m:t>
                    </m:r>
                  </m:oMath>
                </a14:m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548640" lvl="2" indent="0">
                  <a:buNone/>
                  <a:tabLst>
                    <a:tab pos="3776663" algn="l"/>
                  </a:tabLst>
                </a:pPr>
                <a:r>
                  <a:rPr lang="pt-BR" dirty="0" smtClean="0"/>
                  <a:t>	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pt-BR" dirty="0"/>
              </a:p>
              <a:p>
                <a:pPr marL="548640" lvl="2" indent="0">
                  <a:buNone/>
                </a:pPr>
                <a:endParaRPr lang="pt-BR" dirty="0"/>
              </a:p>
              <a:p>
                <a:pPr marL="548640" lvl="2" indent="0">
                  <a:buNone/>
                </a:pPr>
                <a:r>
                  <a:rPr lang="pt-BR" dirty="0"/>
                  <a:t>3.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 = (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 ^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) ^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                              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pt-BR" dirty="0" smtClean="0"/>
                  <a:t>		</a:t>
                </a:r>
                <a:r>
                  <a:rPr lang="en-US" dirty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a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= </a:t>
                </a:r>
                <a:r>
                  <a:rPr lang="en-US" dirty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a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^ </a:t>
                </a:r>
                <a:r>
                  <a:rPr lang="en-US" dirty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b</a:t>
                </a:r>
                <a:r>
                  <a:rPr lang="en-US" dirty="0" smtClean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;</a:t>
                </a:r>
                <a:endParaRPr lang="pt-BR" dirty="0"/>
              </a:p>
              <a:p>
                <a:pPr marL="548640" lvl="2" indent="0">
                  <a:buNone/>
                  <a:tabLst>
                    <a:tab pos="914400" algn="l"/>
                  </a:tabLst>
                </a:pPr>
                <a:r>
                  <a:rPr lang="pt-BR" dirty="0" smtClean="0"/>
                  <a:t>	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 ^ (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 ^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t-BR" dirty="0"/>
              </a:p>
              <a:p>
                <a:pPr marL="548640" lvl="2" indent="0">
                  <a:buNone/>
                  <a:tabLst>
                    <a:tab pos="914400" algn="l"/>
                  </a:tabLst>
                </a:pPr>
                <a:r>
                  <a:rPr lang="pt-BR" dirty="0" smtClean="0"/>
                  <a:t>	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 panose="02040503050406030204" pitchFamily="18" charset="0"/>
                      </a:rPr>
                      <m:t> =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 ^ 0</m:t>
                    </m:r>
                  </m:oMath>
                </a14:m>
                <a:endParaRPr lang="pt-BR" dirty="0"/>
              </a:p>
              <a:p>
                <a:pPr marL="548640" lvl="2" indent="0">
                  <a:buNone/>
                  <a:tabLst>
                    <a:tab pos="741363" algn="l"/>
                  </a:tabLst>
                </a:pPr>
                <a:r>
                  <a:rPr lang="en-US" b="0" dirty="0" smtClean="0"/>
                  <a:t>	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t-BR" i="1" dirty="0">
                        <a:latin typeface="Cambria Math" panose="02040503050406030204" pitchFamily="18" charset="0"/>
                      </a:rPr>
                      <m:t>	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pt-BR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84" t="-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22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54880" y="4507992"/>
            <a:ext cx="841248" cy="393192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999488" y="5410200"/>
            <a:ext cx="841248" cy="393192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6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Really general swap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lvl="2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822960" lvl="3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semiregular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822960" lvl="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74531F"/>
                </a:solidFill>
                <a:latin typeface="Consolas" panose="020B0609020204030204" pitchFamily="49" charset="0"/>
              </a:rPr>
              <a:t>swap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822960" lvl="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822960" lvl="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tmp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::move(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a)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822960" lvl="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::move(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b)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822960" lvl="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::move(</a:t>
            </a:r>
            <a:r>
              <a:rPr lang="en-US" dirty="0" err="1" smtClean="0">
                <a:solidFill>
                  <a:srgbClr val="1F377F"/>
                </a:solidFill>
                <a:latin typeface="Consolas" panose="020B0609020204030204" pitchFamily="49" charset="0"/>
              </a:rPr>
              <a:t>tmp</a:t>
            </a:r>
            <a:r>
              <a:rPr lang="en-US" dirty="0" smtClean="0">
                <a:solidFill>
                  <a:srgbClr val="1F377F"/>
                </a:solidFill>
                <a:latin typeface="Consolas" panose="020B0609020204030204" pitchFamily="49" charset="0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822960" lvl="3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/>
              <a:t>C++11 introduced move semantics that are meant to do exactly what we need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1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</a:t>
            </a:r>
            <a:r>
              <a:rPr lang="en-US" dirty="0"/>
              <a:t> </a:t>
            </a:r>
            <a:r>
              <a:rPr lang="en-US" dirty="0" smtClean="0"/>
              <a:t>&amp; Max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 &amp; Max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m</a:t>
            </a:r>
            <a:r>
              <a:rPr lang="en-US" dirty="0" smtClean="0">
                <a:latin typeface="Consolas" panose="020B0609020204030204" pitchFamily="49" charset="0"/>
              </a:rPr>
              <a:t>in</a:t>
            </a:r>
            <a:r>
              <a:rPr lang="en-US" dirty="0" smtClean="0"/>
              <a:t> and </a:t>
            </a:r>
            <a:r>
              <a:rPr lang="en-US" dirty="0">
                <a:latin typeface="Consolas" panose="020B0609020204030204" pitchFamily="49" charset="0"/>
              </a:rPr>
              <a:t>max</a:t>
            </a:r>
            <a:r>
              <a:rPr lang="en-US" dirty="0" smtClean="0"/>
              <a:t> are two facilities that return the smaller (larger) of two values</a:t>
            </a:r>
          </a:p>
          <a:p>
            <a:r>
              <a:rPr lang="en-US" dirty="0" smtClean="0"/>
              <a:t>C++ standard has both: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::min</a:t>
            </a:r>
            <a:r>
              <a:rPr lang="en-US" dirty="0" smtClean="0"/>
              <a:t> and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::max</a:t>
            </a:r>
          </a:p>
          <a:p>
            <a:r>
              <a:rPr lang="en-US" dirty="0" smtClean="0"/>
              <a:t>Based on total ordering or strict weak ordering criteria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7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StrictWeak</a:t>
            </a:r>
            <a:r>
              <a:rPr lang="en-US" dirty="0" smtClean="0"/>
              <a:t> and Total Ordering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A </a:t>
                </a:r>
                <a:r>
                  <a:rPr lang="en-US" dirty="0" err="1" smtClean="0">
                    <a:latin typeface="Consolas" panose="020B0609020204030204" pitchFamily="49" charset="0"/>
                  </a:rPr>
                  <a:t>StrictWeaklyOrdered</a:t>
                </a:r>
                <a:r>
                  <a:rPr lang="en-US" dirty="0" smtClean="0"/>
                  <a:t> is a Binary Predicate that compares two objects, returning true if the first precedes the second</a:t>
                </a:r>
              </a:p>
              <a:p>
                <a:pPr lvl="1"/>
                <a:r>
                  <a:rPr lang="en-US" dirty="0" smtClean="0"/>
                  <a:t>Invoke function on an element and totally order what it returns</a:t>
                </a:r>
              </a:p>
              <a:p>
                <a:pPr lvl="1"/>
                <a:r>
                  <a:rPr lang="en-US" dirty="0" smtClean="0"/>
                  <a:t>Applying </a:t>
                </a:r>
                <a:r>
                  <a:rPr lang="en-US" dirty="0" err="1" smtClean="0">
                    <a:latin typeface="Consolas" panose="020B0609020204030204" pitchFamily="49" charset="0"/>
                  </a:rPr>
                  <a:t>TotallyOrdered</a:t>
                </a:r>
                <a:r>
                  <a:rPr lang="en-US" dirty="0" smtClean="0"/>
                  <a:t> to equivalence classes</a:t>
                </a:r>
              </a:p>
              <a:p>
                <a:r>
                  <a:rPr lang="en-US" dirty="0" err="1" smtClean="0">
                    <a:latin typeface="Consolas" panose="020B0609020204030204" pitchFamily="49" charset="0"/>
                  </a:rPr>
                  <a:t>StrictWeaklyOrdered</a:t>
                </a:r>
                <a:endParaRPr lang="en-US" dirty="0" smtClean="0">
                  <a:latin typeface="Consolas" panose="020B0609020204030204" pitchFamily="49" charset="0"/>
                </a:endParaRPr>
              </a:p>
              <a:p>
                <a:pPr lvl="1"/>
                <a:r>
                  <a:rPr lang="en-US" dirty="0" smtClean="0"/>
                  <a:t>Partial ordering:</a:t>
                </a:r>
              </a:p>
              <a:p>
                <a:pPr lvl="2"/>
                <a:r>
                  <a:rPr lang="en-US" dirty="0" err="1" smtClean="0"/>
                  <a:t>Irreflexivity</a:t>
                </a:r>
                <a:r>
                  <a:rPr lang="en-US" dirty="0" smtClean="0"/>
                  <a:t>: </a:t>
                </a:r>
                <a:r>
                  <a:rPr lang="en-US" dirty="0" smtClean="0">
                    <a:latin typeface="Consolas" panose="020B0609020204030204" pitchFamily="49" charset="0"/>
                  </a:rPr>
                  <a:t>!f(x</a:t>
                </a:r>
                <a:r>
                  <a:rPr lang="en-US" dirty="0">
                    <a:latin typeface="Consolas" panose="020B0609020204030204" pitchFamily="49" charset="0"/>
                  </a:rPr>
                  <a:t>, x</a:t>
                </a:r>
                <a:r>
                  <a:rPr lang="en-US" dirty="0" smtClean="0">
                    <a:latin typeface="Consolas" panose="020B0609020204030204" pitchFamily="49" charset="0"/>
                  </a:rPr>
                  <a:t>)</a:t>
                </a:r>
                <a:endParaRPr lang="en-US" dirty="0" smtClean="0"/>
              </a:p>
              <a:p>
                <a:pPr lvl="2"/>
                <a:r>
                  <a:rPr lang="en-US" dirty="0" err="1" smtClean="0"/>
                  <a:t>Antisymmetry</a:t>
                </a:r>
                <a:r>
                  <a:rPr lang="en-US" dirty="0" smtClean="0"/>
                  <a:t>: </a:t>
                </a:r>
                <a:r>
                  <a:rPr lang="es-ES" dirty="0" smtClean="0">
                    <a:latin typeface="Consolas" panose="020B0609020204030204" pitchFamily="49" charset="0"/>
                  </a:rPr>
                  <a:t>f(x</a:t>
                </a:r>
                <a:r>
                  <a:rPr lang="es-ES" dirty="0">
                    <a:latin typeface="Consolas" panose="020B0609020204030204" pitchFamily="49" charset="0"/>
                  </a:rPr>
                  <a:t>, y) </a:t>
                </a:r>
                <a:r>
                  <a:rPr lang="es-ES" dirty="0" smtClean="0">
                    <a:latin typeface="Consolas" panose="020B0609020204030204" pitchFamily="49" charset="0"/>
                    <a:sym typeface="Wingdings" panose="05000000000000000000" pitchFamily="2" charset="2"/>
                  </a:rPr>
                  <a:t> </a:t>
                </a:r>
                <a:r>
                  <a:rPr lang="es-ES" dirty="0" smtClean="0">
                    <a:latin typeface="Consolas" panose="020B0609020204030204" pitchFamily="49" charset="0"/>
                  </a:rPr>
                  <a:t>!</a:t>
                </a:r>
                <a:r>
                  <a:rPr lang="es-ES" dirty="0">
                    <a:latin typeface="Consolas" panose="020B0609020204030204" pitchFamily="49" charset="0"/>
                  </a:rPr>
                  <a:t>f(y, x</a:t>
                </a:r>
                <a:r>
                  <a:rPr lang="es-ES" dirty="0" smtClean="0">
                    <a:latin typeface="Consolas" panose="020B0609020204030204" pitchFamily="49" charset="0"/>
                  </a:rPr>
                  <a:t>)</a:t>
                </a:r>
              </a:p>
              <a:p>
                <a:pPr lvl="2"/>
                <a:r>
                  <a:rPr lang="en-US" dirty="0" smtClean="0"/>
                  <a:t>Transitivity: </a:t>
                </a:r>
                <a:r>
                  <a:rPr lang="en-US" dirty="0" smtClean="0">
                    <a:latin typeface="Consolas" panose="020B0609020204030204" pitchFamily="49" charset="0"/>
                  </a:rPr>
                  <a:t>f(x</a:t>
                </a:r>
                <a:r>
                  <a:rPr lang="en-US" dirty="0">
                    <a:latin typeface="Consolas" panose="020B0609020204030204" pitchFamily="49" charset="0"/>
                  </a:rPr>
                  <a:t>, y) </a:t>
                </a:r>
                <a:r>
                  <a:rPr lang="en-US" dirty="0" smtClean="0">
                    <a:latin typeface="Consolas" panose="020B0609020204030204" pitchFamily="49" charset="0"/>
                  </a:rPr>
                  <a:t>&amp;&amp; </a:t>
                </a:r>
                <a:r>
                  <a:rPr lang="en-US" dirty="0">
                    <a:latin typeface="Consolas" panose="020B0609020204030204" pitchFamily="49" charset="0"/>
                  </a:rPr>
                  <a:t>f(y, z) </a:t>
                </a:r>
                <a:r>
                  <a:rPr lang="en-US" dirty="0" smtClean="0">
                    <a:latin typeface="Consolas" panose="020B0609020204030204" pitchFamily="49" charset="0"/>
                    <a:sym typeface="Wingdings" panose="05000000000000000000" pitchFamily="2" charset="2"/>
                  </a:rPr>
                  <a:t> </a:t>
                </a:r>
                <a:r>
                  <a:rPr lang="en-US" dirty="0" smtClean="0">
                    <a:latin typeface="Consolas" panose="020B0609020204030204" pitchFamily="49" charset="0"/>
                  </a:rPr>
                  <a:t>f(x</a:t>
                </a:r>
                <a:r>
                  <a:rPr lang="en-US" dirty="0">
                    <a:latin typeface="Consolas" panose="020B0609020204030204" pitchFamily="49" charset="0"/>
                  </a:rPr>
                  <a:t>, z</a:t>
                </a:r>
                <a:r>
                  <a:rPr lang="en-US" dirty="0" smtClean="0">
                    <a:latin typeface="Consolas" panose="020B0609020204030204" pitchFamily="49" charset="0"/>
                  </a:rPr>
                  <a:t>)</a:t>
                </a:r>
              </a:p>
              <a:p>
                <a:pPr lvl="1"/>
                <a:r>
                  <a:rPr lang="en-US" dirty="0"/>
                  <a:t>Connectedness: </a:t>
                </a:r>
                <a:r>
                  <a:rPr lang="en-US" sz="1600" dirty="0">
                    <a:latin typeface="Consolas" panose="020B0609020204030204" pitchFamily="49" charset="0"/>
                  </a:rPr>
                  <a:t>!f(a, b) &amp;&amp; !f(b, a) </a:t>
                </a:r>
                <a:r>
                  <a:rPr lang="en-US" sz="1600" dirty="0">
                    <a:latin typeface="Consolas" panose="020B0609020204030204" pitchFamily="49" charset="0"/>
                    <a:sym typeface="Wingdings" panose="05000000000000000000" pitchFamily="2" charset="2"/>
                  </a:rPr>
                  <a:t> a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en-US" sz="1600" dirty="0" smtClean="0">
                    <a:latin typeface="Consolas" panose="020B0609020204030204" pitchFamily="49" charset="0"/>
                    <a:sym typeface="Wingdings" panose="05000000000000000000" pitchFamily="2" charset="2"/>
                  </a:rPr>
                  <a:t> b </a:t>
                </a:r>
                <a:r>
                  <a:rPr lang="en-US" dirty="0" smtClean="0">
                    <a:latin typeface="Consolas" panose="020B0609020204030204" pitchFamily="49" charset="0"/>
                    <a:sym typeface="Wingdings" panose="05000000000000000000" pitchFamily="2" charset="2"/>
                  </a:rPr>
                  <a:t>(equivalence)</a:t>
                </a:r>
                <a:endParaRPr lang="en-US" dirty="0">
                  <a:latin typeface="Consolas" panose="020B0609020204030204" pitchFamily="49" charset="0"/>
                  <a:sym typeface="Wingdings" panose="05000000000000000000" pitchFamily="2" charset="2"/>
                </a:endParaRPr>
              </a:p>
              <a:p>
                <a:pPr lvl="1"/>
                <a:r>
                  <a:rPr lang="en-US" dirty="0" smtClean="0"/>
                  <a:t>Transitivity of equivalence</a:t>
                </a:r>
              </a:p>
              <a:p>
                <a:pPr lvl="2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endParaRPr lang="en-US" dirty="0" smtClean="0"/>
              </a:p>
              <a:p>
                <a:r>
                  <a:rPr lang="en-US" sz="2100" dirty="0" err="1" smtClean="0">
                    <a:latin typeface="Consolas" panose="020B0609020204030204" pitchFamily="49" charset="0"/>
                  </a:rPr>
                  <a:t>TotallyOrdered</a:t>
                </a:r>
                <a:r>
                  <a:rPr lang="en-US" sz="2100" dirty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 is a Binary Predicate </a:t>
                </a:r>
                <a:r>
                  <a:rPr lang="en-US" sz="2100" dirty="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similar to </a:t>
                </a:r>
                <a:r>
                  <a:rPr lang="en-US" sz="2100" dirty="0" err="1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Consolas" panose="020B0609020204030204" pitchFamily="49" charset="0"/>
                  </a:rPr>
                  <a:t>StrictWeaklyOrdered</a:t>
                </a:r>
                <a:endParaRPr lang="en-US" sz="2100" dirty="0">
                  <a:latin typeface="Consolas" panose="020B0609020204030204" pitchFamily="49" charset="0"/>
                </a:endParaRPr>
              </a:p>
              <a:p>
                <a:pPr lvl="1"/>
                <a:r>
                  <a:rPr lang="en-US" dirty="0" smtClean="0"/>
                  <a:t>Connectedness: </a:t>
                </a:r>
                <a:r>
                  <a:rPr lang="en-US" sz="1600" dirty="0">
                    <a:latin typeface="Consolas" panose="020B0609020204030204" pitchFamily="49" charset="0"/>
                  </a:rPr>
                  <a:t>!f(a, b) &amp;&amp; !f(b, a) </a:t>
                </a:r>
                <a:r>
                  <a:rPr lang="en-US" sz="1600" dirty="0">
                    <a:latin typeface="Consolas" panose="020B0609020204030204" pitchFamily="49" charset="0"/>
                    <a:sym typeface="Wingdings" panose="05000000000000000000" pitchFamily="2" charset="2"/>
                  </a:rPr>
                  <a:t> a == </a:t>
                </a:r>
                <a:r>
                  <a:rPr lang="en-US" sz="1600" dirty="0" smtClean="0">
                    <a:latin typeface="Consolas" panose="020B0609020204030204" pitchFamily="49" charset="0"/>
                    <a:sym typeface="Wingdings" panose="05000000000000000000" pitchFamily="2" charset="2"/>
                  </a:rPr>
                  <a:t>b (equality)</a:t>
                </a:r>
                <a:endParaRPr lang="en-US" sz="1600" dirty="0">
                  <a:latin typeface="Consolas" panose="020B0609020204030204" pitchFamily="49" charset="0"/>
                  <a:sym typeface="Wingdings" panose="05000000000000000000" pitchFamily="2" charset="2"/>
                </a:endParaRPr>
              </a:p>
              <a:p>
                <a:pPr lvl="1"/>
                <a:r>
                  <a:rPr lang="en-US" dirty="0" smtClean="0"/>
                  <a:t>Transitivity of equality</a:t>
                </a:r>
              </a:p>
              <a:p>
                <a:pPr lvl="2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y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CSC3380, Spring 2024                                                 Ordering, Min, Max, and </a:t>
            </a:r>
            <a:r>
              <a:rPr lang="en-US" dirty="0" err="1" smtClean="0"/>
              <a:t>MinMax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24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 vs. Equality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61872" y="1828800"/>
                <a:ext cx="8595360" cy="4718304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Equational reasoning must be applied:</a:t>
                </a:r>
              </a:p>
              <a:p>
                <a:pPr lvl="1"/>
                <a:r>
                  <a:rPr lang="en-US" dirty="0" smtClean="0"/>
                  <a:t>Equivalence is reflexive, symmetric, and transitive:</a:t>
                </a:r>
              </a:p>
              <a:p>
                <a:pPr marL="548640" lvl="2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 smtClean="0"/>
              </a:p>
              <a:p>
                <a:pPr marL="548640" lvl="2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groupChr>
                        <m:groupChrPr>
                          <m:chr m:val="⇔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 smtClean="0"/>
              </a:p>
              <a:p>
                <a:pPr marL="548640" lvl="2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groupChr>
                        <m:groupChrPr>
                          <m:chr m:val="⇔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  <a:p>
                <a:pPr marL="548640" lvl="2" indent="0" algn="ctr">
                  <a:buNone/>
                </a:pPr>
                <a:endParaRPr lang="en-US" dirty="0" smtClean="0"/>
              </a:p>
              <a:p>
                <a:pPr lvl="1"/>
                <a:r>
                  <a:rPr lang="en-US" dirty="0" smtClean="0"/>
                  <a:t>Equality implies substitutability:</a:t>
                </a:r>
              </a:p>
              <a:p>
                <a:pPr marL="548640" lvl="2" indent="0" algn="ctr">
                  <a:buNone/>
                </a:pPr>
                <a:r>
                  <a:rPr lang="en-US" dirty="0"/>
                  <a:t>f</a:t>
                </a:r>
                <a:r>
                  <a:rPr lang="en-US" dirty="0" smtClean="0"/>
                  <a:t>or any function f on T,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groupChr>
                      <m:groupChrPr>
                        <m:chr m:val="⇒"/>
                        <m:vertJc m:val="bot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Inequality must be the negation of equality:</a:t>
                </a:r>
              </a:p>
              <a:p>
                <a:pPr marL="548640" lvl="2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groupChr>
                        <m:groupChrPr>
                          <m:chr m:val="⇔"/>
                          <m:vertJc m:val="bot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/>
                      </m:groupCh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¬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==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There is a fundamental connection between &lt; and ==. </a:t>
                </a:r>
              </a:p>
              <a:p>
                <a:pPr lvl="2"/>
                <a:r>
                  <a:rPr lang="en-US" dirty="0" smtClean="0"/>
                  <a:t>If !(b &lt; a) then it must be the case that b &gt;= a.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1872" y="1828800"/>
                <a:ext cx="8595360" cy="4718304"/>
              </a:xfrm>
              <a:blipFill>
                <a:blip r:embed="rId2"/>
                <a:stretch>
                  <a:fillRect l="-284" t="-9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fld id="{EC5AD73E-ED04-4483-87A9-ED19382BA990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3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write </a:t>
            </a:r>
            <a:r>
              <a:rPr lang="en-US" dirty="0"/>
              <a:t>an incorrect version and then fix it. We will start with </a:t>
            </a:r>
            <a:r>
              <a:rPr lang="en-US" dirty="0" err="1" smtClean="0">
                <a:latin typeface="Consolas" panose="020B0609020204030204" pitchFamily="49" charset="0"/>
              </a:rPr>
              <a:t>TotallyOrdered</a:t>
            </a:r>
            <a:r>
              <a:rPr lang="en-US" dirty="0" smtClean="0"/>
              <a:t> </a:t>
            </a:r>
            <a:r>
              <a:rPr lang="en-US" dirty="0"/>
              <a:t>because we are more </a:t>
            </a:r>
            <a:r>
              <a:rPr lang="en-US" dirty="0" smtClean="0"/>
              <a:t>familiar with it</a:t>
            </a:r>
          </a:p>
          <a:p>
            <a:pPr marL="548640" lvl="2" indent="0">
              <a:spcBef>
                <a:spcPts val="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totally_ordered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min_flawed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8F08C4"/>
                </a:solidFill>
                <a:latin typeface="Consolas" panose="020B0609020204030204" pitchFamily="49" charset="0"/>
              </a:rPr>
              <a:t>else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/>
              <a:t>We </a:t>
            </a:r>
            <a:r>
              <a:rPr lang="en-US" dirty="0"/>
              <a:t>need to pass things by </a:t>
            </a:r>
            <a:r>
              <a:rPr lang="en-US" dirty="0" err="1">
                <a:latin typeface="Consolas" panose="020B0609020204030204" pitchFamily="49" charset="0"/>
              </a:rPr>
              <a:t>const</a:t>
            </a:r>
            <a:r>
              <a:rPr lang="en-US" dirty="0"/>
              <a:t> </a:t>
            </a:r>
            <a:r>
              <a:rPr lang="en-US" dirty="0" smtClean="0"/>
              <a:t>reference</a:t>
            </a:r>
          </a:p>
          <a:p>
            <a:pPr lvl="1"/>
            <a:r>
              <a:rPr lang="en-US" dirty="0" smtClean="0"/>
              <a:t>Allow to invoke using constant objects while avoiding to copy things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5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Min, corrected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should </a:t>
            </a:r>
            <a:r>
              <a:rPr lang="en-US" dirty="0" smtClean="0">
                <a:latin typeface="Consolas" panose="020B0609020204030204" pitchFamily="49" charset="0"/>
              </a:rPr>
              <a:t>min</a:t>
            </a:r>
            <a:r>
              <a:rPr lang="en-US" dirty="0" smtClean="0"/>
              <a:t> return if the arguments are equal?</a:t>
            </a:r>
          </a:p>
          <a:p>
            <a:pPr lvl="1"/>
            <a:r>
              <a:rPr lang="en-US" dirty="0" smtClean="0"/>
              <a:t>Does it matter?</a:t>
            </a:r>
          </a:p>
          <a:p>
            <a:r>
              <a:rPr lang="en-US" dirty="0" smtClean="0"/>
              <a:t>When </a:t>
            </a:r>
            <a:r>
              <a:rPr lang="en-US" dirty="0"/>
              <a:t>we sort a range which is already sorted, we should not do any operations. Nothing should be </a:t>
            </a:r>
            <a:r>
              <a:rPr lang="en-US" dirty="0" smtClean="0"/>
              <a:t>swapped</a:t>
            </a:r>
          </a:p>
          <a:p>
            <a:r>
              <a:rPr lang="en-US" dirty="0" smtClean="0"/>
              <a:t>When we sort </a:t>
            </a:r>
            <a:r>
              <a:rPr lang="en-US" dirty="0"/>
              <a:t>two things, the first guy should be the min afterwards and the second guy should be the </a:t>
            </a:r>
            <a:r>
              <a:rPr lang="en-US" dirty="0" smtClean="0"/>
              <a:t>max</a:t>
            </a:r>
          </a:p>
          <a:p>
            <a:r>
              <a:rPr lang="en-US" dirty="0" smtClean="0"/>
              <a:t>Default ordering should be ascending (one, two, three, …)</a:t>
            </a:r>
          </a:p>
          <a:p>
            <a:r>
              <a:rPr lang="en-US" dirty="0" smtClean="0"/>
              <a:t>We can conclude that </a:t>
            </a:r>
            <a:r>
              <a:rPr lang="en-US" dirty="0" smtClean="0">
                <a:latin typeface="Consolas" panose="020B0609020204030204" pitchFamily="49" charset="0"/>
              </a:rPr>
              <a:t>min</a:t>
            </a:r>
            <a:r>
              <a:rPr lang="en-US" dirty="0" smtClean="0"/>
              <a:t> should return the first argument if both are equal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8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Agile Software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approach to software development that emphasizes:</a:t>
            </a:r>
          </a:p>
          <a:p>
            <a:pPr lvl="1"/>
            <a:r>
              <a:rPr lang="en-US" dirty="0" smtClean="0"/>
              <a:t>Small, collaborative development teams</a:t>
            </a:r>
          </a:p>
          <a:p>
            <a:pPr lvl="2"/>
            <a:r>
              <a:rPr lang="en-US" dirty="0" smtClean="0"/>
              <a:t>Usually 4-6 members of the team</a:t>
            </a:r>
          </a:p>
          <a:p>
            <a:pPr lvl="1"/>
            <a:r>
              <a:rPr lang="en-US" dirty="0" smtClean="0"/>
              <a:t>Working closely with customers/stakeholders</a:t>
            </a:r>
          </a:p>
          <a:p>
            <a:pPr lvl="2"/>
            <a:r>
              <a:rPr lang="en-US" dirty="0" smtClean="0"/>
              <a:t>Have a user representative, that interfaces regularly with customers / users / stakeholders, on the team</a:t>
            </a:r>
          </a:p>
          <a:p>
            <a:pPr lvl="1"/>
            <a:r>
              <a:rPr lang="en-US" dirty="0" smtClean="0"/>
              <a:t>Developing software in an short iterative cycles</a:t>
            </a:r>
          </a:p>
          <a:p>
            <a:pPr lvl="2"/>
            <a:r>
              <a:rPr lang="en-US" dirty="0" smtClean="0"/>
              <a:t>requirements / code / testing / documentation</a:t>
            </a:r>
          </a:p>
          <a:p>
            <a:pPr lvl="1"/>
            <a:r>
              <a:rPr lang="en-US" dirty="0" smtClean="0"/>
              <a:t>Building working versions of code often</a:t>
            </a:r>
          </a:p>
          <a:p>
            <a:pPr lvl="2"/>
            <a:r>
              <a:rPr lang="en-US" dirty="0" smtClean="0"/>
              <a:t>Iterative Development</a:t>
            </a:r>
          </a:p>
          <a:p>
            <a:pPr lvl="2"/>
            <a:r>
              <a:rPr lang="en-US" dirty="0" smtClean="0"/>
              <a:t>Often employs Continuous Integration/Continuous Deployment (CI/CD)</a:t>
            </a:r>
          </a:p>
          <a:p>
            <a:pPr lvl="2"/>
            <a:r>
              <a:rPr lang="en-US" dirty="0" smtClean="0"/>
              <a:t>Test-driven development (TDD)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6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</a:t>
            </a:r>
            <a:r>
              <a:rPr lang="en-US" dirty="0"/>
              <a:t>previously said that </a:t>
            </a:r>
            <a:r>
              <a:rPr lang="en-US" dirty="0">
                <a:latin typeface="Consolas" panose="020B0609020204030204" pitchFamily="49" charset="0"/>
              </a:rPr>
              <a:t>min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</a:rPr>
              <a:t>max</a:t>
            </a:r>
            <a:r>
              <a:rPr lang="en-US" dirty="0"/>
              <a:t>, and </a:t>
            </a:r>
            <a:r>
              <a:rPr lang="en-US" dirty="0">
                <a:latin typeface="Consolas" panose="020B0609020204030204" pitchFamily="49" charset="0"/>
              </a:rPr>
              <a:t>sort</a:t>
            </a:r>
            <a:r>
              <a:rPr lang="en-US" dirty="0"/>
              <a:t> should work together naturally.</a:t>
            </a:r>
          </a:p>
          <a:p>
            <a:pPr lvl="1"/>
            <a:r>
              <a:rPr lang="en-US" dirty="0"/>
              <a:t>To see how </a:t>
            </a:r>
            <a:r>
              <a:rPr lang="en-US" dirty="0" smtClean="0"/>
              <a:t>they </a:t>
            </a:r>
            <a:r>
              <a:rPr lang="en-US" dirty="0"/>
              <a:t>should all work, let’s write </a:t>
            </a:r>
            <a:r>
              <a:rPr lang="en-US" dirty="0">
                <a:latin typeface="Consolas" panose="020B0609020204030204" pitchFamily="49" charset="0"/>
              </a:rPr>
              <a:t>sort2</a:t>
            </a:r>
            <a:r>
              <a:rPr lang="en-US" dirty="0"/>
              <a:t>, which sorts two </a:t>
            </a:r>
            <a:r>
              <a:rPr lang="en-US" dirty="0" smtClean="0"/>
              <a:t>things</a:t>
            </a:r>
          </a:p>
          <a:p>
            <a:pPr marL="548640" lvl="2" indent="0">
              <a:spcBef>
                <a:spcPts val="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typename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strict_weak_order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&gt;)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sort2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swap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2100" dirty="0" smtClean="0"/>
              <a:t>Sorting </a:t>
            </a:r>
            <a:r>
              <a:rPr lang="en-US" sz="2100" dirty="0"/>
              <a:t>in-place is </a:t>
            </a:r>
            <a:r>
              <a:rPr lang="en-US" sz="2100" dirty="0" smtClean="0"/>
              <a:t>preferable</a:t>
            </a:r>
          </a:p>
          <a:p>
            <a:r>
              <a:rPr lang="en-US" sz="2100" dirty="0" smtClean="0"/>
              <a:t>Order of comparison same as for </a:t>
            </a:r>
            <a:r>
              <a:rPr lang="en-US" sz="2100" dirty="0" smtClean="0">
                <a:latin typeface="Consolas" panose="020B0609020204030204" pitchFamily="49" charset="0"/>
              </a:rPr>
              <a:t>min</a:t>
            </a:r>
          </a:p>
          <a:p>
            <a:pPr lvl="1"/>
            <a:r>
              <a:rPr lang="en-US" sz="1900" dirty="0" smtClean="0"/>
              <a:t>After calling </a:t>
            </a:r>
            <a:r>
              <a:rPr lang="en-US" sz="1900" dirty="0">
                <a:latin typeface="Consolas" panose="020B0609020204030204" pitchFamily="49" charset="0"/>
              </a:rPr>
              <a:t>sort2</a:t>
            </a:r>
            <a:r>
              <a:rPr lang="en-US" sz="1900" dirty="0" smtClean="0"/>
              <a:t>, </a:t>
            </a:r>
            <a:r>
              <a:rPr lang="en-US" sz="1900" dirty="0" smtClean="0">
                <a:latin typeface="Consolas" panose="020B0609020204030204" pitchFamily="49" charset="0"/>
              </a:rPr>
              <a:t>a</a:t>
            </a:r>
            <a:r>
              <a:rPr lang="en-US" sz="1900" dirty="0" smtClean="0"/>
              <a:t> should be the minimum and </a:t>
            </a:r>
            <a:r>
              <a:rPr lang="en-US" sz="1900" dirty="0">
                <a:latin typeface="Consolas" panose="020B0609020204030204" pitchFamily="49" charset="0"/>
              </a:rPr>
              <a:t>b</a:t>
            </a:r>
            <a:r>
              <a:rPr lang="en-US" sz="1900" dirty="0" smtClean="0"/>
              <a:t> should be the maximum</a:t>
            </a:r>
          </a:p>
          <a:p>
            <a:pPr lvl="1"/>
            <a:r>
              <a:rPr lang="en-US" sz="1900" dirty="0" smtClean="0"/>
              <a:t>If </a:t>
            </a:r>
            <a:r>
              <a:rPr lang="en-US" sz="1900" dirty="0">
                <a:latin typeface="Consolas" panose="020B0609020204030204" pitchFamily="49" charset="0"/>
              </a:rPr>
              <a:t>a</a:t>
            </a:r>
            <a:r>
              <a:rPr lang="en-US" sz="1900" dirty="0" smtClean="0"/>
              <a:t> and </a:t>
            </a:r>
            <a:r>
              <a:rPr lang="en-US" sz="1900" dirty="0">
                <a:latin typeface="Consolas" panose="020B0609020204030204" pitchFamily="49" charset="0"/>
              </a:rPr>
              <a:t>b</a:t>
            </a:r>
            <a:r>
              <a:rPr lang="en-US" sz="1900" dirty="0" smtClean="0"/>
              <a:t> are equivalent, we don’t want to swap them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8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Min, </a:t>
            </a:r>
            <a:r>
              <a:rPr lang="en-US" dirty="0"/>
              <a:t>corrected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Let’s avoid swapping values unnecessarily</a:t>
            </a:r>
          </a:p>
          <a:p>
            <a:pPr marL="548640" lvl="2" indent="0">
              <a:spcBef>
                <a:spcPts val="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totally_ordered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 smtClean="0">
                <a:solidFill>
                  <a:srgbClr val="74531F"/>
                </a:solidFill>
                <a:latin typeface="Consolas" panose="020B0609020204030204" pitchFamily="49" charset="0"/>
              </a:rPr>
              <a:t>min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 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8F08C4"/>
                </a:solidFill>
                <a:latin typeface="Consolas" panose="020B0609020204030204" pitchFamily="49" charset="0"/>
              </a:rPr>
              <a:t>else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24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Min, corrected, final </a:t>
            </a:r>
            <a:r>
              <a:rPr lang="en-US" dirty="0"/>
              <a:t>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Let’s avoid swapping values unnecessarily</a:t>
            </a:r>
          </a:p>
          <a:p>
            <a:pPr marL="548640" lvl="2" indent="0">
              <a:spcBef>
                <a:spcPts val="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typename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T, </a:t>
            </a:r>
            <a:r>
              <a:rPr lang="en-US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typename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 Compare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strict_weak_order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&gt;)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 smtClean="0">
                <a:solidFill>
                  <a:srgbClr val="74531F"/>
                </a:solidFill>
                <a:latin typeface="Consolas" panose="020B0609020204030204" pitchFamily="49" charset="0"/>
              </a:rPr>
              <a:t>min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b,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808080"/>
                </a:solidFill>
                <a:latin typeface="Consolas" panose="020B0609020204030204" pitchFamily="49" charset="0"/>
              </a:rPr>
              <a:t>cmp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cmp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a)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548640" lvl="2" indent="0">
              <a:spcBef>
                <a:spcPts val="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/>
              <a:t>Why do we pass </a:t>
            </a:r>
            <a:r>
              <a:rPr lang="en-US" dirty="0" err="1" smtClean="0">
                <a:latin typeface="Consolas" panose="020B0609020204030204" pitchFamily="49" charset="0"/>
              </a:rPr>
              <a:t>cmp</a:t>
            </a:r>
            <a:r>
              <a:rPr lang="en-US" dirty="0" smtClean="0"/>
              <a:t> </a:t>
            </a:r>
            <a:r>
              <a:rPr lang="en-US" dirty="0"/>
              <a:t>as a generic type argument instead of a function pointer</a:t>
            </a:r>
            <a:r>
              <a:rPr lang="en-US" dirty="0" smtClean="0"/>
              <a:t>?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Functionality: allows for function objects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>
              <a:spcBef>
                <a:spcPts val="0"/>
              </a:spcBef>
            </a:pPr>
            <a:r>
              <a:rPr lang="en-US" dirty="0" smtClean="0"/>
              <a:t>Performance: compiler can optimize function call overhead</a:t>
            </a:r>
          </a:p>
          <a:p>
            <a:pPr lvl="1">
              <a:spcBef>
                <a:spcPts val="0"/>
              </a:spcBef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50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Min, back to </a:t>
            </a:r>
            <a:r>
              <a:rPr lang="en-US" dirty="0" err="1" smtClean="0"/>
              <a:t>TotallyOrdered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Consolas" panose="020B0609020204030204" pitchFamily="49" charset="0"/>
              </a:rPr>
              <a:t>TotallyOrdered</a:t>
            </a:r>
            <a:r>
              <a:rPr lang="en-US" dirty="0" smtClean="0"/>
              <a:t> version, using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::less</a:t>
            </a:r>
            <a:r>
              <a:rPr lang="en-US" dirty="0" smtClean="0"/>
              <a:t> function object:</a:t>
            </a:r>
          </a:p>
          <a:p>
            <a:pPr marL="548640" lvl="2" indent="0">
              <a:spcBef>
                <a:spcPts val="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totally_ordered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 smtClean="0">
                <a:solidFill>
                  <a:srgbClr val="74531F"/>
                </a:solidFill>
                <a:latin typeface="Consolas" panose="020B0609020204030204" pitchFamily="49" charset="0"/>
              </a:rPr>
              <a:t>min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822960" lvl="3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rgbClr val="8F08C4"/>
                </a:solidFill>
                <a:latin typeface="Consolas" panose="020B0609020204030204" pitchFamily="49" charset="0"/>
              </a:rPr>
              <a:t>  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less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&gt;());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sz="16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::less&lt;T&gt;() is an object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/>
              <a:t>Possible implementation of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::less</a:t>
            </a:r>
            <a:r>
              <a:rPr lang="en-US" dirty="0" smtClean="0"/>
              <a:t>:</a:t>
            </a:r>
          </a:p>
          <a:p>
            <a:pPr marL="548640" lvl="2" indent="0">
              <a:spcBef>
                <a:spcPts val="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totally_ordered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less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bool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operator()(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{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2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Implementing max correctly is hard</a:t>
            </a:r>
          </a:p>
          <a:p>
            <a:pPr lvl="1"/>
            <a:r>
              <a:rPr lang="en-US" dirty="0" smtClean="0"/>
              <a:t>It seems to be just calling </a:t>
            </a:r>
            <a:r>
              <a:rPr lang="en-US" dirty="0" smtClean="0">
                <a:latin typeface="Consolas" panose="020B0609020204030204" pitchFamily="49" charset="0"/>
              </a:rPr>
              <a:t>min</a:t>
            </a:r>
            <a:r>
              <a:rPr lang="en-US" dirty="0" smtClean="0"/>
              <a:t> using </a:t>
            </a:r>
            <a:r>
              <a:rPr lang="en-US" dirty="0" smtClean="0">
                <a:latin typeface="Consolas" panose="020B0609020204030204" pitchFamily="49" charset="0"/>
              </a:rPr>
              <a:t>operator&gt;()</a:t>
            </a:r>
            <a:endParaRPr lang="en-US" dirty="0"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endParaRPr lang="en-US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totally_ordered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 smtClean="0">
                <a:solidFill>
                  <a:srgbClr val="74531F"/>
                </a:solidFill>
                <a:latin typeface="Consolas" panose="020B0609020204030204" pitchFamily="49" charset="0"/>
              </a:rPr>
              <a:t>max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822960" lvl="3" indent="0">
              <a:spcBef>
                <a:spcPts val="0"/>
              </a:spcBef>
              <a:buNone/>
            </a:pPr>
            <a:r>
              <a:rPr lang="en-US" sz="1600" dirty="0">
                <a:solidFill>
                  <a:srgbClr val="8F08C4"/>
                </a:solidFill>
                <a:latin typeface="Consolas" panose="020B0609020204030204" pitchFamily="49" charset="0"/>
              </a:rPr>
              <a:t>  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greater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&gt;());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One couldn’t be more wrong about this! Why?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So, if we define </a:t>
                </a:r>
                <a:r>
                  <a:rPr lang="en-US" dirty="0">
                    <a:latin typeface="Consolas" panose="020B0609020204030204" pitchFamily="49" charset="0"/>
                  </a:rPr>
                  <a:t>max</a:t>
                </a:r>
                <a:r>
                  <a:rPr lang="en-US" dirty="0"/>
                  <a:t> with </a:t>
                </a:r>
                <a:r>
                  <a:rPr lang="en-US" dirty="0">
                    <a:latin typeface="Consolas" panose="020B0609020204030204" pitchFamily="49" charset="0"/>
                  </a:rPr>
                  <a:t>min</a:t>
                </a:r>
                <a:r>
                  <a:rPr lang="en-US" dirty="0"/>
                  <a:t> and </a:t>
                </a:r>
                <a:r>
                  <a:rPr lang="en-US" dirty="0">
                    <a:latin typeface="Consolas" panose="020B0609020204030204" pitchFamily="49" charset="0"/>
                  </a:rPr>
                  <a:t>&gt;</a:t>
                </a:r>
                <a:r>
                  <a:rPr lang="en-US" dirty="0" smtClean="0"/>
                  <a:t> </a:t>
                </a:r>
                <a:r>
                  <a:rPr lang="en-US" dirty="0"/>
                  <a:t>it’s not going to work. Suppose we have </a:t>
                </a:r>
                <a:r>
                  <a:rPr lang="en-US" dirty="0">
                    <a:latin typeface="Consolas" panose="020B0609020204030204" pitchFamily="49" charset="0"/>
                  </a:rPr>
                  <a:t>a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en-US" dirty="0" smtClean="0">
                    <a:latin typeface="Consolas" panose="020B0609020204030204" pitchFamily="49" charset="0"/>
                  </a:rPr>
                  <a:t> b</a:t>
                </a:r>
                <a:r>
                  <a:rPr lang="en-US" dirty="0" smtClean="0"/>
                  <a:t> </a:t>
                </a:r>
                <a:r>
                  <a:rPr lang="en-US" dirty="0"/>
                  <a:t>(they are both equivalent), then</a:t>
                </a:r>
              </a:p>
              <a:p>
                <a:pPr lvl="1"/>
                <a:r>
                  <a:rPr lang="en-US" dirty="0" smtClean="0">
                    <a:latin typeface="Consolas" panose="020B0609020204030204" pitchFamily="49" charset="0"/>
                  </a:rPr>
                  <a:t>min(a</a:t>
                </a:r>
                <a:r>
                  <a:rPr lang="en-US" dirty="0">
                    <a:latin typeface="Consolas" panose="020B0609020204030204" pitchFamily="49" charset="0"/>
                  </a:rPr>
                  <a:t>, b)</a:t>
                </a:r>
                <a:r>
                  <a:rPr lang="en-US" dirty="0"/>
                  <a:t> </a:t>
                </a:r>
                <a:r>
                  <a:rPr lang="en-US" dirty="0" smtClean="0">
                    <a:sym typeface="Wingdings" panose="05000000000000000000" pitchFamily="2" charset="2"/>
                  </a:rPr>
                  <a:t></a:t>
                </a:r>
                <a:r>
                  <a:rPr lang="en-US" dirty="0" smtClean="0"/>
                  <a:t> </a:t>
                </a:r>
                <a:r>
                  <a:rPr lang="en-US" dirty="0"/>
                  <a:t>a</a:t>
                </a:r>
              </a:p>
              <a:p>
                <a:pPr lvl="1"/>
                <a:r>
                  <a:rPr lang="en-US" dirty="0">
                    <a:latin typeface="Consolas" panose="020B0609020204030204" pitchFamily="49" charset="0"/>
                  </a:rPr>
                  <a:t>max(a, b)</a:t>
                </a:r>
                <a:r>
                  <a:rPr lang="en-US" dirty="0"/>
                  <a:t> </a:t>
                </a:r>
                <a:r>
                  <a:rPr lang="en-US" dirty="0" smtClean="0">
                    <a:sym typeface="Wingdings" panose="05000000000000000000" pitchFamily="2" charset="2"/>
                  </a:rPr>
                  <a:t></a:t>
                </a:r>
                <a:r>
                  <a:rPr lang="en-US" dirty="0" smtClean="0"/>
                  <a:t> a</a:t>
                </a:r>
              </a:p>
              <a:p>
                <a:r>
                  <a:rPr lang="en-US" dirty="0" smtClean="0"/>
                  <a:t>But </a:t>
                </a:r>
                <a:r>
                  <a:rPr lang="en-US" dirty="0"/>
                  <a:t>we want </a:t>
                </a:r>
                <a:r>
                  <a:rPr lang="en-US" dirty="0">
                    <a:latin typeface="Consolas" panose="020B0609020204030204" pitchFamily="49" charset="0"/>
                  </a:rPr>
                  <a:t>min</a:t>
                </a:r>
                <a:r>
                  <a:rPr lang="en-US" dirty="0"/>
                  <a:t> and </a:t>
                </a:r>
                <a:r>
                  <a:rPr lang="en-US" dirty="0">
                    <a:latin typeface="Consolas" panose="020B0609020204030204" pitchFamily="49" charset="0"/>
                  </a:rPr>
                  <a:t>max</a:t>
                </a:r>
                <a:r>
                  <a:rPr lang="en-US" dirty="0"/>
                  <a:t> to do different things because they’re both </a:t>
                </a:r>
                <a:r>
                  <a:rPr lang="en-US" dirty="0" smtClean="0"/>
                  <a:t>useful</a:t>
                </a:r>
              </a:p>
              <a:p>
                <a:pPr marL="548640" lvl="2" indent="0">
                  <a:spcBef>
                    <a:spcPts val="0"/>
                  </a:spcBef>
                  <a:buNone/>
                </a:pPr>
                <a:endParaRPr lang="en-US" dirty="0">
                  <a:solidFill>
                    <a:srgbClr val="0000FF"/>
                  </a:solidFill>
                  <a:latin typeface="Consolas" panose="020B0609020204030204" pitchFamily="49" charset="0"/>
                </a:endParaRPr>
              </a:p>
              <a:p>
                <a:pPr marL="548640" lvl="2" indent="0">
                  <a:spcBef>
                    <a:spcPts val="0"/>
                  </a:spcBef>
                  <a:buNone/>
                </a:pPr>
                <a:r>
                  <a:rPr lang="en-US" dirty="0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template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dirty="0" smtClean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&lt;</a:t>
                </a:r>
                <a:r>
                  <a:rPr lang="en-US" dirty="0" err="1" smtClean="0">
                    <a:solidFill>
                      <a:srgbClr val="2B91AF"/>
                    </a:solidFill>
                    <a:latin typeface="Consolas" panose="020B0609020204030204" pitchFamily="49" charset="0"/>
                  </a:rPr>
                  <a:t>typename</a:t>
                </a:r>
                <a:r>
                  <a:rPr lang="en-US" dirty="0" smtClean="0">
                    <a:solidFill>
                      <a:srgbClr val="2B91AF"/>
                    </a:solidFill>
                    <a:latin typeface="Consolas" panose="020B0609020204030204" pitchFamily="49" charset="0"/>
                  </a:rPr>
                  <a:t> T</a:t>
                </a:r>
                <a:r>
                  <a:rPr lang="en-US" dirty="0">
                    <a:solidFill>
                      <a:srgbClr val="2B91AF"/>
                    </a:solidFill>
                    <a:latin typeface="Consolas" panose="020B0609020204030204" pitchFamily="49" charset="0"/>
                  </a:rPr>
                  <a:t>, </a:t>
                </a:r>
                <a:r>
                  <a:rPr lang="en-US" dirty="0" err="1">
                    <a:solidFill>
                      <a:srgbClr val="2B91AF"/>
                    </a:solidFill>
                    <a:latin typeface="Consolas" panose="020B0609020204030204" pitchFamily="49" charset="0"/>
                  </a:rPr>
                  <a:t>typename</a:t>
                </a:r>
                <a:r>
                  <a:rPr lang="en-US" dirty="0">
                    <a:solidFill>
                      <a:srgbClr val="2B91AF"/>
                    </a:solidFill>
                    <a:latin typeface="Consolas" panose="020B0609020204030204" pitchFamily="49" charset="0"/>
                  </a:rPr>
                  <a:t> Compare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&gt;</a:t>
                </a:r>
              </a:p>
              <a:p>
                <a:pPr marL="548640" lvl="2" indent="0">
                  <a:spcBef>
                    <a:spcPts val="0"/>
                  </a:spcBef>
                  <a:buNone/>
                </a:pP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 </a:t>
                </a:r>
                <a:r>
                  <a:rPr lang="en-US" dirty="0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requires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(</a:t>
                </a:r>
                <a:r>
                  <a:rPr lang="en-US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std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::</a:t>
                </a:r>
                <a:r>
                  <a:rPr lang="en-US" dirty="0" err="1">
                    <a:solidFill>
                      <a:srgbClr val="2B91AF"/>
                    </a:solidFill>
                    <a:latin typeface="Consolas" panose="020B0609020204030204" pitchFamily="49" charset="0"/>
                  </a:rPr>
                  <a:t>strict_weak_order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&lt;</a:t>
                </a:r>
                <a:r>
                  <a:rPr lang="en-US" dirty="0">
                    <a:solidFill>
                      <a:srgbClr val="2B91AF"/>
                    </a:solidFill>
                    <a:latin typeface="Consolas" panose="020B0609020204030204" pitchFamily="49" charset="0"/>
                  </a:rPr>
                  <a:t>Compare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, </a:t>
                </a:r>
                <a:r>
                  <a:rPr lang="en-US" dirty="0">
                    <a:solidFill>
                      <a:srgbClr val="2B91AF"/>
                    </a:solidFill>
                    <a:latin typeface="Consolas" panose="020B0609020204030204" pitchFamily="49" charset="0"/>
                  </a:rPr>
                  <a:t>T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, </a:t>
                </a:r>
                <a:r>
                  <a:rPr lang="en-US" dirty="0">
                    <a:solidFill>
                      <a:srgbClr val="2B91AF"/>
                    </a:solidFill>
                    <a:latin typeface="Consolas" panose="020B0609020204030204" pitchFamily="49" charset="0"/>
                  </a:rPr>
                  <a:t>T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&gt;)</a:t>
                </a:r>
              </a:p>
              <a:p>
                <a:pPr marL="548640" lvl="2" indent="0">
                  <a:spcBef>
                    <a:spcPts val="0"/>
                  </a:spcBef>
                  <a:buNone/>
                </a:pPr>
                <a:r>
                  <a:rPr lang="en-US" dirty="0">
                    <a:solidFill>
                      <a:srgbClr val="2B91AF"/>
                    </a:solidFill>
                    <a:latin typeface="Consolas" panose="020B0609020204030204" pitchFamily="49" charset="0"/>
                  </a:rPr>
                  <a:t>T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dirty="0" err="1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const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&amp; </a:t>
                </a:r>
                <a:r>
                  <a:rPr lang="en-US" dirty="0" smtClean="0">
                    <a:solidFill>
                      <a:srgbClr val="74531F"/>
                    </a:solidFill>
                    <a:latin typeface="Consolas" panose="020B0609020204030204" pitchFamily="49" charset="0"/>
                  </a:rPr>
                  <a:t>max</a:t>
                </a:r>
                <a:r>
                  <a:rPr lang="en-US" dirty="0" smtClean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(</a:t>
                </a:r>
                <a:r>
                  <a:rPr lang="en-US" dirty="0" smtClean="0">
                    <a:solidFill>
                      <a:srgbClr val="2B91AF"/>
                    </a:solidFill>
                    <a:latin typeface="Consolas" panose="020B0609020204030204" pitchFamily="49" charset="0"/>
                  </a:rPr>
                  <a:t>T</a:t>
                </a:r>
                <a:r>
                  <a:rPr lang="en-US" dirty="0" smtClean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dirty="0" err="1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const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&amp; </a:t>
                </a:r>
                <a:r>
                  <a:rPr lang="en-US" dirty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a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, </a:t>
                </a:r>
                <a:r>
                  <a:rPr lang="en-US" dirty="0">
                    <a:solidFill>
                      <a:srgbClr val="2B91AF"/>
                    </a:solidFill>
                    <a:latin typeface="Consolas" panose="020B0609020204030204" pitchFamily="49" charset="0"/>
                  </a:rPr>
                  <a:t>T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dirty="0" err="1">
                    <a:solidFill>
                      <a:srgbClr val="0000FF"/>
                    </a:solidFill>
                    <a:latin typeface="Consolas" panose="020B0609020204030204" pitchFamily="49" charset="0"/>
                  </a:rPr>
                  <a:t>const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&amp; </a:t>
                </a:r>
                <a:r>
                  <a:rPr lang="en-US" dirty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b, </a:t>
                </a:r>
                <a:r>
                  <a:rPr lang="en-US" dirty="0">
                    <a:solidFill>
                      <a:srgbClr val="2B91AF"/>
                    </a:solidFill>
                    <a:latin typeface="Consolas" panose="020B0609020204030204" pitchFamily="49" charset="0"/>
                  </a:rPr>
                  <a:t>Compare</a:t>
                </a:r>
                <a:r>
                  <a:rPr lang="en-US" dirty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dirty="0" err="1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cmp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)</a:t>
                </a:r>
              </a:p>
              <a:p>
                <a:pPr marL="548640" lvl="2" indent="0">
                  <a:spcBef>
                    <a:spcPts val="0"/>
                  </a:spcBef>
                  <a:buNone/>
                </a:pP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{</a:t>
                </a:r>
              </a:p>
              <a:p>
                <a:pPr marL="548640" lvl="2" indent="0">
                  <a:spcBef>
                    <a:spcPts val="0"/>
                  </a:spcBef>
                  <a:buNone/>
                </a:pP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    </a:t>
                </a:r>
                <a:r>
                  <a:rPr lang="en-US" dirty="0">
                    <a:solidFill>
                      <a:srgbClr val="8F08C4"/>
                    </a:solidFill>
                    <a:latin typeface="Consolas" panose="020B0609020204030204" pitchFamily="49" charset="0"/>
                  </a:rPr>
                  <a:t>if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(</a:t>
                </a:r>
                <a:r>
                  <a:rPr lang="en-US" dirty="0" err="1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cmp</a:t>
                </a:r>
                <a:r>
                  <a:rPr lang="en-US" dirty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(b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, </a:t>
                </a:r>
                <a:r>
                  <a:rPr lang="en-US" dirty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a)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) {</a:t>
                </a:r>
              </a:p>
              <a:p>
                <a:pPr marL="548640" lvl="2" indent="0">
                  <a:spcBef>
                    <a:spcPts val="0"/>
                  </a:spcBef>
                  <a:buNone/>
                </a:pP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        </a:t>
                </a:r>
                <a:r>
                  <a:rPr lang="en-US" dirty="0">
                    <a:solidFill>
                      <a:srgbClr val="8F08C4"/>
                    </a:solidFill>
                    <a:latin typeface="Consolas" panose="020B0609020204030204" pitchFamily="49" charset="0"/>
                  </a:rPr>
                  <a:t>return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dirty="0" smtClean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a</a:t>
                </a:r>
                <a:r>
                  <a:rPr lang="en-US" dirty="0" smtClean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;</a:t>
                </a:r>
                <a:endParaRPr lang="en-US" dirty="0">
                  <a:solidFill>
                    <a:srgbClr val="000000"/>
                  </a:solidFill>
                  <a:latin typeface="Consolas" panose="020B0609020204030204" pitchFamily="49" charset="0"/>
                </a:endParaRPr>
              </a:p>
              <a:p>
                <a:pPr marL="548640" lvl="2" indent="0">
                  <a:spcBef>
                    <a:spcPts val="0"/>
                  </a:spcBef>
                  <a:buNone/>
                </a:pP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    }</a:t>
                </a:r>
              </a:p>
              <a:p>
                <a:pPr marL="548640" lvl="2" indent="0">
                  <a:spcBef>
                    <a:spcPts val="0"/>
                  </a:spcBef>
                  <a:buNone/>
                </a:pP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    </a:t>
                </a:r>
                <a:r>
                  <a:rPr lang="en-US" dirty="0">
                    <a:solidFill>
                      <a:srgbClr val="8F08C4"/>
                    </a:solidFill>
                    <a:latin typeface="Consolas" panose="020B0609020204030204" pitchFamily="49" charset="0"/>
                  </a:rPr>
                  <a:t>return</a:t>
                </a: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 </a:t>
                </a:r>
                <a:r>
                  <a:rPr lang="en-US" dirty="0" smtClean="0">
                    <a:solidFill>
                      <a:srgbClr val="808080"/>
                    </a:solidFill>
                    <a:latin typeface="Consolas" panose="020B0609020204030204" pitchFamily="49" charset="0"/>
                  </a:rPr>
                  <a:t>b</a:t>
                </a:r>
                <a:r>
                  <a:rPr lang="en-US" dirty="0" smtClean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;</a:t>
                </a:r>
                <a:endParaRPr lang="en-US" dirty="0">
                  <a:solidFill>
                    <a:srgbClr val="000000"/>
                  </a:solidFill>
                  <a:latin typeface="Consolas" panose="020B0609020204030204" pitchFamily="49" charset="0"/>
                </a:endParaRPr>
              </a:p>
              <a:p>
                <a:pPr marL="548640" lvl="2" indent="0">
                  <a:spcBef>
                    <a:spcPts val="0"/>
                  </a:spcBef>
                  <a:buNone/>
                </a:pPr>
                <a:r>
                  <a:rPr lang="en-US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}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13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Max, </a:t>
            </a:r>
            <a:r>
              <a:rPr lang="en-US" dirty="0" err="1" smtClean="0"/>
              <a:t>TotallyOrdered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the sake of completeness: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TotallyOrdered</a:t>
            </a:r>
            <a:r>
              <a:rPr lang="en-US" dirty="0" smtClean="0"/>
              <a:t> version, using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::less</a:t>
            </a:r>
            <a:r>
              <a:rPr lang="en-US" dirty="0" smtClean="0"/>
              <a:t> function object:</a:t>
            </a:r>
          </a:p>
          <a:p>
            <a:pPr marL="548640" lvl="2" indent="0">
              <a:spcBef>
                <a:spcPts val="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totally_ordered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 smtClean="0">
                <a:solidFill>
                  <a:srgbClr val="74531F"/>
                </a:solidFill>
                <a:latin typeface="Consolas" panose="020B0609020204030204" pitchFamily="49" charset="0"/>
              </a:rPr>
              <a:t>max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822960" lvl="3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rgbClr val="8F08C4"/>
                </a:solidFill>
                <a:latin typeface="Consolas" panose="020B0609020204030204" pitchFamily="49" charset="0"/>
              </a:rPr>
              <a:t>  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4531F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smtClean="0">
                <a:solidFill>
                  <a:srgbClr val="808080"/>
                </a:solidFill>
                <a:latin typeface="Consolas" panose="020B0609020204030204" pitchFamily="49" charset="0"/>
              </a:rPr>
              <a:t>b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less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16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&gt;());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sz="1600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std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::less&lt;T&gt;() is an object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2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Min, Max, and </a:t>
            </a:r>
            <a:r>
              <a:rPr lang="en-US" dirty="0" err="1" smtClean="0"/>
              <a:t>MinMax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0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 Element in a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find the min element in a range of values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Suppose we want to find an item with smallest </a:t>
            </a:r>
            <a:r>
              <a:rPr lang="en-US" dirty="0" smtClean="0"/>
              <a:t>price)</a:t>
            </a:r>
          </a:p>
          <a:p>
            <a:r>
              <a:rPr lang="en-US" dirty="0" err="1">
                <a:latin typeface="Consolas" panose="020B0609020204030204" pitchFamily="49" charset="0"/>
              </a:rPr>
              <a:t>s</a:t>
            </a:r>
            <a:r>
              <a:rPr lang="en-US" dirty="0" err="1" smtClean="0">
                <a:latin typeface="Consolas" panose="020B0609020204030204" pitchFamily="49" charset="0"/>
              </a:rPr>
              <a:t>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min_element</a:t>
            </a:r>
            <a:r>
              <a:rPr lang="en-US" dirty="0" smtClean="0"/>
              <a:t>: simple algorithm, but hidden details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7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 Element in a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939528" cy="4351337"/>
          </a:xfrm>
        </p:spPr>
        <p:txBody>
          <a:bodyPr>
            <a:normAutofit fontScale="85000" lnSpcReduction="20000"/>
          </a:bodyPr>
          <a:lstStyle/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forward_iterator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strict_weak_order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iter_value_t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iter_value_t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&gt;&gt;)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min_element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min_el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++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!=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*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min_el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min_el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}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++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min_el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09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6618" y="6393824"/>
            <a:ext cx="7772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https</a:t>
            </a:r>
            <a:r>
              <a:rPr lang="en-US" sz="1100" dirty="0"/>
              <a:t>://www.agilealliance.org/agile101/the-agile-manifesto/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“We are uncovering better ways of developing software by doing it and helping others do it. Through this work we have come to value:</a:t>
            </a:r>
          </a:p>
          <a:p>
            <a:endParaRPr lang="en-US" dirty="0"/>
          </a:p>
          <a:p>
            <a:pPr lvl="1"/>
            <a:r>
              <a:rPr lang="en-US" b="1" dirty="0"/>
              <a:t>Individuals and interactions</a:t>
            </a:r>
            <a:r>
              <a:rPr lang="en-US" dirty="0"/>
              <a:t> over processes and tools</a:t>
            </a:r>
          </a:p>
          <a:p>
            <a:pPr lvl="1"/>
            <a:r>
              <a:rPr lang="en-US" b="1" dirty="0"/>
              <a:t>Working software</a:t>
            </a:r>
            <a:r>
              <a:rPr lang="en-US" dirty="0"/>
              <a:t> over comprehensive documentation</a:t>
            </a:r>
          </a:p>
          <a:p>
            <a:pPr lvl="1"/>
            <a:r>
              <a:rPr lang="en-US" b="1" dirty="0"/>
              <a:t>Customer collaboration</a:t>
            </a:r>
            <a:r>
              <a:rPr lang="en-US" dirty="0"/>
              <a:t> over contract negotiation</a:t>
            </a:r>
          </a:p>
          <a:p>
            <a:pPr lvl="1"/>
            <a:r>
              <a:rPr lang="en-US" b="1" dirty="0"/>
              <a:t>Responding to change</a:t>
            </a:r>
            <a:r>
              <a:rPr lang="en-US" dirty="0"/>
              <a:t> over following a plan</a:t>
            </a:r>
          </a:p>
          <a:p>
            <a:pPr lvl="1"/>
            <a:endParaRPr lang="en-US" dirty="0"/>
          </a:p>
          <a:p>
            <a:r>
              <a:rPr lang="en-US" dirty="0"/>
              <a:t>That is, while there is value in the items on the right, we value the items on the left more.”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Agile Manifesto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25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 Element in a Range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Note: this returns an iterator referring to the min element. Why?</a:t>
            </a:r>
          </a:p>
          <a:p>
            <a:r>
              <a:rPr lang="en-US" dirty="0" smtClean="0"/>
              <a:t>Because we probably want to update the value</a:t>
            </a:r>
          </a:p>
          <a:p>
            <a:pPr lvl="1"/>
            <a:r>
              <a:rPr lang="en-US" dirty="0" smtClean="0"/>
              <a:t>E.g. </a:t>
            </a:r>
            <a:r>
              <a:rPr lang="en-US" dirty="0"/>
              <a:t>y</a:t>
            </a:r>
            <a:r>
              <a:rPr lang="en-US" dirty="0" smtClean="0"/>
              <a:t>ou want to find the worst performing employee and fire him</a:t>
            </a:r>
          </a:p>
          <a:p>
            <a:pPr lvl="1"/>
            <a:r>
              <a:rPr lang="en-US" dirty="0" smtClean="0"/>
              <a:t>You don’t need the person itself, you need a handle on him/her</a:t>
            </a:r>
          </a:p>
          <a:p>
            <a:pPr lvl="1"/>
            <a:r>
              <a:rPr lang="en-US" dirty="0" smtClean="0"/>
              <a:t>Often, you want to do things with what you found!</a:t>
            </a:r>
          </a:p>
          <a:p>
            <a:r>
              <a:rPr lang="en-US" dirty="0" smtClean="0"/>
              <a:t>Because the sequence might be empty</a:t>
            </a:r>
          </a:p>
          <a:p>
            <a:pPr lvl="1"/>
            <a:r>
              <a:rPr lang="en-US" dirty="0" smtClean="0"/>
              <a:t>What would you return in that case?</a:t>
            </a:r>
          </a:p>
          <a:p>
            <a:pPr lvl="1"/>
            <a:r>
              <a:rPr lang="en-US" dirty="0" smtClean="0"/>
              <a:t>The algorithm returns the end iterator</a:t>
            </a:r>
          </a:p>
          <a:p>
            <a:r>
              <a:rPr lang="en-US" dirty="0" smtClean="0"/>
              <a:t>Finds first of all minimal elements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3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 Categories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8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Algorithms and 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Library defines five iterator categories</a:t>
            </a:r>
          </a:p>
          <a:p>
            <a:pPr lvl="1"/>
            <a:r>
              <a:rPr lang="en-US" dirty="0" smtClean="0"/>
              <a:t>Each corresponds to a specific set of exposed container operations</a:t>
            </a:r>
          </a:p>
          <a:p>
            <a:pPr lvl="1"/>
            <a:r>
              <a:rPr lang="en-US" dirty="0" smtClean="0"/>
              <a:t>Each library algorithm states what iterator category is compatible</a:t>
            </a:r>
          </a:p>
          <a:p>
            <a:pPr lvl="2"/>
            <a:r>
              <a:rPr lang="en-US" dirty="0" smtClean="0"/>
              <a:t>Possible to understand what containers are usable with which algorithms</a:t>
            </a:r>
          </a:p>
          <a:p>
            <a:pPr lvl="1"/>
            <a:r>
              <a:rPr lang="en-US" dirty="0" smtClean="0"/>
              <a:t>Each category corresponds to an access strategy for elements, also limits usable algorithms</a:t>
            </a:r>
          </a:p>
          <a:p>
            <a:pPr lvl="2"/>
            <a:r>
              <a:rPr lang="en-US" dirty="0" smtClean="0"/>
              <a:t>For instance: single pass algorithms, or random access algorithms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22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Read-Only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698124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srgbClr val="5BD078"/>
              </a:buClr>
            </a:pPr>
            <a:r>
              <a:rPr lang="en-US" sz="2600" dirty="0" err="1">
                <a:solidFill>
                  <a:prstClr val="black"/>
                </a:solidFill>
                <a:latin typeface="Consolas" panose="020B0609020204030204" pitchFamily="49" charset="0"/>
              </a:rPr>
              <a:t>std</a:t>
            </a:r>
            <a:r>
              <a:rPr lang="en-US" sz="2600" dirty="0">
                <a:solidFill>
                  <a:prstClr val="black"/>
                </a:solidFill>
                <a:latin typeface="Consolas" panose="020B0609020204030204" pitchFamily="49" charset="0"/>
              </a:rPr>
              <a:t>::find</a:t>
            </a:r>
            <a:r>
              <a:rPr lang="en-US" sz="2600" dirty="0">
                <a:solidFill>
                  <a:prstClr val="black"/>
                </a:solidFill>
              </a:rPr>
              <a:t>:</a:t>
            </a:r>
          </a:p>
          <a:p>
            <a:pPr marL="978408" lvl="3" indent="0">
              <a:buClr>
                <a:srgbClr val="31B6FD"/>
              </a:buClr>
              <a:buNone/>
            </a:pPr>
            <a:endParaRPr lang="en-US" sz="1700" dirty="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978408" lvl="3" indent="0">
              <a:buClr>
                <a:srgbClr val="31B6FD"/>
              </a:buClr>
              <a:buNone/>
            </a:pPr>
            <a:r>
              <a:rPr lang="en-US" sz="17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template</a:t>
            </a:r>
            <a:r>
              <a:rPr lang="en-US" sz="17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7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7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7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input_iterator</a:t>
            </a:r>
            <a:r>
              <a:rPr lang="en-US" sz="1700" dirty="0" smtClean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Iterator, </a:t>
            </a:r>
            <a:r>
              <a:rPr lang="en-US" sz="17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typename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T&gt;</a:t>
            </a:r>
          </a:p>
          <a:p>
            <a:pPr marL="978408" lvl="3" indent="0">
              <a:buClr>
                <a:srgbClr val="31B6FD"/>
              </a:buClr>
              <a:buNone/>
            </a:pP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Iterator find(Iterator first, Iterator last, T </a:t>
            </a:r>
            <a:r>
              <a:rPr lang="en-US" sz="1700" dirty="0" err="1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const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 </a:t>
            </a:r>
            <a:r>
              <a:rPr lang="en-US" sz="17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978408" lvl="3" indent="0">
              <a:buClr>
                <a:srgbClr val="31B6FD"/>
              </a:buClr>
              <a:buNone/>
            </a:pP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marL="978408" lvl="3" indent="0">
              <a:buClr>
                <a:srgbClr val="31B6FD"/>
              </a:buClr>
              <a:buNone/>
            </a:pP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</a:t>
            </a:r>
            <a:r>
              <a:rPr lang="en-US" sz="1700" dirty="0">
                <a:solidFill>
                  <a:srgbClr val="008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/**/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 first != last; ++first)</a:t>
            </a:r>
          </a:p>
          <a:p>
            <a:pPr marL="978408" lvl="3" indent="0">
              <a:buClr>
                <a:srgbClr val="31B6FD"/>
              </a:buClr>
              <a:buNone/>
            </a:pP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(*first == </a:t>
            </a:r>
            <a:r>
              <a:rPr lang="en-US" sz="1700" dirty="0" err="1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978408" lvl="3" indent="0">
              <a:buClr>
                <a:srgbClr val="31B6FD"/>
              </a:buClr>
              <a:buNone/>
            </a:pP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    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 marL="978408" lvl="3" indent="0">
              <a:buClr>
                <a:srgbClr val="31B6FD"/>
              </a:buClr>
              <a:buNone/>
            </a:pP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</a:t>
            </a: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first;</a:t>
            </a:r>
          </a:p>
          <a:p>
            <a:pPr marL="978408" lvl="3" indent="0">
              <a:buClr>
                <a:srgbClr val="31B6FD"/>
              </a:buClr>
              <a:buNone/>
            </a:pPr>
            <a:r>
              <a:rPr lang="en-US" sz="1700" dirty="0">
                <a:solidFill>
                  <a:prstClr val="black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sz="2600" dirty="0"/>
              <a:t>Requires iterator operators: </a:t>
            </a:r>
            <a:r>
              <a:rPr lang="en-US" sz="2600" dirty="0" smtClean="0">
                <a:solidFill>
                  <a:prstClr val="black"/>
                </a:solidFill>
              </a:rPr>
              <a:t>!= (==), </a:t>
            </a:r>
            <a:r>
              <a:rPr lang="en-US" sz="2600" dirty="0">
                <a:solidFill>
                  <a:prstClr val="black"/>
                </a:solidFill>
              </a:rPr>
              <a:t>++, * (for reading</a:t>
            </a:r>
            <a:r>
              <a:rPr lang="en-US" sz="2600" dirty="0" smtClean="0">
                <a:solidFill>
                  <a:prstClr val="black"/>
                </a:solidFill>
              </a:rPr>
              <a:t>)</a:t>
            </a:r>
            <a:endParaRPr lang="en-US" sz="2600" dirty="0" smtClean="0"/>
          </a:p>
          <a:p>
            <a:pPr lvl="1"/>
            <a:r>
              <a:rPr lang="en-US" sz="1800" i="1" dirty="0" smtClean="0"/>
              <a:t>Input </a:t>
            </a:r>
            <a:r>
              <a:rPr lang="en-US" sz="1800" i="1" dirty="0"/>
              <a:t>iterators</a:t>
            </a:r>
          </a:p>
          <a:p>
            <a:r>
              <a:rPr lang="en-US" sz="2600" dirty="0"/>
              <a:t>Not possible to store a copy of the iterator ‘to go back’</a:t>
            </a:r>
          </a:p>
          <a:p>
            <a:r>
              <a:rPr lang="de-DE" sz="2600" dirty="0"/>
              <a:t>All iterators we</a:t>
            </a:r>
            <a:r>
              <a:rPr lang="en-US" sz="2600" dirty="0"/>
              <a:t>’</a:t>
            </a:r>
            <a:r>
              <a:rPr lang="de-DE" sz="2600" dirty="0"/>
              <a:t>ve seen so far are (at least) input iterators</a:t>
            </a: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3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Write-Only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656083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err="1">
                <a:latin typeface="Consolas" panose="020B0609020204030204" pitchFamily="49" charset="0"/>
              </a:rPr>
              <a:t>std</a:t>
            </a:r>
            <a:r>
              <a:rPr lang="en-US" sz="3400" dirty="0">
                <a:latin typeface="Consolas" panose="020B0609020204030204" pitchFamily="49" charset="0"/>
              </a:rPr>
              <a:t>::copy</a:t>
            </a:r>
          </a:p>
          <a:p>
            <a:pPr marL="978408" lvl="3" indent="0">
              <a:buNone/>
            </a:pPr>
            <a:endParaRPr lang="en-US" sz="2000" dirty="0">
              <a:solidFill>
                <a:srgbClr val="0000FF"/>
              </a:solidFill>
              <a:latin typeface="Consolas"/>
            </a:endParaRPr>
          </a:p>
          <a:p>
            <a:pPr marL="978408" lvl="3" indent="0">
              <a:buNone/>
            </a:pPr>
            <a:r>
              <a:rPr lang="en-US" sz="2600" dirty="0">
                <a:solidFill>
                  <a:srgbClr val="0000FF"/>
                </a:solidFill>
                <a:latin typeface="Consolas"/>
              </a:rPr>
              <a:t>template</a:t>
            </a:r>
            <a:r>
              <a:rPr lang="en-US" sz="2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2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26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2600" dirty="0" err="1">
                <a:solidFill>
                  <a:srgbClr val="2B91AF"/>
                </a:solidFill>
                <a:latin typeface="Consolas" panose="020B0609020204030204" pitchFamily="49" charset="0"/>
              </a:rPr>
              <a:t>input_iterator</a:t>
            </a:r>
            <a:r>
              <a:rPr lang="en-US" sz="26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600" dirty="0">
                <a:solidFill>
                  <a:prstClr val="black"/>
                </a:solidFill>
                <a:latin typeface="Consolas"/>
              </a:rPr>
              <a:t>In, </a:t>
            </a:r>
            <a:r>
              <a:rPr lang="en-US" sz="26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2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26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output_iterator</a:t>
            </a:r>
            <a:r>
              <a:rPr lang="en-US" sz="26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600" dirty="0">
                <a:solidFill>
                  <a:prstClr val="black"/>
                </a:solidFill>
                <a:latin typeface="Consolas"/>
              </a:rPr>
              <a:t>Out&gt;</a:t>
            </a:r>
          </a:p>
          <a:p>
            <a:pPr marL="978408" lvl="3" indent="0">
              <a:buNone/>
            </a:pPr>
            <a:r>
              <a:rPr lang="en-US" sz="2600" dirty="0">
                <a:solidFill>
                  <a:prstClr val="black"/>
                </a:solidFill>
                <a:latin typeface="Consolas"/>
              </a:rPr>
              <a:t>Out copy(In begin, In end, Out </a:t>
            </a:r>
            <a:r>
              <a:rPr lang="en-US" sz="2600" dirty="0" err="1">
                <a:solidFill>
                  <a:prstClr val="black"/>
                </a:solidFill>
                <a:latin typeface="Consolas"/>
              </a:rPr>
              <a:t>dest</a:t>
            </a:r>
            <a:r>
              <a:rPr lang="en-US" sz="2600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pPr marL="978408" lvl="3" indent="0">
              <a:buNone/>
            </a:pPr>
            <a:r>
              <a:rPr lang="en-US" sz="26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78408" lvl="3" indent="0">
              <a:buNone/>
            </a:pPr>
            <a:r>
              <a:rPr lang="en-US" sz="2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60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2600" dirty="0">
                <a:solidFill>
                  <a:prstClr val="black"/>
                </a:solidFill>
                <a:latin typeface="Consolas"/>
              </a:rPr>
              <a:t> (begin != end)</a:t>
            </a:r>
          </a:p>
          <a:p>
            <a:pPr marL="978408" lvl="3" indent="0">
              <a:buNone/>
            </a:pPr>
            <a:r>
              <a:rPr lang="en-US" sz="2600" dirty="0">
                <a:solidFill>
                  <a:prstClr val="black"/>
                </a:solidFill>
                <a:latin typeface="Consolas"/>
              </a:rPr>
              <a:t>        *</a:t>
            </a:r>
            <a:r>
              <a:rPr lang="en-US" sz="2600" dirty="0" err="1">
                <a:solidFill>
                  <a:prstClr val="black"/>
                </a:solidFill>
                <a:latin typeface="Consolas"/>
              </a:rPr>
              <a:t>dest</a:t>
            </a:r>
            <a:r>
              <a:rPr lang="en-US" sz="2600" dirty="0">
                <a:solidFill>
                  <a:prstClr val="black"/>
                </a:solidFill>
                <a:latin typeface="Consolas"/>
              </a:rPr>
              <a:t>++ = *begin++;</a:t>
            </a:r>
          </a:p>
          <a:p>
            <a:pPr marL="978408" lvl="3" indent="0">
              <a:buNone/>
            </a:pPr>
            <a:r>
              <a:rPr lang="en-US" sz="26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26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26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600" dirty="0" err="1">
                <a:solidFill>
                  <a:prstClr val="black"/>
                </a:solidFill>
                <a:latin typeface="Consolas"/>
              </a:rPr>
              <a:t>dest</a:t>
            </a:r>
            <a:r>
              <a:rPr lang="en-US" sz="26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78408" lvl="3" indent="0">
              <a:buNone/>
            </a:pPr>
            <a:r>
              <a:rPr lang="en-US" sz="26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978408" lvl="3" indent="0">
              <a:buNone/>
            </a:pP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r>
              <a:rPr lang="en-US" sz="3100" dirty="0"/>
              <a:t>Required iterator operators: </a:t>
            </a:r>
            <a:r>
              <a:rPr lang="en-US" sz="3100" dirty="0" smtClean="0">
                <a:solidFill>
                  <a:prstClr val="black"/>
                </a:solidFill>
              </a:rPr>
              <a:t>!= (==), </a:t>
            </a:r>
            <a:r>
              <a:rPr lang="en-US" sz="3100" dirty="0">
                <a:solidFill>
                  <a:prstClr val="black"/>
                </a:solidFill>
              </a:rPr>
              <a:t>++, * (for writing)</a:t>
            </a:r>
            <a:endParaRPr lang="en-US" sz="3100" i="1" dirty="0">
              <a:solidFill>
                <a:prstClr val="black"/>
              </a:solidFill>
            </a:endParaRPr>
          </a:p>
          <a:p>
            <a:pPr lvl="1"/>
            <a:r>
              <a:rPr lang="en-US" sz="3100" i="1" dirty="0"/>
              <a:t>Output Iterators</a:t>
            </a:r>
            <a:r>
              <a:rPr lang="en-US" sz="3100" dirty="0"/>
              <a:t>, example: </a:t>
            </a:r>
            <a:r>
              <a:rPr lang="en-US" sz="3100" dirty="0" err="1"/>
              <a:t>std</a:t>
            </a:r>
            <a:r>
              <a:rPr lang="en-US" sz="3100" dirty="0"/>
              <a:t>::</a:t>
            </a:r>
            <a:r>
              <a:rPr lang="en-US" sz="3100" dirty="0" err="1"/>
              <a:t>back_inserter</a:t>
            </a:r>
            <a:endParaRPr lang="en-US" sz="3100" dirty="0"/>
          </a:p>
          <a:p>
            <a:r>
              <a:rPr lang="en-US" sz="3100" dirty="0"/>
              <a:t>Implicit requirements:</a:t>
            </a:r>
          </a:p>
          <a:p>
            <a:pPr lvl="1"/>
            <a:r>
              <a:rPr lang="en-US" sz="3100" dirty="0"/>
              <a:t>Do not execute ++it more than once between assignments to *it</a:t>
            </a:r>
          </a:p>
          <a:p>
            <a:pPr lvl="1"/>
            <a:r>
              <a:rPr lang="en-US" sz="3100" dirty="0"/>
              <a:t>Do not assign a value to *it more than once without incrementing it</a:t>
            </a:r>
          </a:p>
          <a:p>
            <a:r>
              <a:rPr lang="en-US" sz="3100" dirty="0"/>
              <a:t>Not possible to store a copy of the iterator to overwrite output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6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Read-Write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err="1">
                <a:latin typeface="Consolas" panose="020B0609020204030204" pitchFamily="49" charset="0"/>
              </a:rPr>
              <a:t>std</a:t>
            </a:r>
            <a:r>
              <a:rPr lang="en-US" sz="2600" dirty="0">
                <a:latin typeface="Consolas" panose="020B0609020204030204" pitchFamily="49" charset="0"/>
              </a:rPr>
              <a:t>::replace</a:t>
            </a:r>
          </a:p>
          <a:p>
            <a:pPr marL="978408" lvl="3" indent="0">
              <a:buNone/>
            </a:pPr>
            <a:endParaRPr lang="en-US" sz="1500" dirty="0" smtClean="0">
              <a:solidFill>
                <a:srgbClr val="0000FF"/>
              </a:solidFill>
              <a:latin typeface="Consolas"/>
            </a:endParaRPr>
          </a:p>
          <a:p>
            <a:pPr marL="978408" lvl="3" indent="0">
              <a:buNone/>
            </a:pPr>
            <a:r>
              <a:rPr lang="en-US" sz="1700" dirty="0" smtClean="0">
                <a:solidFill>
                  <a:srgbClr val="0000FF"/>
                </a:solidFill>
                <a:latin typeface="Consolas"/>
              </a:rPr>
              <a:t>template 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17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7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forward_iterator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700" dirty="0" err="1" smtClean="0">
                <a:solidFill>
                  <a:prstClr val="black"/>
                </a:solidFill>
                <a:latin typeface="Consolas"/>
              </a:rPr>
              <a:t>Fwd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1700" dirty="0" err="1">
                <a:solidFill>
                  <a:srgbClr val="0000FF"/>
                </a:solidFill>
                <a:latin typeface="Consolas"/>
              </a:rPr>
              <a:t>typename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 X&gt;</a:t>
            </a:r>
          </a:p>
          <a:p>
            <a:pPr marL="978408" lvl="3" indent="0">
              <a:buNone/>
            </a:pPr>
            <a:r>
              <a:rPr lang="en-US" sz="17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replace(</a:t>
            </a:r>
            <a:r>
              <a:rPr lang="en-US" sz="1700" dirty="0" err="1" smtClean="0">
                <a:solidFill>
                  <a:prstClr val="black"/>
                </a:solidFill>
                <a:latin typeface="Consolas"/>
              </a:rPr>
              <a:t>Fwd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beg, </a:t>
            </a:r>
            <a:r>
              <a:rPr lang="en-US" sz="1700" dirty="0" err="1" smtClean="0">
                <a:solidFill>
                  <a:prstClr val="black"/>
                </a:solidFill>
                <a:latin typeface="Consolas"/>
              </a:rPr>
              <a:t>Fwd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end, X </a:t>
            </a:r>
            <a:r>
              <a:rPr lang="en-US" sz="1700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&amp; x, X </a:t>
            </a:r>
            <a:r>
              <a:rPr lang="en-US" sz="1700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&amp; y)</a:t>
            </a:r>
          </a:p>
          <a:p>
            <a:pPr marL="978408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78408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 (beg != end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) {</a:t>
            </a:r>
            <a:endParaRPr lang="en-US" sz="1700" dirty="0">
              <a:solidFill>
                <a:prstClr val="black"/>
              </a:solidFill>
              <a:latin typeface="Consolas"/>
            </a:endParaRPr>
          </a:p>
          <a:p>
            <a:pPr marL="978408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7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 (*beg == x)</a:t>
            </a:r>
          </a:p>
          <a:p>
            <a:pPr marL="978408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            *beg = y;</a:t>
            </a:r>
          </a:p>
          <a:p>
            <a:pPr marL="978408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        ++beg;</a:t>
            </a:r>
          </a:p>
          <a:p>
            <a:pPr marL="978408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978408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dirty="0"/>
              <a:t>Required iterator operators: </a:t>
            </a:r>
            <a:r>
              <a:rPr lang="en-US" dirty="0" smtClean="0">
                <a:solidFill>
                  <a:prstClr val="black"/>
                </a:solidFill>
              </a:rPr>
              <a:t>!= (==), </a:t>
            </a:r>
            <a:r>
              <a:rPr lang="en-US" dirty="0">
                <a:solidFill>
                  <a:prstClr val="black"/>
                </a:solidFill>
              </a:rPr>
              <a:t>++, * (for reading and writing)</a:t>
            </a:r>
            <a:r>
              <a:rPr lang="en-US" dirty="0"/>
              <a:t>, -&gt; for member access</a:t>
            </a:r>
            <a:endParaRPr lang="en-US" dirty="0">
              <a:solidFill>
                <a:prstClr val="black"/>
              </a:solidFill>
            </a:endParaRPr>
          </a:p>
          <a:p>
            <a:pPr lvl="1"/>
            <a:r>
              <a:rPr lang="en-US" i="1" dirty="0"/>
              <a:t>Forward iterators</a:t>
            </a:r>
          </a:p>
          <a:p>
            <a:r>
              <a:rPr lang="en-US" dirty="0"/>
              <a:t>Storing copy of iterator possible! Very handy!</a:t>
            </a:r>
          </a:p>
          <a:p>
            <a:pPr marL="0" indent="0">
              <a:buNone/>
            </a:pPr>
            <a:endParaRPr lang="en-US" i="1" dirty="0">
              <a:solidFill>
                <a:prstClr val="black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Reversible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290514" cy="4719145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err="1">
                <a:latin typeface="Consolas" panose="020B0609020204030204" pitchFamily="49" charset="0"/>
              </a:rPr>
              <a:t>std</a:t>
            </a:r>
            <a:r>
              <a:rPr lang="en-US" sz="2800" dirty="0">
                <a:latin typeface="Consolas" panose="020B0609020204030204" pitchFamily="49" charset="0"/>
              </a:rPr>
              <a:t>::reverse</a:t>
            </a:r>
          </a:p>
          <a:p>
            <a:pPr marL="978408" lvl="3" indent="0">
              <a:buNone/>
            </a:pPr>
            <a:endParaRPr lang="en-US" dirty="0" smtClean="0">
              <a:solidFill>
                <a:srgbClr val="0000FF"/>
              </a:solidFill>
              <a:latin typeface="Consolas"/>
            </a:endParaRPr>
          </a:p>
          <a:p>
            <a:pPr marL="978408" lvl="3" indent="0">
              <a:buNone/>
            </a:pPr>
            <a:r>
              <a:rPr lang="en-US" sz="1700" dirty="0" smtClean="0">
                <a:solidFill>
                  <a:srgbClr val="0000FF"/>
                </a:solidFill>
                <a:latin typeface="Consolas"/>
              </a:rPr>
              <a:t>template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17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7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bidirectional_iterator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700" dirty="0" err="1" smtClean="0">
                <a:solidFill>
                  <a:prstClr val="black"/>
                </a:solidFill>
                <a:latin typeface="Consolas"/>
              </a:rPr>
              <a:t>BiDir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&gt; </a:t>
            </a:r>
            <a:endParaRPr lang="en-US" sz="1700" dirty="0">
              <a:solidFill>
                <a:prstClr val="black"/>
              </a:solidFill>
              <a:latin typeface="Consolas"/>
            </a:endParaRPr>
          </a:p>
          <a:p>
            <a:pPr marL="978408" lvl="3" indent="0">
              <a:buNone/>
            </a:pPr>
            <a:r>
              <a:rPr lang="en-US" sz="17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reverse(</a:t>
            </a:r>
            <a:r>
              <a:rPr lang="en-US" sz="1700" dirty="0" err="1" smtClean="0">
                <a:solidFill>
                  <a:prstClr val="black"/>
                </a:solidFill>
                <a:latin typeface="Consolas"/>
              </a:rPr>
              <a:t>BiDir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begin, </a:t>
            </a:r>
            <a:r>
              <a:rPr lang="en-US" sz="1700" dirty="0" err="1" smtClean="0">
                <a:solidFill>
                  <a:prstClr val="black"/>
                </a:solidFill>
                <a:latin typeface="Consolas"/>
              </a:rPr>
              <a:t>BiDir</a:t>
            </a:r>
            <a:r>
              <a:rPr lang="en-US" sz="17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end)</a:t>
            </a:r>
          </a:p>
          <a:p>
            <a:pPr marL="978408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78408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 (begin != end) {</a:t>
            </a:r>
          </a:p>
          <a:p>
            <a:pPr marL="978408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        --end;</a:t>
            </a:r>
          </a:p>
          <a:p>
            <a:pPr marL="978408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17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1700" dirty="0">
                <a:solidFill>
                  <a:prstClr val="black"/>
                </a:solidFill>
                <a:latin typeface="Consolas"/>
              </a:rPr>
              <a:t> (begin != end)</a:t>
            </a:r>
          </a:p>
          <a:p>
            <a:pPr marL="978408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            swap(*begin++, *end);</a:t>
            </a:r>
          </a:p>
          <a:p>
            <a:pPr marL="978408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    }</a:t>
            </a:r>
          </a:p>
          <a:p>
            <a:pPr marL="978408" lvl="3" indent="0">
              <a:buNone/>
            </a:pPr>
            <a:r>
              <a:rPr lang="en-US" sz="17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r>
              <a:rPr lang="en-US" dirty="0" smtClean="0"/>
              <a:t>Required </a:t>
            </a:r>
            <a:r>
              <a:rPr lang="en-US" dirty="0"/>
              <a:t>iterator operators: </a:t>
            </a:r>
            <a:r>
              <a:rPr lang="en-US" dirty="0">
                <a:solidFill>
                  <a:prstClr val="black"/>
                </a:solidFill>
              </a:rPr>
              <a:t>!=, ==, ++, --, * (for reading and writing)</a:t>
            </a:r>
            <a:r>
              <a:rPr lang="en-US" dirty="0"/>
              <a:t>, -&gt; for member access</a:t>
            </a:r>
          </a:p>
          <a:p>
            <a:pPr lvl="1"/>
            <a:r>
              <a:rPr lang="en-US" i="1" dirty="0"/>
              <a:t>Bidirectional iterators</a:t>
            </a:r>
          </a:p>
          <a:p>
            <a:r>
              <a:rPr lang="en-US" dirty="0"/>
              <a:t>The standard-library container classes all support bidirectional iterators.</a:t>
            </a:r>
          </a:p>
          <a:p>
            <a:pPr lvl="1"/>
            <a:r>
              <a:rPr lang="en-US" dirty="0"/>
              <a:t>Except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forward_list</a:t>
            </a:r>
            <a:r>
              <a:rPr lang="en-US" dirty="0" smtClean="0"/>
              <a:t> </a:t>
            </a:r>
            <a:r>
              <a:rPr lang="en-US" dirty="0"/>
              <a:t>(singly linked list)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87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1"/>
            <a:ext cx="9290514" cy="4687614"/>
          </a:xfrm>
        </p:spPr>
        <p:txBody>
          <a:bodyPr>
            <a:normAutofit fontScale="40000" lnSpcReduction="20000"/>
          </a:bodyPr>
          <a:lstStyle/>
          <a:p>
            <a:r>
              <a:rPr lang="en-US" sz="3800" dirty="0" err="1">
                <a:latin typeface="Consolas" panose="020B0609020204030204" pitchFamily="49" charset="0"/>
              </a:rPr>
              <a:t>std</a:t>
            </a:r>
            <a:r>
              <a:rPr lang="en-US" sz="3800" dirty="0">
                <a:latin typeface="Consolas" panose="020B0609020204030204" pitchFamily="49" charset="0"/>
              </a:rPr>
              <a:t>::</a:t>
            </a:r>
            <a:r>
              <a:rPr lang="en-US" sz="3800" dirty="0" err="1">
                <a:latin typeface="Consolas" panose="020B0609020204030204" pitchFamily="49" charset="0"/>
              </a:rPr>
              <a:t>binary_search</a:t>
            </a:r>
            <a:r>
              <a:rPr lang="en-US" sz="3800" dirty="0"/>
              <a:t>:</a:t>
            </a:r>
          </a:p>
          <a:p>
            <a:pPr marL="978408" lvl="3" indent="0">
              <a:buNone/>
            </a:pPr>
            <a:endParaRPr lang="en-US" dirty="0" smtClean="0">
              <a:solidFill>
                <a:srgbClr val="0000FF"/>
              </a:solidFill>
              <a:latin typeface="Consolas"/>
            </a:endParaRP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 smtClean="0">
                <a:solidFill>
                  <a:srgbClr val="0000FF"/>
                </a:solidFill>
                <a:latin typeface="Consolas"/>
              </a:rPr>
              <a:t>template</a:t>
            </a:r>
            <a:r>
              <a:rPr lang="en-US" sz="35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35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3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3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3600" dirty="0" err="1" smtClean="0">
                <a:solidFill>
                  <a:srgbClr val="2B91AF"/>
                </a:solidFill>
                <a:latin typeface="Consolas" panose="020B0609020204030204" pitchFamily="49" charset="0"/>
              </a:rPr>
              <a:t>random_access_iterator</a:t>
            </a:r>
            <a:r>
              <a:rPr lang="en-US" sz="35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3500" dirty="0">
                <a:solidFill>
                  <a:prstClr val="black"/>
                </a:solidFill>
                <a:latin typeface="Consolas"/>
              </a:rPr>
              <a:t>Ran, </a:t>
            </a:r>
            <a:r>
              <a:rPr lang="en-US" sz="3500" dirty="0">
                <a:solidFill>
                  <a:srgbClr val="0000FF"/>
                </a:solidFill>
                <a:latin typeface="Consolas"/>
              </a:rPr>
              <a:t>class</a:t>
            </a:r>
            <a:r>
              <a:rPr lang="en-US" sz="3500" dirty="0">
                <a:solidFill>
                  <a:prstClr val="black"/>
                </a:solidFill>
                <a:latin typeface="Consolas"/>
              </a:rPr>
              <a:t> X&gt;</a:t>
            </a: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 err="1">
                <a:solidFill>
                  <a:srgbClr val="0000FF"/>
                </a:solidFill>
                <a:latin typeface="Consolas"/>
              </a:rPr>
              <a:t>bool</a:t>
            </a:r>
            <a:r>
              <a:rPr lang="en-US" sz="35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3500" dirty="0" err="1">
                <a:solidFill>
                  <a:prstClr val="black"/>
                </a:solidFill>
                <a:latin typeface="Consolas"/>
              </a:rPr>
              <a:t>binary_search</a:t>
            </a:r>
            <a:r>
              <a:rPr lang="en-US" sz="3500" dirty="0">
                <a:solidFill>
                  <a:prstClr val="black"/>
                </a:solidFill>
                <a:latin typeface="Consolas"/>
              </a:rPr>
              <a:t>(Ran begin, Ran end, X </a:t>
            </a:r>
            <a:r>
              <a:rPr lang="en-US" sz="3500" dirty="0" err="1">
                <a:solidFill>
                  <a:srgbClr val="0000FF"/>
                </a:solidFill>
                <a:latin typeface="Consolas"/>
              </a:rPr>
              <a:t>const</a:t>
            </a:r>
            <a:r>
              <a:rPr lang="en-US" sz="3500" dirty="0">
                <a:solidFill>
                  <a:prstClr val="black"/>
                </a:solidFill>
                <a:latin typeface="Consolas"/>
              </a:rPr>
              <a:t>&amp; x)</a:t>
            </a: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3500" dirty="0">
                <a:solidFill>
                  <a:srgbClr val="0000FF"/>
                </a:solidFill>
                <a:latin typeface="Consolas"/>
              </a:rPr>
              <a:t>while</a:t>
            </a:r>
            <a:r>
              <a:rPr lang="en-US" sz="3500" dirty="0">
                <a:solidFill>
                  <a:prstClr val="black"/>
                </a:solidFill>
                <a:latin typeface="Consolas"/>
              </a:rPr>
              <a:t> (begin &lt; end) {</a:t>
            </a: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 smtClean="0">
                <a:solidFill>
                  <a:prstClr val="black"/>
                </a:solidFill>
                <a:latin typeface="Consolas"/>
              </a:rPr>
              <a:t>        Ran </a:t>
            </a:r>
            <a:r>
              <a:rPr lang="en-US" sz="3500" dirty="0">
                <a:solidFill>
                  <a:prstClr val="black"/>
                </a:solidFill>
                <a:latin typeface="Consolas"/>
              </a:rPr>
              <a:t>mid = begin + (end - begin) / 2</a:t>
            </a:r>
            <a:r>
              <a:rPr lang="en-US" sz="3500" dirty="0" smtClean="0">
                <a:solidFill>
                  <a:prstClr val="black"/>
                </a:solidFill>
                <a:latin typeface="Consolas"/>
              </a:rPr>
              <a:t>;</a:t>
            </a:r>
            <a:r>
              <a:rPr lang="en-US" sz="3500" dirty="0">
                <a:solidFill>
                  <a:srgbClr val="008000"/>
                </a:solidFill>
                <a:latin typeface="Consolas"/>
              </a:rPr>
              <a:t> // find the midpoint of the range</a:t>
            </a:r>
            <a:endParaRPr lang="en-US" sz="3500" dirty="0">
              <a:solidFill>
                <a:prstClr val="black"/>
              </a:solidFill>
              <a:latin typeface="Consolas"/>
            </a:endParaRPr>
          </a:p>
          <a:p>
            <a:pPr marL="978408" lvl="3" indent="0">
              <a:spcBef>
                <a:spcPts val="400"/>
              </a:spcBef>
              <a:buNone/>
            </a:pPr>
            <a:endParaRPr lang="en-US" sz="3500" dirty="0">
              <a:solidFill>
                <a:prstClr val="black"/>
              </a:solidFill>
              <a:latin typeface="Consolas"/>
            </a:endParaRP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3500" dirty="0">
                <a:solidFill>
                  <a:srgbClr val="008000"/>
                </a:solidFill>
                <a:latin typeface="Consolas"/>
              </a:rPr>
              <a:t>// see which part of the range contains x; </a:t>
            </a:r>
            <a:r>
              <a:rPr lang="en-US" sz="3500" dirty="0" smtClean="0">
                <a:solidFill>
                  <a:srgbClr val="008000"/>
                </a:solidFill>
                <a:latin typeface="Consolas"/>
              </a:rPr>
              <a:t>keep </a:t>
            </a:r>
            <a:r>
              <a:rPr lang="en-US" sz="3500" dirty="0">
                <a:solidFill>
                  <a:srgbClr val="008000"/>
                </a:solidFill>
                <a:latin typeface="Consolas"/>
              </a:rPr>
              <a:t>looking only in that part</a:t>
            </a:r>
            <a:endParaRPr lang="en-US" sz="3500" dirty="0">
              <a:solidFill>
                <a:prstClr val="black"/>
              </a:solidFill>
              <a:latin typeface="Consolas"/>
            </a:endParaRP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35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3500" dirty="0">
                <a:solidFill>
                  <a:prstClr val="black"/>
                </a:solidFill>
                <a:latin typeface="Consolas"/>
              </a:rPr>
              <a:t> (x &lt; *mid)</a:t>
            </a: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>
                <a:solidFill>
                  <a:prstClr val="black"/>
                </a:solidFill>
                <a:latin typeface="Consolas"/>
              </a:rPr>
              <a:t>            end = mid;</a:t>
            </a: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3500" dirty="0">
                <a:solidFill>
                  <a:srgbClr val="0000FF"/>
                </a:solidFill>
                <a:latin typeface="Consolas"/>
              </a:rPr>
              <a:t>else</a:t>
            </a:r>
            <a:r>
              <a:rPr lang="en-US" sz="35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3500" dirty="0">
                <a:solidFill>
                  <a:srgbClr val="0000FF"/>
                </a:solidFill>
                <a:latin typeface="Consolas"/>
              </a:rPr>
              <a:t>if</a:t>
            </a:r>
            <a:r>
              <a:rPr lang="en-US" sz="3500" dirty="0">
                <a:solidFill>
                  <a:prstClr val="black"/>
                </a:solidFill>
                <a:latin typeface="Consolas"/>
              </a:rPr>
              <a:t> (*mid &lt; x)</a:t>
            </a: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>
                <a:solidFill>
                  <a:prstClr val="black"/>
                </a:solidFill>
                <a:latin typeface="Consolas"/>
              </a:rPr>
              <a:t>            begin = mid + 1;</a:t>
            </a: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3500" dirty="0">
                <a:solidFill>
                  <a:srgbClr val="0000FF"/>
                </a:solidFill>
                <a:latin typeface="Consolas"/>
              </a:rPr>
              <a:t>else</a:t>
            </a:r>
            <a:r>
              <a:rPr lang="en-US" sz="35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35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3500" dirty="0" smtClean="0">
                <a:solidFill>
                  <a:srgbClr val="008000"/>
                </a:solidFill>
                <a:latin typeface="Consolas"/>
              </a:rPr>
              <a:t>// if we got here, then *mid == x so we're done</a:t>
            </a:r>
            <a:endParaRPr lang="en-US" sz="3500" dirty="0" smtClean="0">
              <a:solidFill>
                <a:prstClr val="black"/>
              </a:solidFill>
              <a:latin typeface="Consolas"/>
            </a:endParaRP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 smtClean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3500" dirty="0" smtClean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35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3500" dirty="0" smtClean="0">
                <a:solidFill>
                  <a:srgbClr val="0000FF"/>
                </a:solidFill>
                <a:latin typeface="Consolas"/>
              </a:rPr>
              <a:t>true</a:t>
            </a:r>
            <a:r>
              <a:rPr lang="en-US" sz="3500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35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3500" dirty="0">
                <a:solidFill>
                  <a:srgbClr val="0000FF"/>
                </a:solidFill>
                <a:latin typeface="Consolas"/>
              </a:rPr>
              <a:t>return</a:t>
            </a:r>
            <a:r>
              <a:rPr lang="en-US" sz="35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3500" dirty="0">
                <a:solidFill>
                  <a:srgbClr val="0000FF"/>
                </a:solidFill>
                <a:latin typeface="Consolas"/>
              </a:rPr>
              <a:t>false</a:t>
            </a:r>
            <a:r>
              <a:rPr lang="en-US" sz="3500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978408" lvl="3" indent="0">
              <a:spcBef>
                <a:spcPts val="400"/>
              </a:spcBef>
              <a:buNone/>
            </a:pPr>
            <a:r>
              <a:rPr lang="en-US" sz="3500" dirty="0">
                <a:solidFill>
                  <a:prstClr val="black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9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Required iterator operators: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!=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smtClean="0">
                <a:latin typeface="Consolas" panose="020B0609020204030204" pitchFamily="49" charset="0"/>
              </a:rPr>
              <a:t>==)</a:t>
            </a:r>
            <a:r>
              <a:rPr lang="en-US" dirty="0" smtClean="0"/>
              <a:t>, </a:t>
            </a:r>
            <a:r>
              <a:rPr lang="en-US" dirty="0">
                <a:latin typeface="Consolas" panose="020B0609020204030204" pitchFamily="49" charset="0"/>
              </a:rPr>
              <a:t>++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</a:rPr>
              <a:t>--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</a:rPr>
              <a:t>*</a:t>
            </a:r>
            <a:r>
              <a:rPr lang="en-US" dirty="0"/>
              <a:t> (for reading and writing), -&gt; for member </a:t>
            </a:r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Let’s assume </a:t>
            </a:r>
            <a:r>
              <a:rPr lang="en-US" dirty="0" smtClean="0">
                <a:latin typeface="Consolas" panose="020B0609020204030204" pitchFamily="49" charset="0"/>
              </a:rPr>
              <a:t>p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q</a:t>
            </a:r>
            <a:r>
              <a:rPr lang="en-US" dirty="0" smtClean="0"/>
              <a:t> are iterators, </a:t>
            </a:r>
            <a:r>
              <a:rPr lang="en-US" dirty="0" smtClean="0">
                <a:latin typeface="Consolas" panose="020B0609020204030204" pitchFamily="49" charset="0"/>
              </a:rPr>
              <a:t>n</a:t>
            </a:r>
            <a:r>
              <a:rPr lang="en-US" dirty="0" smtClean="0"/>
              <a:t> is integer</a:t>
            </a:r>
            <a:endParaRPr lang="en-US" dirty="0"/>
          </a:p>
          <a:p>
            <a:pPr lvl="2"/>
            <a:r>
              <a:rPr lang="pt-BR" dirty="0">
                <a:latin typeface="Consolas" panose="020B0609020204030204" pitchFamily="49" charset="0"/>
              </a:rPr>
              <a:t>p + n</a:t>
            </a:r>
            <a:r>
              <a:rPr lang="pt-BR" dirty="0"/>
              <a:t>, </a:t>
            </a:r>
            <a:r>
              <a:rPr lang="pt-BR" dirty="0">
                <a:latin typeface="Consolas" panose="020B0609020204030204" pitchFamily="49" charset="0"/>
              </a:rPr>
              <a:t>p - n</a:t>
            </a:r>
            <a:r>
              <a:rPr lang="pt-BR" dirty="0"/>
              <a:t>, and </a:t>
            </a:r>
            <a:r>
              <a:rPr lang="pt-BR" dirty="0">
                <a:latin typeface="Consolas" panose="020B0609020204030204" pitchFamily="49" charset="0"/>
              </a:rPr>
              <a:t>n + p</a:t>
            </a:r>
          </a:p>
          <a:p>
            <a:pPr lvl="2"/>
            <a:r>
              <a:rPr lang="en-US" dirty="0">
                <a:latin typeface="Consolas" panose="020B0609020204030204" pitchFamily="49" charset="0"/>
              </a:rPr>
              <a:t>p - q</a:t>
            </a:r>
          </a:p>
          <a:p>
            <a:pPr lvl="2"/>
            <a:r>
              <a:rPr lang="pt-BR" dirty="0">
                <a:latin typeface="Consolas" panose="020B0609020204030204" pitchFamily="49" charset="0"/>
              </a:rPr>
              <a:t>p[n]</a:t>
            </a:r>
            <a:r>
              <a:rPr lang="pt-BR" dirty="0"/>
              <a:t> (equivalent to </a:t>
            </a:r>
            <a:r>
              <a:rPr lang="pt-BR" dirty="0">
                <a:latin typeface="Consolas" panose="020B0609020204030204" pitchFamily="49" charset="0"/>
              </a:rPr>
              <a:t>*(p + n)</a:t>
            </a:r>
            <a:r>
              <a:rPr lang="pt-BR" dirty="0"/>
              <a:t>)</a:t>
            </a:r>
          </a:p>
          <a:p>
            <a:pPr lvl="2"/>
            <a:r>
              <a:rPr lang="en-US" dirty="0">
                <a:latin typeface="Consolas" panose="020B0609020204030204" pitchFamily="49" charset="0"/>
              </a:rPr>
              <a:t>p &lt; q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</a:rPr>
              <a:t>p &gt; q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</a:rPr>
              <a:t>p &lt;= q</a:t>
            </a:r>
            <a:r>
              <a:rPr lang="en-US" dirty="0"/>
              <a:t>, and </a:t>
            </a:r>
            <a:r>
              <a:rPr lang="en-US" dirty="0">
                <a:latin typeface="Consolas" panose="020B0609020204030204" pitchFamily="49" charset="0"/>
              </a:rPr>
              <a:t>p &gt;= q</a:t>
            </a:r>
            <a:endParaRPr lang="en-US" dirty="0">
              <a:solidFill>
                <a:prstClr val="black"/>
              </a:solidFill>
              <a:latin typeface="Consolas" panose="020B0609020204030204" pitchFamily="49" charset="0"/>
            </a:endParaRPr>
          </a:p>
          <a:p>
            <a:r>
              <a:rPr lang="en-US" dirty="0" smtClean="0"/>
              <a:t>We’ve used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::sort</a:t>
            </a:r>
          </a:p>
          <a:p>
            <a:r>
              <a:rPr lang="en-US" dirty="0" smtClean="0"/>
              <a:t>Containers: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::string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::list</a:t>
            </a:r>
            <a:r>
              <a:rPr lang="en-US" dirty="0" smtClean="0"/>
              <a:t> is not random access (it’s bidirectional), why?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5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Iterator Ranges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Algorithms take pair of iterators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c.begin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r>
              <a:rPr lang="en-US" dirty="0" smtClean="0"/>
              <a:t> – refers to first element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c.end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r>
              <a:rPr lang="en-US" dirty="0" smtClean="0"/>
              <a:t> – refers to first element after last (‘one off’)</a:t>
            </a:r>
          </a:p>
          <a:p>
            <a:r>
              <a:rPr lang="en-US" dirty="0" smtClean="0"/>
              <a:t>Allows simple handling of empty ranges, both iterators point to the one off element</a:t>
            </a:r>
          </a:p>
          <a:p>
            <a:r>
              <a:rPr lang="en-US" dirty="0" smtClean="0"/>
              <a:t>Allows for comparing iterators for equality (</a:t>
            </a:r>
            <a:r>
              <a:rPr lang="en-US" dirty="0" smtClean="0">
                <a:latin typeface="Consolas" panose="020B0609020204030204" pitchFamily="49" charset="0"/>
              </a:rPr>
              <a:t>!=</a:t>
            </a:r>
            <a:r>
              <a:rPr lang="en-US" dirty="0" smtClean="0"/>
              <a:t>/</a:t>
            </a:r>
            <a:r>
              <a:rPr lang="en-US" dirty="0" smtClean="0">
                <a:latin typeface="Consolas" panose="020B0609020204030204" pitchFamily="49" charset="0"/>
              </a:rPr>
              <a:t>==</a:t>
            </a:r>
            <a:r>
              <a:rPr lang="en-US" dirty="0" smtClean="0"/>
              <a:t>), no need to define notion of iterators being larger/smaller than others</a:t>
            </a:r>
          </a:p>
          <a:p>
            <a:r>
              <a:rPr lang="en-US" dirty="0" smtClean="0"/>
              <a:t>Allows to indicate ‘out of range’, see </a:t>
            </a:r>
            <a:r>
              <a:rPr lang="en-US" dirty="0" err="1" smtClean="0"/>
              <a:t>url_beg</a:t>
            </a:r>
            <a:r>
              <a:rPr lang="en-US" dirty="0" smtClean="0"/>
              <a:t>(), where we returned end (off by one) iterator if nothing was found</a:t>
            </a:r>
          </a:p>
          <a:p>
            <a:r>
              <a:rPr lang="en-US" dirty="0" smtClean="0"/>
              <a:t>Only caveat for end iterators is that they can’t be dereferenced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1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0F7DB5-4A0F-436F-837A-E457A7CC2165}"/>
              </a:ext>
            </a:extLst>
          </p:cNvPr>
          <p:cNvSpPr txBox="1"/>
          <p:nvPr/>
        </p:nvSpPr>
        <p:spPr>
          <a:xfrm>
            <a:off x="7848601" y="5342830"/>
            <a:ext cx="2383331" cy="20005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 dirty="0">
                <a:solidFill>
                  <a:srgbClr val="FFFFFF"/>
                </a:solidFill>
                <a:hlinkClick r:id="rId2" tooltip="https://commons.wikimedia.org/wiki/File:XP-feedback.gif"/>
              </a:rPr>
              <a:t>This Photo</a:t>
            </a:r>
            <a:r>
              <a:rPr lang="en-US" sz="700" dirty="0">
                <a:solidFill>
                  <a:srgbClr val="FFFFFF"/>
                </a:solidFill>
              </a:rPr>
              <a:t> by Alex86450 is licensed under </a:t>
            </a:r>
            <a:r>
              <a:rPr lang="en-US" sz="700" dirty="0">
                <a:solidFill>
                  <a:srgbClr val="FFFFFF"/>
                </a:solidFill>
                <a:hlinkClick r:id="rId3" tooltip="https://creativecommons.org/licenses/by-sa/3.0/"/>
              </a:rPr>
              <a:t>CC BY-SA</a:t>
            </a:r>
            <a:endParaRPr lang="en-US" sz="700" dirty="0">
              <a:solidFill>
                <a:srgbClr val="FFFFFF"/>
              </a:solidFill>
            </a:endParaRPr>
          </a:p>
        </p:txBody>
      </p:sp>
      <p:pic>
        <p:nvPicPr>
          <p:cNvPr id="4" name="Picture 3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8D0F7FDB-EE62-4877-8D3D-52226A26EA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>
            <a:off x="6096000" y="1777656"/>
            <a:ext cx="4151866" cy="3469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Agile Method: Extreme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Characterized by feedback loops</a:t>
            </a:r>
          </a:p>
          <a:p>
            <a:r>
              <a:rPr lang="en-US" dirty="0" smtClean="0"/>
              <a:t>On-site customer</a:t>
            </a:r>
          </a:p>
          <a:p>
            <a:r>
              <a:rPr lang="en-US" dirty="0" smtClean="0"/>
              <a:t>Planning game (with customer)</a:t>
            </a:r>
          </a:p>
          <a:p>
            <a:r>
              <a:rPr lang="en-US" dirty="0" smtClean="0"/>
              <a:t>Avoid features until needed</a:t>
            </a:r>
          </a:p>
          <a:p>
            <a:r>
              <a:rPr lang="en-US" dirty="0" smtClean="0"/>
              <a:t>Pair programming</a:t>
            </a:r>
          </a:p>
          <a:p>
            <a:pPr lvl="1"/>
            <a:r>
              <a:rPr lang="en-US" dirty="0"/>
              <a:t>Two programmers, one computer</a:t>
            </a:r>
          </a:p>
          <a:p>
            <a:pPr lvl="1"/>
            <a:r>
              <a:rPr lang="en-US" dirty="0"/>
              <a:t>One person writes, the other dictates</a:t>
            </a:r>
          </a:p>
          <a:p>
            <a:pPr lvl="1"/>
            <a:r>
              <a:rPr lang="en-US" dirty="0"/>
              <a:t>Typically writer is less </a:t>
            </a:r>
            <a:r>
              <a:rPr lang="en-US" dirty="0" smtClean="0"/>
              <a:t>skilled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Input/Output</a:t>
            </a:r>
            <a:r>
              <a:rPr lang="en-US" dirty="0" smtClean="0"/>
              <a:t> 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are they separate from forward iterators?</a:t>
            </a:r>
          </a:p>
          <a:p>
            <a:pPr lvl="1"/>
            <a:r>
              <a:rPr lang="en-US" dirty="0" smtClean="0"/>
              <a:t>(no container </a:t>
            </a:r>
            <a:r>
              <a:rPr lang="en-US" dirty="0" smtClean="0"/>
              <a:t>exposes </a:t>
            </a:r>
            <a:r>
              <a:rPr lang="en-US" dirty="0" smtClean="0"/>
              <a:t>them)</a:t>
            </a:r>
          </a:p>
          <a:p>
            <a:r>
              <a:rPr lang="en-US" dirty="0" smtClean="0"/>
              <a:t>One reason is</a:t>
            </a:r>
          </a:p>
          <a:p>
            <a:pPr lvl="1"/>
            <a:r>
              <a:rPr lang="en-US" dirty="0" smtClean="0"/>
              <a:t>Not all iterators come from containers</a:t>
            </a:r>
          </a:p>
          <a:p>
            <a:pPr lvl="2"/>
            <a:r>
              <a:rPr lang="en-US" dirty="0" err="1">
                <a:latin typeface="Consolas" panose="020B0609020204030204" pitchFamily="49" charset="0"/>
              </a:rPr>
              <a:t>s</a:t>
            </a:r>
            <a:r>
              <a:rPr lang="en-US" dirty="0" err="1" smtClean="0">
                <a:latin typeface="Consolas" panose="020B0609020204030204" pitchFamily="49" charset="0"/>
              </a:rPr>
              <a:t>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back_inserter</a:t>
            </a:r>
            <a:r>
              <a:rPr lang="en-US" dirty="0" smtClean="0"/>
              <a:t>, usable with any container supporting </a:t>
            </a:r>
            <a:r>
              <a:rPr lang="en-US" dirty="0" err="1" smtClean="0">
                <a:latin typeface="Consolas" panose="020B0609020204030204" pitchFamily="49" charset="0"/>
              </a:rPr>
              <a:t>push_back</a:t>
            </a:r>
            <a:endParaRPr lang="en-US" dirty="0" smtClean="0">
              <a:latin typeface="Consolas" panose="020B0609020204030204" pitchFamily="49" charset="0"/>
            </a:endParaRPr>
          </a:p>
          <a:p>
            <a:pPr lvl="2"/>
            <a:r>
              <a:rPr lang="en-US" dirty="0" smtClean="0"/>
              <a:t>Iterators bound to streams: using iterator operations allowing to access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istreams</a:t>
            </a:r>
            <a:r>
              <a:rPr lang="en-US" dirty="0" smtClean="0"/>
              <a:t> and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ostreams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6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Input/Output</a:t>
            </a:r>
            <a:r>
              <a:rPr lang="en-US" dirty="0" smtClean="0"/>
              <a:t> Iterators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1" y="1828800"/>
            <a:ext cx="9598961" cy="4351337"/>
          </a:xfrm>
        </p:spPr>
        <p:txBody>
          <a:bodyPr>
            <a:normAutofit/>
          </a:bodyPr>
          <a:lstStyle/>
          <a:p>
            <a:r>
              <a:rPr lang="en-US" dirty="0"/>
              <a:t>The input stream iterator is an input-iterator type named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istream_iterator</a:t>
            </a:r>
            <a:r>
              <a:rPr lang="en-US" dirty="0" smtClean="0"/>
              <a:t>:</a:t>
            </a:r>
          </a:p>
          <a:p>
            <a:pPr marL="978408" lvl="3" indent="0">
              <a:buNone/>
            </a:pPr>
            <a:endParaRPr lang="en-US" sz="1600" dirty="0" smtClean="0">
              <a:solidFill>
                <a:srgbClr val="008000"/>
              </a:solidFill>
              <a:latin typeface="Consolas"/>
            </a:endParaRPr>
          </a:p>
          <a:p>
            <a:pPr marL="978408" lvl="3" indent="0">
              <a:buNone/>
            </a:pPr>
            <a:r>
              <a:rPr lang="en-US" sz="1600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read </a:t>
            </a:r>
            <a:r>
              <a:rPr lang="en-US" sz="1600" dirty="0" err="1">
                <a:solidFill>
                  <a:srgbClr val="008000"/>
                </a:solidFill>
                <a:latin typeface="Consolas"/>
              </a:rPr>
              <a:t>ints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 from the standard input and append them to v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78408" lvl="3" indent="0">
              <a:buNone/>
            </a:pP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::vector&lt;</a:t>
            </a:r>
            <a:r>
              <a:rPr lang="en-US" sz="16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&gt; v;</a:t>
            </a:r>
          </a:p>
          <a:p>
            <a:pPr marL="978408" lvl="3" indent="0">
              <a:buNone/>
            </a:pPr>
            <a:r>
              <a:rPr lang="en-US" sz="16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::copy(</a:t>
            </a:r>
            <a:br>
              <a:rPr lang="en-US" sz="1600" dirty="0" smtClean="0">
                <a:solidFill>
                  <a:prstClr val="black"/>
                </a:solidFill>
                <a:latin typeface="Consolas"/>
              </a:rPr>
            </a:b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istream_iterator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16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&gt;(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cin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),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istream_iterator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16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&gt;(),</a:t>
            </a:r>
            <a:br>
              <a:rPr lang="en-US" sz="1600" dirty="0" smtClean="0">
                <a:solidFill>
                  <a:prstClr val="black"/>
                </a:solidFill>
                <a:latin typeface="Consolas"/>
              </a:rPr>
            </a:b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back_inserter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(v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));</a:t>
            </a:r>
          </a:p>
          <a:p>
            <a:r>
              <a:rPr lang="en-US" dirty="0" smtClean="0"/>
              <a:t>Stream iterators are templates! </a:t>
            </a:r>
          </a:p>
          <a:p>
            <a:pPr lvl="1"/>
            <a:r>
              <a:rPr lang="en-US" dirty="0" smtClean="0"/>
              <a:t>Need to specify type to read from input</a:t>
            </a:r>
          </a:p>
          <a:p>
            <a:pPr lvl="1"/>
            <a:r>
              <a:rPr lang="en-US" dirty="0" smtClean="0"/>
              <a:t>Same as for normal input operations, which are always typed as well</a:t>
            </a:r>
          </a:p>
          <a:p>
            <a:pPr lvl="1"/>
            <a:r>
              <a:rPr lang="en-US" dirty="0" smtClean="0"/>
              <a:t>Default constructed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istream_iterator</a:t>
            </a:r>
            <a:r>
              <a:rPr lang="en-US" dirty="0" smtClean="0"/>
              <a:t> denotes end of input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3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Input/Output</a:t>
            </a:r>
            <a:r>
              <a:rPr lang="en-US" dirty="0"/>
              <a:t> Iterators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351337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output </a:t>
            </a:r>
            <a:r>
              <a:rPr lang="en-US" dirty="0"/>
              <a:t>stream iterator is an </a:t>
            </a:r>
            <a:r>
              <a:rPr lang="en-US" dirty="0" smtClean="0"/>
              <a:t>output-iterator </a:t>
            </a:r>
            <a:r>
              <a:rPr lang="en-US" dirty="0"/>
              <a:t>type named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ostream_iterator</a:t>
            </a:r>
            <a:r>
              <a:rPr lang="en-US" dirty="0" smtClean="0"/>
              <a:t>:</a:t>
            </a:r>
            <a:endParaRPr lang="en-US" dirty="0"/>
          </a:p>
          <a:p>
            <a:pPr marL="978408" lvl="3" indent="0">
              <a:buNone/>
            </a:pPr>
            <a:endParaRPr lang="en-US" sz="1600" dirty="0" smtClean="0">
              <a:solidFill>
                <a:srgbClr val="008000"/>
              </a:solidFill>
              <a:latin typeface="Consolas"/>
            </a:endParaRPr>
          </a:p>
          <a:p>
            <a:pPr marL="978408" lvl="3" indent="0">
              <a:buNone/>
            </a:pPr>
            <a:r>
              <a:rPr lang="en-US" sz="1600" dirty="0" smtClean="0">
                <a:solidFill>
                  <a:srgbClr val="008000"/>
                </a:solidFill>
                <a:latin typeface="Consolas"/>
              </a:rPr>
              <a:t>// </a:t>
            </a:r>
            <a:r>
              <a:rPr lang="en-US" sz="1600" dirty="0">
                <a:solidFill>
                  <a:srgbClr val="008000"/>
                </a:solidFill>
                <a:latin typeface="Consolas"/>
              </a:rPr>
              <a:t>write the elements of v each separated from the other </a:t>
            </a:r>
          </a:p>
          <a:p>
            <a:pPr marL="978408" lvl="3" indent="0">
              <a:buNone/>
            </a:pPr>
            <a:r>
              <a:rPr lang="en-US" sz="1600" dirty="0">
                <a:solidFill>
                  <a:srgbClr val="008000"/>
                </a:solidFill>
                <a:latin typeface="Consolas"/>
              </a:rPr>
              <a:t>// by a space</a:t>
            </a:r>
            <a:endParaRPr lang="en-US" sz="1600" dirty="0">
              <a:solidFill>
                <a:prstClr val="black"/>
              </a:solidFill>
              <a:latin typeface="Consolas"/>
            </a:endParaRPr>
          </a:p>
          <a:p>
            <a:pPr marL="978408" lvl="3" indent="0">
              <a:buNone/>
            </a:pP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::copy(</a:t>
            </a:r>
            <a:br>
              <a:rPr lang="en-US" sz="1600" dirty="0" smtClean="0">
                <a:solidFill>
                  <a:prstClr val="black"/>
                </a:solidFill>
                <a:latin typeface="Consolas"/>
              </a:rPr>
            </a:b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v.begin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(), </a:t>
            </a:r>
            <a:r>
              <a:rPr lang="en-US" sz="1600" dirty="0" err="1">
                <a:solidFill>
                  <a:prstClr val="black"/>
                </a:solidFill>
                <a:latin typeface="Consolas"/>
              </a:rPr>
              <a:t>v.end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(), 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/>
            </a:r>
            <a:br>
              <a:rPr lang="en-US" sz="1600" dirty="0" smtClean="0">
                <a:solidFill>
                  <a:prstClr val="black"/>
                </a:solidFill>
                <a:latin typeface="Consolas"/>
              </a:rPr>
            </a:b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    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ostream_iterator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&lt;</a:t>
            </a:r>
            <a:r>
              <a:rPr lang="en-US" sz="16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&gt;(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std</a:t>
            </a:r>
            <a:r>
              <a:rPr lang="en-US" sz="1600" dirty="0" smtClean="0">
                <a:solidFill>
                  <a:prstClr val="black"/>
                </a:solidFill>
                <a:latin typeface="Consolas"/>
              </a:rPr>
              <a:t>::</a:t>
            </a:r>
            <a:r>
              <a:rPr lang="en-US" sz="1600" dirty="0" err="1" smtClean="0">
                <a:solidFill>
                  <a:prstClr val="black"/>
                </a:solidFill>
                <a:latin typeface="Consolas"/>
              </a:rPr>
              <a:t>cout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1600" dirty="0">
                <a:solidFill>
                  <a:srgbClr val="A31515"/>
                </a:solidFill>
                <a:latin typeface="Consolas"/>
              </a:rPr>
              <a:t>" "</a:t>
            </a:r>
            <a:r>
              <a:rPr lang="en-US" sz="1600" dirty="0">
                <a:solidFill>
                  <a:prstClr val="black"/>
                </a:solidFill>
                <a:latin typeface="Consolas"/>
              </a:rPr>
              <a:t>));</a:t>
            </a:r>
          </a:p>
          <a:p>
            <a:r>
              <a:rPr lang="en-US" dirty="0" err="1" smtClean="0"/>
              <a:t>ostream_iterator</a:t>
            </a:r>
            <a:r>
              <a:rPr lang="en-US" dirty="0" smtClean="0"/>
              <a:t> is a template as well</a:t>
            </a:r>
          </a:p>
          <a:p>
            <a:pPr lvl="1"/>
            <a:r>
              <a:rPr lang="en-US" dirty="0" smtClean="0"/>
              <a:t>Need to specify type of required output </a:t>
            </a:r>
          </a:p>
          <a:p>
            <a:pPr lvl="1"/>
            <a:r>
              <a:rPr lang="en-US" dirty="0" smtClean="0"/>
              <a:t>Second argument is separator (defaults to no separation)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7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 and max Element in a Range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comparisons do we need to find the min of five elements? </a:t>
            </a:r>
          </a:p>
          <a:p>
            <a:pPr lvl="1"/>
            <a:r>
              <a:rPr lang="en-US" dirty="0" smtClean="0"/>
              <a:t>Four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general why do we need </a:t>
            </a:r>
            <a:r>
              <a:rPr lang="en-US" dirty="0">
                <a:latin typeface="Consolas" panose="020B0609020204030204" pitchFamily="49" charset="0"/>
              </a:rPr>
              <a:t>n - 1</a:t>
            </a:r>
            <a:r>
              <a:rPr lang="en-US" dirty="0"/>
              <a:t> comparisons. </a:t>
            </a:r>
            <a:endParaRPr lang="en-US" dirty="0" smtClean="0"/>
          </a:p>
          <a:p>
            <a:pPr lvl="1"/>
            <a:r>
              <a:rPr lang="en-US" dirty="0" smtClean="0"/>
              <a:t>Why </a:t>
            </a:r>
            <a:r>
              <a:rPr lang="en-US" dirty="0"/>
              <a:t>no more? </a:t>
            </a:r>
            <a:endParaRPr lang="en-US" dirty="0" smtClean="0"/>
          </a:p>
          <a:p>
            <a:pPr lvl="2"/>
            <a:r>
              <a:rPr lang="en-US" dirty="0" smtClean="0"/>
              <a:t>We </a:t>
            </a:r>
            <a:r>
              <a:rPr lang="en-US" dirty="0"/>
              <a:t>don’t need to compare an element with itself. </a:t>
            </a:r>
            <a:endParaRPr lang="en-US" dirty="0" smtClean="0"/>
          </a:p>
          <a:p>
            <a:pPr lvl="1"/>
            <a:r>
              <a:rPr lang="en-US" dirty="0" smtClean="0"/>
              <a:t>Why </a:t>
            </a:r>
            <a:r>
              <a:rPr lang="en-US" dirty="0"/>
              <a:t>no fewer? Maybe we could do it in </a:t>
            </a:r>
            <a:r>
              <a:rPr lang="en-US" dirty="0">
                <a:latin typeface="Consolas" panose="020B0609020204030204" pitchFamily="49" charset="0"/>
              </a:rPr>
              <a:t>n - 2</a:t>
            </a:r>
            <a:r>
              <a:rPr lang="en-US" dirty="0"/>
              <a:t> with a clever algorithm? </a:t>
            </a:r>
            <a:endParaRPr lang="en-US" dirty="0" smtClean="0"/>
          </a:p>
          <a:p>
            <a:pPr lvl="2"/>
            <a:r>
              <a:rPr lang="en-US" dirty="0" smtClean="0"/>
              <a:t>We need to look at all elements to know which one is the </a:t>
            </a:r>
            <a:r>
              <a:rPr lang="en-US" spc="10" dirty="0">
                <a:latin typeface="Consolas" panose="020B0609020204030204" pitchFamily="49" charset="0"/>
              </a:rPr>
              <a:t>min</a:t>
            </a:r>
            <a:endParaRPr lang="en-US" sz="2000" spc="10" dirty="0">
              <a:latin typeface="Consolas" panose="020B0609020204030204" pitchFamily="49" charset="0"/>
            </a:endParaRPr>
          </a:p>
          <a:p>
            <a:r>
              <a:rPr lang="en-US" dirty="0"/>
              <a:t>How many comparisons </a:t>
            </a:r>
            <a:r>
              <a:rPr lang="en-US" dirty="0" smtClean="0"/>
              <a:t>do we </a:t>
            </a:r>
            <a:r>
              <a:rPr lang="en-US" dirty="0"/>
              <a:t>need to find </a:t>
            </a:r>
            <a:r>
              <a:rPr lang="en-US" dirty="0" smtClean="0">
                <a:latin typeface="Consolas" panose="020B0609020204030204" pitchFamily="49" charset="0"/>
              </a:rPr>
              <a:t>min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>
                <a:latin typeface="Consolas" panose="020B0609020204030204" pitchFamily="49" charset="0"/>
              </a:rPr>
              <a:t>max</a:t>
            </a:r>
            <a:r>
              <a:rPr lang="en-US" dirty="0" smtClean="0"/>
              <a:t> together?</a:t>
            </a:r>
          </a:p>
          <a:p>
            <a:pPr lvl="1"/>
            <a:r>
              <a:rPr lang="en-US" dirty="0" smtClean="0"/>
              <a:t>Obviously </a:t>
            </a:r>
            <a:r>
              <a:rPr lang="en-US" dirty="0"/>
              <a:t>we could do </a:t>
            </a:r>
            <a:r>
              <a:rPr lang="en-US" dirty="0">
                <a:latin typeface="Consolas" panose="020B0609020204030204" pitchFamily="49" charset="0"/>
              </a:rPr>
              <a:t>2n - 2</a:t>
            </a:r>
            <a:r>
              <a:rPr lang="en-US" dirty="0"/>
              <a:t>, but what about fewer6?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0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 and max Element in a Range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comparing each element of the sequence against running min and max</a:t>
            </a:r>
          </a:p>
          <a:p>
            <a:pPr lvl="1"/>
            <a:r>
              <a:rPr lang="en-US" smtClean="0"/>
              <a:t>Compare </a:t>
            </a:r>
            <a:r>
              <a:rPr lang="en-US" smtClean="0"/>
              <a:t>two </a:t>
            </a:r>
            <a:r>
              <a:rPr lang="en-US" dirty="0" smtClean="0"/>
              <a:t>(adjacent) elements amongst themselves</a:t>
            </a:r>
          </a:p>
          <a:p>
            <a:pPr lvl="1"/>
            <a:r>
              <a:rPr lang="en-US" dirty="0" smtClean="0"/>
              <a:t>Compare the smaller one against the running min</a:t>
            </a:r>
          </a:p>
          <a:p>
            <a:pPr lvl="1"/>
            <a:r>
              <a:rPr lang="en-US" dirty="0" smtClean="0"/>
              <a:t>Compare the larger one against the running max</a:t>
            </a:r>
          </a:p>
          <a:p>
            <a:r>
              <a:rPr lang="en-US" dirty="0" smtClean="0"/>
              <a:t>How many operations?</a:t>
            </a:r>
          </a:p>
          <a:p>
            <a:pPr lvl="1"/>
            <a:r>
              <a:rPr lang="en-US" dirty="0" smtClean="0"/>
              <a:t>Three comparisons for every two elements: </a:t>
            </a:r>
            <a:r>
              <a:rPr lang="en-US" dirty="0" smtClean="0">
                <a:latin typeface="Consolas" panose="020B0609020204030204" pitchFamily="49" charset="0"/>
              </a:rPr>
              <a:t>3n/2</a:t>
            </a:r>
            <a:endParaRPr lang="en-US" dirty="0"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0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 and max Element in a Range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forward_iterator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strict_weak_order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iter_value_t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&gt;,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iter_value_t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&gt;&gt;)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pair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minmax_element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handle empty sequence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handle sequence with one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element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initialize running min and max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loop over elements updating min and max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!=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&amp;&amp;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next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!=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//...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handle possible leftover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element</a:t>
            </a:r>
          </a:p>
          <a:p>
            <a:pPr marL="274320" lvl="1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 and max Element in a Range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100" dirty="0" smtClean="0"/>
              <a:t>Handle empty sequence</a:t>
            </a:r>
          </a:p>
          <a:p>
            <a:pPr marL="548640" lvl="2" indent="0">
              <a:spcBef>
                <a:spcPts val="2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forward_iterator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(...)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pair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minmax_element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handle empty sequence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make_pair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handle sequence with one element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initialize running min and max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loop over elements updating min and max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!=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&amp;&amp; next !=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handle possible leftover element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920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 and max Element in a Range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100" dirty="0" smtClean="0"/>
              <a:t>Handle sequence with one element</a:t>
            </a:r>
          </a:p>
          <a:p>
            <a:pPr marL="548640" lvl="2" indent="0">
              <a:spcBef>
                <a:spcPts val="2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forward_iterator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(...)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pair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minmax_element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handle empty sequence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handle sequence with one element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min_el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first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refers to current min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++first;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(first == last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make_pair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min_el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min_el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initialize running min and max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loop over elements updating min and max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(first != last &amp;&amp; next != last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handle possible leftover element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20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 and max Element in a Range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300" dirty="0" smtClean="0"/>
              <a:t>Initialize running min and max</a:t>
            </a:r>
          </a:p>
          <a:p>
            <a:pPr marL="548640" lvl="2" indent="0">
              <a:spcBef>
                <a:spcPts val="2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forward_iterator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(...)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pair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minmax_element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min_el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first; ++first;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// refers to current min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initialize running min and max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first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refers to current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max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 next = first; ++next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//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first and next refer to pair to examine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*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min_el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swap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min_el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loop over elements updating min and max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(first != last &amp;&amp; next != last) {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handle possible leftover element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1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 and max Element in a Range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847562" cy="4351337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smtClean="0"/>
              <a:t>Loop over elements, updating min and max</a:t>
            </a:r>
          </a:p>
          <a:p>
            <a:pPr marL="548640" lvl="2" indent="0">
              <a:spcBef>
                <a:spcPts val="1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forward_iterator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(...)</a:t>
            </a: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pair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minmax_element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min_el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first; ++first;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refers to current min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first;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refers to current max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 next = first; ++next;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first and next are pair to examine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loop over elements updating min and max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(first != last &amp;&amp; next != last) {</a:t>
            </a: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I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potential_min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first,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potential_max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next;</a:t>
            </a: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potential_max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*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potential_min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// </a:t>
            </a:r>
            <a:r>
              <a:rPr lang="en-US" dirty="0" err="1" smtClean="0">
                <a:solidFill>
                  <a:srgbClr val="008000"/>
                </a:solidFill>
                <a:latin typeface="Consolas" panose="020B0609020204030204" pitchFamily="49" charset="0"/>
              </a:rPr>
              <a:t>potential_min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refers to smaller of the two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swap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potential_max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potential_min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potential_min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*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min_el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// update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current min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min_el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potential_min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(!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(*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potential_max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*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max_el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// update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current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max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potential_max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first = next; ++first; ++next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          // go to next pair of elements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handle possible leftover element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1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8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6618" y="6393824"/>
            <a:ext cx="7772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http</a:t>
            </a:r>
            <a:r>
              <a:rPr lang="en-US" sz="1100" dirty="0"/>
              <a:t>://scrummethodology.com/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Agile Method: SCRUM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Scrum is a simple set of roles, responsibilities, and meetings that never change</a:t>
            </a:r>
          </a:p>
          <a:p>
            <a:r>
              <a:rPr lang="en-US" dirty="0" smtClean="0"/>
              <a:t>Time is divided into short work cadences, known as sprints, typically two to four weeks long</a:t>
            </a:r>
          </a:p>
          <a:p>
            <a:r>
              <a:rPr lang="en-US" dirty="0" smtClean="0"/>
              <a:t>The product is kept in a potentially shippable (properly integrated and tested) state at all times</a:t>
            </a:r>
          </a:p>
          <a:p>
            <a:r>
              <a:rPr lang="en-US" dirty="0" smtClean="0"/>
              <a:t>At the end of each sprint, stakeholders and team members meet to see a demonstrated potentially shippable product increment and plan its next steps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4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 and max Element in a Range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Handle possible leftover element</a:t>
            </a:r>
          </a:p>
          <a:p>
            <a:pPr marL="548640" lvl="2" indent="0">
              <a:spcBef>
                <a:spcPts val="2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template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forward_iterator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typename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requires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(...)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pair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minmax_element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first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last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Compare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min_el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first;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// refers to current min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first;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// refers to current max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I next = first; ++next;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// first and next are pair to examine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while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(first != last &amp;&amp; next != last) { ... }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handle possible leftover element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(first != last)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// odd elements, one left over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(*first, *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min_el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min_el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first;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else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(!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cmp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(*first, *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first;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make_pair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min_el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max_el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spcBef>
                <a:spcPts val="2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93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 and max Element in a Range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algorithm was invented by Ira Pohl of UC Santa Cruz, in the </a:t>
            </a:r>
            <a:r>
              <a:rPr lang="en-US" dirty="0" smtClean="0"/>
              <a:t>mid-seventies</a:t>
            </a:r>
          </a:p>
          <a:p>
            <a:pPr lvl="1"/>
            <a:r>
              <a:rPr lang="en-US" dirty="0"/>
              <a:t>He also proved it </a:t>
            </a:r>
            <a:r>
              <a:rPr lang="en-US" dirty="0" smtClean="0"/>
              <a:t>was optimal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s</a:t>
            </a:r>
            <a:r>
              <a:rPr lang="en-US" dirty="0" err="1" smtClean="0">
                <a:latin typeface="Consolas" panose="020B0609020204030204" pitchFamily="49" charset="0"/>
              </a:rPr>
              <a:t>td</a:t>
            </a:r>
            <a:r>
              <a:rPr lang="en-US" dirty="0" smtClean="0">
                <a:latin typeface="Consolas" panose="020B0609020204030204" pitchFamily="49" charset="0"/>
              </a:rPr>
              <a:t>::</a:t>
            </a:r>
            <a:r>
              <a:rPr lang="en-US" dirty="0" err="1" smtClean="0">
                <a:latin typeface="Consolas" panose="020B0609020204030204" pitchFamily="49" charset="0"/>
              </a:rPr>
              <a:t>minmax_element</a:t>
            </a:r>
            <a:r>
              <a:rPr lang="en-US" dirty="0" smtClean="0"/>
              <a:t> is part of the C++ standard since C++11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70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 and max Element in a Range 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5845" y="1764267"/>
            <a:ext cx="3051587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62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918" y="1764267"/>
            <a:ext cx="3086100" cy="44005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773299" y="1764267"/>
            <a:ext cx="142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s/iteration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1"/>
          </p:cNvCxnSpPr>
          <p:nvPr/>
        </p:nvCxnSpPr>
        <p:spPr>
          <a:xfrm flipH="1">
            <a:off x="8773902" y="1948933"/>
            <a:ext cx="999397" cy="257611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45830" y="1764267"/>
            <a:ext cx="1579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Comparisons</a:t>
            </a:r>
          </a:p>
          <a:p>
            <a:r>
              <a:rPr lang="en-US" dirty="0"/>
              <a:t>p</a:t>
            </a:r>
            <a:r>
              <a:rPr lang="en-US" dirty="0" smtClean="0"/>
              <a:t>er iteration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6" idx="1"/>
          </p:cNvCxnSpPr>
          <p:nvPr/>
        </p:nvCxnSpPr>
        <p:spPr>
          <a:xfrm flipH="1">
            <a:off x="3752193" y="2087433"/>
            <a:ext cx="693637" cy="161781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84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0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6618" y="6393824"/>
            <a:ext cx="7772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http</a:t>
            </a:r>
            <a:r>
              <a:rPr lang="en-US" sz="1100" dirty="0"/>
              <a:t>://scrummethodology.com/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Scrum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Product Owner</a:t>
            </a:r>
          </a:p>
          <a:p>
            <a:pPr lvl="1"/>
            <a:r>
              <a:rPr lang="en-US" dirty="0" smtClean="0"/>
              <a:t>The Product Owner should be a person with vision, authority, and availability</a:t>
            </a:r>
          </a:p>
          <a:p>
            <a:pPr lvl="1"/>
            <a:r>
              <a:rPr lang="en-US" dirty="0" smtClean="0"/>
              <a:t>The Product Owner is responsible for continuously communicating the vision and priorities to the development team</a:t>
            </a:r>
          </a:p>
          <a:p>
            <a:r>
              <a:rPr lang="en-US" dirty="0" smtClean="0"/>
              <a:t>Scrum Master</a:t>
            </a:r>
          </a:p>
          <a:p>
            <a:pPr lvl="1"/>
            <a:r>
              <a:rPr lang="en-US" dirty="0" smtClean="0"/>
              <a:t>The Scrum Master acts as a facilitator for the Product Owner and the team</a:t>
            </a:r>
          </a:p>
          <a:p>
            <a:pPr lvl="1"/>
            <a:r>
              <a:rPr lang="en-US" dirty="0" smtClean="0"/>
              <a:t>The Scrum Master does not manage the team</a:t>
            </a:r>
          </a:p>
          <a:p>
            <a:pPr lvl="1"/>
            <a:r>
              <a:rPr lang="en-US" dirty="0" smtClean="0"/>
              <a:t>The Scrum Master works to remove any impediments that are obstructing the team from achieving its sprint goals</a:t>
            </a:r>
          </a:p>
          <a:p>
            <a:r>
              <a:rPr lang="en-US" dirty="0" smtClean="0"/>
              <a:t>Team</a:t>
            </a:r>
          </a:p>
          <a:p>
            <a:pPr lvl="1"/>
            <a:r>
              <a:rPr lang="en-US" dirty="0" smtClean="0"/>
              <a:t>A Scrum development team contains about 3-9 fully dedicated members, ideally in one team room protected from outside distractions</a:t>
            </a:r>
          </a:p>
          <a:p>
            <a:pPr lvl="1"/>
            <a:r>
              <a:rPr lang="en-US" dirty="0" smtClean="0"/>
              <a:t>For software projects, a typical team includes a mix of software engineers, architects, programmers, analysts, QA experts, testers, and UI designers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7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Product Backlog -&gt;&#10;&#10;Sprint Backlog&#10;&#10;Sprint 2-4 weeks with daily scrum meetings every 24 hours -&gt;&#10;&#10;Potentially shippable product increment" title="Scrum phases/steps">
            <a:extLst>
              <a:ext uri="{FF2B5EF4-FFF2-40B4-BE49-F238E27FC236}">
                <a16:creationId xmlns:a16="http://schemas.microsoft.com/office/drawing/2014/main" id="{661FEA7C-0D89-464F-89FF-1B53A9CD4D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358262" y="3744462"/>
            <a:ext cx="5567947" cy="258909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Scrum Phases/Steps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 Backlog Creation</a:t>
            </a:r>
          </a:p>
          <a:p>
            <a:r>
              <a:rPr lang="en-US" dirty="0" smtClean="0"/>
              <a:t>Sprints</a:t>
            </a:r>
          </a:p>
          <a:p>
            <a:pPr lvl="1"/>
            <a:r>
              <a:rPr lang="en-US" dirty="0" smtClean="0"/>
              <a:t>Sprint Planning and Sprint Backlog Creation</a:t>
            </a:r>
          </a:p>
          <a:p>
            <a:pPr lvl="2"/>
            <a:r>
              <a:rPr lang="en-US" dirty="0" smtClean="0"/>
              <a:t>Team commits to work to be accomplished in the Sprint</a:t>
            </a:r>
          </a:p>
          <a:p>
            <a:pPr lvl="1"/>
            <a:r>
              <a:rPr lang="en-US" dirty="0" smtClean="0"/>
              <a:t>Work on Sprint/Daily Scrum Meetings</a:t>
            </a:r>
          </a:p>
          <a:p>
            <a:pPr lvl="2"/>
            <a:r>
              <a:rPr lang="en-US" dirty="0" smtClean="0"/>
              <a:t>Development</a:t>
            </a:r>
          </a:p>
          <a:p>
            <a:pPr lvl="2"/>
            <a:r>
              <a:rPr lang="en-US" dirty="0" smtClean="0"/>
              <a:t>Testing</a:t>
            </a:r>
          </a:p>
          <a:p>
            <a:pPr lvl="2"/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Product Demonstration</a:t>
            </a:r>
          </a:p>
          <a:p>
            <a:pPr lvl="1"/>
            <a:r>
              <a:rPr lang="en-US" dirty="0" smtClean="0"/>
              <a:t>Retrospective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1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6618" y="6393824"/>
            <a:ext cx="7772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https</a:t>
            </a:r>
            <a:r>
              <a:rPr lang="en-US" sz="1100" dirty="0"/>
              <a:t>://www.versionone.com/what-is-kanban/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Agile Method: Kanban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Kanban is a method for managing the creation of products with an emphasis on continual delivery while not overburdening the development team</a:t>
            </a:r>
          </a:p>
          <a:p>
            <a:r>
              <a:rPr lang="en-US" dirty="0" smtClean="0"/>
              <a:t>Kanban is based on 3 basic principles:</a:t>
            </a:r>
          </a:p>
          <a:p>
            <a:pPr lvl="1"/>
            <a:r>
              <a:rPr lang="en-US" dirty="0" smtClean="0"/>
              <a:t>Visualize what you do today (workflow): seeing all the items in context of each other can be very informative</a:t>
            </a:r>
          </a:p>
          <a:p>
            <a:pPr lvl="1"/>
            <a:r>
              <a:rPr lang="en-US" dirty="0" smtClean="0"/>
              <a:t>Limit the amount of work in progress (WIP): this helps balance the flow-based approach so teams don’t start and commit to too much work at once</a:t>
            </a:r>
          </a:p>
          <a:p>
            <a:pPr lvl="1"/>
            <a:r>
              <a:rPr lang="en-US" dirty="0" smtClean="0"/>
              <a:t>Enhance flow: when something is finished, the next highest priority thing from the backlog is pulled into play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4/2/2024, Lecture 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                                                 Ordering, Min, Max, and MinMax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13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1002</TotalTime>
  <Words>6486</Words>
  <Application>Microsoft Office PowerPoint</Application>
  <PresentationFormat>Widescreen</PresentationFormat>
  <Paragraphs>846</Paragraphs>
  <Slides>63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71" baseType="lpstr">
      <vt:lpstr>Arial</vt:lpstr>
      <vt:lpstr>Calibri</vt:lpstr>
      <vt:lpstr>Cambria Math</vt:lpstr>
      <vt:lpstr>Century Schoolbook</vt:lpstr>
      <vt:lpstr>Consolas</vt:lpstr>
      <vt:lpstr>Wingdings</vt:lpstr>
      <vt:lpstr>Wingdings 2</vt:lpstr>
      <vt:lpstr>View</vt:lpstr>
      <vt:lpstr>Ordering, Min, Max, and MinMax</vt:lpstr>
      <vt:lpstr>Software Development Notes</vt:lpstr>
      <vt:lpstr>Agile Software Development</vt:lpstr>
      <vt:lpstr>Agile Manifesto</vt:lpstr>
      <vt:lpstr>Agile Method: Extreme Programming</vt:lpstr>
      <vt:lpstr>Agile Method: SCRUM</vt:lpstr>
      <vt:lpstr>Scrum Roles</vt:lpstr>
      <vt:lpstr>Scrum Phases/Steps</vt:lpstr>
      <vt:lpstr>Agile Method: Kanban</vt:lpstr>
      <vt:lpstr>The Kanban Board</vt:lpstr>
      <vt:lpstr>Online Kanban tool:</vt:lpstr>
      <vt:lpstr>Ordering, Min, Max, and MinMax</vt:lpstr>
      <vt:lpstr>Component Efficiency</vt:lpstr>
      <vt:lpstr>Abstraction Penalty</vt:lpstr>
      <vt:lpstr>Abstraction Penalty</vt:lpstr>
      <vt:lpstr>Swap</vt:lpstr>
      <vt:lpstr>Swap</vt:lpstr>
      <vt:lpstr>General swap</vt:lpstr>
      <vt:lpstr>Slow for some Types</vt:lpstr>
      <vt:lpstr>Special case for (unsigned) integers</vt:lpstr>
      <vt:lpstr>Special case for (unsigned) integers</vt:lpstr>
      <vt:lpstr>swap_xor: Proof</vt:lpstr>
      <vt:lpstr>Really general swap</vt:lpstr>
      <vt:lpstr>Min &amp; Max</vt:lpstr>
      <vt:lpstr>Min &amp; Max</vt:lpstr>
      <vt:lpstr>StrictWeak and Total Ordering</vt:lpstr>
      <vt:lpstr>Equivalence vs. Equality</vt:lpstr>
      <vt:lpstr>Min</vt:lpstr>
      <vt:lpstr>Min, corrected version</vt:lpstr>
      <vt:lpstr>Sort2</vt:lpstr>
      <vt:lpstr>Min, corrected version</vt:lpstr>
      <vt:lpstr>Min, corrected, final version</vt:lpstr>
      <vt:lpstr>Min, back to TotallyOrdered</vt:lpstr>
      <vt:lpstr>Max</vt:lpstr>
      <vt:lpstr>Max</vt:lpstr>
      <vt:lpstr>Max, TotallyOrdered</vt:lpstr>
      <vt:lpstr>Min, Max, and MinMax</vt:lpstr>
      <vt:lpstr>Min Element in a Range</vt:lpstr>
      <vt:lpstr>Min Element in a Range</vt:lpstr>
      <vt:lpstr>Min Element in a Range</vt:lpstr>
      <vt:lpstr>Iterator Categories</vt:lpstr>
      <vt:lpstr>Algorithms and Iterators</vt:lpstr>
      <vt:lpstr>Sequential Read-Only Access</vt:lpstr>
      <vt:lpstr>Sequential Write-Only Access</vt:lpstr>
      <vt:lpstr>Sequential Read-Write Access</vt:lpstr>
      <vt:lpstr>Reversible Access</vt:lpstr>
      <vt:lpstr>Random Access</vt:lpstr>
      <vt:lpstr>Random Access</vt:lpstr>
      <vt:lpstr>Iterator Ranges</vt:lpstr>
      <vt:lpstr>Input/Output Iterators</vt:lpstr>
      <vt:lpstr>Input/Output Iterators</vt:lpstr>
      <vt:lpstr>Input/Output Iterators</vt:lpstr>
      <vt:lpstr>Min and max Element in a Range </vt:lpstr>
      <vt:lpstr>Min and max Element in a Range </vt:lpstr>
      <vt:lpstr>Min and max Element in a Range </vt:lpstr>
      <vt:lpstr>Min and max Element in a Range </vt:lpstr>
      <vt:lpstr>Min and max Element in a Range </vt:lpstr>
      <vt:lpstr>Min and max Element in a Range </vt:lpstr>
      <vt:lpstr>Min and max Element in a Range </vt:lpstr>
      <vt:lpstr>Min and max Element in a Range </vt:lpstr>
      <vt:lpstr>Min and max Element in a Range </vt:lpstr>
      <vt:lpstr>Min and max Element in a Range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Hartmut Kaiser</dc:creator>
  <cp:lastModifiedBy>Hartmut Kaiser</cp:lastModifiedBy>
  <cp:revision>146</cp:revision>
  <dcterms:created xsi:type="dcterms:W3CDTF">2023-10-02T16:10:09Z</dcterms:created>
  <dcterms:modified xsi:type="dcterms:W3CDTF">2024-04-02T14:21:28Z</dcterms:modified>
</cp:coreProperties>
</file>