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1"/>
  </p:notesMasterIdLst>
  <p:sldIdLst>
    <p:sldId id="256" r:id="rId2"/>
    <p:sldId id="335" r:id="rId3"/>
    <p:sldId id="336" r:id="rId4"/>
    <p:sldId id="337" r:id="rId5"/>
    <p:sldId id="338" r:id="rId6"/>
    <p:sldId id="339" r:id="rId7"/>
    <p:sldId id="340" r:id="rId8"/>
    <p:sldId id="348" r:id="rId9"/>
    <p:sldId id="342" r:id="rId10"/>
    <p:sldId id="343" r:id="rId11"/>
    <p:sldId id="345" r:id="rId12"/>
    <p:sldId id="346" r:id="rId13"/>
    <p:sldId id="349" r:id="rId14"/>
    <p:sldId id="351" r:id="rId15"/>
    <p:sldId id="334" r:id="rId16"/>
    <p:sldId id="259" r:id="rId17"/>
    <p:sldId id="260" r:id="rId18"/>
    <p:sldId id="33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3" r:id="rId29"/>
    <p:sldId id="314" r:id="rId30"/>
    <p:sldId id="315" r:id="rId31"/>
    <p:sldId id="316" r:id="rId32"/>
    <p:sldId id="317" r:id="rId33"/>
    <p:sldId id="318" r:id="rId34"/>
    <p:sldId id="319" r:id="rId35"/>
    <p:sldId id="320" r:id="rId36"/>
    <p:sldId id="321" r:id="rId37"/>
    <p:sldId id="322" r:id="rId38"/>
    <p:sldId id="323" r:id="rId39"/>
    <p:sldId id="324" r:id="rId40"/>
    <p:sldId id="325" r:id="rId41"/>
    <p:sldId id="326" r:id="rId42"/>
    <p:sldId id="327" r:id="rId43"/>
    <p:sldId id="328" r:id="rId44"/>
    <p:sldId id="329" r:id="rId45"/>
    <p:sldId id="330" r:id="rId46"/>
    <p:sldId id="352" r:id="rId47"/>
    <p:sldId id="331" r:id="rId48"/>
    <p:sldId id="332" r:id="rId49"/>
    <p:sldId id="257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2472" userDrawn="1">
          <p15:clr>
            <a:srgbClr val="A4A3A4"/>
          </p15:clr>
        </p15:guide>
        <p15:guide id="3" pos="5208" userDrawn="1">
          <p15:clr>
            <a:srgbClr val="A4A3A4"/>
          </p15:clr>
        </p15:guide>
        <p15:guide id="4" orient="horz" pos="3336" userDrawn="1">
          <p15:clr>
            <a:srgbClr val="A4A3A4"/>
          </p15:clr>
        </p15:guide>
        <p15:guide id="5" pos="6120" userDrawn="1">
          <p15:clr>
            <a:srgbClr val="A4A3A4"/>
          </p15:clr>
        </p15:guide>
        <p15:guide id="6" pos="3720" userDrawn="1">
          <p15:clr>
            <a:srgbClr val="A4A3A4"/>
          </p15:clr>
        </p15:guide>
        <p15:guide id="7" orient="horz" pos="2136" userDrawn="1">
          <p15:clr>
            <a:srgbClr val="A4A3A4"/>
          </p15:clr>
        </p15:guide>
        <p15:guide id="8" orient="horz" pos="3816" userDrawn="1">
          <p15:clr>
            <a:srgbClr val="A4A3A4"/>
          </p15:clr>
        </p15:guide>
        <p15:guide id="9" orient="horz" pos="16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264" y="84"/>
      </p:cViewPr>
      <p:guideLst>
        <p:guide orient="horz" pos="1392"/>
        <p:guide pos="2472"/>
        <p:guide pos="5208"/>
        <p:guide orient="horz" pos="3336"/>
        <p:guide pos="6120"/>
        <p:guide pos="3720"/>
        <p:guide orient="horz" pos="2136"/>
        <p:guide orient="horz" pos="3816"/>
        <p:guide orient="horz" pos="1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BC91D-EBBC-4BFF-92B4-F73CEF2D214A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D1CA6-6FE8-4799-A7DA-888995C6F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005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5210F-3153-47D6-B786-4D5C9DCDB62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786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4/9/2024, Lecture 17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Graphics Classes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DAB70-A88D-4AF2-A4DD-2694A82A0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5012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4/9/2024, Lecture 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Graphics Classes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DAB70-A88D-4AF2-A4DD-2694A82A076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341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4/9/2024, Lecture 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Graphics Classes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DAB70-A88D-4AF2-A4DD-2694A82A076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45139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4/9/2024, Lecture 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Graphics Classes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DAB70-A88D-4AF2-A4DD-2694A82A076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754" y="5711011"/>
            <a:ext cx="1151478" cy="114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939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4/9/2024, Lecture 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Graphics Classes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DAB70-A88D-4AF2-A4DD-2694A82A076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33621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4/9/2024, Lecture 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Graphics Classes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DAB70-A88D-4AF2-A4DD-2694A82A076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754" y="5711011"/>
            <a:ext cx="1151478" cy="114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783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4/9/2024, Lecture 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Graphics Classes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DAB70-A88D-4AF2-A4DD-2694A82A076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754" y="5711011"/>
            <a:ext cx="1151478" cy="114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460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4/9/2024, Lecture 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Graphics Classes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DAB70-A88D-4AF2-A4DD-2694A82A076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754" y="5711011"/>
            <a:ext cx="1151478" cy="114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33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4/9/2024, Lecture 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Graphics Classes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DAB70-A88D-4AF2-A4DD-2694A82A076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29075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4/9/2024, Lecture 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Graphics Classes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DAB70-A88D-4AF2-A4DD-2694A82A0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4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4/9/2024, Lecture 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Graphics Classes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DAB70-A88D-4AF2-A4DD-2694A82A0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19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4/9/2024, Lecture 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CSC3380, Spring 2024, Graphics Classes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1BDDAB70-A88D-4AF2-A4DD-2694A82A0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490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jp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 smtClean="0"/>
              <a:t>Graphics </a:t>
            </a:r>
            <a:r>
              <a:rPr lang="en-US" b="0" dirty="0"/>
              <a:t>Classes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buClr>
                <a:srgbClr val="4F81BD"/>
              </a:buClr>
            </a:pPr>
            <a:r>
              <a:rPr lang="en-US" sz="2000" dirty="0">
                <a:solidFill>
                  <a:prstClr val="white">
                    <a:lumMod val="75000"/>
                  </a:prstClr>
                </a:solidFill>
              </a:rPr>
              <a:t>Lecture </a:t>
            </a:r>
            <a:r>
              <a:rPr lang="en-US" sz="2000" dirty="0" smtClean="0">
                <a:solidFill>
                  <a:prstClr val="white">
                    <a:lumMod val="75000"/>
                  </a:prstClr>
                </a:solidFill>
              </a:rPr>
              <a:t>17</a:t>
            </a:r>
            <a:endParaRPr lang="en-US" sz="2000" dirty="0">
              <a:solidFill>
                <a:prstClr val="white">
                  <a:lumMod val="75000"/>
                </a:prstClr>
              </a:solidFill>
            </a:endParaRPr>
          </a:p>
          <a:p>
            <a:pPr lvl="0">
              <a:buClr>
                <a:srgbClr val="4F81BD"/>
              </a:buClr>
            </a:pPr>
            <a:r>
              <a:rPr lang="en-US" sz="2000" dirty="0">
                <a:solidFill>
                  <a:prstClr val="white">
                    <a:lumMod val="75000"/>
                  </a:prstClr>
                </a:solidFill>
              </a:rPr>
              <a:t>Hartmut Kaiser</a:t>
            </a:r>
          </a:p>
          <a:p>
            <a:r>
              <a:rPr lang="en-US" sz="2000" dirty="0"/>
              <a:t>https://</a:t>
            </a:r>
            <a:r>
              <a:rPr lang="en-US" sz="2000" dirty="0" smtClean="0"/>
              <a:t>teaching.hkaiser.org/spring2024/csc3380</a:t>
            </a:r>
            <a:r>
              <a:rPr lang="en-US" sz="2000" dirty="0"/>
              <a:t>/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787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Depends …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</a:t>
            </a:r>
            <a:r>
              <a:rPr lang="en-US" dirty="0" smtClean="0">
                <a:latin typeface="Consolas" panose="020B0609020204030204" pitchFamily="49" charset="0"/>
              </a:rPr>
              <a:t>Car</a:t>
            </a:r>
            <a:r>
              <a:rPr lang="en-US" dirty="0" smtClean="0"/>
              <a:t> often references the constant, it should have it</a:t>
            </a:r>
          </a:p>
          <a:p>
            <a:r>
              <a:rPr lang="en-US" dirty="0" smtClean="0"/>
              <a:t>If other classes mainly use the constant, choose the owner who will result in the smallest number of coupled classes</a:t>
            </a:r>
          </a:p>
          <a:p>
            <a:r>
              <a:rPr lang="en-US" dirty="0"/>
              <a:t>Basically: if other classes depend on </a:t>
            </a:r>
            <a:r>
              <a:rPr lang="en-US" dirty="0">
                <a:latin typeface="Consolas" panose="020B0609020204030204" pitchFamily="49" charset="0"/>
              </a:rPr>
              <a:t>Car</a:t>
            </a:r>
            <a:r>
              <a:rPr lang="en-US" dirty="0"/>
              <a:t> and want to use the constant, it should belong to </a:t>
            </a:r>
            <a:r>
              <a:rPr lang="en-US" dirty="0">
                <a:latin typeface="Consolas" panose="020B0609020204030204" pitchFamily="49" charset="0"/>
              </a:rPr>
              <a:t>Car</a:t>
            </a:r>
            <a:r>
              <a:rPr lang="en-US" dirty="0"/>
              <a:t>, and vice versa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4/9/2024, Lecture 17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Graphics Classes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BDDAB70-A88D-4AF2-A4DD-2694A82A076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30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Rename Member Function or Data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Choose the name that most closely and specifically reflects what a method does</a:t>
            </a:r>
          </a:p>
          <a:p>
            <a:r>
              <a:rPr lang="en-US" dirty="0" smtClean="0"/>
              <a:t>Specifically</a:t>
            </a:r>
          </a:p>
          <a:p>
            <a:pPr lvl="1"/>
            <a:r>
              <a:rPr lang="en-US" dirty="0"/>
              <a:t>Don’t be too </a:t>
            </a:r>
            <a:r>
              <a:rPr lang="en-US" dirty="0" smtClean="0"/>
              <a:t>vague</a:t>
            </a:r>
          </a:p>
          <a:p>
            <a:pPr lvl="1"/>
            <a:r>
              <a:rPr lang="en-US" dirty="0"/>
              <a:t>Don’t be too low </a:t>
            </a:r>
            <a:r>
              <a:rPr lang="en-US" dirty="0" smtClean="0"/>
              <a:t>level</a:t>
            </a:r>
          </a:p>
          <a:p>
            <a:pPr lvl="1"/>
            <a:r>
              <a:rPr lang="en-US" dirty="0"/>
              <a:t>This one is subjective</a:t>
            </a:r>
          </a:p>
          <a:p>
            <a:r>
              <a:rPr lang="en-US" dirty="0" smtClean="0"/>
              <a:t>The most difficult task programmers solve is to come up with new names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4/9/2024, Lecture 17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Graphics Classes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BDDAB70-A88D-4AF2-A4DD-2694A82A076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83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8951976" cy="4351337"/>
          </a:xfrm>
        </p:spPr>
        <p:txBody>
          <a:bodyPr/>
          <a:lstStyle/>
          <a:p>
            <a:r>
              <a:rPr lang="en-US" dirty="0" smtClean="0"/>
              <a:t>Use the “Rename” function built into your IDE to also catch comments and strings</a:t>
            </a:r>
          </a:p>
          <a:p>
            <a:pPr lvl="1"/>
            <a:r>
              <a:rPr lang="en-US" dirty="0" smtClean="0"/>
              <a:t>Remember: wrong comments are worse than no comments</a:t>
            </a:r>
          </a:p>
          <a:p>
            <a:r>
              <a:rPr lang="en-US" dirty="0" smtClean="0"/>
              <a:t>Make names descriptive and accurate:</a:t>
            </a:r>
          </a:p>
          <a:p>
            <a:pPr lvl="1"/>
            <a:r>
              <a:rPr lang="en-US" dirty="0" err="1">
                <a:latin typeface="Consolas" panose="020B0609020204030204" pitchFamily="49" charset="0"/>
              </a:rPr>
              <a:t>c</a:t>
            </a:r>
            <a:r>
              <a:rPr lang="en-US" dirty="0" err="1" smtClean="0">
                <a:latin typeface="Consolas" panose="020B0609020204030204" pitchFamily="49" charset="0"/>
              </a:rPr>
              <a:t>ompute_height</a:t>
            </a:r>
            <a:r>
              <a:rPr lang="en-US" dirty="0" smtClean="0">
                <a:latin typeface="Consolas" panose="020B0609020204030204" pitchFamily="49" charset="0"/>
              </a:rPr>
              <a:t>( ... ) { height = ... }</a:t>
            </a:r>
            <a:r>
              <a:rPr lang="en-US" dirty="0" smtClean="0"/>
              <a:t> is better than </a:t>
            </a:r>
          </a:p>
          <a:p>
            <a:pPr lvl="1"/>
            <a:r>
              <a:rPr lang="en-US" dirty="0" err="1" smtClean="0">
                <a:latin typeface="Consolas" panose="020B0609020204030204" pitchFamily="49" charset="0"/>
              </a:rPr>
              <a:t>get_height</a:t>
            </a:r>
            <a:r>
              <a:rPr lang="en-US" dirty="0" smtClean="0">
                <a:latin typeface="Consolas" panose="020B0609020204030204" pitchFamily="49" charset="0"/>
              </a:rPr>
              <a:t>( ... ) { height = ... }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Because “get” implies that you’re returning something instead of setting something</a:t>
            </a:r>
          </a:p>
          <a:p>
            <a:r>
              <a:rPr lang="en-US" dirty="0" smtClean="0"/>
              <a:t>Don’t be afraid to use longer names</a:t>
            </a:r>
          </a:p>
          <a:p>
            <a:pPr lvl="1"/>
            <a:r>
              <a:rPr lang="en-US" dirty="0" err="1" smtClean="0"/>
              <a:t>Intellisense</a:t>
            </a:r>
            <a:r>
              <a:rPr lang="en-US" dirty="0" smtClean="0"/>
              <a:t> in modern IDEs helps avoiding to type those over and over again</a:t>
            </a:r>
          </a:p>
          <a:p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4/9/2024, Lecture 17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Graphics Classes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BDDAB70-A88D-4AF2-A4DD-2694A82A076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11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Pull-up/push-down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Move a </a:t>
            </a:r>
            <a:r>
              <a:rPr lang="en-US" dirty="0" smtClean="0"/>
              <a:t>member function or data item from </a:t>
            </a:r>
            <a:r>
              <a:rPr lang="en-US" dirty="0"/>
              <a:t>a sub-class to a </a:t>
            </a:r>
            <a:r>
              <a:rPr lang="en-US" dirty="0" smtClean="0"/>
              <a:t>base-class</a:t>
            </a:r>
          </a:p>
          <a:p>
            <a:r>
              <a:rPr lang="en-US" dirty="0"/>
              <a:t>The purpose is to avoid </a:t>
            </a:r>
            <a:r>
              <a:rPr lang="en-US" dirty="0" smtClean="0"/>
              <a:t>repetition</a:t>
            </a:r>
          </a:p>
          <a:p>
            <a:r>
              <a:rPr lang="en-US" dirty="0"/>
              <a:t>But</a:t>
            </a:r>
            <a:r>
              <a:rPr lang="en-US" dirty="0" smtClean="0"/>
              <a:t>…</a:t>
            </a:r>
          </a:p>
          <a:p>
            <a:pPr lvl="1"/>
            <a:r>
              <a:rPr lang="en-US" dirty="0"/>
              <a:t>Consider when you should refactor into a </a:t>
            </a:r>
            <a:r>
              <a:rPr lang="en-US" dirty="0" smtClean="0"/>
              <a:t>pattern</a:t>
            </a:r>
          </a:p>
          <a:p>
            <a:pPr lvl="1"/>
            <a:r>
              <a:rPr lang="en-US" dirty="0"/>
              <a:t>You may find that you don’t need inheritance after </a:t>
            </a:r>
            <a:r>
              <a:rPr lang="en-US" dirty="0" smtClean="0"/>
              <a:t>all (good!)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4/9/2024, Lecture 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Graphics Classes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BDDAB70-A88D-4AF2-A4DD-2694A82A076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16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Pull-up/push-down </a:t>
            </a:r>
            <a:br>
              <a:rPr lang="en-US" dirty="0" smtClean="0"/>
            </a:br>
            <a:r>
              <a:rPr lang="en-US" dirty="0" smtClean="0"/>
              <a:t>applies to Hierarchies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Push state (</a:t>
            </a:r>
            <a:r>
              <a:rPr lang="en-US" smtClean="0"/>
              <a:t>data members) as </a:t>
            </a:r>
            <a:r>
              <a:rPr lang="en-US" dirty="0" smtClean="0"/>
              <a:t>far down (away from the base class) as you can</a:t>
            </a:r>
          </a:p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State changes will require the least amount propagation</a:t>
            </a:r>
          </a:p>
          <a:p>
            <a:pPr lvl="1"/>
            <a:r>
              <a:rPr lang="en-US" dirty="0" smtClean="0"/>
              <a:t>You will end up with the least amount of coupling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4/9/2024, Lecture 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Graphics Classes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BDDAB70-A88D-4AF2-A4DD-2694A82A076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94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Graphics Classes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4/9/2024, Lecture 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Graphics Classes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BDDAB70-A88D-4AF2-A4DD-2694A82A076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89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Abstract</a:t>
            </a: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lecture presents a display model (the output part of a GUI), giving examples of use and fundamental notions such as screen coordinates, lines, and color. Some examples of shapes are Lines, Polygons, Axis, and Text.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4/9/2024, Lecture 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Graphics Classes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31D0F48C-68D8-4460-8329-023486B4764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4028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</a:t>
            </a:r>
            <a:endParaRPr lang="en-US"/>
          </a:p>
        </p:txBody>
      </p:sp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defRPr/>
            </a:pPr>
            <a:r>
              <a:rPr lang="en-US" sz="2400" dirty="0" smtClean="0"/>
              <a:t>Graphing Classes</a:t>
            </a:r>
            <a:endParaRPr lang="en-US" sz="2400" dirty="0"/>
          </a:p>
          <a:p>
            <a:pPr lvl="1">
              <a:lnSpc>
                <a:spcPct val="80000"/>
              </a:lnSpc>
              <a:defRPr/>
            </a:pPr>
            <a:r>
              <a:rPr lang="en-US" sz="2000" dirty="0"/>
              <a:t>Model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/>
              <a:t>Code organization</a:t>
            </a:r>
          </a:p>
          <a:p>
            <a:pPr>
              <a:lnSpc>
                <a:spcPct val="80000"/>
              </a:lnSpc>
              <a:defRPr/>
            </a:pPr>
            <a:r>
              <a:rPr lang="en-US" sz="2400" dirty="0"/>
              <a:t>Interface classes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/>
              <a:t>Point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/>
              <a:t>Line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/>
              <a:t>Lines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/>
              <a:t>Grid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/>
              <a:t>Open Polylines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/>
              <a:t>Closed Polylines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/>
              <a:t>Color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/>
              <a:t>Text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000" dirty="0"/>
              <a:t>Unnamed objects</a:t>
            </a: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4/9/2024, Lecture 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Graphics Classes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B51E8195-C09D-4724-8DE9-DEE1AC9E9CE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Graphing Classes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4/9/2024, Lecture 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Graphics Classes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BDDAB70-A88D-4AF2-A4DD-2694A82A076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43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Display Model</a:t>
            </a:r>
            <a:endParaRPr lang="en-US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4900" dirty="0" smtClean="0"/>
              <a:t>Objects (such as graphs) are “attached to” (“placed in”) a window.</a:t>
            </a:r>
          </a:p>
          <a:p>
            <a:r>
              <a:rPr lang="en-US" sz="4900" dirty="0" smtClean="0"/>
              <a:t>The “display engine” invokes  display commands (such as “draw line from x to y”) for the objects in a window</a:t>
            </a:r>
          </a:p>
          <a:p>
            <a:r>
              <a:rPr lang="en-US" sz="4900" dirty="0" smtClean="0"/>
              <a:t>Objects such as Rectangle add vectors of lines to the window to draw</a:t>
            </a:r>
            <a:endParaRPr lang="en-US" sz="49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4/9/2024, Lecture 17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Graphics Classes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86402A08-DAF8-4A33-9ACD-B99963898BDA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209797" y="2024448"/>
            <a:ext cx="6656173" cy="2704071"/>
            <a:chOff x="685800" y="1447800"/>
            <a:chExt cx="7315198" cy="2971800"/>
          </a:xfrm>
        </p:grpSpPr>
        <p:sp>
          <p:nvSpPr>
            <p:cNvPr id="5137" name="Text Box 16"/>
            <p:cNvSpPr txBox="1">
              <a:spLocks noChangeArrowheads="1"/>
            </p:cNvSpPr>
            <p:nvPr/>
          </p:nvSpPr>
          <p:spPr bwMode="auto">
            <a:xfrm>
              <a:off x="3505200" y="3962400"/>
              <a:ext cx="969297" cy="405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dirty="0">
                  <a:latin typeface="+mn-lt"/>
                </a:rPr>
                <a:t>draw()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685800" y="1447800"/>
              <a:ext cx="7315198" cy="2971800"/>
              <a:chOff x="685800" y="1447800"/>
              <a:chExt cx="7315198" cy="2971800"/>
            </a:xfrm>
          </p:grpSpPr>
          <p:sp>
            <p:nvSpPr>
              <p:cNvPr id="5133" name="Text Box 12"/>
              <p:cNvSpPr txBox="1">
                <a:spLocks noChangeArrowheads="1"/>
              </p:cNvSpPr>
              <p:nvPr/>
            </p:nvSpPr>
            <p:spPr bwMode="auto">
              <a:xfrm>
                <a:off x="2512078" y="3078161"/>
                <a:ext cx="1119041" cy="4058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dirty="0">
                    <a:latin typeface="+mn-lt"/>
                  </a:rPr>
                  <a:t>attach()</a:t>
                </a:r>
              </a:p>
            </p:txBody>
          </p:sp>
          <p:grpSp>
            <p:nvGrpSpPr>
              <p:cNvPr id="3" name="Group 2"/>
              <p:cNvGrpSpPr/>
              <p:nvPr/>
            </p:nvGrpSpPr>
            <p:grpSpPr>
              <a:xfrm>
                <a:off x="685800" y="1447800"/>
                <a:ext cx="7315198" cy="2971800"/>
                <a:chOff x="152400" y="1447800"/>
                <a:chExt cx="8610598" cy="3200400"/>
              </a:xfrm>
            </p:grpSpPr>
            <p:sp>
              <p:nvSpPr>
                <p:cNvPr id="5125" name="Rectangle 4"/>
                <p:cNvSpPr>
                  <a:spLocks noChangeArrowheads="1"/>
                </p:cNvSpPr>
                <p:nvPr/>
              </p:nvSpPr>
              <p:spPr bwMode="auto">
                <a:xfrm>
                  <a:off x="152400" y="1447800"/>
                  <a:ext cx="2459830" cy="1143000"/>
                </a:xfrm>
                <a:prstGeom prst="rect">
                  <a:avLst/>
                </a:prstGeom>
                <a:solidFill>
                  <a:srgbClr val="92D05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000" dirty="0" err="1"/>
                    <a:t>Open_polyline</a:t>
                  </a:r>
                  <a:endParaRPr lang="en-US" sz="2000" dirty="0"/>
                </a:p>
              </p:txBody>
            </p:sp>
            <p:sp>
              <p:nvSpPr>
                <p:cNvPr id="5126" name="Rectangle 5"/>
                <p:cNvSpPr>
                  <a:spLocks noChangeArrowheads="1"/>
                </p:cNvSpPr>
                <p:nvPr/>
              </p:nvSpPr>
              <p:spPr bwMode="auto">
                <a:xfrm>
                  <a:off x="152400" y="3657600"/>
                  <a:ext cx="2459830" cy="990600"/>
                </a:xfrm>
                <a:prstGeom prst="rect">
                  <a:avLst/>
                </a:prstGeom>
                <a:solidFill>
                  <a:srgbClr val="92D05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000"/>
                    <a:t>Rectangle</a:t>
                  </a:r>
                </a:p>
              </p:txBody>
            </p:sp>
            <p:sp>
              <p:nvSpPr>
                <p:cNvPr id="5127" name="AutoShape 6"/>
                <p:cNvSpPr>
                  <a:spLocks noChangeArrowheads="1"/>
                </p:cNvSpPr>
                <p:nvPr/>
              </p:nvSpPr>
              <p:spPr bwMode="auto">
                <a:xfrm>
                  <a:off x="3977464" y="2731475"/>
                  <a:ext cx="1752601" cy="685800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92D05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000"/>
                    <a:t>“window”</a:t>
                  </a:r>
                </a:p>
              </p:txBody>
            </p:sp>
            <p:sp>
              <p:nvSpPr>
                <p:cNvPr id="5128" name="Rectangle 7"/>
                <p:cNvSpPr>
                  <a:spLocks noChangeArrowheads="1"/>
                </p:cNvSpPr>
                <p:nvPr/>
              </p:nvSpPr>
              <p:spPr bwMode="auto">
                <a:xfrm>
                  <a:off x="7010397" y="2455250"/>
                  <a:ext cx="1752601" cy="1238250"/>
                </a:xfrm>
                <a:prstGeom prst="rect">
                  <a:avLst/>
                </a:prstGeom>
                <a:solidFill>
                  <a:srgbClr val="92D05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en-US" sz="2000"/>
                    <a:t>Display</a:t>
                  </a:r>
                </a:p>
                <a:p>
                  <a:pPr algn="ctr"/>
                  <a:r>
                    <a:rPr lang="en-US" sz="2000"/>
                    <a:t>Engine</a:t>
                  </a:r>
                </a:p>
              </p:txBody>
            </p:sp>
            <p:cxnSp>
              <p:nvCxnSpPr>
                <p:cNvPr id="5129" name="AutoShape 8"/>
                <p:cNvCxnSpPr>
                  <a:cxnSpLocks noChangeShapeType="1"/>
                  <a:stCxn id="5125" idx="3"/>
                  <a:endCxn id="5127" idx="1"/>
                </p:cNvCxnSpPr>
                <p:nvPr/>
              </p:nvCxnSpPr>
              <p:spPr bwMode="auto">
                <a:xfrm>
                  <a:off x="2612230" y="2019300"/>
                  <a:ext cx="1365234" cy="1055074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130" name="AutoShape 9"/>
                <p:cNvCxnSpPr>
                  <a:cxnSpLocks noChangeShapeType="1"/>
                  <a:stCxn id="5126" idx="3"/>
                  <a:endCxn id="5127" idx="1"/>
                </p:cNvCxnSpPr>
                <p:nvPr/>
              </p:nvCxnSpPr>
              <p:spPr bwMode="auto">
                <a:xfrm flipV="1">
                  <a:off x="2612230" y="3074375"/>
                  <a:ext cx="1365234" cy="1078526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131" name="AutoShape 10"/>
                <p:cNvCxnSpPr>
                  <a:cxnSpLocks noChangeShapeType="1"/>
                  <a:stCxn id="5128" idx="1"/>
                  <a:endCxn id="5127" idx="3"/>
                </p:cNvCxnSpPr>
                <p:nvPr/>
              </p:nvCxnSpPr>
              <p:spPr bwMode="auto">
                <a:xfrm flipH="1">
                  <a:off x="5730065" y="3074375"/>
                  <a:ext cx="1280332" cy="0"/>
                </a:xfrm>
                <a:prstGeom prst="straightConnector1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5132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302082" y="2743200"/>
                  <a:ext cx="1317205" cy="4371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 dirty="0">
                      <a:latin typeface="+mn-lt"/>
                    </a:rPr>
                    <a:t>attach()</a:t>
                  </a:r>
                </a:p>
              </p:txBody>
            </p:sp>
            <p:sp>
              <p:nvSpPr>
                <p:cNvPr id="5134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5940018" y="2351926"/>
                  <a:ext cx="1140943" cy="4371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 dirty="0">
                      <a:latin typeface="+mn-lt"/>
                    </a:rPr>
                    <a:t>draw()</a:t>
                  </a:r>
                </a:p>
              </p:txBody>
            </p:sp>
            <p:cxnSp>
              <p:nvCxnSpPr>
                <p:cNvPr id="5135" name="AutoShape 14"/>
                <p:cNvCxnSpPr>
                  <a:cxnSpLocks noChangeShapeType="1"/>
                  <a:stCxn id="5127" idx="0"/>
                  <a:endCxn id="5125" idx="3"/>
                </p:cNvCxnSpPr>
                <p:nvPr/>
              </p:nvCxnSpPr>
              <p:spPr bwMode="auto">
                <a:xfrm rot="16200000" flipV="1">
                  <a:off x="3376911" y="1254620"/>
                  <a:ext cx="712175" cy="2241535"/>
                </a:xfrm>
                <a:prstGeom prst="curvedConnector2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136" name="AutoShape 15"/>
                <p:cNvCxnSpPr>
                  <a:cxnSpLocks noChangeShapeType="1"/>
                  <a:stCxn id="5127" idx="2"/>
                  <a:endCxn id="5126" idx="3"/>
                </p:cNvCxnSpPr>
                <p:nvPr/>
              </p:nvCxnSpPr>
              <p:spPr bwMode="auto">
                <a:xfrm rot="5400000">
                  <a:off x="3365186" y="2664320"/>
                  <a:ext cx="735626" cy="2241535"/>
                </a:xfrm>
                <a:prstGeom prst="curvedConnector2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5138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3471069" y="1633967"/>
                  <a:ext cx="1140943" cy="4371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 dirty="0">
                      <a:latin typeface="+mn-lt"/>
                    </a:rPr>
                    <a:t>draw()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2073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Development Notes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4/9/2024, Lecture 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Graphics Classes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BDDAB70-A88D-4AF2-A4DD-2694A82A07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519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9" name="Rectangle 3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Organization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4/9/2024, Lecture 17</a:t>
            </a:r>
            <a:endParaRPr lang="en-US"/>
          </a:p>
        </p:txBody>
      </p:sp>
      <p:sp>
        <p:nvSpPr>
          <p:cNvPr id="41" name="Footer Placeholder 4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Graphics Classes</a:t>
            </a:r>
            <a:endParaRPr lang="en-US"/>
          </a:p>
        </p:txBody>
      </p:sp>
      <p:sp>
        <p:nvSpPr>
          <p:cNvPr id="4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74594157-C93D-4FC5-9CBF-288AF229AEB4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2662223" y="1828799"/>
            <a:ext cx="7010559" cy="4856163"/>
            <a:chOff x="1138154" y="1247465"/>
            <a:chExt cx="7112638" cy="5437498"/>
          </a:xfrm>
        </p:grpSpPr>
        <p:sp>
          <p:nvSpPr>
            <p:cNvPr id="56" name="Text Box 40"/>
            <p:cNvSpPr txBox="1">
              <a:spLocks noChangeArrowheads="1"/>
            </p:cNvSpPr>
            <p:nvPr/>
          </p:nvSpPr>
          <p:spPr bwMode="auto">
            <a:xfrm>
              <a:off x="6629400" y="3466474"/>
              <a:ext cx="838200" cy="310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200" dirty="0" err="1">
                  <a:solidFill>
                    <a:schemeClr val="accent4">
                      <a:lumMod val="10000"/>
                    </a:schemeClr>
                  </a:solidFill>
                </a:rPr>
                <a:t>GUI.h</a:t>
              </a:r>
              <a:r>
                <a:rPr lang="en-US" sz="1200" dirty="0">
                  <a:solidFill>
                    <a:schemeClr val="accent4">
                      <a:lumMod val="10000"/>
                    </a:schemeClr>
                  </a:solidFill>
                </a:rPr>
                <a:t>:</a:t>
              </a: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1138154" y="1247465"/>
              <a:ext cx="7112638" cy="5437498"/>
              <a:chOff x="1138154" y="914400"/>
              <a:chExt cx="7112638" cy="5770563"/>
            </a:xfrm>
          </p:grpSpPr>
          <p:grpSp>
            <p:nvGrpSpPr>
              <p:cNvPr id="58" name="Group 4"/>
              <p:cNvGrpSpPr>
                <a:grpSpLocks noChangeAspect="1"/>
              </p:cNvGrpSpPr>
              <p:nvPr/>
            </p:nvGrpSpPr>
            <p:grpSpPr bwMode="auto">
              <a:xfrm>
                <a:off x="1143000" y="914400"/>
                <a:ext cx="7107792" cy="5770563"/>
                <a:chOff x="2312" y="4872"/>
                <a:chExt cx="13512" cy="11279"/>
              </a:xfrm>
            </p:grpSpPr>
            <p:sp>
              <p:nvSpPr>
                <p:cNvPr id="60" name="AutoShape 5"/>
                <p:cNvSpPr>
                  <a:spLocks noChangeAspect="1" noChangeArrowheads="1"/>
                </p:cNvSpPr>
                <p:nvPr/>
              </p:nvSpPr>
              <p:spPr bwMode="auto">
                <a:xfrm>
                  <a:off x="2312" y="4872"/>
                  <a:ext cx="12168" cy="1127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600"/>
                </a:p>
              </p:txBody>
            </p:sp>
            <p:sp>
              <p:nvSpPr>
                <p:cNvPr id="61" name="Rectangle 6"/>
                <p:cNvSpPr>
                  <a:spLocks noChangeArrowheads="1"/>
                </p:cNvSpPr>
                <p:nvPr/>
              </p:nvSpPr>
              <p:spPr bwMode="auto">
                <a:xfrm>
                  <a:off x="2545" y="10152"/>
                  <a:ext cx="3384" cy="1337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58522" tIns="29261" rIns="58522" bIns="29261" anchor="ctr"/>
                <a:lstStyle/>
                <a:p>
                  <a:r>
                    <a:rPr lang="en-US" sz="1200">
                      <a:solidFill>
                        <a:srgbClr val="000000"/>
                      </a:solidFill>
                    </a:rPr>
                    <a:t>// Graphing interface:</a:t>
                  </a:r>
                </a:p>
                <a:p>
                  <a:r>
                    <a:rPr lang="en-US" sz="1200">
                      <a:solidFill>
                        <a:srgbClr val="000000"/>
                      </a:solidFill>
                    </a:rPr>
                    <a:t>struct Point { … };</a:t>
                  </a:r>
                </a:p>
                <a:p>
                  <a:r>
                    <a:rPr lang="en-US" sz="1200">
                      <a:solidFill>
                        <a:srgbClr val="000000"/>
                      </a:solidFill>
                    </a:rPr>
                    <a:t>…</a:t>
                  </a:r>
                  <a:endParaRPr lang="en-US" sz="2000"/>
                </a:p>
              </p:txBody>
            </p:sp>
            <p:sp>
              <p:nvSpPr>
                <p:cNvPr id="62" name="Rectangle 7"/>
                <p:cNvSpPr>
                  <a:spLocks noChangeArrowheads="1"/>
                </p:cNvSpPr>
                <p:nvPr/>
              </p:nvSpPr>
              <p:spPr bwMode="auto">
                <a:xfrm>
                  <a:off x="6746" y="10152"/>
                  <a:ext cx="3247" cy="1337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58522" tIns="29261" rIns="58522" bIns="29261" anchor="ctr"/>
                <a:lstStyle/>
                <a:p>
                  <a:r>
                    <a:rPr lang="en-US" sz="1200">
                      <a:solidFill>
                        <a:srgbClr val="000000"/>
                      </a:solidFill>
                    </a:rPr>
                    <a:t>// window interface:</a:t>
                  </a:r>
                </a:p>
                <a:p>
                  <a:r>
                    <a:rPr lang="en-US" sz="1200">
                      <a:solidFill>
                        <a:srgbClr val="000000"/>
                      </a:solidFill>
                    </a:rPr>
                    <a:t>class Window {…};</a:t>
                  </a:r>
                </a:p>
                <a:p>
                  <a:r>
                    <a:rPr lang="en-US" sz="1200">
                      <a:solidFill>
                        <a:srgbClr val="000000"/>
                      </a:solidFill>
                    </a:rPr>
                    <a:t>…</a:t>
                  </a:r>
                  <a:endParaRPr lang="en-US" sz="2000"/>
                </a:p>
              </p:txBody>
            </p:sp>
            <p:sp>
              <p:nvSpPr>
                <p:cNvPr id="63" name="Rectangle 8"/>
                <p:cNvSpPr>
                  <a:spLocks noChangeArrowheads="1"/>
                </p:cNvSpPr>
                <p:nvPr/>
              </p:nvSpPr>
              <p:spPr bwMode="auto">
                <a:xfrm>
                  <a:off x="6046" y="5112"/>
                  <a:ext cx="2900" cy="1235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64" name="Rectangle 9"/>
                <p:cNvSpPr>
                  <a:spLocks noChangeArrowheads="1"/>
                </p:cNvSpPr>
                <p:nvPr/>
              </p:nvSpPr>
              <p:spPr bwMode="auto">
                <a:xfrm>
                  <a:off x="6246" y="5523"/>
                  <a:ext cx="2900" cy="1235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65" name="Rectangle 10"/>
                <p:cNvSpPr>
                  <a:spLocks noChangeArrowheads="1"/>
                </p:cNvSpPr>
                <p:nvPr/>
              </p:nvSpPr>
              <p:spPr bwMode="auto">
                <a:xfrm>
                  <a:off x="6512" y="5832"/>
                  <a:ext cx="3034" cy="1200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58522" tIns="29261" rIns="58522" bIns="29261" anchor="ctr"/>
                <a:lstStyle/>
                <a:p>
                  <a:pPr algn="ctr"/>
                  <a:r>
                    <a:rPr lang="en-US" sz="1400" dirty="0">
                      <a:solidFill>
                        <a:srgbClr val="000000"/>
                      </a:solidFill>
                    </a:rPr>
                    <a:t>FLTK headers</a:t>
                  </a:r>
                  <a:endParaRPr lang="en-US" sz="2000" dirty="0"/>
                </a:p>
              </p:txBody>
            </p:sp>
            <p:cxnSp>
              <p:nvCxnSpPr>
                <p:cNvPr id="66" name="AutoShape 11"/>
                <p:cNvCxnSpPr>
                  <a:cxnSpLocks noChangeShapeType="1"/>
                  <a:stCxn id="81" idx="0"/>
                  <a:endCxn id="61" idx="2"/>
                </p:cNvCxnSpPr>
                <p:nvPr/>
              </p:nvCxnSpPr>
              <p:spPr bwMode="auto">
                <a:xfrm flipH="1" flipV="1">
                  <a:off x="4237" y="11489"/>
                  <a:ext cx="2976" cy="233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7" name="AutoShape 12"/>
                <p:cNvCxnSpPr>
                  <a:cxnSpLocks noChangeShapeType="1"/>
                  <a:stCxn id="81" idx="0"/>
                  <a:endCxn id="62" idx="2"/>
                </p:cNvCxnSpPr>
                <p:nvPr/>
              </p:nvCxnSpPr>
              <p:spPr bwMode="auto">
                <a:xfrm flipV="1">
                  <a:off x="7213" y="11489"/>
                  <a:ext cx="1156" cy="233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8" name="AutoShape 13"/>
                <p:cNvCxnSpPr>
                  <a:cxnSpLocks noChangeShapeType="1"/>
                  <a:stCxn id="61" idx="0"/>
                  <a:endCxn id="65" idx="2"/>
                </p:cNvCxnSpPr>
                <p:nvPr/>
              </p:nvCxnSpPr>
              <p:spPr bwMode="auto">
                <a:xfrm flipV="1">
                  <a:off x="4237" y="7032"/>
                  <a:ext cx="3792" cy="312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9" name="AutoShape 14"/>
                <p:cNvCxnSpPr>
                  <a:cxnSpLocks noChangeShapeType="1"/>
                  <a:stCxn id="62" idx="0"/>
                  <a:endCxn id="65" idx="2"/>
                </p:cNvCxnSpPr>
                <p:nvPr/>
              </p:nvCxnSpPr>
              <p:spPr bwMode="auto">
                <a:xfrm flipH="1" flipV="1">
                  <a:off x="8029" y="7032"/>
                  <a:ext cx="341" cy="312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70" name="Rectangle 15"/>
                <p:cNvSpPr>
                  <a:spLocks noChangeArrowheads="1"/>
                </p:cNvSpPr>
                <p:nvPr/>
              </p:nvSpPr>
              <p:spPr bwMode="auto">
                <a:xfrm>
                  <a:off x="2778" y="12586"/>
                  <a:ext cx="2567" cy="925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58522" tIns="29261" rIns="58522" bIns="29261" anchor="ctr"/>
                <a:lstStyle/>
                <a:p>
                  <a:pPr algn="ctr"/>
                  <a:r>
                    <a:rPr lang="en-US" sz="1200">
                      <a:solidFill>
                        <a:srgbClr val="000000"/>
                      </a:solidFill>
                    </a:rPr>
                    <a:t>Graph code</a:t>
                  </a:r>
                  <a:endParaRPr lang="en-US" sz="2000"/>
                </a:p>
              </p:txBody>
            </p:sp>
            <p:cxnSp>
              <p:nvCxnSpPr>
                <p:cNvPr id="71" name="AutoShape 16"/>
                <p:cNvCxnSpPr>
                  <a:cxnSpLocks noChangeShapeType="1"/>
                  <a:stCxn id="70" idx="0"/>
                  <a:endCxn id="61" idx="2"/>
                </p:cNvCxnSpPr>
                <p:nvPr/>
              </p:nvCxnSpPr>
              <p:spPr bwMode="auto">
                <a:xfrm flipV="1">
                  <a:off x="4062" y="11489"/>
                  <a:ext cx="175" cy="1097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72" name="Rectangle 17"/>
                <p:cNvSpPr>
                  <a:spLocks noChangeArrowheads="1"/>
                </p:cNvSpPr>
                <p:nvPr/>
              </p:nvSpPr>
              <p:spPr bwMode="auto">
                <a:xfrm>
                  <a:off x="9546" y="12791"/>
                  <a:ext cx="2600" cy="1028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58522" tIns="29261" rIns="58522" bIns="29261" anchor="ctr"/>
                <a:lstStyle/>
                <a:p>
                  <a:pPr algn="ctr"/>
                  <a:r>
                    <a:rPr lang="en-US" sz="1200">
                      <a:solidFill>
                        <a:srgbClr val="000000"/>
                      </a:solidFill>
                    </a:rPr>
                    <a:t>Window code</a:t>
                  </a:r>
                  <a:endParaRPr lang="en-US" sz="2000"/>
                </a:p>
              </p:txBody>
            </p:sp>
            <p:cxnSp>
              <p:nvCxnSpPr>
                <p:cNvPr id="73" name="AutoShape 18"/>
                <p:cNvCxnSpPr>
                  <a:cxnSpLocks noChangeShapeType="1"/>
                  <a:stCxn id="72" idx="0"/>
                  <a:endCxn id="62" idx="2"/>
                </p:cNvCxnSpPr>
                <p:nvPr/>
              </p:nvCxnSpPr>
              <p:spPr bwMode="auto">
                <a:xfrm flipH="1" flipV="1">
                  <a:off x="8370" y="11489"/>
                  <a:ext cx="2476" cy="1302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74" name="Rectangle 19"/>
                <p:cNvSpPr>
                  <a:spLocks noChangeArrowheads="1"/>
                </p:cNvSpPr>
                <p:nvPr/>
              </p:nvSpPr>
              <p:spPr bwMode="auto">
                <a:xfrm>
                  <a:off x="11413" y="6792"/>
                  <a:ext cx="2199" cy="1337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75" name="Rectangle 20"/>
                <p:cNvSpPr>
                  <a:spLocks noChangeArrowheads="1"/>
                </p:cNvSpPr>
                <p:nvPr/>
              </p:nvSpPr>
              <p:spPr bwMode="auto">
                <a:xfrm>
                  <a:off x="11712" y="7100"/>
                  <a:ext cx="2100" cy="1441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76" name="Rectangle 21"/>
                <p:cNvSpPr>
                  <a:spLocks noChangeArrowheads="1"/>
                </p:cNvSpPr>
                <p:nvPr/>
              </p:nvSpPr>
              <p:spPr bwMode="auto">
                <a:xfrm>
                  <a:off x="12113" y="7512"/>
                  <a:ext cx="2122" cy="1337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58522" tIns="29261" rIns="58522" bIns="29261" anchor="ctr"/>
                <a:lstStyle/>
                <a:p>
                  <a:pPr algn="ctr"/>
                  <a:r>
                    <a:rPr lang="en-US" sz="1400">
                      <a:solidFill>
                        <a:srgbClr val="000000"/>
                      </a:solidFill>
                    </a:rPr>
                    <a:t>FLTK code</a:t>
                  </a:r>
                  <a:endParaRPr lang="en-US" sz="2000"/>
                </a:p>
              </p:txBody>
            </p:sp>
            <p:cxnSp>
              <p:nvCxnSpPr>
                <p:cNvPr id="77" name="AutoShape 22"/>
                <p:cNvCxnSpPr>
                  <a:cxnSpLocks noChangeShapeType="1"/>
                  <a:stCxn id="74" idx="1"/>
                  <a:endCxn id="65" idx="3"/>
                </p:cNvCxnSpPr>
                <p:nvPr/>
              </p:nvCxnSpPr>
              <p:spPr bwMode="auto">
                <a:xfrm flipH="1" flipV="1">
                  <a:off x="9546" y="6432"/>
                  <a:ext cx="1867" cy="1029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78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2312" y="14485"/>
                  <a:ext cx="2399" cy="5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58522" tIns="29261" rIns="58522" bIns="2926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 sz="1200" dirty="0" smtClean="0">
                      <a:solidFill>
                        <a:srgbClr val="000000"/>
                      </a:solidFill>
                      <a:latin typeface="+mn-lt"/>
                    </a:rPr>
                    <a:t>demo.cpp</a:t>
                  </a:r>
                  <a:r>
                    <a:rPr lang="en-US" sz="1200" dirty="0">
                      <a:solidFill>
                        <a:srgbClr val="000000"/>
                      </a:solidFill>
                      <a:latin typeface="+mn-lt"/>
                    </a:rPr>
                    <a:t>:</a:t>
                  </a:r>
                  <a:endParaRPr lang="en-US" sz="2000" dirty="0">
                    <a:latin typeface="+mn-lt"/>
                  </a:endParaRPr>
                </a:p>
              </p:txBody>
            </p:sp>
            <p:sp>
              <p:nvSpPr>
                <p:cNvPr id="79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6280" y="9444"/>
                  <a:ext cx="1866" cy="5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58522" tIns="29261" rIns="58522" bIns="2926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 sz="1200" dirty="0" err="1">
                      <a:solidFill>
                        <a:srgbClr val="000000"/>
                      </a:solidFill>
                      <a:latin typeface="+mn-lt"/>
                    </a:rPr>
                    <a:t>Window.h</a:t>
                  </a:r>
                  <a:r>
                    <a:rPr lang="en-US" sz="1200" dirty="0">
                      <a:solidFill>
                        <a:srgbClr val="000000"/>
                      </a:solidFill>
                      <a:latin typeface="+mn-lt"/>
                    </a:rPr>
                    <a:t>:</a:t>
                  </a:r>
                  <a:endParaRPr lang="en-US" sz="2000" dirty="0">
                    <a:latin typeface="+mn-lt"/>
                  </a:endParaRPr>
                </a:p>
              </p:txBody>
            </p:sp>
            <p:sp>
              <p:nvSpPr>
                <p:cNvPr id="80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8170" y="12253"/>
                  <a:ext cx="2067" cy="5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58522" tIns="29261" rIns="58522" bIns="2926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 sz="1200" dirty="0">
                      <a:solidFill>
                        <a:srgbClr val="000000"/>
                      </a:solidFill>
                      <a:latin typeface="+mn-lt"/>
                    </a:rPr>
                    <a:t>Window.cpp:</a:t>
                  </a:r>
                  <a:endParaRPr lang="en-US" sz="2000" dirty="0">
                    <a:latin typeface="+mn-lt"/>
                  </a:endParaRPr>
                </a:p>
              </p:txBody>
            </p:sp>
            <p:sp>
              <p:nvSpPr>
                <p:cNvPr id="81" name="Rectangle 26"/>
                <p:cNvSpPr>
                  <a:spLocks noChangeArrowheads="1"/>
                </p:cNvSpPr>
                <p:nvPr/>
              </p:nvSpPr>
              <p:spPr bwMode="auto">
                <a:xfrm>
                  <a:off x="5113" y="13819"/>
                  <a:ext cx="4200" cy="1680"/>
                </a:xfrm>
                <a:prstGeom prst="rect">
                  <a:avLst/>
                </a:prstGeom>
                <a:solidFill>
                  <a:srgbClr val="00CC9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en-US" sz="1200" dirty="0">
                      <a:solidFill>
                        <a:srgbClr val="000000"/>
                      </a:solidFill>
                    </a:rPr>
                    <a:t>#include "</a:t>
                  </a:r>
                  <a:r>
                    <a:rPr lang="en-US" sz="1200" dirty="0" err="1">
                      <a:solidFill>
                        <a:srgbClr val="000000"/>
                      </a:solidFill>
                    </a:rPr>
                    <a:t>Graph.h</a:t>
                  </a:r>
                  <a:r>
                    <a:rPr lang="en-US" sz="1200" dirty="0">
                      <a:solidFill>
                        <a:srgbClr val="000000"/>
                      </a:solidFill>
                    </a:rPr>
                    <a:t>"</a:t>
                  </a:r>
                </a:p>
                <a:p>
                  <a:r>
                    <a:rPr lang="en-US" sz="1200" dirty="0">
                      <a:solidFill>
                        <a:srgbClr val="000000"/>
                      </a:solidFill>
                    </a:rPr>
                    <a:t>#include "</a:t>
                  </a:r>
                  <a:r>
                    <a:rPr lang="en-US" sz="1200" dirty="0" err="1">
                      <a:solidFill>
                        <a:srgbClr val="000000"/>
                      </a:solidFill>
                    </a:rPr>
                    <a:t>Window.h</a:t>
                  </a:r>
                  <a:r>
                    <a:rPr lang="en-US" sz="1200" dirty="0">
                      <a:solidFill>
                        <a:srgbClr val="000000"/>
                      </a:solidFill>
                    </a:rPr>
                    <a:t>"</a:t>
                  </a:r>
                </a:p>
                <a:p>
                  <a:r>
                    <a:rPr lang="en-US" sz="1200" dirty="0" err="1">
                      <a:solidFill>
                        <a:srgbClr val="000000"/>
                      </a:solidFill>
                    </a:rPr>
                    <a:t>int</a:t>
                  </a:r>
                  <a:r>
                    <a:rPr lang="en-US" sz="1200" dirty="0">
                      <a:solidFill>
                        <a:srgbClr val="000000"/>
                      </a:solidFill>
                    </a:rPr>
                    <a:t> main() { … }</a:t>
                  </a:r>
                  <a:endParaRPr lang="en-US" sz="2000" dirty="0"/>
                </a:p>
              </p:txBody>
            </p:sp>
            <p:sp>
              <p:nvSpPr>
                <p:cNvPr id="82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312" y="12052"/>
                  <a:ext cx="2333" cy="6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 sz="1100" dirty="0">
                      <a:solidFill>
                        <a:srgbClr val="000000"/>
                      </a:solidFill>
                      <a:latin typeface="+mn-lt"/>
                    </a:rPr>
                    <a:t>Graph.cpp:</a:t>
                  </a:r>
                  <a:endParaRPr lang="en-US" sz="2000" dirty="0">
                    <a:latin typeface="+mn-lt"/>
                  </a:endParaRPr>
                </a:p>
              </p:txBody>
            </p:sp>
            <p:sp>
              <p:nvSpPr>
                <p:cNvPr id="83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2312" y="9444"/>
                  <a:ext cx="1868" cy="6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 sz="1100" dirty="0" err="1">
                      <a:solidFill>
                        <a:srgbClr val="000000"/>
                      </a:solidFill>
                      <a:latin typeface="+mn-lt"/>
                    </a:rPr>
                    <a:t>Graph.h</a:t>
                  </a:r>
                  <a:r>
                    <a:rPr lang="en-US" sz="1100" dirty="0">
                      <a:solidFill>
                        <a:srgbClr val="000000"/>
                      </a:solidFill>
                      <a:latin typeface="+mn-lt"/>
                    </a:rPr>
                    <a:t>:</a:t>
                  </a:r>
                  <a:endParaRPr lang="en-US" sz="2000" dirty="0">
                    <a:latin typeface="+mn-lt"/>
                  </a:endParaRPr>
                </a:p>
              </p:txBody>
            </p:sp>
            <p:sp>
              <p:nvSpPr>
                <p:cNvPr id="84" name="Rectangle 29"/>
                <p:cNvSpPr>
                  <a:spLocks noChangeArrowheads="1"/>
                </p:cNvSpPr>
                <p:nvPr/>
              </p:nvSpPr>
              <p:spPr bwMode="auto">
                <a:xfrm>
                  <a:off x="2779" y="7272"/>
                  <a:ext cx="3125" cy="720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58522" tIns="29261" rIns="58522" bIns="29261" anchor="ctr"/>
                <a:lstStyle/>
                <a:p>
                  <a:r>
                    <a:rPr lang="en-US" sz="1200">
                      <a:solidFill>
                        <a:srgbClr val="000000"/>
                      </a:solidFill>
                    </a:rPr>
                    <a:t>struct Point { … };</a:t>
                  </a:r>
                  <a:endParaRPr lang="en-US" sz="2000"/>
                </a:p>
              </p:txBody>
            </p:sp>
            <p:sp>
              <p:nvSpPr>
                <p:cNvPr id="85" name="Rectangle 30"/>
                <p:cNvSpPr>
                  <a:spLocks noChangeArrowheads="1"/>
                </p:cNvSpPr>
                <p:nvPr/>
              </p:nvSpPr>
              <p:spPr bwMode="auto">
                <a:xfrm>
                  <a:off x="10712" y="10152"/>
                  <a:ext cx="3389" cy="1337"/>
                </a:xfrm>
                <a:prstGeom prst="rect">
                  <a:avLst/>
                </a:prstGeom>
                <a:solidFill>
                  <a:srgbClr val="FF66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lIns="58522" tIns="29261" rIns="58522" bIns="29261" anchor="ctr"/>
                <a:lstStyle/>
                <a:p>
                  <a:r>
                    <a:rPr lang="en-US" sz="1200">
                      <a:solidFill>
                        <a:srgbClr val="000000"/>
                      </a:solidFill>
                    </a:rPr>
                    <a:t>// GUI interface:</a:t>
                  </a:r>
                </a:p>
                <a:p>
                  <a:r>
                    <a:rPr lang="en-US" sz="1200">
                      <a:solidFill>
                        <a:srgbClr val="000000"/>
                      </a:solidFill>
                    </a:rPr>
                    <a:t>struct In_box { … };</a:t>
                  </a:r>
                </a:p>
                <a:p>
                  <a:r>
                    <a:rPr lang="en-US" sz="1200">
                      <a:solidFill>
                        <a:srgbClr val="000000"/>
                      </a:solidFill>
                    </a:rPr>
                    <a:t>…</a:t>
                  </a:r>
                  <a:endParaRPr lang="en-US" sz="2000"/>
                </a:p>
              </p:txBody>
            </p:sp>
            <p:cxnSp>
              <p:nvCxnSpPr>
                <p:cNvPr id="86" name="AutoShape 31"/>
                <p:cNvCxnSpPr>
                  <a:cxnSpLocks noChangeShapeType="1"/>
                  <a:stCxn id="61" idx="0"/>
                  <a:endCxn id="84" idx="2"/>
                </p:cNvCxnSpPr>
                <p:nvPr/>
              </p:nvCxnSpPr>
              <p:spPr bwMode="auto">
                <a:xfrm flipV="1">
                  <a:off x="4237" y="7992"/>
                  <a:ext cx="105" cy="216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7" name="AutoShape 32"/>
                <p:cNvCxnSpPr>
                  <a:cxnSpLocks noChangeShapeType="1"/>
                  <a:stCxn id="62" idx="0"/>
                  <a:endCxn id="84" idx="2"/>
                </p:cNvCxnSpPr>
                <p:nvPr/>
              </p:nvCxnSpPr>
              <p:spPr bwMode="auto">
                <a:xfrm flipH="1" flipV="1">
                  <a:off x="4342" y="7992"/>
                  <a:ext cx="4028" cy="216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8" name="AutoShape 33"/>
                <p:cNvCxnSpPr>
                  <a:cxnSpLocks noChangeShapeType="1"/>
                  <a:stCxn id="85" idx="0"/>
                  <a:endCxn id="65" idx="2"/>
                </p:cNvCxnSpPr>
                <p:nvPr/>
              </p:nvCxnSpPr>
              <p:spPr bwMode="auto">
                <a:xfrm flipH="1" flipV="1">
                  <a:off x="8029" y="7032"/>
                  <a:ext cx="4378" cy="312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9" name="AutoShape 34"/>
                <p:cNvCxnSpPr>
                  <a:cxnSpLocks noChangeShapeType="1"/>
                  <a:stCxn id="85" idx="0"/>
                  <a:endCxn id="84" idx="2"/>
                </p:cNvCxnSpPr>
                <p:nvPr/>
              </p:nvCxnSpPr>
              <p:spPr bwMode="auto">
                <a:xfrm flipH="1" flipV="1">
                  <a:off x="4342" y="7992"/>
                  <a:ext cx="8065" cy="216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0" name="AutoShape 35"/>
                <p:cNvCxnSpPr>
                  <a:cxnSpLocks noChangeShapeType="1"/>
                  <a:stCxn id="72" idx="0"/>
                  <a:endCxn id="85" idx="2"/>
                </p:cNvCxnSpPr>
                <p:nvPr/>
              </p:nvCxnSpPr>
              <p:spPr bwMode="auto">
                <a:xfrm flipV="1">
                  <a:off x="10846" y="11489"/>
                  <a:ext cx="1561" cy="1302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91" name="Rectangle 36"/>
                <p:cNvSpPr>
                  <a:spLocks noChangeArrowheads="1"/>
                </p:cNvSpPr>
                <p:nvPr/>
              </p:nvSpPr>
              <p:spPr bwMode="auto">
                <a:xfrm>
                  <a:off x="12934" y="12813"/>
                  <a:ext cx="2601" cy="1028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lIns="58522" tIns="29261" rIns="58522" bIns="29261" anchor="ctr"/>
                <a:lstStyle/>
                <a:p>
                  <a:pPr algn="ctr"/>
                  <a:r>
                    <a:rPr lang="en-US" sz="1200" dirty="0">
                      <a:solidFill>
                        <a:srgbClr val="000000"/>
                      </a:solidFill>
                    </a:rPr>
                    <a:t>GUI code</a:t>
                  </a:r>
                  <a:endParaRPr lang="en-US" sz="2000" dirty="0"/>
                </a:p>
              </p:txBody>
            </p:sp>
            <p:sp>
              <p:nvSpPr>
                <p:cNvPr id="92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14191" y="12211"/>
                  <a:ext cx="1633" cy="5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58522" tIns="29261" rIns="58522" bIns="2926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 sz="1200" dirty="0">
                      <a:solidFill>
                        <a:srgbClr val="000000"/>
                      </a:solidFill>
                      <a:latin typeface="+mn-lt"/>
                    </a:rPr>
                    <a:t>GUI.cpp:</a:t>
                  </a:r>
                  <a:endParaRPr lang="en-US" sz="2000" dirty="0">
                    <a:latin typeface="+mn-lt"/>
                  </a:endParaRPr>
                </a:p>
              </p:txBody>
            </p:sp>
            <p:cxnSp>
              <p:nvCxnSpPr>
                <p:cNvPr id="93" name="AutoShape 38"/>
                <p:cNvCxnSpPr>
                  <a:cxnSpLocks noChangeShapeType="1"/>
                  <a:stCxn id="91" idx="0"/>
                  <a:endCxn id="85" idx="2"/>
                </p:cNvCxnSpPr>
                <p:nvPr/>
              </p:nvCxnSpPr>
              <p:spPr bwMode="auto">
                <a:xfrm flipH="1" flipV="1">
                  <a:off x="12407" y="11489"/>
                  <a:ext cx="1828" cy="1324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59" name="Text Box 41"/>
              <p:cNvSpPr txBox="1">
                <a:spLocks noChangeArrowheads="1"/>
              </p:cNvSpPr>
              <p:nvPr/>
            </p:nvSpPr>
            <p:spPr bwMode="auto">
              <a:xfrm>
                <a:off x="1138154" y="1807341"/>
                <a:ext cx="838200" cy="3291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1200" dirty="0" err="1">
                    <a:solidFill>
                      <a:schemeClr val="accent4">
                        <a:lumMod val="10000"/>
                      </a:schemeClr>
                    </a:solidFill>
                  </a:rPr>
                  <a:t>Point.h</a:t>
                </a:r>
                <a:r>
                  <a:rPr lang="en-US" sz="1200" dirty="0">
                    <a:solidFill>
                      <a:schemeClr val="accent4">
                        <a:lumMod val="10000"/>
                      </a:schemeClr>
                    </a:solidFill>
                  </a:rPr>
                  <a:t>: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518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Source files</a:t>
            </a: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1261872" y="1828800"/>
            <a:ext cx="9183706" cy="435133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Header: .h, .</a:t>
            </a:r>
            <a:r>
              <a:rPr lang="en-US" dirty="0" err="1" smtClean="0"/>
              <a:t>hpp</a:t>
            </a:r>
            <a:endParaRPr lang="en-US" dirty="0" smtClean="0"/>
          </a:p>
          <a:p>
            <a:pPr lvl="1"/>
            <a:r>
              <a:rPr lang="en-US" dirty="0" smtClean="0"/>
              <a:t>File that contains interface information (declarations)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</a:rPr>
              <a:t>#include</a:t>
            </a:r>
            <a:r>
              <a:rPr lang="en-US" dirty="0" smtClean="0"/>
              <a:t> in user and implementer</a:t>
            </a:r>
          </a:p>
          <a:p>
            <a:r>
              <a:rPr lang="en-US" dirty="0" smtClean="0"/>
              <a:t>.</a:t>
            </a:r>
            <a:r>
              <a:rPr lang="en-US" dirty="0" err="1" smtClean="0"/>
              <a:t>cpp</a:t>
            </a:r>
            <a:r>
              <a:rPr lang="en-US" dirty="0" smtClean="0"/>
              <a:t> (“code file” / “implementation file”)</a:t>
            </a:r>
          </a:p>
          <a:p>
            <a:pPr lvl="1"/>
            <a:r>
              <a:rPr lang="en-US" dirty="0" smtClean="0"/>
              <a:t>File that contains code implementing interfaces defined in headers and/or uses such interfaces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</a:rPr>
              <a:t>#includes</a:t>
            </a:r>
            <a:r>
              <a:rPr lang="en-US" dirty="0" smtClean="0"/>
              <a:t> headers</a:t>
            </a:r>
          </a:p>
          <a:p>
            <a:r>
              <a:rPr lang="en-US" dirty="0" smtClean="0"/>
              <a:t>Read the </a:t>
            </a:r>
            <a:r>
              <a:rPr lang="en-US" dirty="0" err="1" smtClean="0">
                <a:latin typeface="Consolas" panose="020B0609020204030204" pitchFamily="49" charset="0"/>
              </a:rPr>
              <a:t>Graph.h</a:t>
            </a:r>
            <a:r>
              <a:rPr lang="en-US" dirty="0" smtClean="0"/>
              <a:t> header</a:t>
            </a:r>
          </a:p>
          <a:p>
            <a:pPr lvl="1"/>
            <a:r>
              <a:rPr lang="en-US" dirty="0" smtClean="0"/>
              <a:t>And later the Graph.cpp implementation file</a:t>
            </a:r>
          </a:p>
          <a:p>
            <a:r>
              <a:rPr lang="en-US" dirty="0" smtClean="0"/>
              <a:t>Don’t read the </a:t>
            </a:r>
            <a:r>
              <a:rPr lang="en-US" dirty="0" err="1" smtClean="0">
                <a:latin typeface="Consolas" panose="020B0609020204030204" pitchFamily="49" charset="0"/>
              </a:rPr>
              <a:t>Window.h</a:t>
            </a:r>
            <a:r>
              <a:rPr lang="en-US" dirty="0" smtClean="0"/>
              <a:t> header or the window.cpp implementation file</a:t>
            </a:r>
          </a:p>
          <a:p>
            <a:pPr lvl="1"/>
            <a:r>
              <a:rPr lang="en-US" dirty="0" smtClean="0"/>
              <a:t>Naturally, some of you will take a peek</a:t>
            </a:r>
          </a:p>
          <a:p>
            <a:pPr lvl="1"/>
            <a:r>
              <a:rPr lang="en-US" dirty="0" smtClean="0"/>
              <a:t>Beware: heavy use of yet unexplained C++ features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4/9/2024, Lecture 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Graphics Classes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56D47B9-7874-49C3-8638-4F995149054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15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Design note</a:t>
            </a: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ideal of program design is to represent concepts directly in code</a:t>
            </a:r>
          </a:p>
          <a:p>
            <a:pPr lvl="1"/>
            <a:r>
              <a:rPr lang="en-US" dirty="0" smtClean="0"/>
              <a:t>We take this ideal very seriously</a:t>
            </a:r>
          </a:p>
          <a:p>
            <a:r>
              <a:rPr lang="en-US" dirty="0" smtClean="0"/>
              <a:t>For example:</a:t>
            </a:r>
          </a:p>
          <a:p>
            <a:pPr lvl="1"/>
            <a:r>
              <a:rPr lang="en-US" dirty="0" smtClean="0"/>
              <a:t>Window – a window as we see it on the screen</a:t>
            </a:r>
          </a:p>
          <a:p>
            <a:pPr lvl="2"/>
            <a:r>
              <a:rPr lang="en-US" dirty="0" smtClean="0"/>
              <a:t>Will look different on different operating systems (not our business)</a:t>
            </a:r>
          </a:p>
          <a:p>
            <a:pPr lvl="1"/>
            <a:r>
              <a:rPr lang="en-US" dirty="0" smtClean="0"/>
              <a:t>Point – a coordinate point</a:t>
            </a:r>
          </a:p>
          <a:p>
            <a:pPr lvl="1"/>
            <a:r>
              <a:rPr lang="en-US" dirty="0" smtClean="0"/>
              <a:t>Line – a line as you see it in a window on the screen</a:t>
            </a:r>
          </a:p>
          <a:p>
            <a:pPr lvl="1"/>
            <a:r>
              <a:rPr lang="en-US" dirty="0" smtClean="0"/>
              <a:t>Shape – what’s common to shapes</a:t>
            </a:r>
          </a:p>
          <a:p>
            <a:pPr lvl="2"/>
            <a:r>
              <a:rPr lang="en-US" dirty="0" smtClean="0"/>
              <a:t>(imperfectly explained for now; all details in next lecture)</a:t>
            </a:r>
          </a:p>
          <a:p>
            <a:pPr lvl="1"/>
            <a:r>
              <a:rPr lang="en-US" dirty="0" smtClean="0"/>
              <a:t>Color – as you see it on the screen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4/9/2024, Lecture 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Graphics Classes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540998F6-510D-46D2-8DBE-4CBC80972E5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07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Point</a:t>
            </a: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namespace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Graph_lib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   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 our graphics interface is in </a:t>
            </a:r>
            <a:r>
              <a:rPr lang="en-US" dirty="0" err="1">
                <a:solidFill>
                  <a:srgbClr val="008000"/>
                </a:solidFill>
                <a:latin typeface="Consolas" panose="020B0609020204030204" pitchFamily="49" charset="0"/>
              </a:rPr>
              <a:t>Graph_lib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Point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   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a Point is simply a pair of </a:t>
            </a:r>
            <a:r>
              <a:rPr lang="en-US" dirty="0" err="1">
                <a:solidFill>
                  <a:srgbClr val="008000"/>
                </a:solidFill>
                <a:latin typeface="Consolas" panose="020B0609020204030204" pitchFamily="49" charset="0"/>
              </a:rPr>
              <a:t>ints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(the coordinates)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x, y;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};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bool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operator==(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Point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solidFill>
                  <a:srgbClr val="808080"/>
                </a:solidFill>
                <a:latin typeface="Consolas" panose="020B0609020204030204" pitchFamily="49" charset="0"/>
              </a:rPr>
              <a:t>rhs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Point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808080"/>
                </a:solidFill>
                <a:latin typeface="Consolas" panose="020B0609020204030204" pitchFamily="49" charset="0"/>
              </a:rPr>
              <a:t>lhs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808080"/>
                </a:solidFill>
                <a:latin typeface="Consolas" panose="020B0609020204030204" pitchFamily="49" charset="0"/>
              </a:rPr>
              <a:t>rhs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== </a:t>
            </a:r>
            <a:r>
              <a:rPr lang="en-US" dirty="0" err="1">
                <a:solidFill>
                  <a:srgbClr val="808080"/>
                </a:solidFill>
                <a:latin typeface="Consolas" panose="020B0609020204030204" pitchFamily="49" charset="0"/>
              </a:rPr>
              <a:t>lhs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&amp;&amp; </a:t>
            </a:r>
            <a:r>
              <a:rPr lang="en-US" dirty="0" err="1">
                <a:solidFill>
                  <a:srgbClr val="808080"/>
                </a:solidFill>
                <a:latin typeface="Consolas" panose="020B0609020204030204" pitchFamily="49" charset="0"/>
              </a:rPr>
              <a:t>rhs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== </a:t>
            </a:r>
            <a:r>
              <a:rPr lang="en-US" dirty="0" err="1">
                <a:solidFill>
                  <a:srgbClr val="808080"/>
                </a:solidFill>
                <a:latin typeface="Consolas" panose="020B0609020204030204" pitchFamily="49" charset="0"/>
              </a:rPr>
              <a:t>lhs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.y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bool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operator!=(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Point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808080"/>
                </a:solidFill>
                <a:latin typeface="Consolas" panose="020B0609020204030204" pitchFamily="49" charset="0"/>
              </a:rPr>
              <a:t>rhs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Point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808080"/>
                </a:solidFill>
                <a:latin typeface="Consolas" panose="020B0609020204030204" pitchFamily="49" charset="0"/>
              </a:rPr>
              <a:t>lhs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{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!(</a:t>
            </a:r>
            <a:r>
              <a:rPr lang="en-US" dirty="0" err="1">
                <a:solidFill>
                  <a:srgbClr val="808080"/>
                </a:solidFill>
                <a:latin typeface="Consolas" panose="020B0609020204030204" pitchFamily="49" charset="0"/>
              </a:rPr>
              <a:t>rhs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==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lhs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   // namespace </a:t>
            </a:r>
            <a:r>
              <a:rPr lang="en-US" dirty="0" err="1">
                <a:solidFill>
                  <a:srgbClr val="008000"/>
                </a:solidFill>
                <a:latin typeface="Consolas" panose="020B0609020204030204" pitchFamily="49" charset="0"/>
              </a:rPr>
              <a:t>Graph_lib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4/9/2024, Lecture 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Graphics Classes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001FA1DE-2C16-4751-8624-7B15AAAB51E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5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Line</a:t>
            </a: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457200" indent="0">
              <a:spcBef>
                <a:spcPts val="600"/>
              </a:spcBef>
              <a:buNone/>
            </a:pP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Shape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45720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    // hold lines represented as 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sequence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of points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    // knows how to display lines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</a:p>
          <a:p>
            <a:pPr marL="45720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Line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: 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Shape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   // a Line is a Shape defined by just two Points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45720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Line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Point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p1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Point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p2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45720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</a:p>
          <a:p>
            <a:pPr marL="45720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Line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Line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(Point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p1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Point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p2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   // construct a line from p1 to p2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45720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add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p1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   // add p1 to this shape (add() is provided by Shape)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add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p2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   // add p2 to this shape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45720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4/9/2024, Lecture 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Graphics Classes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5C88B7-66ED-4FCD-B1CB-148A7C87B0E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50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0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0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0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0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0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40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Line example</a:t>
            </a: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1261872" y="1828800"/>
            <a:ext cx="9817064" cy="4351337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    // draw two lines: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using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namespace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Graph_lib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dirty="0" err="1">
                <a:solidFill>
                  <a:srgbClr val="2B91AF"/>
                </a:solidFill>
                <a:latin typeface="Consolas" panose="020B0609020204030204" pitchFamily="49" charset="0"/>
              </a:rPr>
              <a:t>Simple_window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1F377F"/>
                </a:solidFill>
                <a:latin typeface="Consolas" panose="020B0609020204030204" pitchFamily="49" charset="0"/>
              </a:rPr>
              <a:t>win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2B91AF"/>
                </a:solidFill>
                <a:latin typeface="Consolas" panose="020B0609020204030204" pitchFamily="49" charset="0"/>
              </a:rPr>
              <a:t>Point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100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100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600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400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400" dirty="0">
                <a:solidFill>
                  <a:srgbClr val="A31515"/>
                </a:solidFill>
                <a:latin typeface="Consolas" panose="020B0609020204030204" pitchFamily="49" charset="0"/>
              </a:rPr>
              <a:t>Canvas</a:t>
            </a:r>
            <a:r>
              <a:rPr lang="en-US" sz="140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    // make </a:t>
            </a:r>
            <a:r>
              <a:rPr lang="en-US" sz="14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a </a:t>
            </a: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window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dirty="0">
                <a:solidFill>
                  <a:srgbClr val="2B91AF"/>
                </a:solidFill>
                <a:latin typeface="Consolas" panose="020B0609020204030204" pitchFamily="49" charset="0"/>
              </a:rPr>
              <a:t>Line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1F377F"/>
                </a:solidFill>
                <a:latin typeface="Consolas" panose="020B0609020204030204" pitchFamily="49" charset="0"/>
              </a:rPr>
              <a:t>horizontal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2B91AF"/>
                </a:solidFill>
                <a:latin typeface="Consolas" panose="020B0609020204030204" pitchFamily="49" charset="0"/>
              </a:rPr>
              <a:t>Point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100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100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sz="1400" dirty="0">
                <a:solidFill>
                  <a:srgbClr val="2B91AF"/>
                </a:solidFill>
                <a:latin typeface="Consolas" panose="020B0609020204030204" pitchFamily="49" charset="0"/>
              </a:rPr>
              <a:t>Point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200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100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    </a:t>
            </a:r>
            <a:r>
              <a:rPr lang="en-US" sz="14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  // </a:t>
            </a: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make a </a:t>
            </a:r>
            <a:r>
              <a:rPr lang="en-US" sz="14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horizontal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line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horizontal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400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set_color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Color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::black);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dirty="0">
                <a:solidFill>
                  <a:srgbClr val="2B91AF"/>
                </a:solidFill>
                <a:latin typeface="Consolas" panose="020B0609020204030204" pitchFamily="49" charset="0"/>
              </a:rPr>
              <a:t>Line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1F377F"/>
                </a:solidFill>
                <a:latin typeface="Consolas" panose="020B0609020204030204" pitchFamily="49" charset="0"/>
              </a:rPr>
              <a:t>vertical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2B91AF"/>
                </a:solidFill>
                <a:latin typeface="Consolas" panose="020B0609020204030204" pitchFamily="49" charset="0"/>
              </a:rPr>
              <a:t>Point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150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50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sz="1400" dirty="0">
                <a:solidFill>
                  <a:srgbClr val="2B91AF"/>
                </a:solidFill>
                <a:latin typeface="Consolas" panose="020B0609020204030204" pitchFamily="49" charset="0"/>
              </a:rPr>
              <a:t>Point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150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150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    </a:t>
            </a:r>
            <a:r>
              <a:rPr lang="en-US" sz="14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     // </a:t>
            </a: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make a vertical line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vertical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400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set_color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Color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::black);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dirty="0" err="1">
                <a:solidFill>
                  <a:srgbClr val="1F377F"/>
                </a:solidFill>
                <a:latin typeface="Consolas" panose="020B0609020204030204" pitchFamily="49" charset="0"/>
              </a:rPr>
              <a:t>win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400" dirty="0" err="1">
                <a:solidFill>
                  <a:srgbClr val="74531F"/>
                </a:solidFill>
                <a:latin typeface="Consolas" panose="020B0609020204030204" pitchFamily="49" charset="0"/>
              </a:rPr>
              <a:t>attach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1F377F"/>
                </a:solidFill>
                <a:latin typeface="Consolas" panose="020B0609020204030204" pitchFamily="49" charset="0"/>
              </a:rPr>
              <a:t>horizontal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    // attach the lines to the window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win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400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attach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smtClean="0">
                <a:solidFill>
                  <a:srgbClr val="1F377F"/>
                </a:solidFill>
                <a:latin typeface="Consolas" panose="020B0609020204030204" pitchFamily="49" charset="0"/>
              </a:rPr>
              <a:t>vertical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600"/>
              </a:spcBef>
              <a:buNone/>
            </a:pPr>
            <a:endParaRPr lang="en-US" sz="1400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dirty="0" err="1">
                <a:solidFill>
                  <a:srgbClr val="1F377F"/>
                </a:solidFill>
                <a:latin typeface="Consolas" panose="020B0609020204030204" pitchFamily="49" charset="0"/>
              </a:rPr>
              <a:t>win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400" dirty="0" err="1">
                <a:solidFill>
                  <a:srgbClr val="74531F"/>
                </a:solidFill>
                <a:latin typeface="Consolas" panose="020B0609020204030204" pitchFamily="49" charset="0"/>
              </a:rPr>
              <a:t>wait_for_button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    </a:t>
            </a:r>
            <a:r>
              <a:rPr lang="en-US" sz="14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// </a:t>
            </a: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Display!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4/9/2024, Lecture 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Graphics Classes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A39685-93E2-4B4C-90A9-0E2482672AA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77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Example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4/9/2024, Lecture 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Graphics Classes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A85F7ED8-002C-404A-BAEE-7EBFD7B8FAF7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2292" name="Picture 4" descr="C:\Documents and Settings\bs\Desktop\112 book\Screen captures\Capture 13 300dpi\13-1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9"/>
          <a:stretch/>
        </p:blipFill>
        <p:spPr bwMode="auto">
          <a:xfrm>
            <a:off x="3924301" y="2209801"/>
            <a:ext cx="4343400" cy="316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157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Individual lines are independent:</a:t>
            </a:r>
          </a:p>
          <a:p>
            <a:endParaRPr lang="en-US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</a:t>
            </a:r>
            <a:r>
              <a:rPr lang="en-US" sz="1400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horizontal</a:t>
            </a:r>
            <a:r>
              <a:rPr lang="en-US" sz="1400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400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set_color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Color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::red);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dirty="0" err="1">
                <a:solidFill>
                  <a:srgbClr val="1F377F"/>
                </a:solidFill>
                <a:latin typeface="Consolas" panose="020B0609020204030204" pitchFamily="49" charset="0"/>
              </a:rPr>
              <a:t>vertical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400" dirty="0" err="1">
                <a:solidFill>
                  <a:srgbClr val="74531F"/>
                </a:solidFill>
                <a:latin typeface="Consolas" panose="020B0609020204030204" pitchFamily="49" charset="0"/>
              </a:rPr>
              <a:t>set_color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2B91AF"/>
                </a:solidFill>
                <a:latin typeface="Consolas" panose="020B0609020204030204" pitchFamily="49" charset="0"/>
              </a:rPr>
              <a:t>Color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::green);</a:t>
            </a:r>
          </a:p>
          <a:p>
            <a:pPr marL="0" indent="0">
              <a:spcBef>
                <a:spcPts val="600"/>
              </a:spcBef>
              <a:buNone/>
            </a:pPr>
            <a:endParaRPr lang="en-US" sz="1400" dirty="0" smtClean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4/9/2024, Lecture 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Graphics Classes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71FF17C-F13E-4269-AF72-32D1788204E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3317" name="Picture 2" descr="C:\Documents and Settings\bs\Desktop\112 book\Screen captures\Capture 13 300dpi\13-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871" y="3390900"/>
            <a:ext cx="3773005" cy="267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370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Lines</a:t>
            </a:r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indent="0">
              <a:spcBef>
                <a:spcPts val="600"/>
              </a:spcBef>
              <a:buNone/>
            </a:pPr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// a Lines object is a set of lines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indent="0">
              <a:spcBef>
                <a:spcPts val="600"/>
              </a:spcBef>
              <a:buNone/>
            </a:pPr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// We use Lines when we want to manipulate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indent="0">
              <a:spcBef>
                <a:spcPts val="600"/>
              </a:spcBef>
              <a:buNone/>
            </a:pPr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// all the lines as one shape, e.g. move them all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indent="0">
              <a:spcBef>
                <a:spcPts val="600"/>
              </a:spcBef>
              <a:buNone/>
            </a:pPr>
            <a:r>
              <a:rPr 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2B91AF"/>
                </a:solidFill>
                <a:latin typeface="Consolas" panose="020B0609020204030204" pitchFamily="49" charset="0"/>
              </a:rPr>
              <a:t>Lines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: </a:t>
            </a:r>
            <a:r>
              <a:rPr lang="en-US" sz="1600" dirty="0">
                <a:solidFill>
                  <a:srgbClr val="2B91AF"/>
                </a:solidFill>
                <a:latin typeface="Consolas" panose="020B0609020204030204" pitchFamily="49" charset="0"/>
              </a:rPr>
              <a:t>Shape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indent="0">
              <a:spcBef>
                <a:spcPts val="6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457200" indent="0">
              <a:spcBef>
                <a:spcPts val="6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74531F"/>
                </a:solidFill>
                <a:latin typeface="Consolas" panose="020B0609020204030204" pitchFamily="49" charset="0"/>
              </a:rPr>
              <a:t>add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2B91AF"/>
                </a:solidFill>
                <a:latin typeface="Consolas" panose="020B0609020204030204" pitchFamily="49" charset="0"/>
              </a:rPr>
              <a:t>Point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808080"/>
                </a:solidFill>
                <a:latin typeface="Consolas" panose="020B0609020204030204" pitchFamily="49" charset="0"/>
              </a:rPr>
              <a:t>p1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>
                <a:solidFill>
                  <a:srgbClr val="2B91AF"/>
                </a:solidFill>
                <a:latin typeface="Consolas" panose="020B0609020204030204" pitchFamily="49" charset="0"/>
              </a:rPr>
              <a:t>Point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>
                <a:solidFill>
                  <a:srgbClr val="808080"/>
                </a:solidFill>
                <a:latin typeface="Consolas" panose="020B0609020204030204" pitchFamily="49" charset="0"/>
              </a:rPr>
              <a:t>p2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    // add line from p1 to p2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indent="0">
              <a:spcBef>
                <a:spcPts val="6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74531F"/>
                </a:solidFill>
                <a:latin typeface="Consolas" panose="020B0609020204030204" pitchFamily="49" charset="0"/>
              </a:rPr>
              <a:t>draw_lines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() </a:t>
            </a:r>
            <a:r>
              <a:rPr lang="en-US" sz="160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r>
              <a:rPr lang="en-US" sz="1600" dirty="0">
                <a:solidFill>
                  <a:srgbClr val="008000"/>
                </a:solidFill>
                <a:latin typeface="Consolas" panose="020B0609020204030204" pitchFamily="49" charset="0"/>
              </a:rPr>
              <a:t>         // to be called by Window to draw Lines</a:t>
            </a:r>
            <a:endParaRPr lang="en-US" sz="16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indent="0">
              <a:spcBef>
                <a:spcPts val="600"/>
              </a:spcBef>
              <a:buNone/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</a:p>
          <a:p>
            <a:r>
              <a:rPr lang="en-US" dirty="0" smtClean="0"/>
              <a:t>Terminology:</a:t>
            </a:r>
          </a:p>
          <a:p>
            <a:pPr lvl="1"/>
            <a:r>
              <a:rPr lang="en-US" dirty="0" smtClean="0"/>
              <a:t>Lines is “derived from” Shape</a:t>
            </a:r>
          </a:p>
          <a:p>
            <a:pPr lvl="1"/>
            <a:r>
              <a:rPr lang="en-US" dirty="0" smtClean="0"/>
              <a:t>Lines “inherit from” Shape</a:t>
            </a:r>
          </a:p>
          <a:p>
            <a:pPr lvl="1"/>
            <a:r>
              <a:rPr lang="en-US" dirty="0" smtClean="0"/>
              <a:t>Lines is “a kind of” Shape</a:t>
            </a:r>
          </a:p>
          <a:p>
            <a:pPr lvl="1"/>
            <a:r>
              <a:rPr lang="en-US" dirty="0" smtClean="0"/>
              <a:t>Shape is “the base” of Lines</a:t>
            </a:r>
          </a:p>
          <a:p>
            <a:r>
              <a:rPr lang="en-US" dirty="0" smtClean="0"/>
              <a:t>This is the key to what is called “object-oriented programming”</a:t>
            </a:r>
          </a:p>
          <a:p>
            <a:pPr lvl="1"/>
            <a:r>
              <a:rPr lang="en-US" dirty="0" smtClean="0"/>
              <a:t>We’ll get back to this later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4/9/2024, Lecture 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Graphics Classes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EE5CAF70-3F6B-4D58-BD0A-7E74B9CF1B6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02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Lines Example</a:t>
            </a: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endParaRPr lang="en-US" sz="1400" dirty="0" smtClean="0"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400" dirty="0" smtClean="0"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dirty="0" err="1">
                <a:solidFill>
                  <a:srgbClr val="2B91AF"/>
                </a:solidFill>
                <a:latin typeface="Consolas" panose="020B0609020204030204" pitchFamily="49" charset="0"/>
              </a:rPr>
              <a:t>Simple_window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1F377F"/>
                </a:solidFill>
                <a:latin typeface="Consolas" panose="020B0609020204030204" pitchFamily="49" charset="0"/>
              </a:rPr>
              <a:t>win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2B91AF"/>
                </a:solidFill>
                <a:latin typeface="Consolas" panose="020B0609020204030204" pitchFamily="49" charset="0"/>
              </a:rPr>
              <a:t>Point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100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100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600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400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400" dirty="0">
                <a:solidFill>
                  <a:srgbClr val="A31515"/>
                </a:solidFill>
                <a:latin typeface="Consolas" panose="020B0609020204030204" pitchFamily="49" charset="0"/>
              </a:rPr>
              <a:t>Canvas</a:t>
            </a:r>
            <a:r>
              <a:rPr lang="en-US" sz="140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    // make a window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dirty="0">
                <a:solidFill>
                  <a:srgbClr val="2B91AF"/>
                </a:solidFill>
                <a:latin typeface="Consolas" panose="020B0609020204030204" pitchFamily="49" charset="0"/>
              </a:rPr>
              <a:t>Lines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dirty="0" err="1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400" dirty="0" err="1">
                <a:solidFill>
                  <a:srgbClr val="74531F"/>
                </a:solidFill>
                <a:latin typeface="Consolas" panose="020B0609020204030204" pitchFamily="49" charset="0"/>
              </a:rPr>
              <a:t>add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2B91AF"/>
                </a:solidFill>
                <a:latin typeface="Consolas" panose="020B0609020204030204" pitchFamily="49" charset="0"/>
              </a:rPr>
              <a:t>Point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100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100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sz="1400" dirty="0">
                <a:solidFill>
                  <a:srgbClr val="2B91AF"/>
                </a:solidFill>
                <a:latin typeface="Consolas" panose="020B0609020204030204" pitchFamily="49" charset="0"/>
              </a:rPr>
              <a:t>Point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200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100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    // horizontal line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dirty="0" err="1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400" dirty="0" err="1">
                <a:solidFill>
                  <a:srgbClr val="74531F"/>
                </a:solidFill>
                <a:latin typeface="Consolas" panose="020B0609020204030204" pitchFamily="49" charset="0"/>
              </a:rPr>
              <a:t>add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2B91AF"/>
                </a:solidFill>
                <a:latin typeface="Consolas" panose="020B0609020204030204" pitchFamily="49" charset="0"/>
              </a:rPr>
              <a:t>Point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150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50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sz="1400" dirty="0">
                <a:solidFill>
                  <a:srgbClr val="2B91AF"/>
                </a:solidFill>
                <a:latin typeface="Consolas" panose="020B0609020204030204" pitchFamily="49" charset="0"/>
              </a:rPr>
              <a:t>Point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150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150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     // vertical line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dirty="0" err="1">
                <a:solidFill>
                  <a:srgbClr val="1F377F"/>
                </a:solidFill>
                <a:latin typeface="Consolas" panose="020B0609020204030204" pitchFamily="49" charset="0"/>
              </a:rPr>
              <a:t>win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400" dirty="0" err="1">
                <a:solidFill>
                  <a:srgbClr val="74531F"/>
                </a:solidFill>
                <a:latin typeface="Consolas" panose="020B0609020204030204" pitchFamily="49" charset="0"/>
              </a:rPr>
              <a:t>attach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1F377F"/>
                </a:solidFill>
                <a:latin typeface="Consolas" panose="020B0609020204030204" pitchFamily="49" charset="0"/>
              </a:rPr>
              <a:t>x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            // attach Lines x to Window win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dirty="0" err="1">
                <a:solidFill>
                  <a:srgbClr val="1F377F"/>
                </a:solidFill>
                <a:latin typeface="Consolas" panose="020B0609020204030204" pitchFamily="49" charset="0"/>
              </a:rPr>
              <a:t>win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400" dirty="0" err="1">
                <a:solidFill>
                  <a:srgbClr val="74531F"/>
                </a:solidFill>
                <a:latin typeface="Consolas" panose="020B0609020204030204" pitchFamily="49" charset="0"/>
              </a:rPr>
              <a:t>wait_for_button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    // Draw!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4/9/2024, Lecture 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Graphics Classes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A53C91E3-0E07-4D52-BE50-4EBD3099467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2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Refactoring?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Changing the structure of code without changing behavior</a:t>
            </a:r>
          </a:p>
          <a:p>
            <a:r>
              <a:rPr lang="en-US" dirty="0" smtClean="0"/>
              <a:t>Here’s the classic example:</a:t>
            </a:r>
          </a:p>
          <a:p>
            <a:pPr lvl="1"/>
            <a:r>
              <a:rPr lang="en-US" dirty="0" smtClean="0"/>
              <a:t>Refactor </a:t>
            </a:r>
          </a:p>
          <a:p>
            <a:pPr marL="822960" lvl="3" indent="0">
              <a:spcBef>
                <a:spcPts val="600"/>
              </a:spcBef>
              <a:buNone/>
            </a:pP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(x)</a:t>
            </a:r>
          </a:p>
          <a:p>
            <a:pPr marL="822960" lvl="3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822960" lvl="3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true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822960" lvl="3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822960" lvl="3" indent="0">
              <a:spcBef>
                <a:spcPts val="600"/>
              </a:spcBef>
              <a:buNone/>
            </a:pP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else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822960" lvl="3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822960" lvl="3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false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822960" lvl="3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lvl="1"/>
            <a:r>
              <a:rPr lang="en-US" dirty="0" smtClean="0"/>
              <a:t>To </a:t>
            </a:r>
          </a:p>
          <a:p>
            <a:pPr marL="800100" indent="0">
              <a:spcBef>
                <a:spcPts val="600"/>
              </a:spcBef>
              <a:buNone/>
            </a:pPr>
            <a:r>
              <a:rPr lang="en-US" sz="1400" dirty="0" smtClean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x;</a:t>
            </a:r>
          </a:p>
          <a:p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4/9/2024, Lecture 17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Graphics Classes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BDDAB70-A88D-4AF2-A4DD-2694A82A076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51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Lines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Looks exactly like the two Lines example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4/9/2024, Lecture 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Graphics Classes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CDA216B-4975-4ACE-9E36-5936D3E6AE7F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16389" name="Picture 2" descr="C:\Documents and Settings\bs\Desktop\112 book\Screen captures\Capture 13 300dpi\13-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299" y="2209800"/>
            <a:ext cx="4349987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769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Implementation: Lines</a:t>
            </a:r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0">
              <a:spcBef>
                <a:spcPts val="600"/>
              </a:spcBef>
              <a:buNone/>
            </a:pPr>
            <a:r>
              <a:rPr lang="en-US" sz="15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500" dirty="0">
                <a:solidFill>
                  <a:srgbClr val="2B91AF"/>
                </a:solidFill>
                <a:latin typeface="Consolas" panose="020B0609020204030204" pitchFamily="49" charset="0"/>
              </a:rPr>
              <a:t>Lines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500" dirty="0">
                <a:solidFill>
                  <a:srgbClr val="74531F"/>
                </a:solidFill>
                <a:latin typeface="Consolas" panose="020B0609020204030204" pitchFamily="49" charset="0"/>
              </a:rPr>
              <a:t>add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500" dirty="0">
                <a:solidFill>
                  <a:srgbClr val="2B91AF"/>
                </a:solidFill>
                <a:latin typeface="Consolas" panose="020B0609020204030204" pitchFamily="49" charset="0"/>
              </a:rPr>
              <a:t>Point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500" dirty="0">
                <a:solidFill>
                  <a:srgbClr val="808080"/>
                </a:solidFill>
                <a:latin typeface="Consolas" panose="020B0609020204030204" pitchFamily="49" charset="0"/>
              </a:rPr>
              <a:t>p1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500" dirty="0">
                <a:solidFill>
                  <a:srgbClr val="2B91AF"/>
                </a:solidFill>
                <a:latin typeface="Consolas" panose="020B0609020204030204" pitchFamily="49" charset="0"/>
              </a:rPr>
              <a:t>Point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500" dirty="0">
                <a:solidFill>
                  <a:srgbClr val="808080"/>
                </a:solidFill>
                <a:latin typeface="Consolas" panose="020B0609020204030204" pitchFamily="49" charset="0"/>
              </a:rPr>
              <a:t>p2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r>
              <a:rPr lang="en-US" sz="1500" dirty="0">
                <a:solidFill>
                  <a:srgbClr val="008000"/>
                </a:solidFill>
                <a:latin typeface="Consolas" panose="020B0609020204030204" pitchFamily="49" charset="0"/>
              </a:rPr>
              <a:t>    // use </a:t>
            </a:r>
            <a:r>
              <a:rPr lang="en-US" sz="15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Shape's </a:t>
            </a:r>
            <a:r>
              <a:rPr lang="en-US" sz="1500" dirty="0">
                <a:solidFill>
                  <a:srgbClr val="008000"/>
                </a:solidFill>
                <a:latin typeface="Consolas" panose="020B0609020204030204" pitchFamily="49" charset="0"/>
              </a:rPr>
              <a:t>add()</a:t>
            </a:r>
            <a:endParaRPr lang="en-US" sz="15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indent="0">
              <a:spcBef>
                <a:spcPts val="600"/>
              </a:spcBef>
              <a:buNone/>
            </a:pP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457200" indent="0">
              <a:spcBef>
                <a:spcPts val="600"/>
              </a:spcBef>
              <a:buNone/>
            </a:pP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500" dirty="0">
                <a:solidFill>
                  <a:srgbClr val="2B91AF"/>
                </a:solidFill>
                <a:latin typeface="Consolas" panose="020B0609020204030204" pitchFamily="49" charset="0"/>
              </a:rPr>
              <a:t>Shape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500" dirty="0">
                <a:solidFill>
                  <a:srgbClr val="74531F"/>
                </a:solidFill>
                <a:latin typeface="Consolas" panose="020B0609020204030204" pitchFamily="49" charset="0"/>
              </a:rPr>
              <a:t>add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500" dirty="0">
                <a:solidFill>
                  <a:srgbClr val="808080"/>
                </a:solidFill>
                <a:latin typeface="Consolas" panose="020B0609020204030204" pitchFamily="49" charset="0"/>
              </a:rPr>
              <a:t>p1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457200" indent="0">
              <a:spcBef>
                <a:spcPts val="600"/>
              </a:spcBef>
              <a:buNone/>
            </a:pP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500" dirty="0">
                <a:solidFill>
                  <a:srgbClr val="2B91AF"/>
                </a:solidFill>
                <a:latin typeface="Consolas" panose="020B0609020204030204" pitchFamily="49" charset="0"/>
              </a:rPr>
              <a:t>Shape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500" dirty="0">
                <a:solidFill>
                  <a:srgbClr val="74531F"/>
                </a:solidFill>
                <a:latin typeface="Consolas" panose="020B0609020204030204" pitchFamily="49" charset="0"/>
              </a:rPr>
              <a:t>add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500" dirty="0">
                <a:solidFill>
                  <a:srgbClr val="808080"/>
                </a:solidFill>
                <a:latin typeface="Consolas" panose="020B0609020204030204" pitchFamily="49" charset="0"/>
              </a:rPr>
              <a:t>p2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457200" indent="0">
              <a:spcBef>
                <a:spcPts val="600"/>
              </a:spcBef>
              <a:buNone/>
            </a:pP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457200" indent="0">
              <a:spcBef>
                <a:spcPts val="600"/>
              </a:spcBef>
              <a:buNone/>
            </a:pP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5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500" dirty="0">
                <a:solidFill>
                  <a:srgbClr val="2B91AF"/>
                </a:solidFill>
                <a:latin typeface="Consolas" panose="020B0609020204030204" pitchFamily="49" charset="0"/>
              </a:rPr>
              <a:t>Lines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500" dirty="0" err="1">
                <a:solidFill>
                  <a:srgbClr val="74531F"/>
                </a:solidFill>
                <a:latin typeface="Consolas" panose="020B0609020204030204" pitchFamily="49" charset="0"/>
              </a:rPr>
              <a:t>draw_lines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() </a:t>
            </a:r>
            <a:r>
              <a:rPr lang="en-US" sz="150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500" dirty="0">
                <a:solidFill>
                  <a:srgbClr val="008000"/>
                </a:solidFill>
                <a:latin typeface="Consolas" panose="020B0609020204030204" pitchFamily="49" charset="0"/>
              </a:rPr>
              <a:t>    </a:t>
            </a:r>
            <a:r>
              <a:rPr lang="en-US" sz="15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 // </a:t>
            </a:r>
            <a:r>
              <a:rPr lang="en-US" sz="1500" dirty="0">
                <a:solidFill>
                  <a:srgbClr val="008000"/>
                </a:solidFill>
                <a:latin typeface="Consolas" panose="020B0609020204030204" pitchFamily="49" charset="0"/>
              </a:rPr>
              <a:t>to somehow be called from Shape</a:t>
            </a:r>
            <a:endParaRPr lang="en-US" sz="15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indent="0">
              <a:spcBef>
                <a:spcPts val="600"/>
              </a:spcBef>
              <a:buNone/>
            </a:pP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457200" indent="0">
              <a:spcBef>
                <a:spcPts val="600"/>
              </a:spcBef>
              <a:buNone/>
            </a:pP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500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5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50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5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50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 &lt; </a:t>
            </a:r>
            <a:r>
              <a:rPr lang="en-US" sz="1500" dirty="0" err="1">
                <a:solidFill>
                  <a:srgbClr val="74531F"/>
                </a:solidFill>
                <a:latin typeface="Consolas" panose="020B0609020204030204" pitchFamily="49" charset="0"/>
              </a:rPr>
              <a:t>number_of_points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(); </a:t>
            </a:r>
            <a:r>
              <a:rPr lang="en-US" sz="150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 += </a:t>
            </a:r>
            <a:r>
              <a:rPr lang="en-US" sz="15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457200" indent="0">
              <a:spcBef>
                <a:spcPts val="600"/>
              </a:spcBef>
              <a:buNone/>
            </a:pP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500" dirty="0" err="1">
                <a:solidFill>
                  <a:srgbClr val="74531F"/>
                </a:solidFill>
                <a:latin typeface="Consolas" panose="020B0609020204030204" pitchFamily="49" charset="0"/>
              </a:rPr>
              <a:t>fl_line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500" dirty="0">
                <a:solidFill>
                  <a:srgbClr val="74531F"/>
                </a:solidFill>
                <a:latin typeface="Consolas" panose="020B0609020204030204" pitchFamily="49" charset="0"/>
              </a:rPr>
              <a:t>point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50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 - </a:t>
            </a:r>
            <a:r>
              <a:rPr lang="en-US" sz="15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).x, </a:t>
            </a:r>
            <a:r>
              <a:rPr lang="en-US" sz="1500" dirty="0">
                <a:solidFill>
                  <a:srgbClr val="74531F"/>
                </a:solidFill>
                <a:latin typeface="Consolas" panose="020B0609020204030204" pitchFamily="49" charset="0"/>
              </a:rPr>
              <a:t>point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50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 - </a:t>
            </a:r>
            <a:r>
              <a:rPr lang="en-US" sz="15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).y, </a:t>
            </a:r>
            <a:r>
              <a:rPr lang="en-US" sz="1500" dirty="0">
                <a:solidFill>
                  <a:srgbClr val="74531F"/>
                </a:solidFill>
                <a:latin typeface="Consolas" panose="020B0609020204030204" pitchFamily="49" charset="0"/>
              </a:rPr>
              <a:t>point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50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).x, </a:t>
            </a:r>
            <a:r>
              <a:rPr lang="en-US" sz="1500" dirty="0">
                <a:solidFill>
                  <a:srgbClr val="74531F"/>
                </a:solidFill>
                <a:latin typeface="Consolas" panose="020B0609020204030204" pitchFamily="49" charset="0"/>
              </a:rPr>
              <a:t>point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500" dirty="0">
                <a:solidFill>
                  <a:srgbClr val="1F377F"/>
                </a:solidFill>
                <a:latin typeface="Consolas" panose="020B0609020204030204" pitchFamily="49" charset="0"/>
              </a:rPr>
              <a:t>i</a:t>
            </a: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).y);</a:t>
            </a:r>
          </a:p>
          <a:p>
            <a:pPr marL="457200" indent="0">
              <a:spcBef>
                <a:spcPts val="600"/>
              </a:spcBef>
              <a:buNone/>
            </a:pPr>
            <a:r>
              <a:rPr lang="en-US" sz="15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dirty="0" smtClean="0"/>
              <a:t>Note</a:t>
            </a:r>
          </a:p>
          <a:p>
            <a:pPr lvl="1"/>
            <a:r>
              <a:rPr lang="en-US" dirty="0" err="1" smtClean="0">
                <a:latin typeface="Consolas" panose="020B0609020204030204" pitchFamily="49" charset="0"/>
              </a:rPr>
              <a:t>fl_line</a:t>
            </a:r>
            <a:r>
              <a:rPr lang="en-US" dirty="0" smtClean="0"/>
              <a:t> is a basic line drawing function from FLTK</a:t>
            </a:r>
          </a:p>
          <a:p>
            <a:pPr lvl="1"/>
            <a:r>
              <a:rPr lang="en-US" dirty="0" smtClean="0"/>
              <a:t>FLTK is used in the implementation, not in the interface to our classes</a:t>
            </a:r>
          </a:p>
          <a:p>
            <a:pPr lvl="1"/>
            <a:r>
              <a:rPr lang="en-US" dirty="0" smtClean="0"/>
              <a:t>We could replace FLTK with another graphics library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4/9/2024, Lecture 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Graphics Classes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0F3EF16C-D663-4A66-81FC-6F0E0A040CD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70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61872" y="294198"/>
            <a:ext cx="10030968" cy="139712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Draw Grid</a:t>
            </a:r>
            <a:br>
              <a:rPr lang="en-US" sz="3600" dirty="0" smtClean="0"/>
            </a:br>
            <a:r>
              <a:rPr lang="en-US" sz="3600" dirty="0" smtClean="0"/>
              <a:t>(Why bother with Lines when we have Line?)</a:t>
            </a:r>
            <a:endParaRPr lang="en-US" sz="3600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// A Lines object may hold many related lines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// Here we construct a grid: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x_size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win.</a:t>
            </a:r>
            <a:r>
              <a:rPr lang="en-US" sz="1400" dirty="0" err="1">
                <a:solidFill>
                  <a:srgbClr val="74531F"/>
                </a:solidFill>
                <a:latin typeface="Consolas" panose="020B0609020204030204" pitchFamily="49" charset="0"/>
              </a:rPr>
              <a:t>x_max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</a:p>
          <a:p>
            <a:pPr marL="457200" indent="0">
              <a:spcBef>
                <a:spcPts val="600"/>
              </a:spcBef>
              <a:buNone/>
            </a:pPr>
            <a:r>
              <a:rPr lang="en-US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y_size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win.</a:t>
            </a:r>
            <a:r>
              <a:rPr lang="en-US" sz="1400" dirty="0" err="1">
                <a:solidFill>
                  <a:srgbClr val="74531F"/>
                </a:solidFill>
                <a:latin typeface="Consolas" panose="020B0609020204030204" pitchFamily="49" charset="0"/>
              </a:rPr>
              <a:t>y_max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(); </a:t>
            </a:r>
          </a:p>
          <a:p>
            <a:pPr marL="457200" indent="0">
              <a:spcBef>
                <a:spcPts val="600"/>
              </a:spcBef>
              <a:buNone/>
            </a:pPr>
            <a:r>
              <a:rPr lang="en-US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x_grid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80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457200" indent="0">
              <a:spcBef>
                <a:spcPts val="600"/>
              </a:spcBef>
              <a:buNone/>
            </a:pPr>
            <a:r>
              <a:rPr lang="en-US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y_grid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40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45720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rgbClr val="2B91AF"/>
                </a:solidFill>
                <a:latin typeface="Consolas" panose="020B0609020204030204" pitchFamily="49" charset="0"/>
              </a:rPr>
              <a:t>Lines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grid;</a:t>
            </a:r>
          </a:p>
          <a:p>
            <a:pPr marL="45720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x =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x_grid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; x &lt;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x_size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; x +=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x_grid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   // vertical lines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dirty="0" err="1">
                <a:solidFill>
                  <a:srgbClr val="1F377F"/>
                </a:solidFill>
                <a:latin typeface="Consolas" panose="020B0609020204030204" pitchFamily="49" charset="0"/>
              </a:rPr>
              <a:t>grid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400" dirty="0" err="1">
                <a:solidFill>
                  <a:srgbClr val="74531F"/>
                </a:solidFill>
                <a:latin typeface="Consolas" panose="020B0609020204030204" pitchFamily="49" charset="0"/>
              </a:rPr>
              <a:t>add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74531F"/>
                </a:solidFill>
                <a:latin typeface="Consolas" panose="020B0609020204030204" pitchFamily="49" charset="0"/>
              </a:rPr>
              <a:t>Point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(x, 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sz="1400" dirty="0">
                <a:solidFill>
                  <a:srgbClr val="74531F"/>
                </a:solidFill>
                <a:latin typeface="Consolas" panose="020B0609020204030204" pitchFamily="49" charset="0"/>
              </a:rPr>
              <a:t>Point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(x,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y_size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));    </a:t>
            </a:r>
          </a:p>
          <a:p>
            <a:pPr marL="45720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y =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y_grid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; y &lt;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y_size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; y +=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y_grid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   // horizontal lines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dirty="0" err="1">
                <a:solidFill>
                  <a:srgbClr val="1F377F"/>
                </a:solidFill>
                <a:latin typeface="Consolas" panose="020B0609020204030204" pitchFamily="49" charset="0"/>
              </a:rPr>
              <a:t>grid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1400" dirty="0" err="1">
                <a:solidFill>
                  <a:srgbClr val="74531F"/>
                </a:solidFill>
                <a:latin typeface="Consolas" panose="020B0609020204030204" pitchFamily="49" charset="0"/>
              </a:rPr>
              <a:t>add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74531F"/>
                </a:solidFill>
                <a:latin typeface="Consolas" panose="020B0609020204030204" pitchFamily="49" charset="0"/>
              </a:rPr>
              <a:t>Point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 y), </a:t>
            </a:r>
            <a:r>
              <a:rPr lang="en-US" sz="1400" dirty="0">
                <a:solidFill>
                  <a:srgbClr val="74531F"/>
                </a:solidFill>
                <a:latin typeface="Consolas" panose="020B0609020204030204" pitchFamily="49" charset="0"/>
              </a:rPr>
              <a:t>Point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x_size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 y));</a:t>
            </a:r>
          </a:p>
          <a:p>
            <a:pPr marL="45720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win.</a:t>
            </a:r>
            <a:r>
              <a:rPr lang="en-US" sz="1400" dirty="0" err="1">
                <a:solidFill>
                  <a:srgbClr val="74531F"/>
                </a:solidFill>
                <a:latin typeface="Consolas" panose="020B0609020204030204" pitchFamily="49" charset="0"/>
              </a:rPr>
              <a:t>attach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(grid);</a:t>
            </a: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  // attach our grid to our window (note </a:t>
            </a:r>
            <a:r>
              <a:rPr lang="en-US" sz="14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‘grid’ </a:t>
            </a: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is one object)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4/9/2024, Lecture 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Graphics Classes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91E5194-8F87-4930-BDA7-A76E1046C26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2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1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1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1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Grid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4/9/2024, Lecture 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Graphics Classes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76B6CC51-BD9F-41BE-9883-F077DA74FD04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19460" name="Picture 6" descr="C:\Documents and Settings\bs\Desktop\112 book\Screen captures\Capture 13 300dpi\13-3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209800"/>
            <a:ext cx="434911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586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Color</a:t>
            </a: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261872" y="1828800"/>
            <a:ext cx="9573768" cy="4351337"/>
          </a:xfrm>
        </p:spPr>
        <p:txBody>
          <a:bodyPr>
            <a:noAutofit/>
          </a:bodyPr>
          <a:lstStyle/>
          <a:p>
            <a:pPr marL="45720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Color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enum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Color_type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    // Map FLTK colors and scope </a:t>
            </a:r>
            <a:r>
              <a:rPr lang="en-US" sz="14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them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red = FL_RED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blue = FL_BLUE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,</a:t>
            </a:r>
            <a:r>
              <a:rPr lang="en-US" sz="14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/* ... */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};</a:t>
            </a:r>
          </a:p>
          <a:p>
            <a:pPr marL="45720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dirty="0">
                <a:solidFill>
                  <a:srgbClr val="74531F"/>
                </a:solidFill>
                <a:latin typeface="Consolas" panose="020B0609020204030204" pitchFamily="49" charset="0"/>
              </a:rPr>
              <a:t>Color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>
                <a:solidFill>
                  <a:srgbClr val="2B91AF"/>
                </a:solidFill>
                <a:latin typeface="Consolas" panose="020B0609020204030204" pitchFamily="49" charset="0"/>
              </a:rPr>
              <a:t>Color_type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808080"/>
                </a:solidFill>
                <a:latin typeface="Consolas" panose="020B0609020204030204" pitchFamily="49" charset="0"/>
              </a:rPr>
              <a:t>cc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: c(</a:t>
            </a:r>
            <a:r>
              <a:rPr lang="en-US" sz="1400" dirty="0" err="1">
                <a:solidFill>
                  <a:srgbClr val="74531F"/>
                </a:solidFill>
                <a:latin typeface="Consolas" panose="020B0609020204030204" pitchFamily="49" charset="0"/>
              </a:rPr>
              <a:t>Fl_Color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808080"/>
                </a:solidFill>
                <a:latin typeface="Consolas" panose="020B0609020204030204" pitchFamily="49" charset="0"/>
              </a:rPr>
              <a:t>cc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)), 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v(visible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{}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dirty="0">
                <a:solidFill>
                  <a:srgbClr val="74531F"/>
                </a:solidFill>
                <a:latin typeface="Consolas" panose="020B0609020204030204" pitchFamily="49" charset="0"/>
              </a:rPr>
              <a:t>Color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808080"/>
                </a:solidFill>
                <a:latin typeface="Consolas" panose="020B0609020204030204" pitchFamily="49" charset="0"/>
              </a:rPr>
              <a:t>cc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: c(</a:t>
            </a:r>
            <a:r>
              <a:rPr lang="en-US" sz="1400" dirty="0" err="1">
                <a:solidFill>
                  <a:srgbClr val="74531F"/>
                </a:solidFill>
                <a:latin typeface="Consolas" panose="020B0609020204030204" pitchFamily="49" charset="0"/>
              </a:rPr>
              <a:t>Fl_Color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808080"/>
                </a:solidFill>
                <a:latin typeface="Consolas" panose="020B0609020204030204" pitchFamily="49" charset="0"/>
              </a:rPr>
              <a:t>cc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)), 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v(visible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{}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dirty="0">
                <a:solidFill>
                  <a:srgbClr val="74531F"/>
                </a:solidFill>
                <a:latin typeface="Consolas" panose="020B0609020204030204" pitchFamily="49" charset="0"/>
              </a:rPr>
              <a:t>Color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>
                <a:solidFill>
                  <a:srgbClr val="2B91AF"/>
                </a:solidFill>
                <a:latin typeface="Consolas" panose="020B0609020204030204" pitchFamily="49" charset="0"/>
              </a:rPr>
              <a:t>Color_type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808080"/>
                </a:solidFill>
                <a:latin typeface="Consolas" panose="020B0609020204030204" pitchFamily="49" charset="0"/>
              </a:rPr>
              <a:t>cc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400" dirty="0">
                <a:solidFill>
                  <a:srgbClr val="2B91AF"/>
                </a:solidFill>
                <a:latin typeface="Consolas" panose="020B0609020204030204" pitchFamily="49" charset="0"/>
              </a:rPr>
              <a:t>Transparency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808080"/>
                </a:solidFill>
                <a:latin typeface="Consolas" panose="020B0609020204030204" pitchFamily="49" charset="0"/>
              </a:rPr>
              <a:t>t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: c(</a:t>
            </a:r>
            <a:r>
              <a:rPr lang="en-US" sz="1400" dirty="0" err="1">
                <a:solidFill>
                  <a:srgbClr val="74531F"/>
                </a:solidFill>
                <a:latin typeface="Consolas" panose="020B0609020204030204" pitchFamily="49" charset="0"/>
              </a:rPr>
              <a:t>Fl_Color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808080"/>
                </a:solidFill>
                <a:latin typeface="Consolas" panose="020B0609020204030204" pitchFamily="49" charset="0"/>
              </a:rPr>
              <a:t>cc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)), 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v(</a:t>
            </a:r>
            <a:r>
              <a:rPr lang="en-US" sz="1400" dirty="0">
                <a:solidFill>
                  <a:srgbClr val="808080"/>
                </a:solidFill>
                <a:latin typeface="Consolas" panose="020B0609020204030204" pitchFamily="49" charset="0"/>
              </a:rPr>
              <a:t>t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{}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74531F"/>
                </a:solidFill>
                <a:latin typeface="Consolas" panose="020B0609020204030204" pitchFamily="49" charset="0"/>
              </a:rPr>
              <a:t>as_int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() </a:t>
            </a:r>
            <a:r>
              <a:rPr lang="en-US" sz="14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{ </a:t>
            </a:r>
            <a:r>
              <a:rPr lang="en-US" sz="1400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c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45720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private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: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Fl_Color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c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 // FLTK type representing a color</a:t>
            </a:r>
          </a:p>
          <a:p>
            <a:pPr marL="45720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bool v;</a:t>
            </a:r>
          </a:p>
          <a:p>
            <a:pPr marL="457200" indent="0">
              <a:spcBef>
                <a:spcPts val="600"/>
              </a:spcBef>
              <a:buNone/>
            </a:pP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indent="0">
              <a:spcBef>
                <a:spcPts val="600"/>
              </a:spcBef>
              <a:buNone/>
            </a:pP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4/9/2024, Lecture 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Graphics Classes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E21586F8-E1AF-4A7E-A36E-4BBE54E46404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0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 red </a:t>
            </a:r>
            <a:r>
              <a:rPr lang="en-US" dirty="0" err="1" smtClean="0"/>
              <a:t>Rrid</a:t>
            </a:r>
            <a:endParaRPr lang="en-US" dirty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0">
              <a:buNone/>
            </a:pP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grid.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set_color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(Color::red);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4/9/2024, Lecture 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Graphics Classes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BE752FFB-53A0-432A-ABD5-5544ACAE6A05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21509" name="Picture 4" descr="C:\Documents and Settings\bs\Desktop\112 book\Screen captures\Capture 13 300dpi\13-4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557272"/>
            <a:ext cx="4343400" cy="3082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193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Line_style</a:t>
            </a:r>
            <a:endParaRPr 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0">
              <a:spcBef>
                <a:spcPts val="600"/>
              </a:spcBef>
              <a:buNone/>
            </a:pPr>
            <a:r>
              <a:rPr lang="en-US" sz="1200" dirty="0" err="1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Line_style</a:t>
            </a:r>
            <a:r>
              <a:rPr lang="en-US" sz="120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  <a:endParaRPr lang="en-US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indent="0">
              <a:spcBef>
                <a:spcPts val="6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200" dirty="0" err="1">
                <a:solidFill>
                  <a:srgbClr val="0000FF"/>
                </a:solidFill>
                <a:latin typeface="Consolas" panose="020B0609020204030204" pitchFamily="49" charset="0"/>
              </a:rPr>
              <a:t>enum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2B91AF"/>
                </a:solidFill>
                <a:latin typeface="Consolas" panose="020B0609020204030204" pitchFamily="49" charset="0"/>
              </a:rPr>
              <a:t>Line_style_type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</a:p>
          <a:p>
            <a:pPr marL="457200" indent="0">
              <a:spcBef>
                <a:spcPts val="6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solid = FL_SOLID,</a:t>
            </a:r>
            <a:r>
              <a:rPr lang="en-US" sz="1200" dirty="0">
                <a:solidFill>
                  <a:srgbClr val="008000"/>
                </a:solidFill>
                <a:latin typeface="Consolas" panose="020B0609020204030204" pitchFamily="49" charset="0"/>
              </a:rPr>
              <a:t>              // -------</a:t>
            </a:r>
            <a:endParaRPr lang="en-US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indent="0">
              <a:spcBef>
                <a:spcPts val="6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dash = FL_DASH,</a:t>
            </a:r>
            <a:r>
              <a:rPr lang="en-US" sz="1200" dirty="0">
                <a:solidFill>
                  <a:srgbClr val="008000"/>
                </a:solidFill>
                <a:latin typeface="Consolas" panose="020B0609020204030204" pitchFamily="49" charset="0"/>
              </a:rPr>
              <a:t>                // - - - -</a:t>
            </a:r>
            <a:endParaRPr lang="en-US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indent="0">
              <a:spcBef>
                <a:spcPts val="6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dot = FL_DOT,</a:t>
            </a:r>
            <a:r>
              <a:rPr lang="en-US" sz="1200" dirty="0">
                <a:solidFill>
                  <a:srgbClr val="008000"/>
                </a:solidFill>
                <a:latin typeface="Consolas" panose="020B0609020204030204" pitchFamily="49" charset="0"/>
              </a:rPr>
              <a:t>                  // .......</a:t>
            </a:r>
            <a:endParaRPr lang="en-US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indent="0">
              <a:spcBef>
                <a:spcPts val="6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    };</a:t>
            </a:r>
          </a:p>
          <a:p>
            <a:pPr marL="457200" indent="0">
              <a:spcBef>
                <a:spcPts val="6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200" dirty="0" err="1">
                <a:solidFill>
                  <a:srgbClr val="74531F"/>
                </a:solidFill>
                <a:latin typeface="Consolas" panose="020B0609020204030204" pitchFamily="49" charset="0"/>
              </a:rPr>
              <a:t>Line_style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 err="1">
                <a:solidFill>
                  <a:srgbClr val="2B91AF"/>
                </a:solidFill>
                <a:latin typeface="Consolas" panose="020B0609020204030204" pitchFamily="49" charset="0"/>
              </a:rPr>
              <a:t>Line_style_type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808080"/>
                </a:solidFill>
                <a:latin typeface="Consolas" panose="020B0609020204030204" pitchFamily="49" charset="0"/>
              </a:rPr>
              <a:t>lst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) : s(</a:t>
            </a:r>
            <a:r>
              <a:rPr lang="en-US" sz="1200" dirty="0" err="1">
                <a:solidFill>
                  <a:srgbClr val="808080"/>
                </a:solidFill>
                <a:latin typeface="Consolas" panose="020B0609020204030204" pitchFamily="49" charset="0"/>
              </a:rPr>
              <a:t>lst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), w(</a:t>
            </a:r>
            <a:r>
              <a:rPr lang="en-US" sz="12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) {}</a:t>
            </a:r>
          </a:p>
          <a:p>
            <a:pPr marL="457200" indent="0">
              <a:spcBef>
                <a:spcPts val="6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200" dirty="0" err="1">
                <a:solidFill>
                  <a:srgbClr val="74531F"/>
                </a:solidFill>
                <a:latin typeface="Consolas" panose="020B0609020204030204" pitchFamily="49" charset="0"/>
              </a:rPr>
              <a:t>Line_style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 err="1">
                <a:solidFill>
                  <a:srgbClr val="2B91AF"/>
                </a:solidFill>
                <a:latin typeface="Consolas" panose="020B0609020204030204" pitchFamily="49" charset="0"/>
              </a:rPr>
              <a:t>Line_style_type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808080"/>
                </a:solidFill>
                <a:latin typeface="Consolas" panose="020B0609020204030204" pitchFamily="49" charset="0"/>
              </a:rPr>
              <a:t>lst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2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808080"/>
                </a:solidFill>
                <a:latin typeface="Consolas" panose="020B0609020204030204" pitchFamily="49" charset="0"/>
              </a:rPr>
              <a:t>ww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) : s(</a:t>
            </a:r>
            <a:r>
              <a:rPr lang="en-US" sz="1200" dirty="0" err="1">
                <a:solidFill>
                  <a:srgbClr val="808080"/>
                </a:solidFill>
                <a:latin typeface="Consolas" panose="020B0609020204030204" pitchFamily="49" charset="0"/>
              </a:rPr>
              <a:t>lst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), w(</a:t>
            </a:r>
            <a:r>
              <a:rPr lang="en-US" sz="1200" dirty="0" err="1">
                <a:solidFill>
                  <a:srgbClr val="808080"/>
                </a:solidFill>
                <a:latin typeface="Consolas" panose="020B0609020204030204" pitchFamily="49" charset="0"/>
              </a:rPr>
              <a:t>ww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) {}</a:t>
            </a:r>
          </a:p>
          <a:p>
            <a:pPr marL="457200" indent="0">
              <a:spcBef>
                <a:spcPts val="6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200" dirty="0" err="1">
                <a:solidFill>
                  <a:srgbClr val="74531F"/>
                </a:solidFill>
                <a:latin typeface="Consolas" panose="020B0609020204030204" pitchFamily="49" charset="0"/>
              </a:rPr>
              <a:t>Line_style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2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 err="1">
                <a:solidFill>
                  <a:srgbClr val="808080"/>
                </a:solidFill>
                <a:latin typeface="Consolas" panose="020B0609020204030204" pitchFamily="49" charset="0"/>
              </a:rPr>
              <a:t>ss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) : s(</a:t>
            </a:r>
            <a:r>
              <a:rPr lang="en-US" sz="1200" dirty="0" err="1">
                <a:solidFill>
                  <a:srgbClr val="808080"/>
                </a:solidFill>
                <a:latin typeface="Consolas" panose="020B0609020204030204" pitchFamily="49" charset="0"/>
              </a:rPr>
              <a:t>ss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), w(</a:t>
            </a:r>
            <a:r>
              <a:rPr lang="en-US" sz="12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) {}</a:t>
            </a:r>
          </a:p>
          <a:p>
            <a:pPr marL="457200" indent="0">
              <a:spcBef>
                <a:spcPts val="6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2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74531F"/>
                </a:solidFill>
                <a:latin typeface="Consolas" panose="020B0609020204030204" pitchFamily="49" charset="0"/>
              </a:rPr>
              <a:t>width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() </a:t>
            </a:r>
            <a:r>
              <a:rPr lang="en-US" sz="120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{ </a:t>
            </a:r>
            <a:r>
              <a:rPr lang="en-US" sz="1200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w; }</a:t>
            </a:r>
          </a:p>
          <a:p>
            <a:pPr marL="457200" indent="0">
              <a:spcBef>
                <a:spcPts val="6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2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74531F"/>
                </a:solidFill>
                <a:latin typeface="Consolas" panose="020B0609020204030204" pitchFamily="49" charset="0"/>
              </a:rPr>
              <a:t>style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() </a:t>
            </a:r>
            <a:r>
              <a:rPr lang="en-US" sz="120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{ </a:t>
            </a:r>
            <a:r>
              <a:rPr lang="en-US" sz="1200" dirty="0">
                <a:solidFill>
                  <a:srgbClr val="8F08C4"/>
                </a:solidFill>
                <a:latin typeface="Consolas" panose="020B0609020204030204" pitchFamily="49" charset="0"/>
              </a:rPr>
              <a:t>return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s; }</a:t>
            </a:r>
          </a:p>
          <a:p>
            <a:pPr marL="457200" indent="0">
              <a:spcBef>
                <a:spcPts val="6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0000FF"/>
                </a:solidFill>
                <a:latin typeface="Consolas" panose="020B0609020204030204" pitchFamily="49" charset="0"/>
              </a:rPr>
              <a:t>private:</a:t>
            </a:r>
            <a:endParaRPr lang="en-US" sz="1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indent="0">
              <a:spcBef>
                <a:spcPts val="600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200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 s</a:t>
            </a:r>
            <a:r>
              <a:rPr lang="en-U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; </a:t>
            </a:r>
            <a:r>
              <a:rPr lang="en-US" sz="12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Consolas" panose="020B0609020204030204" pitchFamily="49" charset="0"/>
              </a:rPr>
              <a:t>w;</a:t>
            </a:r>
          </a:p>
          <a:p>
            <a:pPr marL="457200" indent="0">
              <a:spcBef>
                <a:spcPts val="600"/>
              </a:spcBef>
              <a:buNone/>
            </a:pPr>
            <a:r>
              <a:rPr lang="en-US" sz="12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  <a:endParaRPr lang="en-US" sz="12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4/9/2024, Lecture 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Graphics Classes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AEBCA6D-A35F-48FE-AEFC-87326140BE6D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2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11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11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11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11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11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11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1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1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11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11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colored fat dash grid</a:t>
            </a:r>
            <a:endParaRPr lang="en-US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0">
              <a:buNone/>
            </a:pP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grid.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set_style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Line_style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Line_style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::dash,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4/9/2024, Lecture 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Graphics Classes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732B635-8E50-4CAA-8092-16288941A3CD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23557" name="Picture 8" descr="C:\Documents and Settings\bs\Desktop\112 book\Screen captures\Capture 13 300dpi\15-6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989" y="2552700"/>
            <a:ext cx="4350406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842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Polylines</a:t>
            </a:r>
            <a:endParaRPr lang="en-US"/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// open sequence of lines </a:t>
            </a:r>
            <a:endParaRPr lang="en-US" sz="1400" dirty="0" smtClean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pPr marL="457200" indent="0">
              <a:spcBef>
                <a:spcPts val="600"/>
              </a:spcBef>
              <a:buNone/>
            </a:pPr>
            <a:r>
              <a:rPr lang="en-US" sz="14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2B91AF"/>
                </a:solidFill>
                <a:latin typeface="Consolas" panose="020B0609020204030204" pitchFamily="49" charset="0"/>
              </a:rPr>
              <a:t>Open_polyline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: </a:t>
            </a:r>
            <a:r>
              <a:rPr lang="en-US" sz="140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Shape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74531F"/>
                </a:solidFill>
                <a:latin typeface="Consolas" panose="020B0609020204030204" pitchFamily="49" charset="0"/>
              </a:rPr>
              <a:t>add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2B91AF"/>
                </a:solidFill>
                <a:latin typeface="Consolas" panose="020B0609020204030204" pitchFamily="49" charset="0"/>
              </a:rPr>
              <a:t>Point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808080"/>
                </a:solidFill>
                <a:latin typeface="Consolas" panose="020B0609020204030204" pitchFamily="49" charset="0"/>
              </a:rPr>
              <a:t>p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{ </a:t>
            </a:r>
            <a:r>
              <a:rPr lang="en-US" sz="1400" dirty="0">
                <a:solidFill>
                  <a:srgbClr val="2B91AF"/>
                </a:solidFill>
                <a:latin typeface="Consolas" panose="020B0609020204030204" pitchFamily="49" charset="0"/>
              </a:rPr>
              <a:t>Shape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400" dirty="0">
                <a:solidFill>
                  <a:srgbClr val="74531F"/>
                </a:solidFill>
                <a:latin typeface="Consolas" panose="020B0609020204030204" pitchFamily="49" charset="0"/>
              </a:rPr>
              <a:t>add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808080"/>
                </a:solidFill>
                <a:latin typeface="Consolas" panose="020B0609020204030204" pitchFamily="49" charset="0"/>
              </a:rPr>
              <a:t>p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 }</a:t>
            </a:r>
            <a:endParaRPr lang="en-US" sz="1400" dirty="0" smtClean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pPr marL="457200" indent="0">
              <a:spcBef>
                <a:spcPts val="600"/>
              </a:spcBef>
              <a:buNone/>
            </a:pP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closed sequence of lines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indent="0">
              <a:spcBef>
                <a:spcPts val="600"/>
              </a:spcBef>
              <a:buNone/>
            </a:pPr>
            <a:r>
              <a:rPr lang="en-US" sz="14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2B91AF"/>
                </a:solidFill>
                <a:latin typeface="Consolas" panose="020B0609020204030204" pitchFamily="49" charset="0"/>
              </a:rPr>
              <a:t>Closed_polyline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: </a:t>
            </a:r>
            <a:r>
              <a:rPr lang="en-US" sz="14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Open_polyline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{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74531F"/>
                </a:solidFill>
                <a:latin typeface="Consolas" panose="020B0609020204030204" pitchFamily="49" charset="0"/>
              </a:rPr>
              <a:t>draw_lines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() </a:t>
            </a:r>
            <a:r>
              <a:rPr lang="en-US" sz="1400" dirty="0" err="1" smtClean="0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45720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400" dirty="0" err="1">
                <a:solidFill>
                  <a:srgbClr val="2B91AF"/>
                </a:solidFill>
                <a:latin typeface="Consolas" panose="020B0609020204030204" pitchFamily="49" charset="0"/>
              </a:rPr>
              <a:t>Open_polyline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400" dirty="0" err="1">
                <a:solidFill>
                  <a:srgbClr val="74531F"/>
                </a:solidFill>
                <a:latin typeface="Consolas" panose="020B0609020204030204" pitchFamily="49" charset="0"/>
              </a:rPr>
              <a:t>draw_lines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();</a:t>
            </a: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    // draw lines (except the closing one)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        // draw the closing line: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sz="1400" dirty="0" err="1">
                <a:solidFill>
                  <a:srgbClr val="74531F"/>
                </a:solidFill>
                <a:latin typeface="Consolas" panose="020B0609020204030204" pitchFamily="49" charset="0"/>
              </a:rPr>
              <a:t>fl_line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74531F"/>
                </a:solidFill>
                <a:latin typeface="Consolas" panose="020B0609020204030204" pitchFamily="49" charset="0"/>
              </a:rPr>
              <a:t>point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>
                <a:solidFill>
                  <a:srgbClr val="74531F"/>
                </a:solidFill>
                <a:latin typeface="Consolas" panose="020B0609020204030204" pitchFamily="49" charset="0"/>
              </a:rPr>
              <a:t>number_of_points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() - 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).x,</a:t>
            </a:r>
          </a:p>
          <a:p>
            <a:pPr marL="45720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z="1400" dirty="0">
                <a:solidFill>
                  <a:srgbClr val="74531F"/>
                </a:solidFill>
                <a:latin typeface="Consolas" panose="020B0609020204030204" pitchFamily="49" charset="0"/>
              </a:rPr>
              <a:t>point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>
                <a:solidFill>
                  <a:srgbClr val="74531F"/>
                </a:solidFill>
                <a:latin typeface="Consolas" panose="020B0609020204030204" pitchFamily="49" charset="0"/>
              </a:rPr>
              <a:t>number_of_points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() - 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1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).y, </a:t>
            </a:r>
            <a:r>
              <a:rPr lang="en-US" sz="1400" dirty="0">
                <a:solidFill>
                  <a:srgbClr val="74531F"/>
                </a:solidFill>
                <a:latin typeface="Consolas" panose="020B0609020204030204" pitchFamily="49" charset="0"/>
              </a:rPr>
              <a:t>point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).x, </a:t>
            </a:r>
            <a:r>
              <a:rPr lang="en-US" sz="1400" dirty="0">
                <a:solidFill>
                  <a:srgbClr val="74531F"/>
                </a:solidFill>
                <a:latin typeface="Consolas" panose="020B0609020204030204" pitchFamily="49" charset="0"/>
              </a:rPr>
              <a:t>point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).y);</a:t>
            </a:r>
          </a:p>
          <a:p>
            <a:pPr marL="45720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45720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74531F"/>
                </a:solidFill>
                <a:latin typeface="Consolas" panose="020B0609020204030204" pitchFamily="49" charset="0"/>
              </a:rPr>
              <a:t>add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2B91AF"/>
                </a:solidFill>
                <a:latin typeface="Consolas" panose="020B0609020204030204" pitchFamily="49" charset="0"/>
              </a:rPr>
              <a:t>Point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808080"/>
                </a:solidFill>
                <a:latin typeface="Consolas" panose="020B0609020204030204" pitchFamily="49" charset="0"/>
              </a:rPr>
              <a:t>p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 { </a:t>
            </a:r>
            <a:r>
              <a:rPr lang="en-US" sz="1400" dirty="0">
                <a:solidFill>
                  <a:srgbClr val="2B91AF"/>
                </a:solidFill>
                <a:latin typeface="Consolas" panose="020B0609020204030204" pitchFamily="49" charset="0"/>
              </a:rPr>
              <a:t>Shape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400" dirty="0">
                <a:solidFill>
                  <a:srgbClr val="74531F"/>
                </a:solidFill>
                <a:latin typeface="Consolas" panose="020B0609020204030204" pitchFamily="49" charset="0"/>
              </a:rPr>
              <a:t>add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808080"/>
                </a:solidFill>
                <a:latin typeface="Consolas" panose="020B0609020204030204" pitchFamily="49" charset="0"/>
              </a:rPr>
              <a:t>p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 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45720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4/9/2024, Lecture 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Graphics Classes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CA4D25A9-FF8D-4D55-8148-4CCD9048C37C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25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9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9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9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9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93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93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93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93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93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93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93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93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Open_polyline</a:t>
            </a:r>
            <a:endParaRPr lang="en-US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457200" indent="0">
              <a:spcBef>
                <a:spcPts val="600"/>
              </a:spcBef>
              <a:buNone/>
            </a:pPr>
            <a:r>
              <a:rPr lang="en-US" sz="1600" dirty="0" err="1">
                <a:solidFill>
                  <a:srgbClr val="2B91AF"/>
                </a:solidFill>
                <a:latin typeface="Consolas" panose="020B0609020204030204" pitchFamily="49" charset="0"/>
              </a:rPr>
              <a:t>Open_polyline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opl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457200" indent="0">
              <a:spcBef>
                <a:spcPts val="600"/>
              </a:spcBef>
              <a:buNone/>
            </a:pP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opl.</a:t>
            </a:r>
            <a:r>
              <a:rPr lang="en-US" sz="1600" dirty="0" err="1">
                <a:solidFill>
                  <a:srgbClr val="74531F"/>
                </a:solidFill>
                <a:latin typeface="Consolas" panose="020B0609020204030204" pitchFamily="49" charset="0"/>
              </a:rPr>
              <a:t>add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74531F"/>
                </a:solidFill>
                <a:latin typeface="Consolas" panose="020B0609020204030204" pitchFamily="49" charset="0"/>
              </a:rPr>
              <a:t>Point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100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100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457200" indent="0">
              <a:spcBef>
                <a:spcPts val="600"/>
              </a:spcBef>
              <a:buNone/>
            </a:pP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opl.</a:t>
            </a:r>
            <a:r>
              <a:rPr lang="en-US" sz="1600" dirty="0" err="1">
                <a:solidFill>
                  <a:srgbClr val="74531F"/>
                </a:solidFill>
                <a:latin typeface="Consolas" panose="020B0609020204030204" pitchFamily="49" charset="0"/>
              </a:rPr>
              <a:t>add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74531F"/>
                </a:solidFill>
                <a:latin typeface="Consolas" panose="020B0609020204030204" pitchFamily="49" charset="0"/>
              </a:rPr>
              <a:t>Point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150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200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457200" indent="0">
              <a:spcBef>
                <a:spcPts val="600"/>
              </a:spcBef>
              <a:buNone/>
            </a:pP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opl.</a:t>
            </a:r>
            <a:r>
              <a:rPr lang="en-US" sz="1600" dirty="0" err="1">
                <a:solidFill>
                  <a:srgbClr val="74531F"/>
                </a:solidFill>
                <a:latin typeface="Consolas" panose="020B0609020204030204" pitchFamily="49" charset="0"/>
              </a:rPr>
              <a:t>add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74531F"/>
                </a:solidFill>
                <a:latin typeface="Consolas" panose="020B0609020204030204" pitchFamily="49" charset="0"/>
              </a:rPr>
              <a:t>Point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250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250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457200" indent="0">
              <a:spcBef>
                <a:spcPts val="600"/>
              </a:spcBef>
              <a:buNone/>
            </a:pP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opl.</a:t>
            </a:r>
            <a:r>
              <a:rPr lang="en-US" sz="1600" dirty="0" err="1">
                <a:solidFill>
                  <a:srgbClr val="74531F"/>
                </a:solidFill>
                <a:latin typeface="Consolas" panose="020B0609020204030204" pitchFamily="49" charset="0"/>
              </a:rPr>
              <a:t>add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74531F"/>
                </a:solidFill>
                <a:latin typeface="Consolas" panose="020B0609020204030204" pitchFamily="49" charset="0"/>
              </a:rPr>
              <a:t>Point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300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200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4/9/2024, Lecture 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Graphics Classes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8CE2A19-2F01-44BE-8A72-71AC25735335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25605" name="Picture 2" descr="C:\Documents and Settings\bs\Desktop\112 book\Screen captures\Capture 13 300dpi\13-8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3390900"/>
            <a:ext cx="3810000" cy="2703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993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Refactoring is designed to “clean up” code</a:t>
            </a:r>
          </a:p>
          <a:p>
            <a:r>
              <a:rPr lang="en-US" dirty="0" smtClean="0"/>
              <a:t>It can become</a:t>
            </a:r>
          </a:p>
          <a:p>
            <a:pPr lvl="1"/>
            <a:r>
              <a:rPr lang="en-US" dirty="0" smtClean="0"/>
              <a:t>Easier to read</a:t>
            </a:r>
          </a:p>
          <a:p>
            <a:pPr lvl="1"/>
            <a:r>
              <a:rPr lang="en-US" dirty="0" smtClean="0"/>
              <a:t>Easier to debug</a:t>
            </a:r>
          </a:p>
          <a:p>
            <a:pPr lvl="1"/>
            <a:r>
              <a:rPr lang="en-US" dirty="0" smtClean="0"/>
              <a:t>Easier to test</a:t>
            </a:r>
          </a:p>
          <a:p>
            <a:pPr lvl="1"/>
            <a:r>
              <a:rPr lang="en-US" dirty="0" smtClean="0"/>
              <a:t>More efficient</a:t>
            </a:r>
          </a:p>
          <a:p>
            <a:r>
              <a:rPr lang="en-US" dirty="0" smtClean="0"/>
              <a:t>Refactoring undoes “technical debt”</a:t>
            </a:r>
          </a:p>
          <a:p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4/9/2024, Lecture 17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Graphics Classes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BDDAB70-A88D-4AF2-A4DD-2694A82A076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92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Closed_polyline</a:t>
            </a: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457200" indent="0">
              <a:spcBef>
                <a:spcPts val="600"/>
              </a:spcBef>
              <a:buNone/>
            </a:pPr>
            <a:r>
              <a:rPr lang="en-US" sz="1600" dirty="0" err="1" smtClean="0">
                <a:solidFill>
                  <a:srgbClr val="2B91AF"/>
                </a:solidFill>
                <a:latin typeface="Consolas" panose="020B0609020204030204" pitchFamily="49" charset="0"/>
              </a:rPr>
              <a:t>Closed_polyline</a:t>
            </a:r>
            <a:r>
              <a:rPr lang="en-US" sz="16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cpl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457200" indent="0">
              <a:spcBef>
                <a:spcPts val="600"/>
              </a:spcBef>
              <a:buNone/>
            </a:pP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cpl.</a:t>
            </a:r>
            <a:r>
              <a:rPr lang="en-US" sz="1600" dirty="0" err="1">
                <a:solidFill>
                  <a:srgbClr val="74531F"/>
                </a:solidFill>
                <a:latin typeface="Consolas" panose="020B0609020204030204" pitchFamily="49" charset="0"/>
              </a:rPr>
              <a:t>add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74531F"/>
                </a:solidFill>
                <a:latin typeface="Consolas" panose="020B0609020204030204" pitchFamily="49" charset="0"/>
              </a:rPr>
              <a:t>Point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100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100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457200" indent="0">
              <a:spcBef>
                <a:spcPts val="600"/>
              </a:spcBef>
              <a:buNone/>
            </a:pP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cpl.</a:t>
            </a:r>
            <a:r>
              <a:rPr lang="en-US" sz="1600" dirty="0" err="1">
                <a:solidFill>
                  <a:srgbClr val="74531F"/>
                </a:solidFill>
                <a:latin typeface="Consolas" panose="020B0609020204030204" pitchFamily="49" charset="0"/>
              </a:rPr>
              <a:t>add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74531F"/>
                </a:solidFill>
                <a:latin typeface="Consolas" panose="020B0609020204030204" pitchFamily="49" charset="0"/>
              </a:rPr>
              <a:t>Point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150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200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457200" indent="0">
              <a:spcBef>
                <a:spcPts val="600"/>
              </a:spcBef>
              <a:buNone/>
            </a:pP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cpl.</a:t>
            </a:r>
            <a:r>
              <a:rPr lang="en-US" sz="1600" dirty="0" err="1">
                <a:solidFill>
                  <a:srgbClr val="74531F"/>
                </a:solidFill>
                <a:latin typeface="Consolas" panose="020B0609020204030204" pitchFamily="49" charset="0"/>
              </a:rPr>
              <a:t>add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74531F"/>
                </a:solidFill>
                <a:latin typeface="Consolas" panose="020B0609020204030204" pitchFamily="49" charset="0"/>
              </a:rPr>
              <a:t>Point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250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250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457200" indent="0">
              <a:spcBef>
                <a:spcPts val="600"/>
              </a:spcBef>
              <a:buNone/>
            </a:pP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</a:rPr>
              <a:t>cpl.</a:t>
            </a:r>
            <a:r>
              <a:rPr lang="en-US" sz="1600" dirty="0" err="1">
                <a:solidFill>
                  <a:srgbClr val="74531F"/>
                </a:solidFill>
                <a:latin typeface="Consolas" panose="020B0609020204030204" pitchFamily="49" charset="0"/>
              </a:rPr>
              <a:t>add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74531F"/>
                </a:solidFill>
                <a:latin typeface="Consolas" panose="020B0609020204030204" pitchFamily="49" charset="0"/>
              </a:rPr>
              <a:t>Point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300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600" dirty="0">
                <a:solidFill>
                  <a:srgbClr val="098658"/>
                </a:solidFill>
                <a:latin typeface="Consolas" panose="020B0609020204030204" pitchFamily="49" charset="0"/>
              </a:rPr>
              <a:t>200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4/9/2024, Lecture 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Graphics Classes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5413657F-184E-4D8B-80BB-CC1CF56936A6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26629" name="Picture 4" descr="C:\Documents and Settings\bs\Desktop\112 book\Screen captures\Capture 13 300dpi\13-9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1" y="3390900"/>
            <a:ext cx="3810000" cy="2703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019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Closed_polyline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261872" y="1828800"/>
            <a:ext cx="4504614" cy="4351337"/>
          </a:xfrm>
        </p:spPr>
        <p:txBody>
          <a:bodyPr/>
          <a:lstStyle/>
          <a:p>
            <a:pPr marL="457200" indent="0">
              <a:spcBef>
                <a:spcPts val="600"/>
              </a:spcBef>
              <a:buNone/>
            </a:pP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cpl.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add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Point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100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250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err="1" smtClean="0"/>
              <a:t>Closed_polyline</a:t>
            </a:r>
            <a:r>
              <a:rPr lang="en-US" dirty="0" smtClean="0"/>
              <a:t> is not a polygon</a:t>
            </a:r>
          </a:p>
          <a:p>
            <a:pPr lvl="1"/>
            <a:r>
              <a:rPr lang="en-US" dirty="0" smtClean="0"/>
              <a:t>some </a:t>
            </a:r>
            <a:r>
              <a:rPr lang="en-US" dirty="0" err="1" smtClean="0"/>
              <a:t>closed_polylines</a:t>
            </a:r>
            <a:r>
              <a:rPr lang="en-US" dirty="0" smtClean="0"/>
              <a:t> look like polygons</a:t>
            </a:r>
          </a:p>
          <a:p>
            <a:pPr lvl="1"/>
            <a:r>
              <a:rPr lang="en-US" dirty="0" smtClean="0"/>
              <a:t>A Polygon is a </a:t>
            </a:r>
            <a:r>
              <a:rPr lang="en-US" dirty="0" err="1" smtClean="0"/>
              <a:t>Closed_polyline</a:t>
            </a:r>
            <a:r>
              <a:rPr lang="en-US" dirty="0" smtClean="0"/>
              <a:t> where no lines cross</a:t>
            </a:r>
          </a:p>
          <a:p>
            <a:pPr lvl="2"/>
            <a:r>
              <a:rPr lang="en-US" dirty="0" smtClean="0"/>
              <a:t>A Polygon has a stronger invariant than a </a:t>
            </a:r>
            <a:r>
              <a:rPr lang="en-US" dirty="0" err="1" smtClean="0"/>
              <a:t>Closed_polyline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4/9/2024, Lecture 17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Graphics Classes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96822C84-1E31-4844-95E5-1001786C60BA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27652" name="Picture 8" descr="C:\Documents and Settings\bs\Desktop\112 book\Screen captures\Capture 13 300dpi\13-10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3390900"/>
            <a:ext cx="3810000" cy="2702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950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457200" indent="0">
              <a:spcBef>
                <a:spcPts val="600"/>
              </a:spcBef>
              <a:buNone/>
            </a:pP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: 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Shape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45720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    // x is the bottom left of the first letter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Text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Point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string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&amp;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45720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: lab(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pPr marL="45720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,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fnt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fl_font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())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      // default character font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,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fnt_sz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fl_size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())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   // default character size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{</a:t>
            </a:r>
          </a:p>
          <a:p>
            <a:pPr marL="45720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Shape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add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   // store x in the Shape part of the Text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45720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draw_lines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()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45720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 smtClean="0">
                <a:solidFill>
                  <a:srgbClr val="0000FF"/>
                </a:solidFill>
                <a:latin typeface="Consolas" panose="020B0609020204030204" pitchFamily="49" charset="0"/>
              </a:rPr>
              <a:t>private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: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::string lab;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   // label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Font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fnt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          // character font of label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fnt_sz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        // size of characters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indent="0">
              <a:spcBef>
                <a:spcPts val="600"/>
              </a:spcBef>
              <a:buNone/>
            </a:pP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4/9/2024, Lecture 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Graphics Classes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9265A207-A473-4735-94FD-D9C459F39CE9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21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9793224" cy="4351337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endParaRPr lang="en-US" sz="1800" dirty="0" smtClean="0">
              <a:solidFill>
                <a:srgbClr val="2B91AF"/>
              </a:solidFill>
              <a:latin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 smtClean="0">
                <a:solidFill>
                  <a:srgbClr val="2B91AF"/>
                </a:solidFill>
                <a:latin typeface="Consolas" panose="020B0609020204030204" pitchFamily="49" charset="0"/>
              </a:rPr>
              <a:t>Text</a:t>
            </a:r>
            <a:r>
              <a:rPr lang="en-US" sz="18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t(</a:t>
            </a:r>
            <a:r>
              <a:rPr lang="en-US" sz="1800" dirty="0">
                <a:solidFill>
                  <a:srgbClr val="74531F"/>
                </a:solidFill>
                <a:latin typeface="Consolas" panose="020B0609020204030204" pitchFamily="49" charset="0"/>
              </a:rPr>
              <a:t>Point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098658"/>
                </a:solidFill>
                <a:latin typeface="Consolas" panose="020B0609020204030204" pitchFamily="49" charset="0"/>
              </a:rPr>
              <a:t>200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sz="1800" dirty="0">
                <a:solidFill>
                  <a:srgbClr val="098658"/>
                </a:solidFill>
                <a:latin typeface="Consolas" panose="020B0609020204030204" pitchFamily="49" charset="0"/>
              </a:rPr>
              <a:t>200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sz="180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800" dirty="0">
                <a:solidFill>
                  <a:srgbClr val="A31515"/>
                </a:solidFill>
                <a:latin typeface="Consolas" panose="020B0609020204030204" pitchFamily="49" charset="0"/>
              </a:rPr>
              <a:t>A closed polyline that </a:t>
            </a:r>
            <a:r>
              <a:rPr lang="en-US" sz="1800" dirty="0" smtClean="0">
                <a:solidFill>
                  <a:srgbClr val="A31515"/>
                </a:solidFill>
                <a:latin typeface="Consolas" panose="020B0609020204030204" pitchFamily="49" charset="0"/>
              </a:rPr>
              <a:t>isn't </a:t>
            </a:r>
            <a:r>
              <a:rPr lang="en-US" sz="1800" dirty="0">
                <a:solidFill>
                  <a:srgbClr val="A31515"/>
                </a:solidFill>
                <a:latin typeface="Consolas" panose="020B0609020204030204" pitchFamily="49" charset="0"/>
              </a:rPr>
              <a:t>a polygon</a:t>
            </a:r>
            <a:r>
              <a:rPr lang="en-US" sz="1800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</a:rPr>
              <a:t>t.</a:t>
            </a:r>
            <a:r>
              <a:rPr lang="en-US" sz="1800" dirty="0" err="1">
                <a:solidFill>
                  <a:srgbClr val="74531F"/>
                </a:solidFill>
                <a:latin typeface="Consolas" panose="020B0609020204030204" pitchFamily="49" charset="0"/>
              </a:rPr>
              <a:t>set_color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</a:rPr>
              <a:t>(Color::blue);</a:t>
            </a:r>
            <a:endParaRPr lang="en-US" sz="18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4/9/2024, Lecture 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Graphics Classes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396059E-F5D3-4348-82D7-43BECC0FA07E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29701" name="Picture 2" descr="C:\Documents and Settings\bs\Desktop\112 book\Screen captures\Capture 13 300dpi\13-18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3390900"/>
            <a:ext cx="3810000" cy="2702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358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Implementation: Text</a:t>
            </a:r>
            <a:endParaRPr lang="en-US"/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0">
              <a:spcBef>
                <a:spcPts val="600"/>
              </a:spcBef>
              <a:buNone/>
            </a:pPr>
            <a:endParaRPr lang="en-US" sz="1400" dirty="0" smtClean="0">
              <a:solidFill>
                <a:srgbClr val="0000FF"/>
              </a:solidFill>
              <a:latin typeface="Consolas" panose="020B0609020204030204" pitchFamily="49" charset="0"/>
            </a:endParaRPr>
          </a:p>
          <a:p>
            <a:pPr marL="457200" indent="0">
              <a:spcBef>
                <a:spcPts val="600"/>
              </a:spcBef>
              <a:buNone/>
            </a:pPr>
            <a:r>
              <a:rPr lang="en-US" sz="1400" dirty="0" smtClean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sz="1400" dirty="0" smtClean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>
                <a:solidFill>
                  <a:srgbClr val="2B91AF"/>
                </a:solidFill>
                <a:latin typeface="Consolas" panose="020B0609020204030204" pitchFamily="49" charset="0"/>
              </a:rPr>
              <a:t>Text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sz="1400" dirty="0" err="1">
                <a:solidFill>
                  <a:srgbClr val="74531F"/>
                </a:solidFill>
                <a:latin typeface="Consolas" panose="020B0609020204030204" pitchFamily="49" charset="0"/>
              </a:rPr>
              <a:t>draw_lines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() </a:t>
            </a:r>
            <a:r>
              <a:rPr lang="en-US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const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45720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1400" dirty="0" err="1">
                <a:solidFill>
                  <a:srgbClr val="74531F"/>
                </a:solidFill>
                <a:latin typeface="Consolas" panose="020B0609020204030204" pitchFamily="49" charset="0"/>
              </a:rPr>
              <a:t>fl_draw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lab.</a:t>
            </a:r>
            <a:r>
              <a:rPr lang="en-US" sz="1400" dirty="0" err="1">
                <a:solidFill>
                  <a:srgbClr val="74531F"/>
                </a:solidFill>
                <a:latin typeface="Consolas" panose="020B0609020204030204" pitchFamily="49" charset="0"/>
              </a:rPr>
              <a:t>c_str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(), </a:t>
            </a:r>
            <a:r>
              <a:rPr lang="en-US" sz="1400" dirty="0">
                <a:solidFill>
                  <a:srgbClr val="74531F"/>
                </a:solidFill>
                <a:latin typeface="Consolas" panose="020B0609020204030204" pitchFamily="49" charset="0"/>
              </a:rPr>
              <a:t>point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).x, </a:t>
            </a:r>
            <a:r>
              <a:rPr lang="en-US" sz="1400" dirty="0">
                <a:solidFill>
                  <a:srgbClr val="74531F"/>
                </a:solidFill>
                <a:latin typeface="Consolas" panose="020B0609020204030204" pitchFamily="49" charset="0"/>
              </a:rPr>
              <a:t>point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).y);</a:t>
            </a:r>
          </a:p>
          <a:p>
            <a:pPr marL="45720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457200" indent="0">
              <a:spcBef>
                <a:spcPts val="60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sz="1400" dirty="0" err="1">
                <a:solidFill>
                  <a:srgbClr val="008000"/>
                </a:solidFill>
                <a:latin typeface="Consolas" panose="020B0609020204030204" pitchFamily="49" charset="0"/>
              </a:rPr>
              <a:t>fl_draw</a:t>
            </a:r>
            <a:r>
              <a:rPr lang="en-US" sz="1400" dirty="0">
                <a:solidFill>
                  <a:srgbClr val="008000"/>
                </a:solidFill>
                <a:latin typeface="Consolas" panose="020B0609020204030204" pitchFamily="49" charset="0"/>
              </a:rPr>
              <a:t>() is a basic text drawing function from FLTK</a:t>
            </a:r>
            <a:endParaRPr lang="en-US" sz="1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4/9/2024, Lecture 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Graphics Classes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E779369B-4BE0-447E-82E2-AC2EBB7A91D1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43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4537566" cy="435133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Let’s draw a color matrix</a:t>
            </a:r>
          </a:p>
          <a:p>
            <a:pPr lvl="1"/>
            <a:r>
              <a:rPr lang="en-US" sz="2000" dirty="0" smtClean="0"/>
              <a:t>To see some of the colors we have to work with</a:t>
            </a:r>
          </a:p>
          <a:p>
            <a:pPr lvl="1"/>
            <a:r>
              <a:rPr lang="en-US" sz="2000" dirty="0" smtClean="0"/>
              <a:t>To see how messy two-dimensional addressing can be</a:t>
            </a:r>
          </a:p>
          <a:p>
            <a:pPr lvl="1"/>
            <a:r>
              <a:rPr lang="en-US" sz="2000" dirty="0" smtClean="0"/>
              <a:t>To see how to avoid inventing names for hundreds of objects</a:t>
            </a:r>
            <a:endParaRPr lang="en-US" sz="2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4/9/2024, Lecture 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Graphics Classes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9FB1CE3A-7396-41E9-A8D7-51CF7D6EF7CF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31749" name="Picture 2" descr="C:\Documents and Settings\bs\Desktop\112 book\Screen captures\Capture 13 300dpi\13-16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3390900"/>
            <a:ext cx="375886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176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Color Matrix (16*16)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9052560" cy="4351337"/>
          </a:xfrm>
        </p:spPr>
        <p:txBody>
          <a:bodyPr>
            <a:normAutofit fontScale="70000" lnSpcReduction="20000"/>
          </a:bodyPr>
          <a:lstStyle/>
          <a:p>
            <a:pPr marL="457200" indent="0">
              <a:spcBef>
                <a:spcPts val="600"/>
              </a:spcBef>
              <a:buNone/>
            </a:pP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Simple_window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win(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pt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600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400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16*16 color matrix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45720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 normal 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vector</a:t>
            </a:r>
            <a:endParaRPr lang="en-US" dirty="0" smtClean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indent="0">
              <a:spcBef>
                <a:spcPts val="600"/>
              </a:spcBef>
              <a:buNone/>
            </a:pP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::vector&lt;Rectangle&gt; v;    </a:t>
            </a:r>
          </a:p>
          <a:p>
            <a:pPr marL="45720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i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i &lt;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16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++i)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   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  //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i is the horizontal coordinate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45720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j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j &lt;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16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++j)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   // j is the vertical coordinate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{</a:t>
            </a:r>
          </a:p>
          <a:p>
            <a:pPr marL="45720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v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push_back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smtClean="0">
                <a:solidFill>
                  <a:srgbClr val="2B91AF"/>
                </a:solidFill>
                <a:latin typeface="Consolas" panose="020B0609020204030204" pitchFamily="49" charset="0"/>
              </a:rPr>
              <a:t>Rectangle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smtClean="0">
                <a:solidFill>
                  <a:srgbClr val="74531F"/>
                </a:solidFill>
                <a:latin typeface="Consolas" panose="020B0609020204030204" pitchFamily="49" charset="0"/>
              </a:rPr>
              <a:t>Point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(i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*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20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j *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20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20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 smtClean="0">
                <a:solidFill>
                  <a:srgbClr val="098658"/>
                </a:solidFill>
                <a:latin typeface="Consolas" panose="020B0609020204030204" pitchFamily="49" charset="0"/>
              </a:rPr>
              <a:t>20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v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.back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().</a:t>
            </a:r>
            <a:r>
              <a:rPr lang="en-US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set_fill_color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(i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*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16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j);</a:t>
            </a:r>
          </a:p>
          <a:p>
            <a:pPr marL="45720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win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attach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v.back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()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45720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45720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dirty="0" err="1">
                <a:solidFill>
                  <a:srgbClr val="008000"/>
                </a:solidFill>
                <a:latin typeface="Consolas" panose="020B0609020204030204" pitchFamily="49" charset="0"/>
              </a:rPr>
              <a:t>make_unique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makes an object that you can give to a </a:t>
            </a:r>
            <a:r>
              <a:rPr lang="en-US" dirty="0" err="1">
                <a:solidFill>
                  <a:srgbClr val="008000"/>
                </a:solidFill>
                <a:latin typeface="Consolas" panose="020B0609020204030204" pitchFamily="49" charset="0"/>
              </a:rPr>
              <a:t>unique_ptr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to 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hold</a:t>
            </a:r>
          </a:p>
          <a:p>
            <a:pPr marL="457200" indent="0">
              <a:spcBef>
                <a:spcPts val="600"/>
              </a:spcBef>
              <a:buNone/>
            </a:pPr>
            <a:r>
              <a:rPr lang="en-US" b="0" dirty="0" smtClean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 </a:t>
            </a:r>
            <a:r>
              <a:rPr lang="en-US" dirty="0" err="1">
                <a:solidFill>
                  <a:srgbClr val="008000"/>
                </a:solidFill>
                <a:latin typeface="Consolas" panose="020B0609020204030204" pitchFamily="49" charset="0"/>
              </a:rPr>
              <a:t>unique_ptr</a:t>
            </a:r>
            <a:r>
              <a:rPr lang="en-US" b="0" dirty="0" smtClean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behaves like a pointer, but manages memory for you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4/9/2024, Lecture 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Graphics Classes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C3D5DD6C-BD34-4841-B4C7-2A9D0C1A787C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74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Color Matrix (16*16)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9052560" cy="4351337"/>
          </a:xfrm>
        </p:spPr>
        <p:txBody>
          <a:bodyPr>
            <a:normAutofit fontScale="70000" lnSpcReduction="20000"/>
          </a:bodyPr>
          <a:lstStyle/>
          <a:p>
            <a:pPr marL="457200" indent="0">
              <a:spcBef>
                <a:spcPts val="600"/>
              </a:spcBef>
              <a:buNone/>
            </a:pP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Simple_window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win(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pt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600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400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16*16 color matrix</a:t>
            </a:r>
            <a:r>
              <a:rPr lang="en-US" dirty="0">
                <a:solidFill>
                  <a:srgbClr val="E21F1F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</a:p>
          <a:p>
            <a:pPr marL="45720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 normal vector, but imagine that it holds references to objects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indent="0">
              <a:spcBef>
                <a:spcPts val="600"/>
              </a:spcBef>
              <a:buNone/>
            </a:pP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::vector&lt;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unique_ptr</a:t>
            </a:r>
            <a:r>
              <a:rPr lang="en-US" smtClean="0">
                <a:solidFill>
                  <a:srgbClr val="000000"/>
                </a:solidFill>
                <a:latin typeface="Consolas" panose="020B0609020204030204" pitchFamily="49" charset="0"/>
              </a:rPr>
              <a:t>&lt;Shape&gt;&gt; 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v;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</a:t>
            </a:r>
          </a:p>
          <a:p>
            <a:pPr marL="45720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i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i &lt;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16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++i)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   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    // 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i is the horizontal coordinate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45720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8F08C4"/>
                </a:solidFill>
                <a:latin typeface="Consolas" panose="020B0609020204030204" pitchFamily="49" charset="0"/>
              </a:rPr>
              <a:t>for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j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j &lt;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16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 ++j)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   // j is the vertical coordinate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{</a:t>
            </a:r>
          </a:p>
          <a:p>
            <a:pPr marL="45720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v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push_back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std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make_unique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Rectangle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&gt;(</a:t>
            </a:r>
            <a:r>
              <a:rPr lang="en-US" dirty="0">
                <a:solidFill>
                  <a:srgbClr val="74531F"/>
                </a:solidFill>
                <a:latin typeface="Consolas" panose="020B0609020204030204" pitchFamily="49" charset="0"/>
              </a:rPr>
              <a:t>Point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(i *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20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j *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20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),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20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20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));</a:t>
            </a:r>
          </a:p>
          <a:p>
            <a:pPr marL="45720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v</a:t>
            </a:r>
            <a:r>
              <a:rPr lang="en-US" dirty="0" err="1" smtClean="0">
                <a:solidFill>
                  <a:srgbClr val="000000"/>
                </a:solidFill>
                <a:latin typeface="Consolas" panose="020B0609020204030204" pitchFamily="49" charset="0"/>
              </a:rPr>
              <a:t>.back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()-&gt;</a:t>
            </a:r>
            <a:r>
              <a:rPr lang="en-US" dirty="0" err="1" smtClean="0">
                <a:solidFill>
                  <a:srgbClr val="74531F"/>
                </a:solidFill>
                <a:latin typeface="Consolas" panose="020B0609020204030204" pitchFamily="49" charset="0"/>
              </a:rPr>
              <a:t>set_fill_color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(i 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*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16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+ j);</a:t>
            </a:r>
          </a:p>
          <a:p>
            <a:pPr marL="45720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    </a:t>
            </a:r>
            <a:r>
              <a:rPr lang="en-US" dirty="0" err="1">
                <a:solidFill>
                  <a:srgbClr val="1F377F"/>
                </a:solidFill>
                <a:latin typeface="Consolas" panose="020B0609020204030204" pitchFamily="49" charset="0"/>
              </a:rPr>
              <a:t>win</a:t>
            </a:r>
            <a:r>
              <a:rPr lang="en-US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latin typeface="Consolas" panose="020B0609020204030204" pitchFamily="49" charset="0"/>
              </a:rPr>
              <a:t>attach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(*</a:t>
            </a:r>
            <a:r>
              <a:rPr lang="en-US" dirty="0" err="1" smtClean="0">
                <a:solidFill>
                  <a:srgbClr val="1F377F"/>
                </a:solidFill>
                <a:latin typeface="Consolas" panose="020B0609020204030204" pitchFamily="49" charset="0"/>
              </a:rPr>
              <a:t>v.back</a:t>
            </a:r>
            <a:r>
              <a:rPr lang="en-US" dirty="0" smtClean="0">
                <a:solidFill>
                  <a:srgbClr val="1F377F"/>
                </a:solidFill>
                <a:latin typeface="Consolas" panose="020B0609020204030204" pitchFamily="49" charset="0"/>
              </a:rPr>
              <a:t>()</a:t>
            </a:r>
            <a:r>
              <a:rPr lang="en-US" dirty="0" smtClean="0">
                <a:solidFill>
                  <a:srgbClr val="000000"/>
                </a:solidFill>
                <a:latin typeface="Consolas" panose="020B0609020204030204" pitchFamily="49" charset="0"/>
              </a:rPr>
              <a:t>);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}</a:t>
            </a:r>
          </a:p>
          <a:p>
            <a:pPr marL="45720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45720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dirty="0" err="1">
                <a:solidFill>
                  <a:srgbClr val="008000"/>
                </a:solidFill>
                <a:latin typeface="Consolas" panose="020B0609020204030204" pitchFamily="49" charset="0"/>
              </a:rPr>
              <a:t>make_unique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makes an object that you can give to a </a:t>
            </a:r>
            <a:r>
              <a:rPr lang="en-US" dirty="0" err="1">
                <a:solidFill>
                  <a:srgbClr val="008000"/>
                </a:solidFill>
                <a:latin typeface="Consolas" panose="020B0609020204030204" pitchFamily="49" charset="0"/>
              </a:rPr>
              <a:t>unique_ptr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to </a:t>
            </a:r>
            <a:r>
              <a:rPr lang="en-US" dirty="0" smtClean="0">
                <a:solidFill>
                  <a:srgbClr val="008000"/>
                </a:solidFill>
                <a:latin typeface="Consolas" panose="020B0609020204030204" pitchFamily="49" charset="0"/>
              </a:rPr>
              <a:t>hold</a:t>
            </a:r>
          </a:p>
          <a:p>
            <a:pPr marL="457200" indent="0">
              <a:spcBef>
                <a:spcPts val="600"/>
              </a:spcBef>
              <a:buNone/>
            </a:pPr>
            <a:r>
              <a:rPr lang="en-US" b="0" dirty="0" smtClean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// </a:t>
            </a:r>
            <a:r>
              <a:rPr lang="en-US" dirty="0" err="1">
                <a:solidFill>
                  <a:srgbClr val="008000"/>
                </a:solidFill>
                <a:latin typeface="Consolas" panose="020B0609020204030204" pitchFamily="49" charset="0"/>
              </a:rPr>
              <a:t>unique_ptr</a:t>
            </a:r>
            <a:r>
              <a:rPr lang="en-US" b="0" dirty="0" smtClean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behaves like a pointer, but manages memory for you</a:t>
            </a:r>
            <a:endParaRPr lang="en-US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4/9/2024, Lecture 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Graphics Classes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C3D5DD6C-BD34-4841-B4C7-2A9D0C1A787C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37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Color matrix (16*16)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examples and graphics classes in the book</a:t>
            </a:r>
            <a:r>
              <a:rPr lang="en-US" baseline="30000" dirty="0" smtClean="0"/>
              <a:t>*</a:t>
            </a:r>
            <a:endParaRPr lang="en-US" baseline="30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4/9/2024, Lecture 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Graphics Classes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DDB97024-85C0-4142-AFC7-21B0B1913931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33797" name="Picture 2" descr="C:\Documents and Settings\bs\Desktop\112 book\Screen captures\Capture 13 300dpi\13-17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552699"/>
            <a:ext cx="4343400" cy="3081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35808" y="6284396"/>
            <a:ext cx="6994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aseline="30000" dirty="0"/>
              <a:t>*</a:t>
            </a:r>
            <a:r>
              <a:rPr lang="en-US" dirty="0" err="1" smtClean="0"/>
              <a:t>Stroustrup</a:t>
            </a:r>
            <a:r>
              <a:rPr lang="en-US" dirty="0" smtClean="0"/>
              <a:t>: Programming </a:t>
            </a:r>
            <a:r>
              <a:rPr lang="en-US" dirty="0"/>
              <a:t>- Principles and Practice using C++</a:t>
            </a:r>
          </a:p>
        </p:txBody>
      </p:sp>
    </p:spTree>
    <p:extLst>
      <p:ext uri="{BB962C8B-B14F-4D97-AF65-F5344CB8AC3E}">
        <p14:creationId xmlns:p14="http://schemas.microsoft.com/office/powerpoint/2010/main" val="141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37" y="561634"/>
            <a:ext cx="3810000" cy="285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735" y="3419134"/>
            <a:ext cx="3813602" cy="28602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536" y="2182075"/>
            <a:ext cx="3813600" cy="286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19" y="3805215"/>
            <a:ext cx="2795905" cy="1866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147" y="1181098"/>
            <a:ext cx="2796189" cy="18392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759" y="859264"/>
            <a:ext cx="2958566" cy="643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578" y="5547935"/>
            <a:ext cx="2570102" cy="34696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4/9/2024, Lecture 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Graphics Classes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5339F38-439B-42BE-A6DB-D203DE66964E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10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Technical Debt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Sometimes you take the “easy approach”</a:t>
            </a:r>
          </a:p>
          <a:p>
            <a:pPr lvl="1"/>
            <a:r>
              <a:rPr lang="en-US" dirty="0" smtClean="0"/>
              <a:t>You duplicate code</a:t>
            </a:r>
          </a:p>
          <a:p>
            <a:pPr lvl="1"/>
            <a:r>
              <a:rPr lang="en-US" dirty="0" smtClean="0"/>
              <a:t>You have a complicated base class</a:t>
            </a:r>
          </a:p>
          <a:p>
            <a:pPr lvl="1"/>
            <a:r>
              <a:rPr lang="en-US" dirty="0" smtClean="0"/>
              <a:t>You hardcode values</a:t>
            </a:r>
          </a:p>
          <a:p>
            <a:pPr lvl="1"/>
            <a:r>
              <a:rPr lang="en-US" dirty="0" smtClean="0"/>
              <a:t>You use inflexible data structures</a:t>
            </a:r>
          </a:p>
          <a:p>
            <a:pPr lvl="1"/>
            <a:r>
              <a:rPr lang="en-US" dirty="0" smtClean="0"/>
              <a:t>You use singletons</a:t>
            </a:r>
          </a:p>
          <a:p>
            <a:r>
              <a:rPr lang="en-US" dirty="0" smtClean="0"/>
              <a:t>You pay for these decisions later</a:t>
            </a:r>
          </a:p>
          <a:p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4/9/2024, Lecture 17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Graphics Classes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BDDAB70-A88D-4AF2-A4DD-2694A82A076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4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6" descr="decorative arrow">
            <a:extLst>
              <a:ext uri="{FF2B5EF4-FFF2-40B4-BE49-F238E27FC236}">
                <a16:creationId xmlns:a16="http://schemas.microsoft.com/office/drawing/2014/main" id="{FBC912F7-967E-4A54-AFAB-4781D46B1D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267700" y="1572513"/>
            <a:ext cx="3150813" cy="3150813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Kinds of Refactoring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1" y="1828800"/>
            <a:ext cx="7678021" cy="4351337"/>
          </a:xfrm>
        </p:spPr>
        <p:txBody>
          <a:bodyPr/>
          <a:lstStyle/>
          <a:p>
            <a:r>
              <a:rPr lang="en-US" dirty="0" smtClean="0"/>
              <a:t>Large </a:t>
            </a:r>
            <a:r>
              <a:rPr lang="en-US" dirty="0" err="1" smtClean="0"/>
              <a:t>refactorings</a:t>
            </a:r>
            <a:r>
              <a:rPr lang="en-US" dirty="0" smtClean="0"/>
              <a:t> are broken down into micro-</a:t>
            </a:r>
            <a:r>
              <a:rPr lang="en-US" dirty="0" err="1" smtClean="0"/>
              <a:t>refactorings</a:t>
            </a:r>
            <a:endParaRPr lang="en-US" dirty="0" smtClean="0"/>
          </a:p>
          <a:p>
            <a:r>
              <a:rPr lang="en-US" dirty="0" smtClean="0"/>
              <a:t>Each is guaranteed to preserve semantics</a:t>
            </a:r>
          </a:p>
          <a:p>
            <a:r>
              <a:rPr lang="en-US" dirty="0" smtClean="0"/>
              <a:t>If you refactor carefully, you won’t break your program</a:t>
            </a:r>
          </a:p>
          <a:p>
            <a:pPr lvl="1"/>
            <a:r>
              <a:rPr lang="en-US" dirty="0" smtClean="0"/>
              <a:t>Run regression tests before refactoring</a:t>
            </a:r>
          </a:p>
          <a:p>
            <a:pPr lvl="1"/>
            <a:r>
              <a:rPr lang="en-US" dirty="0" smtClean="0"/>
              <a:t>Make one small refactoring change</a:t>
            </a:r>
          </a:p>
          <a:p>
            <a:pPr lvl="1"/>
            <a:r>
              <a:rPr lang="en-US" dirty="0" smtClean="0"/>
              <a:t>Run regression tests after refactoring</a:t>
            </a:r>
          </a:p>
          <a:p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4/9/2024, Lecture 17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Graphics Classes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BDDAB70-A88D-4AF2-A4DD-2694A82A076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4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Kinds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4/9/2024, Lecture 17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Graphics Classes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BDDAB70-A88D-4AF2-A4DD-2694A82A0768}" type="slidenum">
              <a:rPr lang="en-US" smtClean="0"/>
              <a:t>7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Move Member Function or Data </a:t>
            </a:r>
            <a:endParaRPr lang="en-US" dirty="0" smtClean="0"/>
          </a:p>
          <a:p>
            <a:r>
              <a:rPr lang="en-US" dirty="0" smtClean="0"/>
              <a:t>Rename </a:t>
            </a:r>
            <a:r>
              <a:rPr lang="en-US" dirty="0"/>
              <a:t>Member Function or Data </a:t>
            </a:r>
            <a:endParaRPr lang="en-US" dirty="0" smtClean="0"/>
          </a:p>
          <a:p>
            <a:r>
              <a:rPr lang="en-US" dirty="0" smtClean="0"/>
              <a:t>Pull-up/push-down</a:t>
            </a:r>
            <a:endParaRPr lang="en-US" dirty="0"/>
          </a:p>
          <a:p>
            <a:pPr lvl="0"/>
            <a:r>
              <a:rPr lang="en-US" dirty="0"/>
              <a:t>Extract class/method</a:t>
            </a:r>
          </a:p>
          <a:p>
            <a:pPr lvl="0"/>
            <a:r>
              <a:rPr lang="en-US" dirty="0"/>
              <a:t>Encapsulate field</a:t>
            </a:r>
          </a:p>
          <a:p>
            <a:pPr lvl="0"/>
            <a:r>
              <a:rPr lang="en-US" dirty="0"/>
              <a:t>Replacing code with patterns</a:t>
            </a:r>
          </a:p>
          <a:p>
            <a:pPr lvl="0"/>
            <a:r>
              <a:rPr lang="en-US" dirty="0"/>
              <a:t>Functional Refactoring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2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 Member Function or Data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4/9/2024, Lecture 17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Graphics Classes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BDDAB70-A88D-4AF2-A4DD-2694A82A0768}" type="slidenum">
              <a:rPr lang="en-US" smtClean="0"/>
              <a:t>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Why?</a:t>
            </a:r>
          </a:p>
          <a:p>
            <a:pPr lvl="1"/>
            <a:r>
              <a:rPr lang="en-US" dirty="0"/>
              <a:t>Each </a:t>
            </a:r>
            <a:r>
              <a:rPr lang="en-US" dirty="0" smtClean="0"/>
              <a:t>member/method </a:t>
            </a:r>
            <a:r>
              <a:rPr lang="en-US" dirty="0"/>
              <a:t>belongs somewhere</a:t>
            </a:r>
          </a:p>
          <a:p>
            <a:pPr lvl="1"/>
            <a:r>
              <a:rPr lang="en-US" dirty="0"/>
              <a:t>Once-and-only-once means that we need to find the best place</a:t>
            </a:r>
          </a:p>
          <a:p>
            <a:r>
              <a:rPr lang="en-US" dirty="0"/>
              <a:t>Where</a:t>
            </a:r>
            <a:r>
              <a:rPr lang="en-US" dirty="0" smtClean="0"/>
              <a:t>?</a:t>
            </a:r>
          </a:p>
          <a:p>
            <a:pPr lvl="1"/>
            <a:r>
              <a:rPr lang="en-US" dirty="0"/>
              <a:t>Wherever </a:t>
            </a:r>
            <a:r>
              <a:rPr lang="en-US" dirty="0" smtClean="0"/>
              <a:t>it yields </a:t>
            </a: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least </a:t>
            </a:r>
            <a:r>
              <a:rPr lang="en-US" dirty="0" smtClean="0">
                <a:solidFill>
                  <a:srgbClr val="FF0000"/>
                </a:solidFill>
              </a:rPr>
              <a:t>coupling </a:t>
            </a:r>
            <a:r>
              <a:rPr lang="en-US" dirty="0"/>
              <a:t>(the least amount of other code uses it/depends on it)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1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latin typeface="Consolas" panose="020B0609020204030204" pitchFamily="49" charset="0"/>
              </a:rPr>
              <a:t>Car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45720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NUMBER_OF_WHEELS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45720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</a:p>
          <a:p>
            <a:pPr marL="45720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latin typeface="Consolas" panose="020B0609020204030204" pitchFamily="49" charset="0"/>
              </a:rPr>
              <a:t>CarFactory</a:t>
            </a:r>
            <a:endParaRPr lang="en-US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45720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pPr marL="45720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static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 NUMBER_OF_WHEELS = </a:t>
            </a:r>
            <a:r>
              <a:rPr lang="en-US" dirty="0">
                <a:solidFill>
                  <a:srgbClr val="098658"/>
                </a:solidFill>
                <a:latin typeface="Consolas" panose="020B0609020204030204" pitchFamily="49" charset="0"/>
              </a:rPr>
              <a:t>4</a:t>
            </a: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pPr marL="457200" indent="0">
              <a:spcBef>
                <a:spcPts val="600"/>
              </a:spcBef>
              <a:buNone/>
            </a:pPr>
            <a:r>
              <a:rPr lang="en-US" dirty="0">
                <a:solidFill>
                  <a:srgbClr val="000000"/>
                </a:solidFill>
                <a:latin typeface="Consolas" panose="020B0609020204030204" pitchFamily="49" charset="0"/>
              </a:rPr>
              <a:t>};</a:t>
            </a:r>
          </a:p>
          <a:p>
            <a:endParaRPr lang="en-US" dirty="0" smtClean="0"/>
          </a:p>
          <a:p>
            <a:r>
              <a:rPr lang="en-US" dirty="0" smtClean="0"/>
              <a:t>Where does </a:t>
            </a:r>
            <a:r>
              <a:rPr lang="en-US" dirty="0" smtClean="0">
                <a:latin typeface="Consolas" panose="020B0609020204030204" pitchFamily="49" charset="0"/>
              </a:rPr>
              <a:t>NUMBER_OF_WHEELS</a:t>
            </a:r>
            <a:r>
              <a:rPr lang="en-US" dirty="0" smtClean="0"/>
              <a:t> belong?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4/9/2024, Lecture 17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CSC3380, Spring 2024, Graphics Classes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BDDAB70-A88D-4AF2-A4DD-2694A82A076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7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1 - Welcome and Getting Started</Template>
  <TotalTime>677</TotalTime>
  <Words>3688</Words>
  <Application>Microsoft Office PowerPoint</Application>
  <PresentationFormat>Widescreen</PresentationFormat>
  <Paragraphs>592</Paragraphs>
  <Slides>49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Arial</vt:lpstr>
      <vt:lpstr>Calibri</vt:lpstr>
      <vt:lpstr>Century Schoolbook</vt:lpstr>
      <vt:lpstr>Consolas</vt:lpstr>
      <vt:lpstr>Wingdings 2</vt:lpstr>
      <vt:lpstr>View</vt:lpstr>
      <vt:lpstr>Graphics Classes</vt:lpstr>
      <vt:lpstr>Software Development Notes</vt:lpstr>
      <vt:lpstr>What is Refactoring?</vt:lpstr>
      <vt:lpstr>Why?</vt:lpstr>
      <vt:lpstr>Technical Debt</vt:lpstr>
      <vt:lpstr>Kinds of Refactoring</vt:lpstr>
      <vt:lpstr>Kinds</vt:lpstr>
      <vt:lpstr>Move Member Function or Data</vt:lpstr>
      <vt:lpstr>Example</vt:lpstr>
      <vt:lpstr>It Depends …</vt:lpstr>
      <vt:lpstr>Rename Member Function or Data</vt:lpstr>
      <vt:lpstr>Guidelines</vt:lpstr>
      <vt:lpstr>Pull-up/push-down</vt:lpstr>
      <vt:lpstr>Pull-up/push-down  applies to Hierarchies</vt:lpstr>
      <vt:lpstr>Graphics Classes</vt:lpstr>
      <vt:lpstr>Abstract</vt:lpstr>
      <vt:lpstr>Overview</vt:lpstr>
      <vt:lpstr>Graphing Classes</vt:lpstr>
      <vt:lpstr>The Display Model</vt:lpstr>
      <vt:lpstr>Code Organization</vt:lpstr>
      <vt:lpstr>Source files</vt:lpstr>
      <vt:lpstr>Design note</vt:lpstr>
      <vt:lpstr>Point</vt:lpstr>
      <vt:lpstr>Line</vt:lpstr>
      <vt:lpstr>Line example</vt:lpstr>
      <vt:lpstr>Line Example</vt:lpstr>
      <vt:lpstr>Line Example</vt:lpstr>
      <vt:lpstr>Lines</vt:lpstr>
      <vt:lpstr>Lines Example</vt:lpstr>
      <vt:lpstr>Lines example</vt:lpstr>
      <vt:lpstr>Implementation: Lines</vt:lpstr>
      <vt:lpstr>Draw Grid (Why bother with Lines when we have Line?)</vt:lpstr>
      <vt:lpstr>Grid</vt:lpstr>
      <vt:lpstr>Color</vt:lpstr>
      <vt:lpstr>Draw red Rrid</vt:lpstr>
      <vt:lpstr>Line_style</vt:lpstr>
      <vt:lpstr>Example: colored fat dash grid</vt:lpstr>
      <vt:lpstr>Polylines</vt:lpstr>
      <vt:lpstr>Open_polyline</vt:lpstr>
      <vt:lpstr>Closed_polyline</vt:lpstr>
      <vt:lpstr>Closed_polyline</vt:lpstr>
      <vt:lpstr>Text</vt:lpstr>
      <vt:lpstr>Add Text</vt:lpstr>
      <vt:lpstr>Implementation: Text</vt:lpstr>
      <vt:lpstr>Color Matrix</vt:lpstr>
      <vt:lpstr>Color Matrix (16*16)</vt:lpstr>
      <vt:lpstr>Color Matrix (16*16)</vt:lpstr>
      <vt:lpstr>Color matrix (16*16)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Hartmut Kaiser</dc:creator>
  <cp:lastModifiedBy>Hartmut Kaiser</cp:lastModifiedBy>
  <cp:revision>113</cp:revision>
  <dcterms:created xsi:type="dcterms:W3CDTF">2023-10-02T16:10:09Z</dcterms:created>
  <dcterms:modified xsi:type="dcterms:W3CDTF">2024-04-10T12:42:39Z</dcterms:modified>
</cp:coreProperties>
</file>