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7"/>
  </p:notesMasterIdLst>
  <p:sldIdLst>
    <p:sldId id="256" r:id="rId2"/>
    <p:sldId id="288" r:id="rId3"/>
    <p:sldId id="303" r:id="rId4"/>
    <p:sldId id="304" r:id="rId5"/>
    <p:sldId id="289" r:id="rId6"/>
    <p:sldId id="290" r:id="rId7"/>
    <p:sldId id="292" r:id="rId8"/>
    <p:sldId id="293" r:id="rId9"/>
    <p:sldId id="294" r:id="rId10"/>
    <p:sldId id="295" r:id="rId11"/>
    <p:sldId id="296" r:id="rId12"/>
    <p:sldId id="302" r:id="rId13"/>
    <p:sldId id="291" r:id="rId14"/>
    <p:sldId id="259" r:id="rId15"/>
    <p:sldId id="260" r:id="rId16"/>
    <p:sldId id="261" r:id="rId17"/>
    <p:sldId id="262" r:id="rId18"/>
    <p:sldId id="305" r:id="rId19"/>
    <p:sldId id="263" r:id="rId20"/>
    <p:sldId id="264" r:id="rId21"/>
    <p:sldId id="266" r:id="rId22"/>
    <p:sldId id="265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5" r:id="rId32"/>
    <p:sldId id="287" r:id="rId33"/>
    <p:sldId id="276" r:id="rId34"/>
    <p:sldId id="277" r:id="rId35"/>
    <p:sldId id="278" r:id="rId36"/>
    <p:sldId id="279" r:id="rId37"/>
    <p:sldId id="280" r:id="rId38"/>
    <p:sldId id="281" r:id="rId39"/>
    <p:sldId id="282" r:id="rId40"/>
    <p:sldId id="283" r:id="rId41"/>
    <p:sldId id="284" r:id="rId42"/>
    <p:sldId id="285" r:id="rId43"/>
    <p:sldId id="286" r:id="rId44"/>
    <p:sldId id="306" r:id="rId45"/>
    <p:sldId id="257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216" y="12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BBC91D-EBBC-4BFF-92B4-F73CEF2D214A}" type="datetimeFigureOut">
              <a:rPr lang="en-US" smtClean="0"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D1CA6-6FE8-4799-A7DA-888995C6F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00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95210F-3153-47D6-B786-4D5C9DCDB62B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86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012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341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5139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93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362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83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46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0754" y="5711011"/>
            <a:ext cx="1151478" cy="1146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2907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4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1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1BDDAB70-A88D-4AF2-A4DD-2694A82A0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490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jp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Graphics </a:t>
            </a:r>
            <a:r>
              <a:rPr lang="en-US" dirty="0" smtClean="0"/>
              <a:t>Class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buClr>
                <a:srgbClr val="4F81BD"/>
              </a:buClr>
            </a:pPr>
            <a:r>
              <a:rPr lang="en-US" sz="2000" dirty="0">
                <a:solidFill>
                  <a:prstClr val="white">
                    <a:lumMod val="75000"/>
                  </a:prstClr>
                </a:solidFill>
              </a:rPr>
              <a:t>Lecture </a:t>
            </a:r>
            <a:r>
              <a:rPr lang="en-US" sz="2000" dirty="0" smtClean="0">
                <a:solidFill>
                  <a:prstClr val="white">
                    <a:lumMod val="75000"/>
                  </a:prstClr>
                </a:solidFill>
              </a:rPr>
              <a:t>18</a:t>
            </a:r>
            <a:endParaRPr lang="en-US" sz="2000" dirty="0">
              <a:solidFill>
                <a:prstClr val="white">
                  <a:lumMod val="75000"/>
                </a:prstClr>
              </a:solidFill>
            </a:endParaRPr>
          </a:p>
          <a:p>
            <a:pPr lvl="0">
              <a:buClr>
                <a:srgbClr val="4F81BD"/>
              </a:buClr>
            </a:pPr>
            <a:r>
              <a:rPr lang="en-US" sz="2000" dirty="0">
                <a:solidFill>
                  <a:prstClr val="white">
                    <a:lumMod val="75000"/>
                  </a:prstClr>
                </a:solidFill>
              </a:rPr>
              <a:t>Hartmut Kaiser</a:t>
            </a:r>
          </a:p>
          <a:p>
            <a:r>
              <a:rPr lang="en-US" sz="2000" dirty="0"/>
              <a:t>https://</a:t>
            </a:r>
            <a:r>
              <a:rPr lang="en-US" sz="2000" dirty="0" smtClean="0"/>
              <a:t>teaching.hkaiser.org/spring2024/csc3380</a:t>
            </a:r>
            <a:r>
              <a:rPr lang="en-US" sz="2000" dirty="0"/>
              <a:t>/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787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Real Encapsulation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0">
              <a:spcBef>
                <a:spcPts val="600"/>
              </a:spcBef>
              <a:buNone/>
            </a:pPr>
            <a:endParaRPr lang="en-US" sz="1400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2B91AF"/>
                </a:solidFill>
                <a:latin typeface="Consolas" panose="020B0609020204030204" pitchFamily="49" charset="0"/>
              </a:rPr>
              <a:t>OrderedCarList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private: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::map&lt;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::string, Car&gt; list;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public: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change_price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string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brand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price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sz="1400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1F377F"/>
                </a:solidFill>
                <a:latin typeface="Consolas" panose="020B0609020204030204" pitchFamily="49" charset="0"/>
              </a:rPr>
              <a:t>list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brand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set_price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price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274320" lvl="1" indent="0">
              <a:spcBef>
                <a:spcPts val="600"/>
              </a:spcBef>
              <a:buNone/>
            </a:pP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bother Encapsulating?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Encapsulation has three purposes:</a:t>
            </a:r>
          </a:p>
          <a:p>
            <a:pPr lvl="1"/>
            <a:r>
              <a:rPr lang="en-US" dirty="0" smtClean="0"/>
              <a:t>Reduce state-based errors</a:t>
            </a:r>
          </a:p>
          <a:p>
            <a:pPr lvl="2"/>
            <a:r>
              <a:rPr lang="en-US" dirty="0" smtClean="0"/>
              <a:t>If an operation needs to occur before or after a state change, your setter can do this so the caller won’t forget</a:t>
            </a:r>
          </a:p>
          <a:p>
            <a:pPr lvl="1"/>
            <a:r>
              <a:rPr lang="en-US" dirty="0" smtClean="0"/>
              <a:t>Reduce coupling</a:t>
            </a:r>
          </a:p>
          <a:p>
            <a:pPr lvl="2"/>
            <a:r>
              <a:rPr lang="en-US" dirty="0" smtClean="0"/>
              <a:t>Dependency on an inner object means it can’t change to a different class without breaking your build</a:t>
            </a:r>
          </a:p>
          <a:p>
            <a:pPr lvl="1"/>
            <a:r>
              <a:rPr lang="en-US" dirty="0" smtClean="0"/>
              <a:t>Maintain data integrity</a:t>
            </a:r>
          </a:p>
          <a:p>
            <a:pPr lvl="2"/>
            <a:r>
              <a:rPr lang="en-US" dirty="0" smtClean="0"/>
              <a:t>The class can run checks to data changes to make sure data states remain valid and stable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3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Refactor between sprints to reduce technical debt</a:t>
            </a:r>
          </a:p>
          <a:p>
            <a:r>
              <a:rPr lang="en-US" dirty="0" smtClean="0"/>
              <a:t>Remember </a:t>
            </a:r>
            <a:r>
              <a:rPr lang="en-US" dirty="0"/>
              <a:t>these simple, common refactoring techniques in future technical interviews</a:t>
            </a:r>
          </a:p>
          <a:p>
            <a:r>
              <a:rPr lang="en-US" dirty="0" smtClean="0"/>
              <a:t>Use </a:t>
            </a:r>
            <a:r>
              <a:rPr lang="en-US" dirty="0"/>
              <a:t>them on your own code if it’s getting unmanageable </a:t>
            </a:r>
          </a:p>
          <a:p>
            <a:r>
              <a:rPr lang="en-US" dirty="0" smtClean="0"/>
              <a:t>Remember</a:t>
            </a:r>
            <a:r>
              <a:rPr lang="en-US" dirty="0"/>
              <a:t>, refactoring properly won’t break </a:t>
            </a:r>
            <a:r>
              <a:rPr lang="en-US" dirty="0" smtClean="0"/>
              <a:t>anything</a:t>
            </a:r>
          </a:p>
          <a:p>
            <a:pPr lvl="1"/>
            <a:r>
              <a:rPr lang="en-US" dirty="0" smtClean="0"/>
              <a:t>Testing, testing, testing…!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45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Graphics Class Design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9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  <a:endParaRPr lang="en-US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have discussed classes in previous lectures</a:t>
            </a:r>
          </a:p>
          <a:p>
            <a:r>
              <a:rPr lang="en-US" smtClean="0"/>
              <a:t>Here, we discuss design of classes</a:t>
            </a:r>
          </a:p>
          <a:p>
            <a:pPr lvl="1"/>
            <a:r>
              <a:rPr lang="en-US" smtClean="0"/>
              <a:t>Library design considerations</a:t>
            </a:r>
          </a:p>
          <a:p>
            <a:pPr lvl="1"/>
            <a:r>
              <a:rPr lang="en-US" smtClean="0"/>
              <a:t>Class hierarchies (object-oriented programming)</a:t>
            </a:r>
          </a:p>
          <a:p>
            <a:pPr lvl="1"/>
            <a:r>
              <a:rPr lang="en-US" smtClean="0"/>
              <a:t>Data hiding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021501D-D2C4-428F-A485-2FB5BE9F7EC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6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Ideals</a:t>
            </a:r>
            <a:endParaRPr lang="en-US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ideal of program design is to represent the concepts of the application domain directly in code. </a:t>
            </a:r>
          </a:p>
          <a:p>
            <a:pPr lvl="1"/>
            <a:r>
              <a:rPr lang="en-US" dirty="0" smtClean="0"/>
              <a:t> If you understand the application domain, you understand the code, and vice versa. For example: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Window</a:t>
            </a:r>
            <a:r>
              <a:rPr lang="en-US" dirty="0" smtClean="0"/>
              <a:t> – a window as presented by the operating system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– a coordinate point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Line</a:t>
            </a:r>
            <a:r>
              <a:rPr lang="en-US" dirty="0" smtClean="0"/>
              <a:t> – a line as you see it on the screen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Color</a:t>
            </a:r>
            <a:r>
              <a:rPr lang="en-US" dirty="0" smtClean="0"/>
              <a:t> – as you see it on the screen </a:t>
            </a:r>
          </a:p>
          <a:p>
            <a:pPr lvl="2"/>
            <a:r>
              <a:rPr lang="en-US" dirty="0" smtClean="0">
                <a:latin typeface="Consolas" panose="020B0609020204030204" pitchFamily="49" charset="0"/>
              </a:rPr>
              <a:t>Shape</a:t>
            </a:r>
            <a:r>
              <a:rPr lang="en-US" dirty="0" smtClean="0"/>
              <a:t> – what’s common for all shapes in our Graph/GUI view of the world</a:t>
            </a:r>
          </a:p>
          <a:p>
            <a:r>
              <a:rPr lang="en-US" dirty="0" smtClean="0"/>
              <a:t>The last example, Shape, is different from the rest in that it is a generalization.</a:t>
            </a:r>
          </a:p>
          <a:p>
            <a:pPr lvl="1"/>
            <a:r>
              <a:rPr lang="en-US" dirty="0" smtClean="0"/>
              <a:t>You can’t make an object that’s “just a Shape”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88761E5-AABB-4BDF-8DC9-114E8643353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9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Logically identical Operations have the same Name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every class,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draw_lines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r>
              <a:rPr lang="en-US" dirty="0" smtClean="0"/>
              <a:t> does the drawing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move(dx, </a:t>
            </a:r>
            <a:r>
              <a:rPr lang="en-US" dirty="0" err="1" smtClean="0">
                <a:latin typeface="Consolas" panose="020B0609020204030204" pitchFamily="49" charset="0"/>
              </a:rPr>
              <a:t>dy</a:t>
            </a:r>
            <a:r>
              <a:rPr lang="en-US" dirty="0" smtClean="0">
                <a:latin typeface="Consolas" panose="020B0609020204030204" pitchFamily="49" charset="0"/>
              </a:rPr>
              <a:t>)</a:t>
            </a:r>
            <a:r>
              <a:rPr lang="en-US" dirty="0" smtClean="0"/>
              <a:t> does the moving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s.add</a:t>
            </a:r>
            <a:r>
              <a:rPr lang="en-US" dirty="0" smtClean="0">
                <a:latin typeface="Consolas" panose="020B0609020204030204" pitchFamily="49" charset="0"/>
              </a:rPr>
              <a:t>(x)</a:t>
            </a:r>
            <a:r>
              <a:rPr lang="en-US" dirty="0" smtClean="0"/>
              <a:t> adds some </a:t>
            </a:r>
            <a:r>
              <a:rPr lang="en-US" dirty="0">
                <a:latin typeface="Consolas" panose="020B0609020204030204" pitchFamily="49" charset="0"/>
              </a:rPr>
              <a:t>x</a:t>
            </a:r>
            <a:r>
              <a:rPr lang="en-US" dirty="0" smtClean="0"/>
              <a:t> (e.g., a point) to a shape </a:t>
            </a:r>
            <a:r>
              <a:rPr lang="en-US" dirty="0">
                <a:latin typeface="Consolas" panose="020B0609020204030204" pitchFamily="49" charset="0"/>
              </a:rPr>
              <a:t>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every property </a:t>
            </a:r>
            <a:r>
              <a:rPr lang="en-US" sz="1800" dirty="0">
                <a:latin typeface="Consolas" panose="020B0609020204030204" pitchFamily="49" charset="0"/>
              </a:rPr>
              <a:t>x</a:t>
            </a:r>
            <a:r>
              <a:rPr lang="en-US" dirty="0" smtClean="0"/>
              <a:t> of a </a:t>
            </a:r>
            <a:r>
              <a:rPr lang="en-US" sz="1800" dirty="0">
                <a:latin typeface="Consolas" panose="020B0609020204030204" pitchFamily="49" charset="0"/>
              </a:rPr>
              <a:t>Shape</a:t>
            </a:r>
            <a:r>
              <a:rPr lang="en-US" dirty="0" smtClean="0"/>
              <a:t>,</a:t>
            </a:r>
          </a:p>
          <a:p>
            <a:pPr lvl="1"/>
            <a:r>
              <a:rPr lang="en-US" dirty="0">
                <a:latin typeface="Consolas" panose="020B0609020204030204" pitchFamily="49" charset="0"/>
              </a:rPr>
              <a:t>x()</a:t>
            </a:r>
            <a:r>
              <a:rPr lang="en-US" dirty="0"/>
              <a:t> </a:t>
            </a:r>
            <a:r>
              <a:rPr lang="en-US" dirty="0" smtClean="0"/>
              <a:t>returns its current value and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set_x</a:t>
            </a:r>
            <a:r>
              <a:rPr lang="en-US" dirty="0">
                <a:latin typeface="Consolas" panose="020B0609020204030204" pitchFamily="49" charset="0"/>
              </a:rPr>
              <a:t>()</a:t>
            </a:r>
            <a:r>
              <a:rPr lang="en-US" dirty="0" smtClean="0"/>
              <a:t> gives it a new value</a:t>
            </a:r>
          </a:p>
          <a:p>
            <a:pPr lvl="1"/>
            <a:r>
              <a:rPr lang="en-US" dirty="0" smtClean="0"/>
              <a:t>e.g.,</a:t>
            </a:r>
          </a:p>
          <a:p>
            <a:pPr lvl="2"/>
            <a:r>
              <a:rPr lang="en-US" sz="1800" dirty="0">
                <a:latin typeface="Consolas" panose="020B0609020204030204" pitchFamily="49" charset="0"/>
              </a:rPr>
              <a:t>Color c = </a:t>
            </a:r>
            <a:r>
              <a:rPr lang="en-US" sz="1800" dirty="0" err="1">
                <a:latin typeface="Consolas" panose="020B0609020204030204" pitchFamily="49" charset="0"/>
              </a:rPr>
              <a:t>s.color</a:t>
            </a:r>
            <a:r>
              <a:rPr lang="en-US" sz="1800" dirty="0">
                <a:latin typeface="Consolas" panose="020B0609020204030204" pitchFamily="49" charset="0"/>
              </a:rPr>
              <a:t>();</a:t>
            </a:r>
          </a:p>
          <a:p>
            <a:pPr lvl="2"/>
            <a:r>
              <a:rPr lang="en-US" sz="1800" dirty="0" err="1">
                <a:latin typeface="Consolas" panose="020B0609020204030204" pitchFamily="49" charset="0"/>
              </a:rPr>
              <a:t>s.set_color</a:t>
            </a:r>
            <a:r>
              <a:rPr lang="en-US" sz="1800" dirty="0">
                <a:latin typeface="Consolas" panose="020B0609020204030204" pitchFamily="49" charset="0"/>
              </a:rPr>
              <a:t>(Color::blue);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CBB1099-0A61-4BBD-A472-0CF897EAE2C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6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Logically different Operations have</a:t>
            </a:r>
            <a:br>
              <a:rPr lang="en-US" dirty="0" smtClean="0"/>
            </a:br>
            <a:r>
              <a:rPr lang="en-US" dirty="0" smtClean="0"/>
              <a:t>different Names</a:t>
            </a:r>
            <a:endParaRPr lang="en-US" dirty="0"/>
          </a:p>
        </p:txBody>
      </p:sp>
      <p:sp>
        <p:nvSpPr>
          <p:cNvPr id="983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en-US" sz="15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Lines </a:t>
            </a:r>
            <a:r>
              <a:rPr lang="en-US" sz="15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lines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p1(</a:t>
            </a:r>
            <a:r>
              <a:rPr lang="en-US" sz="1500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5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p2(</a:t>
            </a:r>
            <a:r>
              <a:rPr lang="en-US" sz="150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500" dirty="0" smtClean="0">
                <a:solidFill>
                  <a:srgbClr val="098658"/>
                </a:solidFill>
                <a:latin typeface="Consolas" panose="020B0609020204030204" pitchFamily="49" charset="0"/>
              </a:rPr>
              <a:t>300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8000"/>
                </a:solidFill>
                <a:latin typeface="Consolas" panose="020B0609020204030204" pitchFamily="49" charset="0"/>
              </a:rPr>
              <a:t>// add points to </a:t>
            </a:r>
            <a:r>
              <a:rPr lang="en-US" sz="15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lines </a:t>
            </a:r>
            <a:r>
              <a:rPr lang="en-US" sz="1500" dirty="0">
                <a:solidFill>
                  <a:srgbClr val="008000"/>
                </a:solidFill>
                <a:latin typeface="Consolas" panose="020B0609020204030204" pitchFamily="49" charset="0"/>
              </a:rPr>
              <a:t>(make copies)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lines.</a:t>
            </a:r>
            <a:r>
              <a:rPr lang="en-US" sz="1500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add</a:t>
            </a: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(p1, p2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);        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8000"/>
                </a:solidFill>
                <a:latin typeface="Consolas" panose="020B0609020204030204" pitchFamily="49" charset="0"/>
              </a:rPr>
              <a:t>// attach </a:t>
            </a:r>
            <a:r>
              <a:rPr lang="en-US" sz="15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lines </a:t>
            </a:r>
            <a:r>
              <a:rPr lang="en-US" sz="1500" dirty="0">
                <a:solidFill>
                  <a:srgbClr val="008000"/>
                </a:solidFill>
                <a:latin typeface="Consolas" panose="020B0609020204030204" pitchFamily="49" charset="0"/>
              </a:rPr>
              <a:t>to window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500" dirty="0" err="1">
                <a:solidFill>
                  <a:srgbClr val="000000"/>
                </a:solidFill>
                <a:latin typeface="Consolas" panose="020B0609020204030204" pitchFamily="49" charset="0"/>
              </a:rPr>
              <a:t>win.</a:t>
            </a:r>
            <a:r>
              <a:rPr lang="en-US" sz="1500" dirty="0" err="1">
                <a:solidFill>
                  <a:srgbClr val="74531F"/>
                </a:solidFill>
                <a:latin typeface="Consolas" panose="020B0609020204030204" pitchFamily="49" charset="0"/>
              </a:rPr>
              <a:t>attach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(ln);</a:t>
            </a:r>
          </a:p>
          <a:p>
            <a:pPr marL="0" indent="0">
              <a:buNone/>
            </a:pPr>
            <a:r>
              <a:rPr lang="en-US" dirty="0" smtClean="0"/>
              <a:t>			</a:t>
            </a:r>
          </a:p>
          <a:p>
            <a:r>
              <a:rPr lang="en-US" dirty="0" smtClean="0"/>
              <a:t>Why not </a:t>
            </a:r>
            <a:r>
              <a:rPr lang="en-US" dirty="0" err="1" smtClean="0"/>
              <a:t>win.add</a:t>
            </a:r>
            <a:r>
              <a:rPr lang="en-US" dirty="0" smtClean="0"/>
              <a:t>(ln)?</a:t>
            </a:r>
          </a:p>
          <a:p>
            <a:pPr lvl="1"/>
            <a:r>
              <a:rPr lang="en-US" dirty="0" smtClean="0"/>
              <a:t>add() copies information; attach() just creates a reference</a:t>
            </a:r>
          </a:p>
          <a:p>
            <a:pPr lvl="1"/>
            <a:r>
              <a:rPr lang="en-US" dirty="0" smtClean="0"/>
              <a:t>we can change a displayed object after attaching it, but not after adding it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65CFDE6-3B0F-4D1A-85D5-9CD15DB5479A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991862" y="2952750"/>
            <a:ext cx="6362700" cy="2400300"/>
            <a:chOff x="4991862" y="2952750"/>
            <a:chExt cx="6362700" cy="2400300"/>
          </a:xfrm>
        </p:grpSpPr>
        <p:cxnSp>
          <p:nvCxnSpPr>
            <p:cNvPr id="6154" name="AutoShape 15"/>
            <p:cNvCxnSpPr>
              <a:cxnSpLocks noChangeShapeType="1"/>
              <a:stCxn id="6161" idx="0"/>
              <a:endCxn id="6162" idx="0"/>
            </p:cNvCxnSpPr>
            <p:nvPr/>
          </p:nvCxnSpPr>
          <p:spPr bwMode="auto">
            <a:xfrm rot="5400000" flipH="1" flipV="1">
              <a:off x="8868431" y="2524125"/>
              <a:ext cx="686012" cy="2457450"/>
            </a:xfrm>
            <a:prstGeom prst="curvedConnector3">
              <a:avLst>
                <a:gd name="adj1" fmla="val 13332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2" name="Group 1"/>
            <p:cNvGrpSpPr/>
            <p:nvPr/>
          </p:nvGrpSpPr>
          <p:grpSpPr>
            <a:xfrm>
              <a:off x="4991862" y="2952750"/>
              <a:ext cx="6362700" cy="2400300"/>
              <a:chOff x="381000" y="4191000"/>
              <a:chExt cx="6362700" cy="2400300"/>
            </a:xfrm>
          </p:grpSpPr>
          <p:grpSp>
            <p:nvGrpSpPr>
              <p:cNvPr id="6149" name="Group 4"/>
              <p:cNvGrpSpPr>
                <a:grpSpLocks noChangeAspect="1"/>
              </p:cNvGrpSpPr>
              <p:nvPr/>
            </p:nvGrpSpPr>
            <p:grpSpPr bwMode="auto">
              <a:xfrm>
                <a:off x="2057400" y="4191000"/>
                <a:ext cx="4686300" cy="2400300"/>
                <a:chOff x="2528" y="8684"/>
                <a:chExt cx="6150" cy="3240"/>
              </a:xfrm>
            </p:grpSpPr>
            <p:sp>
              <p:nvSpPr>
                <p:cNvPr id="6160" name="AutoShape 5"/>
                <p:cNvSpPr>
                  <a:spLocks noChangeAspect="1" noChangeArrowheads="1"/>
                </p:cNvSpPr>
                <p:nvPr/>
              </p:nvSpPr>
              <p:spPr bwMode="auto">
                <a:xfrm>
                  <a:off x="2528" y="8684"/>
                  <a:ext cx="6150" cy="32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6161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3428" y="10227"/>
                  <a:ext cx="1650" cy="1543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sz="1200" dirty="0">
                    <a:latin typeface="+mn-lt"/>
                  </a:endParaRPr>
                </a:p>
                <a:p>
                  <a:pPr eaLnBrk="1" hangingPunct="1"/>
                  <a:r>
                    <a:rPr lang="en-US" sz="1200" dirty="0">
                      <a:latin typeface="+mn-lt"/>
                    </a:rPr>
                    <a:t>(100,200)</a:t>
                  </a:r>
                </a:p>
                <a:p>
                  <a:pPr eaLnBrk="1" hangingPunct="1"/>
                  <a:r>
                    <a:rPr lang="en-US" sz="1200" dirty="0">
                      <a:latin typeface="+mn-lt"/>
                    </a:rPr>
                    <a:t>(200,300)</a:t>
                  </a:r>
                </a:p>
              </p:txBody>
            </p:sp>
            <p:sp>
              <p:nvSpPr>
                <p:cNvPr id="616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6578" y="9301"/>
                  <a:ext cx="1800" cy="1389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sz="1200" dirty="0">
                    <a:latin typeface="+mn-lt"/>
                  </a:endParaRPr>
                </a:p>
                <a:p>
                  <a:pPr eaLnBrk="1" hangingPunct="1"/>
                  <a:endParaRPr lang="en-US" sz="1200" dirty="0">
                    <a:latin typeface="+mn-lt"/>
                  </a:endParaRPr>
                </a:p>
                <a:p>
                  <a:pPr eaLnBrk="1" hangingPunct="1"/>
                  <a:r>
                    <a:rPr lang="en-US" sz="1200" dirty="0">
                      <a:latin typeface="+mn-lt"/>
                    </a:rPr>
                    <a:t>&amp;</a:t>
                  </a:r>
                  <a:r>
                    <a:rPr lang="en-US" sz="1200" dirty="0" err="1">
                      <a:latin typeface="+mn-lt"/>
                    </a:rPr>
                    <a:t>lns</a:t>
                  </a:r>
                  <a:endParaRPr lang="en-US" sz="1200" dirty="0">
                    <a:latin typeface="+mn-lt"/>
                  </a:endParaRPr>
                </a:p>
              </p:txBody>
            </p:sp>
            <p:cxnSp>
              <p:nvCxnSpPr>
                <p:cNvPr id="6163" name="AutoShape 8"/>
                <p:cNvCxnSpPr>
                  <a:cxnSpLocks noChangeShapeType="1"/>
                  <a:stCxn id="6162" idx="1"/>
                  <a:endCxn id="6161" idx="3"/>
                </p:cNvCxnSpPr>
                <p:nvPr/>
              </p:nvCxnSpPr>
              <p:spPr bwMode="auto">
                <a:xfrm flipH="1">
                  <a:off x="5078" y="9995"/>
                  <a:ext cx="1500" cy="1003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6164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2828" y="9713"/>
                  <a:ext cx="1650" cy="4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2000" dirty="0">
                      <a:latin typeface="+mn-lt"/>
                    </a:rPr>
                    <a:t>  </a:t>
                  </a:r>
                  <a:r>
                    <a:rPr lang="en-US" sz="2000" dirty="0" smtClean="0">
                      <a:latin typeface="+mn-lt"/>
                    </a:rPr>
                    <a:t>lines</a:t>
                  </a:r>
                  <a:r>
                    <a:rPr lang="en-US" sz="2000" dirty="0">
                      <a:latin typeface="+mn-lt"/>
                    </a:rPr>
                    <a:t>:</a:t>
                  </a:r>
                  <a:endParaRPr lang="en-US" sz="4000" dirty="0">
                    <a:latin typeface="+mn-lt"/>
                  </a:endParaRPr>
                </a:p>
              </p:txBody>
            </p:sp>
            <p:sp>
              <p:nvSpPr>
                <p:cNvPr id="6165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5828" y="8993"/>
                  <a:ext cx="1650" cy="4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2000">
                      <a:latin typeface="+mn-lt"/>
                    </a:rPr>
                    <a:t>win:</a:t>
                  </a:r>
                </a:p>
              </p:txBody>
            </p:sp>
          </p:grpSp>
          <p:sp>
            <p:nvSpPr>
              <p:cNvPr id="6150" name="Text Box 11"/>
              <p:cNvSpPr txBox="1">
                <a:spLocks noChangeArrowheads="1"/>
              </p:cNvSpPr>
              <p:nvPr/>
            </p:nvSpPr>
            <p:spPr bwMode="auto">
              <a:xfrm>
                <a:off x="914400" y="4648200"/>
                <a:ext cx="838200" cy="284163"/>
              </a:xfrm>
              <a:prstGeom prst="rect">
                <a:avLst/>
              </a:prstGeom>
              <a:solidFill>
                <a:srgbClr val="92D05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200" dirty="0">
                    <a:latin typeface="+mn-lt"/>
                  </a:rPr>
                  <a:t>(100,200)</a:t>
                </a:r>
              </a:p>
            </p:txBody>
          </p:sp>
          <p:sp>
            <p:nvSpPr>
              <p:cNvPr id="6151" name="Text Box 12"/>
              <p:cNvSpPr txBox="1">
                <a:spLocks noChangeArrowheads="1"/>
              </p:cNvSpPr>
              <p:nvPr/>
            </p:nvSpPr>
            <p:spPr bwMode="auto">
              <a:xfrm>
                <a:off x="381000" y="4632325"/>
                <a:ext cx="609600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dirty="0">
                    <a:latin typeface="+mn-lt"/>
                  </a:rPr>
                  <a:t>p1:</a:t>
                </a:r>
              </a:p>
            </p:txBody>
          </p:sp>
          <p:sp>
            <p:nvSpPr>
              <p:cNvPr id="6152" name="Text Box 13"/>
              <p:cNvSpPr txBox="1">
                <a:spLocks noChangeArrowheads="1"/>
              </p:cNvSpPr>
              <p:nvPr/>
            </p:nvSpPr>
            <p:spPr bwMode="auto">
              <a:xfrm>
                <a:off x="914400" y="5257800"/>
                <a:ext cx="838200" cy="284163"/>
              </a:xfrm>
              <a:prstGeom prst="rect">
                <a:avLst/>
              </a:prstGeom>
              <a:solidFill>
                <a:srgbClr val="92D05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200">
                    <a:latin typeface="+mn-lt"/>
                  </a:rPr>
                  <a:t>(200,300)</a:t>
                </a:r>
              </a:p>
            </p:txBody>
          </p:sp>
          <p:sp>
            <p:nvSpPr>
              <p:cNvPr id="6153" name="Text Box 14"/>
              <p:cNvSpPr txBox="1">
                <a:spLocks noChangeArrowheads="1"/>
              </p:cNvSpPr>
              <p:nvPr/>
            </p:nvSpPr>
            <p:spPr bwMode="auto">
              <a:xfrm>
                <a:off x="381000" y="5181600"/>
                <a:ext cx="609600" cy="396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2000" dirty="0">
                    <a:latin typeface="+mn-lt"/>
                  </a:rPr>
                  <a:t>p2:</a:t>
                </a:r>
              </a:p>
            </p:txBody>
          </p:sp>
          <p:sp>
            <p:nvSpPr>
              <p:cNvPr id="6155" name="Text Box 16"/>
              <p:cNvSpPr txBox="1">
                <a:spLocks noChangeArrowheads="1"/>
              </p:cNvSpPr>
              <p:nvPr/>
            </p:nvSpPr>
            <p:spPr bwMode="auto">
              <a:xfrm>
                <a:off x="3505200" y="4343400"/>
                <a:ext cx="838200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200" dirty="0">
                    <a:latin typeface="+mn-lt"/>
                  </a:rPr>
                  <a:t>attach()</a:t>
                </a:r>
              </a:p>
            </p:txBody>
          </p:sp>
          <p:cxnSp>
            <p:nvCxnSpPr>
              <p:cNvPr id="6156" name="AutoShape 17"/>
              <p:cNvCxnSpPr>
                <a:cxnSpLocks noChangeShapeType="1"/>
                <a:stCxn id="6150" idx="3"/>
              </p:cNvCxnSpPr>
              <p:nvPr/>
            </p:nvCxnSpPr>
            <p:spPr bwMode="auto">
              <a:xfrm>
                <a:off x="1752600" y="4790282"/>
                <a:ext cx="990600" cy="788193"/>
              </a:xfrm>
              <a:prstGeom prst="curvedConnector3">
                <a:avLst>
                  <a:gd name="adj1" fmla="val 29388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6157" name="AutoShape 18"/>
              <p:cNvCxnSpPr>
                <a:cxnSpLocks noChangeShapeType="1"/>
                <a:stCxn id="6152" idx="3"/>
                <a:endCxn id="6161" idx="1"/>
              </p:cNvCxnSpPr>
              <p:nvPr/>
            </p:nvCxnSpPr>
            <p:spPr bwMode="auto">
              <a:xfrm>
                <a:off x="1752600" y="5399882"/>
                <a:ext cx="990600" cy="505777"/>
              </a:xfrm>
              <a:prstGeom prst="curvedConnector3">
                <a:avLst>
                  <a:gd name="adj1" fmla="val 21322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158" name="Text Box 19"/>
              <p:cNvSpPr txBox="1">
                <a:spLocks noChangeArrowheads="1"/>
              </p:cNvSpPr>
              <p:nvPr/>
            </p:nvSpPr>
            <p:spPr bwMode="auto">
              <a:xfrm>
                <a:off x="1981200" y="5516562"/>
                <a:ext cx="838200" cy="274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sz="1200" dirty="0">
                    <a:latin typeface="+mn-lt"/>
                  </a:rPr>
                  <a:t> add()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8120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83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83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83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pitfall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1872" y="1828800"/>
            <a:ext cx="9692640" cy="4351337"/>
          </a:xfrm>
        </p:spPr>
        <p:txBody>
          <a:bodyPr>
            <a:normAutofit fontScale="85000" lnSpcReduction="20000"/>
          </a:bodyPr>
          <a:lstStyle/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add_line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Simple_window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win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Lines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150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50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150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150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win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attach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oops, lifetime of x ends here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main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Simple_window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win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Graph_lib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600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400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Canvas</a:t>
            </a:r>
            <a:r>
              <a:rPr lang="en-US" dirty="0" smtClean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add_line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win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  // asking for trouble </a:t>
            </a:r>
          </a:p>
          <a:p>
            <a:pPr marL="274320" lvl="1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win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wait_for_button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22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Expose Things Uniformly</a:t>
            </a: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Data should be private</a:t>
            </a:r>
          </a:p>
          <a:p>
            <a:pPr lvl="1"/>
            <a:r>
              <a:rPr lang="en-US" dirty="0" smtClean="0"/>
              <a:t>Data hiding – so it will not be changed inadvertently</a:t>
            </a:r>
          </a:p>
          <a:p>
            <a:pPr lvl="1"/>
            <a:r>
              <a:rPr lang="en-US" dirty="0" smtClean="0"/>
              <a:t>Use private data, and pairs of public access functions to get and set the data	</a:t>
            </a:r>
          </a:p>
          <a:p>
            <a:pPr marL="548640" lvl="2" indent="0">
              <a:spcBef>
                <a:spcPts val="60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c.</a:t>
            </a:r>
            <a:r>
              <a:rPr lang="en-US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set_radius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098658"/>
                </a:solidFill>
                <a:latin typeface="Consolas" panose="020B0609020204030204" pitchFamily="49" charset="0"/>
              </a:rPr>
              <a:t>12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 // set radius to 12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set_radius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c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*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double the radius (fine)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set_radius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(-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 //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set_radius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() could check for negative,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r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returns value of radius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c.radius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// error: radius is a function (good!)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c.r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9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  // error: radius is private (good!)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822960" lvl="3" indent="0">
              <a:buNone/>
            </a:pPr>
            <a:r>
              <a:rPr lang="en-US" dirty="0" smtClean="0"/>
              <a:t>			</a:t>
            </a:r>
          </a:p>
          <a:p>
            <a:r>
              <a:rPr lang="en-US" dirty="0" smtClean="0"/>
              <a:t>Our functions can be private or public</a:t>
            </a:r>
          </a:p>
          <a:p>
            <a:pPr lvl="1"/>
            <a:r>
              <a:rPr lang="en-US" dirty="0" smtClean="0"/>
              <a:t>Public for interface</a:t>
            </a:r>
          </a:p>
          <a:p>
            <a:pPr lvl="1"/>
            <a:r>
              <a:rPr lang="en-US" dirty="0" smtClean="0"/>
              <a:t>Private for functions used only internally to a class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FDF886D-3660-4505-9422-925E952DE58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14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Development Notes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712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does “private” buy us?</a:t>
            </a:r>
            <a:endParaRPr lang="en-US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We can change our implementation after release</a:t>
            </a:r>
          </a:p>
          <a:p>
            <a:r>
              <a:rPr lang="en-US" dirty="0" smtClean="0"/>
              <a:t>We don’t expose FLTK types used in </a:t>
            </a:r>
            <a:r>
              <a:rPr lang="en-US" dirty="0" smtClean="0"/>
              <a:t>implementation </a:t>
            </a:r>
            <a:r>
              <a:rPr lang="en-US" dirty="0" smtClean="0"/>
              <a:t>to our users</a:t>
            </a:r>
          </a:p>
          <a:p>
            <a:pPr lvl="1"/>
            <a:r>
              <a:rPr lang="en-US" dirty="0" smtClean="0"/>
              <a:t>We could replace FLTK with another library without affecting user code</a:t>
            </a:r>
          </a:p>
          <a:p>
            <a:r>
              <a:rPr lang="en-US" dirty="0" smtClean="0"/>
              <a:t>We could provide ‘checking’ in access functions</a:t>
            </a:r>
          </a:p>
          <a:p>
            <a:pPr lvl="1"/>
            <a:r>
              <a:rPr lang="en-US" dirty="0" smtClean="0"/>
              <a:t>But we haven’t done so systematically (later?)</a:t>
            </a:r>
          </a:p>
          <a:p>
            <a:r>
              <a:rPr lang="en-US" dirty="0" smtClean="0"/>
              <a:t>Functional interfaces can be nicer to read and use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s.add</a:t>
            </a:r>
            <a:r>
              <a:rPr lang="en-US" dirty="0" smtClean="0"/>
              <a:t>(x) rather than </a:t>
            </a:r>
            <a:r>
              <a:rPr lang="en-US" dirty="0" err="1" smtClean="0"/>
              <a:t>s.points.push_back</a:t>
            </a:r>
            <a:r>
              <a:rPr lang="en-US" dirty="0" smtClean="0"/>
              <a:t>(x)</a:t>
            </a:r>
          </a:p>
          <a:p>
            <a:r>
              <a:rPr lang="en-US" dirty="0" smtClean="0"/>
              <a:t>We enforce immutability of shape</a:t>
            </a:r>
          </a:p>
          <a:p>
            <a:pPr lvl="1"/>
            <a:r>
              <a:rPr lang="en-US" dirty="0" smtClean="0"/>
              <a:t>Only color and style change; not the relative position of points</a:t>
            </a:r>
          </a:p>
          <a:p>
            <a:pPr lvl="1"/>
            <a:r>
              <a:rPr lang="en-US" dirty="0" err="1" smtClean="0"/>
              <a:t>const</a:t>
            </a:r>
            <a:r>
              <a:rPr lang="en-US" dirty="0" smtClean="0"/>
              <a:t> member functions</a:t>
            </a:r>
          </a:p>
          <a:p>
            <a:r>
              <a:rPr lang="en-US" dirty="0" smtClean="0"/>
              <a:t>The value of this “encapsulation” varies with application domains</a:t>
            </a:r>
          </a:p>
          <a:p>
            <a:pPr lvl="1"/>
            <a:r>
              <a:rPr lang="en-US" dirty="0" smtClean="0"/>
              <a:t>Is often most valuable</a:t>
            </a:r>
          </a:p>
          <a:p>
            <a:pPr lvl="1"/>
            <a:r>
              <a:rPr lang="en-US" dirty="0" smtClean="0"/>
              <a:t>Is the ideal</a:t>
            </a:r>
          </a:p>
          <a:p>
            <a:pPr lvl="2"/>
            <a:r>
              <a:rPr lang="en-US" dirty="0" smtClean="0"/>
              <a:t>i.e., hide representation unless you have a good reason not to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1C70F19-11F3-4538-BD6C-2AF0084D4A6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07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05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05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05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05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05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05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0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05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0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05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05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05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is a Library?</a:t>
            </a:r>
            <a:endParaRPr lang="en-US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collection of classes and functions meant to be used together</a:t>
            </a:r>
          </a:p>
          <a:p>
            <a:pPr lvl="1"/>
            <a:r>
              <a:rPr lang="en-US" dirty="0" smtClean="0"/>
              <a:t>As building blocks for applications</a:t>
            </a:r>
          </a:p>
          <a:p>
            <a:pPr lvl="1"/>
            <a:r>
              <a:rPr lang="en-US" dirty="0" smtClean="0"/>
              <a:t>To build more such “building blocks”</a:t>
            </a:r>
          </a:p>
          <a:p>
            <a:r>
              <a:rPr lang="en-US" dirty="0" smtClean="0"/>
              <a:t>A good library models some aspect of a domain </a:t>
            </a:r>
          </a:p>
          <a:p>
            <a:pPr lvl="1"/>
            <a:r>
              <a:rPr lang="en-US" dirty="0" smtClean="0"/>
              <a:t>It doesn’t try to do everything</a:t>
            </a:r>
          </a:p>
          <a:p>
            <a:pPr lvl="1"/>
            <a:r>
              <a:rPr lang="en-US" dirty="0" smtClean="0"/>
              <a:t>Our library aims at simplicity and small size for graphing data and for very simple GUI </a:t>
            </a:r>
          </a:p>
          <a:p>
            <a:r>
              <a:rPr lang="en-US" dirty="0" smtClean="0"/>
              <a:t>We can’t define each library class and function in isolation</a:t>
            </a:r>
          </a:p>
          <a:p>
            <a:pPr lvl="1"/>
            <a:r>
              <a:rPr lang="en-US" dirty="0" smtClean="0"/>
              <a:t>A good library exhibits a uniform style (“regularity”)</a:t>
            </a:r>
          </a:p>
          <a:p>
            <a:pPr lvl="1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5E29DB18-8934-4A35-B5FC-53E214C4F60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0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“Regular” Interfaces</a:t>
            </a:r>
            <a:endParaRPr lang="en-US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>
          <a:xfrm>
            <a:off x="1261872" y="1828800"/>
            <a:ext cx="9947692" cy="4351337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Line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ln(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300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400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Mark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m(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x</a:t>
            </a:r>
            <a:r>
              <a:rPr lang="en-US" sz="1600" dirty="0">
                <a:solidFill>
                  <a:srgbClr val="E21F1F"/>
                </a:solidFill>
                <a:latin typeface="Consolas" panose="020B0609020204030204" pitchFamily="49" charset="0"/>
              </a:rPr>
              <a:t>'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// display a single point as an 'x'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Circle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c(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250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// Alternative (not supported):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Line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ln2(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x1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y1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x2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y2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// from (x1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, y1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) to (x2</a:t>
            </a:r>
            <a:r>
              <a:rPr lang="en-US" sz="16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, y2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)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// How about? (not supported):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Square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s1(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300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// width==200 height==300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Square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s2(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),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300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// width==100 height==100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Square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s3(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100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200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>
                <a:solidFill>
                  <a:srgbClr val="098658"/>
                </a:solidFill>
                <a:latin typeface="Consolas" panose="020B0609020204030204" pitchFamily="49" charset="0"/>
              </a:rPr>
              <a:t>300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// is 200, 300 a point or a width plus a height?</a:t>
            </a:r>
            <a:endParaRPr lang="en-US" sz="16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3F36CE0-7DA8-480A-8D59-4FD504091AA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09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Shape</a:t>
            </a: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All our shapes are “based on” the Shape class</a:t>
            </a:r>
          </a:p>
          <a:p>
            <a:pPr lvl="1"/>
            <a:r>
              <a:rPr lang="en-US" smtClean="0"/>
              <a:t>E.g., a Polygon is a kind of Shape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38" name="Footer Placehold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A144B46A-3925-4AB8-9FF0-9E46D5993391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095500" y="2438399"/>
            <a:ext cx="8001000" cy="4114800"/>
            <a:chOff x="2095500" y="2438399"/>
            <a:chExt cx="8001000" cy="4114800"/>
          </a:xfrm>
        </p:grpSpPr>
        <p:grpSp>
          <p:nvGrpSpPr>
            <p:cNvPr id="11269" name="Group 4"/>
            <p:cNvGrpSpPr>
              <a:grpSpLocks noChangeAspect="1"/>
            </p:cNvGrpSpPr>
            <p:nvPr/>
          </p:nvGrpSpPr>
          <p:grpSpPr bwMode="auto">
            <a:xfrm>
              <a:off x="2095500" y="2438399"/>
              <a:ext cx="8001000" cy="4114800"/>
              <a:chOff x="2528" y="5726"/>
              <a:chExt cx="7200" cy="3300"/>
            </a:xfrm>
          </p:grpSpPr>
          <p:sp>
            <p:nvSpPr>
              <p:cNvPr id="11275" name="AutoShape 5"/>
              <p:cNvSpPr>
                <a:spLocks noChangeAspect="1" noChangeArrowheads="1"/>
              </p:cNvSpPr>
              <p:nvPr/>
            </p:nvSpPr>
            <p:spPr bwMode="auto">
              <a:xfrm>
                <a:off x="2528" y="5726"/>
                <a:ext cx="7200" cy="30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400"/>
              </a:p>
            </p:txBody>
          </p:sp>
          <p:sp>
            <p:nvSpPr>
              <p:cNvPr id="11276" name="Text Box 6"/>
              <p:cNvSpPr txBox="1">
                <a:spLocks noChangeArrowheads="1"/>
              </p:cNvSpPr>
              <p:nvPr/>
            </p:nvSpPr>
            <p:spPr bwMode="auto">
              <a:xfrm>
                <a:off x="5828" y="5880"/>
                <a:ext cx="750" cy="46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1600" dirty="0">
                    <a:latin typeface="+mn-lt"/>
                  </a:rPr>
                  <a:t>Shape</a:t>
                </a:r>
              </a:p>
            </p:txBody>
          </p:sp>
          <p:sp>
            <p:nvSpPr>
              <p:cNvPr id="11278" name="Text Box 8"/>
              <p:cNvSpPr txBox="1">
                <a:spLocks noChangeArrowheads="1"/>
              </p:cNvSpPr>
              <p:nvPr/>
            </p:nvSpPr>
            <p:spPr bwMode="auto">
              <a:xfrm>
                <a:off x="7739" y="6652"/>
                <a:ext cx="549" cy="27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200" dirty="0"/>
                  <a:t>Text</a:t>
                </a:r>
              </a:p>
            </p:txBody>
          </p:sp>
          <p:sp>
            <p:nvSpPr>
              <p:cNvPr id="11279" name="Text Box 9"/>
              <p:cNvSpPr txBox="1">
                <a:spLocks noChangeArrowheads="1"/>
              </p:cNvSpPr>
              <p:nvPr/>
            </p:nvSpPr>
            <p:spPr bwMode="auto">
              <a:xfrm>
                <a:off x="4379" y="6948"/>
                <a:ext cx="1311" cy="304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200" dirty="0" err="1"/>
                  <a:t>Open_polyline</a:t>
                </a:r>
                <a:endParaRPr lang="en-US" sz="1200" dirty="0"/>
              </a:p>
            </p:txBody>
          </p:sp>
          <p:sp>
            <p:nvSpPr>
              <p:cNvPr id="11280" name="Text Box 10"/>
              <p:cNvSpPr txBox="1">
                <a:spLocks noChangeArrowheads="1"/>
              </p:cNvSpPr>
              <p:nvPr/>
            </p:nvSpPr>
            <p:spPr bwMode="auto">
              <a:xfrm>
                <a:off x="3428" y="6652"/>
                <a:ext cx="706" cy="27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200" dirty="0"/>
                  <a:t>Ellipse</a:t>
                </a:r>
              </a:p>
            </p:txBody>
          </p:sp>
          <p:sp>
            <p:nvSpPr>
              <p:cNvPr id="11281" name="Text Box 11"/>
              <p:cNvSpPr txBox="1">
                <a:spLocks noChangeArrowheads="1"/>
              </p:cNvSpPr>
              <p:nvPr/>
            </p:nvSpPr>
            <p:spPr bwMode="auto">
              <a:xfrm>
                <a:off x="2678" y="6652"/>
                <a:ext cx="604" cy="27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20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200" dirty="0"/>
                  <a:t>Circle</a:t>
                </a:r>
              </a:p>
            </p:txBody>
          </p:sp>
          <p:sp>
            <p:nvSpPr>
              <p:cNvPr id="11284" name="Text Box 14"/>
              <p:cNvSpPr txBox="1">
                <a:spLocks noChangeArrowheads="1"/>
              </p:cNvSpPr>
              <p:nvPr/>
            </p:nvSpPr>
            <p:spPr bwMode="auto">
              <a:xfrm>
                <a:off x="8827" y="6652"/>
                <a:ext cx="489" cy="27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200" dirty="0"/>
                  <a:t>Line</a:t>
                </a:r>
              </a:p>
            </p:txBody>
          </p:sp>
          <p:sp>
            <p:nvSpPr>
              <p:cNvPr id="11286" name="Text Box 16"/>
              <p:cNvSpPr txBox="1">
                <a:spLocks noChangeArrowheads="1"/>
              </p:cNvSpPr>
              <p:nvPr/>
            </p:nvSpPr>
            <p:spPr bwMode="auto">
              <a:xfrm>
                <a:off x="5833" y="7315"/>
                <a:ext cx="716" cy="282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200" dirty="0"/>
                  <a:t>Lines</a:t>
                </a:r>
              </a:p>
            </p:txBody>
          </p:sp>
          <p:sp>
            <p:nvSpPr>
              <p:cNvPr id="11288" name="Text Box 18"/>
              <p:cNvSpPr txBox="1">
                <a:spLocks noChangeArrowheads="1"/>
              </p:cNvSpPr>
              <p:nvPr/>
            </p:nvSpPr>
            <p:spPr bwMode="auto">
              <a:xfrm>
                <a:off x="3214" y="7315"/>
                <a:ext cx="686" cy="278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20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600" dirty="0"/>
                  <a:t>Axis</a:t>
                </a:r>
              </a:p>
            </p:txBody>
          </p:sp>
          <p:cxnSp>
            <p:nvCxnSpPr>
              <p:cNvPr id="11289" name="AutoShape 19"/>
              <p:cNvCxnSpPr>
                <a:cxnSpLocks noChangeShapeType="1"/>
                <a:stCxn id="11281" idx="0"/>
                <a:endCxn id="11276" idx="1"/>
              </p:cNvCxnSpPr>
              <p:nvPr/>
            </p:nvCxnSpPr>
            <p:spPr bwMode="auto">
              <a:xfrm rot="5400000" flipH="1" flipV="1">
                <a:off x="4134" y="4958"/>
                <a:ext cx="540" cy="284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90" name="AutoShape 20"/>
              <p:cNvCxnSpPr>
                <a:cxnSpLocks noChangeShapeType="1"/>
                <a:stCxn id="11280" idx="0"/>
                <a:endCxn id="11276" idx="1"/>
              </p:cNvCxnSpPr>
              <p:nvPr/>
            </p:nvCxnSpPr>
            <p:spPr bwMode="auto">
              <a:xfrm flipV="1">
                <a:off x="3781" y="6112"/>
                <a:ext cx="2047" cy="5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91" name="AutoShape 21"/>
              <p:cNvCxnSpPr>
                <a:cxnSpLocks noChangeShapeType="1"/>
                <a:stCxn id="11279" idx="0"/>
                <a:endCxn id="11276" idx="2"/>
              </p:cNvCxnSpPr>
              <p:nvPr/>
            </p:nvCxnSpPr>
            <p:spPr bwMode="auto">
              <a:xfrm rot="5400000" flipH="1" flipV="1">
                <a:off x="5316" y="6062"/>
                <a:ext cx="605" cy="116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92" name="AutoShape 22"/>
              <p:cNvCxnSpPr>
                <a:cxnSpLocks noChangeShapeType="1"/>
                <a:stCxn id="11277" idx="0"/>
                <a:endCxn id="11283" idx="2"/>
              </p:cNvCxnSpPr>
              <p:nvPr/>
            </p:nvCxnSpPr>
            <p:spPr bwMode="auto">
              <a:xfrm rot="16200000" flipV="1">
                <a:off x="5693" y="8146"/>
                <a:ext cx="390" cy="27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93" name="AutoShape 23"/>
              <p:cNvCxnSpPr>
                <a:cxnSpLocks noChangeShapeType="1"/>
                <a:stCxn id="11278" idx="0"/>
                <a:endCxn id="11276" idx="3"/>
              </p:cNvCxnSpPr>
              <p:nvPr/>
            </p:nvCxnSpPr>
            <p:spPr bwMode="auto">
              <a:xfrm flipH="1" flipV="1">
                <a:off x="6578" y="6112"/>
                <a:ext cx="1435" cy="5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94" name="AutoShape 24"/>
              <p:cNvCxnSpPr>
                <a:cxnSpLocks noChangeShapeType="1"/>
                <a:stCxn id="11284" idx="0"/>
                <a:endCxn id="11276" idx="3"/>
              </p:cNvCxnSpPr>
              <p:nvPr/>
            </p:nvCxnSpPr>
            <p:spPr bwMode="auto">
              <a:xfrm flipH="1" flipV="1">
                <a:off x="6578" y="6112"/>
                <a:ext cx="2494" cy="5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95" name="AutoShape 25"/>
              <p:cNvCxnSpPr>
                <a:cxnSpLocks noChangeShapeType="1"/>
                <a:stCxn id="11286" idx="0"/>
                <a:endCxn id="11276" idx="2"/>
              </p:cNvCxnSpPr>
              <p:nvPr/>
            </p:nvCxnSpPr>
            <p:spPr bwMode="auto">
              <a:xfrm flipV="1">
                <a:off x="6191" y="6343"/>
                <a:ext cx="12" cy="97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96" name="AutoShape 26"/>
              <p:cNvCxnSpPr>
                <a:cxnSpLocks noChangeShapeType="1"/>
                <a:stCxn id="11283" idx="0"/>
                <a:endCxn id="11279" idx="2"/>
              </p:cNvCxnSpPr>
              <p:nvPr/>
            </p:nvCxnSpPr>
            <p:spPr bwMode="auto">
              <a:xfrm rot="16200000" flipV="1">
                <a:off x="5118" y="7169"/>
                <a:ext cx="552" cy="71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97" name="AutoShape 27"/>
              <p:cNvCxnSpPr>
                <a:cxnSpLocks noChangeShapeType="1"/>
                <a:stCxn id="11285" idx="0"/>
                <a:endCxn id="11287" idx="2"/>
              </p:cNvCxnSpPr>
              <p:nvPr/>
            </p:nvCxnSpPr>
            <p:spPr bwMode="auto">
              <a:xfrm rot="5400000" flipH="1" flipV="1">
                <a:off x="3603" y="8462"/>
                <a:ext cx="312" cy="32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98" name="AutoShape 28"/>
              <p:cNvCxnSpPr>
                <a:cxnSpLocks noChangeShapeType="1"/>
                <a:stCxn id="11288" idx="0"/>
                <a:endCxn id="11276" idx="1"/>
              </p:cNvCxnSpPr>
              <p:nvPr/>
            </p:nvCxnSpPr>
            <p:spPr bwMode="auto">
              <a:xfrm rot="5400000" flipH="1" flipV="1">
                <a:off x="4091" y="5578"/>
                <a:ext cx="1203" cy="227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99" name="AutoShape 29"/>
              <p:cNvCxnSpPr>
                <a:cxnSpLocks noChangeShapeType="1"/>
                <a:stCxn id="11282" idx="0"/>
                <a:endCxn id="11279" idx="2"/>
              </p:cNvCxnSpPr>
              <p:nvPr/>
            </p:nvCxnSpPr>
            <p:spPr bwMode="auto">
              <a:xfrm rot="5400000" flipH="1" flipV="1">
                <a:off x="4340" y="7047"/>
                <a:ext cx="490" cy="90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300" name="AutoShape 30"/>
              <p:cNvCxnSpPr>
                <a:cxnSpLocks noChangeShapeType="1"/>
                <a:stCxn id="11287" idx="0"/>
                <a:endCxn id="11282" idx="2"/>
              </p:cNvCxnSpPr>
              <p:nvPr/>
            </p:nvCxnSpPr>
            <p:spPr bwMode="auto">
              <a:xfrm rot="5400000" flipH="1" flipV="1">
                <a:off x="3926" y="8022"/>
                <a:ext cx="207" cy="21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1301" name="Text Box 31"/>
              <p:cNvSpPr txBox="1">
                <a:spLocks noChangeArrowheads="1"/>
              </p:cNvSpPr>
              <p:nvPr/>
            </p:nvSpPr>
            <p:spPr bwMode="auto">
              <a:xfrm>
                <a:off x="8014" y="7498"/>
                <a:ext cx="934" cy="269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200" dirty="0"/>
                  <a:t>Function</a:t>
                </a:r>
              </a:p>
            </p:txBody>
          </p:sp>
          <p:cxnSp>
            <p:nvCxnSpPr>
              <p:cNvPr id="11302" name="AutoShape 32"/>
              <p:cNvCxnSpPr>
                <a:cxnSpLocks noChangeShapeType="1"/>
                <a:stCxn id="11301" idx="0"/>
                <a:endCxn id="11276" idx="3"/>
              </p:cNvCxnSpPr>
              <p:nvPr/>
            </p:nvCxnSpPr>
            <p:spPr bwMode="auto">
              <a:xfrm rot="16200000" flipV="1">
                <a:off x="6836" y="5853"/>
                <a:ext cx="1387" cy="190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1277" name="Text Box 7"/>
              <p:cNvSpPr txBox="1">
                <a:spLocks noChangeArrowheads="1"/>
              </p:cNvSpPr>
              <p:nvPr/>
            </p:nvSpPr>
            <p:spPr bwMode="auto">
              <a:xfrm>
                <a:off x="5614" y="8476"/>
                <a:ext cx="819" cy="264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200" dirty="0"/>
                  <a:t>Polygon</a:t>
                </a:r>
              </a:p>
            </p:txBody>
          </p:sp>
          <p:sp>
            <p:nvSpPr>
              <p:cNvPr id="11283" name="Text Box 13"/>
              <p:cNvSpPr txBox="1">
                <a:spLocks noChangeArrowheads="1"/>
              </p:cNvSpPr>
              <p:nvPr/>
            </p:nvSpPr>
            <p:spPr bwMode="auto">
              <a:xfrm>
                <a:off x="5065" y="7804"/>
                <a:ext cx="1376" cy="282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200" dirty="0" err="1"/>
                  <a:t>Closed_polyline</a:t>
                </a:r>
                <a:endParaRPr lang="en-US" sz="1200" dirty="0"/>
              </a:p>
            </p:txBody>
          </p:sp>
          <p:sp>
            <p:nvSpPr>
              <p:cNvPr id="11282" name="Text Box 12"/>
              <p:cNvSpPr txBox="1">
                <a:spLocks noChangeArrowheads="1"/>
              </p:cNvSpPr>
              <p:nvPr/>
            </p:nvSpPr>
            <p:spPr bwMode="auto">
              <a:xfrm>
                <a:off x="3419" y="7743"/>
                <a:ext cx="1431" cy="282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200" dirty="0" err="1"/>
                  <a:t>Marked_polyline</a:t>
                </a:r>
                <a:endParaRPr lang="en-US" sz="1200" dirty="0"/>
              </a:p>
            </p:txBody>
          </p:sp>
          <p:sp>
            <p:nvSpPr>
              <p:cNvPr id="11287" name="Text Box 17"/>
              <p:cNvSpPr txBox="1">
                <a:spLocks noChangeArrowheads="1"/>
              </p:cNvSpPr>
              <p:nvPr/>
            </p:nvSpPr>
            <p:spPr bwMode="auto">
              <a:xfrm>
                <a:off x="3557" y="8232"/>
                <a:ext cx="733" cy="238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200" dirty="0"/>
                  <a:t>Marks</a:t>
                </a:r>
              </a:p>
            </p:txBody>
          </p:sp>
          <p:sp>
            <p:nvSpPr>
              <p:cNvPr id="11285" name="Text Box 15"/>
              <p:cNvSpPr txBox="1">
                <a:spLocks noChangeArrowheads="1"/>
              </p:cNvSpPr>
              <p:nvPr/>
            </p:nvSpPr>
            <p:spPr bwMode="auto">
              <a:xfrm>
                <a:off x="3282" y="8782"/>
                <a:ext cx="626" cy="244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200" dirty="0"/>
                  <a:t>Mark</a:t>
                </a:r>
              </a:p>
            </p:txBody>
          </p:sp>
        </p:grpSp>
        <p:sp>
          <p:nvSpPr>
            <p:cNvPr id="11270" name="Text Box 31"/>
            <p:cNvSpPr txBox="1">
              <a:spLocks noChangeArrowheads="1"/>
            </p:cNvSpPr>
            <p:nvPr/>
          </p:nvSpPr>
          <p:spPr bwMode="auto">
            <a:xfrm>
              <a:off x="6705601" y="5105401"/>
              <a:ext cx="1115854" cy="33496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US"/>
              </a:defPPr>
              <a:lvl1pPr algn="ctr" eaLnBrk="1" hangingPunct="1">
                <a:defRPr sz="1600">
                  <a:latin typeface="+mn-lt"/>
                </a:defRPr>
              </a:lvl1pPr>
              <a:lvl2pPr marL="742950" indent="-285750" eaLnBrk="0" hangingPunct="0"/>
              <a:lvl3pPr marL="1143000" indent="-228600" eaLnBrk="0" hangingPunct="0"/>
              <a:lvl4pPr marL="1600200" indent="-228600" eaLnBrk="0" hangingPunct="0"/>
              <a:lvl5pPr marL="2057400" indent="-228600" eaLnBrk="0" hangingPunct="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en-US" dirty="0"/>
                <a:t>Rectangle</a:t>
              </a:r>
            </a:p>
          </p:txBody>
        </p:sp>
        <p:cxnSp>
          <p:nvCxnSpPr>
            <p:cNvPr id="11271" name="AutoShape 29"/>
            <p:cNvCxnSpPr>
              <a:cxnSpLocks noChangeShapeType="1"/>
              <a:stCxn id="11270" idx="0"/>
              <a:endCxn id="11276" idx="2"/>
            </p:cNvCxnSpPr>
            <p:nvPr/>
          </p:nvCxnSpPr>
          <p:spPr bwMode="auto">
            <a:xfrm flipH="1" flipV="1">
              <a:off x="6179344" y="3207742"/>
              <a:ext cx="1084184" cy="18976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272" name="AutoShape 29"/>
            <p:cNvCxnSpPr>
              <a:cxnSpLocks noChangeShapeType="1"/>
              <a:stCxn id="11273" idx="0"/>
              <a:endCxn id="11276" idx="2"/>
            </p:cNvCxnSpPr>
            <p:nvPr/>
          </p:nvCxnSpPr>
          <p:spPr bwMode="auto">
            <a:xfrm flipH="1" flipV="1">
              <a:off x="6179344" y="3207742"/>
              <a:ext cx="1411684" cy="12118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273" name="Text Box 31"/>
            <p:cNvSpPr txBox="1">
              <a:spLocks noChangeArrowheads="1"/>
            </p:cNvSpPr>
            <p:nvPr/>
          </p:nvSpPr>
          <p:spPr bwMode="auto">
            <a:xfrm>
              <a:off x="7162799" y="4419601"/>
              <a:ext cx="856457" cy="346778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US"/>
              </a:defPPr>
              <a:lvl1pPr algn="ctr" eaLnBrk="1" hangingPunct="1">
                <a:defRPr sz="1600">
                  <a:latin typeface="+mn-lt"/>
                </a:defRPr>
              </a:lvl1pPr>
              <a:lvl2pPr marL="742950" indent="-285750" eaLnBrk="0" hangingPunct="0"/>
              <a:lvl3pPr marL="1143000" indent="-228600" eaLnBrk="0" hangingPunct="0"/>
              <a:lvl4pPr marL="1600200" indent="-228600" eaLnBrk="0" hangingPunct="0"/>
              <a:lvl5pPr marL="2057400" indent="-228600" eaLnBrk="0" hangingPunct="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en-US" dirty="0"/>
                <a:t>Image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135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Shape</a:t>
            </a: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Shape ties our graphics objects to “the screen”</a:t>
            </a:r>
          </a:p>
          <a:p>
            <a:pPr lvl="1"/>
            <a:r>
              <a:rPr lang="en-US" smtClean="0"/>
              <a:t>Window “knows about” Shapes</a:t>
            </a:r>
          </a:p>
          <a:p>
            <a:pPr lvl="1"/>
            <a:r>
              <a:rPr lang="en-US" smtClean="0"/>
              <a:t>All our graphics objects are kinds of Shapes</a:t>
            </a:r>
          </a:p>
          <a:p>
            <a:r>
              <a:rPr lang="en-US" smtClean="0"/>
              <a:t>Shape is the class that deals with color and style</a:t>
            </a:r>
          </a:p>
          <a:p>
            <a:pPr lvl="1"/>
            <a:r>
              <a:rPr lang="en-US" smtClean="0"/>
              <a:t>It has Color and Line_style members </a:t>
            </a:r>
          </a:p>
          <a:p>
            <a:r>
              <a:rPr lang="en-US" smtClean="0"/>
              <a:t>Shape can hold Points </a:t>
            </a:r>
          </a:p>
          <a:p>
            <a:r>
              <a:rPr lang="en-US" smtClean="0"/>
              <a:t>Shape has a basic notion of how to draw lines</a:t>
            </a:r>
          </a:p>
          <a:p>
            <a:pPr lvl="1"/>
            <a:r>
              <a:rPr lang="en-US" smtClean="0"/>
              <a:t>It just connects its Points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9E696227-CA15-433B-835D-6DFA227AD6D0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17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Shape – is abstract</a:t>
            </a:r>
            <a:endParaRPr lang="en-US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You can’t make a “plain” Shape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protected:</a:t>
            </a:r>
            <a:endParaRPr lang="en-US" sz="1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700" dirty="0">
                <a:solidFill>
                  <a:srgbClr val="74531F"/>
                </a:solidFill>
                <a:latin typeface="Consolas" panose="020B0609020204030204" pitchFamily="49" charset="0"/>
              </a:rPr>
              <a:t>Shape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sz="1700" dirty="0">
                <a:solidFill>
                  <a:srgbClr val="008000"/>
                </a:solidFill>
                <a:latin typeface="Consolas" panose="020B0609020204030204" pitchFamily="49" charset="0"/>
              </a:rPr>
              <a:t>    // protected to make class Shape </a:t>
            </a:r>
            <a:r>
              <a:rPr lang="en-US" sz="1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abstract</a:t>
            </a:r>
          </a:p>
          <a:p>
            <a:pPr marL="548640" lvl="2" indent="0">
              <a:spcBef>
                <a:spcPts val="600"/>
              </a:spcBef>
              <a:buNone/>
            </a:pPr>
            <a:endParaRPr lang="en-US" sz="1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For example: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	</a:t>
            </a:r>
            <a:r>
              <a:rPr lang="en-US" sz="1700" dirty="0">
                <a:solidFill>
                  <a:srgbClr val="74531F"/>
                </a:solidFill>
                <a:latin typeface="Consolas" panose="020B0609020204030204" pitchFamily="49" charset="0"/>
              </a:rPr>
              <a:t>Shape</a:t>
            </a:r>
            <a:r>
              <a:rPr lang="en-US" sz="17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ss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700" dirty="0">
                <a:solidFill>
                  <a:srgbClr val="008000"/>
                </a:solidFill>
                <a:latin typeface="Consolas" panose="020B0609020204030204" pitchFamily="49" charset="0"/>
              </a:rPr>
              <a:t>   // error: cannot construct </a:t>
            </a:r>
            <a:r>
              <a:rPr lang="en-US" sz="17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Shape</a:t>
            </a:r>
          </a:p>
          <a:p>
            <a:pPr marL="0" indent="0">
              <a:spcBef>
                <a:spcPts val="600"/>
              </a:spcBef>
              <a:buNone/>
            </a:pPr>
            <a:endParaRPr lang="en-US" sz="1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lvl="1"/>
            <a:r>
              <a:rPr lang="en-US" dirty="0" smtClean="0"/>
              <a:t>Protected means “can only be used from a derived class”</a:t>
            </a:r>
          </a:p>
          <a:p>
            <a:r>
              <a:rPr lang="en-US" dirty="0" smtClean="0"/>
              <a:t>Instead, we use Shape as a base class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Circle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: Shape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"a Circle is a Shape"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/>
              <a:t>An abstract class is a user defined data type, which can be used as a base class only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BFB8917-89CA-406D-9AD9-496FB27CA7CE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17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57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57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Shape</a:t>
            </a:r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Shape deals with color and style</a:t>
            </a:r>
          </a:p>
          <a:p>
            <a:pPr lvl="1"/>
            <a:r>
              <a:rPr lang="en-US" dirty="0" smtClean="0"/>
              <a:t>It keeps its data private and provides access functions</a:t>
            </a:r>
          </a:p>
          <a:p>
            <a:pPr lvl="1"/>
            <a:endParaRPr lang="en-US" dirty="0" smtClean="0"/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5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public: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5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 err="1">
                <a:solidFill>
                  <a:srgbClr val="74531F"/>
                </a:solidFill>
                <a:latin typeface="Consolas" panose="020B0609020204030204" pitchFamily="49" charset="0"/>
              </a:rPr>
              <a:t>set_color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500" dirty="0">
                <a:solidFill>
                  <a:srgbClr val="2B91AF"/>
                </a:solidFill>
                <a:latin typeface="Consolas" panose="020B0609020204030204" pitchFamily="49" charset="0"/>
              </a:rPr>
              <a:t>Color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>
                <a:solidFill>
                  <a:srgbClr val="808080"/>
                </a:solidFill>
                <a:latin typeface="Consolas" panose="020B0609020204030204" pitchFamily="49" charset="0"/>
              </a:rPr>
              <a:t>col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500" dirty="0">
                <a:solidFill>
                  <a:srgbClr val="2B91AF"/>
                </a:solidFill>
                <a:latin typeface="Consolas" panose="020B0609020204030204" pitchFamily="49" charset="0"/>
              </a:rPr>
              <a:t>Color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>
                <a:solidFill>
                  <a:srgbClr val="74531F"/>
                </a:solidFill>
                <a:latin typeface="Consolas" panose="020B0609020204030204" pitchFamily="49" charset="0"/>
              </a:rPr>
              <a:t>color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5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5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 err="1">
                <a:solidFill>
                  <a:srgbClr val="74531F"/>
                </a:solidFill>
                <a:latin typeface="Consolas" panose="020B0609020204030204" pitchFamily="49" charset="0"/>
              </a:rPr>
              <a:t>set_style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500" dirty="0" err="1">
                <a:solidFill>
                  <a:srgbClr val="2B91AF"/>
                </a:solidFill>
                <a:latin typeface="Consolas" panose="020B0609020204030204" pitchFamily="49" charset="0"/>
              </a:rPr>
              <a:t>Line_style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>
                <a:solidFill>
                  <a:srgbClr val="808080"/>
                </a:solidFill>
                <a:latin typeface="Consolas" panose="020B0609020204030204" pitchFamily="49" charset="0"/>
              </a:rPr>
              <a:t>sty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500" dirty="0" err="1">
                <a:solidFill>
                  <a:srgbClr val="2B91AF"/>
                </a:solidFill>
                <a:latin typeface="Consolas" panose="020B0609020204030204" pitchFamily="49" charset="0"/>
              </a:rPr>
              <a:t>Line_style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>
                <a:solidFill>
                  <a:srgbClr val="74531F"/>
                </a:solidFill>
                <a:latin typeface="Consolas" panose="020B0609020204030204" pitchFamily="49" charset="0"/>
              </a:rPr>
              <a:t>style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5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FF"/>
                </a:solidFill>
                <a:latin typeface="Consolas" panose="020B0609020204030204" pitchFamily="49" charset="0"/>
              </a:rPr>
              <a:t>private: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    Color </a:t>
            </a:r>
            <a:r>
              <a:rPr lang="en-US" sz="15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line_color</a:t>
            </a: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5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fl_color</a:t>
            </a: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en-US" sz="15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600"/>
              </a:spcBef>
              <a:buNone/>
            </a:pP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500" dirty="0" err="1">
                <a:solidFill>
                  <a:srgbClr val="000000"/>
                </a:solidFill>
                <a:latin typeface="Consolas" panose="020B0609020204030204" pitchFamily="49" charset="0"/>
              </a:rPr>
              <a:t>Line_style</a:t>
            </a:r>
            <a:r>
              <a:rPr lang="en-US" sz="15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5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ls = 0;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458DCA7-5467-4702-9B24-BE6D98FF220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33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Shape</a:t>
            </a: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Shape stores Points</a:t>
            </a:r>
          </a:p>
          <a:p>
            <a:pPr lvl="1"/>
            <a:r>
              <a:rPr lang="en-US" dirty="0" smtClean="0"/>
              <a:t>It keeps its data private and provides access functions</a:t>
            </a:r>
          </a:p>
          <a:p>
            <a:pPr lvl="1"/>
            <a:endParaRPr lang="en-US" dirty="0" smtClean="0"/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public: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read-only access to points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number_of_points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protected: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// add p to points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private: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::vector&lt;Point&gt; points;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// not used by all shapes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98679FFE-C59F-418D-88E9-26DF7B321CB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18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Class Shape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Shape itself can access </a:t>
            </a:r>
            <a:r>
              <a:rPr lang="en-US" dirty="0" smtClean="0">
                <a:latin typeface="Consolas" panose="020B0609020204030204" pitchFamily="49" charset="0"/>
              </a:rPr>
              <a:t>points</a:t>
            </a:r>
            <a:r>
              <a:rPr lang="en-US" dirty="0" smtClean="0"/>
              <a:t> directly:</a:t>
            </a:r>
          </a:p>
          <a:p>
            <a:pPr marL="548640" lvl="2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Shape::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draw_lines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draw connecting lines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().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visible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&amp;&amp;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points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size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&gt;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points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size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 ++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   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fl_line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points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].x,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points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].y,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points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].x,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points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].y);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 smtClean="0"/>
          </a:p>
          <a:p>
            <a:r>
              <a:rPr lang="en-US" dirty="0" smtClean="0"/>
              <a:t>Others (incl. derived classes) use </a:t>
            </a:r>
            <a:r>
              <a:rPr lang="en-US" dirty="0" smtClean="0">
                <a:latin typeface="Consolas" panose="020B0609020204030204" pitchFamily="49" charset="0"/>
              </a:rPr>
              <a:t>point()</a:t>
            </a:r>
            <a:r>
              <a:rPr lang="en-US" dirty="0" smtClean="0"/>
              <a:t> and </a:t>
            </a:r>
            <a:r>
              <a:rPr lang="en-US" dirty="0" err="1" smtClean="0">
                <a:latin typeface="Consolas" panose="020B0609020204030204" pitchFamily="49" charset="0"/>
              </a:rPr>
              <a:t>number_of_points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</a:p>
          <a:p>
            <a:pPr lvl="1"/>
            <a:r>
              <a:rPr lang="en-US" dirty="0" smtClean="0"/>
              <a:t>why?</a:t>
            </a:r>
          </a:p>
          <a:p>
            <a:pPr marL="548640" lvl="2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Lines::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draw_lines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draw a line for each pair of points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for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number_of_points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+=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fl_line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).x,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).y,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).x,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).y);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9F74BD2-974E-4559-AAC7-3ABC8D90FBB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6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7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7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7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77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7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77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77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776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77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776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77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776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Shape (Basic Idea of Drawing)</a:t>
            </a:r>
            <a:endParaRPr lang="en-U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lvl="2" indent="0">
              <a:spcBef>
                <a:spcPts val="600"/>
              </a:spcBef>
              <a:buNone/>
            </a:pPr>
            <a:endParaRPr lang="en-US" sz="1400" dirty="0" smtClean="0"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// The real heart of class Shape (and of our graphics interface system)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// called by Window (only)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Shape::draw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 // ... save old color and style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 // ... set color and style for this shape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 // ... draw what is specific for this particular shape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 // ... Note: this varies dramatically depending on the type of shape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 // ... e.g. Text, Circle, </a:t>
            </a:r>
            <a:r>
              <a:rPr 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Closed_polyline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 // ... reset the color and style to their old values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548640" lvl="2" indent="0">
              <a:spcBef>
                <a:spcPts val="600"/>
              </a:spcBef>
              <a:buNone/>
            </a:pPr>
            <a:endParaRPr lang="en-US" sz="14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7A135AA9-7515-412E-BC4D-7A4181BF811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3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8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8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87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87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SOLID Principles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b="1" dirty="0"/>
              <a:t>S</a:t>
            </a:r>
            <a:r>
              <a:rPr lang="en-US" dirty="0" smtClean="0"/>
              <a:t>ingle-responsibility </a:t>
            </a:r>
            <a:r>
              <a:rPr lang="en-US" dirty="0"/>
              <a:t>Principle</a:t>
            </a:r>
          </a:p>
          <a:p>
            <a:pPr lvl="1"/>
            <a:r>
              <a:rPr lang="en-US" dirty="0"/>
              <a:t>A class should have one and only one reason to change, meaning that a class should have only one job.</a:t>
            </a:r>
          </a:p>
          <a:p>
            <a:r>
              <a:rPr lang="en-US" sz="2600" b="1" dirty="0"/>
              <a:t>O</a:t>
            </a:r>
            <a:r>
              <a:rPr lang="en-US" dirty="0"/>
              <a:t>pen-closed Principle</a:t>
            </a:r>
          </a:p>
          <a:p>
            <a:pPr lvl="1"/>
            <a:r>
              <a:rPr lang="en-US" dirty="0"/>
              <a:t>Objects or entities should be open for extension but closed for modification.</a:t>
            </a:r>
          </a:p>
          <a:p>
            <a:r>
              <a:rPr lang="en-US" sz="2600" b="1" dirty="0" err="1"/>
              <a:t>L</a:t>
            </a:r>
            <a:r>
              <a:rPr lang="en-US" dirty="0" err="1"/>
              <a:t>iskov</a:t>
            </a:r>
            <a:r>
              <a:rPr lang="en-US" dirty="0"/>
              <a:t> Substitution Principle</a:t>
            </a:r>
          </a:p>
          <a:p>
            <a:pPr lvl="1"/>
            <a:r>
              <a:rPr lang="en-US" dirty="0"/>
              <a:t>Let q(x) be a property provable about </a:t>
            </a:r>
            <a:r>
              <a:rPr lang="en-US" dirty="0" smtClean="0"/>
              <a:t>object </a:t>
            </a:r>
            <a:r>
              <a:rPr lang="en-US" dirty="0"/>
              <a:t>x of type T. Then q(y) should be provable for </a:t>
            </a:r>
            <a:r>
              <a:rPr lang="en-US" dirty="0" smtClean="0"/>
              <a:t>object </a:t>
            </a:r>
            <a:r>
              <a:rPr lang="en-US" dirty="0"/>
              <a:t>y of type S where S is a subtype </a:t>
            </a:r>
            <a:r>
              <a:rPr lang="en-US" dirty="0" smtClean="0"/>
              <a:t>(derived type) of </a:t>
            </a:r>
            <a:r>
              <a:rPr lang="en-US" dirty="0"/>
              <a:t>T.</a:t>
            </a:r>
          </a:p>
          <a:p>
            <a:r>
              <a:rPr lang="en-US" sz="2600" b="1" dirty="0"/>
              <a:t>I</a:t>
            </a:r>
            <a:r>
              <a:rPr lang="en-US" dirty="0"/>
              <a:t>nterface segregation principle</a:t>
            </a:r>
          </a:p>
          <a:p>
            <a:pPr lvl="1"/>
            <a:r>
              <a:rPr lang="en-US" dirty="0"/>
              <a:t>A client should never be forced to </a:t>
            </a:r>
            <a:r>
              <a:rPr lang="en-US" dirty="0" smtClean="0"/>
              <a:t>depend on </a:t>
            </a:r>
            <a:r>
              <a:rPr lang="en-US" dirty="0"/>
              <a:t>an interface that it doesn’t use, or clients shouldn’t be forced to depend on methods they do not use.</a:t>
            </a:r>
          </a:p>
          <a:p>
            <a:r>
              <a:rPr lang="en-US" sz="2600" b="1" dirty="0"/>
              <a:t>D</a:t>
            </a:r>
            <a:r>
              <a:rPr lang="en-US" dirty="0"/>
              <a:t>ependency inversion principle</a:t>
            </a:r>
          </a:p>
          <a:p>
            <a:pPr lvl="1"/>
            <a:r>
              <a:rPr lang="en-US" dirty="0"/>
              <a:t>Entities must depend on abstractions, not on concretions. It states that the high-level module must not depend on </a:t>
            </a:r>
            <a:r>
              <a:rPr lang="en-US" dirty="0" smtClean="0"/>
              <a:t>internal state of the </a:t>
            </a:r>
            <a:r>
              <a:rPr lang="en-US" dirty="0"/>
              <a:t>low-level module, </a:t>
            </a:r>
            <a:endParaRPr lang="en-US" dirty="0" smtClean="0"/>
          </a:p>
          <a:p>
            <a:pPr lvl="1"/>
            <a:r>
              <a:rPr lang="en-US" dirty="0"/>
              <a:t>T</a:t>
            </a:r>
            <a:r>
              <a:rPr lang="en-US" dirty="0" smtClean="0"/>
              <a:t>hey </a:t>
            </a:r>
            <a:r>
              <a:rPr lang="en-US" dirty="0"/>
              <a:t>should depend on </a:t>
            </a:r>
            <a:r>
              <a:rPr lang="en-US" dirty="0" smtClean="0"/>
              <a:t>abstractions (functionalities exposed)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397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Shape (Implementation of Drawing)</a:t>
            </a:r>
            <a:endParaRPr lang="en-US" dirty="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The real heart of class Shape (and of our graphics interface system)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 called by Window (only)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Shape::draw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Fl_Color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oldc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fl_color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save old color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there is no good portable way of retrieving the current style (sigh!)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fl_color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line_color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as_int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set color and style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fl_line_style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ls.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style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ls.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());</a:t>
            </a: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here is what is specific for a "derived class" is done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draw_lines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call the appropriate </a:t>
            </a:r>
            <a:r>
              <a:rPr lang="en-US" dirty="0" err="1">
                <a:solidFill>
                  <a:srgbClr val="008000"/>
                </a:solidFill>
                <a:latin typeface="Consolas" panose="020B0609020204030204" pitchFamily="49" charset="0"/>
              </a:rPr>
              <a:t>draw_lines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     // a "virtual call"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fl_color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oldc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// reset color to previous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fl_line_style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(re)set style to default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57200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4B8B6CE-C9AF-4904-B316-C9252232CC07}" type="slidenum">
              <a:rPr lang="en-US" smtClean="0"/>
              <a:pPr/>
              <a:t>30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021080" y="4626864"/>
            <a:ext cx="1371600" cy="762000"/>
            <a:chOff x="0" y="4572000"/>
            <a:chExt cx="1371600" cy="762000"/>
          </a:xfrm>
        </p:grpSpPr>
        <p:sp>
          <p:nvSpPr>
            <p:cNvPr id="18437" name="Text Box 4"/>
            <p:cNvSpPr txBox="1">
              <a:spLocks noChangeArrowheads="1"/>
            </p:cNvSpPr>
            <p:nvPr/>
          </p:nvSpPr>
          <p:spPr bwMode="auto">
            <a:xfrm>
              <a:off x="0" y="4876800"/>
              <a:ext cx="13716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400" dirty="0">
                  <a:solidFill>
                    <a:srgbClr val="FF0000"/>
                  </a:solidFill>
                  <a:latin typeface="+mn-lt"/>
                </a:rPr>
                <a:t>Note</a:t>
              </a:r>
              <a:r>
                <a:rPr lang="en-US" sz="2400" dirty="0">
                  <a:solidFill>
                    <a:srgbClr val="FF0000"/>
                  </a:solidFill>
                  <a:latin typeface="Times New Roman" charset="0"/>
                </a:rPr>
                <a:t>!</a:t>
              </a:r>
            </a:p>
          </p:txBody>
        </p:sp>
        <p:sp>
          <p:nvSpPr>
            <p:cNvPr id="18438" name="Line 5"/>
            <p:cNvSpPr>
              <a:spLocks noChangeShapeType="1"/>
            </p:cNvSpPr>
            <p:nvPr/>
          </p:nvSpPr>
          <p:spPr bwMode="auto">
            <a:xfrm flipV="1">
              <a:off x="381000" y="4572000"/>
              <a:ext cx="99060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5575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Shape</a:t>
            </a:r>
            <a:endParaRPr lang="en-US" dirty="0"/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class Shape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virtual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draw_lines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// draw the appropriate lines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/>
              <a:t>In class Circle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draw_lines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/* draw the Circle */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dirty="0" smtClean="0"/>
              <a:t>In class Text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draw_lines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/* draw the Text */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en-US" dirty="0" smtClean="0"/>
              <a:t>Circle, Text, and other classes</a:t>
            </a:r>
          </a:p>
          <a:p>
            <a:pPr lvl="1"/>
            <a:r>
              <a:rPr lang="en-US" dirty="0" smtClean="0"/>
              <a:t>“Derive from” Shape</a:t>
            </a:r>
          </a:p>
          <a:p>
            <a:pPr lvl="1"/>
            <a:r>
              <a:rPr lang="en-US" dirty="0" smtClean="0"/>
              <a:t>May “override” </a:t>
            </a:r>
            <a:r>
              <a:rPr lang="en-US" dirty="0" err="1" smtClean="0"/>
              <a:t>draw_lines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C09A36D-B684-45B1-A7C6-B3905096E607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10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2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2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2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2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Shape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// deals with color and style, and holds a sequence of lines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Shape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public: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draw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// deal with color and call </a:t>
            </a:r>
            <a:r>
              <a:rPr 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draw_lines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()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virtual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move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dx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808080"/>
                </a:solidFill>
                <a:latin typeface="Consolas" panose="020B0609020204030204" pitchFamily="49" charset="0"/>
              </a:rPr>
              <a:t>dy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// move the shape += dx and += </a:t>
            </a:r>
            <a:r>
              <a:rPr 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dy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set_color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Color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col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// color access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color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 // ... style and </a:t>
            </a:r>
            <a:r>
              <a:rPr lang="en-US" sz="1400" dirty="0" err="1">
                <a:solidFill>
                  <a:srgbClr val="008000"/>
                </a:solidFill>
                <a:latin typeface="Consolas" panose="020B0609020204030204" pitchFamily="49" charset="0"/>
              </a:rPr>
              <a:t>fill_color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access functions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point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// (read-only) access to points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number_of_points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protected: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... </a:t>
            </a:r>
            <a:endParaRPr lang="en-US" sz="1400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endParaRPr 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F4F1E47-24E9-4939-88C6-6D43477B7F9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Shape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// deals with color and style, and holds a sequence of lines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smtClean="0">
                <a:solidFill>
                  <a:srgbClr val="2B91AF"/>
                </a:solidFill>
                <a:latin typeface="Consolas" panose="020B0609020204030204" pitchFamily="49" charset="0"/>
              </a:rPr>
              <a:t>Shape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protected: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 smtClean="0">
                <a:solidFill>
                  <a:srgbClr val="008000"/>
                </a:solidFill>
                <a:latin typeface="Consolas" panose="020B0609020204030204" pitchFamily="49" charset="0"/>
              </a:rPr>
              <a:t>    // ...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sz="1400" dirty="0" smtClean="0">
                <a:solidFill>
                  <a:srgbClr val="0000FF"/>
                </a:solidFill>
                <a:latin typeface="Consolas" panose="020B0609020204030204" pitchFamily="49" charset="0"/>
              </a:rPr>
              <a:t>	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Shape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// protected to make class Shape abstract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    // ... prevent copying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74531F"/>
                </a:solidFill>
                <a:latin typeface="Consolas" panose="020B0609020204030204" pitchFamily="49" charset="0"/>
              </a:rPr>
              <a:t>add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dirty="0">
                <a:solidFill>
                  <a:srgbClr val="2B91AF"/>
                </a:solidFill>
                <a:latin typeface="Consolas" panose="020B0609020204030204" pitchFamily="49" charset="0"/>
              </a:rPr>
              <a:t>Point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808080"/>
                </a:solidFill>
                <a:latin typeface="Consolas" panose="020B0609020204030204" pitchFamily="49" charset="0"/>
              </a:rPr>
              <a:t>p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   // add p to points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virtual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400" dirty="0" err="1">
                <a:solidFill>
                  <a:srgbClr val="74531F"/>
                </a:solidFill>
                <a:latin typeface="Consolas" panose="020B0609020204030204" pitchFamily="49" charset="0"/>
              </a:rPr>
              <a:t>draw_lines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sz="1400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// simply draw the appropriate lines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FF"/>
                </a:solidFill>
                <a:latin typeface="Consolas" panose="020B0609020204030204" pitchFamily="49" charset="0"/>
              </a:rPr>
              <a:t>private: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::vector&lt;Point&gt; points;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// not used by all shapes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Color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lcolor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  // line color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Line_style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ls;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 // line style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    Color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fcolor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sz="14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  // fill color</a:t>
            </a: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sz="1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endParaRPr lang="en-US" sz="14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F4F1E47-24E9-4939-88C6-6D43477B7F9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6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Display Model </a:t>
            </a:r>
            <a:r>
              <a:rPr lang="en-US" dirty="0"/>
              <a:t>C</a:t>
            </a:r>
            <a:r>
              <a:rPr lang="en-US" dirty="0" smtClean="0"/>
              <a:t>ompleted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2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65A3EFC-A961-48FB-8777-2F28074E7AA2}" type="slidenum">
              <a:rPr lang="en-US" smtClean="0"/>
              <a:pPr/>
              <a:t>34</a:t>
            </a:fld>
            <a:endParaRPr lang="en-US"/>
          </a:p>
        </p:txBody>
      </p:sp>
      <p:cxnSp>
        <p:nvCxnSpPr>
          <p:cNvPr id="21509" name="AutoShape 26"/>
          <p:cNvCxnSpPr>
            <a:cxnSpLocks noChangeShapeType="1"/>
            <a:stCxn id="21523" idx="0"/>
            <a:endCxn id="21515" idx="2"/>
          </p:cNvCxnSpPr>
          <p:nvPr/>
        </p:nvCxnSpPr>
        <p:spPr bwMode="auto">
          <a:xfrm flipH="1" flipV="1">
            <a:off x="6404462" y="3914957"/>
            <a:ext cx="260327" cy="120546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1" name="Group 20"/>
          <p:cNvGrpSpPr/>
          <p:nvPr/>
        </p:nvGrpSpPr>
        <p:grpSpPr>
          <a:xfrm>
            <a:off x="2286001" y="1690688"/>
            <a:ext cx="7467633" cy="4252913"/>
            <a:chOff x="762000" y="1690687"/>
            <a:chExt cx="7467633" cy="4252913"/>
          </a:xfrm>
        </p:grpSpPr>
        <p:sp>
          <p:nvSpPr>
            <p:cNvPr id="21510" name="Text Box 69"/>
            <p:cNvSpPr txBox="1">
              <a:spLocks noChangeArrowheads="1"/>
            </p:cNvSpPr>
            <p:nvPr/>
          </p:nvSpPr>
          <p:spPr bwMode="auto">
            <a:xfrm>
              <a:off x="5143371" y="4234245"/>
              <a:ext cx="9906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 dirty="0">
                  <a:latin typeface="+mn-lt"/>
                </a:rPr>
                <a:t>attach()</a:t>
              </a: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762000" y="1690687"/>
              <a:ext cx="7467633" cy="4252913"/>
              <a:chOff x="914400" y="1447800"/>
              <a:chExt cx="7467633" cy="4252913"/>
            </a:xfrm>
          </p:grpSpPr>
          <p:grpSp>
            <p:nvGrpSpPr>
              <p:cNvPr id="21508" name="Group 5"/>
              <p:cNvGrpSpPr>
                <a:grpSpLocks noChangeAspect="1"/>
              </p:cNvGrpSpPr>
              <p:nvPr/>
            </p:nvGrpSpPr>
            <p:grpSpPr bwMode="auto">
              <a:xfrm>
                <a:off x="914400" y="1447800"/>
                <a:ext cx="7467633" cy="4252913"/>
                <a:chOff x="1636" y="2916"/>
                <a:chExt cx="12134" cy="7109"/>
              </a:xfrm>
            </p:grpSpPr>
            <p:sp>
              <p:nvSpPr>
                <p:cNvPr id="21512" name="AutoShape 6"/>
                <p:cNvSpPr>
                  <a:spLocks noChangeAspect="1" noChangeArrowheads="1"/>
                </p:cNvSpPr>
                <p:nvPr/>
              </p:nvSpPr>
              <p:spPr bwMode="auto">
                <a:xfrm>
                  <a:off x="1636" y="2916"/>
                  <a:ext cx="11146" cy="710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 sz="1600"/>
                </a:p>
              </p:txBody>
            </p:sp>
            <p:sp>
              <p:nvSpPr>
                <p:cNvPr id="21513" name="Rectangle 7"/>
                <p:cNvSpPr>
                  <a:spLocks noChangeArrowheads="1"/>
                </p:cNvSpPr>
                <p:nvPr/>
              </p:nvSpPr>
              <p:spPr bwMode="auto">
                <a:xfrm>
                  <a:off x="3865" y="4878"/>
                  <a:ext cx="1784" cy="1477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61265" tIns="30632" rIns="61265" bIns="30632" anchor="ctr"/>
                <a:lstStyle/>
                <a:p>
                  <a:pPr algn="ctr"/>
                  <a:r>
                    <a:rPr lang="en-US" sz="1400" dirty="0">
                      <a:solidFill>
                        <a:srgbClr val="000000"/>
                      </a:solidFill>
                    </a:rPr>
                    <a:t>Circle</a:t>
                  </a:r>
                </a:p>
                <a:p>
                  <a:pPr algn="ctr"/>
                  <a:r>
                    <a:rPr lang="en-US" sz="1100" dirty="0" err="1">
                      <a:solidFill>
                        <a:srgbClr val="000000"/>
                      </a:solidFill>
                    </a:rPr>
                    <a:t>draw_lines</a:t>
                  </a:r>
                  <a:r>
                    <a:rPr lang="en-US" sz="1100" dirty="0">
                      <a:solidFill>
                        <a:srgbClr val="000000"/>
                      </a:solidFill>
                    </a:rPr>
                    <a:t>()</a:t>
                  </a:r>
                  <a:endParaRPr lang="en-US" sz="2000" dirty="0"/>
                </a:p>
              </p:txBody>
            </p:sp>
            <p:sp>
              <p:nvSpPr>
                <p:cNvPr id="21514" name="Rectangle 8"/>
                <p:cNvSpPr>
                  <a:spLocks noChangeArrowheads="1"/>
                </p:cNvSpPr>
                <p:nvPr/>
              </p:nvSpPr>
              <p:spPr bwMode="auto">
                <a:xfrm>
                  <a:off x="3865" y="8036"/>
                  <a:ext cx="1782" cy="1503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61265" tIns="30632" rIns="61265" bIns="30632" anchor="ctr"/>
                <a:lstStyle/>
                <a:p>
                  <a:pPr algn="ctr"/>
                  <a:r>
                    <a:rPr lang="en-US" sz="1400" dirty="0">
                      <a:solidFill>
                        <a:srgbClr val="000000"/>
                      </a:solidFill>
                    </a:rPr>
                    <a:t>Text</a:t>
                  </a:r>
                </a:p>
                <a:p>
                  <a:pPr algn="ctr"/>
                  <a:r>
                    <a:rPr lang="en-US" sz="1100" dirty="0" err="1">
                      <a:solidFill>
                        <a:srgbClr val="000000"/>
                      </a:solidFill>
                    </a:rPr>
                    <a:t>draw_lines</a:t>
                  </a:r>
                  <a:r>
                    <a:rPr lang="en-US" sz="1100" dirty="0">
                      <a:solidFill>
                        <a:srgbClr val="000000"/>
                      </a:solidFill>
                    </a:rPr>
                    <a:t>()</a:t>
                  </a:r>
                  <a:endParaRPr lang="en-US" sz="2000" dirty="0"/>
                </a:p>
              </p:txBody>
            </p:sp>
            <p:sp>
              <p:nvSpPr>
                <p:cNvPr id="21515" name="AutoShape 9"/>
                <p:cNvSpPr>
                  <a:spLocks noChangeArrowheads="1"/>
                </p:cNvSpPr>
                <p:nvPr/>
              </p:nvSpPr>
              <p:spPr bwMode="auto">
                <a:xfrm>
                  <a:off x="7096" y="5489"/>
                  <a:ext cx="2464" cy="114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2D05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1265" tIns="30632" rIns="61265" bIns="30632" anchor="ctr"/>
                <a:lstStyle/>
                <a:p>
                  <a:pPr algn="ctr"/>
                  <a:r>
                    <a:rPr lang="en-US" sz="1400" dirty="0">
                      <a:solidFill>
                        <a:srgbClr val="000000"/>
                      </a:solidFill>
                    </a:rPr>
                    <a:t>Window</a:t>
                  </a:r>
                </a:p>
              </p:txBody>
            </p:sp>
            <p:sp>
              <p:nvSpPr>
                <p:cNvPr id="21516" name="Rectangle 10"/>
                <p:cNvSpPr>
                  <a:spLocks noChangeArrowheads="1"/>
                </p:cNvSpPr>
                <p:nvPr/>
              </p:nvSpPr>
              <p:spPr bwMode="auto">
                <a:xfrm>
                  <a:off x="11246" y="4750"/>
                  <a:ext cx="1490" cy="2469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61265" tIns="30632" rIns="61265" bIns="30632" anchor="ctr"/>
                <a:lstStyle/>
                <a:p>
                  <a:pPr algn="ctr"/>
                  <a:r>
                    <a:rPr lang="en-US" sz="1400">
                      <a:solidFill>
                        <a:srgbClr val="000000"/>
                      </a:solidFill>
                    </a:rPr>
                    <a:t>Display</a:t>
                  </a:r>
                </a:p>
                <a:p>
                  <a:pPr algn="ctr"/>
                  <a:r>
                    <a:rPr lang="en-US" sz="1400">
                      <a:solidFill>
                        <a:srgbClr val="000000"/>
                      </a:solidFill>
                    </a:rPr>
                    <a:t>Engine</a:t>
                  </a:r>
                  <a:endParaRPr lang="en-US" sz="2000"/>
                </a:p>
              </p:txBody>
            </p:sp>
            <p:cxnSp>
              <p:nvCxnSpPr>
                <p:cNvPr id="21517" name="AutoShape 11"/>
                <p:cNvCxnSpPr>
                  <a:cxnSpLocks noChangeShapeType="1"/>
                  <a:stCxn id="21516" idx="1"/>
                  <a:endCxn id="21515" idx="3"/>
                </p:cNvCxnSpPr>
                <p:nvPr/>
              </p:nvCxnSpPr>
              <p:spPr bwMode="auto">
                <a:xfrm flipH="1">
                  <a:off x="9560" y="5985"/>
                  <a:ext cx="1686" cy="77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151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6247" y="4009"/>
                  <a:ext cx="1212" cy="5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61265" tIns="30632" rIns="61265" bIns="30632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dirty="0">
                      <a:latin typeface="+mn-lt"/>
                    </a:rPr>
                    <a:t>draw()</a:t>
                  </a:r>
                </a:p>
              </p:txBody>
            </p:sp>
            <p:sp>
              <p:nvSpPr>
                <p:cNvPr id="2151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6247" y="7183"/>
                  <a:ext cx="1130" cy="64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61265" tIns="30632" rIns="61265" bIns="30632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dirty="0">
                      <a:latin typeface="+mn-lt"/>
                    </a:rPr>
                    <a:t>draw()</a:t>
                  </a:r>
                </a:p>
              </p:txBody>
            </p:sp>
            <p:sp>
              <p:nvSpPr>
                <p:cNvPr id="21520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9703" y="4980"/>
                  <a:ext cx="1130" cy="6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61265" tIns="30632" rIns="61265" bIns="30632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dirty="0">
                      <a:latin typeface="+mn-lt"/>
                    </a:rPr>
                    <a:t>draw()</a:t>
                  </a:r>
                </a:p>
              </p:txBody>
            </p:sp>
            <p:cxnSp>
              <p:nvCxnSpPr>
                <p:cNvPr id="21521" name="AutoShape 15"/>
                <p:cNvCxnSpPr>
                  <a:cxnSpLocks noChangeShapeType="1"/>
                  <a:stCxn id="21515" idx="1"/>
                  <a:endCxn id="21526" idx="3"/>
                </p:cNvCxnSpPr>
                <p:nvPr/>
              </p:nvCxnSpPr>
              <p:spPr bwMode="auto">
                <a:xfrm flipH="1" flipV="1">
                  <a:off x="5649" y="4292"/>
                  <a:ext cx="1447" cy="1770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2" name="AutoShape 16"/>
                <p:cNvCxnSpPr>
                  <a:cxnSpLocks noChangeShapeType="1"/>
                  <a:stCxn id="21515" idx="1"/>
                  <a:endCxn id="21527" idx="3"/>
                </p:cNvCxnSpPr>
                <p:nvPr/>
              </p:nvCxnSpPr>
              <p:spPr bwMode="auto">
                <a:xfrm flipH="1">
                  <a:off x="5647" y="6062"/>
                  <a:ext cx="1449" cy="1441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1523" name="AutoShape 17"/>
                <p:cNvSpPr>
                  <a:spLocks noChangeArrowheads="1"/>
                </p:cNvSpPr>
                <p:nvPr/>
              </p:nvSpPr>
              <p:spPr bwMode="auto">
                <a:xfrm>
                  <a:off x="7519" y="8649"/>
                  <a:ext cx="2464" cy="1145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2D05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lIns="61265" tIns="30632" rIns="61265" bIns="30632" anchor="ctr"/>
                <a:lstStyle/>
                <a:p>
                  <a:pPr algn="ctr"/>
                  <a:r>
                    <a:rPr lang="en-US" sz="1400" dirty="0">
                      <a:solidFill>
                        <a:srgbClr val="000000"/>
                      </a:solidFill>
                    </a:rPr>
                    <a:t>our code</a:t>
                  </a:r>
                </a:p>
                <a:p>
                  <a:pPr algn="ctr"/>
                  <a:r>
                    <a:rPr lang="en-US" sz="1100" dirty="0">
                      <a:solidFill>
                        <a:srgbClr val="000000"/>
                      </a:solidFill>
                    </a:rPr>
                    <a:t>make objects</a:t>
                  </a:r>
                  <a:endParaRPr lang="en-US" sz="2000" dirty="0"/>
                </a:p>
              </p:txBody>
            </p:sp>
            <p:cxnSp>
              <p:nvCxnSpPr>
                <p:cNvPr id="21524" name="AutoShape 18"/>
                <p:cNvCxnSpPr>
                  <a:cxnSpLocks noChangeShapeType="1"/>
                  <a:stCxn id="21523" idx="3"/>
                  <a:endCxn id="21516" idx="2"/>
                </p:cNvCxnSpPr>
                <p:nvPr/>
              </p:nvCxnSpPr>
              <p:spPr bwMode="auto">
                <a:xfrm flipV="1">
                  <a:off x="9983" y="7219"/>
                  <a:ext cx="2008" cy="2003"/>
                </a:xfrm>
                <a:prstGeom prst="straightConnector1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152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776" y="8444"/>
                  <a:ext cx="2994" cy="6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61265" tIns="30632" rIns="61265" bIns="30632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dirty="0" err="1">
                      <a:latin typeface="+mn-lt"/>
                    </a:rPr>
                    <a:t>wait_for_button</a:t>
                  </a:r>
                  <a:r>
                    <a:rPr lang="en-US" sz="1600" dirty="0">
                      <a:latin typeface="+mn-lt"/>
                    </a:rPr>
                    <a:t>()</a:t>
                  </a:r>
                </a:p>
              </p:txBody>
            </p:sp>
            <p:sp>
              <p:nvSpPr>
                <p:cNvPr id="21526" name="Rectangle 20"/>
                <p:cNvSpPr>
                  <a:spLocks noChangeArrowheads="1"/>
                </p:cNvSpPr>
                <p:nvPr/>
              </p:nvSpPr>
              <p:spPr bwMode="auto">
                <a:xfrm>
                  <a:off x="3865" y="3833"/>
                  <a:ext cx="1784" cy="918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61265" tIns="30632" rIns="61265" bIns="30632" anchor="ctr"/>
                <a:lstStyle/>
                <a:p>
                  <a:pPr algn="ctr"/>
                  <a:r>
                    <a:rPr lang="en-US" sz="1400" dirty="0">
                      <a:solidFill>
                        <a:srgbClr val="000000"/>
                      </a:solidFill>
                    </a:rPr>
                    <a:t>Shape</a:t>
                  </a:r>
                  <a:endParaRPr lang="en-US" sz="2000" dirty="0"/>
                </a:p>
              </p:txBody>
            </p:sp>
            <p:sp>
              <p:nvSpPr>
                <p:cNvPr id="21527" name="Rectangle 21"/>
                <p:cNvSpPr>
                  <a:spLocks noChangeArrowheads="1"/>
                </p:cNvSpPr>
                <p:nvPr/>
              </p:nvSpPr>
              <p:spPr bwMode="auto">
                <a:xfrm>
                  <a:off x="3865" y="7044"/>
                  <a:ext cx="1782" cy="917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lIns="61265" tIns="30632" rIns="61265" bIns="30632" anchor="ctr"/>
                <a:lstStyle/>
                <a:p>
                  <a:pPr algn="ctr"/>
                  <a:r>
                    <a:rPr lang="en-US" sz="1400">
                      <a:solidFill>
                        <a:srgbClr val="000000"/>
                      </a:solidFill>
                    </a:rPr>
                    <a:t>Shape</a:t>
                  </a:r>
                  <a:endParaRPr lang="en-US" sz="2000"/>
                </a:p>
              </p:txBody>
            </p:sp>
            <p:cxnSp>
              <p:nvCxnSpPr>
                <p:cNvPr id="21528" name="AutoShape 22"/>
                <p:cNvCxnSpPr>
                  <a:cxnSpLocks noChangeShapeType="1"/>
                  <a:stCxn id="21526" idx="1"/>
                  <a:endCxn id="21513" idx="1"/>
                </p:cNvCxnSpPr>
                <p:nvPr/>
              </p:nvCxnSpPr>
              <p:spPr bwMode="auto">
                <a:xfrm rot="10800000" flipV="1">
                  <a:off x="3865" y="4292"/>
                  <a:ext cx="21" cy="1325"/>
                </a:xfrm>
                <a:prstGeom prst="curvedConnector3">
                  <a:avLst>
                    <a:gd name="adj1" fmla="val 180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21529" name="AutoShape 23"/>
                <p:cNvCxnSpPr>
                  <a:cxnSpLocks noChangeShapeType="1"/>
                  <a:stCxn id="21527" idx="1"/>
                  <a:endCxn id="21514" idx="1"/>
                </p:cNvCxnSpPr>
                <p:nvPr/>
              </p:nvCxnSpPr>
              <p:spPr bwMode="auto">
                <a:xfrm rot="10800000" flipV="1">
                  <a:off x="3865" y="7503"/>
                  <a:ext cx="21" cy="1285"/>
                </a:xfrm>
                <a:prstGeom prst="curvedConnector3">
                  <a:avLst>
                    <a:gd name="adj1" fmla="val 180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21530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636" y="7220"/>
                  <a:ext cx="2110" cy="5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61265" tIns="30632" rIns="61265" bIns="30632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dirty="0" err="1">
                      <a:latin typeface="+mn-lt"/>
                    </a:rPr>
                    <a:t>draw_lines</a:t>
                  </a:r>
                  <a:r>
                    <a:rPr lang="en-US" sz="1600" dirty="0">
                      <a:latin typeface="+mn-lt"/>
                    </a:rPr>
                    <a:t>()</a:t>
                  </a:r>
                </a:p>
              </p:txBody>
            </p:sp>
            <p:sp>
              <p:nvSpPr>
                <p:cNvPr id="2153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636" y="4009"/>
                  <a:ext cx="2110" cy="51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lIns="61265" tIns="30632" rIns="61265" bIns="30632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r>
                    <a:rPr lang="en-US" sz="1600" dirty="0" err="1">
                      <a:latin typeface="+mn-lt"/>
                    </a:rPr>
                    <a:t>draw_lines</a:t>
                  </a:r>
                  <a:r>
                    <a:rPr lang="en-US" sz="1600" dirty="0">
                      <a:latin typeface="+mn-lt"/>
                    </a:rPr>
                    <a:t>()</a:t>
                  </a:r>
                </a:p>
              </p:txBody>
            </p:sp>
          </p:grpSp>
          <p:sp>
            <p:nvSpPr>
              <p:cNvPr id="18" name="Rectangle 17"/>
              <p:cNvSpPr/>
              <p:nvPr/>
            </p:nvSpPr>
            <p:spPr>
              <a:xfrm>
                <a:off x="2185908" y="1905000"/>
                <a:ext cx="1300242" cy="166925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2204958" y="3837106"/>
                <a:ext cx="1281192" cy="1669255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6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989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Mechanisms</a:t>
            </a:r>
            <a:endParaRPr lang="en-US" dirty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popular definition of object-oriented programming: </a:t>
            </a:r>
          </a:p>
          <a:p>
            <a:pPr lvl="1"/>
            <a:r>
              <a:rPr lang="en-US" dirty="0" smtClean="0"/>
              <a:t>OOP == inheritance + polymorphism + encapsulation</a:t>
            </a:r>
          </a:p>
          <a:p>
            <a:r>
              <a:rPr lang="en-US" dirty="0" smtClean="0"/>
              <a:t>Base and derived classes			// inheritance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</a:rPr>
              <a:t>struct</a:t>
            </a:r>
            <a:r>
              <a:rPr lang="en-US" dirty="0" smtClean="0">
                <a:latin typeface="Consolas" panose="020B0609020204030204" pitchFamily="49" charset="0"/>
              </a:rPr>
              <a:t> Circle : Shape { … };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Also called “inheritance”</a:t>
            </a:r>
          </a:p>
          <a:p>
            <a:r>
              <a:rPr lang="en-US" dirty="0" smtClean="0"/>
              <a:t>Virtual functions				// polymorphism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virtual void </a:t>
            </a:r>
            <a:r>
              <a:rPr lang="en-US" dirty="0" err="1" smtClean="0">
                <a:latin typeface="Consolas" panose="020B0609020204030204" pitchFamily="49" charset="0"/>
              </a:rPr>
              <a:t>draw_lines</a:t>
            </a:r>
            <a:r>
              <a:rPr lang="en-US" dirty="0" smtClean="0">
                <a:latin typeface="Consolas" panose="020B0609020204030204" pitchFamily="49" charset="0"/>
              </a:rPr>
              <a:t>() </a:t>
            </a:r>
            <a:r>
              <a:rPr lang="en-US" dirty="0" err="1" smtClean="0">
                <a:latin typeface="Consolas" panose="020B0609020204030204" pitchFamily="49" charset="0"/>
              </a:rPr>
              <a:t>const</a:t>
            </a:r>
            <a:r>
              <a:rPr lang="en-US" dirty="0" smtClean="0">
                <a:latin typeface="Consolas" panose="020B0609020204030204" pitchFamily="49" charset="0"/>
              </a:rPr>
              <a:t>;</a:t>
            </a:r>
          </a:p>
          <a:p>
            <a:pPr lvl="1"/>
            <a:r>
              <a:rPr lang="en-US" dirty="0" smtClean="0"/>
              <a:t>Also called “run-time polymorphism” or “dynamic dispatch”</a:t>
            </a:r>
          </a:p>
          <a:p>
            <a:r>
              <a:rPr lang="en-US" dirty="0" smtClean="0"/>
              <a:t>Private and protected			// encapsulation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protected: Shape();</a:t>
            </a:r>
          </a:p>
          <a:p>
            <a:pPr lvl="1"/>
            <a:r>
              <a:rPr lang="en-US" dirty="0" smtClean="0">
                <a:latin typeface="Consolas" panose="020B0609020204030204" pitchFamily="49" charset="0"/>
              </a:rPr>
              <a:t>private: </a:t>
            </a:r>
            <a:r>
              <a:rPr lang="en-US" dirty="0" err="1" smtClean="0">
                <a:latin typeface="Consolas" panose="020B0609020204030204" pitchFamily="49" charset="0"/>
              </a:rPr>
              <a:t>std</a:t>
            </a:r>
            <a:r>
              <a:rPr lang="en-US" dirty="0" smtClean="0">
                <a:latin typeface="Consolas" panose="020B0609020204030204" pitchFamily="49" charset="0"/>
              </a:rPr>
              <a:t>::vector&lt;Point&gt; points;</a:t>
            </a:r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D9E61DF-BB3C-4CE8-BA05-33D7B1263A2B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8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9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9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9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9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Class </a:t>
            </a:r>
            <a:r>
              <a:rPr lang="en-US" dirty="0"/>
              <a:t>H</a:t>
            </a:r>
            <a:r>
              <a:rPr lang="en-US" dirty="0" smtClean="0"/>
              <a:t>ierarchy</a:t>
            </a:r>
            <a:endParaRPr lang="en-US" dirty="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We chose to use a simple (and mostly shallow) class hierarchy</a:t>
            </a:r>
          </a:p>
          <a:p>
            <a:pPr lvl="1"/>
            <a:r>
              <a:rPr lang="en-US" smtClean="0"/>
              <a:t>Based on Shape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38" name="Footer Placeholder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CF480A9C-698C-4A1B-B8EC-43AF7D6A9085}" type="slidenum">
              <a:rPr lang="en-US" smtClean="0"/>
              <a:pPr/>
              <a:t>36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904762" y="2429152"/>
            <a:ext cx="8001000" cy="4114800"/>
            <a:chOff x="381000" y="2590800"/>
            <a:chExt cx="8001000" cy="4114800"/>
          </a:xfrm>
        </p:grpSpPr>
        <p:sp>
          <p:nvSpPr>
            <p:cNvPr id="23558" name="Text Box 31"/>
            <p:cNvSpPr txBox="1">
              <a:spLocks noChangeArrowheads="1"/>
            </p:cNvSpPr>
            <p:nvPr/>
          </p:nvSpPr>
          <p:spPr bwMode="auto">
            <a:xfrm>
              <a:off x="5181600" y="5105400"/>
              <a:ext cx="1038225" cy="33496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US"/>
              </a:defPPr>
              <a:lvl1pPr algn="ctr" eaLnBrk="1" hangingPunct="1">
                <a:defRPr sz="1600">
                  <a:latin typeface="+mn-lt"/>
                </a:defRPr>
              </a:lvl1pPr>
              <a:lvl2pPr marL="742950" indent="-285750" eaLnBrk="0" hangingPunct="0"/>
              <a:lvl3pPr marL="1143000" indent="-228600" eaLnBrk="0" hangingPunct="0"/>
              <a:lvl4pPr marL="1600200" indent="-228600" eaLnBrk="0" hangingPunct="0"/>
              <a:lvl5pPr marL="2057400" indent="-228600" eaLnBrk="0" hangingPunct="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en-US" sz="1400" dirty="0"/>
                <a:t>Rectangle</a:t>
              </a:r>
            </a:p>
          </p:txBody>
        </p:sp>
        <p:cxnSp>
          <p:nvCxnSpPr>
            <p:cNvPr id="23559" name="AutoShape 29"/>
            <p:cNvCxnSpPr>
              <a:cxnSpLocks noChangeShapeType="1"/>
              <a:stCxn id="23558" idx="0"/>
              <a:endCxn id="23564" idx="2"/>
            </p:cNvCxnSpPr>
            <p:nvPr/>
          </p:nvCxnSpPr>
          <p:spPr bwMode="auto">
            <a:xfrm rot="16200000" flipV="1">
              <a:off x="4210845" y="3615531"/>
              <a:ext cx="1744662" cy="12350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60" name="AutoShape 29"/>
            <p:cNvCxnSpPr>
              <a:cxnSpLocks noChangeShapeType="1"/>
              <a:stCxn id="23561" idx="0"/>
              <a:endCxn id="70" idx="2"/>
            </p:cNvCxnSpPr>
            <p:nvPr/>
          </p:nvCxnSpPr>
          <p:spPr bwMode="auto">
            <a:xfrm flipH="1" flipV="1">
              <a:off x="4464844" y="3360143"/>
              <a:ext cx="1554956" cy="105945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3561" name="Text Box 31"/>
            <p:cNvSpPr txBox="1">
              <a:spLocks noChangeArrowheads="1"/>
            </p:cNvSpPr>
            <p:nvPr/>
          </p:nvSpPr>
          <p:spPr bwMode="auto">
            <a:xfrm>
              <a:off x="5638800" y="4419600"/>
              <a:ext cx="762000" cy="334963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defPPr>
                <a:defRPr lang="en-US"/>
              </a:defPPr>
              <a:lvl1pPr algn="ctr" eaLnBrk="1" hangingPunct="1">
                <a:defRPr sz="1600">
                  <a:latin typeface="+mn-lt"/>
                </a:defRPr>
              </a:lvl1pPr>
              <a:lvl2pPr marL="742950" indent="-285750" eaLnBrk="0" hangingPunct="0"/>
              <a:lvl3pPr marL="1143000" indent="-228600" eaLnBrk="0" hangingPunct="0"/>
              <a:lvl4pPr marL="1600200" indent="-228600" eaLnBrk="0" hangingPunct="0"/>
              <a:lvl5pPr marL="2057400" indent="-228600" eaLnBrk="0" hangingPunct="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en-US" sz="1400" dirty="0"/>
                <a:t>Image</a:t>
              </a:r>
            </a:p>
          </p:txBody>
        </p:sp>
        <p:grpSp>
          <p:nvGrpSpPr>
            <p:cNvPr id="68" name="Group 4"/>
            <p:cNvGrpSpPr>
              <a:grpSpLocks noChangeAspect="1"/>
            </p:cNvGrpSpPr>
            <p:nvPr/>
          </p:nvGrpSpPr>
          <p:grpSpPr bwMode="auto">
            <a:xfrm>
              <a:off x="381000" y="2590800"/>
              <a:ext cx="8001000" cy="4114800"/>
              <a:chOff x="2528" y="5726"/>
              <a:chExt cx="7200" cy="3300"/>
            </a:xfrm>
          </p:grpSpPr>
          <p:sp>
            <p:nvSpPr>
              <p:cNvPr id="69" name="AutoShape 5"/>
              <p:cNvSpPr>
                <a:spLocks noChangeAspect="1" noChangeArrowheads="1"/>
              </p:cNvSpPr>
              <p:nvPr/>
            </p:nvSpPr>
            <p:spPr bwMode="auto">
              <a:xfrm>
                <a:off x="2528" y="5726"/>
                <a:ext cx="7200" cy="30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sz="1600"/>
              </a:p>
            </p:txBody>
          </p:sp>
          <p:sp>
            <p:nvSpPr>
              <p:cNvPr id="70" name="Text Box 6"/>
              <p:cNvSpPr txBox="1">
                <a:spLocks noChangeArrowheads="1"/>
              </p:cNvSpPr>
              <p:nvPr/>
            </p:nvSpPr>
            <p:spPr bwMode="auto">
              <a:xfrm>
                <a:off x="5753" y="5880"/>
                <a:ext cx="900" cy="46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dirty="0">
                    <a:latin typeface="+mn-lt"/>
                  </a:rPr>
                  <a:t>Shape</a:t>
                </a:r>
              </a:p>
            </p:txBody>
          </p:sp>
          <p:sp>
            <p:nvSpPr>
              <p:cNvPr id="71" name="Text Box 8"/>
              <p:cNvSpPr txBox="1">
                <a:spLocks noChangeArrowheads="1"/>
              </p:cNvSpPr>
              <p:nvPr/>
            </p:nvSpPr>
            <p:spPr bwMode="auto">
              <a:xfrm>
                <a:off x="7739" y="6652"/>
                <a:ext cx="549" cy="272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400" dirty="0"/>
                  <a:t>Text</a:t>
                </a:r>
              </a:p>
            </p:txBody>
          </p:sp>
          <p:sp>
            <p:nvSpPr>
              <p:cNvPr id="72" name="Text Box 9"/>
              <p:cNvSpPr txBox="1">
                <a:spLocks noChangeArrowheads="1"/>
              </p:cNvSpPr>
              <p:nvPr/>
            </p:nvSpPr>
            <p:spPr bwMode="auto">
              <a:xfrm>
                <a:off x="4379" y="6948"/>
                <a:ext cx="1311" cy="304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400" dirty="0" err="1"/>
                  <a:t>Open_polyline</a:t>
                </a:r>
                <a:endParaRPr lang="en-US" sz="1400" dirty="0"/>
              </a:p>
            </p:txBody>
          </p:sp>
          <p:sp>
            <p:nvSpPr>
              <p:cNvPr id="73" name="Text Box 10"/>
              <p:cNvSpPr txBox="1">
                <a:spLocks noChangeArrowheads="1"/>
              </p:cNvSpPr>
              <p:nvPr/>
            </p:nvSpPr>
            <p:spPr bwMode="auto">
              <a:xfrm>
                <a:off x="3428" y="6652"/>
                <a:ext cx="706" cy="27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400" dirty="0"/>
                  <a:t>Ellipse</a:t>
                </a:r>
              </a:p>
            </p:txBody>
          </p:sp>
          <p:sp>
            <p:nvSpPr>
              <p:cNvPr id="74" name="Text Box 11"/>
              <p:cNvSpPr txBox="1">
                <a:spLocks noChangeArrowheads="1"/>
              </p:cNvSpPr>
              <p:nvPr/>
            </p:nvSpPr>
            <p:spPr bwMode="auto">
              <a:xfrm>
                <a:off x="2678" y="6652"/>
                <a:ext cx="604" cy="273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20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400" dirty="0"/>
                  <a:t>Circle</a:t>
                </a:r>
              </a:p>
            </p:txBody>
          </p:sp>
          <p:sp>
            <p:nvSpPr>
              <p:cNvPr id="75" name="Text Box 14"/>
              <p:cNvSpPr txBox="1">
                <a:spLocks noChangeArrowheads="1"/>
              </p:cNvSpPr>
              <p:nvPr/>
            </p:nvSpPr>
            <p:spPr bwMode="auto">
              <a:xfrm>
                <a:off x="8811" y="6652"/>
                <a:ext cx="506" cy="254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400" dirty="0"/>
                  <a:t>Line</a:t>
                </a:r>
              </a:p>
            </p:txBody>
          </p:sp>
          <p:sp>
            <p:nvSpPr>
              <p:cNvPr id="76" name="Text Box 16"/>
              <p:cNvSpPr txBox="1">
                <a:spLocks noChangeArrowheads="1"/>
              </p:cNvSpPr>
              <p:nvPr/>
            </p:nvSpPr>
            <p:spPr bwMode="auto">
              <a:xfrm>
                <a:off x="5819" y="7376"/>
                <a:ext cx="716" cy="244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400" dirty="0"/>
                  <a:t>Lines</a:t>
                </a:r>
              </a:p>
            </p:txBody>
          </p:sp>
          <p:sp>
            <p:nvSpPr>
              <p:cNvPr id="77" name="Text Box 18"/>
              <p:cNvSpPr txBox="1">
                <a:spLocks noChangeArrowheads="1"/>
              </p:cNvSpPr>
              <p:nvPr/>
            </p:nvSpPr>
            <p:spPr bwMode="auto">
              <a:xfrm>
                <a:off x="3214" y="7315"/>
                <a:ext cx="686" cy="278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20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800" dirty="0"/>
                  <a:t>Axis</a:t>
                </a:r>
              </a:p>
            </p:txBody>
          </p:sp>
          <p:cxnSp>
            <p:nvCxnSpPr>
              <p:cNvPr id="78" name="AutoShape 19"/>
              <p:cNvCxnSpPr>
                <a:cxnSpLocks noChangeShapeType="1"/>
                <a:stCxn id="74" idx="0"/>
                <a:endCxn id="70" idx="1"/>
              </p:cNvCxnSpPr>
              <p:nvPr/>
            </p:nvCxnSpPr>
            <p:spPr bwMode="auto">
              <a:xfrm flipV="1">
                <a:off x="2980" y="6112"/>
                <a:ext cx="2773" cy="5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9" name="AutoShape 20"/>
              <p:cNvCxnSpPr>
                <a:cxnSpLocks noChangeShapeType="1"/>
                <a:stCxn id="73" idx="0"/>
                <a:endCxn id="70" idx="1"/>
              </p:cNvCxnSpPr>
              <p:nvPr/>
            </p:nvCxnSpPr>
            <p:spPr bwMode="auto">
              <a:xfrm flipV="1">
                <a:off x="3781" y="6112"/>
                <a:ext cx="1972" cy="5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0" name="AutoShape 21"/>
              <p:cNvCxnSpPr>
                <a:cxnSpLocks noChangeShapeType="1"/>
                <a:stCxn id="72" idx="0"/>
                <a:endCxn id="70" idx="2"/>
              </p:cNvCxnSpPr>
              <p:nvPr/>
            </p:nvCxnSpPr>
            <p:spPr bwMode="auto">
              <a:xfrm flipV="1">
                <a:off x="5035" y="6343"/>
                <a:ext cx="1168" cy="60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1" name="AutoShape 22"/>
              <p:cNvCxnSpPr>
                <a:cxnSpLocks noChangeShapeType="1"/>
                <a:stCxn id="92" idx="0"/>
                <a:endCxn id="93" idx="2"/>
              </p:cNvCxnSpPr>
              <p:nvPr/>
            </p:nvCxnSpPr>
            <p:spPr bwMode="auto">
              <a:xfrm rot="16200000" flipV="1">
                <a:off x="5693" y="8146"/>
                <a:ext cx="390" cy="27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2" name="AutoShape 23"/>
              <p:cNvCxnSpPr>
                <a:cxnSpLocks noChangeShapeType="1"/>
                <a:stCxn id="71" idx="0"/>
                <a:endCxn id="70" idx="3"/>
              </p:cNvCxnSpPr>
              <p:nvPr/>
            </p:nvCxnSpPr>
            <p:spPr bwMode="auto">
              <a:xfrm flipH="1" flipV="1">
                <a:off x="6653" y="6112"/>
                <a:ext cx="1361" cy="5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3" name="AutoShape 24"/>
              <p:cNvCxnSpPr>
                <a:cxnSpLocks noChangeShapeType="1"/>
                <a:stCxn id="75" idx="0"/>
                <a:endCxn id="70" idx="3"/>
              </p:cNvCxnSpPr>
              <p:nvPr/>
            </p:nvCxnSpPr>
            <p:spPr bwMode="auto">
              <a:xfrm flipH="1" flipV="1">
                <a:off x="6653" y="6112"/>
                <a:ext cx="2411" cy="54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4" name="AutoShape 25"/>
              <p:cNvCxnSpPr>
                <a:cxnSpLocks noChangeShapeType="1"/>
                <a:stCxn id="76" idx="0"/>
                <a:endCxn id="70" idx="2"/>
              </p:cNvCxnSpPr>
              <p:nvPr/>
            </p:nvCxnSpPr>
            <p:spPr bwMode="auto">
              <a:xfrm rot="5400000" flipH="1" flipV="1">
                <a:off x="5674" y="6847"/>
                <a:ext cx="1033" cy="2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5" name="AutoShape 26"/>
              <p:cNvCxnSpPr>
                <a:cxnSpLocks noChangeShapeType="1"/>
                <a:stCxn id="93" idx="0"/>
                <a:endCxn id="72" idx="2"/>
              </p:cNvCxnSpPr>
              <p:nvPr/>
            </p:nvCxnSpPr>
            <p:spPr bwMode="auto">
              <a:xfrm flipH="1" flipV="1">
                <a:off x="5035" y="7252"/>
                <a:ext cx="718" cy="55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6" name="AutoShape 27"/>
              <p:cNvCxnSpPr>
                <a:cxnSpLocks noChangeShapeType="1"/>
                <a:stCxn id="96" idx="0"/>
                <a:endCxn id="95" idx="2"/>
              </p:cNvCxnSpPr>
              <p:nvPr/>
            </p:nvCxnSpPr>
            <p:spPr bwMode="auto">
              <a:xfrm rot="5400000" flipH="1" flipV="1">
                <a:off x="3603" y="8462"/>
                <a:ext cx="312" cy="32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7" name="AutoShape 28"/>
              <p:cNvCxnSpPr>
                <a:cxnSpLocks noChangeShapeType="1"/>
                <a:stCxn id="77" idx="0"/>
                <a:endCxn id="70" idx="1"/>
              </p:cNvCxnSpPr>
              <p:nvPr/>
            </p:nvCxnSpPr>
            <p:spPr bwMode="auto">
              <a:xfrm flipV="1">
                <a:off x="3557" y="6112"/>
                <a:ext cx="2196" cy="120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8" name="AutoShape 29"/>
              <p:cNvCxnSpPr>
                <a:cxnSpLocks noChangeShapeType="1"/>
                <a:stCxn id="94" idx="0"/>
                <a:endCxn id="72" idx="2"/>
              </p:cNvCxnSpPr>
              <p:nvPr/>
            </p:nvCxnSpPr>
            <p:spPr bwMode="auto">
              <a:xfrm rot="5400000" flipH="1" flipV="1">
                <a:off x="4340" y="7047"/>
                <a:ext cx="490" cy="90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9" name="AutoShape 30"/>
              <p:cNvCxnSpPr>
                <a:cxnSpLocks noChangeShapeType="1"/>
                <a:stCxn id="95" idx="0"/>
                <a:endCxn id="94" idx="2"/>
              </p:cNvCxnSpPr>
              <p:nvPr/>
            </p:nvCxnSpPr>
            <p:spPr bwMode="auto">
              <a:xfrm rot="5400000" flipH="1" flipV="1">
                <a:off x="3926" y="8022"/>
                <a:ext cx="207" cy="21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0" name="Text Box 31"/>
              <p:cNvSpPr txBox="1">
                <a:spLocks noChangeArrowheads="1"/>
              </p:cNvSpPr>
              <p:nvPr/>
            </p:nvSpPr>
            <p:spPr bwMode="auto">
              <a:xfrm>
                <a:off x="8014" y="7498"/>
                <a:ext cx="934" cy="269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400" dirty="0"/>
                  <a:t>Function</a:t>
                </a:r>
              </a:p>
            </p:txBody>
          </p:sp>
          <p:cxnSp>
            <p:nvCxnSpPr>
              <p:cNvPr id="91" name="AutoShape 32"/>
              <p:cNvCxnSpPr>
                <a:cxnSpLocks noChangeShapeType="1"/>
                <a:stCxn id="90" idx="0"/>
                <a:endCxn id="70" idx="3"/>
              </p:cNvCxnSpPr>
              <p:nvPr/>
            </p:nvCxnSpPr>
            <p:spPr bwMode="auto">
              <a:xfrm flipH="1" flipV="1">
                <a:off x="6653" y="6112"/>
                <a:ext cx="1828" cy="138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2" name="Text Box 7"/>
              <p:cNvSpPr txBox="1">
                <a:spLocks noChangeArrowheads="1"/>
              </p:cNvSpPr>
              <p:nvPr/>
            </p:nvSpPr>
            <p:spPr bwMode="auto">
              <a:xfrm>
                <a:off x="5614" y="8476"/>
                <a:ext cx="819" cy="264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400" dirty="0"/>
                  <a:t>Polygon</a:t>
                </a:r>
              </a:p>
            </p:txBody>
          </p:sp>
          <p:sp>
            <p:nvSpPr>
              <p:cNvPr id="93" name="Text Box 13"/>
              <p:cNvSpPr txBox="1">
                <a:spLocks noChangeArrowheads="1"/>
              </p:cNvSpPr>
              <p:nvPr/>
            </p:nvSpPr>
            <p:spPr bwMode="auto">
              <a:xfrm>
                <a:off x="5065" y="7804"/>
                <a:ext cx="1376" cy="282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400" dirty="0" err="1"/>
                  <a:t>Closed_polyline</a:t>
                </a:r>
                <a:endParaRPr lang="en-US" sz="1400" dirty="0"/>
              </a:p>
            </p:txBody>
          </p:sp>
          <p:sp>
            <p:nvSpPr>
              <p:cNvPr id="94" name="Text Box 12"/>
              <p:cNvSpPr txBox="1">
                <a:spLocks noChangeArrowheads="1"/>
              </p:cNvSpPr>
              <p:nvPr/>
            </p:nvSpPr>
            <p:spPr bwMode="auto">
              <a:xfrm>
                <a:off x="3419" y="7743"/>
                <a:ext cx="1431" cy="282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400" dirty="0" err="1"/>
                  <a:t>Marked_polyline</a:t>
                </a:r>
                <a:endParaRPr lang="en-US" sz="1400" dirty="0"/>
              </a:p>
            </p:txBody>
          </p:sp>
          <p:sp>
            <p:nvSpPr>
              <p:cNvPr id="95" name="Text Box 17"/>
              <p:cNvSpPr txBox="1">
                <a:spLocks noChangeArrowheads="1"/>
              </p:cNvSpPr>
              <p:nvPr/>
            </p:nvSpPr>
            <p:spPr bwMode="auto">
              <a:xfrm>
                <a:off x="3557" y="8232"/>
                <a:ext cx="733" cy="238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400" dirty="0"/>
                  <a:t>Marks</a:t>
                </a:r>
              </a:p>
            </p:txBody>
          </p:sp>
          <p:sp>
            <p:nvSpPr>
              <p:cNvPr id="96" name="Text Box 15"/>
              <p:cNvSpPr txBox="1">
                <a:spLocks noChangeArrowheads="1"/>
              </p:cNvSpPr>
              <p:nvPr/>
            </p:nvSpPr>
            <p:spPr bwMode="auto">
              <a:xfrm>
                <a:off x="3282" y="8782"/>
                <a:ext cx="626" cy="244"/>
              </a:xfrm>
              <a:prstGeom prst="rect">
                <a:avLst/>
              </a:prstGeom>
              <a:solidFill>
                <a:srgbClr val="92D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defPPr>
                  <a:defRPr lang="en-US"/>
                </a:defPPr>
                <a:lvl1pPr algn="ctr" eaLnBrk="1" hangingPunct="1">
                  <a:defRPr sz="1600">
                    <a:latin typeface="+mn-lt"/>
                  </a:defRPr>
                </a:lvl1pPr>
                <a:lvl2pPr marL="742950" indent="-285750" eaLnBrk="0" hangingPunct="0"/>
                <a:lvl3pPr marL="1143000" indent="-228600" eaLnBrk="0" hangingPunct="0"/>
                <a:lvl4pPr marL="1600200" indent="-228600" eaLnBrk="0" hangingPunct="0"/>
                <a:lvl5pPr marL="2057400" indent="-228600" eaLnBrk="0" hangingPunct="0"/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</a:lvl9pPr>
              </a:lstStyle>
              <a:p>
                <a:r>
                  <a:rPr lang="en-US" sz="1400" dirty="0"/>
                  <a:t>Mark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8447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Layout</a:t>
            </a:r>
            <a:endParaRPr lang="en-US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data members of a derived class are simply added at the end of its base class (a Circle is a Shape with a radius)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5886003-FE7F-4498-BC16-784EBCD3E047}" type="slidenum">
              <a:rPr lang="en-US" smtClean="0"/>
              <a:pPr/>
              <a:t>37</a:t>
            </a:fld>
            <a:endParaRPr lang="en-US"/>
          </a:p>
        </p:txBody>
      </p:sp>
      <p:grpSp>
        <p:nvGrpSpPr>
          <p:cNvPr id="24581" name="Group 4"/>
          <p:cNvGrpSpPr>
            <a:grpSpLocks noChangeAspect="1"/>
          </p:cNvGrpSpPr>
          <p:nvPr/>
        </p:nvGrpSpPr>
        <p:grpSpPr bwMode="auto">
          <a:xfrm>
            <a:off x="3276600" y="2286001"/>
            <a:ext cx="4800600" cy="4384675"/>
            <a:chOff x="4778" y="3955"/>
            <a:chExt cx="3450" cy="3240"/>
          </a:xfrm>
        </p:grpSpPr>
        <p:sp>
          <p:nvSpPr>
            <p:cNvPr id="24583" name="AutoShape 5"/>
            <p:cNvSpPr>
              <a:spLocks noChangeAspect="1" noChangeArrowheads="1"/>
            </p:cNvSpPr>
            <p:nvPr/>
          </p:nvSpPr>
          <p:spPr bwMode="auto">
            <a:xfrm>
              <a:off x="4778" y="3955"/>
              <a:ext cx="3450" cy="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84" name="Text Box 6"/>
            <p:cNvSpPr txBox="1">
              <a:spLocks noChangeArrowheads="1"/>
            </p:cNvSpPr>
            <p:nvPr/>
          </p:nvSpPr>
          <p:spPr bwMode="auto">
            <a:xfrm>
              <a:off x="6278" y="4264"/>
              <a:ext cx="1500" cy="1080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 dirty="0">
                  <a:latin typeface="+mn-lt"/>
                </a:rPr>
                <a:t>points</a:t>
              </a:r>
            </a:p>
            <a:p>
              <a:pPr eaLnBrk="1" hangingPunct="1"/>
              <a:r>
                <a:rPr lang="en-US" sz="2000" dirty="0" err="1">
                  <a:latin typeface="+mn-lt"/>
                </a:rPr>
                <a:t>line_color</a:t>
              </a:r>
              <a:endParaRPr lang="en-US" sz="2000" dirty="0">
                <a:latin typeface="+mn-lt"/>
              </a:endParaRPr>
            </a:p>
            <a:p>
              <a:pPr eaLnBrk="1" hangingPunct="1"/>
              <a:r>
                <a:rPr lang="en-US" sz="2000" dirty="0">
                  <a:latin typeface="+mn-lt"/>
                </a:rPr>
                <a:t>ls</a:t>
              </a:r>
            </a:p>
            <a:p>
              <a:pPr eaLnBrk="1" hangingPunct="1"/>
              <a:endParaRPr lang="en-US" sz="2000" b="1" dirty="0">
                <a:latin typeface="+mn-lt"/>
              </a:endParaRPr>
            </a:p>
          </p:txBody>
        </p:sp>
        <p:sp>
          <p:nvSpPr>
            <p:cNvPr id="24585" name="Text Box 7"/>
            <p:cNvSpPr txBox="1">
              <a:spLocks noChangeArrowheads="1"/>
            </p:cNvSpPr>
            <p:nvPr/>
          </p:nvSpPr>
          <p:spPr bwMode="auto">
            <a:xfrm>
              <a:off x="5599" y="4098"/>
              <a:ext cx="900" cy="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 dirty="0">
                  <a:latin typeface="+mn-lt"/>
                </a:rPr>
                <a:t>Shape</a:t>
              </a:r>
              <a:r>
                <a:rPr lang="en-US" sz="2000" b="1" dirty="0">
                  <a:latin typeface="+mn-lt"/>
                </a:rPr>
                <a:t>:</a:t>
              </a:r>
            </a:p>
          </p:txBody>
        </p:sp>
        <p:sp>
          <p:nvSpPr>
            <p:cNvPr id="24586" name="Text Box 8"/>
            <p:cNvSpPr txBox="1">
              <a:spLocks noChangeArrowheads="1"/>
            </p:cNvSpPr>
            <p:nvPr/>
          </p:nvSpPr>
          <p:spPr bwMode="auto">
            <a:xfrm>
              <a:off x="6278" y="5652"/>
              <a:ext cx="1500" cy="1389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 dirty="0" smtClean="0">
                  <a:latin typeface="+mn-lt"/>
                </a:rPr>
                <a:t>points</a:t>
              </a:r>
              <a:endParaRPr lang="en-US" sz="2000" dirty="0">
                <a:latin typeface="+mn-lt"/>
              </a:endParaRPr>
            </a:p>
            <a:p>
              <a:pPr eaLnBrk="1" hangingPunct="1"/>
              <a:r>
                <a:rPr lang="en-US" sz="2000" dirty="0" err="1">
                  <a:latin typeface="+mn-lt"/>
                </a:rPr>
                <a:t>line_color</a:t>
              </a:r>
              <a:endParaRPr lang="en-US" sz="2000" dirty="0">
                <a:latin typeface="+mn-lt"/>
              </a:endParaRPr>
            </a:p>
            <a:p>
              <a:pPr eaLnBrk="1" hangingPunct="1"/>
              <a:r>
                <a:rPr lang="en-US" sz="2000" dirty="0" err="1">
                  <a:latin typeface="+mn-lt"/>
                </a:rPr>
                <a:t>ls</a:t>
              </a:r>
              <a:endParaRPr lang="en-US" sz="2000" dirty="0">
                <a:latin typeface="+mn-lt"/>
              </a:endParaRPr>
            </a:p>
            <a:p>
              <a:pPr eaLnBrk="1" hangingPunct="1"/>
              <a:r>
                <a:rPr lang="en-US" sz="2000" dirty="0">
                  <a:latin typeface="+mn-lt"/>
                </a:rPr>
                <a:t>----------------------</a:t>
              </a:r>
            </a:p>
            <a:p>
              <a:pPr eaLnBrk="1" hangingPunct="1"/>
              <a:r>
                <a:rPr lang="en-US" sz="2000" dirty="0">
                  <a:latin typeface="+mn-lt"/>
                </a:rPr>
                <a:t>r</a:t>
              </a:r>
            </a:p>
          </p:txBody>
        </p:sp>
        <p:sp>
          <p:nvSpPr>
            <p:cNvPr id="24587" name="Text Box 9"/>
            <p:cNvSpPr txBox="1">
              <a:spLocks noChangeArrowheads="1"/>
            </p:cNvSpPr>
            <p:nvPr/>
          </p:nvSpPr>
          <p:spPr bwMode="auto">
            <a:xfrm>
              <a:off x="5599" y="5506"/>
              <a:ext cx="900" cy="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r>
                <a:rPr lang="en-US" sz="2000" dirty="0">
                  <a:latin typeface="+mn-lt"/>
                </a:rPr>
                <a:t>Circle</a:t>
              </a:r>
              <a:r>
                <a:rPr lang="en-US" sz="2000" b="1" dirty="0">
                  <a:latin typeface="+mn-lt"/>
                </a:rPr>
                <a:t>:                                            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22937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Inheritance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Interface inheritance</a:t>
            </a:r>
          </a:p>
          <a:p>
            <a:pPr lvl="1"/>
            <a:r>
              <a:rPr lang="en-US" smtClean="0"/>
              <a:t>A function expecting a shape (a Shape&amp;) can accept any object of a class derived from Shape.</a:t>
            </a:r>
          </a:p>
          <a:p>
            <a:pPr lvl="1"/>
            <a:r>
              <a:rPr lang="en-US" smtClean="0"/>
              <a:t>Simplifies use</a:t>
            </a:r>
          </a:p>
          <a:p>
            <a:pPr lvl="2"/>
            <a:r>
              <a:rPr lang="en-US" smtClean="0"/>
              <a:t>sometimes dramatically</a:t>
            </a:r>
          </a:p>
          <a:p>
            <a:pPr lvl="1"/>
            <a:r>
              <a:rPr lang="en-US" smtClean="0"/>
              <a:t>We can add classes derived from Shape to a program without rewriting user code</a:t>
            </a:r>
          </a:p>
          <a:p>
            <a:pPr lvl="2"/>
            <a:r>
              <a:rPr lang="en-US" smtClean="0"/>
              <a:t>Adding without touching old code is one of the “holy grails” of programming</a:t>
            </a:r>
          </a:p>
          <a:p>
            <a:r>
              <a:rPr lang="en-US" smtClean="0"/>
              <a:t>Implementation inheritance</a:t>
            </a:r>
          </a:p>
          <a:p>
            <a:pPr lvl="1"/>
            <a:r>
              <a:rPr lang="en-US" smtClean="0"/>
              <a:t>Simplifies implementation of derived classes</a:t>
            </a:r>
          </a:p>
          <a:p>
            <a:pPr lvl="2"/>
            <a:r>
              <a:rPr lang="en-US" smtClean="0"/>
              <a:t>Common functionality can be provided in one place</a:t>
            </a:r>
          </a:p>
          <a:p>
            <a:pPr lvl="2"/>
            <a:r>
              <a:rPr lang="en-US" smtClean="0"/>
              <a:t>Changes can be done in one place and have universal effect</a:t>
            </a:r>
          </a:p>
          <a:p>
            <a:pPr lvl="3"/>
            <a:r>
              <a:rPr lang="en-US" smtClean="0"/>
              <a:t>Another “holy grail”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F3CB1AB9-671B-41DE-A9EC-82000F558586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91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 member (data, function, or type member) or a base can be</a:t>
            </a:r>
          </a:p>
          <a:p>
            <a:pPr lvl="1"/>
            <a:r>
              <a:rPr lang="en-US" dirty="0" smtClean="0"/>
              <a:t>Private, protected, or public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84BC044-B03A-4032-9EC1-D3550C0543C1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266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464" y="1890714"/>
            <a:ext cx="6315075" cy="307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389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Kinds of Refactoring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4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Move Member Function or Data 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Rename 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Member Function or Data 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Pull-up/push-down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lvl="0"/>
            <a:r>
              <a:rPr lang="en-US" dirty="0"/>
              <a:t>Extract class/method</a:t>
            </a:r>
          </a:p>
          <a:p>
            <a:pPr lvl="0"/>
            <a:r>
              <a:rPr lang="en-US" dirty="0"/>
              <a:t>Encapsulate field</a:t>
            </a:r>
          </a:p>
          <a:p>
            <a:pPr lvl="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Replacing code with patterns</a:t>
            </a:r>
          </a:p>
          <a:p>
            <a:pPr lvl="0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Functional Refactoring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6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Pure virtual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600" dirty="0" smtClean="0"/>
              <a:t>Often, a function in an interface can’t be implemented</a:t>
            </a:r>
          </a:p>
          <a:p>
            <a:pPr lvl="1"/>
            <a:r>
              <a:rPr lang="en-US" sz="2300" dirty="0" smtClean="0"/>
              <a:t>E.g. the data needed is “hidden” in the derived class</a:t>
            </a:r>
          </a:p>
          <a:p>
            <a:pPr lvl="1"/>
            <a:r>
              <a:rPr lang="en-US" sz="2300" dirty="0" smtClean="0"/>
              <a:t>We must ensure that a derived class implements that function</a:t>
            </a:r>
          </a:p>
          <a:p>
            <a:pPr lvl="1"/>
            <a:r>
              <a:rPr lang="en-US" sz="2300" dirty="0" smtClean="0"/>
              <a:t>Make it a “pure virtual function” (=0)</a:t>
            </a:r>
          </a:p>
          <a:p>
            <a:r>
              <a:rPr lang="en-US" sz="2600" dirty="0" smtClean="0"/>
              <a:t>This is how we define truly abstract interfaces (“pure interfaces”)</a:t>
            </a:r>
          </a:p>
          <a:p>
            <a:pPr marL="548640" lvl="2" indent="0">
              <a:spcBef>
                <a:spcPts val="600"/>
              </a:spcBef>
              <a:buNone/>
            </a:pP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interface to electric motors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Engine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no data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(usually) no constructor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virtual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increase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=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must be defined in a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                                   // derived class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virtual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~Engine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(usually) a virtual destructor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dirty="0" smtClean="0"/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Engine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eee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error: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Engine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is an abstract class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822960" lvl="3" indent="0">
              <a:spcBef>
                <a:spcPts val="600"/>
              </a:spcBef>
              <a:buNone/>
            </a:pP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63A77EC-7D34-4BD4-B3E5-3507C87F3943}" type="slidenum">
              <a:rPr lang="en-US" smtClean="0"/>
              <a:pPr/>
              <a:t>40</a:t>
            </a:fld>
            <a:endParaRPr lang="en-US"/>
          </a:p>
        </p:txBody>
      </p:sp>
      <p:cxnSp>
        <p:nvCxnSpPr>
          <p:cNvPr id="27654" name="Straight Arrow Connector 6"/>
          <p:cNvCxnSpPr>
            <a:cxnSpLocks noChangeShapeType="1"/>
          </p:cNvCxnSpPr>
          <p:nvPr/>
        </p:nvCxnSpPr>
        <p:spPr bwMode="auto">
          <a:xfrm flipH="1">
            <a:off x="4931664" y="3813048"/>
            <a:ext cx="3444240" cy="835151"/>
          </a:xfrm>
          <a:prstGeom prst="straightConnector1">
            <a:avLst/>
          </a:prstGeom>
          <a:noFill/>
          <a:ln w="25400" algn="ctr">
            <a:solidFill>
              <a:srgbClr val="C00000"/>
            </a:solidFill>
            <a:round/>
            <a:headEnd/>
            <a:tailEnd type="arrow" w="med" len="med"/>
          </a:ln>
        </p:spPr>
      </p:cxnSp>
    </p:spTree>
    <p:extLst>
      <p:ext uri="{BB962C8B-B14F-4D97-AF65-F5344CB8AC3E}">
        <p14:creationId xmlns:p14="http://schemas.microsoft.com/office/powerpoint/2010/main" val="180988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Pure virtual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A pure interface can then be used as a base class</a:t>
            </a:r>
          </a:p>
          <a:p>
            <a:pPr lvl="1"/>
            <a:r>
              <a:rPr lang="en-US" sz="2300" dirty="0" smtClean="0"/>
              <a:t>We talked about Constructors and destructors before</a:t>
            </a:r>
          </a:p>
          <a:p>
            <a:pPr marL="548640" lvl="2" indent="0">
              <a:spcBef>
                <a:spcPts val="600"/>
              </a:spcBef>
              <a:buNone/>
            </a:pPr>
            <a:endParaRPr lang="en-US" dirty="0" smtClean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engine model M123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M123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Engine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    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// representation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public: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M123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constructor:  initialization, acquire resources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overrides Engine::increase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increase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/* ... */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    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~M123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destructor: cleanup, release resources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M123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window3_control;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OK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C22E263-4458-4454-AB76-66353D7AF11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4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Technicality: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you don’t know how to copy an object, prevent copying</a:t>
            </a:r>
          </a:p>
          <a:p>
            <a:pPr lvl="1"/>
            <a:r>
              <a:rPr lang="en-US" dirty="0" smtClean="0"/>
              <a:t>Abstract classes typically should not be copied</a:t>
            </a:r>
          </a:p>
          <a:p>
            <a:pPr lvl="1"/>
            <a:endParaRPr lang="en-US" dirty="0" smtClean="0"/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Shape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...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Shape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Shape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&amp;)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delete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     // don't copy construct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Shape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operator=(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Shape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&amp;) =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delete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don't copy assign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Shape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Shape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s2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error: no Shape copy constructor (it's deleted)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s2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      // error: no Shape copy assignment (it's deleted)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548640" lvl="2" indent="0">
              <a:spcBef>
                <a:spcPts val="600"/>
              </a:spcBef>
              <a:buNone/>
            </a:pP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FDA540E-0E9F-48DB-9C0D-7DD9BCD002B6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71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Technicality: Overriding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override a virtual function, you need</a:t>
            </a:r>
          </a:p>
          <a:p>
            <a:pPr lvl="1"/>
            <a:r>
              <a:rPr lang="en-US" dirty="0" smtClean="0"/>
              <a:t>A virtual function</a:t>
            </a:r>
          </a:p>
          <a:p>
            <a:pPr lvl="1"/>
            <a:r>
              <a:rPr lang="en-US" dirty="0" smtClean="0"/>
              <a:t>Exactly the same name</a:t>
            </a:r>
          </a:p>
          <a:p>
            <a:pPr lvl="1"/>
            <a:r>
              <a:rPr lang="en-US" dirty="0" smtClean="0"/>
              <a:t>Exactly the same type</a:t>
            </a:r>
          </a:p>
          <a:p>
            <a:pPr lvl="1"/>
            <a:endParaRPr lang="en-US" dirty="0" smtClean="0"/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B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f1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   // not virtual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virtual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f2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virtual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f3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virtual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f4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E8223D71-5BCA-436D-A6FE-BEEE2B8B890F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843016" y="4004468"/>
            <a:ext cx="5181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: 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B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f1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    // doesn't override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f2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 // doesn't override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f3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// doesn't override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4531F"/>
                </a:solidFill>
                <a:latin typeface="Consolas" panose="020B0609020204030204" pitchFamily="49" charset="0"/>
              </a:rPr>
              <a:t>f4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sz="1600" dirty="0">
                <a:solidFill>
                  <a:srgbClr val="008000"/>
                </a:solidFill>
                <a:latin typeface="Consolas" panose="020B0609020204030204" pitchFamily="49" charset="0"/>
              </a:rPr>
              <a:t>     // overrides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665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Interface </a:t>
            </a:r>
            <a:r>
              <a:rPr lang="en-US" dirty="0" smtClean="0"/>
              <a:t>inheritance</a:t>
            </a:r>
          </a:p>
          <a:p>
            <a:pPr lvl="1"/>
            <a:r>
              <a:rPr lang="en-US" dirty="0" smtClean="0"/>
              <a:t>Derived class depends on an interface that is defined by the base class</a:t>
            </a:r>
          </a:p>
          <a:p>
            <a:pPr lvl="1"/>
            <a:r>
              <a:rPr lang="en-US" dirty="0" smtClean="0"/>
              <a:t>Code relies on interface for invoking functionalities</a:t>
            </a:r>
          </a:p>
          <a:p>
            <a:pPr lvl="1"/>
            <a:r>
              <a:rPr lang="en-US" dirty="0" smtClean="0"/>
              <a:t>Our graphics system critically depends on the </a:t>
            </a:r>
            <a:r>
              <a:rPr lang="en-US" dirty="0" err="1" smtClean="0">
                <a:latin typeface="Consolas" panose="020B0609020204030204" pitchFamily="49" charset="0"/>
              </a:rPr>
              <a:t>draw_lines</a:t>
            </a:r>
            <a:r>
              <a:rPr lang="en-US" dirty="0" smtClean="0">
                <a:latin typeface="Consolas" panose="020B0609020204030204" pitchFamily="49" charset="0"/>
              </a:rPr>
              <a:t>()</a:t>
            </a:r>
            <a:r>
              <a:rPr lang="en-US" dirty="0" smtClean="0"/>
              <a:t> interface</a:t>
            </a:r>
          </a:p>
          <a:p>
            <a:r>
              <a:rPr lang="en-US" dirty="0" smtClean="0"/>
              <a:t>Implementation inheritance</a:t>
            </a:r>
          </a:p>
          <a:p>
            <a:pPr lvl="1"/>
            <a:r>
              <a:rPr lang="en-US" dirty="0" smtClean="0"/>
              <a:t>Simplify derived classes by moving common functionalities to base class</a:t>
            </a:r>
          </a:p>
          <a:p>
            <a:pPr lvl="1"/>
            <a:r>
              <a:rPr lang="en-US" dirty="0" smtClean="0"/>
              <a:t>Our </a:t>
            </a:r>
            <a:r>
              <a:rPr lang="en-US" dirty="0" smtClean="0">
                <a:latin typeface="Consolas" panose="020B0609020204030204" pitchFamily="49" charset="0"/>
              </a:rPr>
              <a:t>Shape</a:t>
            </a:r>
            <a:r>
              <a:rPr lang="en-US" dirty="0" smtClean="0"/>
              <a:t> class manages colors, line styles, and list of points</a:t>
            </a:r>
          </a:p>
          <a:p>
            <a:r>
              <a:rPr lang="en-US" dirty="0" smtClean="0"/>
              <a:t>All of this ensures independence of graphics system (Window) from kinds of Shapes</a:t>
            </a:r>
          </a:p>
          <a:p>
            <a:pPr lvl="1"/>
            <a:r>
              <a:rPr lang="en-US" dirty="0" smtClean="0"/>
              <a:t>We can add new shapes without recompiling</a:t>
            </a:r>
          </a:p>
          <a:p>
            <a:pPr lvl="1"/>
            <a:r>
              <a:rPr lang="en-US" dirty="0" smtClean="0"/>
              <a:t>In fact </a:t>
            </a:r>
            <a:r>
              <a:rPr lang="en-US" dirty="0" smtClean="0">
                <a:latin typeface="Consolas" panose="020B0609020204030204" pitchFamily="49" charset="0"/>
              </a:rPr>
              <a:t>Window</a:t>
            </a:r>
            <a:r>
              <a:rPr lang="en-US" dirty="0" smtClean="0"/>
              <a:t> doesn’t know anything about concrete shapes (</a:t>
            </a:r>
            <a:r>
              <a:rPr lang="en-US" dirty="0" smtClean="0">
                <a:latin typeface="Consolas" panose="020B0609020204030204" pitchFamily="49" charset="0"/>
              </a:rPr>
              <a:t>Circles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</a:rPr>
              <a:t>Rectangles</a:t>
            </a:r>
            <a:r>
              <a:rPr lang="en-US" dirty="0" smtClean="0"/>
              <a:t>, etc.)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7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37" y="561634"/>
            <a:ext cx="3810000" cy="2857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735" y="3419134"/>
            <a:ext cx="3813602" cy="286020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536" y="2182075"/>
            <a:ext cx="3813600" cy="28602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19" y="3805215"/>
            <a:ext cx="2795905" cy="18662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147" y="1181098"/>
            <a:ext cx="2796189" cy="18392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759" y="859264"/>
            <a:ext cx="2958566" cy="64366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578" y="5547935"/>
            <a:ext cx="2570102" cy="34696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65339F38-439B-42BE-A6DB-D203DE66964E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0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 Class/Method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Pull methods and classes out of another method or class</a:t>
            </a:r>
          </a:p>
          <a:p>
            <a:r>
              <a:rPr lang="en-US" dirty="0" smtClean="0"/>
              <a:t>Reduce the size of the larger class/method to improve cohesion</a:t>
            </a:r>
          </a:p>
          <a:p>
            <a:r>
              <a:rPr lang="en-US" dirty="0" smtClean="0"/>
              <a:t>Which SOLID principle relates to this?</a:t>
            </a:r>
          </a:p>
          <a:p>
            <a:pPr lvl="1"/>
            <a:r>
              <a:rPr lang="en-US" dirty="0" smtClean="0"/>
              <a:t>Single-responsibility (</a:t>
            </a:r>
            <a:r>
              <a:rPr lang="en-US" dirty="0"/>
              <a:t>A class should have one and only one reason to change, meaning that a class should have only one job</a:t>
            </a:r>
            <a:r>
              <a:rPr lang="en-US" dirty="0" smtClean="0"/>
              <a:t>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9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public: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Car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 smtClean="0">
                <a:solidFill>
                  <a:srgbClr val="008000"/>
                </a:solidFill>
                <a:latin typeface="Consolas" panose="020B0609020204030204" pitchFamily="49" charset="0"/>
              </a:rPr>
              <a:t>// extremely 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complicated state-dependent logic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accelerate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/*...*/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brake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/*...*/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4531F"/>
                </a:solidFill>
                <a:latin typeface="Consolas" panose="020B0609020204030204" pitchFamily="49" charset="0"/>
              </a:rPr>
              <a:t>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/*...*/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Move </a:t>
            </a:r>
            <a:r>
              <a:rPr lang="en-US" dirty="0" smtClean="0">
                <a:cs typeface="Courier New" panose="02070309020205020404" pitchFamily="49" charset="0"/>
              </a:rPr>
              <a:t>creating a </a:t>
            </a:r>
            <a:r>
              <a:rPr lang="en-US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Car</a:t>
            </a:r>
            <a:r>
              <a:rPr lang="en-US" dirty="0" smtClean="0">
                <a:cs typeface="Courier New" panose="02070309020205020404" pitchFamily="49" charset="0"/>
              </a:rPr>
              <a:t> </a:t>
            </a:r>
            <a:r>
              <a:rPr lang="en-US" dirty="0">
                <a:cs typeface="Courier New" panose="02070309020205020404" pitchFamily="49" charset="0"/>
              </a:rPr>
              <a:t>to a factory: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CarFactory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 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public: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Car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create_car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/*...*/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    // all the state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7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Encapsulate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 field (i.e., member variable) from being public to being accessed by a “getter”</a:t>
            </a:r>
          </a:p>
          <a:p>
            <a:r>
              <a:rPr lang="en-US" dirty="0" smtClean="0"/>
              <a:t>In some languages, this is extremely easy:</a:t>
            </a:r>
          </a:p>
          <a:p>
            <a:pPr lvl="1"/>
            <a:r>
              <a:rPr lang="en-US" dirty="0" smtClean="0"/>
              <a:t>C# has a feature where you can make a field secretly call a getter</a:t>
            </a:r>
          </a:p>
          <a:p>
            <a:r>
              <a:rPr lang="en-US" dirty="0" smtClean="0"/>
              <a:t>In other programming languages, such as Java and C++, it takes a bit of work:</a:t>
            </a:r>
          </a:p>
          <a:p>
            <a:pPr lvl="1"/>
            <a:r>
              <a:rPr lang="en-US" dirty="0" smtClean="0"/>
              <a:t>Hide the field by making it private</a:t>
            </a:r>
          </a:p>
          <a:p>
            <a:pPr lvl="1"/>
            <a:r>
              <a:rPr lang="en-US" dirty="0" smtClean="0"/>
              <a:t>Fix all the errors that appear by using the new getter method</a:t>
            </a:r>
          </a:p>
          <a:p>
            <a:r>
              <a:rPr lang="en-US" dirty="0" smtClean="0"/>
              <a:t>When should you do that?</a:t>
            </a:r>
          </a:p>
          <a:p>
            <a:pPr lvl="1"/>
            <a:r>
              <a:rPr lang="en-US" dirty="0" smtClean="0"/>
              <a:t>Encapsulate members that may become inconsistent when one of those changes independently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6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Fallacy of Encapsulation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 return a mutable object, you are not encapsulating anything</a:t>
            </a:r>
          </a:p>
          <a:p>
            <a:r>
              <a:rPr lang="en-US" dirty="0" smtClean="0"/>
              <a:t>Consider the following attempt at encapsulation:</a:t>
            </a:r>
          </a:p>
          <a:p>
            <a:pPr marL="548640" lvl="2" indent="0">
              <a:spcBef>
                <a:spcPts val="600"/>
              </a:spcBef>
              <a:buNone/>
            </a:pPr>
            <a:endParaRPr lang="en-US" dirty="0" smtClean="0">
              <a:solidFill>
                <a:srgbClr val="0000FF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FF"/>
                </a:solidFill>
                <a:latin typeface="Consolas" panose="020B0609020204030204" pitchFamily="49" charset="0"/>
              </a:rPr>
              <a:t>class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OrderedCarList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private: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::map&lt;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::string, Car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&gt; list;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public: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</a:t>
            </a:r>
            <a:r>
              <a:rPr lang="en-US" dirty="0" smtClean="0">
                <a:solidFill>
                  <a:srgbClr val="2B91AF"/>
                </a:solidFill>
                <a:latin typeface="Consolas" panose="020B0609020204030204" pitchFamily="49" charset="0"/>
              </a:rPr>
              <a:t>Car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 err="1" smtClean="0">
                <a:solidFill>
                  <a:srgbClr val="74531F"/>
                </a:solidFill>
                <a:latin typeface="Consolas" panose="020B0609020204030204" pitchFamily="49" charset="0"/>
              </a:rPr>
              <a:t>get_car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std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::string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const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 brand)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    </a:t>
            </a:r>
            <a:r>
              <a:rPr lang="en-US" dirty="0">
                <a:solidFill>
                  <a:srgbClr val="8F08C4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list[brand];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 }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/>
            </a:r>
            <a:b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</a:br>
            <a:endParaRPr lang="en-US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2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Fallacy of Encapsulation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lvl="2" indent="0">
              <a:spcBef>
                <a:spcPts val="600"/>
              </a:spcBef>
              <a:buNone/>
            </a:pP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</a:t>
            </a:r>
            <a:r>
              <a:rPr lang="en-US" dirty="0" err="1">
                <a:solidFill>
                  <a:srgbClr val="2B91AF"/>
                </a:solidFill>
                <a:latin typeface="Consolas" panose="020B0609020204030204" pitchFamily="49" charset="0"/>
              </a:rPr>
              <a:t>OrderedCarList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car_list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{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 /*...*/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};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auto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&amp; </a:t>
            </a:r>
            <a:r>
              <a:rPr lang="en-US" dirty="0">
                <a:solidFill>
                  <a:srgbClr val="1F377F"/>
                </a:solidFill>
                <a:latin typeface="Consolas" panose="020B0609020204030204" pitchFamily="49" charset="0"/>
              </a:rPr>
              <a:t>car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car_list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get_car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Ford</a:t>
            </a:r>
            <a:r>
              <a:rPr lang="en-US" dirty="0">
                <a:solidFill>
                  <a:srgbClr val="E21F1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pPr marL="548640" lvl="2" indent="0">
              <a:spcBef>
                <a:spcPts val="600"/>
              </a:spcBef>
              <a:buNone/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   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car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set_price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1F377F"/>
                </a:solidFill>
                <a:latin typeface="Consolas" panose="020B0609020204030204" pitchFamily="49" charset="0"/>
              </a:rPr>
              <a:t>car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74531F"/>
                </a:solidFill>
                <a:latin typeface="Consolas" panose="020B0609020204030204" pitchFamily="49" charset="0"/>
              </a:rPr>
              <a:t>get_price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* </a:t>
            </a:r>
            <a:r>
              <a:rPr lang="en-US" dirty="0">
                <a:solidFill>
                  <a:srgbClr val="098658"/>
                </a:solidFill>
                <a:latin typeface="Consolas" panose="020B0609020204030204" pitchFamily="49" charset="0"/>
              </a:rPr>
              <a:t>0.9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endParaRPr lang="en-US" dirty="0" smtClean="0"/>
          </a:p>
          <a:p>
            <a:r>
              <a:rPr lang="en-US" dirty="0" smtClean="0"/>
              <a:t>The encapsulated map in the </a:t>
            </a:r>
            <a:r>
              <a:rPr lang="en-US" dirty="0" err="1" smtClean="0">
                <a:latin typeface="Consolas" panose="020B0609020204030204" pitchFamily="49" charset="0"/>
              </a:rPr>
              <a:t>car_list</a:t>
            </a:r>
            <a:r>
              <a:rPr lang="en-US" dirty="0" smtClean="0"/>
              <a:t> object is changed outside of the </a:t>
            </a:r>
            <a:r>
              <a:rPr lang="en-US" dirty="0" err="1" smtClean="0">
                <a:latin typeface="Consolas" panose="020B0609020204030204" pitchFamily="49" charset="0"/>
              </a:rPr>
              <a:t>OrderedCarList</a:t>
            </a:r>
            <a:r>
              <a:rPr lang="en-US" dirty="0" smtClean="0"/>
              <a:t> class!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4/16/2023, Lecture 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CSC3380, Spring 2024, Graphics Class Design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1BDDAB70-A88D-4AF2-A4DD-2694A82A076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17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 1 - Welcome and Getting Started</Template>
  <TotalTime>642</TotalTime>
  <Words>4551</Words>
  <Application>Microsoft Office PowerPoint</Application>
  <PresentationFormat>Widescreen</PresentationFormat>
  <Paragraphs>670</Paragraphs>
  <Slides>45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Arial</vt:lpstr>
      <vt:lpstr>Calibri</vt:lpstr>
      <vt:lpstr>Century Schoolbook</vt:lpstr>
      <vt:lpstr>Consolas</vt:lpstr>
      <vt:lpstr>Courier New</vt:lpstr>
      <vt:lpstr>Times New Roman</vt:lpstr>
      <vt:lpstr>Wingdings 2</vt:lpstr>
      <vt:lpstr>View</vt:lpstr>
      <vt:lpstr>Graphics Class Design</vt:lpstr>
      <vt:lpstr>Software Development Notes</vt:lpstr>
      <vt:lpstr>The SOLID Principles</vt:lpstr>
      <vt:lpstr>Kinds of Refactoring</vt:lpstr>
      <vt:lpstr>Extract Class/Method</vt:lpstr>
      <vt:lpstr>Example</vt:lpstr>
      <vt:lpstr>Encapsulate Field</vt:lpstr>
      <vt:lpstr>The Fallacy of Encapsulation</vt:lpstr>
      <vt:lpstr>The Fallacy of Encapsulation</vt:lpstr>
      <vt:lpstr>Real Encapsulation</vt:lpstr>
      <vt:lpstr>Why bother Encapsulating?</vt:lpstr>
      <vt:lpstr>In Conclusion</vt:lpstr>
      <vt:lpstr>Graphics Class Design</vt:lpstr>
      <vt:lpstr>Abstract</vt:lpstr>
      <vt:lpstr>Ideals</vt:lpstr>
      <vt:lpstr>Logically identical Operations have the same Name</vt:lpstr>
      <vt:lpstr>Logically different Operations have different Names</vt:lpstr>
      <vt:lpstr>Possible pitfall</vt:lpstr>
      <vt:lpstr>Expose Things Uniformly</vt:lpstr>
      <vt:lpstr>What does “private” buy us?</vt:lpstr>
      <vt:lpstr>What is a Library?</vt:lpstr>
      <vt:lpstr>“Regular” Interfaces</vt:lpstr>
      <vt:lpstr>Class Shape</vt:lpstr>
      <vt:lpstr>Class Shape</vt:lpstr>
      <vt:lpstr>Class Shape – is abstract</vt:lpstr>
      <vt:lpstr>Class Shape</vt:lpstr>
      <vt:lpstr>Class Shape</vt:lpstr>
      <vt:lpstr>Class Shape</vt:lpstr>
      <vt:lpstr>Class Shape (Basic Idea of Drawing)</vt:lpstr>
      <vt:lpstr>Class Shape (Implementation of Drawing)</vt:lpstr>
      <vt:lpstr>Class Shape</vt:lpstr>
      <vt:lpstr>Class Shape</vt:lpstr>
      <vt:lpstr>Class Shape</vt:lpstr>
      <vt:lpstr>Display Model Completed</vt:lpstr>
      <vt:lpstr>Language Mechanisms</vt:lpstr>
      <vt:lpstr>A simple Class Hierarchy</vt:lpstr>
      <vt:lpstr>Object Layout</vt:lpstr>
      <vt:lpstr>Benefits of Inheritance</vt:lpstr>
      <vt:lpstr>Access Model</vt:lpstr>
      <vt:lpstr>Pure virtual functions</vt:lpstr>
      <vt:lpstr>Pure virtual functions</vt:lpstr>
      <vt:lpstr>Technicality: Copying</vt:lpstr>
      <vt:lpstr>Technicality: Overriding</vt:lpstr>
      <vt:lpstr>Types of Inheritance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Hartmut Kaiser</dc:creator>
  <cp:lastModifiedBy>Hartmut Kaiser</cp:lastModifiedBy>
  <cp:revision>65</cp:revision>
  <dcterms:created xsi:type="dcterms:W3CDTF">2023-10-02T16:10:09Z</dcterms:created>
  <dcterms:modified xsi:type="dcterms:W3CDTF">2024-04-15T21:01:04Z</dcterms:modified>
</cp:coreProperties>
</file>