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9"/>
  </p:notesMasterIdLst>
  <p:sldIdLst>
    <p:sldId id="256" r:id="rId2"/>
    <p:sldId id="308" r:id="rId3"/>
    <p:sldId id="311" r:id="rId4"/>
    <p:sldId id="330" r:id="rId5"/>
    <p:sldId id="331" r:id="rId6"/>
    <p:sldId id="329" r:id="rId7"/>
    <p:sldId id="327" r:id="rId8"/>
    <p:sldId id="328" r:id="rId9"/>
    <p:sldId id="318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19" r:id="rId18"/>
    <p:sldId id="312" r:id="rId19"/>
    <p:sldId id="314" r:id="rId20"/>
    <p:sldId id="310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332" r:id="rId41"/>
    <p:sldId id="333" r:id="rId42"/>
    <p:sldId id="334" r:id="rId43"/>
    <p:sldId id="277" r:id="rId44"/>
    <p:sldId id="278" r:id="rId45"/>
    <p:sldId id="279" r:id="rId46"/>
    <p:sldId id="280" r:id="rId47"/>
    <p:sldId id="281" r:id="rId48"/>
    <p:sldId id="282" r:id="rId49"/>
    <p:sldId id="283" r:id="rId50"/>
    <p:sldId id="284" r:id="rId51"/>
    <p:sldId id="285" r:id="rId52"/>
    <p:sldId id="286" r:id="rId53"/>
    <p:sldId id="287" r:id="rId54"/>
    <p:sldId id="288" r:id="rId55"/>
    <p:sldId id="289" r:id="rId56"/>
    <p:sldId id="290" r:id="rId57"/>
    <p:sldId id="291" r:id="rId58"/>
    <p:sldId id="292" r:id="rId59"/>
    <p:sldId id="293" r:id="rId60"/>
    <p:sldId id="294" r:id="rId61"/>
    <p:sldId id="295" r:id="rId62"/>
    <p:sldId id="296" r:id="rId63"/>
    <p:sldId id="297" r:id="rId64"/>
    <p:sldId id="298" r:id="rId65"/>
    <p:sldId id="299" r:id="rId66"/>
    <p:sldId id="306" r:id="rId67"/>
    <p:sldId id="257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2472" userDrawn="1">
          <p15:clr>
            <a:srgbClr val="A4A3A4"/>
          </p15:clr>
        </p15:guide>
        <p15:guide id="3" pos="5208" userDrawn="1">
          <p15:clr>
            <a:srgbClr val="A4A3A4"/>
          </p15:clr>
        </p15:guide>
        <p15:guide id="4" orient="horz" pos="3360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576" userDrawn="1">
          <p15:clr>
            <a:srgbClr val="A4A3A4"/>
          </p15:clr>
        </p15:guide>
        <p15:guide id="7" orient="horz" pos="1152" userDrawn="1">
          <p15:clr>
            <a:srgbClr val="A4A3A4"/>
          </p15:clr>
        </p15:guide>
        <p15:guide id="8" orient="horz" pos="3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38" y="366"/>
      </p:cViewPr>
      <p:guideLst>
        <p:guide orient="horz" pos="1392"/>
        <p:guide pos="2472"/>
        <p:guide pos="5208"/>
        <p:guide orient="horz" pos="3360"/>
        <p:guide pos="3840"/>
        <p:guide pos="6576"/>
        <p:guide orient="horz" pos="1152"/>
        <p:guide orient="horz" pos="3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BC91D-EBBC-4BFF-92B4-F73CEF2D214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1CA6-6FE8-4799-A7DA-888995C6F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8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01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513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3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362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8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907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4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5001002/how-to-create-circular-progresspie-chart-like-indicato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ositek.net/dont-just-toss-that-old-hard-driv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iracleshappen13.blogspot.co.uk/2012/02/tag-thon-i-got-tagged-d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29.jpg"/><Relationship Id="rId7" Type="http://schemas.openxmlformats.org/officeDocument/2006/relationships/image" Target="../media/image3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g"/><Relationship Id="rId4" Type="http://schemas.openxmlformats.org/officeDocument/2006/relationships/image" Target="../media/image30.jp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 &amp; Graphing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buClr>
                <a:srgbClr val="4F81BD"/>
              </a:buClr>
            </a:pPr>
            <a:r>
              <a:rPr lang="en-US" sz="2000" dirty="0">
                <a:solidFill>
                  <a:prstClr val="white">
                    <a:lumMod val="75000"/>
                  </a:prstClr>
                </a:solidFill>
              </a:rPr>
              <a:t>Lecture </a:t>
            </a:r>
            <a:r>
              <a:rPr lang="en-US" sz="2000" dirty="0" smtClean="0">
                <a:solidFill>
                  <a:prstClr val="white">
                    <a:lumMod val="75000"/>
                  </a:prstClr>
                </a:solidFill>
              </a:rPr>
              <a:t>19</a:t>
            </a:r>
            <a:endParaRPr lang="en-US" sz="2000" dirty="0">
              <a:solidFill>
                <a:prstClr val="white">
                  <a:lumMod val="75000"/>
                </a:prstClr>
              </a:solidFill>
            </a:endParaRPr>
          </a:p>
          <a:p>
            <a:pPr lvl="0">
              <a:buClr>
                <a:srgbClr val="4F81BD"/>
              </a:buClr>
            </a:pPr>
            <a:r>
              <a:rPr lang="en-US" sz="2000" dirty="0">
                <a:solidFill>
                  <a:prstClr val="white">
                    <a:lumMod val="75000"/>
                  </a:prstClr>
                </a:solidFill>
              </a:rPr>
              <a:t>Hartmut Kaiser</a:t>
            </a:r>
          </a:p>
          <a:p>
            <a:r>
              <a:rPr lang="en-US" sz="2000" dirty="0"/>
              <a:t>https://</a:t>
            </a:r>
            <a:r>
              <a:rPr lang="en-US" sz="2000" dirty="0" smtClean="0"/>
              <a:t>teaching.hkaiser.org/spring2024/csc3380</a:t>
            </a:r>
            <a:r>
              <a:rPr lang="en-US" sz="2000" dirty="0"/>
              <a:t>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8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4F98A-83A7-4B80-9CD7-5965DF3D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Mutation Testing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Basic idea: test the tests</a:t>
            </a:r>
          </a:p>
          <a:p>
            <a:pPr lvl="0"/>
            <a:r>
              <a:rPr lang="en-US" dirty="0"/>
              <a:t>Take some code that passes all the tests</a:t>
            </a:r>
          </a:p>
          <a:p>
            <a:pPr lvl="0"/>
            <a:r>
              <a:rPr lang="en-US" dirty="0"/>
              <a:t>Mutate that code (an operation, a constant, etc.)</a:t>
            </a:r>
          </a:p>
          <a:p>
            <a:pPr lvl="0"/>
            <a:r>
              <a:rPr lang="en-US" dirty="0"/>
              <a:t>One of the tests should now fail</a:t>
            </a:r>
          </a:p>
          <a:p>
            <a:pPr lvl="0"/>
            <a:r>
              <a:rPr lang="en-US" dirty="0"/>
              <a:t>If not, you need more tests!</a:t>
            </a:r>
          </a:p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1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6739-764A-427C-B396-C15B35A51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Coverage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0152-054D-41D2-90BE-714ECAE62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Automated testing raises an interesting problem:</a:t>
            </a:r>
          </a:p>
          <a:p>
            <a:pPr lvl="1"/>
            <a:r>
              <a:rPr lang="en-US" dirty="0" smtClean="0"/>
              <a:t>How do we know we’ve tested everything</a:t>
            </a:r>
          </a:p>
          <a:p>
            <a:r>
              <a:rPr lang="en-US" dirty="0" smtClean="0"/>
              <a:t>How many tests do we actually need?</a:t>
            </a:r>
          </a:p>
          <a:p>
            <a:pPr lvl="1"/>
            <a:r>
              <a:rPr lang="en-US" dirty="0" smtClean="0"/>
              <a:t>Tests take time to execute</a:t>
            </a:r>
          </a:p>
          <a:p>
            <a:pPr lvl="1"/>
            <a:r>
              <a:rPr lang="en-US" dirty="0" smtClean="0"/>
              <a:t>There is no benefit to redundant tests</a:t>
            </a:r>
          </a:p>
          <a:p>
            <a:pPr lvl="1"/>
            <a:r>
              <a:rPr lang="en-US" dirty="0" smtClean="0"/>
              <a:t>We might be missing an important test case</a:t>
            </a:r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4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4E281-3A39-493E-9B0B-9792558E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Coverage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Function coverage: has every function/method been called at least once?</a:t>
            </a:r>
          </a:p>
          <a:p>
            <a:pPr lvl="0"/>
            <a:r>
              <a:rPr lang="en-US" dirty="0"/>
              <a:t>Statement coverage: has every statement been executed once?</a:t>
            </a:r>
          </a:p>
          <a:p>
            <a:pPr lvl="0"/>
            <a:r>
              <a:rPr lang="en-US" dirty="0"/>
              <a:t>Branch coverage: has every branch been executed?</a:t>
            </a:r>
          </a:p>
          <a:p>
            <a:pPr lvl="0"/>
            <a:r>
              <a:rPr lang="en-US" dirty="0"/>
              <a:t>Condition coverage: has every Boolean expression been evaluated as both true and false.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89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C8D0-27A8-4E85-8520-B270B5E9D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 Coverage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3810001"/>
          </a:xfrm>
        </p:spPr>
        <p:txBody>
          <a:bodyPr/>
          <a:lstStyle/>
          <a:p>
            <a:pPr lvl="0"/>
            <a:r>
              <a:rPr lang="en-US" dirty="0"/>
              <a:t>Every function called at least once</a:t>
            </a:r>
          </a:p>
          <a:p>
            <a:pPr lvl="0"/>
            <a:r>
              <a:rPr lang="en-US" dirty="0"/>
              <a:t>This is the absolute bare minimum level of coverage</a:t>
            </a:r>
          </a:p>
          <a:p>
            <a:pPr lvl="0"/>
            <a:r>
              <a:rPr lang="en-US" dirty="0"/>
              <a:t>Even still, it is surprisingly </a:t>
            </a:r>
            <a:r>
              <a:rPr lang="en-US" dirty="0" smtClean="0"/>
              <a:t>difficult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3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FD0D0-0C2D-4CA8-93A5-A8871CA10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Coverage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most common “bare-minimum” level of testing observed in real software</a:t>
            </a:r>
          </a:p>
          <a:p>
            <a:pPr lvl="0"/>
            <a:r>
              <a:rPr lang="en-US" dirty="0"/>
              <a:t>Ensure that each statement is executed at least once</a:t>
            </a:r>
          </a:p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6FBD-CDE5-4D62-897D-F1C11C9B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Coverage: </a:t>
            </a:r>
            <a:br>
              <a:rPr lang="en-US" smtClean="0"/>
            </a:br>
            <a:r>
              <a:rPr lang="en-US" smtClean="0"/>
              <a:t>How to Calculate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0A9F4-9396-4B70-B2C1-3B4091B39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(#tested statements) / (#statements)</a:t>
            </a:r>
          </a:p>
          <a:p>
            <a:pPr lvl="1"/>
            <a:r>
              <a:rPr lang="en-US" dirty="0" smtClean="0"/>
              <a:t>That’s it</a:t>
            </a:r>
          </a:p>
          <a:p>
            <a:pPr lvl="1"/>
            <a:r>
              <a:rPr lang="en-US" dirty="0" smtClean="0"/>
              <a:t>Shoot for 100%</a:t>
            </a:r>
          </a:p>
          <a:p>
            <a:r>
              <a:rPr lang="en-US" dirty="0" smtClean="0"/>
              <a:t>Note: we care about the innermost statements</a:t>
            </a:r>
          </a:p>
          <a:p>
            <a:pPr lvl="1"/>
            <a:r>
              <a:rPr lang="en-US" dirty="0" smtClean="0"/>
              <a:t>the ones inside the body of ifs and loops</a:t>
            </a:r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081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F9BC8-1815-4DD5-9ABC-73D909E62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Branch Coverage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Every branch must be covered </a:t>
            </a:r>
          </a:p>
          <a:p>
            <a:pPr lvl="0"/>
            <a:r>
              <a:rPr lang="en-US" dirty="0"/>
              <a:t>Often similar to statement coverage</a:t>
            </a:r>
          </a:p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8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76A2-C379-4938-AD4A-76BF2043B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Limits on Testing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Testing can find the presence of faults, not absence</a:t>
            </a:r>
          </a:p>
          <a:p>
            <a:pPr lvl="0"/>
            <a:r>
              <a:rPr lang="en-US" dirty="0"/>
              <a:t>Testing is difficult for certain domains (games, graphics, …)</a:t>
            </a:r>
          </a:p>
          <a:p>
            <a:pPr lvl="0"/>
            <a:r>
              <a:rPr lang="en-US" dirty="0"/>
              <a:t>Testing assumes that methods terminate (the halting problem)</a:t>
            </a:r>
          </a:p>
          <a:p>
            <a:pPr lvl="1"/>
            <a:r>
              <a:rPr lang="en-US" sz="2000" spc="10" dirty="0"/>
              <a:t>If they don’t, testing must freeze or be occasionally wrong </a:t>
            </a:r>
          </a:p>
          <a:p>
            <a:pPr lvl="0"/>
            <a:r>
              <a:rPr lang="en-US" dirty="0"/>
              <a:t>Testing is not a substitute for code review</a:t>
            </a:r>
          </a:p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B502-B902-4A42-9D3E-7AE2A2CEB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Zero-Defects Philosophy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Introduced by Philip Crosby at the Pershing Missile Program </a:t>
            </a:r>
          </a:p>
          <a:p>
            <a:pPr lvl="0"/>
            <a:r>
              <a:rPr lang="en-US" dirty="0"/>
              <a:t>The philosophy was introduced to reduce the failure rate of the Pershing Missile</a:t>
            </a:r>
          </a:p>
          <a:p>
            <a:pPr lvl="0"/>
            <a:r>
              <a:rPr lang="en-US" dirty="0"/>
              <a:t>Major failures happen when engineers tolerate mistakes because they know inspectors will detect them later</a:t>
            </a:r>
          </a:p>
          <a:p>
            <a:pPr lvl="0"/>
            <a:r>
              <a:rPr lang="en-US" dirty="0"/>
              <a:t>Getting it right the first time dramatically reduces errors</a:t>
            </a:r>
          </a:p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04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B17B-762A-4B72-B8DA-77EEC64C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Zero-defects Software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17836-698B-49D3-BBCA-679037429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write code you know to be bad, because your friends will catch the error in testing</a:t>
            </a:r>
          </a:p>
          <a:p>
            <a:r>
              <a:rPr lang="en-US" dirty="0" smtClean="0"/>
              <a:t>Don’t build new code on defective code</a:t>
            </a:r>
          </a:p>
          <a:p>
            <a:r>
              <a:rPr lang="en-US" dirty="0" smtClean="0"/>
              <a:t>Don’t add features if your tests aren’t passing</a:t>
            </a:r>
          </a:p>
          <a:p>
            <a:pPr lvl="1"/>
            <a:r>
              <a:rPr lang="en-US" dirty="0" smtClean="0"/>
              <a:t>Create new features only if all existing tests pass successfully</a:t>
            </a:r>
          </a:p>
          <a:p>
            <a:pPr lvl="1"/>
            <a:r>
              <a:rPr lang="en-US" dirty="0" smtClean="0"/>
              <a:t>Create new tests with each new feature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2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28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&amp; Graphing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53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Here we present ways of graphing functions and data and some of the programming techniques needed to do so, notably scaling. 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9E6ACB6-9345-4824-9F5C-28DE8E4817D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course is about programming</a:t>
            </a:r>
          </a:p>
          <a:p>
            <a:pPr lvl="1"/>
            <a:r>
              <a:rPr lang="en-US" dirty="0" smtClean="0"/>
              <a:t>The examples – such as graphics – are simply examples of</a:t>
            </a:r>
          </a:p>
          <a:p>
            <a:pPr lvl="2"/>
            <a:r>
              <a:rPr lang="en-US" dirty="0" smtClean="0"/>
              <a:t>Useful programming techniques</a:t>
            </a:r>
          </a:p>
          <a:p>
            <a:pPr lvl="2"/>
            <a:r>
              <a:rPr lang="en-US" dirty="0" smtClean="0"/>
              <a:t>Useful tools for constructing real programs</a:t>
            </a:r>
          </a:p>
          <a:p>
            <a:pPr lvl="1"/>
            <a:r>
              <a:rPr lang="en-US" dirty="0" smtClean="0"/>
              <a:t>Look for the way the examples are constructed</a:t>
            </a:r>
          </a:p>
          <a:p>
            <a:pPr lvl="2"/>
            <a:r>
              <a:rPr lang="en-US" dirty="0" smtClean="0"/>
              <a:t>How are “big problems” broken down into little ones and solved separately?</a:t>
            </a:r>
          </a:p>
          <a:p>
            <a:pPr lvl="2"/>
            <a:r>
              <a:rPr lang="en-US" dirty="0" smtClean="0"/>
              <a:t>How are classes defined and used</a:t>
            </a:r>
          </a:p>
          <a:p>
            <a:pPr lvl="3"/>
            <a:r>
              <a:rPr lang="en-US" dirty="0" smtClean="0"/>
              <a:t>Do they have sensible data members? </a:t>
            </a:r>
          </a:p>
          <a:p>
            <a:pPr lvl="3"/>
            <a:r>
              <a:rPr lang="en-US" dirty="0" smtClean="0"/>
              <a:t>Do they have useful member functions?</a:t>
            </a:r>
          </a:p>
          <a:p>
            <a:pPr lvl="2"/>
            <a:r>
              <a:rPr lang="en-US" dirty="0" smtClean="0"/>
              <a:t>Use of variables</a:t>
            </a:r>
          </a:p>
          <a:p>
            <a:pPr lvl="3"/>
            <a:r>
              <a:rPr lang="en-US" dirty="0" smtClean="0"/>
              <a:t>Are there too few?</a:t>
            </a:r>
          </a:p>
          <a:p>
            <a:pPr lvl="3"/>
            <a:r>
              <a:rPr lang="en-US" dirty="0" smtClean="0"/>
              <a:t>Too many?</a:t>
            </a:r>
          </a:p>
          <a:p>
            <a:pPr lvl="3"/>
            <a:r>
              <a:rPr lang="en-US" dirty="0" smtClean="0"/>
              <a:t>How would you have named them better?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7B09CF4-58F8-4F11-A459-6BF83E59FCE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Graphing functions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with something really simple</a:t>
            </a:r>
          </a:p>
          <a:p>
            <a:pPr lvl="1"/>
            <a:r>
              <a:rPr lang="en-US" dirty="0" smtClean="0"/>
              <a:t>Always remember “Hello, World!”</a:t>
            </a:r>
          </a:p>
          <a:p>
            <a:r>
              <a:rPr lang="en-US" dirty="0" smtClean="0"/>
              <a:t>We graph functions of one argument yielding a value</a:t>
            </a:r>
          </a:p>
          <a:p>
            <a:pPr lvl="1"/>
            <a:r>
              <a:rPr lang="en-US" dirty="0" smtClean="0"/>
              <a:t>Plot (x, f(x)) for values of x in some range [r1,r2)</a:t>
            </a:r>
          </a:p>
          <a:p>
            <a:r>
              <a:rPr lang="en-US" dirty="0" smtClean="0"/>
              <a:t>Let’s graph three simple functions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// y == 1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74531F"/>
                </a:solidFill>
                <a:latin typeface="Consolas" panose="020B0609020204030204" pitchFamily="49" charset="0"/>
              </a:rPr>
              <a:t>one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5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// y == x/2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74531F"/>
                </a:solidFill>
                <a:latin typeface="Consolas" panose="020B0609020204030204" pitchFamily="49" charset="0"/>
              </a:rPr>
              <a:t>slope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5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15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// y == x*x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74531F"/>
                </a:solidFill>
                <a:latin typeface="Consolas" panose="020B0609020204030204" pitchFamily="49" charset="0"/>
              </a:rPr>
              <a:t>square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5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5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en-US" sz="15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C03C3478-1E13-4194-A3A8-B21CBF8E88D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2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</a:t>
            </a:r>
            <a:endParaRPr 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y == 1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one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y == x/2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slope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y == x*x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square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9AC5D5C-45E7-449C-84D5-27F2194B29D9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2253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192" y="2233613"/>
            <a:ext cx="4343400" cy="31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6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write code to do this?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10030968" cy="4351337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make a window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Simple_window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Function graphing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one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n_points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x_scale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y_scale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slope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n_points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x_scale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y_scale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square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n_points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x_scale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y_scale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attach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1F377F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// attach Lines x to Window win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attach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1F377F"/>
                </a:solidFill>
                <a:latin typeface="Consolas" panose="020B0609020204030204" pitchFamily="49" charset="0"/>
              </a:rPr>
              <a:t>s2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attach Lines x to Window win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attach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1F377F"/>
                </a:solidFill>
                <a:latin typeface="Consolas" panose="020B0609020204030204" pitchFamily="49" charset="0"/>
              </a:rPr>
              <a:t>s3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attach Lines x to Window win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wait_for_button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Draw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!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9223AF4-BEC6-4422-840F-E0C66527945E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681728" y="4175889"/>
            <a:ext cx="4853054" cy="2181255"/>
            <a:chOff x="4681728" y="4175889"/>
            <a:chExt cx="4853054" cy="2181255"/>
          </a:xfrm>
        </p:grpSpPr>
        <p:sp>
          <p:nvSpPr>
            <p:cNvPr id="23559" name="TextBox 5"/>
            <p:cNvSpPr txBox="1">
              <a:spLocks noChangeArrowheads="1"/>
            </p:cNvSpPr>
            <p:nvPr/>
          </p:nvSpPr>
          <p:spPr bwMode="auto">
            <a:xfrm>
              <a:off x="6562982" y="5987256"/>
              <a:ext cx="2971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Range in which to graph</a:t>
              </a:r>
            </a:p>
          </p:txBody>
        </p:sp>
        <p:cxnSp>
          <p:nvCxnSpPr>
            <p:cNvPr id="23560" name="Straight Arrow Connector 7"/>
            <p:cNvCxnSpPr>
              <a:cxnSpLocks noChangeShapeType="1"/>
              <a:stCxn id="23559" idx="0"/>
            </p:cNvCxnSpPr>
            <p:nvPr/>
          </p:nvCxnSpPr>
          <p:spPr bwMode="auto">
            <a:xfrm flipH="1" flipV="1">
              <a:off x="4681728" y="4175889"/>
              <a:ext cx="3367154" cy="1811367"/>
            </a:xfrm>
            <a:prstGeom prst="straightConnector1">
              <a:avLst/>
            </a:prstGeom>
            <a:noFill/>
            <a:ln w="9525" algn="ctr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" name="Group 9"/>
          <p:cNvGrpSpPr/>
          <p:nvPr/>
        </p:nvGrpSpPr>
        <p:grpSpPr>
          <a:xfrm>
            <a:off x="3233928" y="1775682"/>
            <a:ext cx="8056183" cy="1360710"/>
            <a:chOff x="3233928" y="1775682"/>
            <a:chExt cx="8056183" cy="1360710"/>
          </a:xfrm>
        </p:grpSpPr>
        <p:sp>
          <p:nvSpPr>
            <p:cNvPr id="23558" name="TextBox 4"/>
            <p:cNvSpPr txBox="1">
              <a:spLocks noChangeArrowheads="1"/>
            </p:cNvSpPr>
            <p:nvPr/>
          </p:nvSpPr>
          <p:spPr bwMode="auto">
            <a:xfrm>
              <a:off x="8318311" y="1775682"/>
              <a:ext cx="2971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Function to be graphed</a:t>
              </a:r>
            </a:p>
          </p:txBody>
        </p:sp>
        <p:cxnSp>
          <p:nvCxnSpPr>
            <p:cNvPr id="23561" name="Straight Arrow Connector 9"/>
            <p:cNvCxnSpPr>
              <a:cxnSpLocks noChangeShapeType="1"/>
              <a:stCxn id="23558" idx="2"/>
            </p:cNvCxnSpPr>
            <p:nvPr/>
          </p:nvCxnSpPr>
          <p:spPr bwMode="auto">
            <a:xfrm flipH="1">
              <a:off x="3233928" y="2145570"/>
              <a:ext cx="6570283" cy="990822"/>
            </a:xfrm>
            <a:prstGeom prst="straightConnector1">
              <a:avLst/>
            </a:prstGeom>
            <a:noFill/>
            <a:ln w="9525" algn="ctr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6565711" y="4175889"/>
            <a:ext cx="4724400" cy="1603404"/>
            <a:chOff x="6565711" y="4175889"/>
            <a:chExt cx="4724400" cy="1603404"/>
          </a:xfrm>
        </p:grpSpPr>
        <p:sp>
          <p:nvSpPr>
            <p:cNvPr id="23562" name="TextBox 10"/>
            <p:cNvSpPr txBox="1">
              <a:spLocks noChangeArrowheads="1"/>
            </p:cNvSpPr>
            <p:nvPr/>
          </p:nvSpPr>
          <p:spPr bwMode="auto">
            <a:xfrm>
              <a:off x="6565711" y="5409405"/>
              <a:ext cx="472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“stuff” to make the graph fit into the window</a:t>
              </a:r>
            </a:p>
          </p:txBody>
        </p:sp>
        <p:cxnSp>
          <p:nvCxnSpPr>
            <p:cNvPr id="23563" name="Straight Arrow Connector 11"/>
            <p:cNvCxnSpPr>
              <a:cxnSpLocks noChangeShapeType="1"/>
              <a:stCxn id="23562" idx="0"/>
            </p:cNvCxnSpPr>
            <p:nvPr/>
          </p:nvCxnSpPr>
          <p:spPr bwMode="auto">
            <a:xfrm flipH="1" flipV="1">
              <a:off x="8129016" y="4175889"/>
              <a:ext cx="798895" cy="1233516"/>
            </a:xfrm>
            <a:prstGeom prst="straightConnector1">
              <a:avLst/>
            </a:prstGeom>
            <a:noFill/>
            <a:ln w="9525" algn="ctr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3655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 need some Constants</a:t>
            </a: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lvl="1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600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window size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x_orig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y_orig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x_orig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y_orig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position of (0, 0) in window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r_min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range [-10:11) == [-10:10] of 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r_max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n_points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number of points used in range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x_scale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scaling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factors (one unit == 20 pixels)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y_scale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Choosing a center (0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, 0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), scales, and number of points can be fiddly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The range usually comes from the definition of what you are doing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9C7029F-0D2D-47F8-BFB2-BDBB09CFB46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8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– but what does it mean?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What’s wrong with this?	</a:t>
            </a:r>
          </a:p>
          <a:p>
            <a:pPr lvl="1"/>
            <a:r>
              <a:rPr lang="en-US" dirty="0" smtClean="0"/>
              <a:t>No axes (no scale)</a:t>
            </a:r>
          </a:p>
          <a:p>
            <a:pPr lvl="1"/>
            <a:r>
              <a:rPr lang="en-US" dirty="0" smtClean="0"/>
              <a:t>No labels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9F8828B-42C6-4B24-AB2D-D360D70057F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2560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192" y="2220331"/>
            <a:ext cx="4362007" cy="3113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24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 the Functions</a:t>
            </a:r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Text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ts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y_orig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30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one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Text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ts2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y_orig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y_orig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x/2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Text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ts3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x_orig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90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x*x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83A50C0-281B-4105-8051-62080DCEB4F6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2663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209800"/>
            <a:ext cx="437676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51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 x-axis and y-axis</a:t>
            </a:r>
            <a:endParaRPr lang="en-US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8595360" cy="4498848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can use axes to show (0,0) and the scale: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::x, </a:t>
            </a:r>
            <a:r>
              <a:rPr lang="en-US" sz="18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y_orig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xlength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xlength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x_scale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800" dirty="0">
                <a:solidFill>
                  <a:srgbClr val="A31515"/>
                </a:solidFill>
                <a:latin typeface="Consolas" panose="020B0609020204030204" pitchFamily="49" charset="0"/>
              </a:rPr>
              <a:t>1 == 20 pixels</a:t>
            </a:r>
            <a:r>
              <a:rPr lang="en-US" sz="18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y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::y, </a:t>
            </a:r>
            <a:r>
              <a:rPr lang="en-US" sz="18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x_orig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ymax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ylength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ylength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y_scale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800" dirty="0">
                <a:solidFill>
                  <a:srgbClr val="A31515"/>
                </a:solidFill>
                <a:latin typeface="Consolas" panose="020B0609020204030204" pitchFamily="49" charset="0"/>
              </a:rPr>
              <a:t>1 == 20 pixels</a:t>
            </a:r>
            <a:r>
              <a:rPr lang="en-US" sz="18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C3B443E6-8A35-44B9-ACCA-F5A264FFEB7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2765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192" y="1828800"/>
            <a:ext cx="4362007" cy="3113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corative image&#10;&#10;20%&#10;&#10;" title="Decorative image">
            <a:extLst>
              <a:ext uri="{FF2B5EF4-FFF2-40B4-BE49-F238E27FC236}">
                <a16:creationId xmlns:a16="http://schemas.microsoft.com/office/drawing/2014/main" id="{F8A9ECCB-F2B0-4A79-96A7-42142A7938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4682" r="11541" b="-1"/>
          <a:stretch/>
        </p:blipFill>
        <p:spPr>
          <a:xfrm>
            <a:off x="7441254" y="3555572"/>
            <a:ext cx="2180734" cy="24642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C5BA55-72D0-4585-BC75-E672396E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Driven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DA933-4268-4261-9BB1-66ACC160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requirements/stories</a:t>
            </a:r>
          </a:p>
          <a:p>
            <a:r>
              <a:rPr lang="en-US" dirty="0" smtClean="0"/>
              <a:t>Write automated tests for each</a:t>
            </a:r>
          </a:p>
          <a:p>
            <a:r>
              <a:rPr lang="en-US" dirty="0" smtClean="0"/>
              <a:t>Write code until it passes </a:t>
            </a:r>
          </a:p>
          <a:p>
            <a:r>
              <a:rPr lang="en-US" dirty="0" smtClean="0"/>
              <a:t>Test pass % acts as progress bar to next release</a:t>
            </a:r>
          </a:p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37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color (in moderation)</a:t>
            </a:r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3500" dirty="0" err="1">
                <a:solidFill>
                  <a:srgbClr val="1F377F"/>
                </a:solidFill>
                <a:latin typeface="Consolas" panose="020B0609020204030204" pitchFamily="49" charset="0"/>
              </a:rPr>
              <a:t>s</a:t>
            </a:r>
            <a:r>
              <a:rPr lang="en-US" sz="35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5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5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3500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::green);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3500" dirty="0" err="1">
                <a:solidFill>
                  <a:srgbClr val="1F377F"/>
                </a:solidFill>
                <a:latin typeface="Consolas" panose="020B0609020204030204" pitchFamily="49" charset="0"/>
              </a:rPr>
              <a:t>ts</a:t>
            </a:r>
            <a:r>
              <a:rPr lang="en-US" sz="35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5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5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3500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::green);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3500" dirty="0" err="1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35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5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5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3500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::red);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3500" dirty="0" err="1">
                <a:solidFill>
                  <a:srgbClr val="1F377F"/>
                </a:solidFill>
                <a:latin typeface="Consolas" panose="020B0609020204030204" pitchFamily="49" charset="0"/>
              </a:rPr>
              <a:t>y</a:t>
            </a:r>
            <a:r>
              <a:rPr lang="en-US" sz="35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5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35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3500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3500" dirty="0">
                <a:solidFill>
                  <a:srgbClr val="000000"/>
                </a:solidFill>
                <a:latin typeface="Consolas" panose="020B0609020204030204" pitchFamily="49" charset="0"/>
              </a:rPr>
              <a:t>::red);</a:t>
            </a:r>
            <a:endParaRPr lang="en-US" sz="35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08EC895-ECD1-4E44-BF00-DAFCF054AA72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828800"/>
            <a:ext cx="4343400" cy="31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27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Implementation of Function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17752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We need a type for the argument specifying the function to graph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using</a:t>
            </a:r>
            <a:r>
              <a:rPr lang="en-US" dirty="0" smtClean="0"/>
              <a:t> can be used to declare a new name for a type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// now color means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int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Define the type of our desired argument, </a:t>
            </a:r>
            <a:r>
              <a:rPr lang="en-US" dirty="0" err="1" smtClean="0"/>
              <a:t>Fct</a:t>
            </a:r>
            <a:r>
              <a:rPr lang="en-US" dirty="0" smtClean="0"/>
              <a:t> 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::function&lt;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)&gt;;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// now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Fct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means function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      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taking a double argument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      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and returning a double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Examples of functions of type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/>
              <a:t>: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one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// y==1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slope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// y==x/2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square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// y==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x*x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FAFEA9F-E8DE-45B6-930F-5DB20316BA5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7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Now Define “Function”</a:t>
            </a: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177528" cy="4351337"/>
          </a:xfrm>
        </p:spPr>
        <p:txBody>
          <a:bodyPr>
            <a:normAutofit fontScale="85000" lnSpcReduction="10000"/>
          </a:bodyPr>
          <a:lstStyle/>
          <a:p>
            <a:pPr marL="274320" lvl="1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Shape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Function is derived from Shape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all it needs is a constructor: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// f is a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Fct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(takes a double, returns a double)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// the range of x values (arguments to f) [r1:r2)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orig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// the screen location of (0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, 0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// number of points used to draw the function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     // (number of line segments used is count-1)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the location (x, f(x)) is (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xscale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*x,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yscale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*f(x))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yscale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3A3A9FB-C3F5-4811-912F-D6742756926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of Function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Point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yscale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runtime_error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bad graphing range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runtime_error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non-positive graphing count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dist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/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*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yscale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+=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dist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1E55D15-1505-429F-A3D3-296F0BFE286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Arguments</a:t>
            </a:r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427464" cy="4590288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Seven arguments are too many!</a:t>
            </a:r>
          </a:p>
          <a:p>
            <a:pPr lvl="1"/>
            <a:r>
              <a:rPr lang="en-US" sz="2300" dirty="0" smtClean="0"/>
              <a:t>Many too many</a:t>
            </a:r>
          </a:p>
          <a:p>
            <a:pPr lvl="1"/>
            <a:r>
              <a:rPr lang="en-US" sz="2300" dirty="0" smtClean="0"/>
              <a:t>We’re just asking for confusion and errors</a:t>
            </a:r>
          </a:p>
          <a:p>
            <a:pPr lvl="1"/>
            <a:r>
              <a:rPr lang="en-US" sz="2300" dirty="0" smtClean="0"/>
              <a:t>Provide defaults for some (trailing) arguments</a:t>
            </a:r>
          </a:p>
          <a:p>
            <a:pPr lvl="2"/>
            <a:r>
              <a:rPr lang="en-US" sz="2100" dirty="0" smtClean="0"/>
              <a:t>Default arguments are often useful for constructors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sz="20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: Shape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74531F"/>
                </a:solidFill>
                <a:latin typeface="Consolas" panose="020B0609020204030204" pitchFamily="49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2B91AF"/>
                </a:solidFill>
                <a:latin typeface="Consolas" panose="020B0609020204030204" pitchFamily="49" charset="0"/>
              </a:rPr>
              <a:t>Fct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8080"/>
                </a:solidFill>
                <a:latin typeface="Consolas" panose="020B0609020204030204" pitchFamily="49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808080"/>
                </a:solidFill>
                <a:latin typeface="Consolas" panose="020B0609020204030204" pitchFamily="49" charset="0"/>
              </a:rPr>
              <a:t>xscale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25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808080"/>
                </a:solidFill>
                <a:latin typeface="Consolas" panose="020B0609020204030204" pitchFamily="49" charset="0"/>
              </a:rPr>
              <a:t>yscale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25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f1(</a:t>
            </a:r>
            <a:r>
              <a:rPr lang="en-US" sz="2000" dirty="0" err="1">
                <a:solidFill>
                  <a:srgbClr val="2B91AF"/>
                </a:solidFill>
                <a:latin typeface="Consolas" panose="020B0609020204030204" pitchFamily="49" charset="0"/>
              </a:rPr>
              <a:t>sqrt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25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25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</a:rPr>
              <a:t>    // ok (obviously)</a:t>
            </a:r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f2(</a:t>
            </a:r>
            <a:r>
              <a:rPr lang="en-US" sz="2000" dirty="0" err="1">
                <a:solidFill>
                  <a:srgbClr val="2B91AF"/>
                </a:solidFill>
                <a:latin typeface="Consolas" panose="020B0609020204030204" pitchFamily="49" charset="0"/>
              </a:rPr>
              <a:t>sqrt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25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// ok: exactly the </a:t>
            </a:r>
            <a:r>
              <a:rPr lang="en-US" sz="2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same 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</a:rPr>
              <a:t>as f1</a:t>
            </a:r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f3(</a:t>
            </a:r>
            <a:r>
              <a:rPr lang="en-US" sz="2000" dirty="0" err="1">
                <a:solidFill>
                  <a:srgbClr val="2B91AF"/>
                </a:solidFill>
                <a:latin typeface="Consolas" panose="020B0609020204030204" pitchFamily="49" charset="0"/>
              </a:rPr>
              <a:t>sqrt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// ok: exactly the </a:t>
            </a:r>
            <a:r>
              <a:rPr lang="en-US" sz="2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same 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</a:rPr>
              <a:t>as f1</a:t>
            </a:r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20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f4(</a:t>
            </a:r>
            <a:r>
              <a:rPr lang="en-US" sz="2000" dirty="0" err="1">
                <a:solidFill>
                  <a:srgbClr val="2B91AF"/>
                </a:solidFill>
                <a:latin typeface="Consolas" panose="020B0609020204030204" pitchFamily="49" charset="0"/>
              </a:rPr>
              <a:t>sqrt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// ok: exactly the </a:t>
            </a:r>
            <a:r>
              <a:rPr lang="en-US" sz="2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same </a:t>
            </a:r>
            <a:r>
              <a:rPr lang="en-US" sz="2000" dirty="0">
                <a:solidFill>
                  <a:srgbClr val="008000"/>
                </a:solidFill>
                <a:latin typeface="Consolas" panose="020B0609020204030204" pitchFamily="49" charset="0"/>
              </a:rPr>
              <a:t>as </a:t>
            </a:r>
            <a:r>
              <a:rPr lang="en-US" sz="20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f1</a:t>
            </a:r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9A076A20-433A-4239-9B4D-B27E3ADF719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2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Function a “pretty class”?</a:t>
            </a:r>
          </a:p>
          <a:p>
            <a:pPr lvl="1"/>
            <a:r>
              <a:rPr lang="en-US" dirty="0" smtClean="0"/>
              <a:t>No</a:t>
            </a:r>
          </a:p>
          <a:p>
            <a:pPr lvl="2"/>
            <a:r>
              <a:rPr lang="en-US" dirty="0" smtClean="0"/>
              <a:t>Why not?</a:t>
            </a:r>
          </a:p>
          <a:p>
            <a:pPr lvl="1"/>
            <a:r>
              <a:rPr lang="en-US" dirty="0" smtClean="0"/>
              <a:t>What could you do with all of those position and scaling arguments?</a:t>
            </a:r>
          </a:p>
          <a:p>
            <a:pPr lvl="1"/>
            <a:r>
              <a:rPr lang="en-US" dirty="0" smtClean="0"/>
              <a:t>If you can’t do something genuinely clever, do something simple, so that the user can do anything needed</a:t>
            </a:r>
          </a:p>
          <a:p>
            <a:pPr lvl="2"/>
            <a:r>
              <a:rPr lang="en-US" dirty="0" smtClean="0"/>
              <a:t>Such as adding parameters so that the caller can have control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C348945-5F9D-449B-A0A5-032FD7C5CD6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Functions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80808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#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include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cmath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   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standard mathematical functions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You can combine functions (e.g., by addition):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sloping_cos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cos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slope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s4(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cos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s4.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::Color::blue);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s5(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sloping_cos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1D2E412-EFCA-449C-A84C-2736B43D6F8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5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Cos and sloping-cos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5EED9AF-0681-4874-A7B7-9CE392600A1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213768"/>
            <a:ext cx="4371201" cy="3120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3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mathematical Functions (header &lt;</a:t>
            </a:r>
            <a:r>
              <a:rPr lang="en-US" dirty="0" err="1" smtClean="0"/>
              <a:t>cmath</a:t>
            </a:r>
            <a:r>
              <a:rPr lang="en-US" dirty="0" smtClean="0"/>
              <a:t>&gt;)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lvl="1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abs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absolute value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ceil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smallest integer &gt;= 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floor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largest integer &lt;= 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d must be non-negative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cos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tan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acos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result is non-negative; “a” for “arc”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asin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result nearest to 0 returned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atan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sinh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“h” for “hyperbolic”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cosh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tanh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54219D1F-2169-4827-BFE2-1CAE35D43D5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1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Standard mathematical functions (header &lt;cmath&gt;)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exp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  // base 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log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// natural logarithm (base e)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    // d must be positive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log10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// base 10 logarithm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  // x to the power of y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// x to the power of y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atan2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// </a:t>
            </a:r>
            <a:r>
              <a:rPr 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atan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(x/y)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floating-point remainder, same sign as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 % m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fmod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ldexp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d*pow(2,i)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A06AA54-F7B9-4C6F-98E8-9DB33964FD0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0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device&#10;&#10;Description generated with very high confidence">
            <a:extLst>
              <a:ext uri="{FF2B5EF4-FFF2-40B4-BE49-F238E27FC236}">
                <a16:creationId xmlns:a16="http://schemas.microsoft.com/office/drawing/2014/main" id="{16F1AC2F-2728-4940-8744-FF7DCAE5D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29400" y="2590800"/>
            <a:ext cx="3831707" cy="29120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A0711-2D6F-4786-8BED-A5A506122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Manual Testing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88524-D49A-4849-9DF4-930CDDB63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basic form of testing</a:t>
            </a:r>
          </a:p>
          <a:p>
            <a:pPr lvl="1"/>
            <a:r>
              <a:rPr lang="en-US" dirty="0" smtClean="0"/>
              <a:t>Run the program yourself</a:t>
            </a:r>
          </a:p>
          <a:p>
            <a:pPr lvl="1"/>
            <a:r>
              <a:rPr lang="en-US" dirty="0" smtClean="0"/>
              <a:t>When an error occurs, write it down</a:t>
            </a:r>
          </a:p>
          <a:p>
            <a:pPr lvl="1"/>
            <a:r>
              <a:rPr lang="en-US" dirty="0" smtClean="0"/>
              <a:t>Ensure that the error can be reproduced</a:t>
            </a:r>
          </a:p>
          <a:p>
            <a:pPr lvl="1"/>
            <a:endParaRPr lang="en-US" dirty="0"/>
          </a:p>
          <a:p>
            <a:r>
              <a:rPr lang="en-US" dirty="0" smtClean="0"/>
              <a:t>Create issue on </a:t>
            </a:r>
            <a:r>
              <a:rPr lang="en-US" dirty="0" err="1" smtClean="0"/>
              <a:t>github</a:t>
            </a:r>
            <a:endParaRPr lang="en-US" dirty="0"/>
          </a:p>
          <a:p>
            <a:pPr lvl="1"/>
            <a:r>
              <a:rPr lang="en-US" dirty="0" smtClean="0"/>
              <a:t>How to run? What input used?</a:t>
            </a:r>
          </a:p>
          <a:p>
            <a:pPr lvl="1"/>
            <a:r>
              <a:rPr lang="en-US" dirty="0" smtClean="0"/>
              <a:t>What system run on?</a:t>
            </a:r>
          </a:p>
          <a:p>
            <a:pPr lvl="1"/>
            <a:r>
              <a:rPr lang="en-US" dirty="0" smtClean="0"/>
              <a:t>Everything needed to reproduce</a:t>
            </a:r>
          </a:p>
          <a:p>
            <a:pPr lvl="1"/>
            <a:r>
              <a:rPr lang="en-US" dirty="0" smtClean="0"/>
              <a:t>What result is expected? What result is seen?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169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for Axis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lvl="1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Shape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enum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Orientation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x, y,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z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};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Orientation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number_of_notches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default: no notches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default: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no label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move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dy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in case we want to change the color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of all parts at once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line stored in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(base) Shape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orientation not stored (can be deduced from line)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Text label;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Lines notches;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8052E6E-6795-472D-91A8-AAA56A8DBD1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Axis Implementation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Orientation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Point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string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lab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label(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lab)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runtime_error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bad axis length</a:t>
            </a:r>
            <a:r>
              <a:rPr lang="en-US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switch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case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::x: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Shape::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           // axis line begin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Shape::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axis line end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dist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dist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notches.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+=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dist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label.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move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xy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put label under the 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EE87C84-50D6-4CD4-8679-391C3E45DBA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Axis Implementation</a:t>
            </a:r>
            <a:endParaRPr 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Shape::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the 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notches.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draw</a:t>
            </a:r>
            <a:r>
              <a:rPr lang="en-US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</a:t>
            </a:r>
            <a:r>
              <a:rPr lang="en-US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mtClean="0">
                <a:solidFill>
                  <a:srgbClr val="008000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// the notches may have a difference color from the 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label.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the label may have a different color from the 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move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dy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Shape::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move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dy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the 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notches.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move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dy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label.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move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dx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dy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 the obvious three lines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C48CF323-173A-4073-BFB3-A09757BC075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1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Graphing?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you can see things in a graph that are not obvious from a set of numbers</a:t>
            </a:r>
          </a:p>
          <a:p>
            <a:pPr lvl="1"/>
            <a:r>
              <a:rPr lang="en-US" dirty="0" smtClean="0"/>
              <a:t>How would you understand a sine curve if you couldn’t (ever) see one? </a:t>
            </a:r>
          </a:p>
          <a:p>
            <a:r>
              <a:rPr lang="en-US" dirty="0" smtClean="0"/>
              <a:t>Visualization is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ey to understanding in many fields</a:t>
            </a:r>
          </a:p>
          <a:p>
            <a:pPr lvl="1"/>
            <a:r>
              <a:rPr lang="en-US" dirty="0" smtClean="0"/>
              <a:t>Used in most research and business areas</a:t>
            </a:r>
          </a:p>
          <a:p>
            <a:pPr lvl="2"/>
            <a:r>
              <a:rPr lang="en-US" dirty="0" smtClean="0"/>
              <a:t>Science, medicine, business, telecommunications, control of large systems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7CDA89A-8973-43C5-B838-A7DFE7ACB7F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578" name="Rectangle 2"/>
              <p:cNvSpPr>
                <a:spLocks noGrp="1" noChangeArrowheads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An example: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2457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516" b="-20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57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9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9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9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900" dirty="0" smtClean="0"/>
                  <a:t> == </a:t>
                </a:r>
                <a14:m>
                  <m:oMath xmlns:m="http://schemas.openxmlformats.org/officeDocument/2006/math">
                    <m:r>
                      <a:rPr lang="en-US" sz="29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900" dirty="0" smtClean="0"/>
                  <a:t>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		   + </a:t>
                </a:r>
                <a14:m>
                  <m:oMath xmlns:m="http://schemas.openxmlformats.org/officeDocument/2006/math">
                    <m:r>
                      <a:rPr lang="en-US" sz="29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900" dirty="0" smtClean="0"/>
                  <a:t>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			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900" i="1" baseline="30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2!</m:t>
                        </m:r>
                      </m:den>
                    </m:f>
                  </m:oMath>
                </a14:m>
                <a:endParaRPr lang="en-US" sz="29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				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900" i="1" baseline="30000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3!</m:t>
                        </m:r>
                      </m:den>
                    </m:f>
                  </m:oMath>
                </a14:m>
                <a:endParaRPr lang="en-US" sz="29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					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900" i="1" baseline="30000" dirty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4!</m:t>
                        </m:r>
                      </m:den>
                    </m:f>
                  </m:oMath>
                </a14:m>
                <a:endParaRPr lang="en-US" sz="29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						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900" i="1" baseline="30000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5!</m:t>
                        </m:r>
                      </m:den>
                    </m:f>
                  </m:oMath>
                </a14:m>
                <a:endParaRPr lang="en-US" sz="29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							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900" i="1" baseline="30000" dirty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6!</m:t>
                        </m:r>
                      </m:den>
                    </m:f>
                  </m:oMath>
                </a14:m>
                <a:endParaRPr lang="en-US" sz="29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								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9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900" i="1" baseline="30000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900" i="1" dirty="0" smtClean="0">
                            <a:latin typeface="Cambria Math" panose="02040503050406030204" pitchFamily="18" charset="0"/>
                          </a:rPr>
                          <m:t>7!</m:t>
                        </m:r>
                      </m:den>
                    </m:f>
                  </m:oMath>
                </a14:m>
                <a:r>
                  <a:rPr lang="en-US" sz="2900" dirty="0" smtClean="0"/>
                  <a:t>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900" dirty="0" smtClean="0"/>
                  <a:t>								+ …</a:t>
                </a:r>
              </a:p>
              <a:p>
                <a:r>
                  <a:rPr lang="en-US" dirty="0" smtClean="0"/>
                  <a:t>Where ‘!’ Means factorial (e.g. 4! == 4*3*2*1)</a:t>
                </a:r>
                <a:endParaRPr lang="en-US" dirty="0"/>
              </a:p>
            </p:txBody>
          </p:sp>
        </mc:Choice>
        <mc:Fallback xmlns="">
          <p:sp>
            <p:nvSpPr>
              <p:cNvPr id="2457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85773AB-6E9D-429D-960A-68A3B25C11D2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3426" name="Rectangle 2"/>
              <p:cNvSpPr>
                <a:spLocks noGrp="1" noChangeArrowheads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Simple algorithm to approximate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10342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516" b="-20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lvl="1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fac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             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factorial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fac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*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term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// 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x^n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/n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!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pow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/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fac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expe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// sum of n terms of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x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sum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sum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+=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term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sum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097873A-834C-456A-BC43-9714EB9F80D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1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3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3426" name="Rectangle 2"/>
              <p:cNvSpPr>
                <a:spLocks noGrp="1" noChangeArrowheads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Simple algorithm to approximate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30000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342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516" b="-20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409176" cy="43513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But we can only graph functions of one arguments, so how can we get graph </a:t>
            </a:r>
            <a:r>
              <a:rPr lang="en-US" dirty="0" smtClean="0">
                <a:latin typeface="Consolas" panose="020B0609020204030204" pitchFamily="49" charset="0"/>
              </a:rPr>
              <a:t>expr(x, n)</a:t>
            </a:r>
            <a:r>
              <a:rPr lang="en-US" dirty="0" smtClean="0"/>
              <a:t> for various </a:t>
            </a:r>
            <a:r>
              <a:rPr lang="en-US" dirty="0" smtClean="0">
                <a:latin typeface="Consolas" panose="020B0609020204030204" pitchFamily="49" charset="0"/>
              </a:rPr>
              <a:t>n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expN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[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expe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 };</a:t>
            </a:r>
          </a:p>
          <a:p>
            <a:r>
              <a:rPr lang="en-US" dirty="0" smtClean="0"/>
              <a:t>Equivalent to:</a:t>
            </a:r>
          </a:p>
          <a:p>
            <a:pPr marL="274320" lvl="1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expN_number_of_terms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// nasty sneaky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global argument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to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expN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expN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expe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expN_number_of_terms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0366588-DEBC-47E5-9B6C-4C008885F5F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5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1314" name="Rectangle 2"/>
              <p:cNvSpPr>
                <a:spLocks noGrp="1" noChangeArrowheads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“Animate” approximations to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30000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131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516" b="-20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Simple_window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xmax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ymax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Function graphing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make a window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::x,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y_orig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x_scale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1 == 20 pixels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::red);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Axis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::y,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x_orig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ymax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y_scale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1 == 20 pixels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y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::red);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real_e</a:t>
            </a:r>
            <a:r>
              <a:rPr lang="en-US" sz="140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xp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exp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15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15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real_</a:t>
            </a:r>
            <a:r>
              <a:rPr lang="en-US" sz="140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exp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::blue);</a:t>
            </a:r>
          </a:p>
          <a:p>
            <a:pPr marL="0" indent="0">
              <a:buNone/>
            </a:pP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D6E231D-1E94-4436-B7B5-5BC85E01023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3426" name="Rectangle 2"/>
              <p:cNvSpPr>
                <a:spLocks noGrp="1" noChangeArrowheads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“Animate” Approximations to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30000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10342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516" b="-20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326880" cy="4351337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smtClean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40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expN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[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expe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 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expN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-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15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15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orig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::black);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set_label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 err="1">
                <a:solidFill>
                  <a:srgbClr val="A31515"/>
                </a:solidFill>
                <a:latin typeface="Consolas" panose="020B0609020204030204" pitchFamily="49" charset="0"/>
              </a:rPr>
              <a:t>exp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 approximation, x ==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to_string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attach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wait_for_button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Draw!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detach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559D9F8-64B8-4FC0-A4C4-D4DB71D432B9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screenshots are of the successive approximations of </a:t>
            </a:r>
            <a:r>
              <a:rPr lang="en-US" dirty="0" err="1" smtClean="0"/>
              <a:t>exp</a:t>
            </a:r>
            <a:r>
              <a:rPr lang="en-US" dirty="0" smtClean="0"/>
              <a:t>(x) using </a:t>
            </a:r>
          </a:p>
          <a:p>
            <a:endParaRPr lang="en-US" dirty="0" smtClean="0"/>
          </a:p>
          <a:p>
            <a:pPr marL="548640" lvl="2" indent="0">
              <a:buNone/>
            </a:pPr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1F377F"/>
                </a:solidFill>
                <a:latin typeface="Consolas" panose="020B0609020204030204" pitchFamily="49" charset="0"/>
              </a:rPr>
              <a:t>expN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[</a:t>
            </a:r>
            <a:r>
              <a:rPr lang="pt-BR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](</a:t>
            </a:r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pt-BR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74531F"/>
                </a:solidFill>
                <a:latin typeface="Consolas" panose="020B0609020204030204" pitchFamily="49" charset="0"/>
              </a:rPr>
              <a:t>expe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 };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79B7415-DCAA-4547-976B-B5A21C82A6A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corative image&#10;&#10;woman's head on laptop" title="Decorative image">
            <a:extLst>
              <a:ext uri="{FF2B5EF4-FFF2-40B4-BE49-F238E27FC236}">
                <a16:creationId xmlns:a16="http://schemas.microsoft.com/office/drawing/2014/main" id="{2947D61F-5914-48ED-A5FF-2226E901B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34200" y="3124200"/>
            <a:ext cx="3657600" cy="25968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86672C-0B2A-46B8-AB78-98E87BC03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 with Manual Testing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2E343-FCDE-42C0-9D70-4E323EE2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be effective, bugs must be tracked</a:t>
            </a:r>
          </a:p>
          <a:p>
            <a:pPr lvl="1"/>
            <a:r>
              <a:rPr lang="en-US" smtClean="0"/>
              <a:t>Bug reproduction steps must be carefully retained</a:t>
            </a:r>
          </a:p>
          <a:p>
            <a:pPr lvl="1"/>
            <a:r>
              <a:rPr lang="en-US" smtClean="0"/>
              <a:t>Have to re-test after changes</a:t>
            </a:r>
          </a:p>
          <a:p>
            <a:r>
              <a:rPr lang="en-US" smtClean="0"/>
              <a:t>Expensive and error-prone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35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0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66E0467-612A-4DDD-804F-A5C615D667A7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87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1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BFC934E-2F23-44BD-A694-762FD63866C7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2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CF22A75A-1357-49AB-81B9-DF80A164A314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43400" cy="311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05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3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CCC2383B-18E2-4DC3-91F8-7150F48281A8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194559"/>
            <a:ext cx="4343400" cy="311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57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4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C92F91AC-CF7C-48C8-90E3-DBB2CC812A85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9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5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D3B5D12-1EBA-4BE7-B474-FCC8D92FA10C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3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6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E2F4541-6CBF-4940-8F4C-15DF3973E4C0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7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7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AA892F1-66DE-425D-968C-7CCFA74513F3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8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0B35CA9-1F81-471C-9ECB-38235C39129A}" type="slidenum">
              <a:rPr lang="en-US" smtClean="0"/>
              <a:pPr/>
              <a:t>58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6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18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3304E8C-F9BD-4ABD-8321-AB635D3ADF32}" type="slidenum">
              <a:rPr lang="en-US" smtClean="0"/>
              <a:pPr/>
              <a:t>59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8F03B-ACB0-4DE8-86EF-E31A95231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Automated Testing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6B396-DBAB-4F67-9F6F-F90D4C952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 testing is still necessary for sanity checks</a:t>
            </a:r>
          </a:p>
          <a:p>
            <a:r>
              <a:rPr lang="en-US" dirty="0" smtClean="0"/>
              <a:t>But we can create automated tests to provide immediate feedback</a:t>
            </a:r>
          </a:p>
          <a:p>
            <a:r>
              <a:rPr lang="en-US" dirty="0" smtClean="0"/>
              <a:t>Tests are automatically run for each change set (commit)</a:t>
            </a:r>
          </a:p>
          <a:p>
            <a:r>
              <a:rPr lang="en-US" dirty="0" smtClean="0"/>
              <a:t>We receive a checklist afterwards seeing how many, and which, tests succeeded and failed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979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19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94230C01-57CA-4C28-BAE8-8618761E5DA1}" type="slidenum">
              <a:rPr lang="en-US" smtClean="0"/>
              <a:pPr/>
              <a:t>60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6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20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11DE6BC-EA98-4210-BBBB-F056DF701B2A}" type="slidenum">
              <a:rPr lang="en-US" smtClean="0"/>
              <a:pPr/>
              <a:t>61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43400" cy="311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6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21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2F2B8AD-4FF4-444C-8792-CFB4C6A29E14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52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22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F7A018A-5991-4E7E-B135-2234CEEC5D0C}" type="slidenum">
              <a:rPr lang="en-US" smtClean="0"/>
              <a:pPr/>
              <a:t>63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4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23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2689499-A15B-480F-8DF7-57AA761305F6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1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n = 30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F4B9CC8-380C-4AE0-9A97-233EF4195ABB}" type="slidenum">
              <a:rPr lang="en-US" smtClean="0"/>
              <a:pPr/>
              <a:t>65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209800"/>
            <a:ext cx="435363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Graphical user interfaces</a:t>
            </a:r>
          </a:p>
          <a:p>
            <a:r>
              <a:rPr lang="en-US" smtClean="0"/>
              <a:t>Windows and Widgets</a:t>
            </a:r>
          </a:p>
          <a:p>
            <a:r>
              <a:rPr lang="en-US" smtClean="0"/>
              <a:t>Buttons and dialog boxes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288990C-0E34-4955-8DB9-047ABA147E17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31063-02EA-4824-A3FF-86ADD0596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Unit Testing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BFBF3-141F-429F-BDE4-01306DEED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kind of automated testing is Unit Testing</a:t>
            </a:r>
          </a:p>
          <a:p>
            <a:r>
              <a:rPr lang="en-US" dirty="0" smtClean="0"/>
              <a:t>Unit testing is a form of automated testing where you test a single class, module, or method</a:t>
            </a:r>
          </a:p>
          <a:p>
            <a:r>
              <a:rPr lang="en-US" dirty="0" smtClean="0"/>
              <a:t>A unit is the smallest testable portion of an application:</a:t>
            </a:r>
          </a:p>
          <a:p>
            <a:pPr lvl="1"/>
            <a:r>
              <a:rPr lang="en-US" dirty="0" smtClean="0"/>
              <a:t>Each unit test tests one thing</a:t>
            </a:r>
          </a:p>
          <a:p>
            <a:pPr lvl="1"/>
            <a:r>
              <a:rPr lang="en-US" dirty="0" smtClean="0"/>
              <a:t>We can test every function of the unit, and every meaningful case of the function</a:t>
            </a:r>
          </a:p>
          <a:p>
            <a:pPr lvl="1"/>
            <a:r>
              <a:rPr lang="en-US" dirty="0" smtClean="0"/>
              <a:t>Pay particular attention to testing boundary cases</a:t>
            </a:r>
          </a:p>
          <a:p>
            <a:pPr lvl="2"/>
            <a:r>
              <a:rPr lang="en-US" dirty="0" smtClean="0"/>
              <a:t>Zero length strings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heck at minimum/maximum index bounds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9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84405-8BCF-4382-9EAF-F14BF309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Regressions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44834-4B16-4966-A694-117B2E728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extremely common for a new update to fix old bugs, but introduce new ones</a:t>
            </a:r>
          </a:p>
          <a:p>
            <a:r>
              <a:rPr lang="en-US" dirty="0" smtClean="0"/>
              <a:t>If a test used to pass, but after applying a change set  it fails, this is called a regression</a:t>
            </a:r>
          </a:p>
          <a:p>
            <a:r>
              <a:rPr lang="en-US" dirty="0" smtClean="0"/>
              <a:t>Automated testing provides a mechanism to quickly discover regressions</a:t>
            </a:r>
          </a:p>
          <a:p>
            <a:r>
              <a:rPr lang="en-US" dirty="0" smtClean="0"/>
              <a:t>When fixing regressions always add a test verifying it has been fixed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69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1D352-307D-4E20-8731-F1C03648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Integration Tests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2AEE1-3A55-4B58-87B8-7EFB9E722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integration test crosses unit boundaries</a:t>
            </a:r>
          </a:p>
          <a:p>
            <a:pPr lvl="1"/>
            <a:r>
              <a:rPr lang="en-US" dirty="0" smtClean="0"/>
              <a:t>When more than one class is involved</a:t>
            </a:r>
          </a:p>
          <a:p>
            <a:pPr lvl="1"/>
            <a:r>
              <a:rPr lang="en-US" dirty="0" smtClean="0"/>
              <a:t>Interactions with external systems</a:t>
            </a:r>
          </a:p>
          <a:p>
            <a:r>
              <a:rPr lang="en-US" dirty="0" smtClean="0"/>
              <a:t>Simple examples:</a:t>
            </a:r>
          </a:p>
          <a:p>
            <a:pPr lvl="1"/>
            <a:r>
              <a:rPr lang="en-US" dirty="0" smtClean="0"/>
              <a:t>Testing that a database works with a software system</a:t>
            </a:r>
          </a:p>
          <a:p>
            <a:pPr lvl="1"/>
            <a:r>
              <a:rPr lang="en-US" dirty="0" smtClean="0"/>
              <a:t>Testing that a frontend works with a backend </a:t>
            </a:r>
          </a:p>
          <a:p>
            <a:pPr lvl="1"/>
            <a:r>
              <a:rPr lang="en-US" dirty="0" smtClean="0"/>
              <a:t>Testing a system component works with another system component</a:t>
            </a:r>
          </a:p>
          <a:p>
            <a:pPr lvl="1"/>
            <a:r>
              <a:rPr lang="en-US" dirty="0" smtClean="0"/>
              <a:t>Testing that the interface for an external data source works with a software system</a:t>
            </a:r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4/18/2024, Lecture 19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Functions &amp; Graphing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7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7"/>
</p:tagLst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612</TotalTime>
  <Words>5075</Words>
  <Application>Microsoft Office PowerPoint</Application>
  <PresentationFormat>Widescreen</PresentationFormat>
  <Paragraphs>674</Paragraphs>
  <Slides>67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4" baseType="lpstr">
      <vt:lpstr>Arial</vt:lpstr>
      <vt:lpstr>Calibri</vt:lpstr>
      <vt:lpstr>Cambria Math</vt:lpstr>
      <vt:lpstr>Century Schoolbook</vt:lpstr>
      <vt:lpstr>Consolas</vt:lpstr>
      <vt:lpstr>Wingdings 2</vt:lpstr>
      <vt:lpstr>View</vt:lpstr>
      <vt:lpstr>Functions &amp; Graphing</vt:lpstr>
      <vt:lpstr>Software Development Notes</vt:lpstr>
      <vt:lpstr>Test Driven Development</vt:lpstr>
      <vt:lpstr>Manual Testing</vt:lpstr>
      <vt:lpstr>Issues with Manual Testing</vt:lpstr>
      <vt:lpstr>Automated Testing</vt:lpstr>
      <vt:lpstr>Unit Testing</vt:lpstr>
      <vt:lpstr>Regressions</vt:lpstr>
      <vt:lpstr>Integration Tests</vt:lpstr>
      <vt:lpstr>Mutation Testing</vt:lpstr>
      <vt:lpstr>Test Coverage</vt:lpstr>
      <vt:lpstr>Test Coverage</vt:lpstr>
      <vt:lpstr>Function Coverage</vt:lpstr>
      <vt:lpstr>Statement Coverage</vt:lpstr>
      <vt:lpstr>Statement Coverage:  How to Calculate</vt:lpstr>
      <vt:lpstr>Branch Coverage</vt:lpstr>
      <vt:lpstr>Limits on Testing</vt:lpstr>
      <vt:lpstr>Zero-Defects Philosophy</vt:lpstr>
      <vt:lpstr>Zero-defects Software Development</vt:lpstr>
      <vt:lpstr>Functions &amp; Graphing</vt:lpstr>
      <vt:lpstr>Abstract</vt:lpstr>
      <vt:lpstr>Note</vt:lpstr>
      <vt:lpstr>Graphing functions</vt:lpstr>
      <vt:lpstr>Functions</vt:lpstr>
      <vt:lpstr>How do we write code to do this?</vt:lpstr>
      <vt:lpstr>We need some Constants</vt:lpstr>
      <vt:lpstr>Functions – but what does it mean?</vt:lpstr>
      <vt:lpstr>Label the Functions</vt:lpstr>
      <vt:lpstr>Add x-axis and y-axis</vt:lpstr>
      <vt:lpstr>Use color (in moderation)</vt:lpstr>
      <vt:lpstr>The Implementation of Function</vt:lpstr>
      <vt:lpstr>Now Define “Function”</vt:lpstr>
      <vt:lpstr>Implementation of Function</vt:lpstr>
      <vt:lpstr>Default Arguments</vt:lpstr>
      <vt:lpstr>Function</vt:lpstr>
      <vt:lpstr>Some more Functions</vt:lpstr>
      <vt:lpstr>Cos and sloping-cos</vt:lpstr>
      <vt:lpstr>Standard mathematical Functions (header &lt;cmath&gt;)</vt:lpstr>
      <vt:lpstr>Standard mathematical functions (header &lt;cmath&gt;)</vt:lpstr>
      <vt:lpstr>Code for Axis</vt:lpstr>
      <vt:lpstr>Axis Implementation</vt:lpstr>
      <vt:lpstr>Axis Implementation</vt:lpstr>
      <vt:lpstr>Why Graphing?</vt:lpstr>
      <vt:lpstr>An example: ex</vt:lpstr>
      <vt:lpstr>Simple algorithm to approximate ex</vt:lpstr>
      <vt:lpstr>Simple algorithm to approximate ex</vt:lpstr>
      <vt:lpstr>“Animate” approximations to ex</vt:lpstr>
      <vt:lpstr>“Animate” Approximations to ex</vt:lpstr>
      <vt:lpstr>Demo</vt:lpstr>
      <vt:lpstr>Demo n = 0</vt:lpstr>
      <vt:lpstr>Demo n = 1</vt:lpstr>
      <vt:lpstr>Demo n = 2</vt:lpstr>
      <vt:lpstr>Demo n = 3</vt:lpstr>
      <vt:lpstr>Demo n = 4</vt:lpstr>
      <vt:lpstr>Demo n = 5</vt:lpstr>
      <vt:lpstr>Demo n = 6</vt:lpstr>
      <vt:lpstr>Demo n = 7</vt:lpstr>
      <vt:lpstr>Demo n = 8</vt:lpstr>
      <vt:lpstr>Demo n = 18</vt:lpstr>
      <vt:lpstr>Demo n = 19</vt:lpstr>
      <vt:lpstr>Demo n = 20</vt:lpstr>
      <vt:lpstr>Demo n = 21</vt:lpstr>
      <vt:lpstr>Demo n = 22</vt:lpstr>
      <vt:lpstr>Demo n = 23</vt:lpstr>
      <vt:lpstr>Demo n = 30</vt:lpstr>
      <vt:lpstr>Next Lecture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Hartmut Kaiser</dc:creator>
  <cp:lastModifiedBy>Hartmut Kaiser</cp:lastModifiedBy>
  <cp:revision>105</cp:revision>
  <dcterms:created xsi:type="dcterms:W3CDTF">2023-10-02T16:10:09Z</dcterms:created>
  <dcterms:modified xsi:type="dcterms:W3CDTF">2024-04-17T20:53:34Z</dcterms:modified>
</cp:coreProperties>
</file>