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48"/>
  </p:notesMasterIdLst>
  <p:sldIdLst>
    <p:sldId id="256" r:id="rId2"/>
    <p:sldId id="325" r:id="rId3"/>
    <p:sldId id="326" r:id="rId4"/>
    <p:sldId id="327" r:id="rId5"/>
    <p:sldId id="328" r:id="rId6"/>
    <p:sldId id="329" r:id="rId7"/>
    <p:sldId id="305" r:id="rId8"/>
    <p:sldId id="307" r:id="rId9"/>
    <p:sldId id="308" r:id="rId10"/>
    <p:sldId id="310" r:id="rId11"/>
    <p:sldId id="311" r:id="rId12"/>
    <p:sldId id="312" r:id="rId13"/>
    <p:sldId id="322" r:id="rId14"/>
    <p:sldId id="323" r:id="rId15"/>
    <p:sldId id="324" r:id="rId16"/>
    <p:sldId id="293" r:id="rId17"/>
    <p:sldId id="260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04" r:id="rId46"/>
    <p:sldId id="28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9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F382A-2115-44E2-B5CC-CCF73347BC3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B42E9-EFF8-4937-8F3A-D8F19985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15CF2-E6DE-48AA-8429-635085DEEE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0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15CF2-E6DE-48AA-8429-635085DEEE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B42E9-EFF8-4937-8F3A-D8F1998515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8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8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745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029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007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4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hackthedeveloper.com/c-program-compilation-proces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0" dirty="0" err="1" smtClean="0"/>
              <a:t>Egyption</a:t>
            </a:r>
            <a:r>
              <a:rPr lang="en-US" spc="0" dirty="0" smtClean="0"/>
              <a:t> Multiplication</a:t>
            </a:r>
            <a:endParaRPr lang="en-US" spc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2</a:t>
            </a:r>
          </a:p>
          <a:p>
            <a:r>
              <a:rPr lang="en-US" dirty="0" smtClean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teaching.hkaiser.org/spring2024/csc3380/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Tenets of Object-Oriented (OO)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Abstraction</a:t>
            </a:r>
          </a:p>
          <a:p>
            <a:pPr lvl="1"/>
            <a:r>
              <a:rPr lang="en-US" dirty="0" smtClean="0"/>
              <a:t>Hidden Data</a:t>
            </a:r>
          </a:p>
          <a:p>
            <a:pPr lvl="2"/>
            <a:r>
              <a:rPr lang="en-US" dirty="0" smtClean="0"/>
              <a:t>Implementation of Abstract Data Type (ADT) is irrelevant</a:t>
            </a:r>
          </a:p>
          <a:p>
            <a:pPr lvl="2"/>
            <a:r>
              <a:rPr lang="en-US" dirty="0" smtClean="0"/>
              <a:t>Interdependent class members are not accessed directly</a:t>
            </a:r>
          </a:p>
          <a:p>
            <a:pPr lvl="3"/>
            <a:r>
              <a:rPr lang="en-US" dirty="0" smtClean="0"/>
              <a:t>This means no public class members</a:t>
            </a:r>
          </a:p>
          <a:p>
            <a:r>
              <a:rPr lang="en-US" dirty="0" smtClean="0"/>
              <a:t>Encapsulation</a:t>
            </a:r>
          </a:p>
          <a:p>
            <a:pPr lvl="1"/>
            <a:r>
              <a:rPr lang="en-US" dirty="0" smtClean="0"/>
              <a:t>Data and methods on that data are bundled together</a:t>
            </a:r>
          </a:p>
          <a:p>
            <a:pPr lvl="2"/>
            <a:r>
              <a:rPr lang="en-US" dirty="0" smtClean="0"/>
              <a:t>A class defines the data implementation, access to the data elements, and methods that act on the data</a:t>
            </a:r>
          </a:p>
          <a:p>
            <a:r>
              <a:rPr lang="en-US" dirty="0" smtClean="0"/>
              <a:t>Inheritance</a:t>
            </a:r>
          </a:p>
          <a:p>
            <a:pPr lvl="1"/>
            <a:r>
              <a:rPr lang="en-US" dirty="0" smtClean="0"/>
              <a:t>A class (type) can take on the properties of another class</a:t>
            </a:r>
          </a:p>
          <a:p>
            <a:pPr lvl="2"/>
            <a:r>
              <a:rPr lang="en-US" dirty="0" smtClean="0"/>
              <a:t>Creates the is-a relationship between the base class and the superclass</a:t>
            </a:r>
          </a:p>
          <a:p>
            <a:r>
              <a:rPr lang="en-US" dirty="0" smtClean="0"/>
              <a:t>Polymorphism</a:t>
            </a:r>
          </a:p>
          <a:p>
            <a:pPr lvl="1"/>
            <a:r>
              <a:rPr lang="en-US" dirty="0" smtClean="0"/>
              <a:t>Derived objects (those of a class inherited from another) can behave differently</a:t>
            </a:r>
          </a:p>
          <a:p>
            <a:pPr lvl="2"/>
            <a:r>
              <a:rPr lang="en-US" dirty="0" smtClean="0"/>
              <a:t>Interface of inherited methods remain the same, but may function differently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636" y="1447800"/>
            <a:ext cx="2445192" cy="16045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Programming vs.</a:t>
            </a:r>
            <a:br>
              <a:rPr lang="en-US" dirty="0" smtClean="0"/>
            </a:br>
            <a:r>
              <a:rPr lang="en-US" dirty="0" smtClean="0"/>
              <a:t>OO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Structured Programming</a:t>
            </a:r>
          </a:p>
          <a:p>
            <a:pPr lvl="1"/>
            <a:r>
              <a:rPr lang="en-US" dirty="0" smtClean="0"/>
              <a:t>Focus on logic and process flow</a:t>
            </a:r>
          </a:p>
          <a:p>
            <a:pPr lvl="1"/>
            <a:r>
              <a:rPr lang="en-US" dirty="0" smtClean="0"/>
              <a:t>Defines operations on data manipulation</a:t>
            </a:r>
          </a:p>
          <a:p>
            <a:pPr lvl="1"/>
            <a:r>
              <a:rPr lang="en-US" dirty="0" smtClean="0"/>
              <a:t>“Do something to data”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OO Programming</a:t>
            </a:r>
          </a:p>
          <a:p>
            <a:pPr lvl="1"/>
            <a:r>
              <a:rPr lang="en-US" dirty="0" smtClean="0"/>
              <a:t>Focus on data abstraction</a:t>
            </a:r>
          </a:p>
          <a:p>
            <a:pPr lvl="1"/>
            <a:r>
              <a:rPr lang="en-US" dirty="0" smtClean="0"/>
              <a:t>Hides how data manipulation operations are performed</a:t>
            </a:r>
          </a:p>
          <a:p>
            <a:pPr lvl="1"/>
            <a:r>
              <a:rPr lang="en-US" dirty="0" smtClean="0"/>
              <a:t>“Tell data to do something”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5F805E-3622-496A-ADF9-350A03B24DD8}"/>
              </a:ext>
            </a:extLst>
          </p:cNvPr>
          <p:cNvSpPr txBox="1"/>
          <p:nvPr/>
        </p:nvSpPr>
        <p:spPr>
          <a:xfrm>
            <a:off x="1695773" y="6281299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Jia, Xiaoping. Object Oriented Software Development Using Java: Principles, Patterns, and Frameworks. Addison Wesley, 2003. </a:t>
            </a:r>
          </a:p>
          <a:p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82F8-7E34-41EF-85AE-16398E112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Conceptualization</a:t>
            </a:r>
          </a:p>
          <a:p>
            <a:pPr lvl="1"/>
            <a:r>
              <a:rPr lang="en-US" dirty="0"/>
              <a:t>Establish a vision and core system </a:t>
            </a:r>
            <a:r>
              <a:rPr lang="en-US" dirty="0" smtClean="0"/>
              <a:t>requirements</a:t>
            </a:r>
            <a:endParaRPr lang="en-US" dirty="0"/>
          </a:p>
          <a:p>
            <a:r>
              <a:rPr lang="en-US" dirty="0"/>
              <a:t>OO Analysis and Modeling</a:t>
            </a:r>
          </a:p>
          <a:p>
            <a:pPr lvl="1"/>
            <a:r>
              <a:rPr lang="en-US" dirty="0"/>
              <a:t>Build models the system’s desired behavior</a:t>
            </a:r>
          </a:p>
          <a:p>
            <a:pPr lvl="1"/>
            <a:r>
              <a:rPr lang="en-US" dirty="0"/>
              <a:t>Unified Modeling Language (UML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OO Design</a:t>
            </a:r>
          </a:p>
          <a:p>
            <a:pPr lvl="1"/>
            <a:r>
              <a:rPr lang="en-US" dirty="0"/>
              <a:t>Create an architecture for </a:t>
            </a:r>
            <a:r>
              <a:rPr lang="en-US" dirty="0" smtClean="0"/>
              <a:t>implementation</a:t>
            </a:r>
            <a:endParaRPr lang="en-US" dirty="0"/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Coding, debugging, and unit testing</a:t>
            </a:r>
          </a:p>
          <a:p>
            <a:pPr lvl="1"/>
            <a:r>
              <a:rPr lang="en-US" dirty="0"/>
              <a:t>Integration and integration testing</a:t>
            </a:r>
          </a:p>
          <a:p>
            <a:pPr lvl="1"/>
            <a:r>
              <a:rPr lang="en-US" dirty="0"/>
              <a:t>Regression and system testing</a:t>
            </a:r>
          </a:p>
          <a:p>
            <a:pPr lvl="1"/>
            <a:r>
              <a:rPr lang="en-US" dirty="0"/>
              <a:t>Deployment and deployment testing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Fixing issues</a:t>
            </a:r>
          </a:p>
          <a:p>
            <a:pPr lvl="1"/>
            <a:r>
              <a:rPr lang="en-US" dirty="0"/>
              <a:t>Enhance functionality</a:t>
            </a:r>
          </a:p>
          <a:p>
            <a:pPr lvl="1"/>
            <a:r>
              <a:rPr lang="en-US" dirty="0"/>
              <a:t>Adapting the system to evolving needs and environments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74B29-2C83-476B-AA48-187E94F97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 Development Activities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9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 Analysis and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ague </a:t>
            </a:r>
            <a:r>
              <a:rPr lang="en-US" dirty="0"/>
              <a:t>understanding of the problem is transformed into a </a:t>
            </a:r>
            <a:r>
              <a:rPr lang="en-US" dirty="0" smtClean="0"/>
              <a:t>precise description </a:t>
            </a:r>
            <a:r>
              <a:rPr lang="en-US" dirty="0"/>
              <a:t>of the tasks that the software system needs to carry out</a:t>
            </a:r>
            <a:endParaRPr lang="en-US" dirty="0" smtClean="0"/>
          </a:p>
          <a:p>
            <a:r>
              <a:rPr lang="en-US" dirty="0"/>
              <a:t>The result </a:t>
            </a:r>
            <a:r>
              <a:rPr lang="en-US" dirty="0" smtClean="0"/>
              <a:t>is </a:t>
            </a:r>
            <a:r>
              <a:rPr lang="en-US" dirty="0"/>
              <a:t>a detailed textual description, commonly called a </a:t>
            </a:r>
            <a:r>
              <a:rPr lang="en-US" i="1" dirty="0" smtClean="0"/>
              <a:t>functional specification</a:t>
            </a:r>
            <a:r>
              <a:rPr lang="en-US" dirty="0" smtClean="0"/>
              <a:t>, which: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ompletely </a:t>
            </a:r>
            <a:r>
              <a:rPr lang="en-US" dirty="0"/>
              <a:t>defines the tasks to be performed.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free from internal contradictions.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readable both by experts in the problem domain and by software developers.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reviewable by diverse interested parties.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be tested against reality.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8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 Design </a:t>
            </a:r>
            <a:r>
              <a:rPr lang="en-US" dirty="0"/>
              <a:t>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tructure </a:t>
            </a:r>
            <a:r>
              <a:rPr lang="en-US" dirty="0"/>
              <a:t>the programming tasks into </a:t>
            </a:r>
            <a:r>
              <a:rPr lang="en-US" dirty="0" smtClean="0"/>
              <a:t>a set </a:t>
            </a:r>
            <a:r>
              <a:rPr lang="en-US" dirty="0"/>
              <a:t>of interrelated </a:t>
            </a:r>
            <a:r>
              <a:rPr lang="en-US" dirty="0" smtClean="0"/>
              <a:t>types</a:t>
            </a:r>
          </a:p>
          <a:p>
            <a:pPr lvl="1"/>
            <a:r>
              <a:rPr lang="en-US" dirty="0"/>
              <a:t>Each </a:t>
            </a:r>
            <a:r>
              <a:rPr lang="en-US" dirty="0" smtClean="0"/>
              <a:t>type is specified </a:t>
            </a:r>
            <a:r>
              <a:rPr lang="en-US" dirty="0"/>
              <a:t>precisely, listing both </a:t>
            </a:r>
            <a:r>
              <a:rPr lang="en-US" dirty="0" smtClean="0"/>
              <a:t>its responsibilities </a:t>
            </a:r>
            <a:r>
              <a:rPr lang="en-US" dirty="0"/>
              <a:t>and its </a:t>
            </a:r>
            <a:r>
              <a:rPr lang="en-US" dirty="0" smtClean="0"/>
              <a:t>relationships</a:t>
            </a:r>
          </a:p>
          <a:p>
            <a:pPr lvl="1"/>
            <a:r>
              <a:rPr lang="en-US" dirty="0" smtClean="0"/>
              <a:t>Usually language independent</a:t>
            </a:r>
          </a:p>
          <a:p>
            <a:r>
              <a:rPr lang="en-US" dirty="0"/>
              <a:t>R</a:t>
            </a:r>
            <a:r>
              <a:rPr lang="en-US" dirty="0" smtClean="0"/>
              <a:t>esult consists </a:t>
            </a:r>
            <a:r>
              <a:rPr lang="en-US" dirty="0"/>
              <a:t>of a number of artifacts: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textual description of the classes and their most </a:t>
            </a:r>
            <a:r>
              <a:rPr lang="en-US" dirty="0" smtClean="0"/>
              <a:t>important responsibilities</a:t>
            </a:r>
            <a:endParaRPr lang="en-US" dirty="0"/>
          </a:p>
          <a:p>
            <a:pPr lvl="1"/>
            <a:r>
              <a:rPr lang="en-US" dirty="0" smtClean="0"/>
              <a:t>Diagrams </a:t>
            </a:r>
            <a:r>
              <a:rPr lang="en-US" dirty="0"/>
              <a:t>of the relationships among the classes</a:t>
            </a:r>
          </a:p>
          <a:p>
            <a:pPr lvl="1"/>
            <a:r>
              <a:rPr lang="en-US" dirty="0" smtClean="0"/>
              <a:t>Diagrams </a:t>
            </a:r>
            <a:r>
              <a:rPr lang="en-US" dirty="0"/>
              <a:t>of important usage scenarios</a:t>
            </a:r>
          </a:p>
          <a:p>
            <a:pPr lvl="1"/>
            <a:r>
              <a:rPr lang="en-US" dirty="0" smtClean="0"/>
              <a:t>State </a:t>
            </a:r>
            <a:r>
              <a:rPr lang="en-US" dirty="0"/>
              <a:t>diagrams of objects whose behavior is highly state-dependent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2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and methods are coded, tested, and </a:t>
            </a:r>
            <a:r>
              <a:rPr lang="en-US" dirty="0" smtClean="0"/>
              <a:t>deployed</a:t>
            </a:r>
          </a:p>
          <a:p>
            <a:r>
              <a:rPr lang="en-US" dirty="0" smtClean="0"/>
              <a:t>Often a prototype is built first</a:t>
            </a:r>
          </a:p>
          <a:p>
            <a:pPr lvl="1"/>
            <a:r>
              <a:rPr lang="en-US" dirty="0" smtClean="0"/>
              <a:t>Reduced functionality</a:t>
            </a:r>
          </a:p>
          <a:p>
            <a:pPr lvl="1"/>
            <a:r>
              <a:rPr lang="en-US" dirty="0" smtClean="0"/>
              <a:t>Helps verifying and correcting Analysis and Design</a:t>
            </a:r>
          </a:p>
          <a:p>
            <a:r>
              <a:rPr lang="en-US" dirty="0" smtClean="0"/>
              <a:t>Types (objects) are characterized by</a:t>
            </a:r>
          </a:p>
          <a:p>
            <a:pPr lvl="1"/>
            <a:r>
              <a:rPr lang="en-US" dirty="0" smtClean="0"/>
              <a:t>State</a:t>
            </a:r>
            <a:endParaRPr lang="en-US" dirty="0"/>
          </a:p>
          <a:p>
            <a:pPr lvl="1"/>
            <a:r>
              <a:rPr lang="en-US" dirty="0" smtClean="0"/>
              <a:t>Behavior</a:t>
            </a:r>
            <a:endParaRPr lang="en-US" dirty="0"/>
          </a:p>
          <a:p>
            <a:pPr lvl="1"/>
            <a:r>
              <a:rPr lang="en-US" smtClean="0"/>
              <a:t>Identity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60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Egyptian Multiplication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45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Today, we’ll will develop our first algorithm called ‘Egyptian Multiplication’.</a:t>
            </a:r>
          </a:p>
          <a:p>
            <a:r>
              <a:rPr lang="en-US" dirty="0" smtClean="0"/>
              <a:t>An algorithm is a terminating sequence of steps for accomplishing a computational task. </a:t>
            </a:r>
          </a:p>
          <a:p>
            <a:r>
              <a:rPr lang="en-US" dirty="0" smtClean="0"/>
              <a:t>The first known algorithms have been documented 4000 years ago by the ancient Egyptian mathematicians.</a:t>
            </a:r>
          </a:p>
          <a:p>
            <a:r>
              <a:rPr lang="en-US" dirty="0" smtClean="0"/>
              <a:t>We will also talk about how to convert any recursive algorithm into an iterative one.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5450C0D-DBC1-4FED-ADA2-1F836E4D3AD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define multiplication as ‘adding a number to itself a number of times’</a:t>
                </a:r>
              </a:p>
              <a:p>
                <a:r>
                  <a:rPr lang="en-US" dirty="0" smtClean="0"/>
                  <a:t>Formally:</a:t>
                </a:r>
              </a:p>
              <a:p>
                <a:pPr lvl="1">
                  <a:tabLst>
                    <a:tab pos="7777163" algn="l"/>
                  </a:tabLst>
                </a:pPr>
                <a:r>
                  <a:rPr lang="en-US" dirty="0" smtClean="0"/>
                  <a:t>Multiply something by one: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 smtClean="0">
                    <a:solidFill>
                      <a:srgbClr val="C00000"/>
                    </a:solidFill>
                  </a:rPr>
                  <a:t>	(1)</a:t>
                </a:r>
              </a:p>
              <a:p>
                <a:pPr lvl="1">
                  <a:tabLst>
                    <a:tab pos="7777163" algn="l"/>
                  </a:tabLst>
                </a:pPr>
                <a:r>
                  <a:rPr lang="en-US" dirty="0" smtClean="0"/>
                  <a:t>Multiply something one more time: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𝑛𝑎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 smtClean="0"/>
                  <a:t>, i.e. by induction	</a:t>
                </a:r>
                <a:r>
                  <a:rPr lang="en-US" dirty="0">
                    <a:solidFill>
                      <a:srgbClr val="C00000"/>
                    </a:solidFill>
                  </a:rPr>
                  <a:t>(2)</a:t>
                </a:r>
              </a:p>
              <a:p>
                <a:r>
                  <a:rPr lang="en-US" dirty="0" smtClean="0"/>
                  <a:t>We start with using a recursive implementation (both,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a</a:t>
                </a:r>
                <a:r>
                  <a:rPr lang="en-US" dirty="0" smtClean="0"/>
                  <a:t> must be positive):</a:t>
                </a:r>
              </a:p>
              <a:p>
                <a:pPr marL="548640" lvl="2" indent="0">
                  <a:buNone/>
                </a:pPr>
                <a:endParaRPr lang="en-US" sz="1900" dirty="0" smtClean="0">
                  <a:solidFill>
                    <a:srgbClr val="008000"/>
                  </a:solidFill>
                  <a:latin typeface="Consolas" panose="020B0609020204030204" pitchFamily="49" charset="0"/>
                </a:endParaRPr>
              </a:p>
              <a:p>
                <a:pPr marL="548640" lvl="2" indent="0">
                  <a:buNone/>
                </a:pPr>
                <a:r>
                  <a:rPr lang="en-US" sz="1900" dirty="0" smtClean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// </a:t>
                </a:r>
                <a:r>
                  <a:rPr lang="en-US" sz="19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version 0</a:t>
                </a:r>
                <a:endParaRPr lang="en-US" sz="19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marL="548640" lvl="2" indent="0">
                  <a:buNone/>
                </a:pPr>
                <a:r>
                  <a:rPr lang="en-US" sz="1900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19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multiply0(</a:t>
                </a:r>
                <a:r>
                  <a:rPr lang="en-US" sz="1900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19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n, </a:t>
                </a:r>
                <a:r>
                  <a:rPr lang="en-US" sz="1900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19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a)</a:t>
                </a:r>
              </a:p>
              <a:p>
                <a:pPr marL="548640" lvl="2" indent="0">
                  <a:buNone/>
                </a:pPr>
                <a:r>
                  <a:rPr lang="en-US" sz="19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{</a:t>
                </a:r>
              </a:p>
              <a:p>
                <a:pPr marL="548640" lvl="2" indent="0">
                  <a:buNone/>
                </a:pPr>
                <a:r>
                  <a:rPr lang="en-US" sz="19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</a:t>
                </a:r>
                <a:r>
                  <a:rPr lang="en-US" sz="19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en-US" sz="19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(n == </a:t>
                </a:r>
                <a:r>
                  <a:rPr lang="en-US" sz="1900" dirty="0">
                    <a:solidFill>
                      <a:srgbClr val="098658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en-US" sz="19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) </a:t>
                </a:r>
                <a:r>
                  <a:rPr lang="en-US" sz="19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return</a:t>
                </a:r>
                <a:r>
                  <a:rPr lang="en-US" sz="19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a</a:t>
                </a:r>
                <a:r>
                  <a:rPr lang="en-US" sz="1900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;</a:t>
                </a:r>
                <a:r>
                  <a:rPr lang="en-US" sz="19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1900" dirty="0" smtClean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		// (1)</a:t>
                </a:r>
                <a:endParaRPr lang="en-US" sz="19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marL="548640" lvl="2" indent="0">
                  <a:buNone/>
                </a:pPr>
                <a:r>
                  <a:rPr lang="en-US" sz="19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</a:t>
                </a:r>
                <a:r>
                  <a:rPr lang="en-US" sz="19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return</a:t>
                </a:r>
                <a:r>
                  <a:rPr lang="en-US" sz="19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multiply0(n - </a:t>
                </a:r>
                <a:r>
                  <a:rPr lang="en-US" sz="1900" dirty="0">
                    <a:solidFill>
                      <a:srgbClr val="098658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en-US" sz="19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, a) + a</a:t>
                </a:r>
                <a:r>
                  <a:rPr lang="en-US" sz="1900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;</a:t>
                </a:r>
                <a:r>
                  <a:rPr lang="en-US" sz="19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1900" dirty="0" smtClean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	// (2)</a:t>
                </a:r>
                <a:endParaRPr lang="en-US" sz="19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marL="548640" lvl="2" indent="0">
                  <a:buNone/>
                </a:pPr>
                <a:r>
                  <a:rPr lang="en-US" sz="1900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}</a:t>
                </a:r>
                <a:endParaRPr lang="en-US" sz="18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3" t="-1681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7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Also known as ‘Russian Peasant’ Multiplication, first described by </a:t>
                </a:r>
                <a:r>
                  <a:rPr lang="en-US" dirty="0" err="1" smtClean="0"/>
                  <a:t>Ahmes</a:t>
                </a:r>
                <a:endParaRPr lang="en-US" dirty="0" smtClean="0"/>
              </a:p>
              <a:p>
                <a:r>
                  <a:rPr lang="en-US" dirty="0" smtClean="0"/>
                  <a:t>It relies on the insight: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Depends on law of associativity: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The idea is to keep halving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</a:t>
                </a:r>
                <a:r>
                  <a:rPr lang="en-US" dirty="0" smtClean="0"/>
                  <a:t> and doubling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a</a:t>
                </a:r>
                <a:r>
                  <a:rPr lang="en-US" dirty="0" smtClean="0"/>
                  <a:t> while constructing a sum of power-of-2 multiples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6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Compilation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1/23/2024, Lecture 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Welcome and Getting Started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59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59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×59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8×59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32×59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=2419</m:t>
                      </m:r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Each of the products is computed by doubling 59 the right number of times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 r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41287"/>
              </p:ext>
            </p:extLst>
          </p:nvPr>
        </p:nvGraphicFramePr>
        <p:xfrm>
          <a:off x="4572000" y="3048000"/>
          <a:ext cx="2209800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305278634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98185201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457765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655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10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890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188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011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02099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Egyptian Multiplication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Egyptian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Observation: coefficients needed for products represent the bits set in the binary representation of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Another observation: the algorithm relies on determining whether a number is odd or even: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𝑒𝑣𝑒𝑛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𝑜𝑑𝑑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 r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981002"/>
                  </p:ext>
                </p:extLst>
              </p:nvPr>
            </p:nvGraphicFramePr>
            <p:xfrm>
              <a:off x="3886200" y="2687320"/>
              <a:ext cx="3581406" cy="7416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96901">
                      <a:extLst>
                        <a:ext uri="{9D8B030D-6E8A-4147-A177-3AD203B41FA5}">
                          <a16:colId xmlns:a16="http://schemas.microsoft.com/office/drawing/2014/main" val="2307417454"/>
                        </a:ext>
                      </a:extLst>
                    </a:gridCol>
                    <a:gridCol w="596901">
                      <a:extLst>
                        <a:ext uri="{9D8B030D-6E8A-4147-A177-3AD203B41FA5}">
                          <a16:colId xmlns:a16="http://schemas.microsoft.com/office/drawing/2014/main" val="952366945"/>
                        </a:ext>
                      </a:extLst>
                    </a:gridCol>
                    <a:gridCol w="596901">
                      <a:extLst>
                        <a:ext uri="{9D8B030D-6E8A-4147-A177-3AD203B41FA5}">
                          <a16:colId xmlns:a16="http://schemas.microsoft.com/office/drawing/2014/main" val="139722544"/>
                        </a:ext>
                      </a:extLst>
                    </a:gridCol>
                    <a:gridCol w="596901">
                      <a:extLst>
                        <a:ext uri="{9D8B030D-6E8A-4147-A177-3AD203B41FA5}">
                          <a16:colId xmlns:a16="http://schemas.microsoft.com/office/drawing/2014/main" val="2630648801"/>
                        </a:ext>
                      </a:extLst>
                    </a:gridCol>
                    <a:gridCol w="596901">
                      <a:extLst>
                        <a:ext uri="{9D8B030D-6E8A-4147-A177-3AD203B41FA5}">
                          <a16:colId xmlns:a16="http://schemas.microsoft.com/office/drawing/2014/main" val="526862942"/>
                        </a:ext>
                      </a:extLst>
                    </a:gridCol>
                    <a:gridCol w="596901">
                      <a:extLst>
                        <a:ext uri="{9D8B030D-6E8A-4147-A177-3AD203B41FA5}">
                          <a16:colId xmlns:a16="http://schemas.microsoft.com/office/drawing/2014/main" val="26739188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723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02924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981002"/>
                  </p:ext>
                </p:extLst>
              </p:nvPr>
            </p:nvGraphicFramePr>
            <p:xfrm>
              <a:off x="3886200" y="2687320"/>
              <a:ext cx="3581406" cy="7416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96901">
                      <a:extLst>
                        <a:ext uri="{9D8B030D-6E8A-4147-A177-3AD203B41FA5}">
                          <a16:colId xmlns:a16="http://schemas.microsoft.com/office/drawing/2014/main" val="2307417454"/>
                        </a:ext>
                      </a:extLst>
                    </a:gridCol>
                    <a:gridCol w="596901">
                      <a:extLst>
                        <a:ext uri="{9D8B030D-6E8A-4147-A177-3AD203B41FA5}">
                          <a16:colId xmlns:a16="http://schemas.microsoft.com/office/drawing/2014/main" val="952366945"/>
                        </a:ext>
                      </a:extLst>
                    </a:gridCol>
                    <a:gridCol w="596901">
                      <a:extLst>
                        <a:ext uri="{9D8B030D-6E8A-4147-A177-3AD203B41FA5}">
                          <a16:colId xmlns:a16="http://schemas.microsoft.com/office/drawing/2014/main" val="139722544"/>
                        </a:ext>
                      </a:extLst>
                    </a:gridCol>
                    <a:gridCol w="596901">
                      <a:extLst>
                        <a:ext uri="{9D8B030D-6E8A-4147-A177-3AD203B41FA5}">
                          <a16:colId xmlns:a16="http://schemas.microsoft.com/office/drawing/2014/main" val="2630648801"/>
                        </a:ext>
                      </a:extLst>
                    </a:gridCol>
                    <a:gridCol w="596901">
                      <a:extLst>
                        <a:ext uri="{9D8B030D-6E8A-4147-A177-3AD203B41FA5}">
                          <a16:colId xmlns:a16="http://schemas.microsoft.com/office/drawing/2014/main" val="526862942"/>
                        </a:ext>
                      </a:extLst>
                    </a:gridCol>
                    <a:gridCol w="596901">
                      <a:extLst>
                        <a:ext uri="{9D8B030D-6E8A-4147-A177-3AD203B41FA5}">
                          <a16:colId xmlns:a16="http://schemas.microsoft.com/office/drawing/2014/main" val="26739188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0" t="-1613" r="-503061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020" t="-1613" r="-403061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990" t="-1613" r="-298990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041" t="-1613" r="-202041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041" t="-1613" r="-102041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041" t="-1613" r="-2041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3723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02924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759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Egyptian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0">
              <a:spcBef>
                <a:spcPts val="0"/>
              </a:spcBef>
              <a:buNone/>
            </a:pP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version 1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odd(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n)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 &amp;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half(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n)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&gt;&gt;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multiply1(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a)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(n ==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result = multiply1(half(n), a + a);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(odd(n)) result = result + a;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result;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Egyptian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Number of operations:</a:t>
                </a:r>
              </a:p>
              <a:p>
                <a:pPr lvl="1"/>
                <a:r>
                  <a:rPr lang="en-US" dirty="0" smtClean="0"/>
                  <a:t>We half and recurse, so we need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additions</a:t>
                </a:r>
              </a:p>
              <a:p>
                <a:pPr lvl="1"/>
                <a:r>
                  <a:rPr lang="en-US" dirty="0" smtClean="0"/>
                  <a:t>We need another addition sometimes (whenever the bit is set in the binary representation), i.e. the </a:t>
                </a:r>
                <a:r>
                  <a:rPr lang="en-US" i="1" dirty="0" smtClean="0"/>
                  <a:t>pop</a:t>
                </a:r>
                <a:r>
                  <a:rPr lang="en-US" dirty="0" smtClean="0"/>
                  <a:t> count: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 r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7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Egyptian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Is our algorithm optimal? 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dirty="0"/>
                  <a:t>As it turns out, no – not </a:t>
                </a:r>
                <a:r>
                  <a:rPr lang="en-US" dirty="0" smtClean="0"/>
                  <a:t>always:</a:t>
                </a:r>
                <a:endParaRPr lang="en-US" dirty="0"/>
              </a:p>
              <a:p>
                <a:pPr marL="274320" lvl="1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=3+4−1=6</m:t>
                      </m:r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dirty="0" smtClean="0"/>
                  <a:t>But </a:t>
                </a:r>
                <a:r>
                  <a:rPr lang="en-US" dirty="0"/>
                  <a:t>we can multiply by 15 using 5 </a:t>
                </a:r>
                <a:r>
                  <a:rPr lang="en-US" dirty="0" smtClean="0"/>
                  <a:t>additions:</a:t>
                </a:r>
              </a:p>
              <a:p>
                <a:pPr lvl="1"/>
                <a:endParaRPr lang="en-US" dirty="0"/>
              </a:p>
              <a:p>
                <a:pPr marL="914400" indent="0">
                  <a:spcBef>
                    <a:spcPts val="0"/>
                  </a:spcBef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// optimal multiply by 15</a:t>
                </a:r>
                <a:endParaRPr lang="en-US" sz="18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marL="91440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18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multiply_by_15(</a:t>
                </a:r>
                <a:r>
                  <a:rPr lang="en-US" sz="1800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18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a)</a:t>
                </a:r>
              </a:p>
              <a:p>
                <a:pPr marL="914400" indent="0">
                  <a:spcBef>
                    <a:spcPts val="0"/>
                  </a:spcBef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{</a:t>
                </a:r>
              </a:p>
              <a:p>
                <a:pPr marL="914400" indent="0">
                  <a:spcBef>
                    <a:spcPts val="0"/>
                  </a:spcBef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</a:t>
                </a:r>
                <a:r>
                  <a:rPr lang="en-US" sz="1800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18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b = (a + a) + a;</a:t>
                </a:r>
                <a:r>
                  <a:rPr lang="en-US" sz="18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    // 3 * a</a:t>
                </a:r>
                <a:endParaRPr lang="en-US" sz="18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marL="914400" indent="0">
                  <a:spcBef>
                    <a:spcPts val="0"/>
                  </a:spcBef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</a:t>
                </a:r>
                <a:r>
                  <a:rPr lang="en-US" sz="1800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18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c = b + b;</a:t>
                </a:r>
                <a:r>
                  <a:rPr lang="en-US" sz="18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          // 6 * a</a:t>
                </a:r>
                <a:endParaRPr lang="en-US" sz="18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marL="914400" indent="0">
                  <a:spcBef>
                    <a:spcPts val="0"/>
                  </a:spcBef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</a:t>
                </a:r>
                <a:r>
                  <a:rPr lang="en-US" sz="18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return</a:t>
                </a:r>
                <a:r>
                  <a:rPr lang="en-US" sz="18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(c + c) + b;</a:t>
                </a:r>
                <a:r>
                  <a:rPr lang="en-US" sz="1800" dirty="0">
                    <a:solidFill>
                      <a:srgbClr val="008000"/>
                    </a:solidFill>
                    <a:latin typeface="Consolas" panose="020B0609020204030204" pitchFamily="49" charset="0"/>
                  </a:rPr>
                  <a:t>     // 12 * a + 3 * a</a:t>
                </a:r>
                <a:endParaRPr lang="en-US" sz="18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marL="914400" indent="0">
                  <a:spcBef>
                    <a:spcPts val="0"/>
                  </a:spcBef>
                  <a:buNone/>
                </a:pPr>
                <a:r>
                  <a:rPr lang="en-US" sz="1800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}</a:t>
                </a:r>
              </a:p>
              <a:p>
                <a:pPr marL="914400" indent="0">
                  <a:spcBef>
                    <a:spcPts val="0"/>
                  </a:spcBef>
                  <a:buNone/>
                </a:pPr>
                <a:endParaRPr lang="en-US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lvl="1"/>
                <a:r>
                  <a:rPr lang="en-US" dirty="0" smtClean="0"/>
                  <a:t>This is called an ‘addition chain’, btw.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7878" y="5358080"/>
                <a:ext cx="3352800" cy="132343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spc="1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Exercise:</a:t>
                </a:r>
              </a:p>
              <a:p>
                <a:endParaRPr lang="en-US" sz="2000" spc="1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sz="2000" spc="1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Find addition chains for all numbers </a:t>
                </a:r>
                <a14:m>
                  <m:oMath xmlns:m="http://schemas.openxmlformats.org/officeDocument/2006/math">
                    <m:r>
                      <a:rPr lang="en-US" sz="2000" spc="1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000" spc="1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spc="1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endParaRPr lang="en-US" sz="2000" spc="1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878" y="5358080"/>
                <a:ext cx="3352800" cy="1323439"/>
              </a:xfrm>
              <a:prstGeom prst="rect">
                <a:avLst/>
              </a:prstGeom>
              <a:blipFill>
                <a:blip r:embed="rId3"/>
                <a:stretch>
                  <a:fillRect l="-1812" t="-2283" b="-68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9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Algorithm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Algorithm does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recursion calls</a:t>
                </a:r>
              </a:p>
              <a:p>
                <a:r>
                  <a:rPr lang="en-US" dirty="0" smtClean="0"/>
                  <a:t>Let’s convert the recursive version into an equivalent iterative version</a:t>
                </a:r>
              </a:p>
              <a:p>
                <a:pPr lvl="1"/>
                <a:r>
                  <a:rPr lang="en-US" dirty="0" smtClean="0"/>
                  <a:t>Side note: any recursive algorithm can be converted into an equivalent iterative version using the technique that will be shown</a:t>
                </a:r>
              </a:p>
              <a:p>
                <a:r>
                  <a:rPr lang="en-US" dirty="0" smtClean="0"/>
                  <a:t>Note: </a:t>
                </a:r>
                <a:r>
                  <a:rPr lang="en-US" i="1" dirty="0" smtClean="0"/>
                  <a:t>It’s often easier to do more work rather than less</a:t>
                </a:r>
              </a:p>
              <a:p>
                <a:r>
                  <a:rPr lang="en-US" dirty="0" smtClean="0"/>
                  <a:t>We’re going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𝑛𝑎</m:t>
                    </m:r>
                  </m:oMath>
                </a14:m>
                <a:r>
                  <a:rPr lang="en-US" dirty="0" smtClean="0"/>
                  <a:t>, with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r</a:t>
                </a:r>
                <a:r>
                  <a:rPr lang="en-US" dirty="0" smtClean="0"/>
                  <a:t> being the running result that accumulates the partial results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na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Multiply-Accumulate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0">
              <a:spcBef>
                <a:spcPts val="0"/>
              </a:spcBef>
              <a:buNone/>
            </a:pP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Multiply-accumulate, version 0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mult_acc0(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a)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(n ==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 + a;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(odd(n))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mult_acc0(r + a, half(n), a + a);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mult_acc0(r, half(n), a + a);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9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Multiply-Accumulate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Simplify recursion: branches differ in first argument only</a:t>
            </a:r>
          </a:p>
          <a:p>
            <a:pPr marL="914400" indent="0">
              <a:spcBef>
                <a:spcPts val="0"/>
              </a:spcBef>
              <a:buNone/>
            </a:pP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Multiply-accumulate, version 1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mult_acc1(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a)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(n ==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 + a;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(odd(n)) r = r + a;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mult_acc1(r, half(n), a + a);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 smtClean="0"/>
              <a:t>This makes the function </a:t>
            </a:r>
            <a:r>
              <a:rPr lang="en-US" i="1" dirty="0" smtClean="0"/>
              <a:t>tail-recursive </a:t>
            </a:r>
            <a:r>
              <a:rPr lang="en-US" dirty="0" smtClean="0"/>
              <a:t>(the recursion happens on return statement of the function)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5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Multiply-Accumulate (tail recursive)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Further observations: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 smtClean="0"/>
              <a:t> is rarely equal to one</a:t>
            </a:r>
          </a:p>
          <a:p>
            <a:pPr lvl="1"/>
            <a:r>
              <a:rPr lang="en-US" dirty="0" smtClean="0"/>
              <a:t>There is no point in checking for equality with one if </a:t>
            </a:r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en-US" dirty="0" smtClean="0"/>
              <a:t> is even</a:t>
            </a:r>
          </a:p>
          <a:p>
            <a:pPr marL="914400" indent="0">
              <a:spcBef>
                <a:spcPts val="0"/>
              </a:spcBef>
              <a:buNone/>
            </a:pP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Multiply-accumulate, version 2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mult_acc2(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a)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(odd(n))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r = r + a;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(n ==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mult_acc2(r, half(n), a + a);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Don’t assume that the compiler is performing this kind of optimizations for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Compilation and Linking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261872" y="1828800"/>
            <a:ext cx="9406128" cy="4351337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You write C++ source code</a:t>
            </a:r>
          </a:p>
          <a:p>
            <a:pPr lvl="1"/>
            <a:r>
              <a:rPr lang="en-US" sz="1400" dirty="0" smtClean="0"/>
              <a:t>Source code is (in principle) human readable</a:t>
            </a:r>
          </a:p>
          <a:p>
            <a:r>
              <a:rPr lang="en-US" sz="1600" dirty="0" smtClean="0"/>
              <a:t>The compiler translates what you wrote into object code (sometimes called machine code)</a:t>
            </a:r>
          </a:p>
          <a:p>
            <a:pPr lvl="1"/>
            <a:r>
              <a:rPr lang="en-US" sz="1400" dirty="0" smtClean="0"/>
              <a:t>Object code is simple enough for a computer to “understand”</a:t>
            </a:r>
          </a:p>
          <a:p>
            <a:r>
              <a:rPr lang="en-US" sz="1600" dirty="0" smtClean="0"/>
              <a:t>The linker links your code to system code needed to execute</a:t>
            </a:r>
          </a:p>
          <a:p>
            <a:pPr lvl="1"/>
            <a:r>
              <a:rPr lang="en-US" sz="1400" dirty="0" smtClean="0"/>
              <a:t>E.g. input/output libraries, operating system code, and windowing code</a:t>
            </a:r>
          </a:p>
          <a:p>
            <a:r>
              <a:rPr lang="en-US" sz="1600" dirty="0" smtClean="0"/>
              <a:t>The result is an executable program</a:t>
            </a:r>
          </a:p>
          <a:p>
            <a:pPr lvl="1"/>
            <a:r>
              <a:rPr lang="en-US" sz="1400" dirty="0" smtClean="0"/>
              <a:t>E.g. a .exe file on windows or an </a:t>
            </a:r>
            <a:r>
              <a:rPr lang="en-US" sz="1400" dirty="0" err="1" smtClean="0"/>
              <a:t>a.out</a:t>
            </a:r>
            <a:r>
              <a:rPr lang="en-US" sz="1400" dirty="0" smtClean="0"/>
              <a:t> file on Unix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1/23/2024, Lecture 1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Welcome and Getting Started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7481B0F-50E0-44B3-93BE-4121BFB62017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71665" y="1762274"/>
            <a:ext cx="7848600" cy="1819853"/>
            <a:chOff x="529004" y="1066800"/>
            <a:chExt cx="7548196" cy="2480171"/>
          </a:xfrm>
        </p:grpSpPr>
        <p:sp>
          <p:nvSpPr>
            <p:cNvPr id="30725" name="AutoShape 4"/>
            <p:cNvSpPr>
              <a:spLocks noChangeArrowheads="1"/>
            </p:cNvSpPr>
            <p:nvPr/>
          </p:nvSpPr>
          <p:spPr bwMode="auto">
            <a:xfrm>
              <a:off x="762000" y="1881981"/>
              <a:ext cx="2057400" cy="5334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/>
                <a:t>C++ </a:t>
              </a:r>
              <a:r>
                <a:rPr lang="en-US" i="1" dirty="0"/>
                <a:t>compiler</a:t>
              </a:r>
            </a:p>
          </p:txBody>
        </p:sp>
        <p:sp>
          <p:nvSpPr>
            <p:cNvPr id="30726" name="Text Box 5"/>
            <p:cNvSpPr txBox="1">
              <a:spLocks noChangeArrowheads="1"/>
            </p:cNvSpPr>
            <p:nvPr/>
          </p:nvSpPr>
          <p:spPr bwMode="auto">
            <a:xfrm>
              <a:off x="529004" y="1066800"/>
              <a:ext cx="1867244" cy="50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C++ source code</a:t>
              </a:r>
            </a:p>
          </p:txBody>
        </p:sp>
        <p:sp>
          <p:nvSpPr>
            <p:cNvPr id="30727" name="Text Box 6"/>
            <p:cNvSpPr txBox="1">
              <a:spLocks noChangeArrowheads="1"/>
            </p:cNvSpPr>
            <p:nvPr/>
          </p:nvSpPr>
          <p:spPr bwMode="auto">
            <a:xfrm>
              <a:off x="2157046" y="2651373"/>
              <a:ext cx="1361584" cy="50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Object code</a:t>
              </a:r>
            </a:p>
          </p:txBody>
        </p:sp>
        <p:cxnSp>
          <p:nvCxnSpPr>
            <p:cNvPr id="30728" name="AutoShape 7"/>
            <p:cNvCxnSpPr>
              <a:cxnSpLocks noChangeShapeType="1"/>
              <a:stCxn id="30726" idx="2"/>
              <a:endCxn id="30725" idx="0"/>
            </p:cNvCxnSpPr>
            <p:nvPr/>
          </p:nvCxnSpPr>
          <p:spPr bwMode="auto">
            <a:xfrm>
              <a:off x="1462627" y="1570141"/>
              <a:ext cx="328074" cy="311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29" name="AutoShape 8"/>
            <p:cNvCxnSpPr>
              <a:cxnSpLocks noChangeShapeType="1"/>
              <a:stCxn id="30725" idx="2"/>
              <a:endCxn id="30727" idx="1"/>
            </p:cNvCxnSpPr>
            <p:nvPr/>
          </p:nvCxnSpPr>
          <p:spPr bwMode="auto">
            <a:xfrm>
              <a:off x="1790701" y="2415380"/>
              <a:ext cx="366345" cy="4876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0" name="AutoShape 9"/>
            <p:cNvSpPr>
              <a:spLocks noChangeArrowheads="1"/>
            </p:cNvSpPr>
            <p:nvPr/>
          </p:nvSpPr>
          <p:spPr bwMode="auto">
            <a:xfrm>
              <a:off x="4082396" y="2739627"/>
              <a:ext cx="1295400" cy="580727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/>
                <a:t>Linker</a:t>
              </a:r>
            </a:p>
          </p:txBody>
        </p:sp>
        <p:cxnSp>
          <p:nvCxnSpPr>
            <p:cNvPr id="30731" name="AutoShape 10"/>
            <p:cNvCxnSpPr>
              <a:cxnSpLocks noChangeShapeType="1"/>
              <a:stCxn id="30727" idx="3"/>
              <a:endCxn id="30730" idx="1"/>
            </p:cNvCxnSpPr>
            <p:nvPr/>
          </p:nvCxnSpPr>
          <p:spPr bwMode="auto">
            <a:xfrm>
              <a:off x="3518630" y="2903043"/>
              <a:ext cx="563766" cy="12694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2" name="Text Box 11"/>
            <p:cNvSpPr txBox="1">
              <a:spLocks noChangeArrowheads="1"/>
            </p:cNvSpPr>
            <p:nvPr/>
          </p:nvSpPr>
          <p:spPr bwMode="auto">
            <a:xfrm>
              <a:off x="5791200" y="3043630"/>
              <a:ext cx="2286000" cy="50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Executable program</a:t>
              </a:r>
            </a:p>
          </p:txBody>
        </p:sp>
        <p:cxnSp>
          <p:nvCxnSpPr>
            <p:cNvPr id="30733" name="AutoShape 12"/>
            <p:cNvCxnSpPr>
              <a:cxnSpLocks noChangeShapeType="1"/>
              <a:stCxn id="30730" idx="3"/>
              <a:endCxn id="30732" idx="1"/>
            </p:cNvCxnSpPr>
            <p:nvPr/>
          </p:nvCxnSpPr>
          <p:spPr bwMode="auto">
            <a:xfrm>
              <a:off x="5377795" y="3029991"/>
              <a:ext cx="413405" cy="265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4" name="Text Box 6"/>
            <p:cNvSpPr txBox="1">
              <a:spLocks noChangeArrowheads="1"/>
            </p:cNvSpPr>
            <p:nvPr/>
          </p:nvSpPr>
          <p:spPr bwMode="auto">
            <a:xfrm>
              <a:off x="3266748" y="1811536"/>
              <a:ext cx="2317750" cy="50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Library Object code</a:t>
              </a:r>
            </a:p>
          </p:txBody>
        </p:sp>
        <p:cxnSp>
          <p:nvCxnSpPr>
            <p:cNvPr id="30735" name="AutoShape 10"/>
            <p:cNvCxnSpPr>
              <a:cxnSpLocks noChangeShapeType="1"/>
              <a:stCxn id="30734" idx="2"/>
              <a:endCxn id="30730" idx="0"/>
            </p:cNvCxnSpPr>
            <p:nvPr/>
          </p:nvCxnSpPr>
          <p:spPr bwMode="auto">
            <a:xfrm>
              <a:off x="4425623" y="2314877"/>
              <a:ext cx="304473" cy="424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2514600" y="6298277"/>
            <a:ext cx="758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See: </a:t>
            </a:r>
            <a:r>
              <a:rPr lang="en-US" dirty="0">
                <a:hlinkClick r:id="rId2"/>
              </a:rPr>
              <a:t>Decoding </a:t>
            </a:r>
            <a:r>
              <a:rPr lang="en-US" dirty="0" smtClean="0">
                <a:hlinkClick r:id="rId2"/>
              </a:rPr>
              <a:t>C++ </a:t>
            </a:r>
            <a:r>
              <a:rPr lang="en-US" dirty="0">
                <a:hlinkClick r:id="rId2"/>
              </a:rPr>
              <a:t>Compilation Process: From Source Code to </a:t>
            </a:r>
            <a:r>
              <a:rPr lang="en-US" dirty="0" smtClean="0">
                <a:hlinkClick r:id="rId2"/>
              </a:rPr>
              <a:t>Binary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Multiply-Accumulate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strictly tail-recursive</a:t>
            </a:r>
            <a:r>
              <a:rPr lang="en-US" dirty="0" smtClean="0"/>
              <a:t> function is one in which all the tail-recursive calls are done with the formal parameters of the function being the corresponding arguments</a:t>
            </a:r>
          </a:p>
          <a:p>
            <a:endParaRPr lang="en-US" dirty="0" smtClean="0"/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Multiply-accumulate, version 3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mult_acc3(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a)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(odd(n))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r = r + a;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(n ==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n = half(n);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a = a + a;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mult_acc3(r, n, a);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Now it’s trivial to turn this into an iteration (replace tail recursion with </a:t>
            </a:r>
            <a:r>
              <a:rPr lang="en-US" dirty="0" smtClean="0">
                <a:latin typeface="Consolas" panose="020B0609020204030204" pitchFamily="49" charset="0"/>
              </a:rPr>
              <a:t>while(true)</a:t>
            </a:r>
            <a:r>
              <a:rPr lang="en-US" dirty="0" smtClean="0"/>
              <a:t>):</a:t>
            </a:r>
          </a:p>
          <a:p>
            <a:endParaRPr lang="en-US" dirty="0" smtClean="0"/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Multiply-accumulate, version 4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mult_acc4(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a)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(odd(n))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{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r = r + a;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(n ==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n = half(n);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a = a + a;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0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406128" cy="4351337"/>
          </a:xfrm>
        </p:spPr>
        <p:txBody>
          <a:bodyPr/>
          <a:lstStyle/>
          <a:p>
            <a:r>
              <a:rPr lang="en-US" dirty="0" smtClean="0"/>
              <a:t>Use this for a new version of our multiply function:</a:t>
            </a:r>
          </a:p>
          <a:p>
            <a:endParaRPr lang="en-US" dirty="0" smtClean="0"/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version 2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multiply2(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a)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(n ==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Note: skip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one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iteration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mult_acc4(a, n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Improvements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Multiplication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en-US" dirty="0" smtClean="0"/>
              <a:t> is a power of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, then we first subtract one</a:t>
            </a:r>
          </a:p>
          <a:p>
            <a:pPr lvl="1"/>
            <a:r>
              <a:rPr lang="en-US" dirty="0" smtClean="0"/>
              <a:t>This creates a number with all bits set in its binary representation</a:t>
            </a:r>
          </a:p>
          <a:p>
            <a:pPr lvl="1"/>
            <a:r>
              <a:rPr lang="en-US" dirty="0" smtClean="0"/>
              <a:t>This is the worst case for our algorithm, so make sure </a:t>
            </a:r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en-US" dirty="0" smtClean="0"/>
              <a:t> is odd</a:t>
            </a:r>
          </a:p>
          <a:p>
            <a:pPr lvl="1"/>
            <a:endParaRPr lang="en-US" dirty="0" smtClean="0"/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version 3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multiply3(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a)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(!odd(n))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a = a + a;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n = half(n);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(n ==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mult_acc4(a, n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a);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Last, but not least, we now have a superficial test for </a:t>
            </a:r>
            <a:r>
              <a:rPr lang="en-US" dirty="0" smtClean="0">
                <a:latin typeface="Consolas" panose="020B0609020204030204" pitchFamily="49" charset="0"/>
              </a:rPr>
              <a:t>odd(n)</a:t>
            </a:r>
            <a:r>
              <a:rPr lang="en-US" dirty="0" smtClean="0"/>
              <a:t> in mult_acc4:</a:t>
            </a:r>
          </a:p>
          <a:p>
            <a:endParaRPr lang="en-US" dirty="0" smtClean="0"/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final version 4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multiply4(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a)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(!odd(n))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a = a + a;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n = half(n);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(n ==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even(n - 1) ==&gt; n - 1 != 1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mult_acc4(a, half(n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a + a);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Sieve of Eratosthenes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Sifting Primes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Go through all numbers</a:t>
                </a:r>
              </a:p>
              <a:p>
                <a:pPr lvl="1"/>
                <a:r>
                  <a:rPr lang="en-US" dirty="0" smtClean="0"/>
                  <a:t>Sifting out non-primes</a:t>
                </a:r>
              </a:p>
              <a:p>
                <a:pPr lvl="1"/>
                <a:r>
                  <a:rPr lang="en-US" dirty="0" smtClean="0"/>
                  <a:t>Remaining numbers are prime</a:t>
                </a:r>
              </a:p>
              <a:p>
                <a:r>
                  <a:rPr lang="en-US" dirty="0" smtClean="0"/>
                  <a:t>Account for odd numbers only (starting at 3)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In each iteration we take the first number (which is a prime) and cross out all multiples</a:t>
                </a:r>
              </a:p>
              <a:p>
                <a:pPr lvl="1"/>
                <a:r>
                  <a:rPr lang="en-US" dirty="0" smtClean="0"/>
                  <a:t>Repeat as long as number is smaller than 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(where m is largest considered number)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44654"/>
              </p:ext>
            </p:extLst>
          </p:nvPr>
        </p:nvGraphicFramePr>
        <p:xfrm>
          <a:off x="1752600" y="3429000"/>
          <a:ext cx="6108700" cy="857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17396195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4072488088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31663808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402741145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81584127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34490058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33869591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91683006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68431709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71981644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173417158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47698638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29632691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Consolas" panose="020B0609020204030204" pitchFamily="49" charset="0"/>
                        </a:rPr>
                        <a:t>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Consolas" panose="020B0609020204030204" pitchFamily="49" charset="0"/>
                        </a:rPr>
                        <a:t>5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Consolas" panose="020B0609020204030204" pitchFamily="49" charset="0"/>
                        </a:rPr>
                        <a:t>7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  <a:latin typeface="Consolas" panose="020B0609020204030204" pitchFamily="49" charset="0"/>
                        </a:rPr>
                        <a:t>9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  <a:latin typeface="Consolas" panose="020B0609020204030204" pitchFamily="49" charset="0"/>
                        </a:rPr>
                        <a:t>11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Consolas" panose="020B0609020204030204" pitchFamily="49" charset="0"/>
                        </a:rPr>
                        <a:t>13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  <a:latin typeface="Consolas" panose="020B0609020204030204" pitchFamily="49" charset="0"/>
                        </a:rPr>
                        <a:t>15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  <a:latin typeface="Consolas" panose="020B0609020204030204" pitchFamily="49" charset="0"/>
                        </a:rPr>
                        <a:t>19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  <a:latin typeface="Consolas" panose="020B0609020204030204" pitchFamily="49" charset="0"/>
                        </a:rPr>
                        <a:t>21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  <a:latin typeface="Consolas" panose="020B0609020204030204" pitchFamily="49" charset="0"/>
                        </a:rPr>
                        <a:t>23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  <a:latin typeface="Consolas" panose="020B0609020204030204" pitchFamily="49" charset="0"/>
                        </a:rPr>
                        <a:t>25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  <a:latin typeface="Consolas" panose="020B0609020204030204" pitchFamily="49" charset="0"/>
                        </a:rPr>
                        <a:t>27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391875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  <a:latin typeface="Consolas" panose="020B0609020204030204" pitchFamily="49" charset="0"/>
                        </a:rPr>
                        <a:t>29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  <a:latin typeface="Consolas" panose="020B0609020204030204" pitchFamily="49" charset="0"/>
                        </a:rPr>
                        <a:t>31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Consolas" panose="020B0609020204030204" pitchFamily="49" charset="0"/>
                        </a:rPr>
                        <a:t>33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Consolas" panose="020B0609020204030204" pitchFamily="49" charset="0"/>
                        </a:rPr>
                        <a:t>35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Consolas" panose="020B0609020204030204" pitchFamily="49" charset="0"/>
                        </a:rPr>
                        <a:t>37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Consolas" panose="020B0609020204030204" pitchFamily="49" charset="0"/>
                        </a:rPr>
                        <a:t>39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Consolas" panose="020B0609020204030204" pitchFamily="49" charset="0"/>
                        </a:rPr>
                        <a:t>41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Consolas" panose="020B0609020204030204" pitchFamily="49" charset="0"/>
                        </a:rPr>
                        <a:t>43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Consolas" panose="020B0609020204030204" pitchFamily="49" charset="0"/>
                        </a:rPr>
                        <a:t>45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Consolas" panose="020B0609020204030204" pitchFamily="49" charset="0"/>
                        </a:rPr>
                        <a:t>47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Consolas" panose="020B0609020204030204" pitchFamily="49" charset="0"/>
                        </a:rPr>
                        <a:t>49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Consolas" panose="020B0609020204030204" pitchFamily="49" charset="0"/>
                        </a:rPr>
                        <a:t>51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Consolas" panose="020B0609020204030204" pitchFamily="49" charset="0"/>
                        </a:rPr>
                        <a:t>53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0982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9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Sifting Primes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3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is 5: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Last is 7: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296809"/>
              </p:ext>
            </p:extLst>
          </p:nvPr>
        </p:nvGraphicFramePr>
        <p:xfrm>
          <a:off x="1676400" y="2257164"/>
          <a:ext cx="6108700" cy="952500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val="17639560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860647418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4506967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1611881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8852407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90239133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0108266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03076975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8507550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04001734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214555608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49735842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603982078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81391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15974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18413"/>
              </p:ext>
            </p:extLst>
          </p:nvPr>
        </p:nvGraphicFramePr>
        <p:xfrm>
          <a:off x="1676400" y="3760311"/>
          <a:ext cx="6108700" cy="952500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val="231678216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4189586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424969980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46934793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826753566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3854255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9901341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424185534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89835178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97504794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403407076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62589507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45121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748035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7414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89511"/>
              </p:ext>
            </p:extLst>
          </p:nvPr>
        </p:nvGraphicFramePr>
        <p:xfrm>
          <a:off x="1676400" y="5269604"/>
          <a:ext cx="6108700" cy="942975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val="111816358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54095575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15174268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274407466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25266834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31543022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517011978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61337804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639104908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32516746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81640854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916311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624521153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677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840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4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39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Step size (number of entries between two crossed out numbers) is equal to factor</a:t>
            </a:r>
          </a:p>
          <a:p>
            <a:pPr lvl="1"/>
            <a:r>
              <a:rPr lang="en-US" dirty="0" smtClean="0"/>
              <a:t>Number of index between two crossed out numbers is equal to factor</a:t>
            </a:r>
          </a:p>
          <a:p>
            <a:r>
              <a:rPr lang="en-US" dirty="0" smtClean="0"/>
              <a:t>Difference between two values is twice the value of the factor</a:t>
            </a:r>
          </a:p>
          <a:p>
            <a:r>
              <a:rPr lang="en-US" dirty="0" smtClean="0"/>
              <a:t>The first number crossed out is the square of the factor</a:t>
            </a:r>
          </a:p>
          <a:p>
            <a:pPr lvl="1"/>
            <a:r>
              <a:rPr lang="en-US" dirty="0" smtClean="0"/>
              <a:t>All other multiples were already considered before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076046" y="18288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992773"/>
              </p:ext>
            </p:extLst>
          </p:nvPr>
        </p:nvGraphicFramePr>
        <p:xfrm>
          <a:off x="1451150" y="1828800"/>
          <a:ext cx="8594718" cy="900757"/>
        </p:xfrm>
        <a:graphic>
          <a:graphicData uri="http://schemas.openxmlformats.org/drawingml/2006/table">
            <a:tbl>
              <a:tblPr/>
              <a:tblGrid>
                <a:gridCol w="1059538">
                  <a:extLst>
                    <a:ext uri="{9D8B030D-6E8A-4147-A177-3AD203B41FA5}">
                      <a16:colId xmlns:a16="http://schemas.microsoft.com/office/drawing/2014/main" val="4222543295"/>
                    </a:ext>
                  </a:extLst>
                </a:gridCol>
                <a:gridCol w="461210">
                  <a:extLst>
                    <a:ext uri="{9D8B030D-6E8A-4147-A177-3AD203B41FA5}">
                      <a16:colId xmlns:a16="http://schemas.microsoft.com/office/drawing/2014/main" val="1508472896"/>
                    </a:ext>
                  </a:extLst>
                </a:gridCol>
                <a:gridCol w="461210">
                  <a:extLst>
                    <a:ext uri="{9D8B030D-6E8A-4147-A177-3AD203B41FA5}">
                      <a16:colId xmlns:a16="http://schemas.microsoft.com/office/drawing/2014/main" val="3996522469"/>
                    </a:ext>
                  </a:extLst>
                </a:gridCol>
                <a:gridCol w="476792">
                  <a:extLst>
                    <a:ext uri="{9D8B030D-6E8A-4147-A177-3AD203B41FA5}">
                      <a16:colId xmlns:a16="http://schemas.microsoft.com/office/drawing/2014/main" val="641253775"/>
                    </a:ext>
                  </a:extLst>
                </a:gridCol>
                <a:gridCol w="476792">
                  <a:extLst>
                    <a:ext uri="{9D8B030D-6E8A-4147-A177-3AD203B41FA5}">
                      <a16:colId xmlns:a16="http://schemas.microsoft.com/office/drawing/2014/main" val="661194425"/>
                    </a:ext>
                  </a:extLst>
                </a:gridCol>
                <a:gridCol w="461210">
                  <a:extLst>
                    <a:ext uri="{9D8B030D-6E8A-4147-A177-3AD203B41FA5}">
                      <a16:colId xmlns:a16="http://schemas.microsoft.com/office/drawing/2014/main" val="2039337019"/>
                    </a:ext>
                  </a:extLst>
                </a:gridCol>
                <a:gridCol w="476792">
                  <a:extLst>
                    <a:ext uri="{9D8B030D-6E8A-4147-A177-3AD203B41FA5}">
                      <a16:colId xmlns:a16="http://schemas.microsoft.com/office/drawing/2014/main" val="598022780"/>
                    </a:ext>
                  </a:extLst>
                </a:gridCol>
                <a:gridCol w="476792">
                  <a:extLst>
                    <a:ext uri="{9D8B030D-6E8A-4147-A177-3AD203B41FA5}">
                      <a16:colId xmlns:a16="http://schemas.microsoft.com/office/drawing/2014/main" val="1436045026"/>
                    </a:ext>
                  </a:extLst>
                </a:gridCol>
                <a:gridCol w="461210">
                  <a:extLst>
                    <a:ext uri="{9D8B030D-6E8A-4147-A177-3AD203B41FA5}">
                      <a16:colId xmlns:a16="http://schemas.microsoft.com/office/drawing/2014/main" val="1877895083"/>
                    </a:ext>
                  </a:extLst>
                </a:gridCol>
                <a:gridCol w="476792">
                  <a:extLst>
                    <a:ext uri="{9D8B030D-6E8A-4147-A177-3AD203B41FA5}">
                      <a16:colId xmlns:a16="http://schemas.microsoft.com/office/drawing/2014/main" val="941827998"/>
                    </a:ext>
                  </a:extLst>
                </a:gridCol>
                <a:gridCol w="476792">
                  <a:extLst>
                    <a:ext uri="{9D8B030D-6E8A-4147-A177-3AD203B41FA5}">
                      <a16:colId xmlns:a16="http://schemas.microsoft.com/office/drawing/2014/main" val="1700819014"/>
                    </a:ext>
                  </a:extLst>
                </a:gridCol>
                <a:gridCol w="476792">
                  <a:extLst>
                    <a:ext uri="{9D8B030D-6E8A-4147-A177-3AD203B41FA5}">
                      <a16:colId xmlns:a16="http://schemas.microsoft.com/office/drawing/2014/main" val="2378700348"/>
                    </a:ext>
                  </a:extLst>
                </a:gridCol>
                <a:gridCol w="476792">
                  <a:extLst>
                    <a:ext uri="{9D8B030D-6E8A-4147-A177-3AD203B41FA5}">
                      <a16:colId xmlns:a16="http://schemas.microsoft.com/office/drawing/2014/main" val="284429161"/>
                    </a:ext>
                  </a:extLst>
                </a:gridCol>
                <a:gridCol w="476792">
                  <a:extLst>
                    <a:ext uri="{9D8B030D-6E8A-4147-A177-3AD203B41FA5}">
                      <a16:colId xmlns:a16="http://schemas.microsoft.com/office/drawing/2014/main" val="2941799747"/>
                    </a:ext>
                  </a:extLst>
                </a:gridCol>
                <a:gridCol w="461210">
                  <a:extLst>
                    <a:ext uri="{9D8B030D-6E8A-4147-A177-3AD203B41FA5}">
                      <a16:colId xmlns:a16="http://schemas.microsoft.com/office/drawing/2014/main" val="3448186176"/>
                    </a:ext>
                  </a:extLst>
                </a:gridCol>
                <a:gridCol w="461210">
                  <a:extLst>
                    <a:ext uri="{9D8B030D-6E8A-4147-A177-3AD203B41FA5}">
                      <a16:colId xmlns:a16="http://schemas.microsoft.com/office/drawing/2014/main" val="187160972"/>
                    </a:ext>
                  </a:extLst>
                </a:gridCol>
                <a:gridCol w="476792">
                  <a:extLst>
                    <a:ext uri="{9D8B030D-6E8A-4147-A177-3AD203B41FA5}">
                      <a16:colId xmlns:a16="http://schemas.microsoft.com/office/drawing/2014/main" val="4284084545"/>
                    </a:ext>
                  </a:extLst>
                </a:gridCol>
              </a:tblGrid>
              <a:tr h="431613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index: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762334"/>
                  </a:ext>
                </a:extLst>
              </a:tr>
              <a:tr h="469144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values: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383" marR="9383" marT="93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383" marR="9383" marT="93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444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8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CMake</a:t>
            </a:r>
            <a:r>
              <a:rPr lang="en-US" dirty="0" smtClean="0"/>
              <a:t> is a family of tools</a:t>
            </a:r>
          </a:p>
          <a:p>
            <a:pPr lvl="1"/>
            <a:r>
              <a:rPr lang="en-US" dirty="0" smtClean="0"/>
              <a:t>Building software</a:t>
            </a:r>
          </a:p>
          <a:p>
            <a:pPr lvl="1"/>
            <a:r>
              <a:rPr lang="en-US" dirty="0" smtClean="0"/>
              <a:t>Testing software</a:t>
            </a:r>
          </a:p>
          <a:p>
            <a:pPr lvl="1"/>
            <a:r>
              <a:rPr lang="en-US" dirty="0" smtClean="0"/>
              <a:t>Packaging software</a:t>
            </a:r>
          </a:p>
          <a:p>
            <a:r>
              <a:rPr lang="en-US" dirty="0" smtClean="0"/>
              <a:t>We will use it for building and testing</a:t>
            </a:r>
          </a:p>
          <a:p>
            <a:r>
              <a:rPr lang="en-US" dirty="0" err="1" smtClean="0"/>
              <a:t>CMake</a:t>
            </a:r>
            <a:r>
              <a:rPr lang="en-US" dirty="0" smtClean="0"/>
              <a:t> generates build systems files (</a:t>
            </a:r>
            <a:r>
              <a:rPr lang="en-US" dirty="0" err="1" smtClean="0"/>
              <a:t>Makefiles</a:t>
            </a:r>
            <a:r>
              <a:rPr lang="en-US" dirty="0" smtClean="0"/>
              <a:t> and or workspaces)</a:t>
            </a:r>
          </a:p>
          <a:p>
            <a:pPr lvl="1"/>
            <a:r>
              <a:rPr lang="en-US" dirty="0" smtClean="0"/>
              <a:t>Those can be used to automatically build and test your code</a:t>
            </a:r>
          </a:p>
          <a:p>
            <a:r>
              <a:rPr lang="en-US" dirty="0" smtClean="0"/>
              <a:t>The user writes a single set of descriptive scripts</a:t>
            </a:r>
          </a:p>
          <a:p>
            <a:pPr lvl="1"/>
            <a:r>
              <a:rPr lang="en-US" dirty="0" smtClean="0"/>
              <a:t>Define </a:t>
            </a:r>
            <a:r>
              <a:rPr lang="en-US" dirty="0" smtClean="0">
                <a:solidFill>
                  <a:schemeClr val="accent1"/>
                </a:solidFill>
              </a:rPr>
              <a:t>Targets</a:t>
            </a:r>
            <a:r>
              <a:rPr lang="en-US" dirty="0" smtClean="0"/>
              <a:t> and their inter-dependencies</a:t>
            </a:r>
          </a:p>
          <a:p>
            <a:r>
              <a:rPr lang="en-US" dirty="0" err="1" smtClean="0"/>
              <a:t>CMake</a:t>
            </a:r>
            <a:r>
              <a:rPr lang="en-US" dirty="0" smtClean="0"/>
              <a:t> is well integrated with many 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1/23/2024, Lecture 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Welcome and Getting Started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Sieve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One could assume that we need two arrays to implement the algorithm</a:t>
                </a:r>
              </a:p>
              <a:p>
                <a:pPr lvl="1"/>
                <a:r>
                  <a:rPr lang="en-US" dirty="0" smtClean="0"/>
                  <a:t>Array of Booleans representing whether a number is a prime</a:t>
                </a:r>
              </a:p>
              <a:p>
                <a:pPr lvl="1"/>
                <a:r>
                  <a:rPr lang="en-US" dirty="0" smtClean="0"/>
                  <a:t>Array of actual numbers</a:t>
                </a:r>
              </a:p>
              <a:p>
                <a:r>
                  <a:rPr lang="en-US" dirty="0" smtClean="0"/>
                  <a:t>However values don’t need to be stored</a:t>
                </a:r>
              </a:p>
              <a:p>
                <a:r>
                  <a:rPr lang="en-US" dirty="0" smtClean="0"/>
                  <a:t>We can compute a value from an index: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𝑖𝑛𝑑𝑒𝑥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Let’s use an array of Booleans</a:t>
                </a:r>
              </a:p>
              <a:p>
                <a:pPr lvl="1"/>
                <a:r>
                  <a:rPr lang="en-US" dirty="0">
                    <a:latin typeface="Consolas" panose="020B0609020204030204" pitchFamily="49" charset="0"/>
                  </a:rPr>
                  <a:t>true</a:t>
                </a:r>
                <a:r>
                  <a:rPr lang="en-US" dirty="0" smtClean="0"/>
                  <a:t> means prime</a:t>
                </a:r>
              </a:p>
              <a:p>
                <a:pPr lvl="1"/>
                <a:r>
                  <a:rPr lang="en-US" dirty="0" smtClean="0">
                    <a:latin typeface="Consolas" panose="020B0609020204030204" pitchFamily="49" charset="0"/>
                  </a:rPr>
                  <a:t>false</a:t>
                </a:r>
                <a:r>
                  <a:rPr lang="en-US" dirty="0" smtClean="0"/>
                  <a:t> means non-prime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the Sieve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61963" indent="0">
              <a:spcBef>
                <a:spcPts val="600"/>
              </a:spcBef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N&gt;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random_access_iterator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&lt;I&gt; &amp;&amp;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::integral&lt;N&gt;)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mark_sieve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(I first, I last, N factor)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precondition: range [first, last) is not empty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assert(first != last)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*first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cross out first non-prime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(last - first &gt; factor)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first = first + factor;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*first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cross out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next non-prime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the Sieve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Template</a:t>
            </a:r>
          </a:p>
          <a:p>
            <a:pPr marL="461963" lvl="0" indent="0">
              <a:spcBef>
                <a:spcPts val="600"/>
              </a:spcBef>
              <a:buClr>
                <a:srgbClr val="4F81BD"/>
              </a:buClr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I,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N&gt;</a:t>
            </a:r>
          </a:p>
          <a:p>
            <a:r>
              <a:rPr lang="en-US" dirty="0"/>
              <a:t>U</a:t>
            </a:r>
            <a:r>
              <a:rPr lang="en-US" dirty="0" smtClean="0"/>
              <a:t>se of concepts</a:t>
            </a:r>
          </a:p>
          <a:p>
            <a:pPr lvl="1"/>
            <a:r>
              <a:rPr lang="en-US" sz="1600" spc="1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sz="1600" spc="1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1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1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10" dirty="0" err="1">
                <a:solidFill>
                  <a:srgbClr val="000000"/>
                </a:solidFill>
                <a:latin typeface="Consolas" panose="020B0609020204030204" pitchFamily="49" charset="0"/>
              </a:rPr>
              <a:t>random_access_iterator</a:t>
            </a:r>
            <a:r>
              <a:rPr lang="en-US" sz="1600" spc="10" dirty="0">
                <a:solidFill>
                  <a:srgbClr val="000000"/>
                </a:solidFill>
                <a:latin typeface="Consolas" panose="020B0609020204030204" pitchFamily="49" charset="0"/>
              </a:rPr>
              <a:t>&lt;I&gt; &amp;&amp; </a:t>
            </a:r>
            <a:r>
              <a:rPr lang="en-US" sz="1600" spc="1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10" dirty="0">
                <a:solidFill>
                  <a:srgbClr val="000000"/>
                </a:solidFill>
                <a:latin typeface="Consolas" panose="020B0609020204030204" pitchFamily="49" charset="0"/>
              </a:rPr>
              <a:t>::integral&lt;N</a:t>
            </a:r>
            <a:r>
              <a:rPr lang="en-US" sz="1600" spc="1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&gt;)</a:t>
            </a:r>
            <a:endParaRPr lang="en-US" dirty="0"/>
          </a:p>
          <a:p>
            <a:pPr lvl="1"/>
            <a:r>
              <a:rPr lang="en-US" dirty="0" smtClean="0"/>
              <a:t>Defines requirements on type properties of arguments</a:t>
            </a:r>
          </a:p>
          <a:p>
            <a:r>
              <a:rPr lang="en-US" dirty="0" smtClean="0"/>
              <a:t>Iterators:</a:t>
            </a:r>
          </a:p>
          <a:p>
            <a:pPr lvl="1"/>
            <a:r>
              <a:rPr lang="en-US" dirty="0" smtClean="0"/>
              <a:t>Think of them as ‘pointers’ to an element inside a sequence of values</a:t>
            </a:r>
          </a:p>
          <a:p>
            <a:pPr lvl="1"/>
            <a:r>
              <a:rPr lang="en-US" dirty="0" smtClean="0"/>
              <a:t>‘dereference’ iterator means “access the value of element it ‘points’ to”</a:t>
            </a:r>
          </a:p>
          <a:p>
            <a:pPr lvl="2"/>
            <a:r>
              <a:rPr lang="en-US" sz="1400" spc="10" dirty="0">
                <a:solidFill>
                  <a:srgbClr val="000000"/>
                </a:solidFill>
                <a:latin typeface="Consolas" panose="020B0609020204030204" pitchFamily="49" charset="0"/>
              </a:rPr>
              <a:t>*first = </a:t>
            </a:r>
            <a:r>
              <a:rPr lang="en-US" sz="1400" spc="1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400" spc="1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‘difference’ of iterators means “get the number of elements between them”</a:t>
            </a:r>
          </a:p>
          <a:p>
            <a:pPr marL="747713" indent="-285750">
              <a:spcBef>
                <a:spcPts val="600"/>
              </a:spcBef>
              <a:buClr>
                <a:srgbClr val="4F81BD"/>
              </a:buClr>
            </a:pP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(last - first &gt; factor)</a:t>
            </a:r>
            <a:endParaRPr lang="en-US" dirty="0" smtClean="0"/>
          </a:p>
          <a:p>
            <a:pPr lvl="1"/>
            <a:r>
              <a:rPr lang="en-US" dirty="0" smtClean="0"/>
              <a:t>‘adding’ (subtracting) N to iterator means “move to the Nth next (previous) element”</a:t>
            </a:r>
          </a:p>
          <a:p>
            <a:pPr marL="747713" indent="-285750">
              <a:spcBef>
                <a:spcPts val="600"/>
              </a:spcBef>
              <a:buClr>
                <a:srgbClr val="4F81BD"/>
              </a:buClr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first = first + factor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Observations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When sifting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we will start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When sifting numbers up to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stop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Value at index can be computed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Index for value can </a:t>
                </a:r>
                <a:r>
                  <a:rPr lang="en-US" dirty="0"/>
                  <a:t>be computed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𝑖𝑛𝑑𝑒𝑥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b="0" dirty="0" smtClean="0"/>
                  <a:t>The index of the square of a value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 smtClean="0"/>
                  <a:t> obviously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𝑖𝑛𝑑𝑒𝑥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𝑣𝑎𝑙𝑢𝑒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the Sieve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939528" cy="435133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random_access_iterator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&lt;I&gt; &amp;&amp;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::integral&lt;N&gt;)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sift(I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first, N n)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::fill(first, first + n,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N i =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0,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index_square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index_square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  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invariant: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index_square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= 2 * i^2 + 6*i +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(first[i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]) {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candidate is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prime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mark_sieve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(first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index_square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first + n, i + i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++i;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index_square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i * (i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5467734"/>
            <a:ext cx="33528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Exercise:</a:t>
            </a:r>
          </a:p>
          <a:p>
            <a:endParaRPr lang="en-US" sz="2000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further!</a:t>
            </a:r>
            <a:endParaRPr lang="en-US" sz="2000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8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Rewriting code is an important and constant process</a:t>
            </a:r>
          </a:p>
          <a:p>
            <a:pPr lvl="1"/>
            <a:r>
              <a:rPr lang="en-US" dirty="0" smtClean="0"/>
              <a:t>Good code is never written in the first attempt</a:t>
            </a:r>
          </a:p>
          <a:p>
            <a:r>
              <a:rPr lang="en-US" dirty="0" smtClean="0"/>
              <a:t>Why is it important to pay attention to even smaller details?</a:t>
            </a:r>
          </a:p>
          <a:p>
            <a:pPr lvl="1"/>
            <a:r>
              <a:rPr lang="en-US" dirty="0" smtClean="0"/>
              <a:t>This code in particular is used very widely in cryptography and other fields</a:t>
            </a:r>
          </a:p>
          <a:p>
            <a:r>
              <a:rPr lang="en-US" dirty="0" smtClean="0"/>
              <a:t>Doing many iterations enables deep understanding of the algorithm</a:t>
            </a:r>
          </a:p>
          <a:p>
            <a:pPr lvl="1"/>
            <a:r>
              <a:rPr lang="en-US" dirty="0" smtClean="0"/>
              <a:t>This leads to more efficient implementations</a:t>
            </a:r>
          </a:p>
          <a:p>
            <a:endParaRPr lang="en-US" dirty="0"/>
          </a:p>
          <a:p>
            <a:r>
              <a:rPr lang="en-US" dirty="0"/>
              <a:t>We repeatedly will </a:t>
            </a:r>
            <a:r>
              <a:rPr lang="en-US" dirty="0" smtClean="0"/>
              <a:t>come back to </a:t>
            </a:r>
            <a:r>
              <a:rPr lang="en-US" dirty="0" smtClean="0"/>
              <a:t>the Egyptian Multiplication algorithm </a:t>
            </a:r>
            <a:r>
              <a:rPr lang="en-US" dirty="0" smtClean="0"/>
              <a:t>over course of this semester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Example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057400"/>
            <a:ext cx="5620534" cy="19624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1/23/2024, Lecture 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Welcome and Getting Started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810000"/>
            <a:ext cx="4191585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5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Example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981200"/>
            <a:ext cx="8059275" cy="33437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1/23/2024, Lecture 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Welcome and Getting Started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228564"/>
            <a:ext cx="6230219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smtClean="0"/>
              <a:t>Development Notes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4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DBE9-BBC6-4EDE-9A64-FF4F6BD58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Software systems today are typically very large and very </a:t>
            </a:r>
            <a:r>
              <a:rPr lang="en-US" dirty="0" smtClean="0"/>
              <a:t>complex</a:t>
            </a:r>
            <a:endParaRPr lang="en-US" dirty="0"/>
          </a:p>
          <a:p>
            <a:r>
              <a:rPr lang="en-US" dirty="0"/>
              <a:t>Longevity and Evolution</a:t>
            </a:r>
          </a:p>
          <a:p>
            <a:pPr lvl="1"/>
            <a:r>
              <a:rPr lang="en-US" dirty="0"/>
              <a:t>Systems are often in service for long periods of time</a:t>
            </a:r>
          </a:p>
          <a:p>
            <a:pPr lvl="1"/>
            <a:r>
              <a:rPr lang="en-US" dirty="0"/>
              <a:t>Being used for applications for which it was never </a:t>
            </a:r>
            <a:r>
              <a:rPr lang="en-US" dirty="0" smtClean="0"/>
              <a:t>intended</a:t>
            </a:r>
            <a:endParaRPr lang="en-US" dirty="0"/>
          </a:p>
          <a:p>
            <a:r>
              <a:rPr lang="en-US" dirty="0"/>
              <a:t>High user expectations</a:t>
            </a:r>
          </a:p>
          <a:p>
            <a:pPr lvl="1"/>
            <a:r>
              <a:rPr lang="en-US" dirty="0"/>
              <a:t>Diversity of needs</a:t>
            </a:r>
          </a:p>
          <a:p>
            <a:pPr lvl="1"/>
            <a:r>
              <a:rPr lang="en-US" dirty="0"/>
              <a:t>Expectation for quality and security</a:t>
            </a:r>
          </a:p>
          <a:p>
            <a:pPr lvl="1"/>
            <a:r>
              <a:rPr lang="en-US" dirty="0"/>
              <a:t>Voodoo magic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DB75B-E93E-4436-81F1-35D618D3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 of Software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21A5-A2F6-4D36-B351-08FA5630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10549128" cy="1397124"/>
          </a:xfrm>
        </p:spPr>
        <p:txBody>
          <a:bodyPr/>
          <a:lstStyle/>
          <a:p>
            <a:r>
              <a:rPr lang="en-US" dirty="0" smtClean="0"/>
              <a:t>Qualities of Software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AD767-660F-412E-9B96-DC6969BDD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Usefulness</a:t>
            </a:r>
          </a:p>
          <a:p>
            <a:pPr lvl="1"/>
            <a:r>
              <a:rPr lang="en-US" dirty="0" smtClean="0"/>
              <a:t>Adequately address needs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Timeliness</a:t>
            </a:r>
          </a:p>
          <a:p>
            <a:pPr lvl="1"/>
            <a:r>
              <a:rPr lang="en-US" dirty="0" smtClean="0"/>
              <a:t>Quickly developed and deployed</a:t>
            </a:r>
          </a:p>
          <a:p>
            <a:pPr lvl="1"/>
            <a:r>
              <a:rPr lang="en-US" dirty="0" smtClean="0"/>
              <a:t>Continuous integration/continuous deployment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Perform as expected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Maintainability</a:t>
            </a:r>
          </a:p>
          <a:p>
            <a:pPr lvl="1"/>
            <a:r>
              <a:rPr lang="en-US" dirty="0" smtClean="0"/>
              <a:t>Can easily make corrections, adaptations and extensions</a:t>
            </a:r>
          </a:p>
          <a:p>
            <a:pPr lvl="1"/>
            <a:r>
              <a:rPr lang="en-US" dirty="0" smtClean="0"/>
              <a:t>Flexibility - Easily changeable</a:t>
            </a:r>
          </a:p>
          <a:p>
            <a:pPr lvl="1"/>
            <a:r>
              <a:rPr lang="en-US" dirty="0" smtClean="0"/>
              <a:t>Simplicity - Anticipate and deal effectively with human error</a:t>
            </a:r>
          </a:p>
          <a:p>
            <a:pPr lvl="1"/>
            <a:r>
              <a:rPr lang="en-US" dirty="0" smtClean="0"/>
              <a:t>Readability - Clarity and simplicity of design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Reusability</a:t>
            </a:r>
          </a:p>
          <a:p>
            <a:pPr lvl="1"/>
            <a:r>
              <a:rPr lang="en-US" dirty="0" smtClean="0"/>
              <a:t>Components can be repurposed for other applications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User Friendliness</a:t>
            </a:r>
          </a:p>
          <a:p>
            <a:pPr lvl="1"/>
            <a:r>
              <a:rPr lang="en-US" dirty="0" smtClean="0"/>
              <a:t>Intuitive use and access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Efficient use of processing time, memory, and disk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1/25/2024,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Egyptian Multiplication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4122</TotalTime>
  <Words>3988</Words>
  <Application>Microsoft Office PowerPoint</Application>
  <PresentationFormat>Widescreen</PresentationFormat>
  <Paragraphs>748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Century Schoolbook</vt:lpstr>
      <vt:lpstr>Consolas</vt:lpstr>
      <vt:lpstr>Wingdings 2</vt:lpstr>
      <vt:lpstr>View</vt:lpstr>
      <vt:lpstr>Egyption Multiplication</vt:lpstr>
      <vt:lpstr>A Word about Compilation</vt:lpstr>
      <vt:lpstr>Compilation and Linking</vt:lpstr>
      <vt:lpstr>CMake</vt:lpstr>
      <vt:lpstr>Simplest Example</vt:lpstr>
      <vt:lpstr>Simplest Example</vt:lpstr>
      <vt:lpstr>Software Development Notes</vt:lpstr>
      <vt:lpstr>Challenges of Software Development</vt:lpstr>
      <vt:lpstr>Qualities of Software Systems</vt:lpstr>
      <vt:lpstr>The Tenets of Object-Oriented (OO) Paradigm</vt:lpstr>
      <vt:lpstr>Structured Programming vs. OO Programming</vt:lpstr>
      <vt:lpstr>OO Development Activities</vt:lpstr>
      <vt:lpstr>OO Analysis and Modeling</vt:lpstr>
      <vt:lpstr>OO Design Phase</vt:lpstr>
      <vt:lpstr>Implementation Phase</vt:lpstr>
      <vt:lpstr>Egyptian Multiplication</vt:lpstr>
      <vt:lpstr>Abstract</vt:lpstr>
      <vt:lpstr>Multiplication</vt:lpstr>
      <vt:lpstr>Egyptian Multiplication</vt:lpstr>
      <vt:lpstr>Egyptian Multiplication</vt:lpstr>
      <vt:lpstr>Egyptian Multiplication</vt:lpstr>
      <vt:lpstr>Egyptian Multiplication</vt:lpstr>
      <vt:lpstr>Egyptian Multiplication</vt:lpstr>
      <vt:lpstr>Egyptian Multiplication</vt:lpstr>
      <vt:lpstr>Improving the Algorithm</vt:lpstr>
      <vt:lpstr>Iterative Multiplication</vt:lpstr>
      <vt:lpstr>Multiply-Accumulate</vt:lpstr>
      <vt:lpstr>Multiply-Accumulate</vt:lpstr>
      <vt:lpstr>Multiply-Accumulate (tail recursive)</vt:lpstr>
      <vt:lpstr>Multiply-Accumulate </vt:lpstr>
      <vt:lpstr>Iterative Multiplication</vt:lpstr>
      <vt:lpstr>Iterative Multiplication</vt:lpstr>
      <vt:lpstr>Further Improvements</vt:lpstr>
      <vt:lpstr>Iterative Multiplication</vt:lpstr>
      <vt:lpstr>Iterative Multiplication</vt:lpstr>
      <vt:lpstr>Sieve of Eratosthenes</vt:lpstr>
      <vt:lpstr>Sifting Primes</vt:lpstr>
      <vt:lpstr>Sifting Primes</vt:lpstr>
      <vt:lpstr>Observations</vt:lpstr>
      <vt:lpstr>Implementing the Sieve</vt:lpstr>
      <vt:lpstr>Implementing the Sieve</vt:lpstr>
      <vt:lpstr>Implementing the Sieve</vt:lpstr>
      <vt:lpstr>More Observations</vt:lpstr>
      <vt:lpstr>Implementing the Sieve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dc:creator>Hartmut Kaiser</dc:creator>
  <cp:lastModifiedBy>Hartmut Kaiser</cp:lastModifiedBy>
  <cp:revision>151</cp:revision>
  <dcterms:created xsi:type="dcterms:W3CDTF">2011-06-09T18:54:32Z</dcterms:created>
  <dcterms:modified xsi:type="dcterms:W3CDTF">2024-01-24T23:07:19Z</dcterms:modified>
</cp:coreProperties>
</file>