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54"/>
  </p:notesMasterIdLst>
  <p:sldIdLst>
    <p:sldId id="256" r:id="rId2"/>
    <p:sldId id="285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23" r:id="rId11"/>
    <p:sldId id="325" r:id="rId12"/>
    <p:sldId id="327" r:id="rId13"/>
    <p:sldId id="329" r:id="rId14"/>
    <p:sldId id="331" r:id="rId15"/>
    <p:sldId id="332" r:id="rId16"/>
    <p:sldId id="333" r:id="rId17"/>
    <p:sldId id="335" r:id="rId18"/>
    <p:sldId id="336" r:id="rId19"/>
    <p:sldId id="293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22" r:id="rId37"/>
    <p:sldId id="304" r:id="rId38"/>
    <p:sldId id="303" r:id="rId39"/>
    <p:sldId id="311" r:id="rId40"/>
    <p:sldId id="310" r:id="rId41"/>
    <p:sldId id="312" r:id="rId42"/>
    <p:sldId id="313" r:id="rId43"/>
    <p:sldId id="314" r:id="rId44"/>
    <p:sldId id="315" r:id="rId45"/>
    <p:sldId id="316" r:id="rId46"/>
    <p:sldId id="317" r:id="rId47"/>
    <p:sldId id="318" r:id="rId48"/>
    <p:sldId id="319" r:id="rId49"/>
    <p:sldId id="320" r:id="rId50"/>
    <p:sldId id="321" r:id="rId51"/>
    <p:sldId id="337" r:id="rId52"/>
    <p:sldId id="284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pos="1440" userDrawn="1">
          <p15:clr>
            <a:srgbClr val="A4A3A4"/>
          </p15:clr>
        </p15:guide>
        <p15:guide id="3" pos="6096" userDrawn="1">
          <p15:clr>
            <a:srgbClr val="A4A3A4"/>
          </p15:clr>
        </p15:guide>
        <p15:guide id="4" orient="horz" pos="40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90" y="198"/>
      </p:cViewPr>
      <p:guideLst>
        <p:guide orient="horz" pos="1200"/>
        <p:guide pos="1440"/>
        <p:guide pos="6096"/>
        <p:guide orient="horz" pos="40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F382A-2115-44E2-B5CC-CCF73347BC38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B42E9-EFF8-4937-8F3A-D8F199851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90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5210F-3153-47D6-B786-4D5C9DCDB62B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77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4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48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7451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9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029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04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81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92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1007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5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6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4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jcruz661.wikispaces.com/Dwire+Nov+Science+Wk+1Overview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aterfall_mode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zh/File:F-35C_Top.jpg" TargetMode="External"/><Relationship Id="rId7" Type="http://schemas.openxmlformats.org/officeDocument/2006/relationships/hyperlink" Target="http://www.technifree.fr/modules/wfdownloads/singlefile.php?cid=829&amp;lid=825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pressuridion.blogspot.com/2011/01/duke-nukem-finaly-coming-out-yes.html" TargetMode="Externa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folksonomy.co/?keyword=5304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g"/><Relationship Id="rId4" Type="http://schemas.openxmlformats.org/officeDocument/2006/relationships/image" Target="../media/image13.jp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" TargetMode="External"/><Relationship Id="rId2" Type="http://schemas.openxmlformats.org/officeDocument/2006/relationships/hyperlink" Target="https://git-scm.com/downloa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0" dirty="0" smtClean="0"/>
              <a:t>The C++ Standard Library (1)</a:t>
            </a:r>
            <a:endParaRPr lang="en-US" spc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3</a:t>
            </a:r>
          </a:p>
          <a:p>
            <a:r>
              <a:rPr lang="en-US" dirty="0" smtClean="0"/>
              <a:t>Hartmut Kaiser</a:t>
            </a:r>
          </a:p>
          <a:p>
            <a:r>
              <a:rPr lang="en-US" dirty="0"/>
              <a:t>https://</a:t>
            </a:r>
            <a:r>
              <a:rPr lang="en-US" dirty="0" smtClean="0"/>
              <a:t>teaching.hkaiser.org/spring2024/csc3380/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 Notes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54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arge black bear standing on top of a rock&#10;&#10;Description generated with very high confidence">
            <a:extLst>
              <a:ext uri="{FF2B5EF4-FFF2-40B4-BE49-F238E27FC236}">
                <a16:creationId xmlns:a16="http://schemas.microsoft.com/office/drawing/2014/main" id="{5E355BCD-F45B-4C5C-8432-25A38B661B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36813" r="4962" b="1"/>
          <a:stretch/>
        </p:blipFill>
        <p:spPr>
          <a:xfrm>
            <a:off x="6705600" y="1660842"/>
            <a:ext cx="4419210" cy="480059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“natural” development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project requirements</a:t>
            </a:r>
          </a:p>
          <a:p>
            <a:r>
              <a:rPr lang="en-US" dirty="0" smtClean="0"/>
              <a:t>Disappear and start coding immediately</a:t>
            </a:r>
          </a:p>
          <a:p>
            <a:r>
              <a:rPr lang="en-US" dirty="0" smtClean="0"/>
              <a:t>Abruptly stop coding and start testing</a:t>
            </a:r>
          </a:p>
          <a:p>
            <a:r>
              <a:rPr lang="en-US" dirty="0" smtClean="0"/>
              <a:t>Emerge from cave to demo project</a:t>
            </a:r>
          </a:p>
          <a:p>
            <a:r>
              <a:rPr lang="en-US" dirty="0" smtClean="0"/>
              <a:t>Haphazardly fix bugs as they emerge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8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792384" y="4843522"/>
            <a:ext cx="4332817" cy="1066800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1800" dirty="0"/>
              <a:t>Waterfall is a generic term for the one-way methods used by entirely too many of companies</a:t>
            </a:r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Waterfall: </a:t>
            </a:r>
            <a:br>
              <a:rPr lang="en-US" dirty="0" smtClean="0"/>
            </a:br>
            <a:r>
              <a:rPr lang="en-US" dirty="0" smtClean="0"/>
              <a:t>A flawed Engineering Process</a:t>
            </a:r>
            <a:endParaRPr lang="en-US" dirty="0"/>
          </a:p>
        </p:txBody>
      </p:sp>
      <p:pic>
        <p:nvPicPr>
          <p:cNvPr id="5" name="Content Placeholder 4" descr="A black sign with white text&#10;&#10;Description generated with high confidence">
            <a:extLst>
              <a:ext uri="{FF2B5EF4-FFF2-40B4-BE49-F238E27FC236}">
                <a16:creationId xmlns:a16="http://schemas.microsoft.com/office/drawing/2014/main" id="{C1E94FE3-74C2-454F-88A4-8CF398B757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90600" y="1828800"/>
            <a:ext cx="5801784" cy="4351338"/>
          </a:xfrm>
        </p:spPr>
      </p:pic>
      <p:sp>
        <p:nvSpPr>
          <p:cNvPr id="8" name="TextBox 7"/>
          <p:cNvSpPr txBox="1"/>
          <p:nvPr/>
        </p:nvSpPr>
        <p:spPr>
          <a:xfrm>
            <a:off x="6705601" y="1981200"/>
            <a:ext cx="441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Supposedly: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Simple </a:t>
            </a:r>
            <a:r>
              <a:rPr lang="en-US" dirty="0"/>
              <a:t>to understand and manage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Engineers </a:t>
            </a:r>
            <a:r>
              <a:rPr lang="en-US" dirty="0"/>
              <a:t>can specify </a:t>
            </a:r>
            <a:r>
              <a:rPr lang="en-US" dirty="0" smtClean="0"/>
              <a:t>things completely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Fixing </a:t>
            </a:r>
            <a:r>
              <a:rPr lang="en-US" dirty="0"/>
              <a:t>problems in earlier phases is </a:t>
            </a:r>
            <a:r>
              <a:rPr lang="en-US" dirty="0" smtClean="0"/>
              <a:t>cheaper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5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engineering is not like other disciplines</a:t>
            </a:r>
          </a:p>
          <a:p>
            <a:r>
              <a:rPr lang="en-US" dirty="0" smtClean="0"/>
              <a:t>Requirements specification is never complete (or unambiguous)</a:t>
            </a:r>
          </a:p>
          <a:p>
            <a:r>
              <a:rPr lang="en-US" dirty="0" smtClean="0"/>
              <a:t>Stakeholders change their minds often</a:t>
            </a:r>
          </a:p>
          <a:p>
            <a:r>
              <a:rPr lang="en-US" dirty="0" smtClean="0"/>
              <a:t>Nearly infinite complexity in software</a:t>
            </a:r>
          </a:p>
          <a:p>
            <a:endParaRPr lang="en-US" dirty="0"/>
          </a:p>
          <a:p>
            <a:r>
              <a:rPr lang="en-US" dirty="0" smtClean="0"/>
              <a:t>Causing software </a:t>
            </a:r>
            <a:r>
              <a:rPr lang="en-US" dirty="0"/>
              <a:t>that </a:t>
            </a:r>
            <a:r>
              <a:rPr lang="en-US" dirty="0" smtClean="0"/>
              <a:t>is:</a:t>
            </a:r>
            <a:endParaRPr lang="en-US" dirty="0"/>
          </a:p>
          <a:p>
            <a:pPr lvl="1"/>
            <a:r>
              <a:rPr lang="en-US" dirty="0"/>
              <a:t>Heavily delayed</a:t>
            </a:r>
          </a:p>
          <a:p>
            <a:pPr lvl="1"/>
            <a:r>
              <a:rPr lang="en-US" dirty="0"/>
              <a:t>Significantly over budget</a:t>
            </a:r>
          </a:p>
          <a:p>
            <a:pPr lvl="1"/>
            <a:r>
              <a:rPr lang="en-US" dirty="0"/>
              <a:t>Does not meet the </a:t>
            </a:r>
            <a:r>
              <a:rPr lang="en-US" dirty="0" smtClean="0"/>
              <a:t>need</a:t>
            </a:r>
            <a:endParaRPr lang="en-US" dirty="0"/>
          </a:p>
        </p:txBody>
      </p:sp>
      <p:pic>
        <p:nvPicPr>
          <p:cNvPr id="7" name="Picture 6" descr="A picture containing sky, airplane, flying, aircraft&#10;&#10;Description generated with very high confidence" title="Picture of a warplane">
            <a:extLst>
              <a:ext uri="{FF2B5EF4-FFF2-40B4-BE49-F238E27FC236}">
                <a16:creationId xmlns:a16="http://schemas.microsoft.com/office/drawing/2014/main" id="{11234F12-1354-4AAD-9775-C8A8A56E5F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8458200" y="4235044"/>
            <a:ext cx="1864667" cy="1445122"/>
          </a:xfrm>
          <a:prstGeom prst="rect">
            <a:avLst/>
          </a:prstGeom>
        </p:spPr>
      </p:pic>
      <p:pic>
        <p:nvPicPr>
          <p:cNvPr id="8" name="Picture 7" descr="A close up of a person&#10;&#10;Description generated with high confidence" title="Duke Nukem Forever logo">
            <a:extLst>
              <a:ext uri="{FF2B5EF4-FFF2-40B4-BE49-F238E27FC236}">
                <a16:creationId xmlns:a16="http://schemas.microsoft.com/office/drawing/2014/main" id="{572EDD27-9631-4E6F-8982-6EDD740154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7010400" y="4495800"/>
            <a:ext cx="1154516" cy="923613"/>
          </a:xfrm>
          <a:prstGeom prst="rect">
            <a:avLst/>
          </a:prstGeom>
        </p:spPr>
      </p:pic>
      <p:pic>
        <p:nvPicPr>
          <p:cNvPr id="9" name="Picture 8" title="Netscape logo">
            <a:extLst>
              <a:ext uri="{FF2B5EF4-FFF2-40B4-BE49-F238E27FC236}">
                <a16:creationId xmlns:a16="http://schemas.microsoft.com/office/drawing/2014/main" id="{703DEE4E-F9D7-411C-9D42-15EB16B85F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5257800" y="4376459"/>
            <a:ext cx="1162293" cy="116229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 Lifecycle: </a:t>
            </a:r>
            <a:br>
              <a:rPr lang="en-US" dirty="0"/>
            </a:br>
            <a:r>
              <a:rPr lang="en-US" dirty="0"/>
              <a:t>Modified Waterfall Lifecycle</a:t>
            </a:r>
          </a:p>
        </p:txBody>
      </p:sp>
      <p:pic>
        <p:nvPicPr>
          <p:cNvPr id="5" name="Picture 13" descr="Analysis -&gt; Requirements Specification&#10;Requirements Specification -&gt; Analysis&#10;&#10;Requirements Specification -&gt; System &amp; Software Design&#10;System &amp; Software Design -&gt; Requirements Specification&#10;&#10;System &amp; Software Design -&gt; Implementation&#10;Implementation -&gt; System &amp; Software Design&#10;&#10;Implementatino -&gt; Testing&#10;Testing -&gt; Implementation&#10;&#10;Testing -&gt; Delivery&#10;Delivery -&gt; Testing&#10;&#10;Deliver -&gt; Maintenance&#10;Maintenance -&gt; Delivery" title="Modified Waterfal Lifecycl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752600"/>
            <a:ext cx="7467600" cy="4915747"/>
          </a:xfrm>
          <a:noFill/>
          <a:ln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3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 Lifecycle: </a:t>
            </a:r>
            <a:br>
              <a:rPr lang="en-US" dirty="0"/>
            </a:br>
            <a:r>
              <a:rPr lang="en-US" dirty="0"/>
              <a:t>Rapid Prototyping</a:t>
            </a:r>
          </a:p>
        </p:txBody>
      </p:sp>
      <p:pic>
        <p:nvPicPr>
          <p:cNvPr id="5" name="Picture 8" descr="Modified Waterfall Lifecycle with addition of Prototyping in the Analysis, Requriements Specification, and System &amp; Software Design phases" title="Rapid Prototypi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82483" y="1905000"/>
            <a:ext cx="7418717" cy="4607459"/>
          </a:xfrm>
          <a:noFill/>
          <a:ln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5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At each phase, Analysis, Requireemnts Specification, System &amp; Software Design, Implementation, and Testing Occurs. A Deliver is made before the next phase of development, which repeats the same steps. Afteer the last phase, the software goes into a Maintenance step." title="Phased Developm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6657" y="4038600"/>
            <a:ext cx="8077200" cy="2628900"/>
          </a:xfrm>
          <a:prstGeom prst="rect">
            <a:avLst/>
          </a:prstGeom>
          <a:noFill/>
          <a:ln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6657" y="1715271"/>
            <a:ext cx="8229600" cy="2438400"/>
          </a:xfrm>
        </p:spPr>
        <p:txBody>
          <a:bodyPr>
            <a:normAutofit/>
          </a:bodyPr>
          <a:lstStyle/>
          <a:p>
            <a:r>
              <a:rPr lang="en-US" dirty="0"/>
              <a:t>Incremental</a:t>
            </a:r>
          </a:p>
          <a:p>
            <a:pPr lvl="1"/>
            <a:r>
              <a:rPr lang="en-US" dirty="0"/>
              <a:t>Initial release has limited functionality</a:t>
            </a:r>
          </a:p>
          <a:p>
            <a:pPr lvl="1"/>
            <a:r>
              <a:rPr lang="en-US" dirty="0"/>
              <a:t>Each release adds new subsystem</a:t>
            </a:r>
          </a:p>
          <a:p>
            <a:r>
              <a:rPr lang="en-US" dirty="0"/>
              <a:t>Iterative</a:t>
            </a:r>
          </a:p>
          <a:p>
            <a:pPr lvl="1"/>
            <a:r>
              <a:rPr lang="en-US" dirty="0"/>
              <a:t>Each release delivers full system</a:t>
            </a:r>
          </a:p>
          <a:p>
            <a:pPr lvl="1"/>
            <a:r>
              <a:rPr lang="en-US" dirty="0"/>
              <a:t>Subsystem changes with new release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Phased Development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5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76E77A12-9EAD-421E-BC79-BDB6D2DDB3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5119" r="-7" b="-7"/>
          <a:stretch/>
        </p:blipFill>
        <p:spPr>
          <a:xfrm>
            <a:off x="3886200" y="1752600"/>
            <a:ext cx="6614788" cy="453427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3429000" cy="2590800"/>
          </a:xfrm>
        </p:spPr>
        <p:txBody>
          <a:bodyPr>
            <a:normAutofit/>
          </a:bodyPr>
          <a:lstStyle/>
          <a:p>
            <a:r>
              <a:rPr lang="en-US" dirty="0"/>
              <a:t>Vision is established</a:t>
            </a:r>
          </a:p>
          <a:p>
            <a:r>
              <a:rPr lang="en-US" dirty="0"/>
              <a:t>Development cycles through iterations</a:t>
            </a:r>
          </a:p>
          <a:p>
            <a:r>
              <a:rPr lang="en-US" dirty="0" smtClean="0"/>
              <a:t>Frequent </a:t>
            </a:r>
            <a:r>
              <a:rPr lang="en-US" dirty="0"/>
              <a:t>deployment</a:t>
            </a:r>
          </a:p>
          <a:p>
            <a:r>
              <a:rPr lang="en-US" dirty="0" smtClean="0"/>
              <a:t>User-focus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Iterative Development Lifecycle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1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Standard C++ Library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92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and Time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0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will look at the C++ Standard Library</a:t>
            </a:r>
          </a:p>
          <a:p>
            <a:pPr lvl="1"/>
            <a:r>
              <a:rPr lang="en-US" dirty="0" smtClean="0"/>
              <a:t>A vast collection of extremely useful containers, algorithms, and supporting </a:t>
            </a:r>
            <a:r>
              <a:rPr lang="en-US" dirty="0"/>
              <a:t>data structures</a:t>
            </a:r>
            <a:endParaRPr lang="en-US" dirty="0" smtClean="0"/>
          </a:p>
          <a:p>
            <a:r>
              <a:rPr lang="en-US" dirty="0" smtClean="0"/>
              <a:t>This will be a whirlwind overview over certain aspects and facilities</a:t>
            </a:r>
          </a:p>
          <a:p>
            <a:pPr lvl="1"/>
            <a:r>
              <a:rPr lang="en-US" dirty="0" smtClean="0"/>
              <a:t>Date/time computation</a:t>
            </a:r>
          </a:p>
          <a:p>
            <a:pPr lvl="1"/>
            <a:r>
              <a:rPr lang="en-US" dirty="0" err="1" smtClean="0"/>
              <a:t>Filesystem</a:t>
            </a:r>
            <a:r>
              <a:rPr lang="en-US" dirty="0" smtClean="0"/>
              <a:t> operations</a:t>
            </a:r>
          </a:p>
          <a:p>
            <a:pPr lvl="1"/>
            <a:r>
              <a:rPr lang="en-US" dirty="0" smtClean="0"/>
              <a:t>Revisiting I/O (input/output)</a:t>
            </a:r>
          </a:p>
          <a:p>
            <a:pPr lvl="1"/>
            <a:r>
              <a:rPr lang="en-US" dirty="0" smtClean="0"/>
              <a:t>Containers</a:t>
            </a:r>
          </a:p>
          <a:p>
            <a:pPr lvl="2"/>
            <a:r>
              <a:rPr lang="en-US" dirty="0" smtClean="0"/>
              <a:t>Array containers</a:t>
            </a:r>
          </a:p>
          <a:p>
            <a:pPr lvl="3"/>
            <a:r>
              <a:rPr lang="en-US" dirty="0" smtClean="0"/>
              <a:t>Vector, array</a:t>
            </a:r>
          </a:p>
          <a:p>
            <a:pPr lvl="2"/>
            <a:r>
              <a:rPr lang="en-US" dirty="0" smtClean="0"/>
              <a:t>Associative container</a:t>
            </a:r>
          </a:p>
          <a:p>
            <a:pPr lvl="3"/>
            <a:r>
              <a:rPr lang="en-US" dirty="0" smtClean="0"/>
              <a:t>Unordered map/set, map/set</a:t>
            </a:r>
          </a:p>
          <a:p>
            <a:pPr lvl="2"/>
            <a:r>
              <a:rPr lang="en-US" dirty="0" smtClean="0"/>
              <a:t>Specialized containers</a:t>
            </a:r>
          </a:p>
          <a:p>
            <a:pPr lvl="3"/>
            <a:r>
              <a:rPr lang="en-US" dirty="0" smtClean="0"/>
              <a:t>Lists, </a:t>
            </a:r>
            <a:r>
              <a:rPr lang="en-US" dirty="0" err="1" smtClean="0"/>
              <a:t>deque</a:t>
            </a:r>
            <a:r>
              <a:rPr lang="en-US" dirty="0" smtClean="0"/>
              <a:t>, </a:t>
            </a:r>
          </a:p>
          <a:p>
            <a:pPr lvl="2"/>
            <a:r>
              <a:rPr lang="en-US" smtClean="0"/>
              <a:t>Container adaptors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2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and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634728" cy="4351337"/>
          </a:xfrm>
        </p:spPr>
        <p:txBody>
          <a:bodyPr>
            <a:normAutofit/>
          </a:bodyPr>
          <a:lstStyle/>
          <a:p>
            <a:r>
              <a:rPr lang="en-US" dirty="0"/>
              <a:t>C++ offers a </a:t>
            </a:r>
            <a:r>
              <a:rPr lang="en-US" dirty="0" smtClean="0"/>
              <a:t>full </a:t>
            </a:r>
            <a:r>
              <a:rPr lang="en-US" dirty="0"/>
              <a:t>featured time and date manipulation </a:t>
            </a:r>
            <a:r>
              <a:rPr lang="en-US" dirty="0" smtClean="0"/>
              <a:t>library</a:t>
            </a:r>
            <a:endParaRPr lang="en-US" dirty="0"/>
          </a:p>
          <a:p>
            <a:pPr lvl="1"/>
            <a:r>
              <a:rPr lang="en-US" dirty="0" smtClean="0"/>
              <a:t>Fairly complex, so we will give a light overview</a:t>
            </a:r>
          </a:p>
          <a:p>
            <a:r>
              <a:rPr lang="en-US" dirty="0" smtClean="0"/>
              <a:t>All date/time types are defined in namespace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</a:rPr>
              <a:t>chrono</a:t>
            </a: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/>
              <a:t>There are two primary clocks to consider </a:t>
            </a:r>
            <a:r>
              <a:rPr lang="en-US" dirty="0" smtClean="0"/>
              <a:t>for obtaining time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system </a:t>
            </a:r>
            <a:r>
              <a:rPr lang="en-US" dirty="0" smtClean="0"/>
              <a:t>clock (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</a:rPr>
              <a:t>chrono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</a:rPr>
              <a:t>system_clock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steady </a:t>
            </a:r>
            <a:r>
              <a:rPr lang="en-US" dirty="0" smtClean="0"/>
              <a:t>clock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</a:rPr>
              <a:t>chrono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</a:rPr>
              <a:t>steady_clock</a:t>
            </a:r>
            <a:r>
              <a:rPr lang="en-US" dirty="0" smtClean="0"/>
              <a:t>)</a:t>
            </a:r>
          </a:p>
          <a:p>
            <a:r>
              <a:rPr lang="en-US" dirty="0"/>
              <a:t>The system clock matches the system time and should be used when working with the actual time (UTC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Not guaranteed to be contiguous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>
                <a:latin typeface="Consolas" panose="020B0609020204030204" pitchFamily="49" charset="0"/>
              </a:rPr>
              <a:t>steady_clock</a:t>
            </a:r>
            <a:r>
              <a:rPr lang="en-US" dirty="0" smtClean="0"/>
              <a:t> for benchmarking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4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and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558528" cy="43513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461963" indent="0">
              <a:spcBef>
                <a:spcPts val="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Get current time from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system_clock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, returns a time point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tp1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chrono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system_clock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::now();</a:t>
            </a:r>
          </a:p>
          <a:p>
            <a:pPr marL="461963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"The current UTC time is: 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&lt;&lt;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tp1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indent="0"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The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current UTC time is: 2023-06-22 20:51:41.278848 +0000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0"/>
              </a:spcBef>
              <a:buNone/>
            </a:pPr>
            <a:endParaRPr lang="en-US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0"/>
              </a:spcBef>
              <a:buNone/>
            </a:pPr>
            <a:endParaRPr lang="en-US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Difference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of two time points is a duration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tp2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chrono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system_clock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::now();</a:t>
            </a:r>
          </a:p>
          <a:p>
            <a:pPr marL="461963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duration = tp2 - tp1;</a:t>
            </a:r>
          </a:p>
          <a:p>
            <a:pPr marL="461963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"Time elapsed between calls: 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&lt;&lt;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duration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"\n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Time elapsed between calls: 21587 [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1/10000000]s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system and the steady clock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system clock’s problem is that it can be externally adjusted (when synchronizing the system’s clock with time servers).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poses a problem when we try to make accurate measurements by capturing specific time points</a:t>
            </a:r>
            <a:r>
              <a:rPr lang="en-US" dirty="0" smtClean="0"/>
              <a:t>.</a:t>
            </a:r>
          </a:p>
          <a:p>
            <a:r>
              <a:rPr lang="en-US" dirty="0"/>
              <a:t>The steady clock is a monotonic clock that is not externally adjusted </a:t>
            </a:r>
            <a:endParaRPr lang="en-US" dirty="0" smtClean="0"/>
          </a:p>
          <a:p>
            <a:pPr lvl="1"/>
            <a:r>
              <a:rPr lang="en-US" dirty="0" smtClean="0"/>
              <a:t>It is </a:t>
            </a:r>
            <a:r>
              <a:rPr lang="en-US" dirty="0"/>
              <a:t>meant for measuring time periods, for example, performance metrics. 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is unrelated to system time (it can be the time since the last system reboot).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6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steady clock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634728" cy="4351337"/>
          </a:xfrm>
        </p:spPr>
        <p:txBody>
          <a:bodyPr>
            <a:normAutofit fontScale="77500" lnSpcReduction="20000"/>
          </a:bodyPr>
          <a:lstStyle/>
          <a:p>
            <a:pPr marL="914400" indent="0">
              <a:spcBef>
                <a:spcPts val="600"/>
              </a:spcBef>
              <a:buNone/>
            </a:pPr>
            <a:endParaRPr lang="en-US" sz="2100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Bring </a:t>
            </a:r>
            <a:r>
              <a:rPr lang="en-US" sz="2100" dirty="0">
                <a:solidFill>
                  <a:srgbClr val="008000"/>
                </a:solidFill>
                <a:latin typeface="Consolas" panose="020B0609020204030204" pitchFamily="49" charset="0"/>
              </a:rPr>
              <a:t>in literals from </a:t>
            </a:r>
            <a:r>
              <a:rPr lang="en-US" sz="2100" dirty="0" err="1">
                <a:solidFill>
                  <a:srgbClr val="008000"/>
                </a:solidFill>
                <a:latin typeface="Consolas" panose="020B0609020204030204" pitchFamily="49" charset="0"/>
              </a:rPr>
              <a:t>std</a:t>
            </a:r>
            <a:r>
              <a:rPr lang="en-US" sz="2100" dirty="0">
                <a:solidFill>
                  <a:srgbClr val="008000"/>
                </a:solidFill>
                <a:latin typeface="Consolas" panose="020B0609020204030204" pitchFamily="49" charset="0"/>
              </a:rPr>
              <a:t>::</a:t>
            </a:r>
            <a:r>
              <a:rPr lang="en-US" sz="2100" dirty="0" err="1">
                <a:solidFill>
                  <a:srgbClr val="008000"/>
                </a:solidFill>
                <a:latin typeface="Consolas" panose="020B0609020204030204" pitchFamily="49" charset="0"/>
              </a:rPr>
              <a:t>chrono</a:t>
            </a:r>
            <a:endParaRPr lang="en-US" sz="2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1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::literals;  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100" dirty="0">
                <a:solidFill>
                  <a:srgbClr val="008000"/>
                </a:solidFill>
                <a:latin typeface="Consolas" panose="020B0609020204030204" pitchFamily="49" charset="0"/>
              </a:rPr>
              <a:t>// Same interface as </a:t>
            </a:r>
            <a:r>
              <a:rPr lang="en-US" sz="2100" dirty="0" err="1">
                <a:solidFill>
                  <a:srgbClr val="008000"/>
                </a:solidFill>
                <a:latin typeface="Consolas" panose="020B0609020204030204" pitchFamily="49" charset="0"/>
              </a:rPr>
              <a:t>system_clock</a:t>
            </a:r>
            <a:r>
              <a:rPr lang="en-US" sz="2100" dirty="0">
                <a:solidFill>
                  <a:srgbClr val="008000"/>
                </a:solidFill>
                <a:latin typeface="Consolas" panose="020B0609020204030204" pitchFamily="49" charset="0"/>
              </a:rPr>
              <a:t>:</a:t>
            </a:r>
            <a:endParaRPr lang="en-US" sz="2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1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 tp1 = </a:t>
            </a:r>
            <a:r>
              <a:rPr lang="en-US" sz="21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2100" dirty="0" err="1">
                <a:solidFill>
                  <a:srgbClr val="000000"/>
                </a:solidFill>
                <a:latin typeface="Consolas" panose="020B0609020204030204" pitchFamily="49" charset="0"/>
              </a:rPr>
              <a:t>chrono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2100" dirty="0" err="1">
                <a:solidFill>
                  <a:srgbClr val="000000"/>
                </a:solidFill>
                <a:latin typeface="Consolas" panose="020B0609020204030204" pitchFamily="49" charset="0"/>
              </a:rPr>
              <a:t>steady_clock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::now();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1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2100" dirty="0" err="1">
                <a:solidFill>
                  <a:srgbClr val="000000"/>
                </a:solidFill>
                <a:latin typeface="Consolas" panose="020B0609020204030204" pitchFamily="49" charset="0"/>
              </a:rPr>
              <a:t>this_thread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2100" dirty="0" err="1">
                <a:solidFill>
                  <a:srgbClr val="000000"/>
                </a:solidFill>
                <a:latin typeface="Consolas" panose="020B0609020204030204" pitchFamily="49" charset="0"/>
              </a:rPr>
              <a:t>sleep_for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100" dirty="0">
                <a:solidFill>
                  <a:srgbClr val="098658"/>
                </a:solidFill>
                <a:latin typeface="Consolas" panose="020B0609020204030204" pitchFamily="49" charset="0"/>
              </a:rPr>
              <a:t>1ms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21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2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// </a:t>
            </a:r>
            <a:r>
              <a:rPr lang="en-US" sz="2100" dirty="0">
                <a:solidFill>
                  <a:srgbClr val="008000"/>
                </a:solidFill>
                <a:latin typeface="Consolas" panose="020B0609020204030204" pitchFamily="49" charset="0"/>
              </a:rPr>
              <a:t>millisecond literal</a:t>
            </a:r>
            <a:endParaRPr lang="en-US" sz="2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1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 tp2 = </a:t>
            </a:r>
            <a:r>
              <a:rPr lang="en-US" sz="21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2100" dirty="0" err="1">
                <a:solidFill>
                  <a:srgbClr val="000000"/>
                </a:solidFill>
                <a:latin typeface="Consolas" panose="020B0609020204030204" pitchFamily="49" charset="0"/>
              </a:rPr>
              <a:t>chrono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2100" dirty="0" err="1">
                <a:solidFill>
                  <a:srgbClr val="000000"/>
                </a:solidFill>
                <a:latin typeface="Consolas" panose="020B0609020204030204" pitchFamily="49" charset="0"/>
              </a:rPr>
              <a:t>steady_clock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::now();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1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 duration = tp2 - tp1;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1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21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2100" dirty="0">
                <a:solidFill>
                  <a:srgbClr val="A31515"/>
                </a:solidFill>
                <a:latin typeface="Consolas" panose="020B0609020204030204" pitchFamily="49" charset="0"/>
              </a:rPr>
              <a:t>"Slept for "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 &lt;&lt; duration &lt;&lt; </a:t>
            </a:r>
            <a:r>
              <a:rPr lang="en-US" sz="2100" dirty="0">
                <a:solidFill>
                  <a:srgbClr val="A31515"/>
                </a:solidFill>
                <a:latin typeface="Consolas" panose="020B0609020204030204" pitchFamily="49" charset="0"/>
              </a:rPr>
              <a:t>"\n"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1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21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2100" dirty="0">
                <a:solidFill>
                  <a:srgbClr val="A31515"/>
                </a:solidFill>
                <a:latin typeface="Consolas" panose="020B0609020204030204" pitchFamily="49" charset="0"/>
              </a:rPr>
              <a:t>"Which is "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 &lt;&lt; (duration - </a:t>
            </a:r>
            <a:r>
              <a:rPr lang="en-US" sz="2100" dirty="0">
                <a:solidFill>
                  <a:srgbClr val="098658"/>
                </a:solidFill>
                <a:latin typeface="Consolas" panose="020B0609020204030204" pitchFamily="49" charset="0"/>
              </a:rPr>
              <a:t>1ms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&lt;&lt; </a:t>
            </a:r>
            <a:r>
              <a:rPr lang="en-US" sz="2100" dirty="0">
                <a:solidFill>
                  <a:srgbClr val="A31515"/>
                </a:solidFill>
                <a:latin typeface="Consolas" panose="020B0609020204030204" pitchFamily="49" charset="0"/>
              </a:rPr>
              <a:t>" more than the requested duration.\n</a:t>
            </a:r>
            <a:r>
              <a:rPr lang="en-US" sz="2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sz="2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Slept for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8867900ns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Which is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7867900ns more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than the requested duration.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Timepoints</a:t>
            </a:r>
            <a:r>
              <a:rPr lang="en-US" dirty="0" smtClean="0"/>
              <a:t> and Durations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supported arithmetic operations follow the expected </a:t>
            </a:r>
            <a:r>
              <a:rPr lang="en-US" dirty="0" smtClean="0"/>
              <a:t>semantics</a:t>
            </a:r>
          </a:p>
          <a:p>
            <a:r>
              <a:rPr lang="en-US" dirty="0" smtClean="0"/>
              <a:t>Time </a:t>
            </a:r>
            <a:r>
              <a:rPr lang="en-US" dirty="0"/>
              <a:t>literals represent </a:t>
            </a:r>
            <a:r>
              <a:rPr lang="en-US" dirty="0" smtClean="0"/>
              <a:t>durations </a:t>
            </a:r>
          </a:p>
          <a:p>
            <a:r>
              <a:rPr lang="en-US" dirty="0" smtClean="0"/>
              <a:t>Durations </a:t>
            </a:r>
            <a:r>
              <a:rPr lang="en-US" dirty="0"/>
              <a:t>can be added together or multiplied with </a:t>
            </a:r>
            <a:r>
              <a:rPr lang="en-US" dirty="0" smtClean="0"/>
              <a:t>scalars</a:t>
            </a:r>
          </a:p>
          <a:p>
            <a:r>
              <a:rPr lang="en-US" dirty="0" smtClean="0"/>
              <a:t>Adding </a:t>
            </a:r>
            <a:r>
              <a:rPr lang="en-US" dirty="0"/>
              <a:t>a duration to a time point produces a new time point with the desired </a:t>
            </a:r>
            <a:r>
              <a:rPr lang="en-US" dirty="0" smtClean="0"/>
              <a:t>offset </a:t>
            </a:r>
          </a:p>
          <a:p>
            <a:r>
              <a:rPr lang="en-US" dirty="0" smtClean="0"/>
              <a:t>A </a:t>
            </a:r>
            <a:r>
              <a:rPr lang="en-US" dirty="0"/>
              <a:t>difference of two time points is a </a:t>
            </a:r>
            <a:r>
              <a:rPr lang="en-US" dirty="0" smtClean="0"/>
              <a:t>duration </a:t>
            </a:r>
          </a:p>
          <a:p>
            <a:r>
              <a:rPr lang="en-US" dirty="0" smtClean="0"/>
              <a:t>Negative </a:t>
            </a:r>
            <a:r>
              <a:rPr lang="en-US" dirty="0"/>
              <a:t>durations are supported as </a:t>
            </a:r>
            <a:r>
              <a:rPr lang="en-US" dirty="0" smtClean="0"/>
              <a:t>well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0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Manipulations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10244328" cy="4351337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Day in a year can be specified using literals and operator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"Christmas 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2024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is on a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&lt;&lt; weekday(</a:t>
            </a:r>
            <a:r>
              <a:rPr lang="en-US" dirty="0" smtClean="0">
                <a:solidFill>
                  <a:srgbClr val="098658"/>
                </a:solidFill>
                <a:latin typeface="Consolas" panose="020B0609020204030204" pitchFamily="49" charset="0"/>
              </a:rPr>
              <a:t>2024y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/ December / </a:t>
            </a:r>
            <a:r>
              <a:rPr lang="en-US" dirty="0" smtClean="0">
                <a:solidFill>
                  <a:srgbClr val="098658"/>
                </a:solidFill>
                <a:latin typeface="Consolas" panose="020B0609020204030204" pitchFamily="49" charset="0"/>
              </a:rPr>
              <a:t>24d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"\n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     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Christmas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2024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is on a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Tue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Last day for February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2020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"Leap day in 2020: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&lt;&lt;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year_month_day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098658"/>
                </a:solidFill>
                <a:latin typeface="Consolas" panose="020B0609020204030204" pitchFamily="49" charset="0"/>
              </a:rPr>
              <a:t>2020y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/ February / last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"\n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Leap day in 2020: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2020-02-29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Last Sunday of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2024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year_month_weekday_last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last_sunday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smtClean="0">
                <a:solidFill>
                  <a:srgbClr val="098658"/>
                </a:solidFill>
                <a:latin typeface="Consolas" panose="020B0609020204030204" pitchFamily="49" charset="0"/>
              </a:rPr>
              <a:t>2024y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/ December / Sunday[last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"Last Sunday in 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2024: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&lt;&lt;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year_month_day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last_sunday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"\n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Last Sunday in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2024: 2024-12-29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US Thanksgiving in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2024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thanksgiving =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November / Thursday[</a:t>
            </a:r>
            <a:r>
              <a:rPr lang="en-US" dirty="0" smtClean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"Thanksgiving in 2024: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&lt;&lt;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year_month_day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(thanksgiving / </a:t>
            </a:r>
            <a:r>
              <a:rPr lang="en-US" dirty="0" smtClean="0">
                <a:solidFill>
                  <a:srgbClr val="098658"/>
                </a:solidFill>
                <a:latin typeface="Consolas" panose="020B0609020204030204" pitchFamily="49" charset="0"/>
              </a:rPr>
              <a:t>2024y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"\n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Thanksgiving in 2024: 2024-11-28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8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Timezones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10472928" cy="4351337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Monthly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meeting each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first Wednesday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15:00, as un-zoned time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meeting =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local_days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098658"/>
                </a:solidFill>
                <a:latin typeface="Consolas" panose="020B0609020204030204" pitchFamily="49" charset="0"/>
              </a:rPr>
              <a:t>2023y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/ June / Wednesday[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])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15h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local_time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-&gt;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zoned_time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: the time is local to this zone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prague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locate_zone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"Europe/Prague"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new_york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locate_zone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"America/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New_York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zoned_time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&lt;seconds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local(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prague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meeting);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zoned_time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&lt;seconds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remote(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new_york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local);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time zone conversion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"Prague 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time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: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local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"\n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2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2100" dirty="0">
                <a:solidFill>
                  <a:srgbClr val="008000"/>
                </a:solidFill>
                <a:latin typeface="Consolas" panose="020B0609020204030204" pitchFamily="49" charset="0"/>
              </a:rPr>
              <a:t>Prague </a:t>
            </a:r>
            <a:r>
              <a:rPr lang="en-US" sz="2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time</a:t>
            </a:r>
            <a:r>
              <a:rPr lang="en-US" sz="2100" dirty="0">
                <a:solidFill>
                  <a:srgbClr val="008000"/>
                </a:solidFill>
                <a:latin typeface="Consolas" panose="020B0609020204030204" pitchFamily="49" charset="0"/>
              </a:rPr>
              <a:t>: 2023-06-07 15:00:00 GMT+2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"New York 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time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: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remote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"\n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</a:t>
            </a:r>
            <a:r>
              <a:rPr lang="en-US" sz="2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2100" dirty="0">
                <a:solidFill>
                  <a:srgbClr val="008000"/>
                </a:solidFill>
                <a:latin typeface="Consolas" panose="020B0609020204030204" pitchFamily="49" charset="0"/>
              </a:rPr>
              <a:t>New York </a:t>
            </a:r>
            <a:r>
              <a:rPr lang="en-US" sz="2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time</a:t>
            </a:r>
            <a:r>
              <a:rPr lang="en-US" sz="2100" dirty="0">
                <a:solidFill>
                  <a:srgbClr val="008000"/>
                </a:solidFill>
                <a:latin typeface="Consolas" panose="020B0609020204030204" pitchFamily="49" charset="0"/>
              </a:rPr>
              <a:t>: 2023-06-07 09:00:00 EDT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2100" dirty="0">
                <a:solidFill>
                  <a:srgbClr val="008000"/>
                </a:solidFill>
                <a:latin typeface="Consolas" panose="020B0609020204030204" pitchFamily="49" charset="0"/>
              </a:rPr>
              <a:t>Next </a:t>
            </a:r>
            <a:r>
              <a:rPr lang="en-US" sz="2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week's </a:t>
            </a:r>
            <a:r>
              <a:rPr lang="en-US" sz="2100" dirty="0">
                <a:solidFill>
                  <a:srgbClr val="008000"/>
                </a:solidFill>
                <a:latin typeface="Consolas" panose="020B0609020204030204" pitchFamily="49" charset="0"/>
              </a:rPr>
              <a:t>meeting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zoned_time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&lt;seconds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next_local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prague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meeting + weeks(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zoned_time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&lt;seconds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next_remote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new_york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next_local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"Prague next 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time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: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next_local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"\n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Prague time: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2023-06-14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15:00:00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GMT+2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"New York next 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time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: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next_remote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"\n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New York time: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2023-06-14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09:00:00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EDT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5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Filesystem</a:t>
            </a:r>
            <a:r>
              <a:rPr lang="en-US" dirty="0" smtClean="0"/>
              <a:t> Operations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filesystem</a:t>
            </a:r>
            <a:r>
              <a:rPr lang="en-US" dirty="0"/>
              <a:t> library offers </a:t>
            </a:r>
            <a:r>
              <a:rPr lang="en-US" dirty="0" smtClean="0"/>
              <a:t>file-system </a:t>
            </a:r>
            <a:r>
              <a:rPr lang="en-US" dirty="0"/>
              <a:t>exploration, manipulation and querying </a:t>
            </a:r>
            <a:r>
              <a:rPr lang="en-US" dirty="0" smtClean="0"/>
              <a:t>tools</a:t>
            </a:r>
          </a:p>
          <a:p>
            <a:r>
              <a:rPr lang="en-US" dirty="0"/>
              <a:t>Files and directories are identified by their paths, which are, by default, relative.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filesystem</a:t>
            </a:r>
            <a:r>
              <a:rPr lang="en-US" dirty="0">
                <a:latin typeface="Consolas" panose="020B0609020204030204" pitchFamily="49" charset="0"/>
              </a:rPr>
              <a:t>::absolute()</a:t>
            </a:r>
            <a:r>
              <a:rPr lang="en-US" dirty="0"/>
              <a:t> </a:t>
            </a:r>
            <a:r>
              <a:rPr lang="en-US" dirty="0" smtClean="0"/>
              <a:t>function turn any relative path into an absolute one based on the current working directory</a:t>
            </a:r>
          </a:p>
          <a:p>
            <a:pPr lvl="1"/>
            <a:r>
              <a:rPr lang="en-US" dirty="0"/>
              <a:t>The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filesystem</a:t>
            </a:r>
            <a:r>
              <a:rPr lang="en-US" dirty="0" smtClean="0">
                <a:latin typeface="Consolas" panose="020B0609020204030204" pitchFamily="49" charset="0"/>
              </a:rPr>
              <a:t>::canonical()</a:t>
            </a:r>
            <a:r>
              <a:rPr lang="en-US" dirty="0" smtClean="0"/>
              <a:t> </a:t>
            </a:r>
            <a:r>
              <a:rPr lang="en-US" dirty="0"/>
              <a:t>function turn any relative </a:t>
            </a:r>
            <a:r>
              <a:rPr lang="en-US" dirty="0" smtClean="0"/>
              <a:t>path into </a:t>
            </a:r>
            <a:r>
              <a:rPr lang="en-US" dirty="0"/>
              <a:t>an absolute one </a:t>
            </a:r>
            <a:r>
              <a:rPr lang="en-US" dirty="0" smtClean="0"/>
              <a:t>that </a:t>
            </a:r>
            <a:r>
              <a:rPr lang="en-US" dirty="0"/>
              <a:t>has no dot, dot-dot </a:t>
            </a:r>
            <a:r>
              <a:rPr lang="en-US" dirty="0" smtClean="0"/>
              <a:t>elements, </a:t>
            </a:r>
            <a:r>
              <a:rPr lang="en-US" dirty="0"/>
              <a:t>or symbolic links</a:t>
            </a:r>
            <a:endParaRPr lang="en-US" dirty="0" smtClean="0"/>
          </a:p>
          <a:p>
            <a:pPr lvl="1"/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filesystem</a:t>
            </a:r>
            <a:r>
              <a:rPr lang="en-US" dirty="0">
                <a:latin typeface="Consolas" panose="020B0609020204030204" pitchFamily="49" charset="0"/>
              </a:rPr>
              <a:t>::equivalent</a:t>
            </a:r>
            <a:r>
              <a:rPr lang="en-US" dirty="0"/>
              <a:t> comparator can be used to check whether two paths refer to the same </a:t>
            </a:r>
            <a:r>
              <a:rPr lang="en-US" dirty="0" smtClean="0"/>
              <a:t>file-system entity</a:t>
            </a:r>
          </a:p>
          <a:p>
            <a:pPr lvl="2"/>
            <a:r>
              <a:rPr lang="en-US" dirty="0" smtClean="0"/>
              <a:t>Even taking into account symbolic links,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4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Filesystem</a:t>
            </a:r>
            <a:r>
              <a:rPr lang="en-US" dirty="0" smtClean="0"/>
              <a:t>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692640" cy="4351337"/>
          </a:xfrm>
        </p:spPr>
        <p:txBody>
          <a:bodyPr>
            <a:normAutofit fontScale="70000" lnSpcReduction="20000"/>
          </a:bodyPr>
          <a:lstStyle/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Construct a path for the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current directory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filesystem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::path local(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"."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"local ==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local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local == "."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Get the absolute path, i.e. a path from root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filesystem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::path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from_root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absolute(local);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from_root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==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from_root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"\n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//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from_root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== "/some/path/."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Get the canonical (normalized) full path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filesystem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::path unique = canonical(local);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"unique ==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from_root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unique == "/some/path"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eq1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filesystem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::equivalent(local,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from_root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eq2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filesystem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::equivalent(local, unique);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boolalpha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"eq1 ==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eq1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", eq2 ==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eq2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endParaRPr lang="en-US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                      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eq1 == true, eq2 ==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true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6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&amp;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Managing Source Code Histories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147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Filesystem</a:t>
            </a:r>
            <a:r>
              <a:rPr lang="en-US" dirty="0"/>
              <a:t>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787128" cy="435133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Directory content can be enumerated </a:t>
            </a:r>
            <a:r>
              <a:rPr lang="en-US" dirty="0" smtClean="0"/>
              <a:t>using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 err="1" smtClean="0">
                <a:latin typeface="Consolas" panose="020B0609020204030204" pitchFamily="49" charset="0"/>
              </a:rPr>
              <a:t>directory_iterator</a:t>
            </a:r>
            <a:r>
              <a:rPr lang="en-US" dirty="0" smtClean="0"/>
              <a:t> or </a:t>
            </a:r>
            <a:r>
              <a:rPr lang="en-US" dirty="0" err="1" smtClean="0">
                <a:latin typeface="Consolas" panose="020B0609020204030204" pitchFamily="49" charset="0"/>
              </a:rPr>
              <a:t>recursive_directory_iterator</a:t>
            </a: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endParaRPr lang="en-US" sz="17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5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filesystem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::path local(</a:t>
            </a:r>
            <a:r>
              <a:rPr lang="en-US" sz="1500" dirty="0">
                <a:solidFill>
                  <a:srgbClr val="A31515"/>
                </a:solidFill>
                <a:latin typeface="Consolas" panose="020B0609020204030204" pitchFamily="49" charset="0"/>
              </a:rPr>
              <a:t>"."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500" dirty="0">
                <a:solidFill>
                  <a:srgbClr val="008000"/>
                </a:solidFill>
                <a:latin typeface="Consolas" panose="020B0609020204030204" pitchFamily="49" charset="0"/>
              </a:rPr>
              <a:t>    // iterate over entries in directory specified by path</a:t>
            </a: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&amp; entry : 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filesystem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directory_iterator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(local))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print_file_size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(entry);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500" dirty="0">
                <a:solidFill>
                  <a:srgbClr val="008000"/>
                </a:solidFill>
                <a:latin typeface="Consolas" panose="020B0609020204030204" pitchFamily="49" charset="0"/>
              </a:rPr>
              <a:t>    // recursively iterate over entries in directory specified by path</a:t>
            </a: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&amp; entry 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filesystem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recursive_directory_iterator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(local))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print_file_size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(entry);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Filesystem</a:t>
            </a:r>
            <a:r>
              <a:rPr lang="en-US" dirty="0" smtClean="0"/>
              <a:t> </a:t>
            </a:r>
            <a:r>
              <a:rPr lang="en-US" dirty="0"/>
              <a:t>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406128" cy="4351337"/>
          </a:xfrm>
        </p:spPr>
        <p:txBody>
          <a:bodyPr>
            <a:normAutofit/>
          </a:bodyPr>
          <a:lstStyle/>
          <a:p>
            <a:r>
              <a:rPr lang="en-US" dirty="0" smtClean="0"/>
              <a:t>Print the size of a file</a:t>
            </a:r>
            <a:endParaRPr lang="en-US" dirty="0"/>
          </a:p>
          <a:p>
            <a:pPr marL="914400" indent="0">
              <a:spcBef>
                <a:spcPts val="600"/>
              </a:spcBef>
              <a:buNone/>
            </a:pPr>
            <a:endParaRPr lang="en-US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process each 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filesystem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directory_entry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print_file_size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filesystem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directory_entry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entry)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entry.is_regular_file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   // Type of object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        // Filename can be extracted from the path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filename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entry.path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().filename();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&lt;&lt; filename &lt;&lt;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": 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file_size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(entry)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&lt;&lt;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"\n"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 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   // size, permissions, etc...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6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Filesystem</a:t>
            </a:r>
            <a:r>
              <a:rPr lang="en-US" dirty="0"/>
              <a:t>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Create a file with the content: "Current content\n"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filesystem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::path file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current_file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   // canonical path must exists, however, since we are just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   // about to create the file, we need to use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weakly_canonical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ofstream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weakly_canonical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(file));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f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"Current content\n"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Create a directory if it doesn't exist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filesystem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::path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backup_folder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"./backup"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(!exists(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backup_folder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create_directory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backup_folder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5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Filesystem</a:t>
            </a:r>
            <a:r>
              <a:rPr lang="en-US" dirty="0"/>
              <a:t>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Check for sufficient space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(space(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backup_folder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).available &lt;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file_size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(file))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runtime_error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"Not enough space for backup."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Create a "unique" filename in the backup folder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filesystem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::path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backup_file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backup_folder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file.filename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Copy the file to backup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copy(file,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backup_file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Update the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symlink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to point to this backup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filesystem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::path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symlink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file.parent_path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/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current_backup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(exists(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symlink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remove(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symlink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create_symlink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backup_file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symlink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0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Revisiting </a:t>
            </a:r>
            <a:r>
              <a:rPr lang="en-US" dirty="0" smtClean="0"/>
              <a:t>I/O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8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</a:t>
            </a:r>
            <a:r>
              <a:rPr lang="en-US" dirty="0" smtClean="0"/>
              <a:t>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the previous example, we used a new type of stream, 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ofstream</a:t>
            </a:r>
            <a:r>
              <a:rPr lang="en-US" dirty="0"/>
              <a:t>. Similar to 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cin</a:t>
            </a:r>
            <a:r>
              <a:rPr lang="en-US" dirty="0"/>
              <a:t> and 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cout</a:t>
            </a:r>
            <a:r>
              <a:rPr lang="en-US" dirty="0"/>
              <a:t>, files are also </a:t>
            </a:r>
            <a:r>
              <a:rPr lang="en-US" dirty="0" smtClean="0"/>
              <a:t>represented </a:t>
            </a:r>
            <a:r>
              <a:rPr lang="en-US" dirty="0"/>
              <a:t>by streams</a:t>
            </a:r>
            <a:r>
              <a:rPr lang="en-US" dirty="0" smtClean="0"/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 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        // Open for writing or create if file doesn't exist.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ofstream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out(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"data.txt"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out &lt;&lt;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"Hello World!\n"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   // out closes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        // Open for reading.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ifstream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in(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"data.txt"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::string line;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getline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(in, line);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"line == 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&lt;&lt; line &lt;&lt;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"\n"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 // line == "Hello World!"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8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also possible to use an output stream that fills a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::string</a:t>
            </a:r>
          </a:p>
          <a:p>
            <a:pPr marL="0" indent="0">
              <a:spcBef>
                <a:spcPts val="600"/>
              </a:spcBef>
              <a:buNone/>
            </a:pPr>
            <a:endParaRPr lang="en-US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::string line;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stringstream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"Hello world!"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line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strm.str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"line == 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&lt;&lt; line &lt;&lt;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"\n"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   // line == "Hello World!"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for your own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914400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int64_t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value;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ostream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operator&lt;&lt;(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ostream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out, X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el)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out &lt;&lt;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el.value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istream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operator&gt;&gt;(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istream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in, X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el)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in &gt;&gt;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el.value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9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for your own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ofstream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out(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"data.txt"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X a{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X b{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out &lt;&lt; a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b;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out closes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ifstream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in(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"data.txt"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X a{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X b{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in &gt;&gt; a &gt;&gt; b;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a.value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==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a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",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b.value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==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b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 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a.value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== 42,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b.value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== 7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0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Containers, Algorithms &amp; Iterators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9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Git</a:t>
            </a:r>
            <a:r>
              <a:rPr lang="en-US" dirty="0"/>
              <a:t> and GitHub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Git</a:t>
            </a:r>
            <a:r>
              <a:rPr lang="en-US" dirty="0"/>
              <a:t> and GitHub are common tools used in </a:t>
            </a:r>
            <a:r>
              <a:rPr lang="en-US" dirty="0" smtClean="0"/>
              <a:t>programming</a:t>
            </a:r>
          </a:p>
          <a:p>
            <a:pPr lvl="1"/>
            <a:r>
              <a:rPr lang="en-US" dirty="0" smtClean="0"/>
              <a:t>Help managing different </a:t>
            </a:r>
            <a:r>
              <a:rPr lang="en-US" dirty="0"/>
              <a:t>versions of your code and collaborate with other </a:t>
            </a:r>
            <a:r>
              <a:rPr lang="en-US" dirty="0" smtClean="0"/>
              <a:t>developers</a:t>
            </a:r>
          </a:p>
          <a:p>
            <a:pPr fontAlgn="base"/>
            <a:r>
              <a:rPr lang="en-US" dirty="0" err="1"/>
              <a:t>Git</a:t>
            </a:r>
            <a:r>
              <a:rPr lang="en-US" dirty="0"/>
              <a:t> was developed in 2005 by Linus Torvalds </a:t>
            </a:r>
            <a:endParaRPr lang="en-US" dirty="0" smtClean="0"/>
          </a:p>
          <a:p>
            <a:pPr lvl="1" fontAlgn="base"/>
            <a:r>
              <a:rPr lang="en-US" dirty="0"/>
              <a:t>O</a:t>
            </a:r>
            <a:r>
              <a:rPr lang="en-US" dirty="0" smtClean="0"/>
              <a:t>pen </a:t>
            </a:r>
            <a:r>
              <a:rPr lang="en-US" dirty="0"/>
              <a:t>source software for tracking changes in a distributed version control </a:t>
            </a:r>
            <a:r>
              <a:rPr lang="en-US" dirty="0" smtClean="0"/>
              <a:t>system</a:t>
            </a:r>
            <a:endParaRPr lang="en-US" dirty="0"/>
          </a:p>
          <a:p>
            <a:pPr fontAlgn="base"/>
            <a:r>
              <a:rPr lang="en-US" dirty="0" err="1"/>
              <a:t>Git</a:t>
            </a:r>
            <a:r>
              <a:rPr lang="en-US" dirty="0"/>
              <a:t> is </a:t>
            </a:r>
            <a:r>
              <a:rPr lang="en-US" dirty="0" smtClean="0"/>
              <a:t>made </a:t>
            </a:r>
            <a:r>
              <a:rPr lang="en-US" dirty="0"/>
              <a:t>freely available for anyone to modify and </a:t>
            </a:r>
            <a:r>
              <a:rPr lang="en-US" dirty="0" smtClean="0"/>
              <a:t>use</a:t>
            </a:r>
          </a:p>
          <a:p>
            <a:pPr lvl="1" fontAlgn="base"/>
            <a:r>
              <a:rPr lang="en-US" dirty="0" smtClean="0"/>
              <a:t>Available on all platforms, widely used</a:t>
            </a:r>
            <a:endParaRPr lang="en-US" dirty="0"/>
          </a:p>
          <a:p>
            <a:pPr fontAlgn="base"/>
            <a:r>
              <a:rPr lang="en-US" dirty="0" err="1"/>
              <a:t>Git</a:t>
            </a:r>
            <a:r>
              <a:rPr lang="en-US" dirty="0"/>
              <a:t> </a:t>
            </a:r>
            <a:r>
              <a:rPr lang="en-US" dirty="0" smtClean="0"/>
              <a:t>tracks </a:t>
            </a:r>
            <a:r>
              <a:rPr lang="en-US" dirty="0"/>
              <a:t>changes via a distributed version control </a:t>
            </a:r>
            <a:r>
              <a:rPr lang="en-US" dirty="0" smtClean="0"/>
              <a:t>system </a:t>
            </a:r>
          </a:p>
          <a:p>
            <a:pPr lvl="1" fontAlgn="base"/>
            <a:r>
              <a:rPr lang="en-US" dirty="0" err="1" smtClean="0"/>
              <a:t>Git</a:t>
            </a:r>
            <a:r>
              <a:rPr lang="en-US" dirty="0" smtClean="0"/>
              <a:t> </a:t>
            </a:r>
            <a:r>
              <a:rPr lang="en-US" dirty="0"/>
              <a:t>can track the state of different versions of </a:t>
            </a:r>
            <a:r>
              <a:rPr lang="en-US" dirty="0" smtClean="0"/>
              <a:t>all files in your project</a:t>
            </a:r>
          </a:p>
          <a:p>
            <a:pPr lvl="1" fontAlgn="base"/>
            <a:r>
              <a:rPr lang="en-US" dirty="0" smtClean="0"/>
              <a:t>It </a:t>
            </a:r>
            <a:r>
              <a:rPr lang="en-US" dirty="0"/>
              <a:t>is distributed because you can access your code files from another computer – and so can other developers.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042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Containers, Algorithms &amp; Iterators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The Standard Template Library is an extensible framework dealing with data in a C++ program. </a:t>
            </a:r>
          </a:p>
          <a:p>
            <a:pPr lvl="0"/>
            <a:r>
              <a:rPr lang="en-US" dirty="0" smtClean="0"/>
              <a:t>First, I will present the general idea, then the fundamental concepts, and finally examples of containers and algorithms. </a:t>
            </a:r>
          </a:p>
          <a:p>
            <a:pPr lvl="0"/>
            <a:r>
              <a:rPr lang="en-US" dirty="0" smtClean="0"/>
              <a:t>The key notions of sequence and iterator used to tie data together with algorithms (for general processing) are also presented. 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We can (already) write programs that are very similar independent of the data type used</a:t>
            </a:r>
          </a:p>
          <a:p>
            <a:pPr lvl="1"/>
            <a:r>
              <a:rPr lang="en-US" dirty="0" smtClean="0"/>
              <a:t>Using an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 smtClean="0"/>
              <a:t> isn’t that different from using a </a:t>
            </a:r>
            <a:r>
              <a:rPr lang="en-US" dirty="0">
                <a:latin typeface="Consolas" panose="020B0609020204030204" pitchFamily="49" charset="0"/>
              </a:rPr>
              <a:t>double</a:t>
            </a:r>
          </a:p>
          <a:p>
            <a:pPr lvl="1"/>
            <a:r>
              <a:rPr lang="en-US" dirty="0" smtClean="0"/>
              <a:t>Using a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::vector&lt;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  <a:r>
              <a:rPr lang="en-US" dirty="0" smtClean="0"/>
              <a:t> isn’t that different from using a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 vector&lt;string&gt;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0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Tasks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/>
              <a:t>Collect data into containers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Organize data</a:t>
            </a:r>
          </a:p>
          <a:p>
            <a:pPr lvl="1">
              <a:defRPr/>
            </a:pPr>
            <a:r>
              <a:rPr lang="en-US" sz="2000" dirty="0"/>
              <a:t>For printing</a:t>
            </a:r>
          </a:p>
          <a:p>
            <a:pPr lvl="1">
              <a:defRPr/>
            </a:pPr>
            <a:r>
              <a:rPr lang="en-US" sz="2000" dirty="0"/>
              <a:t>For fast access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Retrieve data items</a:t>
            </a:r>
          </a:p>
          <a:p>
            <a:pPr lvl="1">
              <a:defRPr/>
            </a:pPr>
            <a:r>
              <a:rPr lang="en-US" sz="2000" dirty="0"/>
              <a:t>By index </a:t>
            </a:r>
            <a:r>
              <a:rPr lang="en-US" dirty="0"/>
              <a:t>(e.g., get the </a:t>
            </a:r>
            <a:r>
              <a:rPr lang="en-US" b="1" dirty="0"/>
              <a:t>N</a:t>
            </a:r>
            <a:r>
              <a:rPr lang="en-US" dirty="0"/>
              <a:t>th element)</a:t>
            </a:r>
            <a:endParaRPr lang="en-US" sz="2000" dirty="0"/>
          </a:p>
          <a:p>
            <a:pPr lvl="1">
              <a:defRPr/>
            </a:pPr>
            <a:r>
              <a:rPr lang="en-US" sz="2000" dirty="0"/>
              <a:t>By value </a:t>
            </a:r>
            <a:r>
              <a:rPr lang="en-US" dirty="0"/>
              <a:t>(e.g., get the first element with the value </a:t>
            </a:r>
            <a:r>
              <a:rPr lang="en-US" b="1" dirty="0"/>
              <a:t>"Chocolate"</a:t>
            </a:r>
            <a:r>
              <a:rPr lang="en-US" dirty="0"/>
              <a:t>)</a:t>
            </a:r>
            <a:endParaRPr lang="en-US" sz="2000" dirty="0"/>
          </a:p>
          <a:p>
            <a:pPr lvl="1">
              <a:defRPr/>
            </a:pPr>
            <a:r>
              <a:rPr lang="en-US" sz="2000" dirty="0"/>
              <a:t>By properties </a:t>
            </a:r>
            <a:r>
              <a:rPr lang="en-US" dirty="0"/>
              <a:t>(e.g., get the first elements where “</a:t>
            </a:r>
            <a:r>
              <a:rPr lang="en-US" b="1" dirty="0" smtClean="0"/>
              <a:t>age &lt; 64</a:t>
            </a:r>
            <a:r>
              <a:rPr lang="en-US" dirty="0"/>
              <a:t>”)</a:t>
            </a:r>
            <a:endParaRPr lang="en-US" sz="2000" dirty="0"/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Add data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Remove data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Sorting and searching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Simple numeric </a:t>
            </a:r>
            <a:r>
              <a:rPr lang="en-US" sz="2400" dirty="0" smtClean="0"/>
              <a:t>operations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1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2800" dirty="0"/>
              <a:t>We’d like to write common programming tasks so that we don’t have to re-do the work each time we find a new way of storing the data or a slightly different way of interpreting the </a:t>
            </a:r>
            <a:r>
              <a:rPr lang="en-US" sz="2800" dirty="0" smtClean="0"/>
              <a:t>data</a:t>
            </a:r>
          </a:p>
          <a:p>
            <a:pPr>
              <a:lnSpc>
                <a:spcPct val="80000"/>
              </a:lnSpc>
              <a:defRPr/>
            </a:pPr>
            <a:endParaRPr lang="en-US" sz="2800" dirty="0"/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Finding a value in a </a:t>
            </a:r>
            <a:r>
              <a:rPr lang="en-US" sz="2400" dirty="0" err="1">
                <a:latin typeface="Consolas" panose="020B0609020204030204" pitchFamily="49" charset="0"/>
              </a:rPr>
              <a:t>std</a:t>
            </a:r>
            <a:r>
              <a:rPr lang="en-US" sz="2400" dirty="0">
                <a:latin typeface="Consolas" panose="020B0609020204030204" pitchFamily="49" charset="0"/>
              </a:rPr>
              <a:t>::</a:t>
            </a:r>
            <a:r>
              <a:rPr lang="en-US" sz="2400" dirty="0" smtClean="0">
                <a:latin typeface="Consolas" panose="020B0609020204030204" pitchFamily="49" charset="0"/>
              </a:rPr>
              <a:t>vector</a:t>
            </a:r>
            <a:r>
              <a:rPr lang="en-US" sz="2400" dirty="0" smtClean="0"/>
              <a:t> </a:t>
            </a:r>
            <a:r>
              <a:rPr lang="en-US" sz="2400" dirty="0"/>
              <a:t>isn’t all that different from finding a value in a </a:t>
            </a:r>
            <a:r>
              <a:rPr lang="en-US" sz="2400" dirty="0" err="1">
                <a:latin typeface="Consolas" panose="020B0609020204030204" pitchFamily="49" charset="0"/>
              </a:rPr>
              <a:t>std</a:t>
            </a:r>
            <a:r>
              <a:rPr lang="en-US" sz="2400" dirty="0">
                <a:latin typeface="Consolas" panose="020B0609020204030204" pitchFamily="49" charset="0"/>
              </a:rPr>
              <a:t>::</a:t>
            </a:r>
            <a:r>
              <a:rPr lang="en-US" sz="2400" dirty="0" smtClean="0">
                <a:latin typeface="Consolas" panose="020B0609020204030204" pitchFamily="49" charset="0"/>
              </a:rPr>
              <a:t>list</a:t>
            </a:r>
            <a:r>
              <a:rPr lang="en-US" sz="2400" dirty="0" smtClean="0"/>
              <a:t> </a:t>
            </a:r>
            <a:r>
              <a:rPr lang="en-US" sz="2400" dirty="0"/>
              <a:t>or an array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Looking for a </a:t>
            </a:r>
            <a:r>
              <a:rPr lang="en-US" sz="2400" dirty="0" err="1">
                <a:latin typeface="Consolas" panose="020B0609020204030204" pitchFamily="49" charset="0"/>
              </a:rPr>
              <a:t>std</a:t>
            </a:r>
            <a:r>
              <a:rPr lang="en-US" sz="2400" dirty="0">
                <a:latin typeface="Consolas" panose="020B0609020204030204" pitchFamily="49" charset="0"/>
              </a:rPr>
              <a:t>::s</a:t>
            </a:r>
            <a:r>
              <a:rPr lang="en-US" sz="2400" dirty="0" smtClean="0">
                <a:latin typeface="Consolas" panose="020B0609020204030204" pitchFamily="49" charset="0"/>
              </a:rPr>
              <a:t>tring</a:t>
            </a:r>
            <a:r>
              <a:rPr lang="en-US" sz="2400" dirty="0" smtClean="0"/>
              <a:t> </a:t>
            </a:r>
            <a:r>
              <a:rPr lang="en-US" sz="2400" dirty="0"/>
              <a:t>ignoring case isn’t all that different from looking at a </a:t>
            </a:r>
            <a:r>
              <a:rPr lang="en-US" sz="2400" dirty="0" err="1">
                <a:latin typeface="Consolas" panose="020B0609020204030204" pitchFamily="49" charset="0"/>
              </a:rPr>
              <a:t>std</a:t>
            </a:r>
            <a:r>
              <a:rPr lang="en-US" sz="2400" dirty="0">
                <a:latin typeface="Consolas" panose="020B0609020204030204" pitchFamily="49" charset="0"/>
              </a:rPr>
              <a:t>::s</a:t>
            </a:r>
            <a:r>
              <a:rPr lang="en-US" sz="2400" dirty="0" smtClean="0">
                <a:latin typeface="Consolas" panose="020B0609020204030204" pitchFamily="49" charset="0"/>
              </a:rPr>
              <a:t>tring</a:t>
            </a:r>
            <a:r>
              <a:rPr lang="en-US" sz="2400" dirty="0" smtClean="0"/>
              <a:t> </a:t>
            </a:r>
            <a:r>
              <a:rPr lang="en-US" sz="2400" dirty="0"/>
              <a:t>not ignoring case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Graphing experimental data with exact values isn’t all that different from graphing data with rounded values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Copying a file isn’t all that different from copying a </a:t>
            </a:r>
            <a:r>
              <a:rPr lang="en-US" sz="2400" dirty="0" smtClean="0"/>
              <a:t>vector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0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/>
              <a:t>Code that’s</a:t>
            </a:r>
          </a:p>
          <a:p>
            <a:pPr lvl="1">
              <a:defRPr/>
            </a:pPr>
            <a:r>
              <a:rPr lang="en-US" sz="2000" dirty="0"/>
              <a:t>Easy to read</a:t>
            </a:r>
          </a:p>
          <a:p>
            <a:pPr lvl="1">
              <a:defRPr/>
            </a:pPr>
            <a:r>
              <a:rPr lang="en-US" sz="2000" dirty="0"/>
              <a:t>Easy to modify</a:t>
            </a:r>
          </a:p>
          <a:p>
            <a:pPr lvl="1">
              <a:defRPr/>
            </a:pPr>
            <a:r>
              <a:rPr lang="en-US" sz="2000" dirty="0"/>
              <a:t>Regular</a:t>
            </a:r>
          </a:p>
          <a:p>
            <a:pPr lvl="1">
              <a:defRPr/>
            </a:pPr>
            <a:r>
              <a:rPr lang="en-US" sz="2000" dirty="0"/>
              <a:t>Short </a:t>
            </a:r>
          </a:p>
          <a:p>
            <a:pPr lvl="1">
              <a:defRPr/>
            </a:pPr>
            <a:r>
              <a:rPr lang="en-US" sz="2000" dirty="0"/>
              <a:t>Fast 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Uniform access to data</a:t>
            </a:r>
          </a:p>
          <a:p>
            <a:pPr lvl="1">
              <a:defRPr/>
            </a:pPr>
            <a:r>
              <a:rPr lang="en-US" sz="2000" dirty="0"/>
              <a:t>Independently of how it is stored</a:t>
            </a:r>
          </a:p>
          <a:p>
            <a:pPr lvl="1">
              <a:defRPr/>
            </a:pPr>
            <a:r>
              <a:rPr lang="en-US" sz="2000" dirty="0"/>
              <a:t>Independently of its type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…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3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/>
              <a:t>…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Type-safe access to data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Easy traversal of data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Compact storage of data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Fast</a:t>
            </a:r>
          </a:p>
          <a:p>
            <a:pPr lvl="1">
              <a:defRPr/>
            </a:pPr>
            <a:r>
              <a:rPr lang="en-US" sz="2000" dirty="0"/>
              <a:t>Retrieval of data</a:t>
            </a:r>
          </a:p>
          <a:p>
            <a:pPr lvl="1">
              <a:defRPr/>
            </a:pPr>
            <a:r>
              <a:rPr lang="en-US" sz="2000" dirty="0"/>
              <a:t>Addition of data</a:t>
            </a:r>
          </a:p>
          <a:p>
            <a:pPr lvl="1">
              <a:defRPr/>
            </a:pPr>
            <a:r>
              <a:rPr lang="en-US" sz="2000" dirty="0"/>
              <a:t>Deletion of data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Standard versions of the most common algorithms</a:t>
            </a:r>
          </a:p>
          <a:p>
            <a:pPr lvl="1">
              <a:defRPr/>
            </a:pPr>
            <a:r>
              <a:rPr lang="en-US" sz="2000" dirty="0"/>
              <a:t>Copy, find, search, sort, sum, </a:t>
            </a:r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7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Sort a vector of strings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Find an number in a phone book, given a name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Find the highest temperature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Find all values larger than 800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Find the first occurrence of the value 17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Sort the telemetry records by unit number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Sort the telemetry records by time stamp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Find the first value larger than “Petersen”?</a:t>
            </a:r>
          </a:p>
          <a:p>
            <a:pPr>
              <a:lnSpc>
                <a:spcPct val="90000"/>
              </a:lnSpc>
              <a:defRPr/>
            </a:pPr>
            <a:endParaRPr lang="en-US" sz="2400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What </a:t>
            </a:r>
            <a:r>
              <a:rPr lang="en-US" dirty="0"/>
              <a:t>is the largest amount seen?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Find the first difference between two sequences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Compute the pair wise product of the elements of two sequences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What’s the highest temperatures for each day in a month?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What’s the top 10 best-sellers?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What’s the entry for “C++” (say,  in Google)?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What’s the sum of the elements?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3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Programming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800" dirty="0"/>
              <a:t>Generalize algorithms</a:t>
            </a:r>
          </a:p>
          <a:p>
            <a:pPr lvl="1">
              <a:defRPr/>
            </a:pPr>
            <a:r>
              <a:rPr lang="en-US" sz="2400" dirty="0"/>
              <a:t>Sometimes called “lifting an algorithm”</a:t>
            </a:r>
          </a:p>
          <a:p>
            <a:pPr>
              <a:defRPr/>
            </a:pPr>
            <a:r>
              <a:rPr lang="en-US" sz="2800" dirty="0"/>
              <a:t>The aim (for the end user) is</a:t>
            </a:r>
          </a:p>
          <a:p>
            <a:pPr lvl="1">
              <a:defRPr/>
            </a:pPr>
            <a:r>
              <a:rPr lang="en-US" sz="2400" dirty="0"/>
              <a:t>Increased correctness</a:t>
            </a:r>
          </a:p>
          <a:p>
            <a:pPr lvl="2">
              <a:defRPr/>
            </a:pPr>
            <a:r>
              <a:rPr lang="en-US" sz="2000" dirty="0"/>
              <a:t>Through better specification</a:t>
            </a:r>
          </a:p>
          <a:p>
            <a:pPr lvl="1">
              <a:defRPr/>
            </a:pPr>
            <a:r>
              <a:rPr lang="en-US" sz="2400" dirty="0"/>
              <a:t>Greater range of uses</a:t>
            </a:r>
          </a:p>
          <a:p>
            <a:pPr lvl="2">
              <a:defRPr/>
            </a:pPr>
            <a:r>
              <a:rPr lang="en-US" sz="2000" dirty="0"/>
              <a:t>Possibilities for re-use</a:t>
            </a:r>
          </a:p>
          <a:p>
            <a:pPr lvl="1">
              <a:defRPr/>
            </a:pPr>
            <a:r>
              <a:rPr lang="en-US" sz="2400" dirty="0"/>
              <a:t>Better performance</a:t>
            </a:r>
          </a:p>
          <a:p>
            <a:pPr lvl="2">
              <a:defRPr/>
            </a:pPr>
            <a:r>
              <a:rPr lang="en-US" sz="2000" dirty="0"/>
              <a:t>Through wider use of tuned libraries</a:t>
            </a:r>
          </a:p>
          <a:p>
            <a:pPr lvl="2">
              <a:defRPr/>
            </a:pPr>
            <a:r>
              <a:rPr lang="en-US" sz="2000" dirty="0"/>
              <a:t>Unnecessarily slow code will eventually be thrown away</a:t>
            </a:r>
          </a:p>
          <a:p>
            <a:pPr>
              <a:defRPr/>
            </a:pPr>
            <a:r>
              <a:rPr lang="en-US" sz="2800" dirty="0"/>
              <a:t>Go from the concrete to the more abstract</a:t>
            </a:r>
          </a:p>
          <a:p>
            <a:pPr lvl="1">
              <a:defRPr/>
            </a:pPr>
            <a:r>
              <a:rPr lang="en-US" sz="2400" dirty="0"/>
              <a:t>The other way most often leads to bloat</a:t>
            </a:r>
          </a:p>
          <a:p>
            <a:pPr>
              <a:buNone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0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Lifting example (concrete algorithms)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one concrete algorithm (doubles in array)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sum(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array[],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i &lt; n; ++i)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s = s + array[i];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Node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Node* next; 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data;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another concrete algorithm (</a:t>
            </a:r>
            <a:r>
              <a:rPr lang="en-US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int’s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in list)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sum(Node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*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first)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s = </a:t>
            </a:r>
            <a:r>
              <a:rPr lang="en-US" dirty="0" smtClean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(first != </a:t>
            </a:r>
            <a:r>
              <a:rPr lang="en-US" dirty="0" smtClean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    s += first-&gt;data;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    first = first-&gt;next;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s;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2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Lifting </a:t>
            </a:r>
            <a:r>
              <a:rPr lang="en-US" dirty="0" smtClean="0"/>
              <a:t>Example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abstract the </a:t>
            </a:r>
            <a:r>
              <a:rPr lang="en-US" dirty="0" smtClean="0"/>
              <a:t>Data Structure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somehow parameterize with the data structure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sum(data)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    // initialize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not-at-end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             // loop through all elements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s = s +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get-value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compute sum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get-to-next-data-element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return result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600" dirty="0"/>
              <a:t>We need three operations (on the data structure):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not at end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get value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get </a:t>
            </a:r>
            <a:r>
              <a:rPr lang="en-US" sz="2400" dirty="0" smtClean="0"/>
              <a:t>to next </a:t>
            </a:r>
            <a:r>
              <a:rPr lang="en-US" sz="2400" dirty="0"/>
              <a:t>data element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3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Lifting Example (STL version)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2100" dirty="0">
                <a:solidFill>
                  <a:srgbClr val="008000"/>
                </a:solidFill>
                <a:latin typeface="Consolas" panose="020B0609020204030204" pitchFamily="49" charset="0"/>
              </a:rPr>
              <a:t>Concrete STL-style code  for a more general version of both </a:t>
            </a:r>
            <a:r>
              <a:rPr lang="en-US" sz="2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algorithms</a:t>
            </a:r>
            <a:endParaRPr lang="en-US" sz="2100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T&gt;       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 sum(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first,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last, T s)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(first != last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s = s + *first;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++first;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461963" indent="0">
              <a:spcBef>
                <a:spcPts val="600"/>
              </a:spcBef>
              <a:buNone/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'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Iter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' should be an </a:t>
            </a:r>
            <a:r>
              <a:rPr lang="en-US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Input_iterator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(supports ==, ++, *)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'T' should be something we can + and =, is the accumulator type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en-US" sz="3200" dirty="0" smtClean="0"/>
              <a:t>Let </a:t>
            </a:r>
            <a:r>
              <a:rPr lang="en-US" sz="3200" dirty="0"/>
              <a:t>the user initialize the </a:t>
            </a:r>
            <a:r>
              <a:rPr lang="en-US" sz="3200" dirty="0" smtClean="0"/>
              <a:t>accumulator: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a[] = {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d =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sum(a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a +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size(a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), 0.0);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7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and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GitHub is a </a:t>
            </a:r>
            <a:r>
              <a:rPr lang="en-US" dirty="0" smtClean="0"/>
              <a:t>web-based platform </a:t>
            </a:r>
            <a:r>
              <a:rPr lang="en-US" dirty="0"/>
              <a:t>where </a:t>
            </a:r>
            <a:r>
              <a:rPr lang="en-US" dirty="0" err="1"/>
              <a:t>Git</a:t>
            </a:r>
            <a:r>
              <a:rPr lang="en-US" dirty="0"/>
              <a:t> users build software </a:t>
            </a:r>
            <a:r>
              <a:rPr lang="en-US" dirty="0" smtClean="0"/>
              <a:t>together</a:t>
            </a:r>
          </a:p>
          <a:p>
            <a:r>
              <a:rPr lang="en-US" dirty="0" smtClean="0"/>
              <a:t>GitHub </a:t>
            </a:r>
            <a:r>
              <a:rPr lang="en-US" dirty="0"/>
              <a:t>is also an hosting provider and version control platform you can use to collaborate on open source projects and share </a:t>
            </a:r>
            <a:r>
              <a:rPr lang="en-US" dirty="0" smtClean="0"/>
              <a:t>files</a:t>
            </a:r>
          </a:p>
          <a:p>
            <a:r>
              <a:rPr lang="en-US" dirty="0" smtClean="0"/>
              <a:t>When </a:t>
            </a:r>
            <a:r>
              <a:rPr lang="en-US" dirty="0"/>
              <a:t>you're using GitHub, you're working with </a:t>
            </a:r>
            <a:r>
              <a:rPr lang="en-US" dirty="0" err="1"/>
              <a:t>Git</a:t>
            </a:r>
            <a:r>
              <a:rPr lang="en-US" dirty="0"/>
              <a:t> </a:t>
            </a:r>
            <a:r>
              <a:rPr lang="en-US" dirty="0" smtClean="0"/>
              <a:t>under the hood</a:t>
            </a:r>
          </a:p>
          <a:p>
            <a:endParaRPr lang="en-US" dirty="0"/>
          </a:p>
          <a:p>
            <a:r>
              <a:rPr lang="en-US" dirty="0" err="1" smtClean="0"/>
              <a:t>Git</a:t>
            </a:r>
            <a:r>
              <a:rPr lang="en-US" dirty="0" smtClean="0"/>
              <a:t> is the (command-line) tool that manages the files</a:t>
            </a:r>
          </a:p>
          <a:p>
            <a:pPr lvl="1"/>
            <a:r>
              <a:rPr lang="en-US" dirty="0" err="1" smtClean="0"/>
              <a:t>VSCode</a:t>
            </a:r>
            <a:r>
              <a:rPr lang="en-US" dirty="0" smtClean="0"/>
              <a:t> (and many other IDEs) have a graphical user interface that sits on top of </a:t>
            </a:r>
            <a:r>
              <a:rPr lang="en-US" dirty="0" err="1" smtClean="0"/>
              <a:t>Git</a:t>
            </a:r>
            <a:endParaRPr lang="en-US" dirty="0" smtClean="0"/>
          </a:p>
          <a:p>
            <a:r>
              <a:rPr lang="en-US" dirty="0" err="1" smtClean="0"/>
              <a:t>Github</a:t>
            </a:r>
            <a:r>
              <a:rPr lang="en-US" dirty="0" smtClean="0"/>
              <a:t> is (one of the existing and free) web-platforms you can use to host your </a:t>
            </a:r>
            <a:r>
              <a:rPr lang="en-US" dirty="0" err="1" smtClean="0"/>
              <a:t>Git</a:t>
            </a:r>
            <a:r>
              <a:rPr lang="en-US" dirty="0" smtClean="0"/>
              <a:t> repositories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423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2400" dirty="0"/>
              <a:t>Almost the standard library accumulate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/>
              <a:t>S</a:t>
            </a:r>
            <a:r>
              <a:rPr lang="en-US" sz="2000" dirty="0" smtClean="0"/>
              <a:t>implified</a:t>
            </a:r>
            <a:r>
              <a:rPr lang="en-US" sz="2400" dirty="0" smtClean="0"/>
              <a:t> </a:t>
            </a:r>
            <a:r>
              <a:rPr lang="en-US" sz="2400" dirty="0"/>
              <a:t>a bit for </a:t>
            </a:r>
            <a:r>
              <a:rPr lang="en-US" sz="2400" dirty="0" smtClean="0"/>
              <a:t>terseness</a:t>
            </a:r>
          </a:p>
          <a:p>
            <a:pPr>
              <a:lnSpc>
                <a:spcPct val="80000"/>
              </a:lnSpc>
              <a:defRPr/>
            </a:pPr>
            <a:r>
              <a:rPr lang="en-US" sz="2600" dirty="0" smtClean="0"/>
              <a:t>Works </a:t>
            </a:r>
            <a:r>
              <a:rPr lang="en-US" sz="2600" dirty="0"/>
              <a:t>for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/>
              <a:t>C arrays</a:t>
            </a:r>
            <a:endParaRPr lang="en-US" sz="2000" dirty="0"/>
          </a:p>
          <a:p>
            <a:pPr lvl="1">
              <a:lnSpc>
                <a:spcPct val="80000"/>
              </a:lnSpc>
              <a:defRPr/>
            </a:pPr>
            <a:r>
              <a:rPr lang="en-US" sz="2000" dirty="0" err="1">
                <a:latin typeface="Consolas" panose="020B0609020204030204" pitchFamily="49" charset="0"/>
              </a:rPr>
              <a:t>std</a:t>
            </a:r>
            <a:r>
              <a:rPr lang="en-US" sz="2000" dirty="0" smtClean="0">
                <a:latin typeface="Consolas" panose="020B0609020204030204" pitchFamily="49" charset="0"/>
              </a:rPr>
              <a:t>::vector</a:t>
            </a:r>
            <a:r>
              <a:rPr lang="en-US" sz="2000" dirty="0" smtClean="0"/>
              <a:t>’s</a:t>
            </a:r>
            <a:endParaRPr lang="en-US" sz="2000" dirty="0"/>
          </a:p>
          <a:p>
            <a:pPr lvl="1">
              <a:lnSpc>
                <a:spcPct val="80000"/>
              </a:lnSpc>
              <a:defRPr/>
            </a:pPr>
            <a:r>
              <a:rPr lang="en-US" sz="2000" dirty="0" err="1">
                <a:latin typeface="Consolas" panose="020B0609020204030204" pitchFamily="49" charset="0"/>
              </a:rPr>
              <a:t>std</a:t>
            </a:r>
            <a:r>
              <a:rPr lang="en-US" sz="2000" dirty="0" smtClean="0">
                <a:latin typeface="Consolas" panose="020B0609020204030204" pitchFamily="49" charset="0"/>
              </a:rPr>
              <a:t>::</a:t>
            </a:r>
            <a:r>
              <a:rPr lang="en-US" sz="2000" dirty="0" err="1" smtClean="0">
                <a:latin typeface="Consolas" panose="020B0609020204030204" pitchFamily="49" charset="0"/>
              </a:rPr>
              <a:t>list</a:t>
            </a:r>
            <a:r>
              <a:rPr lang="en-US" sz="2000" dirty="0" err="1" smtClean="0"/>
              <a:t>s</a:t>
            </a:r>
            <a:r>
              <a:rPr lang="en-US" sz="2000" dirty="0" err="1"/>
              <a:t>’s</a:t>
            </a:r>
            <a:endParaRPr lang="en-US" sz="2000" dirty="0"/>
          </a:p>
          <a:p>
            <a:pPr lvl="1">
              <a:lnSpc>
                <a:spcPct val="80000"/>
              </a:lnSpc>
              <a:defRPr/>
            </a:pPr>
            <a:r>
              <a:rPr lang="en-US" sz="2000" dirty="0" err="1" smtClean="0">
                <a:latin typeface="Consolas" panose="020B0609020204030204" pitchFamily="49" charset="0"/>
              </a:rPr>
              <a:t>std</a:t>
            </a:r>
            <a:r>
              <a:rPr lang="en-US" sz="2000" dirty="0" smtClean="0">
                <a:latin typeface="Consolas" panose="020B0609020204030204" pitchFamily="49" charset="0"/>
              </a:rPr>
              <a:t>::</a:t>
            </a:r>
            <a:r>
              <a:rPr lang="en-US" sz="2000" dirty="0" err="1" smtClean="0">
                <a:latin typeface="Consolas" panose="020B0609020204030204" pitchFamily="49" charset="0"/>
              </a:rPr>
              <a:t>istream</a:t>
            </a:r>
            <a:r>
              <a:rPr lang="en-US" sz="2000" dirty="0" err="1"/>
              <a:t>’s</a:t>
            </a:r>
            <a:endParaRPr lang="en-US" sz="2000" dirty="0"/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…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Runs as fast as “hand-crafted” code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Given decent </a:t>
            </a:r>
            <a:r>
              <a:rPr lang="en-US" sz="2000" dirty="0" err="1"/>
              <a:t>inlining</a:t>
            </a:r>
            <a:endParaRPr lang="en-US" sz="2000" dirty="0"/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The code’s requirements on its data has become explicit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We understand the code better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2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Pattern: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Context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1. An object (which we’ll call the </a:t>
            </a:r>
            <a:r>
              <a:rPr lang="en-US" i="1" dirty="0" smtClean="0"/>
              <a:t>container</a:t>
            </a:r>
            <a:r>
              <a:rPr lang="en-US" dirty="0" smtClean="0"/>
              <a:t>) </a:t>
            </a:r>
            <a:r>
              <a:rPr lang="en-US" dirty="0"/>
              <a:t>contains other objects (which </a:t>
            </a:r>
            <a:r>
              <a:rPr lang="en-US" dirty="0" smtClean="0"/>
              <a:t>we’ll call </a:t>
            </a:r>
            <a:r>
              <a:rPr lang="en-US" i="1" dirty="0"/>
              <a:t>elements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2. Clients (that is, methods that use the </a:t>
            </a:r>
            <a:r>
              <a:rPr lang="en-US" dirty="0" smtClean="0"/>
              <a:t>container) </a:t>
            </a:r>
            <a:r>
              <a:rPr lang="en-US" dirty="0"/>
              <a:t>need access to the elements.</a:t>
            </a:r>
          </a:p>
          <a:p>
            <a:pPr lvl="1"/>
            <a:r>
              <a:rPr lang="en-US" dirty="0"/>
              <a:t>3. The </a:t>
            </a:r>
            <a:r>
              <a:rPr lang="en-US" dirty="0" smtClean="0"/>
              <a:t>container should </a:t>
            </a:r>
            <a:r>
              <a:rPr lang="en-US" dirty="0"/>
              <a:t>not expose its internal structure.</a:t>
            </a:r>
          </a:p>
          <a:p>
            <a:pPr lvl="1"/>
            <a:r>
              <a:rPr lang="en-US" dirty="0"/>
              <a:t>4. </a:t>
            </a:r>
            <a:r>
              <a:rPr lang="en-US" dirty="0" smtClean="0"/>
              <a:t>There </a:t>
            </a:r>
            <a:r>
              <a:rPr lang="en-US" dirty="0"/>
              <a:t>may be multiple clients that need simultaneous access.</a:t>
            </a:r>
          </a:p>
          <a:p>
            <a:r>
              <a:rPr lang="en-US" b="1" dirty="0"/>
              <a:t>Solution:</a:t>
            </a:r>
          </a:p>
          <a:p>
            <a:pPr lvl="1"/>
            <a:r>
              <a:rPr lang="en-US" dirty="0"/>
              <a:t>1. Define an iterator class that </a:t>
            </a:r>
            <a:r>
              <a:rPr lang="en-US" dirty="0" smtClean="0"/>
              <a:t>refers to one </a:t>
            </a:r>
            <a:r>
              <a:rPr lang="en-US" dirty="0"/>
              <a:t>element at a time.</a:t>
            </a:r>
          </a:p>
          <a:p>
            <a:pPr lvl="1"/>
            <a:r>
              <a:rPr lang="en-US" dirty="0"/>
              <a:t>2. Each iterator </a:t>
            </a:r>
            <a:r>
              <a:rPr lang="en-US" dirty="0" smtClean="0"/>
              <a:t>type </a:t>
            </a:r>
            <a:r>
              <a:rPr lang="en-US" dirty="0"/>
              <a:t>needs to </a:t>
            </a:r>
            <a:r>
              <a:rPr lang="en-US" dirty="0" smtClean="0"/>
              <a:t>be able to keep </a:t>
            </a:r>
            <a:r>
              <a:rPr lang="en-US" dirty="0"/>
              <a:t>track of the position of the </a:t>
            </a:r>
            <a:r>
              <a:rPr lang="en-US" dirty="0" smtClean="0"/>
              <a:t>previous and/or next element</a:t>
            </a:r>
            <a:endParaRPr lang="en-US" dirty="0"/>
          </a:p>
          <a:p>
            <a:pPr lvl="1"/>
            <a:r>
              <a:rPr lang="en-US" dirty="0"/>
              <a:t>3. </a:t>
            </a:r>
            <a:r>
              <a:rPr lang="en-US" dirty="0" smtClean="0"/>
              <a:t>There </a:t>
            </a:r>
            <a:r>
              <a:rPr lang="en-US" dirty="0"/>
              <a:t>are several variations of </a:t>
            </a:r>
            <a:r>
              <a:rPr lang="en-US" dirty="0" smtClean="0"/>
              <a:t>containers </a:t>
            </a:r>
          </a:p>
          <a:p>
            <a:pPr lvl="2"/>
            <a:r>
              <a:rPr lang="en-US" dirty="0" smtClean="0"/>
              <a:t>Each exposes its own iterator classes</a:t>
            </a:r>
          </a:p>
          <a:p>
            <a:pPr lvl="2"/>
            <a:r>
              <a:rPr lang="en-US" dirty="0" smtClean="0"/>
              <a:t>All iterators implement </a:t>
            </a:r>
            <a:r>
              <a:rPr lang="en-US" dirty="0"/>
              <a:t>common </a:t>
            </a:r>
            <a:r>
              <a:rPr lang="en-US" dirty="0" smtClean="0"/>
              <a:t>interfaces 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client only needs </a:t>
            </a:r>
            <a:r>
              <a:rPr lang="en-US" dirty="0" smtClean="0"/>
              <a:t>to know </a:t>
            </a:r>
            <a:r>
              <a:rPr lang="en-US" dirty="0"/>
              <a:t>the </a:t>
            </a:r>
            <a:r>
              <a:rPr lang="en-US" dirty="0" smtClean="0"/>
              <a:t>interface, </a:t>
            </a:r>
            <a:r>
              <a:rPr lang="en-US" dirty="0"/>
              <a:t>not the concrete classes.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4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37" y="561634"/>
            <a:ext cx="38100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735" y="3419134"/>
            <a:ext cx="3813602" cy="2860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36" y="2182075"/>
            <a:ext cx="3813600" cy="286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9" y="3805215"/>
            <a:ext cx="2795905" cy="1866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7" y="1181098"/>
            <a:ext cx="2796189" cy="18392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759" y="859264"/>
            <a:ext cx="2958566" cy="643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578" y="5547935"/>
            <a:ext cx="2570102" cy="34696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5339F38-439B-42BE-A6DB-D203DE66964E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9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and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Millions </a:t>
            </a:r>
            <a:r>
              <a:rPr lang="en-US" dirty="0"/>
              <a:t>of people all over the world use these tools, and the numbers just keep going </a:t>
            </a:r>
            <a:r>
              <a:rPr lang="en-US" dirty="0" smtClean="0"/>
              <a:t>up</a:t>
            </a:r>
          </a:p>
          <a:p>
            <a:pPr lvl="1" fontAlgn="base"/>
            <a:r>
              <a:rPr lang="en-US" dirty="0" smtClean="0"/>
              <a:t>It is being used for any programming language</a:t>
            </a:r>
            <a:endParaRPr lang="en-US" dirty="0"/>
          </a:p>
          <a:p>
            <a:pPr fontAlgn="base"/>
            <a:r>
              <a:rPr lang="en-US" dirty="0" smtClean="0"/>
              <a:t>More </a:t>
            </a:r>
            <a:r>
              <a:rPr lang="en-US" dirty="0"/>
              <a:t>companies are requiring new hires to know how to use </a:t>
            </a:r>
            <a:r>
              <a:rPr lang="en-US" dirty="0" err="1"/>
              <a:t>Git</a:t>
            </a:r>
            <a:r>
              <a:rPr lang="en-US" dirty="0"/>
              <a:t> and </a:t>
            </a:r>
            <a:r>
              <a:rPr lang="en-US" dirty="0" smtClean="0"/>
              <a:t>GitHub</a:t>
            </a:r>
          </a:p>
          <a:p>
            <a:pPr lvl="1" fontAlgn="base"/>
            <a:r>
              <a:rPr lang="en-US" dirty="0" smtClean="0"/>
              <a:t>So </a:t>
            </a:r>
            <a:r>
              <a:rPr lang="en-US" dirty="0"/>
              <a:t>if you're looking for a developer job, these are essential skills to </a:t>
            </a:r>
            <a:r>
              <a:rPr lang="en-US" dirty="0" smtClean="0"/>
              <a:t>have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Things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Git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omes </a:t>
            </a:r>
            <a:r>
              <a:rPr lang="en-US" dirty="0"/>
              <a:t>preinstalled in some Macs and Linux-based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Simple install for all platforms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git-scm.com/download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Create account on </a:t>
            </a:r>
            <a:r>
              <a:rPr lang="en-US" dirty="0" err="1" smtClean="0"/>
              <a:t>Github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https://github.com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7</a:t>
            </a:fld>
            <a:endParaRPr lang="en-US"/>
          </a:p>
        </p:txBody>
      </p:sp>
      <p:pic>
        <p:nvPicPr>
          <p:cNvPr id="1026" name="Picture 2" descr="checkGItInstalled-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143"/>
          <a:stretch/>
        </p:blipFill>
        <p:spPr bwMode="auto">
          <a:xfrm>
            <a:off x="2209800" y="3048000"/>
            <a:ext cx="53530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060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</a:t>
            </a:r>
            <a:r>
              <a:rPr lang="en-US" dirty="0" err="1" smtClean="0"/>
              <a:t>Git</a:t>
            </a:r>
            <a:r>
              <a:rPr lang="en-US" dirty="0" smtClean="0"/>
              <a:t> to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</a:t>
            </a:r>
            <a:r>
              <a:rPr lang="en-US" dirty="0" err="1" smtClean="0"/>
              <a:t>Git</a:t>
            </a:r>
            <a:r>
              <a:rPr lang="en-US" dirty="0" smtClean="0"/>
              <a:t> user name and email address (do this once)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git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config</a:t>
            </a:r>
            <a:r>
              <a:rPr lang="en-US" dirty="0">
                <a:latin typeface="Consolas" panose="020B0609020204030204" pitchFamily="49" charset="0"/>
              </a:rPr>
              <a:t> --global </a:t>
            </a:r>
            <a:r>
              <a:rPr lang="en-US" dirty="0" smtClean="0">
                <a:latin typeface="Consolas" panose="020B0609020204030204" pitchFamily="49" charset="0"/>
              </a:rPr>
              <a:t>user.name "Hartmut Kaiser"</a:t>
            </a:r>
          </a:p>
          <a:p>
            <a:pPr marL="274320" lvl="1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config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--</a:t>
            </a:r>
            <a:r>
              <a:rPr lang="en-US" dirty="0">
                <a:latin typeface="Consolas" panose="020B0609020204030204" pitchFamily="49" charset="0"/>
              </a:rPr>
              <a:t>global </a:t>
            </a:r>
            <a:r>
              <a:rPr lang="en-US" dirty="0" err="1">
                <a:latin typeface="Consolas" panose="020B0609020204030204" pitchFamily="49" charset="0"/>
              </a:rPr>
              <a:t>user.email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"hartmut.kaiser@gmail.com"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 smtClean="0"/>
              <a:t>Use same email address as you used for registering on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24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Github</a:t>
            </a:r>
            <a:r>
              <a:rPr lang="en-US" dirty="0" smtClean="0"/>
              <a:t>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Website helping to manage assignments</a:t>
            </a:r>
          </a:p>
          <a:p>
            <a:r>
              <a:rPr lang="en-US" dirty="0" smtClean="0"/>
              <a:t>Based on starter codes in a repository</a:t>
            </a:r>
          </a:p>
          <a:p>
            <a:pPr lvl="1"/>
            <a:r>
              <a:rPr lang="en-US" dirty="0" smtClean="0"/>
              <a:t>Manages clones (copies) of this repository for each student</a:t>
            </a:r>
          </a:p>
          <a:p>
            <a:pPr lvl="1"/>
            <a:r>
              <a:rPr lang="en-US" dirty="0" smtClean="0"/>
              <a:t>All repositories are hosted on </a:t>
            </a:r>
            <a:r>
              <a:rPr lang="en-US" dirty="0" err="1" smtClean="0"/>
              <a:t>Github</a:t>
            </a:r>
            <a:endParaRPr lang="en-US" dirty="0" smtClean="0"/>
          </a:p>
          <a:p>
            <a:r>
              <a:rPr lang="en-US" dirty="0" smtClean="0"/>
              <a:t>Enables automatic grading</a:t>
            </a:r>
          </a:p>
          <a:p>
            <a:r>
              <a:rPr lang="en-US" dirty="0" smtClean="0"/>
              <a:t>Enables individual feedback to each student</a:t>
            </a:r>
          </a:p>
          <a:p>
            <a:r>
              <a:rPr lang="en-US" dirty="0" smtClean="0"/>
              <a:t>Well integrated in </a:t>
            </a:r>
            <a:r>
              <a:rPr lang="en-US" dirty="0" err="1" smtClean="0"/>
              <a:t>VSCode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1/30/2024,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The C++ Standard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9909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3940</TotalTime>
  <Words>5009</Words>
  <Application>Microsoft Office PowerPoint</Application>
  <PresentationFormat>Widescreen</PresentationFormat>
  <Paragraphs>638</Paragraphs>
  <Slides>52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8" baseType="lpstr">
      <vt:lpstr>Arial</vt:lpstr>
      <vt:lpstr>Calibri</vt:lpstr>
      <vt:lpstr>Century Schoolbook</vt:lpstr>
      <vt:lpstr>Consolas</vt:lpstr>
      <vt:lpstr>Wingdings 2</vt:lpstr>
      <vt:lpstr>View</vt:lpstr>
      <vt:lpstr>The C++ Standard Library (1)</vt:lpstr>
      <vt:lpstr>Abstract</vt:lpstr>
      <vt:lpstr>Git &amp; Github</vt:lpstr>
      <vt:lpstr>Git and GitHub</vt:lpstr>
      <vt:lpstr>Git and Github</vt:lpstr>
      <vt:lpstr>Git and Github</vt:lpstr>
      <vt:lpstr>Setting Things Up</vt:lpstr>
      <vt:lpstr>Connect Git to Github</vt:lpstr>
      <vt:lpstr>Github Classroom</vt:lpstr>
      <vt:lpstr>Software Development Notes</vt:lpstr>
      <vt:lpstr>The “natural” development process</vt:lpstr>
      <vt:lpstr>Waterfall:  A flawed Engineering Process</vt:lpstr>
      <vt:lpstr>What’s Wrong?</vt:lpstr>
      <vt:lpstr>Alternative Lifecycle:  Modified Waterfall Lifecycle</vt:lpstr>
      <vt:lpstr>Alternative Lifecycle:  Rapid Prototyping</vt:lpstr>
      <vt:lpstr>Phased Development</vt:lpstr>
      <vt:lpstr>An Iterative Development Lifecycle</vt:lpstr>
      <vt:lpstr>The Standard C++ Library</vt:lpstr>
      <vt:lpstr>Date and Time</vt:lpstr>
      <vt:lpstr>Date and Time</vt:lpstr>
      <vt:lpstr>Date and Time</vt:lpstr>
      <vt:lpstr>The system and the steady clock</vt:lpstr>
      <vt:lpstr>The steady clock</vt:lpstr>
      <vt:lpstr>Timepoints and Durations</vt:lpstr>
      <vt:lpstr>Date Manipulations</vt:lpstr>
      <vt:lpstr>Timezones</vt:lpstr>
      <vt:lpstr>File System</vt:lpstr>
      <vt:lpstr>Filesystem Operations</vt:lpstr>
      <vt:lpstr>Filesystem Operations</vt:lpstr>
      <vt:lpstr>Filesystem Operations</vt:lpstr>
      <vt:lpstr>Filesystem Operations</vt:lpstr>
      <vt:lpstr>Filesystem Operations</vt:lpstr>
      <vt:lpstr>Filesystem Operations</vt:lpstr>
      <vt:lpstr>Revisiting I/O</vt:lpstr>
      <vt:lpstr>Revisiting I/O</vt:lpstr>
      <vt:lpstr>Revisiting I/O</vt:lpstr>
      <vt:lpstr>I/O for your own Types</vt:lpstr>
      <vt:lpstr>I/O for your own Types</vt:lpstr>
      <vt:lpstr>Containers, Algorithms &amp; Iterators</vt:lpstr>
      <vt:lpstr>Containers, Algorithms &amp; Iterators</vt:lpstr>
      <vt:lpstr>Common Tasks</vt:lpstr>
      <vt:lpstr>Ideals</vt:lpstr>
      <vt:lpstr>Ideals (continued)</vt:lpstr>
      <vt:lpstr>Ideals (continued)</vt:lpstr>
      <vt:lpstr>Examples</vt:lpstr>
      <vt:lpstr>Generic Programming</vt:lpstr>
      <vt:lpstr>Lifting example (concrete algorithms)</vt:lpstr>
      <vt:lpstr>Lifting Example  (abstract the Data Structure)</vt:lpstr>
      <vt:lpstr>Lifting Example (STL version)</vt:lpstr>
      <vt:lpstr>Lifting Example</vt:lpstr>
      <vt:lpstr>Pattern: Iterator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</dc:title>
  <dc:creator>Hartmut Kaiser</dc:creator>
  <cp:lastModifiedBy>Hartmut Kaiser</cp:lastModifiedBy>
  <cp:revision>206</cp:revision>
  <dcterms:created xsi:type="dcterms:W3CDTF">2011-06-09T18:54:32Z</dcterms:created>
  <dcterms:modified xsi:type="dcterms:W3CDTF">2024-01-30T12:48:14Z</dcterms:modified>
</cp:coreProperties>
</file>