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4" r:id="rId1"/>
  </p:sldMasterIdLst>
  <p:notesMasterIdLst>
    <p:notesMasterId r:id="rId63"/>
  </p:notesMasterIdLst>
  <p:sldIdLst>
    <p:sldId id="256" r:id="rId2"/>
    <p:sldId id="335" r:id="rId3"/>
    <p:sldId id="336" r:id="rId4"/>
    <p:sldId id="337" r:id="rId5"/>
    <p:sldId id="338" r:id="rId6"/>
    <p:sldId id="339" r:id="rId7"/>
    <p:sldId id="340" r:id="rId8"/>
    <p:sldId id="341" r:id="rId9"/>
    <p:sldId id="342" r:id="rId10"/>
    <p:sldId id="343" r:id="rId11"/>
    <p:sldId id="344" r:id="rId12"/>
    <p:sldId id="345" r:id="rId13"/>
    <p:sldId id="346" r:id="rId14"/>
    <p:sldId id="347" r:id="rId15"/>
    <p:sldId id="348" r:id="rId16"/>
    <p:sldId id="324" r:id="rId17"/>
    <p:sldId id="285" r:id="rId18"/>
    <p:sldId id="295" r:id="rId19"/>
    <p:sldId id="296" r:id="rId20"/>
    <p:sldId id="297" r:id="rId21"/>
    <p:sldId id="298" r:id="rId22"/>
    <p:sldId id="299" r:id="rId23"/>
    <p:sldId id="333" r:id="rId24"/>
    <p:sldId id="290" r:id="rId25"/>
    <p:sldId id="291" r:id="rId26"/>
    <p:sldId id="300" r:id="rId27"/>
    <p:sldId id="292" r:id="rId28"/>
    <p:sldId id="293" r:id="rId29"/>
    <p:sldId id="294" r:id="rId30"/>
    <p:sldId id="303" r:id="rId31"/>
    <p:sldId id="289" r:id="rId32"/>
    <p:sldId id="301" r:id="rId33"/>
    <p:sldId id="302" r:id="rId34"/>
    <p:sldId id="288" r:id="rId35"/>
    <p:sldId id="304" r:id="rId36"/>
    <p:sldId id="305" r:id="rId37"/>
    <p:sldId id="306" r:id="rId38"/>
    <p:sldId id="307" r:id="rId39"/>
    <p:sldId id="308" r:id="rId40"/>
    <p:sldId id="309" r:id="rId41"/>
    <p:sldId id="310" r:id="rId42"/>
    <p:sldId id="311" r:id="rId43"/>
    <p:sldId id="312" r:id="rId44"/>
    <p:sldId id="313" r:id="rId45"/>
    <p:sldId id="314" r:id="rId46"/>
    <p:sldId id="315" r:id="rId47"/>
    <p:sldId id="317" r:id="rId48"/>
    <p:sldId id="316" r:id="rId49"/>
    <p:sldId id="284" r:id="rId50"/>
    <p:sldId id="349" r:id="rId51"/>
    <p:sldId id="350" r:id="rId52"/>
    <p:sldId id="351" r:id="rId53"/>
    <p:sldId id="352" r:id="rId54"/>
    <p:sldId id="353" r:id="rId55"/>
    <p:sldId id="354" r:id="rId56"/>
    <p:sldId id="355" r:id="rId57"/>
    <p:sldId id="356" r:id="rId58"/>
    <p:sldId id="357" r:id="rId59"/>
    <p:sldId id="358" r:id="rId60"/>
    <p:sldId id="359" r:id="rId61"/>
    <p:sldId id="360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7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114" y="198"/>
      </p:cViewPr>
      <p:guideLst>
        <p:guide orient="horz" pos="2160"/>
        <p:guide pos="27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F382A-2115-44E2-B5CC-CCF73347BC38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B42E9-EFF8-4937-8F3A-D8F199851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990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5210F-3153-47D6-B786-4D5C9DCDB62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677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2/1/2024, Lecture 4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The C++ Standard Library (2)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6064-FECE-466A-BF5C-A30C7EDC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742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2/1/2024, Lecture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The C++ Standard Library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6064-FECE-466A-BF5C-A30C7EDC9E7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8485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2/1/2024, Lecture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The C++ Standard Library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6064-FECE-466A-BF5C-A30C7EDC9E7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27451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2/1/2024, Lecture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The C++ Standard Library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6064-FECE-466A-BF5C-A30C7EDC9E7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754" y="5711011"/>
            <a:ext cx="1151478" cy="114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95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2/1/2024, Lecture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The C++ Standard Library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6064-FECE-466A-BF5C-A30C7EDC9E7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50295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2/1/2024, Lecture 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The C++ Standard Library (2)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6064-FECE-466A-BF5C-A30C7EDC9E7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754" y="5711011"/>
            <a:ext cx="1151478" cy="114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43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2/1/2024, Lecture 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The C++ Standard Library (2)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6064-FECE-466A-BF5C-A30C7EDC9E7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754" y="5711011"/>
            <a:ext cx="1151478" cy="114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816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2/1/2024, Lecture 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The C++ Standard Library (2)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6064-FECE-466A-BF5C-A30C7EDC9E7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754" y="5711011"/>
            <a:ext cx="1151478" cy="114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921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2/1/2024, Lecture 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The C++ Standard Library (2)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6064-FECE-466A-BF5C-A30C7EDC9E7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10071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2/1/2024, Lecture 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The C++ Standard Library (2)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6064-FECE-466A-BF5C-A30C7EDC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256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2/1/2024, Lecture 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The C++ Standard Library (2)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6064-FECE-466A-BF5C-A30C7EDC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168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2/1/2024, Lecture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CSC3380, Spring 2024, The C++ Standard Library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361B6064-FECE-466A-BF5C-A30C7EDC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445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el.is/c++draft/" TargetMode="External"/><Relationship Id="rId2" Type="http://schemas.openxmlformats.org/officeDocument/2006/relationships/hyperlink" Target="https://en.cppreference.com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/><Relationship Id="rId2" Type="http://schemas.openxmlformats.org/officeDocument/2006/relationships/hyperlink" Target="https://commons.wikimedia.org/wiki/File:XP-feedback.gi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mmons.wikimedia.org/wiki/File:XP-feedback.gif" TargetMode="External"/><Relationship Id="rId4" Type="http://schemas.openxmlformats.org/officeDocument/2006/relationships/image" Target="../media/image15.gi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nsteane.wordpress.com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pc="0" dirty="0" smtClean="0"/>
              <a:t>The C++ Standard Library (2)</a:t>
            </a:r>
            <a:endParaRPr lang="en-US" spc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Lecture 4</a:t>
            </a:r>
          </a:p>
          <a:p>
            <a:r>
              <a:rPr lang="en-US" dirty="0" smtClean="0"/>
              <a:t>Hartmut Kaiser</a:t>
            </a:r>
          </a:p>
          <a:p>
            <a:r>
              <a:rPr lang="en-US" dirty="0"/>
              <a:t>https://</a:t>
            </a:r>
            <a:r>
              <a:rPr lang="en-US" dirty="0" smtClean="0"/>
              <a:t>teaching.hkaiser.org/spring2024/csc3380/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80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Structure of a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HEAD: Reference to the most recent commit</a:t>
            </a:r>
          </a:p>
          <a:p>
            <a:r>
              <a:rPr lang="en-US" dirty="0" smtClean="0"/>
              <a:t>MASTER: The main branch in a project</a:t>
            </a:r>
          </a:p>
          <a:p>
            <a:pPr lvl="1"/>
            <a:r>
              <a:rPr lang="en-US" dirty="0" smtClean="0"/>
              <a:t>Sometimes called ‘main’</a:t>
            </a:r>
          </a:p>
          <a:p>
            <a:r>
              <a:rPr lang="en-US" dirty="0" smtClean="0"/>
              <a:t>Key concept: branching off </a:t>
            </a:r>
            <a:r>
              <a:rPr lang="en-US" dirty="0" smtClean="0">
                <a:solidFill>
                  <a:schemeClr val="accent1"/>
                </a:solidFill>
              </a:rPr>
              <a:t>master</a:t>
            </a:r>
            <a:r>
              <a:rPr lang="en-US" dirty="0" smtClean="0"/>
              <a:t> branch</a:t>
            </a:r>
          </a:p>
          <a:p>
            <a:pPr lvl="1"/>
            <a:r>
              <a:rPr lang="en-US" dirty="0" smtClean="0"/>
              <a:t>Start </a:t>
            </a:r>
            <a:r>
              <a:rPr lang="en-US" dirty="0" smtClean="0"/>
              <a:t>off </a:t>
            </a:r>
            <a:r>
              <a:rPr lang="en-US" dirty="0" smtClean="0"/>
              <a:t>a </a:t>
            </a:r>
            <a:r>
              <a:rPr lang="en-US" dirty="0" smtClean="0"/>
              <a:t>branch from a </a:t>
            </a:r>
            <a:r>
              <a:rPr lang="en-US" dirty="0" smtClean="0"/>
              <a:t>specific commit</a:t>
            </a:r>
          </a:p>
          <a:p>
            <a:pPr lvl="1"/>
            <a:r>
              <a:rPr lang="en-US" dirty="0" smtClean="0"/>
              <a:t>Any changes to a project should start with a new branch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2/1/2024, Lecture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The C++ Standard Library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14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Branching off master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1667" y="1828800"/>
            <a:ext cx="5595517" cy="435133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2/1/2024, Lecture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The C++ Standard Library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97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Structure of a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concept: </a:t>
            </a:r>
            <a:r>
              <a:rPr lang="en-US" dirty="0" smtClean="0">
                <a:solidFill>
                  <a:schemeClr val="accent1"/>
                </a:solidFill>
              </a:rPr>
              <a:t>Merging</a:t>
            </a:r>
          </a:p>
          <a:p>
            <a:r>
              <a:rPr lang="en-US" dirty="0" smtClean="0"/>
              <a:t>Once done with a feature the branch will be merged back to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2/1/2024, Lecture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The C++ Standard Library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2971800"/>
            <a:ext cx="5486400" cy="348260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00400" y="3048000"/>
            <a:ext cx="1447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a Commit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Files can be a in a lot of states and places</a:t>
            </a:r>
          </a:p>
          <a:p>
            <a:r>
              <a:rPr lang="en-US" dirty="0" smtClean="0"/>
              <a:t>Files are being edited in your local file system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>
                <a:solidFill>
                  <a:schemeClr val="accent1"/>
                </a:solidFill>
              </a:rPr>
              <a:t>working directory</a:t>
            </a:r>
          </a:p>
          <a:p>
            <a:r>
              <a:rPr lang="en-US" dirty="0" smtClean="0"/>
              <a:t>A file that is ready to be committed needs to be </a:t>
            </a:r>
            <a:r>
              <a:rPr lang="en-US" dirty="0" smtClean="0">
                <a:solidFill>
                  <a:schemeClr val="accent1"/>
                </a:solidFill>
              </a:rPr>
              <a:t>staged</a:t>
            </a:r>
            <a:r>
              <a:rPr lang="en-US" dirty="0" smtClean="0"/>
              <a:t> (added to the index)</a:t>
            </a:r>
          </a:p>
          <a:p>
            <a:pPr lvl="1"/>
            <a:r>
              <a:rPr lang="en-US" dirty="0" smtClean="0"/>
              <a:t>Use </a:t>
            </a:r>
            <a:r>
              <a:rPr lang="en-US" dirty="0" smtClean="0">
                <a:latin typeface="Consolas" panose="020B0609020204030204" pitchFamily="49" charset="0"/>
              </a:rPr>
              <a:t>'</a:t>
            </a:r>
            <a:r>
              <a:rPr lang="en-US" dirty="0" err="1" smtClean="0">
                <a:latin typeface="Consolas" panose="020B0609020204030204" pitchFamily="49" charset="0"/>
              </a:rPr>
              <a:t>git</a:t>
            </a:r>
            <a:r>
              <a:rPr lang="en-US" dirty="0" smtClean="0">
                <a:latin typeface="Consolas" panose="020B0609020204030204" pitchFamily="49" charset="0"/>
              </a:rPr>
              <a:t> add ...'</a:t>
            </a:r>
            <a:r>
              <a:rPr lang="en-US" dirty="0" smtClean="0"/>
              <a:t> command to define the set of files that should be part of a commit</a:t>
            </a:r>
          </a:p>
          <a:p>
            <a:pPr lvl="1"/>
            <a:r>
              <a:rPr lang="en-US" dirty="0" smtClean="0"/>
              <a:t>Use </a:t>
            </a:r>
            <a:r>
              <a:rPr lang="en-US" dirty="0" smtClean="0">
                <a:latin typeface="Consolas" panose="020B0609020204030204" pitchFamily="49" charset="0"/>
              </a:rPr>
              <a:t>'</a:t>
            </a:r>
            <a:r>
              <a:rPr lang="en-US" dirty="0" err="1" smtClean="0">
                <a:latin typeface="Consolas" panose="020B0609020204030204" pitchFamily="49" charset="0"/>
              </a:rPr>
              <a:t>git</a:t>
            </a:r>
            <a:r>
              <a:rPr lang="en-US" dirty="0" smtClean="0">
                <a:latin typeface="Consolas" panose="020B0609020204030204" pitchFamily="49" charset="0"/>
              </a:rPr>
              <a:t> commit ...'</a:t>
            </a:r>
            <a:r>
              <a:rPr lang="en-US" dirty="0" smtClean="0"/>
              <a:t> command to create actual commit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2/1/2024, Lecture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The C++ Standard Library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76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a Commit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9707" y="1828800"/>
            <a:ext cx="7219437" cy="435133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2/1/2024, Lecture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The C++ Standard Library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4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a Commit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7657" y="1828800"/>
            <a:ext cx="6707391" cy="435133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2/1/2024, Lecture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The C++ Standard Library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03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Standard Template Library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2/1/2024, Lecture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The C++ Standard Library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8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will look at the C++ Standard Template Library</a:t>
            </a:r>
          </a:p>
          <a:p>
            <a:pPr lvl="1"/>
            <a:r>
              <a:rPr lang="en-US" dirty="0" smtClean="0"/>
              <a:t>A vast collection of extremely useful containers, algorithms, and supporting </a:t>
            </a:r>
            <a:r>
              <a:rPr lang="en-US" dirty="0"/>
              <a:t>data structures</a:t>
            </a:r>
            <a:endParaRPr lang="en-US" dirty="0" smtClean="0"/>
          </a:p>
          <a:p>
            <a:r>
              <a:rPr lang="en-US" dirty="0" smtClean="0"/>
              <a:t>This will be a whirlwind overview over certain aspects and facilities</a:t>
            </a:r>
          </a:p>
          <a:p>
            <a:pPr lvl="1"/>
            <a:r>
              <a:rPr lang="en-US" dirty="0" smtClean="0"/>
              <a:t>Containers, Algorithms </a:t>
            </a:r>
            <a:r>
              <a:rPr lang="en-US" smtClean="0"/>
              <a:t>&amp; Iterators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2/1/2024, Lecture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The C++ Standard Library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2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STL </a:t>
            </a:r>
            <a:br>
              <a:rPr lang="en-US" dirty="0" smtClean="0"/>
            </a:br>
            <a:r>
              <a:rPr lang="en-US" dirty="0" smtClean="0"/>
              <a:t>(Standard Template Library)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/>
              <a:t>Designed by Alex </a:t>
            </a:r>
            <a:r>
              <a:rPr lang="en-US" sz="2800" dirty="0" err="1"/>
              <a:t>Stepanov</a:t>
            </a:r>
            <a:endParaRPr lang="en-US" sz="2800" dirty="0"/>
          </a:p>
          <a:p>
            <a:pPr>
              <a:lnSpc>
                <a:spcPct val="90000"/>
              </a:lnSpc>
              <a:defRPr/>
            </a:pPr>
            <a:r>
              <a:rPr lang="en-US" sz="2800" dirty="0"/>
              <a:t>General aim: The most general, most</a:t>
            </a:r>
            <a:br>
              <a:rPr lang="en-US" sz="2800" dirty="0"/>
            </a:br>
            <a:r>
              <a:rPr lang="en-US" sz="2800" dirty="0"/>
              <a:t>efficient, most flexible representation</a:t>
            </a:r>
            <a:br>
              <a:rPr lang="en-US" sz="2800" dirty="0"/>
            </a:br>
            <a:r>
              <a:rPr lang="en-US" sz="2800" dirty="0"/>
              <a:t>of concepts (ideas, algorithms)</a:t>
            </a:r>
          </a:p>
          <a:p>
            <a:pPr lvl="1">
              <a:defRPr/>
            </a:pPr>
            <a:r>
              <a:rPr lang="en-US" sz="2400" dirty="0"/>
              <a:t>Represent separate concepts separately in code</a:t>
            </a:r>
          </a:p>
          <a:p>
            <a:pPr lvl="1">
              <a:defRPr/>
            </a:pPr>
            <a:r>
              <a:rPr lang="en-US" sz="2400" dirty="0"/>
              <a:t>Combine concepts freely wherever meaningful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/>
              <a:t>General aim to make programming “like math”</a:t>
            </a:r>
          </a:p>
          <a:p>
            <a:pPr lvl="1">
              <a:defRPr/>
            </a:pPr>
            <a:r>
              <a:rPr lang="en-US" sz="2400" dirty="0"/>
              <a:t>or even “Good programming </a:t>
            </a:r>
            <a:r>
              <a:rPr lang="en-US" sz="2400" i="1" dirty="0"/>
              <a:t>is</a:t>
            </a:r>
            <a:r>
              <a:rPr lang="en-US" sz="2400" dirty="0"/>
              <a:t> math”</a:t>
            </a:r>
          </a:p>
          <a:p>
            <a:pPr lvl="1">
              <a:defRPr/>
            </a:pPr>
            <a:r>
              <a:rPr lang="en-US" sz="2400" dirty="0"/>
              <a:t>works for integers, for floating-point numbers, for polynomials, for …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2/1/2024, Lecture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The C++ Standard Library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8" descr="100_00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748" y="992760"/>
            <a:ext cx="1641764" cy="218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64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Basic Model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Algorithms</a:t>
            </a:r>
          </a:p>
          <a:p>
            <a:pPr marL="274320" lvl="1" indent="0">
              <a:buNone/>
            </a:pPr>
            <a:r>
              <a:rPr lang="en-US" dirty="0" smtClean="0"/>
              <a:t>	</a:t>
            </a:r>
            <a:r>
              <a:rPr lang="en-US" dirty="0" smtClean="0">
                <a:latin typeface="Consolas" panose="020B0609020204030204" pitchFamily="49" charset="0"/>
              </a:rPr>
              <a:t>sort</a:t>
            </a:r>
            <a:r>
              <a:rPr lang="en-US" dirty="0" smtClean="0"/>
              <a:t>, </a:t>
            </a:r>
            <a:r>
              <a:rPr lang="en-US" dirty="0">
                <a:latin typeface="Consolas" panose="020B0609020204030204" pitchFamily="49" charset="0"/>
              </a:rPr>
              <a:t>find</a:t>
            </a:r>
            <a:r>
              <a:rPr lang="en-US" dirty="0" smtClean="0"/>
              <a:t>, </a:t>
            </a:r>
            <a:r>
              <a:rPr lang="en-US" dirty="0">
                <a:latin typeface="Consolas" panose="020B0609020204030204" pitchFamily="49" charset="0"/>
              </a:rPr>
              <a:t>search</a:t>
            </a:r>
            <a:r>
              <a:rPr lang="en-US" dirty="0" smtClean="0"/>
              <a:t>, </a:t>
            </a:r>
            <a:r>
              <a:rPr lang="en-US" dirty="0">
                <a:latin typeface="Consolas" panose="020B0609020204030204" pitchFamily="49" charset="0"/>
              </a:rPr>
              <a:t>copy</a:t>
            </a:r>
            <a:r>
              <a:rPr lang="en-US" dirty="0" smtClean="0"/>
              <a:t>, …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Containers</a:t>
            </a:r>
          </a:p>
          <a:p>
            <a:pPr marL="274320" lvl="1" indent="0">
              <a:buNone/>
            </a:pPr>
            <a:r>
              <a:rPr lang="en-US" dirty="0" smtClean="0"/>
              <a:t>	</a:t>
            </a:r>
            <a:r>
              <a:rPr lang="en-US" dirty="0">
                <a:latin typeface="Consolas" panose="020B0609020204030204" pitchFamily="49" charset="0"/>
              </a:rPr>
              <a:t>vector</a:t>
            </a:r>
            <a:r>
              <a:rPr lang="en-US" dirty="0" smtClean="0"/>
              <a:t>, </a:t>
            </a:r>
            <a:r>
              <a:rPr lang="en-US" dirty="0">
                <a:latin typeface="Consolas" panose="020B0609020204030204" pitchFamily="49" charset="0"/>
              </a:rPr>
              <a:t>list</a:t>
            </a:r>
            <a:r>
              <a:rPr lang="en-US" dirty="0" smtClean="0"/>
              <a:t>, </a:t>
            </a:r>
            <a:r>
              <a:rPr lang="en-US" dirty="0">
                <a:latin typeface="Consolas" panose="020B0609020204030204" pitchFamily="49" charset="0"/>
              </a:rPr>
              <a:t>map</a:t>
            </a:r>
            <a:r>
              <a:rPr lang="en-US" dirty="0" smtClean="0"/>
              <a:t>, 	</a:t>
            </a:r>
            <a:r>
              <a:rPr lang="en-US" dirty="0" err="1">
                <a:latin typeface="Consolas" panose="020B0609020204030204" pitchFamily="49" charset="0"/>
              </a:rPr>
              <a:t>unordered_map</a:t>
            </a:r>
            <a:r>
              <a:rPr lang="en-US" dirty="0" smtClean="0"/>
              <a:t>, …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Separation of concerns</a:t>
            </a:r>
          </a:p>
          <a:p>
            <a:pPr lvl="1"/>
            <a:r>
              <a:rPr lang="en-US" dirty="0" smtClean="0"/>
              <a:t>Algorithms manipulate data, but don’t know about containers</a:t>
            </a:r>
          </a:p>
          <a:p>
            <a:pPr lvl="1"/>
            <a:r>
              <a:rPr lang="en-US" dirty="0" smtClean="0"/>
              <a:t>Containers store data, but don’t know about algorithms</a:t>
            </a:r>
          </a:p>
          <a:p>
            <a:pPr lvl="1"/>
            <a:r>
              <a:rPr lang="en-US" dirty="0" smtClean="0"/>
              <a:t>Algorithms and containers interact through iterators</a:t>
            </a:r>
          </a:p>
          <a:p>
            <a:pPr lvl="2"/>
            <a:r>
              <a:rPr lang="en-US" dirty="0" smtClean="0"/>
              <a:t>Each container has its own iterator types</a:t>
            </a:r>
          </a:p>
          <a:p>
            <a:pPr lvl="2"/>
            <a:r>
              <a:rPr lang="en-US" dirty="0" smtClean="0"/>
              <a:t>Iterators know about internal container structure and data</a:t>
            </a:r>
          </a:p>
          <a:p>
            <a:pPr lvl="2"/>
            <a:r>
              <a:rPr lang="en-US" dirty="0" smtClean="0"/>
              <a:t>Iterators expose uniform interface for algorithms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2/1/2024, Lecture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The C++ Standard Library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321052" y="2632868"/>
            <a:ext cx="2362200" cy="2743200"/>
            <a:chOff x="2819400" y="2362200"/>
            <a:chExt cx="2362200" cy="2743200"/>
          </a:xfrm>
        </p:grpSpPr>
        <p:sp>
          <p:nvSpPr>
            <p:cNvPr id="11" name="AutoShape 7"/>
            <p:cNvSpPr>
              <a:spLocks noChangeArrowheads="1"/>
            </p:cNvSpPr>
            <p:nvPr/>
          </p:nvSpPr>
          <p:spPr bwMode="auto">
            <a:xfrm>
              <a:off x="3276600" y="2895600"/>
              <a:ext cx="1905000" cy="7620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iterators</a:t>
              </a:r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2819400" y="2362200"/>
              <a:ext cx="6096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3352800" y="2362200"/>
              <a:ext cx="3810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>
              <a:off x="4038600" y="2362200"/>
              <a:ext cx="762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 flipH="1">
              <a:off x="4572000" y="2362200"/>
              <a:ext cx="762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8"/>
            <p:cNvSpPr>
              <a:spLocks noChangeShapeType="1"/>
            </p:cNvSpPr>
            <p:nvPr/>
          </p:nvSpPr>
          <p:spPr bwMode="auto">
            <a:xfrm flipH="1" flipV="1">
              <a:off x="4762500" y="3733800"/>
              <a:ext cx="342900" cy="1371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9"/>
            <p:cNvSpPr>
              <a:spLocks noChangeShapeType="1"/>
            </p:cNvSpPr>
            <p:nvPr/>
          </p:nvSpPr>
          <p:spPr bwMode="auto">
            <a:xfrm flipV="1">
              <a:off x="4229100" y="3733800"/>
              <a:ext cx="38100" cy="1371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0"/>
            <p:cNvSpPr>
              <a:spLocks noChangeShapeType="1"/>
            </p:cNvSpPr>
            <p:nvPr/>
          </p:nvSpPr>
          <p:spPr bwMode="auto">
            <a:xfrm flipV="1">
              <a:off x="3733800" y="3733800"/>
              <a:ext cx="15240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21"/>
            <p:cNvSpPr>
              <a:spLocks noChangeShapeType="1"/>
            </p:cNvSpPr>
            <p:nvPr/>
          </p:nvSpPr>
          <p:spPr bwMode="auto">
            <a:xfrm flipV="1">
              <a:off x="3143250" y="3733800"/>
              <a:ext cx="40005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4021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Version Control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2/1/2024, Lecture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The C++ Standard Library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56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/>
              <a:t>An ISO C++ standard framework of about </a:t>
            </a:r>
            <a:r>
              <a:rPr lang="en-US" sz="2800" dirty="0" smtClean="0"/>
              <a:t>a dozen </a:t>
            </a:r>
            <a:r>
              <a:rPr lang="en-US" sz="2800" dirty="0"/>
              <a:t>containers and </a:t>
            </a:r>
            <a:r>
              <a:rPr lang="en-US" sz="2800" dirty="0" smtClean="0"/>
              <a:t>over 100 </a:t>
            </a:r>
            <a:r>
              <a:rPr lang="en-US" sz="2800" dirty="0"/>
              <a:t>algorithms connected by iterators</a:t>
            </a:r>
          </a:p>
          <a:p>
            <a:pPr lvl="1">
              <a:defRPr/>
            </a:pPr>
            <a:r>
              <a:rPr lang="en-US" sz="2400" dirty="0"/>
              <a:t>Other organizations provide more containers and algorithms in the style of the STL</a:t>
            </a:r>
          </a:p>
          <a:p>
            <a:pPr lvl="2">
              <a:defRPr/>
            </a:pPr>
            <a:r>
              <a:rPr lang="en-US" sz="2000" dirty="0"/>
              <a:t>Boost.org, Microsoft, SGI, …</a:t>
            </a:r>
          </a:p>
          <a:p>
            <a:pPr>
              <a:defRPr/>
            </a:pPr>
            <a:r>
              <a:rPr lang="en-US" sz="2800" dirty="0"/>
              <a:t>Probably the currently best known and most widely used example of generic </a:t>
            </a:r>
            <a:r>
              <a:rPr lang="en-US" sz="2800" dirty="0" smtClean="0"/>
              <a:t>programming</a:t>
            </a:r>
            <a:endParaRPr lang="en-US" sz="2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2/1/2024, Lecture 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The C++ Standard Library (2)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50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/>
              <a:t>If you know the basic concepts and a few examples you can use the rest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/>
              <a:t>Documentation</a:t>
            </a:r>
          </a:p>
          <a:p>
            <a:pPr lvl="1">
              <a:defRPr/>
            </a:pPr>
            <a:r>
              <a:rPr lang="en-US" sz="2400" dirty="0" err="1" smtClean="0"/>
              <a:t>Cpp</a:t>
            </a:r>
            <a:r>
              <a:rPr lang="en-US" sz="2400" dirty="0" smtClean="0"/>
              <a:t>-Reference: </a:t>
            </a:r>
            <a:r>
              <a:rPr lang="en-US" sz="2400" dirty="0" smtClean="0">
                <a:hlinkClick r:id="rId2"/>
              </a:rPr>
              <a:t>https://en.cppreference.com</a:t>
            </a:r>
            <a:endParaRPr lang="en-US" sz="2400" dirty="0" smtClean="0"/>
          </a:p>
          <a:p>
            <a:pPr lvl="1">
              <a:defRPr/>
            </a:pPr>
            <a:r>
              <a:rPr lang="en-US" sz="2400" dirty="0"/>
              <a:t>Draft C++ Standard</a:t>
            </a:r>
            <a:r>
              <a:rPr lang="en-US" sz="2000" dirty="0" smtClean="0"/>
              <a:t>: </a:t>
            </a:r>
            <a:r>
              <a:rPr lang="en-US" sz="2400" dirty="0">
                <a:hlinkClick r:id="rId3"/>
              </a:rPr>
              <a:t>https://eel.is/c++draft</a:t>
            </a:r>
            <a:r>
              <a:rPr lang="en-US" sz="2400" dirty="0" smtClean="0">
                <a:hlinkClick r:id="rId3"/>
              </a:rPr>
              <a:t>/</a:t>
            </a:r>
            <a:endParaRPr lang="en-US" sz="2400" dirty="0" smtClean="0"/>
          </a:p>
          <a:p>
            <a:pPr lvl="1">
              <a:defRPr/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2/1/2024, Lecture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The C++ Standard Library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44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Basic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pair of iterators defines a sequence (a range)</a:t>
            </a:r>
          </a:p>
          <a:p>
            <a:pPr lvl="1"/>
            <a:r>
              <a:rPr lang="en-US" dirty="0" smtClean="0"/>
              <a:t>The beginning (points to the first element – if any)</a:t>
            </a:r>
          </a:p>
          <a:p>
            <a:pPr lvl="1"/>
            <a:r>
              <a:rPr lang="en-US" dirty="0" smtClean="0"/>
              <a:t>The end (points to the one-beyond-the-last element)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An iterator is a type that supports the  “iterator operations”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</a:rPr>
              <a:t>++</a:t>
            </a:r>
            <a:r>
              <a:rPr lang="en-US" dirty="0" smtClean="0"/>
              <a:t> Go to next element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</a:rPr>
              <a:t>*</a:t>
            </a:r>
            <a:r>
              <a:rPr lang="en-US" dirty="0" smtClean="0"/>
              <a:t> Get value of element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</a:rPr>
              <a:t>==</a:t>
            </a:r>
            <a:r>
              <a:rPr lang="en-US" dirty="0" smtClean="0"/>
              <a:t> Does this iterator point to the same element as that iterator?</a:t>
            </a:r>
          </a:p>
          <a:p>
            <a:r>
              <a:rPr lang="en-US" dirty="0" smtClean="0"/>
              <a:t>Some iterators support more operations (e.g. --, +, and [ ])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2/1/2024, Lecture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The C++ Standard Library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667000" y="2819400"/>
            <a:ext cx="6248400" cy="1524000"/>
            <a:chOff x="1676400" y="2667000"/>
            <a:chExt cx="6248400" cy="1524000"/>
          </a:xfrm>
        </p:grpSpPr>
        <p:sp>
          <p:nvSpPr>
            <p:cNvPr id="13" name="Rectangle 4"/>
            <p:cNvSpPr>
              <a:spLocks noChangeArrowheads="1"/>
            </p:cNvSpPr>
            <p:nvPr/>
          </p:nvSpPr>
          <p:spPr bwMode="auto">
            <a:xfrm>
              <a:off x="3276600" y="2667000"/>
              <a:ext cx="7620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7162800" y="3810000"/>
              <a:ext cx="762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5715000" y="3810000"/>
              <a:ext cx="7620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3124200" y="3810000"/>
              <a:ext cx="7620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8"/>
            <p:cNvSpPr>
              <a:spLocks noChangeArrowheads="1"/>
            </p:cNvSpPr>
            <p:nvPr/>
          </p:nvSpPr>
          <p:spPr bwMode="auto">
            <a:xfrm>
              <a:off x="1676400" y="3810000"/>
              <a:ext cx="7620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5334000" y="2667000"/>
              <a:ext cx="7620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9" name="AutoShape 10"/>
            <p:cNvCxnSpPr>
              <a:cxnSpLocks noChangeShapeType="1"/>
              <a:stCxn id="17" idx="3"/>
              <a:endCxn id="16" idx="1"/>
            </p:cNvCxnSpPr>
            <p:nvPr/>
          </p:nvCxnSpPr>
          <p:spPr bwMode="auto">
            <a:xfrm>
              <a:off x="2438400" y="4000500"/>
              <a:ext cx="6858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11"/>
            <p:cNvCxnSpPr>
              <a:cxnSpLocks noChangeShapeType="1"/>
              <a:stCxn id="15" idx="3"/>
              <a:endCxn id="14" idx="1"/>
            </p:cNvCxnSpPr>
            <p:nvPr/>
          </p:nvCxnSpPr>
          <p:spPr bwMode="auto">
            <a:xfrm>
              <a:off x="6477000" y="4000500"/>
              <a:ext cx="6858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>
              <a:off x="4495800" y="3810000"/>
              <a:ext cx="762000" cy="381000"/>
            </a:xfrm>
            <a:prstGeom prst="rect">
              <a:avLst/>
            </a:prstGeom>
            <a:noFill/>
            <a:ln w="9525" cap="rnd">
              <a:solidFill>
                <a:schemeClr val="bg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…</a:t>
              </a:r>
            </a:p>
          </p:txBody>
        </p:sp>
        <p:cxnSp>
          <p:nvCxnSpPr>
            <p:cNvPr id="22" name="AutoShape 13"/>
            <p:cNvCxnSpPr>
              <a:cxnSpLocks noChangeShapeType="1"/>
              <a:stCxn id="16" idx="3"/>
              <a:endCxn id="21" idx="1"/>
            </p:cNvCxnSpPr>
            <p:nvPr/>
          </p:nvCxnSpPr>
          <p:spPr bwMode="auto">
            <a:xfrm>
              <a:off x="3886200" y="4000500"/>
              <a:ext cx="6096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AutoShape 14"/>
            <p:cNvCxnSpPr>
              <a:cxnSpLocks noChangeShapeType="1"/>
              <a:stCxn id="21" idx="3"/>
              <a:endCxn id="15" idx="1"/>
            </p:cNvCxnSpPr>
            <p:nvPr/>
          </p:nvCxnSpPr>
          <p:spPr bwMode="auto">
            <a:xfrm>
              <a:off x="5257800" y="4000500"/>
              <a:ext cx="4572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" name="Line 15"/>
            <p:cNvSpPr>
              <a:spLocks noChangeShapeType="1"/>
            </p:cNvSpPr>
            <p:nvPr/>
          </p:nvSpPr>
          <p:spPr bwMode="auto">
            <a:xfrm flipH="1">
              <a:off x="2057400" y="2895600"/>
              <a:ext cx="1524000" cy="91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17"/>
            <p:cNvSpPr>
              <a:spLocks noChangeShapeType="1"/>
            </p:cNvSpPr>
            <p:nvPr/>
          </p:nvSpPr>
          <p:spPr bwMode="auto">
            <a:xfrm>
              <a:off x="5715000" y="2819400"/>
              <a:ext cx="182880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 Box 18"/>
            <p:cNvSpPr txBox="1">
              <a:spLocks noChangeArrowheads="1"/>
            </p:cNvSpPr>
            <p:nvPr/>
          </p:nvSpPr>
          <p:spPr bwMode="auto">
            <a:xfrm>
              <a:off x="2438400" y="2667000"/>
              <a:ext cx="990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begin:</a:t>
              </a:r>
            </a:p>
          </p:txBody>
        </p:sp>
        <p:sp>
          <p:nvSpPr>
            <p:cNvPr id="27" name="Text Box 19"/>
            <p:cNvSpPr txBox="1">
              <a:spLocks noChangeArrowheads="1"/>
            </p:cNvSpPr>
            <p:nvPr/>
          </p:nvSpPr>
          <p:spPr bwMode="auto">
            <a:xfrm>
              <a:off x="4648200" y="2667000"/>
              <a:ext cx="990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end: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737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Pattern: Iterator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Context</a:t>
            </a:r>
            <a:r>
              <a:rPr lang="en-US" b="1" dirty="0"/>
              <a:t>:</a:t>
            </a:r>
          </a:p>
          <a:p>
            <a:pPr lvl="1"/>
            <a:r>
              <a:rPr lang="en-US" dirty="0"/>
              <a:t>1. An object (which we’ll call the </a:t>
            </a:r>
            <a:r>
              <a:rPr lang="en-US" i="1" dirty="0" smtClean="0"/>
              <a:t>container</a:t>
            </a:r>
            <a:r>
              <a:rPr lang="en-US" dirty="0" smtClean="0"/>
              <a:t>) </a:t>
            </a:r>
            <a:r>
              <a:rPr lang="en-US" dirty="0"/>
              <a:t>contains other objects (which </a:t>
            </a:r>
            <a:r>
              <a:rPr lang="en-US" dirty="0" smtClean="0"/>
              <a:t>we’ll call </a:t>
            </a:r>
            <a:r>
              <a:rPr lang="en-US" i="1" dirty="0"/>
              <a:t>elements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2. </a:t>
            </a:r>
            <a:r>
              <a:rPr lang="en-US" dirty="0" smtClean="0"/>
              <a:t>Algorithms </a:t>
            </a:r>
            <a:r>
              <a:rPr lang="en-US" dirty="0"/>
              <a:t>(that is, methods that use the </a:t>
            </a:r>
            <a:r>
              <a:rPr lang="en-US" dirty="0" smtClean="0"/>
              <a:t>container) </a:t>
            </a:r>
            <a:r>
              <a:rPr lang="en-US" dirty="0"/>
              <a:t>need access to the elements.</a:t>
            </a:r>
          </a:p>
          <a:p>
            <a:pPr lvl="1"/>
            <a:r>
              <a:rPr lang="en-US" dirty="0"/>
              <a:t>3. The </a:t>
            </a:r>
            <a:r>
              <a:rPr lang="en-US" dirty="0" smtClean="0"/>
              <a:t>container should </a:t>
            </a:r>
            <a:r>
              <a:rPr lang="en-US" dirty="0"/>
              <a:t>not expose its internal structure.</a:t>
            </a:r>
          </a:p>
          <a:p>
            <a:pPr lvl="1"/>
            <a:r>
              <a:rPr lang="en-US" dirty="0"/>
              <a:t>4. </a:t>
            </a:r>
            <a:r>
              <a:rPr lang="en-US" dirty="0" smtClean="0"/>
              <a:t>There </a:t>
            </a:r>
            <a:r>
              <a:rPr lang="en-US" dirty="0"/>
              <a:t>may be multiple </a:t>
            </a:r>
            <a:r>
              <a:rPr lang="en-US" dirty="0" smtClean="0"/>
              <a:t>algorithms </a:t>
            </a:r>
            <a:r>
              <a:rPr lang="en-US" dirty="0"/>
              <a:t>that need simultaneous access.</a:t>
            </a:r>
          </a:p>
          <a:p>
            <a:r>
              <a:rPr lang="en-US" b="1" dirty="0"/>
              <a:t>Solution:</a:t>
            </a:r>
          </a:p>
          <a:p>
            <a:pPr lvl="1"/>
            <a:r>
              <a:rPr lang="en-US" dirty="0"/>
              <a:t>1. Define an iterator class that </a:t>
            </a:r>
            <a:r>
              <a:rPr lang="en-US" dirty="0" smtClean="0"/>
              <a:t>refers to one </a:t>
            </a:r>
            <a:r>
              <a:rPr lang="en-US" dirty="0"/>
              <a:t>element at a time.</a:t>
            </a:r>
          </a:p>
          <a:p>
            <a:pPr lvl="1"/>
            <a:r>
              <a:rPr lang="en-US" dirty="0"/>
              <a:t>2. Each iterator </a:t>
            </a:r>
            <a:r>
              <a:rPr lang="en-US" dirty="0" smtClean="0"/>
              <a:t>type </a:t>
            </a:r>
            <a:r>
              <a:rPr lang="en-US" dirty="0"/>
              <a:t>needs to </a:t>
            </a:r>
            <a:r>
              <a:rPr lang="en-US" dirty="0" smtClean="0"/>
              <a:t>be able to keep </a:t>
            </a:r>
            <a:r>
              <a:rPr lang="en-US" dirty="0"/>
              <a:t>track of the </a:t>
            </a:r>
            <a:r>
              <a:rPr lang="en-US" dirty="0" smtClean="0"/>
              <a:t>position </a:t>
            </a:r>
            <a:r>
              <a:rPr lang="en-US" dirty="0"/>
              <a:t>of the current </a:t>
            </a:r>
            <a:r>
              <a:rPr lang="en-US" dirty="0" smtClean="0"/>
              <a:t>element </a:t>
            </a:r>
          </a:p>
          <a:p>
            <a:pPr lvl="1"/>
            <a:r>
              <a:rPr lang="en-US" dirty="0" smtClean="0"/>
              <a:t>3. </a:t>
            </a:r>
            <a:r>
              <a:rPr lang="en-US" dirty="0"/>
              <a:t>Each iterator </a:t>
            </a:r>
            <a:r>
              <a:rPr lang="en-US" dirty="0" smtClean="0"/>
              <a:t>knows how to navigate the container to find next/previous element</a:t>
            </a:r>
            <a:endParaRPr lang="en-US" dirty="0"/>
          </a:p>
          <a:p>
            <a:pPr lvl="1"/>
            <a:r>
              <a:rPr lang="en-US" dirty="0"/>
              <a:t>4</a:t>
            </a:r>
            <a:r>
              <a:rPr lang="en-US" dirty="0" smtClean="0"/>
              <a:t>. There </a:t>
            </a:r>
            <a:r>
              <a:rPr lang="en-US" dirty="0"/>
              <a:t>are several variations of </a:t>
            </a:r>
            <a:r>
              <a:rPr lang="en-US" dirty="0" smtClean="0"/>
              <a:t>containers </a:t>
            </a:r>
          </a:p>
          <a:p>
            <a:pPr lvl="2"/>
            <a:r>
              <a:rPr lang="en-US" dirty="0" smtClean="0"/>
              <a:t>Each exposes its own iterator classes</a:t>
            </a:r>
          </a:p>
          <a:p>
            <a:pPr lvl="2"/>
            <a:r>
              <a:rPr lang="en-US" dirty="0" smtClean="0"/>
              <a:t>All iterators implement </a:t>
            </a:r>
            <a:r>
              <a:rPr lang="en-US" dirty="0"/>
              <a:t>common </a:t>
            </a:r>
            <a:r>
              <a:rPr lang="en-US" dirty="0" smtClean="0"/>
              <a:t>interfaces </a:t>
            </a:r>
          </a:p>
          <a:p>
            <a:pPr lvl="2"/>
            <a:r>
              <a:rPr lang="en-US" dirty="0" smtClean="0"/>
              <a:t>The algorithm </a:t>
            </a:r>
            <a:r>
              <a:rPr lang="en-US" dirty="0"/>
              <a:t>only needs </a:t>
            </a:r>
            <a:r>
              <a:rPr lang="en-US" dirty="0" smtClean="0"/>
              <a:t>to know </a:t>
            </a:r>
            <a:r>
              <a:rPr lang="en-US" dirty="0"/>
              <a:t>the </a:t>
            </a:r>
            <a:r>
              <a:rPr lang="en-US" dirty="0" smtClean="0"/>
              <a:t>interface, </a:t>
            </a:r>
            <a:r>
              <a:rPr lang="en-US" dirty="0"/>
              <a:t>not the concrete classes.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2/1/2024, Lecture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The C++ Standard Library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58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Containers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2/1/2024, Lecture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The C++ Standard Library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0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Containers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0640" y="1828800"/>
            <a:ext cx="8595360" cy="435133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Containers are special data structures that help storing one or more items of the same type</a:t>
            </a:r>
          </a:p>
          <a:p>
            <a:pPr lvl="1"/>
            <a:r>
              <a:rPr lang="en-US" dirty="0" smtClean="0"/>
              <a:t>Collections of items</a:t>
            </a:r>
          </a:p>
          <a:p>
            <a:r>
              <a:rPr lang="en-US" dirty="0"/>
              <a:t>M</a:t>
            </a:r>
            <a:r>
              <a:rPr lang="en-US" dirty="0" smtClean="0"/>
              <a:t>anages </a:t>
            </a:r>
            <a:r>
              <a:rPr lang="en-US" dirty="0"/>
              <a:t>the storage space for its elements and provides </a:t>
            </a:r>
            <a:r>
              <a:rPr lang="en-US" dirty="0" smtClean="0"/>
              <a:t>functions </a:t>
            </a:r>
            <a:r>
              <a:rPr lang="en-US" dirty="0"/>
              <a:t>to access </a:t>
            </a:r>
            <a:r>
              <a:rPr lang="en-US" dirty="0" smtClean="0"/>
              <a:t>them</a:t>
            </a:r>
          </a:p>
          <a:p>
            <a:r>
              <a:rPr lang="en-US" dirty="0"/>
              <a:t>Containers replicate structures very commonly used in programming: </a:t>
            </a:r>
            <a:endParaRPr lang="en-US" dirty="0" smtClean="0"/>
          </a:p>
          <a:p>
            <a:pPr lvl="1"/>
            <a:r>
              <a:rPr lang="en-US" dirty="0" smtClean="0"/>
              <a:t>Arrays: dynamic (</a:t>
            </a:r>
            <a:r>
              <a:rPr lang="en-US" dirty="0" err="1">
                <a:latin typeface="Consolas" panose="020B0609020204030204" pitchFamily="49" charset="0"/>
              </a:rPr>
              <a:t>std</a:t>
            </a:r>
            <a:r>
              <a:rPr lang="en-US" dirty="0">
                <a:latin typeface="Consolas" panose="020B0609020204030204" pitchFamily="49" charset="0"/>
              </a:rPr>
              <a:t>::</a:t>
            </a:r>
            <a:r>
              <a:rPr lang="en-US" dirty="0" smtClean="0">
                <a:latin typeface="Consolas" panose="020B0609020204030204" pitchFamily="49" charset="0"/>
              </a:rPr>
              <a:t>vector</a:t>
            </a:r>
            <a:r>
              <a:rPr lang="en-US" dirty="0" smtClean="0"/>
              <a:t>), static (</a:t>
            </a:r>
            <a:r>
              <a:rPr lang="en-US" dirty="0" err="1">
                <a:latin typeface="Consolas" panose="020B0609020204030204" pitchFamily="49" charset="0"/>
              </a:rPr>
              <a:t>std</a:t>
            </a:r>
            <a:r>
              <a:rPr lang="en-US" dirty="0">
                <a:latin typeface="Consolas" panose="020B0609020204030204" pitchFamily="49" charset="0"/>
              </a:rPr>
              <a:t>::array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Linked </a:t>
            </a:r>
            <a:r>
              <a:rPr lang="en-US" dirty="0"/>
              <a:t>lists </a:t>
            </a:r>
            <a:r>
              <a:rPr lang="en-US" dirty="0" smtClean="0"/>
              <a:t>(</a:t>
            </a:r>
            <a:r>
              <a:rPr lang="en-US" dirty="0" err="1">
                <a:latin typeface="Consolas" panose="020B0609020204030204" pitchFamily="49" charset="0"/>
              </a:rPr>
              <a:t>std</a:t>
            </a:r>
            <a:r>
              <a:rPr lang="en-US" dirty="0">
                <a:latin typeface="Consolas" panose="020B0609020204030204" pitchFamily="49" charset="0"/>
              </a:rPr>
              <a:t>::list</a:t>
            </a:r>
            <a:r>
              <a:rPr lang="en-US" dirty="0" smtClean="0"/>
              <a:t>, </a:t>
            </a:r>
            <a:r>
              <a:rPr lang="en-US" dirty="0" err="1">
                <a:latin typeface="Consolas" panose="020B0609020204030204" pitchFamily="49" charset="0"/>
              </a:rPr>
              <a:t>std</a:t>
            </a:r>
            <a:r>
              <a:rPr lang="en-US" dirty="0">
                <a:latin typeface="Consolas" panose="020B0609020204030204" pitchFamily="49" charset="0"/>
              </a:rPr>
              <a:t>::</a:t>
            </a:r>
            <a:r>
              <a:rPr lang="en-US" dirty="0" err="1">
                <a:latin typeface="Consolas" panose="020B0609020204030204" pitchFamily="49" charset="0"/>
              </a:rPr>
              <a:t>forward_list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Trees (</a:t>
            </a:r>
            <a:r>
              <a:rPr lang="en-US" dirty="0" err="1">
                <a:latin typeface="Consolas" panose="020B0609020204030204" pitchFamily="49" charset="0"/>
              </a:rPr>
              <a:t>std</a:t>
            </a:r>
            <a:r>
              <a:rPr lang="en-US" dirty="0">
                <a:latin typeface="Consolas" panose="020B0609020204030204" pitchFamily="49" charset="0"/>
              </a:rPr>
              <a:t>::</a:t>
            </a:r>
            <a:r>
              <a:rPr lang="en-US" dirty="0" smtClean="0">
                <a:latin typeface="Consolas" panose="020B0609020204030204" pitchFamily="49" charset="0"/>
              </a:rPr>
              <a:t>set</a:t>
            </a:r>
            <a:r>
              <a:rPr lang="en-US" dirty="0"/>
              <a:t>, </a:t>
            </a:r>
            <a:r>
              <a:rPr lang="en-US" dirty="0" err="1">
                <a:latin typeface="Consolas" panose="020B0609020204030204" pitchFamily="49" charset="0"/>
              </a:rPr>
              <a:t>std</a:t>
            </a:r>
            <a:r>
              <a:rPr lang="en-US" dirty="0">
                <a:latin typeface="Consolas" panose="020B0609020204030204" pitchFamily="49" charset="0"/>
              </a:rPr>
              <a:t>::</a:t>
            </a:r>
            <a:r>
              <a:rPr lang="en-US" dirty="0" err="1">
                <a:latin typeface="Consolas" panose="020B0609020204030204" pitchFamily="49" charset="0"/>
              </a:rPr>
              <a:t>multi_set</a:t>
            </a:r>
            <a:r>
              <a:rPr lang="en-US" dirty="0" smtClean="0"/>
              <a:t>, </a:t>
            </a:r>
            <a:r>
              <a:rPr lang="en-US" dirty="0" err="1" smtClean="0">
                <a:latin typeface="Consolas" panose="020B0609020204030204" pitchFamily="49" charset="0"/>
              </a:rPr>
              <a:t>std</a:t>
            </a:r>
            <a:r>
              <a:rPr lang="en-US" dirty="0" smtClean="0">
                <a:latin typeface="Consolas" panose="020B0609020204030204" pitchFamily="49" charset="0"/>
              </a:rPr>
              <a:t>::</a:t>
            </a:r>
            <a:r>
              <a:rPr lang="en-US" dirty="0" err="1" smtClean="0">
                <a:latin typeface="Consolas" panose="020B0609020204030204" pitchFamily="49" charset="0"/>
              </a:rPr>
              <a:t>unordered_set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ssociative </a:t>
            </a:r>
            <a:r>
              <a:rPr lang="en-US" dirty="0"/>
              <a:t>arrays </a:t>
            </a:r>
            <a:r>
              <a:rPr lang="en-US" dirty="0" smtClean="0"/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std</a:t>
            </a:r>
            <a:r>
              <a:rPr lang="en-US" dirty="0" smtClean="0">
                <a:latin typeface="Consolas" panose="020B0609020204030204" pitchFamily="49" charset="0"/>
              </a:rPr>
              <a:t>::map</a:t>
            </a:r>
            <a:r>
              <a:rPr lang="en-US" dirty="0"/>
              <a:t>, </a:t>
            </a:r>
            <a:r>
              <a:rPr lang="en-US" dirty="0" err="1">
                <a:latin typeface="Consolas" panose="020B0609020204030204" pitchFamily="49" charset="0"/>
              </a:rPr>
              <a:t>std</a:t>
            </a:r>
            <a:r>
              <a:rPr lang="en-US" dirty="0" smtClean="0">
                <a:latin typeface="Consolas" panose="020B0609020204030204" pitchFamily="49" charset="0"/>
              </a:rPr>
              <a:t>::</a:t>
            </a:r>
            <a:r>
              <a:rPr lang="en-US" dirty="0" err="1" smtClean="0">
                <a:latin typeface="Consolas" panose="020B0609020204030204" pitchFamily="49" charset="0"/>
              </a:rPr>
              <a:t>multi_map</a:t>
            </a:r>
            <a:r>
              <a:rPr lang="en-US" dirty="0" smtClean="0"/>
              <a:t>, </a:t>
            </a:r>
            <a:r>
              <a:rPr lang="en-US" dirty="0" err="1" smtClean="0">
                <a:latin typeface="Consolas" panose="020B0609020204030204" pitchFamily="49" charset="0"/>
              </a:rPr>
              <a:t>std</a:t>
            </a:r>
            <a:r>
              <a:rPr lang="en-US" dirty="0" smtClean="0">
                <a:latin typeface="Consolas" panose="020B0609020204030204" pitchFamily="49" charset="0"/>
              </a:rPr>
              <a:t>::</a:t>
            </a:r>
            <a:r>
              <a:rPr lang="en-US" dirty="0" err="1" smtClean="0">
                <a:latin typeface="Consolas" panose="020B0609020204030204" pitchFamily="49" charset="0"/>
              </a:rPr>
              <a:t>unordered_map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Various adaptors: </a:t>
            </a:r>
          </a:p>
          <a:p>
            <a:pPr lvl="2"/>
            <a:r>
              <a:rPr lang="en-US" dirty="0" smtClean="0"/>
              <a:t>Queues (</a:t>
            </a:r>
            <a:r>
              <a:rPr lang="en-US" dirty="0" err="1" smtClean="0">
                <a:latin typeface="Consolas" panose="020B0609020204030204" pitchFamily="49" charset="0"/>
              </a:rPr>
              <a:t>std</a:t>
            </a:r>
            <a:r>
              <a:rPr lang="en-US" dirty="0" smtClean="0">
                <a:latin typeface="Consolas" panose="020B0609020204030204" pitchFamily="49" charset="0"/>
              </a:rPr>
              <a:t>::queue</a:t>
            </a:r>
            <a:r>
              <a:rPr lang="en-US" dirty="0"/>
              <a:t>, </a:t>
            </a:r>
            <a:r>
              <a:rPr lang="en-US" dirty="0" err="1" smtClean="0">
                <a:latin typeface="Consolas" panose="020B0609020204030204" pitchFamily="49" charset="0"/>
              </a:rPr>
              <a:t>std</a:t>
            </a:r>
            <a:r>
              <a:rPr lang="en-US" dirty="0">
                <a:latin typeface="Consolas" panose="020B0609020204030204" pitchFamily="49" charset="0"/>
              </a:rPr>
              <a:t>::</a:t>
            </a:r>
            <a:r>
              <a:rPr lang="en-US" dirty="0" err="1">
                <a:latin typeface="Consolas" panose="020B0609020204030204" pitchFamily="49" charset="0"/>
              </a:rPr>
              <a:t>priority_queue</a:t>
            </a:r>
            <a:r>
              <a:rPr lang="en-US" dirty="0" smtClean="0"/>
              <a:t>), stacks (</a:t>
            </a:r>
            <a:r>
              <a:rPr lang="en-US" dirty="0" err="1" smtClean="0">
                <a:latin typeface="Consolas" panose="020B0609020204030204" pitchFamily="49" charset="0"/>
              </a:rPr>
              <a:t>std</a:t>
            </a:r>
            <a:r>
              <a:rPr lang="en-US" dirty="0" smtClean="0">
                <a:latin typeface="Consolas" panose="020B0609020204030204" pitchFamily="49" charset="0"/>
              </a:rPr>
              <a:t>::stack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Associative interfaces for arrays (</a:t>
            </a:r>
            <a:r>
              <a:rPr lang="en-US" dirty="0" err="1">
                <a:latin typeface="Consolas" panose="020B0609020204030204" pitchFamily="49" charset="0"/>
              </a:rPr>
              <a:t>std</a:t>
            </a:r>
            <a:r>
              <a:rPr lang="en-US" dirty="0">
                <a:latin typeface="Consolas" panose="020B0609020204030204" pitchFamily="49" charset="0"/>
              </a:rPr>
              <a:t>::</a:t>
            </a:r>
            <a:r>
              <a:rPr lang="en-US" dirty="0" err="1">
                <a:latin typeface="Consolas" panose="020B0609020204030204" pitchFamily="49" charset="0"/>
              </a:rPr>
              <a:t>flat_map</a:t>
            </a:r>
            <a:r>
              <a:rPr lang="en-US" dirty="0" smtClean="0"/>
              <a:t>, </a:t>
            </a:r>
            <a:r>
              <a:rPr lang="en-US" dirty="0" err="1" smtClean="0">
                <a:latin typeface="Consolas" panose="020B0609020204030204" pitchFamily="49" charset="0"/>
              </a:rPr>
              <a:t>std</a:t>
            </a:r>
            <a:r>
              <a:rPr lang="en-US" dirty="0" smtClean="0">
                <a:latin typeface="Consolas" panose="020B0609020204030204" pitchFamily="49" charset="0"/>
              </a:rPr>
              <a:t>::</a:t>
            </a:r>
            <a:r>
              <a:rPr lang="en-US" dirty="0" err="1" smtClean="0">
                <a:latin typeface="Consolas" panose="020B0609020204030204" pitchFamily="49" charset="0"/>
              </a:rPr>
              <a:t>flat_set</a:t>
            </a:r>
            <a:r>
              <a:rPr lang="en-US" dirty="0" smtClean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2/1/2024, Lecture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The C++ Standard Library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50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dirty="0"/>
              <a:t>Containers</a:t>
            </a:r>
            <a:br>
              <a:rPr lang="en-US" sz="6600" dirty="0"/>
            </a:br>
            <a:r>
              <a:rPr lang="en-US" dirty="0"/>
              <a:t>(hold sequences in difference ways)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s</a:t>
            </a:r>
            <a:r>
              <a:rPr lang="en-US" dirty="0" err="1" smtClean="0">
                <a:latin typeface="Consolas" panose="020B0609020204030204" pitchFamily="49" charset="0"/>
              </a:rPr>
              <a:t>td</a:t>
            </a:r>
            <a:r>
              <a:rPr lang="en-US" dirty="0" smtClean="0">
                <a:latin typeface="Consolas" panose="020B0609020204030204" pitchFamily="49" charset="0"/>
              </a:rPr>
              <a:t>::vector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endParaRPr lang="en-US" dirty="0" smtClean="0">
              <a:latin typeface="Consolas" panose="020B0609020204030204" pitchFamily="49" charset="0"/>
            </a:endParaRPr>
          </a:p>
          <a:p>
            <a:r>
              <a:rPr lang="en-US" dirty="0" err="1" smtClean="0">
                <a:latin typeface="Consolas" panose="020B0609020204030204" pitchFamily="49" charset="0"/>
              </a:rPr>
              <a:t>std</a:t>
            </a:r>
            <a:r>
              <a:rPr lang="en-US" dirty="0" smtClean="0">
                <a:latin typeface="Consolas" panose="020B0609020204030204" pitchFamily="49" charset="0"/>
              </a:rPr>
              <a:t>::list</a:t>
            </a:r>
          </a:p>
          <a:p>
            <a:endParaRPr lang="en-US" dirty="0" smtClean="0">
              <a:latin typeface="Consolas" panose="020B0609020204030204" pitchFamily="49" charset="0"/>
            </a:endParaRPr>
          </a:p>
          <a:p>
            <a:endParaRPr lang="en-US" dirty="0" smtClean="0">
              <a:latin typeface="Consolas" panose="020B0609020204030204" pitchFamily="49" charset="0"/>
            </a:endParaRPr>
          </a:p>
          <a:p>
            <a:r>
              <a:rPr lang="en-US" dirty="0" err="1" smtClean="0">
                <a:latin typeface="Consolas" panose="020B0609020204030204" pitchFamily="49" charset="0"/>
              </a:rPr>
              <a:t>std</a:t>
            </a:r>
            <a:r>
              <a:rPr lang="en-US" dirty="0" smtClean="0">
                <a:latin typeface="Consolas" panose="020B0609020204030204" pitchFamily="49" charset="0"/>
              </a:rPr>
              <a:t>::set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2/1/2024, Lecture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The C++ Standard Library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26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733800" y="2674571"/>
            <a:ext cx="5905500" cy="914400"/>
            <a:chOff x="2438400" y="2286000"/>
            <a:chExt cx="5905500" cy="914400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2438400" y="2514600"/>
              <a:ext cx="7620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3886200" y="2819400"/>
              <a:ext cx="7620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5105400" y="2819400"/>
              <a:ext cx="7620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6324600" y="2819400"/>
              <a:ext cx="7620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dirty="0" smtClean="0"/>
                <a:t>2</a:t>
              </a:r>
              <a:endParaRPr lang="en-US" dirty="0"/>
            </a:p>
          </p:txBody>
        </p:sp>
        <p:sp>
          <p:nvSpPr>
            <p:cNvPr id="12" name="Rectangle 21"/>
            <p:cNvSpPr>
              <a:spLocks noChangeArrowheads="1"/>
            </p:cNvSpPr>
            <p:nvPr/>
          </p:nvSpPr>
          <p:spPr bwMode="auto">
            <a:xfrm>
              <a:off x="7581900" y="2819400"/>
              <a:ext cx="762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3" name="AutoShape 24"/>
            <p:cNvCxnSpPr>
              <a:cxnSpLocks noChangeShapeType="1"/>
              <a:stCxn id="9" idx="3"/>
              <a:endCxn id="10" idx="1"/>
            </p:cNvCxnSpPr>
            <p:nvPr/>
          </p:nvCxnSpPr>
          <p:spPr bwMode="auto">
            <a:xfrm>
              <a:off x="4648200" y="3009900"/>
              <a:ext cx="4572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25"/>
            <p:cNvCxnSpPr>
              <a:cxnSpLocks noChangeShapeType="1"/>
              <a:stCxn id="10" idx="3"/>
              <a:endCxn id="11" idx="1"/>
            </p:cNvCxnSpPr>
            <p:nvPr/>
          </p:nvCxnSpPr>
          <p:spPr bwMode="auto">
            <a:xfrm>
              <a:off x="5867400" y="3009900"/>
              <a:ext cx="4572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26"/>
            <p:cNvCxnSpPr>
              <a:cxnSpLocks noChangeShapeType="1"/>
              <a:stCxn id="11" idx="3"/>
              <a:endCxn id="12" idx="1"/>
            </p:cNvCxnSpPr>
            <p:nvPr/>
          </p:nvCxnSpPr>
          <p:spPr bwMode="auto">
            <a:xfrm>
              <a:off x="7086600" y="3009900"/>
              <a:ext cx="4953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34"/>
            <p:cNvCxnSpPr>
              <a:cxnSpLocks noChangeShapeType="1"/>
              <a:stCxn id="8" idx="3"/>
              <a:endCxn id="9" idx="1"/>
            </p:cNvCxnSpPr>
            <p:nvPr/>
          </p:nvCxnSpPr>
          <p:spPr bwMode="auto">
            <a:xfrm>
              <a:off x="3200400" y="2705100"/>
              <a:ext cx="685800" cy="304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32"/>
            <p:cNvCxnSpPr>
              <a:cxnSpLocks noChangeShapeType="1"/>
              <a:endCxn id="9" idx="0"/>
            </p:cNvCxnSpPr>
            <p:nvPr/>
          </p:nvCxnSpPr>
          <p:spPr bwMode="auto">
            <a:xfrm>
              <a:off x="3505200" y="2286000"/>
              <a:ext cx="762000" cy="53340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32"/>
            <p:cNvCxnSpPr>
              <a:cxnSpLocks noChangeShapeType="1"/>
              <a:endCxn id="12" idx="0"/>
            </p:cNvCxnSpPr>
            <p:nvPr/>
          </p:nvCxnSpPr>
          <p:spPr bwMode="auto">
            <a:xfrm rot="5400000">
              <a:off x="7848600" y="2400300"/>
              <a:ext cx="533400" cy="30480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9" name="Group 18"/>
          <p:cNvGrpSpPr/>
          <p:nvPr/>
        </p:nvGrpSpPr>
        <p:grpSpPr>
          <a:xfrm>
            <a:off x="3733800" y="4038600"/>
            <a:ext cx="5486400" cy="2590800"/>
            <a:chOff x="2438400" y="3657600"/>
            <a:chExt cx="5486400" cy="2590800"/>
          </a:xfrm>
        </p:grpSpPr>
        <p:sp>
          <p:nvSpPr>
            <p:cNvPr id="20" name="Rectangle 7"/>
            <p:cNvSpPr>
              <a:spLocks noChangeArrowheads="1"/>
            </p:cNvSpPr>
            <p:nvPr/>
          </p:nvSpPr>
          <p:spPr bwMode="auto">
            <a:xfrm>
              <a:off x="2438400" y="3657600"/>
              <a:ext cx="7620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5"/>
            <p:cNvSpPr>
              <a:spLocks noChangeArrowheads="1"/>
            </p:cNvSpPr>
            <p:nvPr/>
          </p:nvSpPr>
          <p:spPr bwMode="auto">
            <a:xfrm>
              <a:off x="7086600" y="5105400"/>
              <a:ext cx="762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" name="Rectangle 16"/>
            <p:cNvSpPr>
              <a:spLocks noChangeArrowheads="1"/>
            </p:cNvSpPr>
            <p:nvPr/>
          </p:nvSpPr>
          <p:spPr bwMode="auto">
            <a:xfrm>
              <a:off x="4648200" y="5105400"/>
              <a:ext cx="7620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3505200" y="5105400"/>
              <a:ext cx="7620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24" name="Rectangle 18"/>
            <p:cNvSpPr>
              <a:spLocks noChangeArrowheads="1"/>
            </p:cNvSpPr>
            <p:nvPr/>
          </p:nvSpPr>
          <p:spPr bwMode="auto">
            <a:xfrm>
              <a:off x="5105400" y="3657600"/>
              <a:ext cx="7620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25" name="Rectangle 19"/>
            <p:cNvSpPr>
              <a:spLocks noChangeArrowheads="1"/>
            </p:cNvSpPr>
            <p:nvPr/>
          </p:nvSpPr>
          <p:spPr bwMode="auto">
            <a:xfrm>
              <a:off x="4191000" y="4343400"/>
              <a:ext cx="7620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26" name="Rectangle 20"/>
            <p:cNvSpPr>
              <a:spLocks noChangeArrowheads="1"/>
            </p:cNvSpPr>
            <p:nvPr/>
          </p:nvSpPr>
          <p:spPr bwMode="auto">
            <a:xfrm>
              <a:off x="5867400" y="5105400"/>
              <a:ext cx="7620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27" name="Rectangle 22"/>
            <p:cNvSpPr>
              <a:spLocks noChangeArrowheads="1"/>
            </p:cNvSpPr>
            <p:nvPr/>
          </p:nvSpPr>
          <p:spPr bwMode="auto">
            <a:xfrm>
              <a:off x="6324600" y="4343400"/>
              <a:ext cx="7620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 smtClean="0"/>
                <a:t>8</a:t>
              </a:r>
              <a:endParaRPr lang="en-US" dirty="0"/>
            </a:p>
          </p:txBody>
        </p:sp>
        <p:cxnSp>
          <p:nvCxnSpPr>
            <p:cNvPr id="28" name="AutoShape 29"/>
            <p:cNvCxnSpPr>
              <a:cxnSpLocks noChangeShapeType="1"/>
              <a:stCxn id="25" idx="2"/>
              <a:endCxn id="23" idx="0"/>
            </p:cNvCxnSpPr>
            <p:nvPr/>
          </p:nvCxnSpPr>
          <p:spPr bwMode="auto">
            <a:xfrm flipH="1">
              <a:off x="3886200" y="4724400"/>
              <a:ext cx="685800" cy="3810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AutoShape 30"/>
            <p:cNvCxnSpPr>
              <a:cxnSpLocks noChangeShapeType="1"/>
              <a:stCxn id="25" idx="2"/>
              <a:endCxn id="22" idx="0"/>
            </p:cNvCxnSpPr>
            <p:nvPr/>
          </p:nvCxnSpPr>
          <p:spPr bwMode="auto">
            <a:xfrm>
              <a:off x="4572000" y="4724400"/>
              <a:ext cx="457200" cy="3810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AutoShape 31"/>
            <p:cNvCxnSpPr>
              <a:cxnSpLocks noChangeShapeType="1"/>
              <a:stCxn id="24" idx="2"/>
              <a:endCxn id="25" idx="0"/>
            </p:cNvCxnSpPr>
            <p:nvPr/>
          </p:nvCxnSpPr>
          <p:spPr bwMode="auto">
            <a:xfrm rot="5400000">
              <a:off x="4876800" y="3733800"/>
              <a:ext cx="304800" cy="914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AutoShape 32"/>
            <p:cNvCxnSpPr>
              <a:cxnSpLocks noChangeShapeType="1"/>
              <a:stCxn id="24" idx="2"/>
              <a:endCxn id="27" idx="0"/>
            </p:cNvCxnSpPr>
            <p:nvPr/>
          </p:nvCxnSpPr>
          <p:spPr bwMode="auto">
            <a:xfrm rot="16200000" flipH="1">
              <a:off x="5943600" y="3581400"/>
              <a:ext cx="304800" cy="12192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AutoShape 33"/>
            <p:cNvCxnSpPr>
              <a:cxnSpLocks noChangeShapeType="1"/>
              <a:stCxn id="20" idx="3"/>
              <a:endCxn id="24" idx="1"/>
            </p:cNvCxnSpPr>
            <p:nvPr/>
          </p:nvCxnSpPr>
          <p:spPr bwMode="auto">
            <a:xfrm>
              <a:off x="3200400" y="3848100"/>
              <a:ext cx="19050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" name="Rectangle 38"/>
            <p:cNvSpPr>
              <a:spLocks noChangeArrowheads="1"/>
            </p:cNvSpPr>
            <p:nvPr/>
          </p:nvSpPr>
          <p:spPr bwMode="auto">
            <a:xfrm>
              <a:off x="5410200" y="5867400"/>
              <a:ext cx="7620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34" name="Rectangle 40"/>
            <p:cNvSpPr>
              <a:spLocks noChangeArrowheads="1"/>
            </p:cNvSpPr>
            <p:nvPr/>
          </p:nvSpPr>
          <p:spPr bwMode="auto">
            <a:xfrm>
              <a:off x="6477000" y="5867400"/>
              <a:ext cx="7620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cxnSp>
          <p:nvCxnSpPr>
            <p:cNvPr id="35" name="AutoShape 41"/>
            <p:cNvCxnSpPr>
              <a:cxnSpLocks noChangeShapeType="1"/>
              <a:stCxn id="26" idx="2"/>
              <a:endCxn id="33" idx="0"/>
            </p:cNvCxnSpPr>
            <p:nvPr/>
          </p:nvCxnSpPr>
          <p:spPr bwMode="auto">
            <a:xfrm flipH="1">
              <a:off x="5791200" y="5486400"/>
              <a:ext cx="457200" cy="3810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AutoShape 42"/>
            <p:cNvCxnSpPr>
              <a:cxnSpLocks noChangeShapeType="1"/>
              <a:stCxn id="26" idx="2"/>
              <a:endCxn id="34" idx="0"/>
            </p:cNvCxnSpPr>
            <p:nvPr/>
          </p:nvCxnSpPr>
          <p:spPr bwMode="auto">
            <a:xfrm>
              <a:off x="6248400" y="5486400"/>
              <a:ext cx="609600" cy="3810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AutoShape 32"/>
            <p:cNvCxnSpPr>
              <a:cxnSpLocks noChangeShapeType="1"/>
              <a:stCxn id="27" idx="2"/>
              <a:endCxn id="26" idx="0"/>
            </p:cNvCxnSpPr>
            <p:nvPr/>
          </p:nvCxnSpPr>
          <p:spPr bwMode="auto">
            <a:xfrm rot="5400000">
              <a:off x="6286500" y="4686300"/>
              <a:ext cx="381000" cy="4572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AutoShape 32"/>
            <p:cNvCxnSpPr>
              <a:cxnSpLocks noChangeShapeType="1"/>
              <a:stCxn id="27" idx="2"/>
              <a:endCxn id="21" idx="0"/>
            </p:cNvCxnSpPr>
            <p:nvPr/>
          </p:nvCxnSpPr>
          <p:spPr bwMode="auto">
            <a:xfrm rot="16200000" flipH="1">
              <a:off x="6896100" y="4533900"/>
              <a:ext cx="381000" cy="7620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AutoShape 32"/>
            <p:cNvCxnSpPr>
              <a:cxnSpLocks noChangeShapeType="1"/>
              <a:endCxn id="21" idx="0"/>
            </p:cNvCxnSpPr>
            <p:nvPr/>
          </p:nvCxnSpPr>
          <p:spPr bwMode="auto">
            <a:xfrm rot="5400000">
              <a:off x="7429500" y="4610100"/>
              <a:ext cx="533400" cy="45720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AutoShape 32"/>
            <p:cNvCxnSpPr>
              <a:cxnSpLocks noChangeShapeType="1"/>
              <a:endCxn id="23" idx="1"/>
            </p:cNvCxnSpPr>
            <p:nvPr/>
          </p:nvCxnSpPr>
          <p:spPr bwMode="auto">
            <a:xfrm>
              <a:off x="2743200" y="4953000"/>
              <a:ext cx="762000" cy="34290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1" name="Group 40"/>
          <p:cNvGrpSpPr/>
          <p:nvPr/>
        </p:nvGrpSpPr>
        <p:grpSpPr>
          <a:xfrm>
            <a:off x="3733800" y="1607771"/>
            <a:ext cx="5334000" cy="838200"/>
            <a:chOff x="2438400" y="1219200"/>
            <a:chExt cx="5334000" cy="838200"/>
          </a:xfrm>
        </p:grpSpPr>
        <p:sp>
          <p:nvSpPr>
            <p:cNvPr id="42" name="Rectangle 4"/>
            <p:cNvSpPr>
              <a:spLocks noChangeArrowheads="1"/>
            </p:cNvSpPr>
            <p:nvPr/>
          </p:nvSpPr>
          <p:spPr bwMode="auto">
            <a:xfrm>
              <a:off x="2438400" y="1371600"/>
              <a:ext cx="7620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8"/>
            <p:cNvSpPr>
              <a:spLocks noChangeArrowheads="1"/>
            </p:cNvSpPr>
            <p:nvPr/>
          </p:nvSpPr>
          <p:spPr bwMode="auto">
            <a:xfrm>
              <a:off x="3886200" y="1676400"/>
              <a:ext cx="7620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44" name="Rectangle 9"/>
            <p:cNvSpPr>
              <a:spLocks noChangeArrowheads="1"/>
            </p:cNvSpPr>
            <p:nvPr/>
          </p:nvSpPr>
          <p:spPr bwMode="auto">
            <a:xfrm>
              <a:off x="4648200" y="1676400"/>
              <a:ext cx="7620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45" name="Rectangle 10"/>
            <p:cNvSpPr>
              <a:spLocks noChangeArrowheads="1"/>
            </p:cNvSpPr>
            <p:nvPr/>
          </p:nvSpPr>
          <p:spPr bwMode="auto">
            <a:xfrm>
              <a:off x="5410200" y="1676400"/>
              <a:ext cx="7620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46" name="Rectangle 11"/>
            <p:cNvSpPr>
              <a:spLocks noChangeArrowheads="1"/>
            </p:cNvSpPr>
            <p:nvPr/>
          </p:nvSpPr>
          <p:spPr bwMode="auto">
            <a:xfrm>
              <a:off x="6172200" y="1676400"/>
              <a:ext cx="7620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47" name="Rectangle 23"/>
            <p:cNvSpPr>
              <a:spLocks noChangeArrowheads="1"/>
            </p:cNvSpPr>
            <p:nvPr/>
          </p:nvSpPr>
          <p:spPr bwMode="auto">
            <a:xfrm>
              <a:off x="6934200" y="1676400"/>
              <a:ext cx="762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8" name="AutoShape 35"/>
            <p:cNvCxnSpPr>
              <a:cxnSpLocks noChangeShapeType="1"/>
              <a:stCxn id="42" idx="3"/>
              <a:endCxn id="43" idx="1"/>
            </p:cNvCxnSpPr>
            <p:nvPr/>
          </p:nvCxnSpPr>
          <p:spPr bwMode="auto">
            <a:xfrm>
              <a:off x="3200400" y="1562100"/>
              <a:ext cx="685800" cy="304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" name="AutoShape 32"/>
            <p:cNvCxnSpPr>
              <a:cxnSpLocks noChangeShapeType="1"/>
              <a:endCxn id="47" idx="0"/>
            </p:cNvCxnSpPr>
            <p:nvPr/>
          </p:nvCxnSpPr>
          <p:spPr bwMode="auto">
            <a:xfrm rot="5400000">
              <a:off x="7315200" y="1219200"/>
              <a:ext cx="457200" cy="45720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" name="AutoShape 32"/>
            <p:cNvCxnSpPr>
              <a:cxnSpLocks noChangeShapeType="1"/>
              <a:endCxn id="43" idx="0"/>
            </p:cNvCxnSpPr>
            <p:nvPr/>
          </p:nvCxnSpPr>
          <p:spPr bwMode="auto">
            <a:xfrm rot="16200000" flipH="1">
              <a:off x="3810000" y="1219200"/>
              <a:ext cx="457200" cy="45720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86603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arrays (</a:t>
            </a:r>
            <a:r>
              <a:rPr lang="en-US" dirty="0" err="1" smtClean="0"/>
              <a:t>std</a:t>
            </a:r>
            <a:r>
              <a:rPr lang="en-US" dirty="0" smtClean="0"/>
              <a:t>::vector)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containers are generic types (templates) so they can be used to store items of </a:t>
            </a:r>
            <a:r>
              <a:rPr lang="en-US" dirty="0"/>
              <a:t>arbitrary </a:t>
            </a:r>
            <a:r>
              <a:rPr lang="en-US" dirty="0" smtClean="0"/>
              <a:t>types</a:t>
            </a:r>
          </a:p>
          <a:p>
            <a:r>
              <a:rPr lang="en-US" dirty="0" smtClean="0"/>
              <a:t>Dynamic arrays are the first choice container type</a:t>
            </a:r>
          </a:p>
          <a:p>
            <a:pPr lvl="1"/>
            <a:r>
              <a:rPr lang="en-US" dirty="0" smtClean="0"/>
              <a:t>Rule: use </a:t>
            </a:r>
            <a:r>
              <a:rPr lang="en-US" dirty="0" err="1">
                <a:latin typeface="Consolas" panose="020B0609020204030204" pitchFamily="49" charset="0"/>
              </a:rPr>
              <a:t>std</a:t>
            </a:r>
            <a:r>
              <a:rPr lang="en-US" dirty="0">
                <a:latin typeface="Consolas" panose="020B0609020204030204" pitchFamily="49" charset="0"/>
              </a:rPr>
              <a:t>::</a:t>
            </a:r>
            <a:r>
              <a:rPr lang="en-US" dirty="0" smtClean="0">
                <a:latin typeface="Consolas" panose="020B0609020204030204" pitchFamily="49" charset="0"/>
              </a:rPr>
              <a:t>vector</a:t>
            </a:r>
            <a:r>
              <a:rPr lang="en-US" dirty="0" smtClean="0"/>
              <a:t> by default</a:t>
            </a:r>
          </a:p>
          <a:p>
            <a:pPr lvl="1"/>
            <a:r>
              <a:rPr lang="en-US" dirty="0" smtClean="0"/>
              <a:t>If you can’t use </a:t>
            </a:r>
            <a:r>
              <a:rPr lang="en-US" dirty="0" err="1">
                <a:latin typeface="Consolas" panose="020B0609020204030204" pitchFamily="49" charset="0"/>
              </a:rPr>
              <a:t>std</a:t>
            </a:r>
            <a:r>
              <a:rPr lang="en-US" dirty="0">
                <a:latin typeface="Consolas" panose="020B0609020204030204" pitchFamily="49" charset="0"/>
              </a:rPr>
              <a:t>::vector</a:t>
            </a:r>
            <a:r>
              <a:rPr lang="en-US" dirty="0" smtClean="0"/>
              <a:t>, think again and change your approach such that you can use </a:t>
            </a:r>
            <a:r>
              <a:rPr lang="en-US" dirty="0" err="1">
                <a:latin typeface="Consolas" panose="020B0609020204030204" pitchFamily="49" charset="0"/>
              </a:rPr>
              <a:t>std</a:t>
            </a:r>
            <a:r>
              <a:rPr lang="en-US" dirty="0">
                <a:latin typeface="Consolas" panose="020B0609020204030204" pitchFamily="49" charset="0"/>
              </a:rPr>
              <a:t>::vector</a:t>
            </a:r>
          </a:p>
          <a:p>
            <a:r>
              <a:rPr lang="en-US" dirty="0" smtClean="0"/>
              <a:t>Rely on contiguous memory</a:t>
            </a:r>
          </a:p>
          <a:p>
            <a:pPr lvl="1"/>
            <a:r>
              <a:rPr lang="en-US" dirty="0" smtClean="0"/>
              <a:t>Makes them </a:t>
            </a:r>
            <a:r>
              <a:rPr lang="en-US" dirty="0" smtClean="0">
                <a:latin typeface="Consolas" panose="020B0609020204030204" pitchFamily="49" charset="0"/>
              </a:rPr>
              <a:t>O(1)</a:t>
            </a:r>
            <a:r>
              <a:rPr lang="en-US" dirty="0" smtClean="0"/>
              <a:t> in terms of access time</a:t>
            </a:r>
          </a:p>
          <a:p>
            <a:pPr lvl="1"/>
            <a:r>
              <a:rPr lang="en-US" dirty="0" smtClean="0"/>
              <a:t>Insertion and deletion is </a:t>
            </a:r>
            <a:r>
              <a:rPr lang="en-US" dirty="0" smtClean="0">
                <a:latin typeface="Consolas" panose="020B0609020204030204" pitchFamily="49" charset="0"/>
              </a:rPr>
              <a:t>O(N)</a:t>
            </a:r>
            <a:r>
              <a:rPr lang="en-US" dirty="0" smtClean="0"/>
              <a:t>, however (except at the end)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2/1/2024, Lecture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The C++ Standard Library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arrays (</a:t>
            </a:r>
            <a:r>
              <a:rPr lang="en-US" dirty="0" err="1"/>
              <a:t>std</a:t>
            </a:r>
            <a:r>
              <a:rPr lang="en-US" dirty="0"/>
              <a:t>::vector)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   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//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An array of integers, initialized with five elements: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::vector&lt;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int64_t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data = {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5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    // Elements can be accessed using the operator []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cout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&lt;&lt;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"data[3] == 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&lt;&lt; data[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] &lt;&lt;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"\n"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   // data[3] == 4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    // An array of arrays of integers follows the same pattern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::vector&lt;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::vector&lt;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int64_t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&gt;&gt;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data2d = {{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}, {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}, {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5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6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}, {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7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}};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    // Same logic for accessing elements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cout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&lt;&lt;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"data2d[1][0] == 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&lt;&lt; data2d[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][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]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&lt;&lt;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"\n"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   // data2d[1][0] == 2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cout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&lt;&lt;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"data2d[2][2] == 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&lt;&lt; data2d[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][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]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&lt;&lt;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"\n"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   // data2d[2][2] == 6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    // We can use element access to mutate the array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data2d[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] = {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5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cout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&lt;&lt;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"data2d[3][2] == 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&lt;&lt; data2d[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][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]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&lt;&lt;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"\n"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   // data2d[3][2] == 3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data2d[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][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]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cout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&lt;&lt;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"data2d[1][0] == 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&lt;&lt; data2d[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][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]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&lt;&lt;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"\n"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   // data2d[1][0] == 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42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2/1/2024, Lecture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The C++ Standard Library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54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arrays (</a:t>
            </a:r>
            <a:r>
              <a:rPr lang="en-US" dirty="0" err="1"/>
              <a:t>std</a:t>
            </a:r>
            <a:r>
              <a:rPr lang="en-US" dirty="0"/>
              <a:t>::vector)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 that accessing nonexistent elements makes </a:t>
            </a:r>
            <a:r>
              <a:rPr lang="en-US" dirty="0" smtClean="0"/>
              <a:t>the </a:t>
            </a:r>
            <a:r>
              <a:rPr lang="en-US" dirty="0"/>
              <a:t>program </a:t>
            </a:r>
            <a:r>
              <a:rPr lang="en-US" dirty="0" smtClean="0"/>
              <a:t>malformed 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lways </a:t>
            </a:r>
            <a:r>
              <a:rPr lang="en-US" dirty="0"/>
              <a:t>ensure the index is valid </a:t>
            </a:r>
            <a:r>
              <a:rPr lang="en-US" dirty="0" smtClean="0"/>
              <a:t>(is in range) when </a:t>
            </a:r>
            <a:r>
              <a:rPr lang="en-US" dirty="0"/>
              <a:t>accessing elements by </a:t>
            </a:r>
            <a:r>
              <a:rPr lang="en-US" dirty="0" smtClean="0"/>
              <a:t>index (i.e. </a:t>
            </a:r>
            <a:r>
              <a:rPr lang="en-US" dirty="0" smtClean="0">
                <a:latin typeface="Consolas" panose="020B0609020204030204" pitchFamily="49" charset="0"/>
              </a:rPr>
              <a:t>0 &lt;= index &amp;&amp; index &lt; size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Various debugging tools help with identifying index-</a:t>
            </a:r>
            <a:r>
              <a:rPr lang="en-US" dirty="0" err="1" smtClean="0"/>
              <a:t>out-of</a:t>
            </a:r>
            <a:r>
              <a:rPr lang="en-US" dirty="0" smtClean="0"/>
              <a:t> range errors</a:t>
            </a:r>
          </a:p>
          <a:p>
            <a:pPr lvl="2"/>
            <a:r>
              <a:rPr lang="en-US" dirty="0" smtClean="0"/>
              <a:t>Windows (</a:t>
            </a:r>
            <a:r>
              <a:rPr lang="en-US" dirty="0" err="1" smtClean="0"/>
              <a:t>msvc</a:t>
            </a:r>
            <a:r>
              <a:rPr lang="en-US" dirty="0" smtClean="0"/>
              <a:t>): standard library in debug builds</a:t>
            </a:r>
          </a:p>
          <a:p>
            <a:pPr lvl="2"/>
            <a:r>
              <a:rPr lang="en-US" dirty="0" smtClean="0"/>
              <a:t>Linux, Mac (</a:t>
            </a:r>
            <a:r>
              <a:rPr lang="en-US" dirty="0" err="1" smtClean="0"/>
              <a:t>gcc</a:t>
            </a:r>
            <a:r>
              <a:rPr lang="en-US" dirty="0" smtClean="0"/>
              <a:t>, clang): address sanitizer, undefined behavior sanitizer</a:t>
            </a:r>
          </a:p>
          <a:p>
            <a:pPr lvl="1"/>
            <a:r>
              <a:rPr lang="en-US" dirty="0" smtClean="0"/>
              <a:t>If you want to be sure, use </a:t>
            </a:r>
            <a:r>
              <a:rPr lang="en-US" dirty="0" smtClean="0">
                <a:latin typeface="Consolas" panose="020B0609020204030204" pitchFamily="49" charset="0"/>
              </a:rPr>
              <a:t>at()</a:t>
            </a:r>
            <a:r>
              <a:rPr lang="en-US" dirty="0" smtClean="0"/>
              <a:t> instead </a:t>
            </a:r>
            <a:r>
              <a:rPr lang="en-US" dirty="0" smtClean="0">
                <a:latin typeface="Consolas" panose="020B0609020204030204" pitchFamily="49" charset="0"/>
              </a:rPr>
              <a:t>operator</a:t>
            </a:r>
            <a:r>
              <a:rPr lang="en-US" dirty="0" smtClean="0">
                <a:latin typeface="Consolas" panose="020B0609020204030204" pitchFamily="49" charset="0"/>
              </a:rPr>
              <a:t>[]()</a:t>
            </a:r>
          </a:p>
          <a:p>
            <a:pPr lvl="2"/>
            <a:r>
              <a:rPr lang="en-US" dirty="0">
                <a:latin typeface="Consolas" panose="020B0609020204030204" pitchFamily="49" charset="0"/>
              </a:rPr>
              <a:t>a</a:t>
            </a:r>
            <a:r>
              <a:rPr lang="en-US" dirty="0" smtClean="0">
                <a:latin typeface="Consolas" panose="020B0609020204030204" pitchFamily="49" charset="0"/>
              </a:rPr>
              <a:t>t() </a:t>
            </a:r>
            <a:r>
              <a:rPr lang="en-US" sz="1800" dirty="0"/>
              <a:t>performs </a:t>
            </a:r>
            <a:r>
              <a:rPr lang="en-US" sz="1800" dirty="0" smtClean="0"/>
              <a:t>index checking at runtime and throws an error if index is out of bounds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2/1/2024, Lecture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The C++ Standard Library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50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Version Control?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database that keeps track of all changes to files over time</a:t>
            </a:r>
          </a:p>
          <a:p>
            <a:r>
              <a:rPr lang="en-US" dirty="0" smtClean="0"/>
              <a:t>Allows for collaborative development</a:t>
            </a:r>
          </a:p>
          <a:p>
            <a:r>
              <a:rPr lang="en-US" dirty="0" smtClean="0"/>
              <a:t>Allows to track who made what changes and when</a:t>
            </a:r>
          </a:p>
          <a:p>
            <a:r>
              <a:rPr lang="en-US" dirty="0" smtClean="0"/>
              <a:t>Allows to revert changes and go back to previous state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2/1/2024, Lecture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The C++ Standard Library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69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Algorithms and Iterators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2/1/2024, Lecture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The C++ Standard Library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78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simplest Algorithm: </a:t>
            </a:r>
            <a:r>
              <a:rPr lang="en-US" dirty="0" err="1" smtClean="0">
                <a:latin typeface="Consolas" panose="020B0609020204030204" pitchFamily="49" charset="0"/>
              </a:rPr>
              <a:t>std</a:t>
            </a:r>
            <a:r>
              <a:rPr lang="en-US" dirty="0" smtClean="0">
                <a:latin typeface="Consolas" panose="020B0609020204030204" pitchFamily="49" charset="0"/>
              </a:rPr>
              <a:t>::find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 Find the first element that 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is equal to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a value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In, </a:t>
            </a:r>
            <a:r>
              <a:rPr lang="en-US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requires</a:t>
            </a:r>
            <a:r>
              <a:rPr lang="en-US" dirty="0" smtClean="0">
                <a:solidFill>
                  <a:schemeClr val="tx1"/>
                </a:solidFill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solidFill>
                  <a:schemeClr val="tx1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input_iterator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&lt;In&gt; &amp;&amp; ...)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In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find(In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first, In last, T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&amp;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val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while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(first != last &amp;&amp; *first !=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val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++first;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first;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 find an </a:t>
            </a:r>
            <a:r>
              <a:rPr lang="en-US" dirty="0" err="1">
                <a:solidFill>
                  <a:srgbClr val="008000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in a 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given vector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f(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::vector&lt;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const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&amp;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v,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x)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p =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::find(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v.begin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(),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v.end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(), x);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(p !=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v.end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we found x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cout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&lt;&lt; *p &lt;&lt; "\n";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2/1/2024, Lecture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The C++ Standard Library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31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742020" y="5091347"/>
            <a:ext cx="6825458" cy="1080853"/>
            <a:chOff x="609600" y="990600"/>
            <a:chExt cx="8180294" cy="1295400"/>
          </a:xfrm>
          <a:solidFill>
            <a:srgbClr val="92D050"/>
          </a:solidFill>
        </p:grpSpPr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838200" y="1905000"/>
              <a:ext cx="762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7239000" y="990600"/>
              <a:ext cx="762000" cy="381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5791200" y="990600"/>
              <a:ext cx="762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3200400" y="990600"/>
              <a:ext cx="762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1752600" y="990600"/>
              <a:ext cx="762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8027894" y="1905000"/>
              <a:ext cx="762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4" name="AutoShape 10"/>
            <p:cNvCxnSpPr>
              <a:cxnSpLocks noChangeShapeType="1"/>
              <a:stCxn id="12" idx="3"/>
              <a:endCxn id="11" idx="1"/>
            </p:cNvCxnSpPr>
            <p:nvPr/>
          </p:nvCxnSpPr>
          <p:spPr bwMode="auto">
            <a:xfrm>
              <a:off x="2514600" y="1181100"/>
              <a:ext cx="685800" cy="0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/>
          </p:spPr>
        </p:cxnSp>
        <p:cxnSp>
          <p:nvCxnSpPr>
            <p:cNvPr id="15" name="AutoShape 11"/>
            <p:cNvCxnSpPr>
              <a:cxnSpLocks noChangeShapeType="1"/>
              <a:stCxn id="10" idx="3"/>
              <a:endCxn id="9" idx="1"/>
            </p:cNvCxnSpPr>
            <p:nvPr/>
          </p:nvCxnSpPr>
          <p:spPr bwMode="auto">
            <a:xfrm>
              <a:off x="6553200" y="1181100"/>
              <a:ext cx="685800" cy="0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/>
          </p:spPr>
        </p:cxn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4572000" y="990600"/>
              <a:ext cx="762000" cy="381000"/>
            </a:xfrm>
            <a:prstGeom prst="rect">
              <a:avLst/>
            </a:prstGeom>
            <a:grpFill/>
            <a:ln w="9525" cap="rnd">
              <a:solidFill>
                <a:schemeClr val="bg1"/>
              </a:solidFill>
              <a:prstDash val="sysDot"/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pPr algn="ctr"/>
              <a:r>
                <a:rPr lang="en-US"/>
                <a:t>…</a:t>
              </a:r>
            </a:p>
          </p:txBody>
        </p:sp>
        <p:cxnSp>
          <p:nvCxnSpPr>
            <p:cNvPr id="17" name="AutoShape 13"/>
            <p:cNvCxnSpPr>
              <a:cxnSpLocks noChangeShapeType="1"/>
              <a:stCxn id="11" idx="3"/>
              <a:endCxn id="16" idx="1"/>
            </p:cNvCxnSpPr>
            <p:nvPr/>
          </p:nvCxnSpPr>
          <p:spPr bwMode="auto">
            <a:xfrm>
              <a:off x="3962400" y="1181100"/>
              <a:ext cx="609600" cy="0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/>
          </p:spPr>
        </p:cxnSp>
        <p:cxnSp>
          <p:nvCxnSpPr>
            <p:cNvPr id="18" name="AutoShape 14"/>
            <p:cNvCxnSpPr>
              <a:cxnSpLocks noChangeShapeType="1"/>
              <a:stCxn id="16" idx="3"/>
              <a:endCxn id="10" idx="1"/>
            </p:cNvCxnSpPr>
            <p:nvPr/>
          </p:nvCxnSpPr>
          <p:spPr bwMode="auto">
            <a:xfrm>
              <a:off x="5334000" y="1181100"/>
              <a:ext cx="457200" cy="0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/>
          </p:spPr>
        </p:cxn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 flipV="1">
              <a:off x="1219200" y="1371600"/>
              <a:ext cx="914400" cy="68580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 flipH="1" flipV="1">
              <a:off x="7620000" y="1371600"/>
              <a:ext cx="762000" cy="83820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 Box 17"/>
            <p:cNvSpPr txBox="1">
              <a:spLocks noChangeArrowheads="1"/>
            </p:cNvSpPr>
            <p:nvPr/>
          </p:nvSpPr>
          <p:spPr bwMode="auto">
            <a:xfrm>
              <a:off x="609600" y="1531143"/>
              <a:ext cx="990600" cy="36671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begin:</a:t>
              </a:r>
            </a:p>
          </p:txBody>
        </p:sp>
        <p:sp>
          <p:nvSpPr>
            <p:cNvPr id="22" name="Text Box 18"/>
            <p:cNvSpPr txBox="1">
              <a:spLocks noChangeArrowheads="1"/>
            </p:cNvSpPr>
            <p:nvPr/>
          </p:nvSpPr>
          <p:spPr bwMode="auto">
            <a:xfrm>
              <a:off x="7239000" y="1531142"/>
              <a:ext cx="990600" cy="36671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end:</a:t>
              </a:r>
            </a:p>
          </p:txBody>
        </p:sp>
      </p:grpSp>
      <p:sp>
        <p:nvSpPr>
          <p:cNvPr id="23" name="Oval 22"/>
          <p:cNvSpPr/>
          <p:nvPr/>
        </p:nvSpPr>
        <p:spPr>
          <a:xfrm>
            <a:off x="2922367" y="2743199"/>
            <a:ext cx="471796" cy="471795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993791" y="2743198"/>
            <a:ext cx="471796" cy="471795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031955" y="3012664"/>
            <a:ext cx="471796" cy="471795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632134" y="1966604"/>
            <a:ext cx="2416026" cy="471795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19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s</a:t>
            </a:r>
            <a:r>
              <a:rPr lang="en-US" dirty="0" err="1" smtClean="0">
                <a:latin typeface="Consolas" panose="020B0609020204030204" pitchFamily="49" charset="0"/>
              </a:rPr>
              <a:t>td</a:t>
            </a:r>
            <a:r>
              <a:rPr lang="en-US" dirty="0" smtClean="0">
                <a:latin typeface="Consolas" panose="020B0609020204030204" pitchFamily="49" charset="0"/>
              </a:rPr>
              <a:t>::find</a:t>
            </a:r>
            <a:r>
              <a:rPr lang="en-US" smtClean="0"/>
              <a:t>: </a:t>
            </a:r>
            <a:r>
              <a:rPr lang="en-US" dirty="0"/>
              <a:t>G</a:t>
            </a:r>
            <a:r>
              <a:rPr lang="en-US" smtClean="0"/>
              <a:t>eneric </a:t>
            </a:r>
            <a:r>
              <a:rPr lang="en-US" dirty="0"/>
              <a:t>for </a:t>
            </a:r>
            <a:r>
              <a:rPr lang="en-US" dirty="0" smtClean="0"/>
              <a:t>both, </a:t>
            </a:r>
            <a:r>
              <a:rPr lang="en-US" dirty="0"/>
              <a:t>element type and container 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 works for list of strings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f(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::list&lt;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::string&gt;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&amp;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l,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::string x)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p =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::find(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l.begin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(),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l.end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(), x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    // &lt;-- here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(p !=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l.end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())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   // did we find x?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cout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&lt;&lt;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"Found x: 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&lt;&lt; *p &lt;&lt;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"\n"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 works of set of doubles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f(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::set&lt;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const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&amp;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s,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x)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p =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::find(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s.begin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(),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s.end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(), x);  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   //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&lt;-- here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(p !=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s.end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())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   // did we find x?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cout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&lt;&lt;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"Found x: 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&lt;&lt; *p &lt;&lt;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"\n"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2/1/2024, Lecture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The C++ Standard Library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7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Algorithms and Iterators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iterator points to (refers to, denotes) an element of a sequence</a:t>
            </a:r>
          </a:p>
          <a:p>
            <a:r>
              <a:rPr lang="en-US" dirty="0" smtClean="0"/>
              <a:t>The end of the sequence is “one past the last element”</a:t>
            </a:r>
          </a:p>
          <a:p>
            <a:pPr lvl="1"/>
            <a:r>
              <a:rPr lang="en-US" dirty="0" smtClean="0"/>
              <a:t> </a:t>
            </a:r>
            <a:r>
              <a:rPr lang="en-US" b="1" dirty="0" smtClean="0"/>
              <a:t>not</a:t>
            </a:r>
            <a:r>
              <a:rPr lang="en-US" dirty="0" smtClean="0"/>
              <a:t> “the last element”</a:t>
            </a:r>
          </a:p>
          <a:p>
            <a:pPr lvl="1"/>
            <a:r>
              <a:rPr lang="en-US" dirty="0" smtClean="0"/>
              <a:t>That’s necessary to elegantly represent an empty sequence</a:t>
            </a:r>
          </a:p>
          <a:p>
            <a:pPr lvl="1"/>
            <a:r>
              <a:rPr lang="en-US" dirty="0" smtClean="0"/>
              <a:t>One-past-the-last-element isn’t an element</a:t>
            </a:r>
          </a:p>
          <a:p>
            <a:pPr lvl="2"/>
            <a:r>
              <a:rPr lang="en-US" dirty="0" smtClean="0"/>
              <a:t>You can compare an iterator pointing to it</a:t>
            </a:r>
          </a:p>
          <a:p>
            <a:pPr lvl="2"/>
            <a:r>
              <a:rPr lang="en-US" dirty="0" smtClean="0"/>
              <a:t>You can’t dereference it (read its value)</a:t>
            </a:r>
          </a:p>
          <a:p>
            <a:r>
              <a:rPr lang="en-US" dirty="0" smtClean="0"/>
              <a:t>Returning the end of the sequence is the standard idiom for “not found” or “unsuccessful”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2/1/2024, Lecture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The C++ Standard Library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pPr/>
              <a:t>33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7239000" y="4800600"/>
            <a:ext cx="2743200" cy="1752600"/>
            <a:chOff x="5791200" y="4343400"/>
            <a:chExt cx="2743200" cy="1752600"/>
          </a:xfrm>
        </p:grpSpPr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7391400" y="4876800"/>
              <a:ext cx="9144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5791200" y="4876800"/>
              <a:ext cx="9144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6629400" y="5715000"/>
              <a:ext cx="914400" cy="381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6248400" y="5060156"/>
              <a:ext cx="685800" cy="6548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 flipH="1">
              <a:off x="7315200" y="5067300"/>
              <a:ext cx="533400" cy="64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 Box 20"/>
            <p:cNvSpPr txBox="1">
              <a:spLocks noChangeArrowheads="1"/>
            </p:cNvSpPr>
            <p:nvPr/>
          </p:nvSpPr>
          <p:spPr bwMode="auto">
            <a:xfrm>
              <a:off x="5867400" y="4343400"/>
              <a:ext cx="26670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dirty="0">
                  <a:latin typeface="+mn-lt"/>
                </a:rPr>
                <a:t>An empty sequence: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229215" y="5334000"/>
            <a:ext cx="5285885" cy="1219200"/>
            <a:chOff x="-332885" y="4572000"/>
            <a:chExt cx="5285885" cy="1219200"/>
          </a:xfrm>
        </p:grpSpPr>
        <p:sp>
          <p:nvSpPr>
            <p:cNvPr id="20" name="Rectangle 4"/>
            <p:cNvSpPr>
              <a:spLocks noChangeArrowheads="1"/>
            </p:cNvSpPr>
            <p:nvPr/>
          </p:nvSpPr>
          <p:spPr bwMode="auto">
            <a:xfrm>
              <a:off x="1295400" y="4572000"/>
              <a:ext cx="9144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5"/>
            <p:cNvSpPr>
              <a:spLocks noChangeArrowheads="1"/>
            </p:cNvSpPr>
            <p:nvPr/>
          </p:nvSpPr>
          <p:spPr bwMode="auto">
            <a:xfrm>
              <a:off x="990600" y="5410200"/>
              <a:ext cx="9144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22" name="Rectangle 6"/>
            <p:cNvSpPr>
              <a:spLocks noChangeArrowheads="1"/>
            </p:cNvSpPr>
            <p:nvPr/>
          </p:nvSpPr>
          <p:spPr bwMode="auto">
            <a:xfrm>
              <a:off x="1752600" y="5410200"/>
              <a:ext cx="9144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23" name="Rectangle 7"/>
            <p:cNvSpPr>
              <a:spLocks noChangeArrowheads="1"/>
            </p:cNvSpPr>
            <p:nvPr/>
          </p:nvSpPr>
          <p:spPr bwMode="auto">
            <a:xfrm>
              <a:off x="2514600" y="5410200"/>
              <a:ext cx="9144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24" name="Rectangle 8"/>
            <p:cNvSpPr>
              <a:spLocks noChangeArrowheads="1"/>
            </p:cNvSpPr>
            <p:nvPr/>
          </p:nvSpPr>
          <p:spPr bwMode="auto">
            <a:xfrm>
              <a:off x="3276600" y="5410200"/>
              <a:ext cx="9144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25" name="Rectangle 9"/>
            <p:cNvSpPr>
              <a:spLocks noChangeArrowheads="1"/>
            </p:cNvSpPr>
            <p:nvPr/>
          </p:nvSpPr>
          <p:spPr bwMode="auto">
            <a:xfrm>
              <a:off x="4038600" y="5410200"/>
              <a:ext cx="914400" cy="381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11"/>
            <p:cNvSpPr>
              <a:spLocks noChangeShapeType="1"/>
            </p:cNvSpPr>
            <p:nvPr/>
          </p:nvSpPr>
          <p:spPr bwMode="auto">
            <a:xfrm>
              <a:off x="1676400" y="4762500"/>
              <a:ext cx="381000" cy="64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Rectangle 14"/>
            <p:cNvSpPr>
              <a:spLocks noChangeArrowheads="1"/>
            </p:cNvSpPr>
            <p:nvPr/>
          </p:nvSpPr>
          <p:spPr bwMode="auto">
            <a:xfrm>
              <a:off x="3429000" y="4572000"/>
              <a:ext cx="9144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18"/>
            <p:cNvSpPr>
              <a:spLocks noChangeShapeType="1"/>
            </p:cNvSpPr>
            <p:nvPr/>
          </p:nvSpPr>
          <p:spPr bwMode="auto">
            <a:xfrm>
              <a:off x="3886200" y="4762500"/>
              <a:ext cx="533400" cy="64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 Box 19"/>
            <p:cNvSpPr txBox="1">
              <a:spLocks noChangeArrowheads="1"/>
            </p:cNvSpPr>
            <p:nvPr/>
          </p:nvSpPr>
          <p:spPr bwMode="auto">
            <a:xfrm>
              <a:off x="2405743" y="4584612"/>
              <a:ext cx="10668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the end:</a:t>
              </a:r>
            </a:p>
          </p:txBody>
        </p:sp>
        <p:sp>
          <p:nvSpPr>
            <p:cNvPr id="30" name="Text Box 21"/>
            <p:cNvSpPr txBox="1">
              <a:spLocks noChangeArrowheads="1"/>
            </p:cNvSpPr>
            <p:nvPr/>
          </p:nvSpPr>
          <p:spPr bwMode="auto">
            <a:xfrm>
              <a:off x="-332885" y="4584612"/>
              <a:ext cx="15956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some iterator: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284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algorithm: </a:t>
            </a:r>
            <a:r>
              <a:rPr lang="en-US" dirty="0" err="1" smtClean="0">
                <a:latin typeface="Consolas" panose="020B0609020204030204" pitchFamily="49" charset="0"/>
              </a:rPr>
              <a:t>find_if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3600" dirty="0" smtClean="0"/>
              <a:t>Find the first element that matches a criteria (predicate)</a:t>
            </a:r>
          </a:p>
          <a:p>
            <a:pPr lvl="1"/>
            <a:r>
              <a:rPr lang="en-US" sz="3300" dirty="0" smtClean="0"/>
              <a:t>Here, a predicate takes one argument and returns a bool</a:t>
            </a:r>
          </a:p>
          <a:p>
            <a:pPr lvl="1"/>
            <a:endParaRPr lang="en-US" dirty="0" smtClean="0"/>
          </a:p>
          <a:p>
            <a:pPr marL="91440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In,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Pred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pPr marL="91440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In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find_if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(In first, In last,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Pred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pred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1440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while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(first != last &amp;&amp; !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pred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(*first))</a:t>
            </a:r>
          </a:p>
          <a:p>
            <a:pPr marL="91440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++first;</a:t>
            </a:r>
          </a:p>
          <a:p>
            <a:pPr marL="91440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first;</a:t>
            </a:r>
          </a:p>
          <a:p>
            <a:pPr marL="91440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91440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f(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::vector&lt;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const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&amp;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v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1440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p =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find_if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v.begin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(),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v.end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(), odd);</a:t>
            </a:r>
          </a:p>
          <a:p>
            <a:pPr marL="91440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(p !=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v.end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())</a:t>
            </a:r>
          </a:p>
          <a:p>
            <a:pPr marL="91440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{ </a:t>
            </a:r>
          </a:p>
          <a:p>
            <a:pPr marL="91440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        // we found an odd number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1440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914400" indent="0">
              <a:spcBef>
                <a:spcPts val="600"/>
              </a:spcBef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2/1/2024, Lecture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The C++ Standard Library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91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Predicates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 predicate (of one argument) is a function or a function object that takes an argument and returns a </a:t>
            </a:r>
            <a:r>
              <a:rPr lang="en-US" dirty="0" smtClean="0">
                <a:latin typeface="Consolas" panose="020B0609020204030204" pitchFamily="49" charset="0"/>
              </a:rPr>
              <a:t>bool</a:t>
            </a:r>
          </a:p>
          <a:p>
            <a:r>
              <a:rPr lang="en-US" dirty="0" smtClean="0"/>
              <a:t>A function:</a:t>
            </a:r>
          </a:p>
          <a:p>
            <a:pPr marL="914400" indent="0">
              <a:spcBef>
                <a:spcPts val="600"/>
              </a:spcBef>
              <a:buNone/>
            </a:pP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bool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odd(</a:t>
            </a:r>
            <a:r>
              <a:rPr 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i) {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i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% </a:t>
            </a:r>
            <a:r>
              <a:rPr lang="en-US" sz="1600" dirty="0" smtClean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   // % is the remainder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14400" indent="0">
              <a:spcBef>
                <a:spcPts val="6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odd(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7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                             // call odd: is 7 odd</a:t>
            </a:r>
            <a:r>
              <a:rPr lang="en-US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?</a:t>
            </a:r>
            <a:endParaRPr lang="en-US" dirty="0" smtClean="0"/>
          </a:p>
          <a:p>
            <a:r>
              <a:rPr lang="en-US" dirty="0" smtClean="0"/>
              <a:t>A function object:</a:t>
            </a:r>
          </a:p>
          <a:p>
            <a:pPr marL="914400" indent="0">
              <a:spcBef>
                <a:spcPts val="600"/>
              </a:spcBef>
              <a:buNone/>
            </a:pPr>
            <a:r>
              <a:rPr 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Odd {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14400" indent="0">
              <a:spcBef>
                <a:spcPts val="6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bool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operator()(</a:t>
            </a:r>
            <a:r>
              <a:rPr 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i) </a:t>
            </a:r>
            <a:r>
              <a:rPr 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{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i %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 }</a:t>
            </a:r>
          </a:p>
          <a:p>
            <a:pPr marL="914400" indent="0">
              <a:spcBef>
                <a:spcPts val="6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</a:p>
          <a:p>
            <a:pPr marL="914400" indent="0">
              <a:spcBef>
                <a:spcPts val="6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Odd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odd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    // make an object odd of type Odd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14400" indent="0">
              <a:spcBef>
                <a:spcPts val="6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odd(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7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     // call odd: is 7 odd</a:t>
            </a:r>
            <a:r>
              <a:rPr lang="en-US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?</a:t>
            </a:r>
            <a:endParaRPr lang="en-US" sz="1600" dirty="0" smtClean="0"/>
          </a:p>
          <a:p>
            <a:r>
              <a:rPr lang="en-US" dirty="0" smtClean="0"/>
              <a:t>A lambda function:</a:t>
            </a:r>
          </a:p>
          <a:p>
            <a:pPr marL="914400" indent="0">
              <a:buNone/>
            </a:pP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odd =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[](</a:t>
            </a:r>
            <a:r>
              <a:rPr lang="en-US" sz="16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i) { </a:t>
            </a:r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i % </a:t>
            </a:r>
            <a:r>
              <a:rPr lang="en-US" sz="1600" dirty="0" smtClean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 }</a:t>
            </a:r>
          </a:p>
          <a:p>
            <a:pPr marL="914400" indent="0">
              <a:spcBef>
                <a:spcPts val="6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odd(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7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     // call odd: is 7 odd?</a:t>
            </a:r>
            <a:endParaRPr lang="en-US" sz="1600" dirty="0"/>
          </a:p>
          <a:p>
            <a:pPr marL="914400" indent="0">
              <a:buNone/>
            </a:pPr>
            <a:endParaRPr lang="en-US" sz="16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2/1/2024, Lecture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The C++ Standard Library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900" dirty="0"/>
              <a:t>A concrete example using </a:t>
            </a:r>
            <a:r>
              <a:rPr lang="en-US" sz="2900" dirty="0" smtClean="0"/>
              <a:t>state:</a:t>
            </a:r>
            <a:endParaRPr lang="en-US" sz="2900" dirty="0"/>
          </a:p>
          <a:p>
            <a:pPr marL="914400" indent="0">
              <a:spcBef>
                <a:spcPts val="600"/>
              </a:spcBef>
              <a:buNone/>
            </a:pPr>
            <a:endParaRPr lang="en-US" dirty="0" smtClean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914400" indent="0">
              <a:spcBef>
                <a:spcPts val="600"/>
              </a:spcBef>
              <a:buNone/>
            </a:pPr>
            <a:r>
              <a:rPr lang="en-US" sz="1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T&gt;</a:t>
            </a:r>
          </a:p>
          <a:p>
            <a:pPr marL="914400" indent="0">
              <a:spcBef>
                <a:spcPts val="600"/>
              </a:spcBef>
              <a:buNone/>
            </a:pPr>
            <a:r>
              <a:rPr lang="en-US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less_than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1440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T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val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    // value to compare with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1440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less_than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(T x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val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(x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{}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1440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</a:p>
          <a:p>
            <a:pPr marL="91440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bool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operator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()(T </a:t>
            </a:r>
            <a:r>
              <a:rPr lang="en-US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&amp;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x) </a:t>
            </a:r>
            <a:r>
              <a:rPr lang="en-US" sz="14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91440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x &lt;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val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91440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914400" indent="0">
              <a:spcBef>
                <a:spcPts val="600"/>
              </a:spcBef>
              <a:buNone/>
            </a:pP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</a:p>
          <a:p>
            <a:pPr marL="914400" indent="0">
              <a:spcBef>
                <a:spcPts val="600"/>
              </a:spcBef>
              <a:buNone/>
            </a:pP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1440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// find x &lt; 43 in </a:t>
            </a:r>
            <a:r>
              <a:rPr lang="en-US" sz="14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std</a:t>
            </a:r>
            <a:r>
              <a:rPr lang="en-US" sz="14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::vector&lt;</a:t>
            </a:r>
            <a:r>
              <a:rPr lang="en-US" sz="14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int</a:t>
            </a:r>
            <a:r>
              <a:rPr lang="en-US" sz="14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&gt;: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1440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p =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find_if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v.begin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(),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v.end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(), 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less_than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smtClean="0">
                <a:solidFill>
                  <a:srgbClr val="098658"/>
                </a:solidFill>
                <a:latin typeface="Consolas" panose="020B0609020204030204" pitchFamily="49" charset="0"/>
              </a:rPr>
              <a:t>43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91440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// find x &lt; “perfection” in </a:t>
            </a:r>
            <a:r>
              <a:rPr lang="en-US" sz="14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std</a:t>
            </a:r>
            <a:r>
              <a:rPr lang="en-US" sz="14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::list&lt;</a:t>
            </a:r>
            <a:r>
              <a:rPr lang="en-US" sz="14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std</a:t>
            </a:r>
            <a:r>
              <a:rPr lang="en-US" sz="14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::string</a:t>
            </a: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&gt;: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1440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q =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find_if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ls.begin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(),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ls.end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(), 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less_than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A31515"/>
                </a:solidFill>
                <a:latin typeface="Consolas" panose="020B0609020204030204" pitchFamily="49" charset="0"/>
              </a:rPr>
              <a:t>"perfection"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2/1/2024, Lecture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The C++ Standard Library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45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Function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very efficient technique</a:t>
            </a:r>
          </a:p>
          <a:p>
            <a:pPr lvl="1"/>
            <a:r>
              <a:rPr lang="en-US" dirty="0" err="1" smtClean="0"/>
              <a:t>inlining</a:t>
            </a:r>
            <a:r>
              <a:rPr lang="en-US" dirty="0" smtClean="0"/>
              <a:t> very easy</a:t>
            </a:r>
          </a:p>
          <a:p>
            <a:pPr lvl="2"/>
            <a:r>
              <a:rPr lang="en-US" dirty="0" smtClean="0"/>
              <a:t>and effective with current compilers</a:t>
            </a:r>
          </a:p>
          <a:p>
            <a:pPr lvl="1"/>
            <a:r>
              <a:rPr lang="en-US" dirty="0" smtClean="0"/>
              <a:t>Faster than equivalent function</a:t>
            </a:r>
          </a:p>
          <a:p>
            <a:pPr lvl="2"/>
            <a:r>
              <a:rPr lang="en-US" dirty="0" smtClean="0"/>
              <a:t>And sometimes you can’t write an equivalent function</a:t>
            </a:r>
          </a:p>
          <a:p>
            <a:r>
              <a:rPr lang="en-US" dirty="0" smtClean="0"/>
              <a:t>The main method of policy parameterization in the STL</a:t>
            </a:r>
          </a:p>
          <a:p>
            <a:r>
              <a:rPr lang="en-US" dirty="0" smtClean="0"/>
              <a:t>Key to emulating functional programming techniques in C++</a:t>
            </a:r>
          </a:p>
          <a:p>
            <a:pPr lvl="1"/>
            <a:r>
              <a:rPr lang="en-US" dirty="0" smtClean="0"/>
              <a:t>‘Using code as data’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2/1/2024, Lecture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The C++ Standard Library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15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Lambda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/>
          </a:bodyPr>
          <a:lstStyle/>
          <a:p>
            <a:r>
              <a:rPr lang="en-US" sz="2900" dirty="0"/>
              <a:t>A concrete </a:t>
            </a:r>
            <a:r>
              <a:rPr lang="en-US" sz="2900" dirty="0" smtClean="0"/>
              <a:t>example:</a:t>
            </a:r>
            <a:endParaRPr lang="en-US" sz="2900" dirty="0"/>
          </a:p>
          <a:p>
            <a:pPr marL="914400" indent="0">
              <a:spcBef>
                <a:spcPts val="600"/>
              </a:spcBef>
              <a:buNone/>
            </a:pPr>
            <a:endParaRPr lang="en-US" sz="14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14400" indent="0">
              <a:spcBef>
                <a:spcPts val="600"/>
              </a:spcBef>
              <a:buNone/>
            </a:pPr>
            <a:r>
              <a:rPr lang="en-US" sz="14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find x &lt; 43 in </a:t>
            </a:r>
            <a:r>
              <a:rPr lang="en-US" sz="14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std</a:t>
            </a:r>
            <a:r>
              <a:rPr lang="en-US" sz="14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::vector&lt;</a:t>
            </a:r>
            <a:r>
              <a:rPr lang="en-US" sz="14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int</a:t>
            </a:r>
            <a:r>
              <a:rPr lang="en-US" sz="14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&gt;: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1440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p = 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find_if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v.begin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(),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v.end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(), 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[](auto x) { return x &lt; </a:t>
            </a:r>
            <a:r>
              <a:rPr lang="en-US" sz="1400" dirty="0" smtClean="0">
                <a:solidFill>
                  <a:srgbClr val="098658"/>
                </a:solidFill>
                <a:latin typeface="Consolas" panose="020B0609020204030204" pitchFamily="49" charset="0"/>
              </a:rPr>
              <a:t>43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 });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1440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// find x &lt; “perfection” in </a:t>
            </a:r>
            <a:r>
              <a:rPr lang="en-US" sz="14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std</a:t>
            </a:r>
            <a:r>
              <a:rPr lang="en-US" sz="14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::list&lt;</a:t>
            </a:r>
            <a:r>
              <a:rPr lang="en-US" sz="14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std</a:t>
            </a:r>
            <a:r>
              <a:rPr lang="en-US" sz="14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::string</a:t>
            </a: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&gt;: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1440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q = 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find_if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ls.begin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(),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ls.end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(), 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[](auto x) { return x &lt; </a:t>
            </a:r>
            <a:r>
              <a:rPr lang="en-US" sz="1400" dirty="0" smtClean="0">
                <a:solidFill>
                  <a:srgbClr val="A31515"/>
                </a:solidFill>
                <a:latin typeface="Consolas" panose="020B0609020204030204" pitchFamily="49" charset="0"/>
              </a:rPr>
              <a:t>"perfection"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; });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2/1/2024, Lecture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The C++ Standard Library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16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Policy Parameterization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9025128" cy="435133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Whenever you have a useful algorithm, you eventually want to parameterize it by a “policy”.</a:t>
            </a:r>
          </a:p>
          <a:p>
            <a:pPr lvl="1"/>
            <a:r>
              <a:rPr lang="en-US" dirty="0" smtClean="0"/>
              <a:t>For example, we need to parameterize sort by the comparison criteria</a:t>
            </a:r>
          </a:p>
          <a:p>
            <a:pPr marL="914400" indent="0">
              <a:spcBef>
                <a:spcPts val="600"/>
              </a:spcBef>
              <a:buNone/>
            </a:pPr>
            <a:endParaRPr lang="en-US" sz="1400" dirty="0" smtClean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914400" indent="0">
              <a:spcBef>
                <a:spcPts val="600"/>
              </a:spcBef>
              <a:buNone/>
            </a:pPr>
            <a:r>
              <a:rPr lang="en-US" sz="14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record {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1440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::string name;</a:t>
            </a: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    // standard string for ease of use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1440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addr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24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];</a:t>
            </a: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       // old C-style string to match database layout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1440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    // ...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14400" indent="0">
              <a:spcBef>
                <a:spcPts val="600"/>
              </a:spcBef>
              <a:buNone/>
            </a:pP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</a:p>
          <a:p>
            <a:pPr marL="914400" indent="0">
              <a:spcBef>
                <a:spcPts val="600"/>
              </a:spcBef>
              <a:buNone/>
            </a:pP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14400" indent="0">
              <a:spcBef>
                <a:spcPts val="600"/>
              </a:spcBef>
              <a:buNone/>
            </a:pP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::vector&lt;record&gt;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vr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= {</a:t>
            </a:r>
          </a:p>
          <a:p>
            <a:pPr marL="91440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{</a:t>
            </a:r>
            <a:r>
              <a:rPr lang="en-US" sz="1400" dirty="0">
                <a:solidFill>
                  <a:srgbClr val="A31515"/>
                </a:solidFill>
                <a:latin typeface="Consolas" panose="020B0609020204030204" pitchFamily="49" charset="0"/>
              </a:rPr>
              <a:t>"John Doe"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>
                <a:solidFill>
                  <a:srgbClr val="A31515"/>
                </a:solidFill>
                <a:latin typeface="Consolas" panose="020B0609020204030204" pitchFamily="49" charset="0"/>
              </a:rPr>
              <a:t>"42 Main Street"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},</a:t>
            </a:r>
          </a:p>
          <a:p>
            <a:pPr marL="91440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{</a:t>
            </a:r>
            <a:r>
              <a:rPr lang="en-US" sz="1400" dirty="0">
                <a:solidFill>
                  <a:srgbClr val="A31515"/>
                </a:solidFill>
                <a:latin typeface="Consolas" panose="020B0609020204030204" pitchFamily="49" charset="0"/>
              </a:rPr>
              <a:t>"Donald Duck"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>
                <a:solidFill>
                  <a:srgbClr val="A31515"/>
                </a:solidFill>
                <a:latin typeface="Consolas" panose="020B0609020204030204" pitchFamily="49" charset="0"/>
              </a:rPr>
              <a:t>"123 3rd Avenue"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},</a:t>
            </a:r>
          </a:p>
          <a:p>
            <a:pPr marL="914400" indent="0">
              <a:spcBef>
                <a:spcPts val="600"/>
              </a:spcBef>
              <a:buNone/>
            </a:pP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1440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::sort(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vr.begin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(),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vr.end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(),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cmp_by_name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());</a:t>
            </a: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    // sort by name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14400" indent="0">
              <a:spcBef>
                <a:spcPts val="600"/>
              </a:spcBef>
              <a:buNone/>
            </a:pP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::sort(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vr.begin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(),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vr.end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(),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cmp_by_addr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());</a:t>
            </a: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    // sort by </a:t>
            </a:r>
            <a:r>
              <a:rPr lang="en-US" sz="14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addr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2/1/2024, Lecture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The C++ Standard Library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2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Git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Distributed version control system</a:t>
            </a:r>
          </a:p>
          <a:p>
            <a:r>
              <a:rPr lang="en-US" dirty="0" smtClean="0"/>
              <a:t>Entire code and history is kept on user’s machine</a:t>
            </a:r>
          </a:p>
          <a:p>
            <a:pPr lvl="1"/>
            <a:r>
              <a:rPr lang="en-US" dirty="0" smtClean="0"/>
              <a:t>Changes can be made without internet access</a:t>
            </a:r>
          </a:p>
          <a:p>
            <a:pPr lvl="1"/>
            <a:r>
              <a:rPr lang="en-US" dirty="0" smtClean="0"/>
              <a:t>(Except pushing and pulling from a remote server)</a:t>
            </a:r>
          </a:p>
          <a:p>
            <a:r>
              <a:rPr lang="en-US" dirty="0" smtClean="0"/>
              <a:t>One of many different version control systems</a:t>
            </a:r>
          </a:p>
          <a:p>
            <a:pPr lvl="1"/>
            <a:r>
              <a:rPr lang="en-US" dirty="0" smtClean="0"/>
              <a:t>Subversion, Perforce, Mercurial</a:t>
            </a:r>
          </a:p>
          <a:p>
            <a:pPr lvl="1"/>
            <a:r>
              <a:rPr lang="en-US" dirty="0" err="1" smtClean="0"/>
              <a:t>Git</a:t>
            </a:r>
            <a:r>
              <a:rPr lang="en-US" dirty="0" smtClean="0"/>
              <a:t> one of the most widely used ones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2/1/2024, Lecture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The C++ Standard Library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49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914400" indent="0">
              <a:spcBef>
                <a:spcPts val="600"/>
              </a:spcBef>
              <a:buNone/>
            </a:pPr>
            <a:endParaRPr lang="en-US" dirty="0" smtClean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pPr marL="914400" indent="0">
              <a:spcBef>
                <a:spcPts val="600"/>
              </a:spcBef>
              <a:buNone/>
            </a:pP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Different comparisons for record objects: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14400" indent="0">
              <a:spcBef>
                <a:spcPts val="600"/>
              </a:spcBef>
              <a:buNone/>
            </a:pP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cmp_by_name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1440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bool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operator()(record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&amp;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a, record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&amp;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b)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1440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{</a:t>
            </a:r>
          </a:p>
          <a:p>
            <a:pPr marL="91440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a.name &lt; b.name;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// look at the name field of Rec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1440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}    </a:t>
            </a:r>
          </a:p>
          <a:p>
            <a:pPr marL="91440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</a:p>
          <a:p>
            <a:pPr marL="91440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cmp_by_addr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1440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bool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operator()(record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&amp;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a, record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&amp;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b)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1440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{</a:t>
            </a:r>
          </a:p>
          <a:p>
            <a:pPr marL="91440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strncmp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a.addr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b.addr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24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   // correct?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1440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}    </a:t>
            </a:r>
          </a:p>
          <a:p>
            <a:pPr marL="914400" indent="0">
              <a:spcBef>
                <a:spcPts val="600"/>
              </a:spcBef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1440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 note how the comparison function objects are used to hide ugly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91440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 and error-prone code 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2/1/2024, Lecture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The C++ Standard Library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s</a:t>
            </a:r>
            <a:r>
              <a:rPr lang="en-US" dirty="0" err="1" smtClean="0">
                <a:latin typeface="Consolas" panose="020B0609020204030204" pitchFamily="49" charset="0"/>
              </a:rPr>
              <a:t>td</a:t>
            </a:r>
            <a:r>
              <a:rPr lang="en-US" dirty="0" smtClean="0">
                <a:latin typeface="Consolas" panose="020B0609020204030204" pitchFamily="49" charset="0"/>
              </a:rPr>
              <a:t>::vector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648200"/>
          </a:xfrm>
        </p:spPr>
        <p:txBody>
          <a:bodyPr>
            <a:normAutofit fontScale="62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T&gt;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vector {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T* elements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    // ...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using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iterator = ...;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   // the type of an iterator is implementation defined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                             // and it (usefully) varies (e.g. range 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checked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iterators)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    // a vector iterator could be a pointer to an element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using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const_iterator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...;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iterator begin();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   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 //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points to first element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const_iterator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begin()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iterator end();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     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 //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points one beyond the last element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const_iterator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end()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iterator erase(iterator p);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    // remove element pointed to by p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iterator insert(iterator p, T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&amp;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v);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// insert a new element v before p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</a:p>
          <a:p>
            <a:pPr marL="0" indent="0">
              <a:spcBef>
                <a:spcPts val="600"/>
              </a:spcBef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2/1/2024, Lecture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The C++ Standard Library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6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insert() into </a:t>
            </a:r>
            <a:r>
              <a:rPr lang="en-US" dirty="0" err="1" smtClean="0">
                <a:latin typeface="Consolas" panose="020B0609020204030204" pitchFamily="49" charset="0"/>
              </a:rPr>
              <a:t>std</a:t>
            </a:r>
            <a:r>
              <a:rPr lang="en-US" dirty="0" smtClean="0">
                <a:latin typeface="Consolas" panose="020B0609020204030204" pitchFamily="49" charset="0"/>
              </a:rPr>
              <a:t>::vector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10670732" cy="4351337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::vector&lt;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&gt;::iterator p 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v.begin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 ++p; ++p; ++p;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::vector&lt;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&gt;::iterator q = p; ++q;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p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v.insert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(p,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99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 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leaves p pointing at the inserted element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dirty="0">
                <a:cs typeface="Times New Roman" pitchFamily="18" charset="0"/>
              </a:rPr>
              <a:t>Note: q is invalid after the</a:t>
            </a:r>
            <a:r>
              <a:rPr lang="en-US" b="1" dirty="0">
                <a:cs typeface="Times New Roman" pitchFamily="18" charset="0"/>
              </a:rPr>
              <a:t> insert()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dirty="0">
                <a:cs typeface="Times New Roman" pitchFamily="18" charset="0"/>
              </a:rPr>
              <a:t>Note: Some elements moved; all elements could have moved 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2/1/2024, Lecture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The C++ Standard Library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42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488339" y="2318142"/>
            <a:ext cx="6400800" cy="1157287"/>
            <a:chOff x="457200" y="1966913"/>
            <a:chExt cx="6400800" cy="1157287"/>
          </a:xfrm>
        </p:grpSpPr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990600" y="2271713"/>
              <a:ext cx="8382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6    </a:t>
              </a:r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2209800" y="2743200"/>
              <a:ext cx="4572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 flipH="1">
              <a:off x="3124200" y="2743200"/>
              <a:ext cx="3810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2667000" y="2743200"/>
              <a:ext cx="4572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3505200" y="2743200"/>
              <a:ext cx="4572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3962400" y="2743200"/>
              <a:ext cx="4572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4419600" y="2743200"/>
              <a:ext cx="4572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4876800" y="2743200"/>
              <a:ext cx="19812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>
              <a:off x="1524000" y="2455068"/>
              <a:ext cx="685800" cy="5167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457200" y="2271713"/>
              <a:ext cx="5334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v:</a:t>
              </a:r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3733800" y="1981200"/>
              <a:ext cx="6096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 flipH="1">
              <a:off x="3733800" y="2157413"/>
              <a:ext cx="228600" cy="5857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 Box 17"/>
            <p:cNvSpPr txBox="1">
              <a:spLocks noChangeArrowheads="1"/>
            </p:cNvSpPr>
            <p:nvPr/>
          </p:nvSpPr>
          <p:spPr bwMode="auto">
            <a:xfrm>
              <a:off x="3200400" y="1981200"/>
              <a:ext cx="4572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p:</a:t>
              </a:r>
            </a:p>
          </p:txBody>
        </p:sp>
        <p:sp>
          <p:nvSpPr>
            <p:cNvPr id="21" name="Rectangle 14"/>
            <p:cNvSpPr>
              <a:spLocks noChangeArrowheads="1"/>
            </p:cNvSpPr>
            <p:nvPr/>
          </p:nvSpPr>
          <p:spPr bwMode="auto">
            <a:xfrm>
              <a:off x="5638800" y="1981200"/>
              <a:ext cx="609600" cy="395288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17"/>
            <p:cNvSpPr txBox="1">
              <a:spLocks noChangeArrowheads="1"/>
            </p:cNvSpPr>
            <p:nvPr/>
          </p:nvSpPr>
          <p:spPr bwMode="auto">
            <a:xfrm>
              <a:off x="5035062" y="1966913"/>
              <a:ext cx="4572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q:</a:t>
              </a:r>
            </a:p>
          </p:txBody>
        </p:sp>
        <p:sp>
          <p:nvSpPr>
            <p:cNvPr id="23" name="Line 15"/>
            <p:cNvSpPr>
              <a:spLocks noChangeShapeType="1"/>
            </p:cNvSpPr>
            <p:nvPr/>
          </p:nvSpPr>
          <p:spPr bwMode="auto">
            <a:xfrm flipH="1">
              <a:off x="4191000" y="2164556"/>
              <a:ext cx="1600200" cy="5786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488339" y="4086938"/>
            <a:ext cx="6400800" cy="1205464"/>
            <a:chOff x="685800" y="4433336"/>
            <a:chExt cx="6400800" cy="1205464"/>
          </a:xfrm>
        </p:grpSpPr>
        <p:sp>
          <p:nvSpPr>
            <p:cNvPr id="25" name="Rectangle 18"/>
            <p:cNvSpPr>
              <a:spLocks noChangeArrowheads="1"/>
            </p:cNvSpPr>
            <p:nvPr/>
          </p:nvSpPr>
          <p:spPr bwMode="auto">
            <a:xfrm>
              <a:off x="1219200" y="4648200"/>
              <a:ext cx="8382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7    </a:t>
              </a:r>
            </a:p>
          </p:txBody>
        </p:sp>
        <p:sp>
          <p:nvSpPr>
            <p:cNvPr id="26" name="Rectangle 19"/>
            <p:cNvSpPr>
              <a:spLocks noChangeArrowheads="1"/>
            </p:cNvSpPr>
            <p:nvPr/>
          </p:nvSpPr>
          <p:spPr bwMode="auto">
            <a:xfrm>
              <a:off x="2438400" y="5257800"/>
              <a:ext cx="4572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27" name="Rectangle 20"/>
            <p:cNvSpPr>
              <a:spLocks noChangeArrowheads="1"/>
            </p:cNvSpPr>
            <p:nvPr/>
          </p:nvSpPr>
          <p:spPr bwMode="auto">
            <a:xfrm flipH="1">
              <a:off x="3352800" y="5257800"/>
              <a:ext cx="3810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28" name="Rectangle 21"/>
            <p:cNvSpPr>
              <a:spLocks noChangeArrowheads="1"/>
            </p:cNvSpPr>
            <p:nvPr/>
          </p:nvSpPr>
          <p:spPr bwMode="auto">
            <a:xfrm>
              <a:off x="2895600" y="5257800"/>
              <a:ext cx="4572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29" name="Rectangle 22"/>
            <p:cNvSpPr>
              <a:spLocks noChangeArrowheads="1"/>
            </p:cNvSpPr>
            <p:nvPr/>
          </p:nvSpPr>
          <p:spPr bwMode="auto">
            <a:xfrm>
              <a:off x="3733800" y="5257800"/>
              <a:ext cx="4572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99</a:t>
              </a:r>
            </a:p>
          </p:txBody>
        </p:sp>
        <p:sp>
          <p:nvSpPr>
            <p:cNvPr id="30" name="Rectangle 23"/>
            <p:cNvSpPr>
              <a:spLocks noChangeArrowheads="1"/>
            </p:cNvSpPr>
            <p:nvPr/>
          </p:nvSpPr>
          <p:spPr bwMode="auto">
            <a:xfrm>
              <a:off x="4191000" y="5257800"/>
              <a:ext cx="4572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31" name="Rectangle 24"/>
            <p:cNvSpPr>
              <a:spLocks noChangeArrowheads="1"/>
            </p:cNvSpPr>
            <p:nvPr/>
          </p:nvSpPr>
          <p:spPr bwMode="auto">
            <a:xfrm>
              <a:off x="4648200" y="5257800"/>
              <a:ext cx="4572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32" name="Rectangle 25"/>
            <p:cNvSpPr>
              <a:spLocks noChangeArrowheads="1"/>
            </p:cNvSpPr>
            <p:nvPr/>
          </p:nvSpPr>
          <p:spPr bwMode="auto">
            <a:xfrm>
              <a:off x="5562600" y="5257800"/>
              <a:ext cx="15240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26"/>
            <p:cNvSpPr>
              <a:spLocks noChangeShapeType="1"/>
            </p:cNvSpPr>
            <p:nvPr/>
          </p:nvSpPr>
          <p:spPr bwMode="auto">
            <a:xfrm>
              <a:off x="1828800" y="4800600"/>
              <a:ext cx="6096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 Box 27"/>
            <p:cNvSpPr txBox="1">
              <a:spLocks noChangeArrowheads="1"/>
            </p:cNvSpPr>
            <p:nvPr/>
          </p:nvSpPr>
          <p:spPr bwMode="auto">
            <a:xfrm>
              <a:off x="685800" y="4648200"/>
              <a:ext cx="5334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v:</a:t>
              </a:r>
            </a:p>
          </p:txBody>
        </p:sp>
        <p:sp>
          <p:nvSpPr>
            <p:cNvPr id="35" name="Rectangle 28"/>
            <p:cNvSpPr>
              <a:spLocks noChangeArrowheads="1"/>
            </p:cNvSpPr>
            <p:nvPr/>
          </p:nvSpPr>
          <p:spPr bwMode="auto">
            <a:xfrm>
              <a:off x="3962400" y="4440480"/>
              <a:ext cx="6096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29"/>
            <p:cNvSpPr>
              <a:spLocks noChangeShapeType="1"/>
            </p:cNvSpPr>
            <p:nvPr/>
          </p:nvSpPr>
          <p:spPr bwMode="auto">
            <a:xfrm flipH="1">
              <a:off x="3962400" y="4630980"/>
              <a:ext cx="228600" cy="6268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 Box 30"/>
            <p:cNvSpPr txBox="1">
              <a:spLocks noChangeArrowheads="1"/>
            </p:cNvSpPr>
            <p:nvPr/>
          </p:nvSpPr>
          <p:spPr bwMode="auto">
            <a:xfrm>
              <a:off x="3429000" y="4447624"/>
              <a:ext cx="4572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p:</a:t>
              </a:r>
            </a:p>
          </p:txBody>
        </p:sp>
        <p:sp>
          <p:nvSpPr>
            <p:cNvPr id="38" name="Rectangle 31"/>
            <p:cNvSpPr>
              <a:spLocks noChangeArrowheads="1"/>
            </p:cNvSpPr>
            <p:nvPr/>
          </p:nvSpPr>
          <p:spPr bwMode="auto">
            <a:xfrm>
              <a:off x="5105400" y="5257800"/>
              <a:ext cx="4572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39" name="Rectangle 14"/>
            <p:cNvSpPr>
              <a:spLocks noChangeArrowheads="1"/>
            </p:cNvSpPr>
            <p:nvPr/>
          </p:nvSpPr>
          <p:spPr bwMode="auto">
            <a:xfrm>
              <a:off x="5867400" y="4433336"/>
              <a:ext cx="609600" cy="395288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Text Box 17"/>
            <p:cNvSpPr txBox="1">
              <a:spLocks noChangeArrowheads="1"/>
            </p:cNvSpPr>
            <p:nvPr/>
          </p:nvSpPr>
          <p:spPr bwMode="auto">
            <a:xfrm>
              <a:off x="5263662" y="4457700"/>
              <a:ext cx="4572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q:</a:t>
              </a:r>
            </a:p>
          </p:txBody>
        </p:sp>
        <p:sp>
          <p:nvSpPr>
            <p:cNvPr id="41" name="Line 15"/>
            <p:cNvSpPr>
              <a:spLocks noChangeShapeType="1"/>
            </p:cNvSpPr>
            <p:nvPr/>
          </p:nvSpPr>
          <p:spPr bwMode="auto">
            <a:xfrm flipH="1">
              <a:off x="4419600" y="4630981"/>
              <a:ext cx="1600200" cy="6268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5222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erase() from </a:t>
            </a:r>
            <a:r>
              <a:rPr lang="en-US" dirty="0" err="1" smtClean="0">
                <a:latin typeface="Consolas" panose="020B0609020204030204" pitchFamily="49" charset="0"/>
              </a:rPr>
              <a:t>std</a:t>
            </a:r>
            <a:r>
              <a:rPr lang="en-US" dirty="0" smtClean="0">
                <a:latin typeface="Consolas" panose="020B0609020204030204" pitchFamily="49" charset="0"/>
              </a:rPr>
              <a:t>::vector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10396728" cy="4351337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 leaves p pointing at the element after the erased one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p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v.erase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(p);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endParaRPr lang="en-US" dirty="0" smtClean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dirty="0" smtClean="0"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dirty="0"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dirty="0" smtClean="0"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dirty="0"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dirty="0" smtClean="0">
                <a:cs typeface="Times New Roman" pitchFamily="18" charset="0"/>
              </a:rPr>
              <a:t>vector </a:t>
            </a:r>
            <a:r>
              <a:rPr lang="en-US" dirty="0">
                <a:cs typeface="Times New Roman" pitchFamily="18" charset="0"/>
              </a:rPr>
              <a:t>elements move when you insert() or erase()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dirty="0">
                <a:cs typeface="Times New Roman" pitchFamily="18" charset="0"/>
              </a:rPr>
              <a:t>Iterators into a vector are invalidated by insert() and erase</a:t>
            </a:r>
            <a:r>
              <a:rPr lang="en-US" dirty="0" smtClean="0">
                <a:cs typeface="Times New Roman" pitchFamily="18" charset="0"/>
              </a:rPr>
              <a:t>()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2/1/2024, Lecture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The C++ Standard Library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43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553712" y="1817077"/>
            <a:ext cx="6400800" cy="1205464"/>
            <a:chOff x="685800" y="4433336"/>
            <a:chExt cx="6400800" cy="1205464"/>
          </a:xfrm>
        </p:grpSpPr>
        <p:sp>
          <p:nvSpPr>
            <p:cNvPr id="8" name="Rectangle 18"/>
            <p:cNvSpPr>
              <a:spLocks noChangeArrowheads="1"/>
            </p:cNvSpPr>
            <p:nvPr/>
          </p:nvSpPr>
          <p:spPr bwMode="auto">
            <a:xfrm>
              <a:off x="1219200" y="4648200"/>
              <a:ext cx="8382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7    </a:t>
              </a:r>
            </a:p>
          </p:txBody>
        </p:sp>
        <p:sp>
          <p:nvSpPr>
            <p:cNvPr id="9" name="Rectangle 19"/>
            <p:cNvSpPr>
              <a:spLocks noChangeArrowheads="1"/>
            </p:cNvSpPr>
            <p:nvPr/>
          </p:nvSpPr>
          <p:spPr bwMode="auto">
            <a:xfrm>
              <a:off x="2438400" y="5257800"/>
              <a:ext cx="4572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10" name="Rectangle 20"/>
            <p:cNvSpPr>
              <a:spLocks noChangeArrowheads="1"/>
            </p:cNvSpPr>
            <p:nvPr/>
          </p:nvSpPr>
          <p:spPr bwMode="auto">
            <a:xfrm flipH="1">
              <a:off x="3352800" y="5257800"/>
              <a:ext cx="3810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11" name="Rectangle 21"/>
            <p:cNvSpPr>
              <a:spLocks noChangeArrowheads="1"/>
            </p:cNvSpPr>
            <p:nvPr/>
          </p:nvSpPr>
          <p:spPr bwMode="auto">
            <a:xfrm>
              <a:off x="2895600" y="5257800"/>
              <a:ext cx="4572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2" name="Rectangle 22"/>
            <p:cNvSpPr>
              <a:spLocks noChangeArrowheads="1"/>
            </p:cNvSpPr>
            <p:nvPr/>
          </p:nvSpPr>
          <p:spPr bwMode="auto">
            <a:xfrm>
              <a:off x="3733800" y="5257800"/>
              <a:ext cx="4572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99</a:t>
              </a:r>
            </a:p>
          </p:txBody>
        </p:sp>
        <p:sp>
          <p:nvSpPr>
            <p:cNvPr id="13" name="Rectangle 23"/>
            <p:cNvSpPr>
              <a:spLocks noChangeArrowheads="1"/>
            </p:cNvSpPr>
            <p:nvPr/>
          </p:nvSpPr>
          <p:spPr bwMode="auto">
            <a:xfrm>
              <a:off x="4191000" y="5257800"/>
              <a:ext cx="4572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14" name="Rectangle 24"/>
            <p:cNvSpPr>
              <a:spLocks noChangeArrowheads="1"/>
            </p:cNvSpPr>
            <p:nvPr/>
          </p:nvSpPr>
          <p:spPr bwMode="auto">
            <a:xfrm>
              <a:off x="4648200" y="5257800"/>
              <a:ext cx="4572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15" name="Rectangle 25"/>
            <p:cNvSpPr>
              <a:spLocks noChangeArrowheads="1"/>
            </p:cNvSpPr>
            <p:nvPr/>
          </p:nvSpPr>
          <p:spPr bwMode="auto">
            <a:xfrm>
              <a:off x="5562600" y="5257800"/>
              <a:ext cx="15240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26"/>
            <p:cNvSpPr>
              <a:spLocks noChangeShapeType="1"/>
            </p:cNvSpPr>
            <p:nvPr/>
          </p:nvSpPr>
          <p:spPr bwMode="auto">
            <a:xfrm>
              <a:off x="1828800" y="4800600"/>
              <a:ext cx="6096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 Box 27"/>
            <p:cNvSpPr txBox="1">
              <a:spLocks noChangeArrowheads="1"/>
            </p:cNvSpPr>
            <p:nvPr/>
          </p:nvSpPr>
          <p:spPr bwMode="auto">
            <a:xfrm>
              <a:off x="685800" y="4648200"/>
              <a:ext cx="5334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v:</a:t>
              </a:r>
            </a:p>
          </p:txBody>
        </p:sp>
        <p:sp>
          <p:nvSpPr>
            <p:cNvPr id="18" name="Rectangle 28"/>
            <p:cNvSpPr>
              <a:spLocks noChangeArrowheads="1"/>
            </p:cNvSpPr>
            <p:nvPr/>
          </p:nvSpPr>
          <p:spPr bwMode="auto">
            <a:xfrm>
              <a:off x="3962400" y="4440480"/>
              <a:ext cx="6096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29"/>
            <p:cNvSpPr>
              <a:spLocks noChangeShapeType="1"/>
            </p:cNvSpPr>
            <p:nvPr/>
          </p:nvSpPr>
          <p:spPr bwMode="auto">
            <a:xfrm flipH="1">
              <a:off x="3962400" y="4630980"/>
              <a:ext cx="228600" cy="6268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 Box 30"/>
            <p:cNvSpPr txBox="1">
              <a:spLocks noChangeArrowheads="1"/>
            </p:cNvSpPr>
            <p:nvPr/>
          </p:nvSpPr>
          <p:spPr bwMode="auto">
            <a:xfrm>
              <a:off x="3429000" y="4447624"/>
              <a:ext cx="4572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p:</a:t>
              </a:r>
            </a:p>
          </p:txBody>
        </p:sp>
        <p:sp>
          <p:nvSpPr>
            <p:cNvPr id="21" name="Rectangle 31"/>
            <p:cNvSpPr>
              <a:spLocks noChangeArrowheads="1"/>
            </p:cNvSpPr>
            <p:nvPr/>
          </p:nvSpPr>
          <p:spPr bwMode="auto">
            <a:xfrm>
              <a:off x="5105400" y="5257800"/>
              <a:ext cx="4572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22" name="Rectangle 14"/>
            <p:cNvSpPr>
              <a:spLocks noChangeArrowheads="1"/>
            </p:cNvSpPr>
            <p:nvPr/>
          </p:nvSpPr>
          <p:spPr bwMode="auto">
            <a:xfrm>
              <a:off x="5867400" y="4433336"/>
              <a:ext cx="609600" cy="395288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Text Box 17"/>
            <p:cNvSpPr txBox="1">
              <a:spLocks noChangeArrowheads="1"/>
            </p:cNvSpPr>
            <p:nvPr/>
          </p:nvSpPr>
          <p:spPr bwMode="auto">
            <a:xfrm>
              <a:off x="5263662" y="4457700"/>
              <a:ext cx="4572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q:</a:t>
              </a:r>
            </a:p>
          </p:txBody>
        </p:sp>
        <p:sp>
          <p:nvSpPr>
            <p:cNvPr id="24" name="Line 15"/>
            <p:cNvSpPr>
              <a:spLocks noChangeShapeType="1"/>
            </p:cNvSpPr>
            <p:nvPr/>
          </p:nvSpPr>
          <p:spPr bwMode="auto">
            <a:xfrm flipH="1">
              <a:off x="4419600" y="4630981"/>
              <a:ext cx="1600200" cy="6268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553712" y="3805421"/>
            <a:ext cx="6400800" cy="1157287"/>
            <a:chOff x="457200" y="1966913"/>
            <a:chExt cx="6400800" cy="1157287"/>
          </a:xfrm>
        </p:grpSpPr>
        <p:sp>
          <p:nvSpPr>
            <p:cNvPr id="26" name="Rectangle 4"/>
            <p:cNvSpPr>
              <a:spLocks noChangeArrowheads="1"/>
            </p:cNvSpPr>
            <p:nvPr/>
          </p:nvSpPr>
          <p:spPr bwMode="auto">
            <a:xfrm>
              <a:off x="990600" y="2271713"/>
              <a:ext cx="8382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6    </a:t>
              </a:r>
            </a:p>
          </p:txBody>
        </p:sp>
        <p:sp>
          <p:nvSpPr>
            <p:cNvPr id="27" name="Rectangle 5"/>
            <p:cNvSpPr>
              <a:spLocks noChangeArrowheads="1"/>
            </p:cNvSpPr>
            <p:nvPr/>
          </p:nvSpPr>
          <p:spPr bwMode="auto">
            <a:xfrm>
              <a:off x="2209800" y="2743200"/>
              <a:ext cx="4572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28" name="Rectangle 6"/>
            <p:cNvSpPr>
              <a:spLocks noChangeArrowheads="1"/>
            </p:cNvSpPr>
            <p:nvPr/>
          </p:nvSpPr>
          <p:spPr bwMode="auto">
            <a:xfrm flipH="1">
              <a:off x="3124200" y="2743200"/>
              <a:ext cx="3810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29" name="Rectangle 7"/>
            <p:cNvSpPr>
              <a:spLocks noChangeArrowheads="1"/>
            </p:cNvSpPr>
            <p:nvPr/>
          </p:nvSpPr>
          <p:spPr bwMode="auto">
            <a:xfrm>
              <a:off x="2667000" y="2743200"/>
              <a:ext cx="4572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30" name="Rectangle 8"/>
            <p:cNvSpPr>
              <a:spLocks noChangeArrowheads="1"/>
            </p:cNvSpPr>
            <p:nvPr/>
          </p:nvSpPr>
          <p:spPr bwMode="auto">
            <a:xfrm>
              <a:off x="3505200" y="2743200"/>
              <a:ext cx="4572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31" name="Rectangle 9"/>
            <p:cNvSpPr>
              <a:spLocks noChangeArrowheads="1"/>
            </p:cNvSpPr>
            <p:nvPr/>
          </p:nvSpPr>
          <p:spPr bwMode="auto">
            <a:xfrm>
              <a:off x="3962400" y="2743200"/>
              <a:ext cx="4572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32" name="Rectangle 10"/>
            <p:cNvSpPr>
              <a:spLocks noChangeArrowheads="1"/>
            </p:cNvSpPr>
            <p:nvPr/>
          </p:nvSpPr>
          <p:spPr bwMode="auto">
            <a:xfrm>
              <a:off x="4419600" y="2743200"/>
              <a:ext cx="4572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33" name="Rectangle 11"/>
            <p:cNvSpPr>
              <a:spLocks noChangeArrowheads="1"/>
            </p:cNvSpPr>
            <p:nvPr/>
          </p:nvSpPr>
          <p:spPr bwMode="auto">
            <a:xfrm>
              <a:off x="4876800" y="2743200"/>
              <a:ext cx="19812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12"/>
            <p:cNvSpPr>
              <a:spLocks noChangeShapeType="1"/>
            </p:cNvSpPr>
            <p:nvPr/>
          </p:nvSpPr>
          <p:spPr bwMode="auto">
            <a:xfrm>
              <a:off x="1524000" y="2455068"/>
              <a:ext cx="685800" cy="5167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 Box 13"/>
            <p:cNvSpPr txBox="1">
              <a:spLocks noChangeArrowheads="1"/>
            </p:cNvSpPr>
            <p:nvPr/>
          </p:nvSpPr>
          <p:spPr bwMode="auto">
            <a:xfrm>
              <a:off x="457200" y="2271713"/>
              <a:ext cx="5334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v:</a:t>
              </a:r>
            </a:p>
          </p:txBody>
        </p:sp>
        <p:sp>
          <p:nvSpPr>
            <p:cNvPr id="36" name="Rectangle 14"/>
            <p:cNvSpPr>
              <a:spLocks noChangeArrowheads="1"/>
            </p:cNvSpPr>
            <p:nvPr/>
          </p:nvSpPr>
          <p:spPr bwMode="auto">
            <a:xfrm>
              <a:off x="3733800" y="1981200"/>
              <a:ext cx="6096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15"/>
            <p:cNvSpPr>
              <a:spLocks noChangeShapeType="1"/>
            </p:cNvSpPr>
            <p:nvPr/>
          </p:nvSpPr>
          <p:spPr bwMode="auto">
            <a:xfrm flipH="1">
              <a:off x="3733800" y="2157413"/>
              <a:ext cx="228600" cy="5857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Text Box 17"/>
            <p:cNvSpPr txBox="1">
              <a:spLocks noChangeArrowheads="1"/>
            </p:cNvSpPr>
            <p:nvPr/>
          </p:nvSpPr>
          <p:spPr bwMode="auto">
            <a:xfrm>
              <a:off x="3200400" y="1981200"/>
              <a:ext cx="4572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p:</a:t>
              </a:r>
            </a:p>
          </p:txBody>
        </p:sp>
        <p:sp>
          <p:nvSpPr>
            <p:cNvPr id="39" name="Rectangle 14"/>
            <p:cNvSpPr>
              <a:spLocks noChangeArrowheads="1"/>
            </p:cNvSpPr>
            <p:nvPr/>
          </p:nvSpPr>
          <p:spPr bwMode="auto">
            <a:xfrm>
              <a:off x="5638800" y="1981200"/>
              <a:ext cx="609600" cy="395288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Text Box 17"/>
            <p:cNvSpPr txBox="1">
              <a:spLocks noChangeArrowheads="1"/>
            </p:cNvSpPr>
            <p:nvPr/>
          </p:nvSpPr>
          <p:spPr bwMode="auto">
            <a:xfrm>
              <a:off x="5035062" y="1966913"/>
              <a:ext cx="4572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q:</a:t>
              </a:r>
            </a:p>
          </p:txBody>
        </p:sp>
        <p:sp>
          <p:nvSpPr>
            <p:cNvPr id="41" name="Line 15"/>
            <p:cNvSpPr>
              <a:spLocks noChangeShapeType="1"/>
            </p:cNvSpPr>
            <p:nvPr/>
          </p:nvSpPr>
          <p:spPr bwMode="auto">
            <a:xfrm flipH="1">
              <a:off x="4191000" y="2164556"/>
              <a:ext cx="1600200" cy="5786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5215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s</a:t>
            </a:r>
            <a:r>
              <a:rPr lang="en-US" dirty="0" err="1" smtClean="0">
                <a:latin typeface="Consolas" panose="020B0609020204030204" pitchFamily="49" charset="0"/>
              </a:rPr>
              <a:t>td</a:t>
            </a:r>
            <a:r>
              <a:rPr lang="en-US" dirty="0" smtClean="0">
                <a:latin typeface="Consolas" panose="020B0609020204030204" pitchFamily="49" charset="0"/>
              </a:rPr>
              <a:t>::list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648200"/>
          </a:xfrm>
        </p:spPr>
        <p:txBody>
          <a:bodyPr>
            <a:normAutofit fontScale="62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T&gt;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list {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Link* elements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    // ...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using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iterator = ...;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   // the type of an iterator is implementation defined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                             // and it (usefully) varies (e.g. 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range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checked iterators)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        // a list iterator could be a pointer to a link node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using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const_iterator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...;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iterator begin();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   // points to first element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const_iterator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begin()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iterator end();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     // points one beyond the last element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const_iterator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end()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iterator erase(iterator p);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    // remove element pointed to by p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iterator insert(iterator p,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T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&amp;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v);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   // insert a new element v before p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2/1/2024, Lecture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The C++ Standard Library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44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9296400" y="548322"/>
            <a:ext cx="1828800" cy="1143000"/>
            <a:chOff x="6781800" y="381000"/>
            <a:chExt cx="1828800" cy="1143000"/>
          </a:xfrm>
        </p:grpSpPr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7467600" y="381000"/>
              <a:ext cx="1143000" cy="1143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T value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Link* pre</a:t>
              </a:r>
            </a:p>
            <a:p>
              <a:pPr algn="ctr"/>
              <a:r>
                <a:rPr lang="en-US" dirty="0"/>
                <a:t>Link* post</a:t>
              </a:r>
            </a:p>
          </p:txBody>
        </p:sp>
        <p:cxnSp>
          <p:nvCxnSpPr>
            <p:cNvPr id="9" name="AutoShape 5"/>
            <p:cNvCxnSpPr>
              <a:cxnSpLocks noChangeShapeType="1"/>
            </p:cNvCxnSpPr>
            <p:nvPr/>
          </p:nvCxnSpPr>
          <p:spPr bwMode="auto">
            <a:xfrm>
              <a:off x="7467600" y="914400"/>
              <a:ext cx="11430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6781800" y="381000"/>
              <a:ext cx="6858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Link: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326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insert() into </a:t>
            </a:r>
            <a:r>
              <a:rPr lang="en-US" dirty="0" err="1" smtClean="0">
                <a:latin typeface="Consolas" panose="020B0609020204030204" pitchFamily="49" charset="0"/>
              </a:rPr>
              <a:t>std</a:t>
            </a:r>
            <a:r>
              <a:rPr lang="en-US" dirty="0" smtClean="0">
                <a:latin typeface="Consolas" panose="020B0609020204030204" pitchFamily="49" charset="0"/>
              </a:rPr>
              <a:t>::list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10549128" cy="4351337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::list&lt;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&gt;::iterator p =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l.begin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 ++p; ++p; ++p;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::list&lt;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&gt;::iterator q = p; ++q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600"/>
              </a:spcBef>
              <a:buNone/>
            </a:pP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p =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l.insert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99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   // leaves p pointing at the inserted 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element</a:t>
            </a:r>
          </a:p>
          <a:p>
            <a:pPr marL="0" indent="0">
              <a:spcBef>
                <a:spcPts val="600"/>
              </a:spcBef>
              <a:buNone/>
            </a:pPr>
            <a:endParaRPr lang="en-US" dirty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dirty="0" smtClean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dirty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>
                <a:cs typeface="Times New Roman" charset="0"/>
              </a:rPr>
              <a:t>Note: q is unaffected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>
                <a:cs typeface="Times New Roman" charset="0"/>
              </a:rPr>
              <a:t>Note: No elements moved </a:t>
            </a:r>
            <a:r>
              <a:rPr lang="en-US" dirty="0" smtClean="0">
                <a:cs typeface="Times New Roman" charset="0"/>
              </a:rPr>
              <a:t>around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2/1/2024, Lecture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The C++ Standard Library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45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481146" y="2640990"/>
            <a:ext cx="7010400" cy="1081087"/>
            <a:chOff x="609600" y="1966913"/>
            <a:chExt cx="7010400" cy="1081087"/>
          </a:xfrm>
        </p:grpSpPr>
        <p:grpSp>
          <p:nvGrpSpPr>
            <p:cNvPr id="8" name="Group 7"/>
            <p:cNvGrpSpPr/>
            <p:nvPr/>
          </p:nvGrpSpPr>
          <p:grpSpPr>
            <a:xfrm>
              <a:off x="609600" y="1966913"/>
              <a:ext cx="6553200" cy="1081087"/>
              <a:chOff x="609600" y="1966913"/>
              <a:chExt cx="6553200" cy="1081087"/>
            </a:xfrm>
          </p:grpSpPr>
          <p:sp>
            <p:nvSpPr>
              <p:cNvPr id="13" name="Rectangle 40"/>
              <p:cNvSpPr>
                <a:spLocks noChangeArrowheads="1"/>
              </p:cNvSpPr>
              <p:nvPr/>
            </p:nvSpPr>
            <p:spPr bwMode="auto">
              <a:xfrm>
                <a:off x="1143000" y="1966913"/>
                <a:ext cx="838200" cy="381000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/>
                  <a:t>6    </a:t>
                </a:r>
              </a:p>
            </p:txBody>
          </p:sp>
          <p:sp>
            <p:nvSpPr>
              <p:cNvPr id="14" name="Rectangle 41"/>
              <p:cNvSpPr>
                <a:spLocks noChangeArrowheads="1"/>
              </p:cNvSpPr>
              <p:nvPr/>
            </p:nvSpPr>
            <p:spPr bwMode="auto">
              <a:xfrm>
                <a:off x="2362200" y="2667000"/>
                <a:ext cx="457200" cy="381000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/>
                  <a:t>0</a:t>
                </a:r>
              </a:p>
            </p:txBody>
          </p:sp>
          <p:sp>
            <p:nvSpPr>
              <p:cNvPr id="15" name="Rectangle 43"/>
              <p:cNvSpPr>
                <a:spLocks noChangeArrowheads="1"/>
              </p:cNvSpPr>
              <p:nvPr/>
            </p:nvSpPr>
            <p:spPr bwMode="auto">
              <a:xfrm>
                <a:off x="3276600" y="2667000"/>
                <a:ext cx="457200" cy="381000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16" name="Line 47"/>
              <p:cNvSpPr>
                <a:spLocks noChangeShapeType="1"/>
              </p:cNvSpPr>
              <p:nvPr/>
            </p:nvSpPr>
            <p:spPr bwMode="auto">
              <a:xfrm>
                <a:off x="1752600" y="2157412"/>
                <a:ext cx="609600" cy="7381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Text Box 48"/>
              <p:cNvSpPr txBox="1">
                <a:spLocks noChangeArrowheads="1"/>
              </p:cNvSpPr>
              <p:nvPr/>
            </p:nvSpPr>
            <p:spPr bwMode="auto">
              <a:xfrm>
                <a:off x="609600" y="1966913"/>
                <a:ext cx="53340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dirty="0"/>
                  <a:t>l</a:t>
                </a:r>
                <a:r>
                  <a:rPr lang="en-US" dirty="0" smtClean="0"/>
                  <a:t>:</a:t>
                </a:r>
                <a:endParaRPr lang="en-US" dirty="0"/>
              </a:p>
            </p:txBody>
          </p:sp>
          <p:sp>
            <p:nvSpPr>
              <p:cNvPr id="18" name="Rectangle 49"/>
              <p:cNvSpPr>
                <a:spLocks noChangeArrowheads="1"/>
              </p:cNvSpPr>
              <p:nvPr/>
            </p:nvSpPr>
            <p:spPr bwMode="auto">
              <a:xfrm>
                <a:off x="4648200" y="1995670"/>
                <a:ext cx="609600" cy="381000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Line 50"/>
              <p:cNvSpPr>
                <a:spLocks noChangeShapeType="1"/>
              </p:cNvSpPr>
              <p:nvPr/>
            </p:nvSpPr>
            <p:spPr bwMode="auto">
              <a:xfrm>
                <a:off x="4910504" y="2196244"/>
                <a:ext cx="490904" cy="4707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Text Box 51"/>
              <p:cNvSpPr txBox="1">
                <a:spLocks noChangeArrowheads="1"/>
              </p:cNvSpPr>
              <p:nvPr/>
            </p:nvSpPr>
            <p:spPr bwMode="auto">
              <a:xfrm>
                <a:off x="4123592" y="2012888"/>
                <a:ext cx="45720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dirty="0"/>
                  <a:t>p:</a:t>
                </a:r>
              </a:p>
            </p:txBody>
          </p:sp>
          <p:cxnSp>
            <p:nvCxnSpPr>
              <p:cNvPr id="21" name="AutoShape 52"/>
              <p:cNvCxnSpPr>
                <a:cxnSpLocks noChangeShapeType="1"/>
                <a:stCxn id="14" idx="3"/>
                <a:endCxn id="15" idx="1"/>
              </p:cNvCxnSpPr>
              <p:nvPr/>
            </p:nvCxnSpPr>
            <p:spPr bwMode="auto">
              <a:xfrm>
                <a:off x="2819400" y="2857500"/>
                <a:ext cx="457200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" name="AutoShape 53"/>
              <p:cNvCxnSpPr>
                <a:cxnSpLocks noChangeShapeType="1"/>
                <a:stCxn id="15" idx="3"/>
              </p:cNvCxnSpPr>
              <p:nvPr/>
            </p:nvCxnSpPr>
            <p:spPr bwMode="auto">
              <a:xfrm>
                <a:off x="3733800" y="2857500"/>
                <a:ext cx="457200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" name="AutoShape 55"/>
              <p:cNvCxnSpPr>
                <a:cxnSpLocks noChangeShapeType="1"/>
                <a:stCxn id="10" idx="3"/>
                <a:endCxn id="11" idx="1"/>
              </p:cNvCxnSpPr>
              <p:nvPr/>
            </p:nvCxnSpPr>
            <p:spPr bwMode="auto">
              <a:xfrm>
                <a:off x="5630008" y="2857500"/>
                <a:ext cx="542192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" name="AutoShape 56"/>
              <p:cNvCxnSpPr>
                <a:cxnSpLocks noChangeShapeType="1"/>
                <a:stCxn id="11" idx="3"/>
                <a:endCxn id="12" idx="1"/>
              </p:cNvCxnSpPr>
              <p:nvPr/>
            </p:nvCxnSpPr>
            <p:spPr bwMode="auto">
              <a:xfrm>
                <a:off x="6629400" y="2857500"/>
                <a:ext cx="533400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" name="AutoShape 58"/>
              <p:cNvCxnSpPr>
                <a:cxnSpLocks noChangeShapeType="1"/>
                <a:stCxn id="9" idx="3"/>
                <a:endCxn id="10" idx="1"/>
              </p:cNvCxnSpPr>
              <p:nvPr/>
            </p:nvCxnSpPr>
            <p:spPr bwMode="auto">
              <a:xfrm>
                <a:off x="4648200" y="2857500"/>
                <a:ext cx="524608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6" name="Rectangle 49"/>
              <p:cNvSpPr>
                <a:spLocks noChangeArrowheads="1"/>
              </p:cNvSpPr>
              <p:nvPr/>
            </p:nvSpPr>
            <p:spPr bwMode="auto">
              <a:xfrm>
                <a:off x="5805854" y="2005744"/>
                <a:ext cx="609600" cy="381000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Text Box 51"/>
              <p:cNvSpPr txBox="1">
                <a:spLocks noChangeArrowheads="1"/>
              </p:cNvSpPr>
              <p:nvPr/>
            </p:nvSpPr>
            <p:spPr bwMode="auto">
              <a:xfrm>
                <a:off x="5334000" y="1988343"/>
                <a:ext cx="45720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dirty="0"/>
                  <a:t>q:</a:t>
                </a:r>
              </a:p>
            </p:txBody>
          </p:sp>
          <p:sp>
            <p:nvSpPr>
              <p:cNvPr id="28" name="Line 50"/>
              <p:cNvSpPr>
                <a:spLocks noChangeShapeType="1"/>
              </p:cNvSpPr>
              <p:nvPr/>
            </p:nvSpPr>
            <p:spPr bwMode="auto">
              <a:xfrm>
                <a:off x="6096000" y="2171700"/>
                <a:ext cx="304800" cy="4953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Rectangle 43"/>
            <p:cNvSpPr>
              <a:spLocks noChangeArrowheads="1"/>
            </p:cNvSpPr>
            <p:nvPr/>
          </p:nvSpPr>
          <p:spPr bwMode="auto">
            <a:xfrm>
              <a:off x="4191000" y="2667000"/>
              <a:ext cx="4572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dirty="0"/>
                <a:t>2</a:t>
              </a:r>
              <a:endParaRPr lang="en-US" dirty="0"/>
            </a:p>
          </p:txBody>
        </p:sp>
        <p:sp>
          <p:nvSpPr>
            <p:cNvPr id="10" name="Rectangle 43"/>
            <p:cNvSpPr>
              <a:spLocks noChangeArrowheads="1"/>
            </p:cNvSpPr>
            <p:nvPr/>
          </p:nvSpPr>
          <p:spPr bwMode="auto">
            <a:xfrm>
              <a:off x="5172808" y="2667000"/>
              <a:ext cx="4572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dirty="0"/>
                <a:t>3</a:t>
              </a:r>
              <a:endParaRPr lang="en-US" dirty="0"/>
            </a:p>
          </p:txBody>
        </p:sp>
        <p:sp>
          <p:nvSpPr>
            <p:cNvPr id="11" name="Rectangle 43"/>
            <p:cNvSpPr>
              <a:spLocks noChangeArrowheads="1"/>
            </p:cNvSpPr>
            <p:nvPr/>
          </p:nvSpPr>
          <p:spPr bwMode="auto">
            <a:xfrm>
              <a:off x="6172200" y="2667000"/>
              <a:ext cx="4572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dirty="0"/>
                <a:t>4</a:t>
              </a:r>
              <a:endParaRPr lang="en-US" dirty="0"/>
            </a:p>
          </p:txBody>
        </p:sp>
        <p:sp>
          <p:nvSpPr>
            <p:cNvPr id="12" name="Rectangle 43"/>
            <p:cNvSpPr>
              <a:spLocks noChangeArrowheads="1"/>
            </p:cNvSpPr>
            <p:nvPr/>
          </p:nvSpPr>
          <p:spPr bwMode="auto">
            <a:xfrm>
              <a:off x="7162800" y="2667000"/>
              <a:ext cx="4572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dirty="0"/>
                <a:t>5</a:t>
              </a:r>
              <a:endParaRPr lang="en-US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489938" y="4357297"/>
            <a:ext cx="7010400" cy="1960318"/>
            <a:chOff x="4489938" y="4357297"/>
            <a:chExt cx="7010400" cy="1960318"/>
          </a:xfrm>
        </p:grpSpPr>
        <p:grpSp>
          <p:nvGrpSpPr>
            <p:cNvPr id="29" name="Group 28"/>
            <p:cNvGrpSpPr/>
            <p:nvPr/>
          </p:nvGrpSpPr>
          <p:grpSpPr>
            <a:xfrm>
              <a:off x="4489938" y="4357297"/>
              <a:ext cx="7010400" cy="1960318"/>
              <a:chOff x="800100" y="4062413"/>
              <a:chExt cx="7010400" cy="1960318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800100" y="4062413"/>
                <a:ext cx="7010400" cy="1579318"/>
                <a:chOff x="609600" y="1966913"/>
                <a:chExt cx="7010400" cy="1579318"/>
              </a:xfrm>
            </p:grpSpPr>
            <p:grpSp>
              <p:nvGrpSpPr>
                <p:cNvPr id="32" name="Group 31"/>
                <p:cNvGrpSpPr/>
                <p:nvPr/>
              </p:nvGrpSpPr>
              <p:grpSpPr>
                <a:xfrm>
                  <a:off x="609600" y="1966913"/>
                  <a:ext cx="6553200" cy="1579318"/>
                  <a:chOff x="609600" y="1966913"/>
                  <a:chExt cx="6553200" cy="1579318"/>
                </a:xfrm>
              </p:grpSpPr>
              <p:sp>
                <p:nvSpPr>
                  <p:cNvPr id="37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1143000" y="1966913"/>
                    <a:ext cx="838200" cy="381000"/>
                  </a:xfrm>
                  <a:prstGeom prst="rect">
                    <a:avLst/>
                  </a:prstGeom>
                  <a:solidFill>
                    <a:srgbClr val="92D05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dirty="0"/>
                      <a:t>7</a:t>
                    </a:r>
                    <a:r>
                      <a:rPr lang="en-US" dirty="0" smtClean="0"/>
                      <a:t>    </a:t>
                    </a:r>
                    <a:endParaRPr lang="en-US" dirty="0"/>
                  </a:p>
                </p:txBody>
              </p:sp>
              <p:sp>
                <p:nvSpPr>
                  <p:cNvPr id="38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2362200" y="2667000"/>
                    <a:ext cx="457200" cy="381000"/>
                  </a:xfrm>
                  <a:prstGeom prst="rect">
                    <a:avLst/>
                  </a:prstGeom>
                  <a:solidFill>
                    <a:srgbClr val="92D05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/>
                      <a:t>0</a:t>
                    </a:r>
                  </a:p>
                </p:txBody>
              </p:sp>
              <p:sp>
                <p:nvSpPr>
                  <p:cNvPr id="39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3276600" y="2667000"/>
                    <a:ext cx="457200" cy="381000"/>
                  </a:xfrm>
                  <a:prstGeom prst="rect">
                    <a:avLst/>
                  </a:prstGeom>
                  <a:solidFill>
                    <a:srgbClr val="92D05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dirty="0"/>
                      <a:t>1</a:t>
                    </a:r>
                  </a:p>
                </p:txBody>
              </p:sp>
              <p:sp>
                <p:nvSpPr>
                  <p:cNvPr id="40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1752600" y="2157412"/>
                    <a:ext cx="609600" cy="73818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" name="Text Box 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09600" y="1966913"/>
                    <a:ext cx="533400" cy="3667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dirty="0"/>
                      <a:t>l</a:t>
                    </a:r>
                    <a:r>
                      <a:rPr lang="en-US" dirty="0" smtClean="0"/>
                      <a:t>:</a:t>
                    </a:r>
                    <a:endParaRPr lang="en-US" dirty="0"/>
                  </a:p>
                </p:txBody>
              </p:sp>
              <p:sp>
                <p:nvSpPr>
                  <p:cNvPr id="42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4457700" y="1988343"/>
                    <a:ext cx="609600" cy="381000"/>
                  </a:xfrm>
                  <a:prstGeom prst="rect">
                    <a:avLst/>
                  </a:prstGeom>
                  <a:solidFill>
                    <a:srgbClr val="92D05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4809393" y="2178843"/>
                    <a:ext cx="177311" cy="136738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" name="Text Box 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12577" y="1990907"/>
                    <a:ext cx="457200" cy="3667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dirty="0"/>
                      <a:t>p:</a:t>
                    </a:r>
                  </a:p>
                </p:txBody>
              </p:sp>
              <p:cxnSp>
                <p:nvCxnSpPr>
                  <p:cNvPr id="45" name="AutoShape 52"/>
                  <p:cNvCxnSpPr>
                    <a:cxnSpLocks noChangeShapeType="1"/>
                    <a:stCxn id="38" idx="3"/>
                    <a:endCxn id="39" idx="1"/>
                  </p:cNvCxnSpPr>
                  <p:nvPr/>
                </p:nvCxnSpPr>
                <p:spPr bwMode="auto">
                  <a:xfrm>
                    <a:off x="2819400" y="2857500"/>
                    <a:ext cx="457200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 type="triangle" w="med" len="med"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6" name="AutoShape 53"/>
                  <p:cNvCxnSpPr>
                    <a:cxnSpLocks noChangeShapeType="1"/>
                    <a:stCxn id="39" idx="3"/>
                    <a:endCxn id="33" idx="1"/>
                  </p:cNvCxnSpPr>
                  <p:nvPr/>
                </p:nvCxnSpPr>
                <p:spPr bwMode="auto">
                  <a:xfrm>
                    <a:off x="3733800" y="2857500"/>
                    <a:ext cx="457200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 type="triangle" w="med" len="med"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7" name="AutoShape 55"/>
                  <p:cNvCxnSpPr>
                    <a:cxnSpLocks noChangeShapeType="1"/>
                    <a:stCxn id="34" idx="3"/>
                    <a:endCxn id="35" idx="1"/>
                  </p:cNvCxnSpPr>
                  <p:nvPr/>
                </p:nvCxnSpPr>
                <p:spPr bwMode="auto">
                  <a:xfrm>
                    <a:off x="5630008" y="2857500"/>
                    <a:ext cx="542192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 type="triangle" w="med" len="med"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8" name="AutoShape 56"/>
                  <p:cNvCxnSpPr>
                    <a:cxnSpLocks noChangeShapeType="1"/>
                    <a:stCxn id="35" idx="3"/>
                    <a:endCxn id="36" idx="1"/>
                  </p:cNvCxnSpPr>
                  <p:nvPr/>
                </p:nvCxnSpPr>
                <p:spPr bwMode="auto">
                  <a:xfrm>
                    <a:off x="6629400" y="2857500"/>
                    <a:ext cx="533400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 type="triangle" w="med" len="med"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49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5791200" y="1981200"/>
                    <a:ext cx="609600" cy="381000"/>
                  </a:xfrm>
                  <a:prstGeom prst="rect">
                    <a:avLst/>
                  </a:prstGeom>
                  <a:solidFill>
                    <a:srgbClr val="92D05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0" name="Text Box 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34000" y="1988343"/>
                    <a:ext cx="457200" cy="3667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dirty="0"/>
                      <a:t>q:</a:t>
                    </a:r>
                  </a:p>
                </p:txBody>
              </p:sp>
              <p:sp>
                <p:nvSpPr>
                  <p:cNvPr id="51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6096000" y="2171700"/>
                    <a:ext cx="304800" cy="4953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3" name="Rectangle 43"/>
                <p:cNvSpPr>
                  <a:spLocks noChangeArrowheads="1"/>
                </p:cNvSpPr>
                <p:nvPr/>
              </p:nvSpPr>
              <p:spPr bwMode="auto">
                <a:xfrm>
                  <a:off x="4191000" y="2667000"/>
                  <a:ext cx="457200" cy="381000"/>
                </a:xfrm>
                <a:prstGeom prst="rect">
                  <a:avLst/>
                </a:prstGeom>
                <a:solidFill>
                  <a:srgbClr val="92D05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de-DE" dirty="0"/>
                    <a:t>2</a:t>
                  </a:r>
                  <a:endParaRPr lang="en-US" dirty="0"/>
                </a:p>
              </p:txBody>
            </p:sp>
            <p:sp>
              <p:nvSpPr>
                <p:cNvPr id="34" name="Rectangle 43"/>
                <p:cNvSpPr>
                  <a:spLocks noChangeArrowheads="1"/>
                </p:cNvSpPr>
                <p:nvPr/>
              </p:nvSpPr>
              <p:spPr bwMode="auto">
                <a:xfrm>
                  <a:off x="5172808" y="2667000"/>
                  <a:ext cx="457200" cy="381000"/>
                </a:xfrm>
                <a:prstGeom prst="rect">
                  <a:avLst/>
                </a:prstGeom>
                <a:solidFill>
                  <a:srgbClr val="92D05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de-DE" dirty="0"/>
                    <a:t>3</a:t>
                  </a:r>
                  <a:endParaRPr lang="en-US" dirty="0"/>
                </a:p>
              </p:txBody>
            </p:sp>
            <p:sp>
              <p:nvSpPr>
                <p:cNvPr id="35" name="Rectangle 43"/>
                <p:cNvSpPr>
                  <a:spLocks noChangeArrowheads="1"/>
                </p:cNvSpPr>
                <p:nvPr/>
              </p:nvSpPr>
              <p:spPr bwMode="auto">
                <a:xfrm>
                  <a:off x="6172200" y="2667000"/>
                  <a:ext cx="457200" cy="381000"/>
                </a:xfrm>
                <a:prstGeom prst="rect">
                  <a:avLst/>
                </a:prstGeom>
                <a:solidFill>
                  <a:srgbClr val="92D05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de-DE" dirty="0"/>
                    <a:t>4</a:t>
                  </a:r>
                  <a:endParaRPr lang="en-US" dirty="0"/>
                </a:p>
              </p:txBody>
            </p:sp>
            <p:sp>
              <p:nvSpPr>
                <p:cNvPr id="36" name="Rectangle 43"/>
                <p:cNvSpPr>
                  <a:spLocks noChangeArrowheads="1"/>
                </p:cNvSpPr>
                <p:nvPr/>
              </p:nvSpPr>
              <p:spPr bwMode="auto">
                <a:xfrm>
                  <a:off x="7162800" y="2667000"/>
                  <a:ext cx="457200" cy="381000"/>
                </a:xfrm>
                <a:prstGeom prst="rect">
                  <a:avLst/>
                </a:prstGeom>
                <a:solidFill>
                  <a:srgbClr val="92D05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de-DE" dirty="0"/>
                    <a:t>5</a:t>
                  </a:r>
                  <a:endParaRPr lang="en-US" dirty="0"/>
                </a:p>
              </p:txBody>
            </p:sp>
          </p:grpSp>
          <p:sp>
            <p:nvSpPr>
              <p:cNvPr id="31" name="Rectangle 43"/>
              <p:cNvSpPr>
                <a:spLocks noChangeArrowheads="1"/>
              </p:cNvSpPr>
              <p:nvPr/>
            </p:nvSpPr>
            <p:spPr bwMode="auto">
              <a:xfrm>
                <a:off x="4999893" y="5641731"/>
                <a:ext cx="457200" cy="381000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DE" dirty="0" smtClean="0"/>
                  <a:t>99</a:t>
                </a:r>
                <a:endParaRPr lang="en-US" dirty="0"/>
              </a:p>
            </p:txBody>
          </p:sp>
        </p:grpSp>
        <p:cxnSp>
          <p:nvCxnSpPr>
            <p:cNvPr id="52" name="AutoShape 53"/>
            <p:cNvCxnSpPr>
              <a:cxnSpLocks noChangeShapeType="1"/>
              <a:stCxn id="31" idx="3"/>
            </p:cNvCxnSpPr>
            <p:nvPr/>
          </p:nvCxnSpPr>
          <p:spPr bwMode="auto">
            <a:xfrm flipV="1">
              <a:off x="9146931" y="5438385"/>
              <a:ext cx="177311" cy="68873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AutoShape 53"/>
            <p:cNvCxnSpPr>
              <a:cxnSpLocks noChangeShapeType="1"/>
              <a:stCxn id="31" idx="1"/>
              <a:endCxn id="33" idx="2"/>
            </p:cNvCxnSpPr>
            <p:nvPr/>
          </p:nvCxnSpPr>
          <p:spPr bwMode="auto">
            <a:xfrm flipH="1" flipV="1">
              <a:off x="8299938" y="5438384"/>
              <a:ext cx="389793" cy="68873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20610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erase() from </a:t>
            </a:r>
            <a:r>
              <a:rPr lang="en-US" dirty="0" err="1">
                <a:latin typeface="Consolas" panose="020B0609020204030204" pitchFamily="49" charset="0"/>
              </a:rPr>
              <a:t>std</a:t>
            </a:r>
            <a:r>
              <a:rPr lang="en-US" dirty="0">
                <a:latin typeface="Consolas" panose="020B0609020204030204" pitchFamily="49" charset="0"/>
              </a:rPr>
              <a:t>::list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spcBef>
                <a:spcPts val="600"/>
              </a:spcBef>
              <a:buNone/>
            </a:pPr>
            <a:endParaRPr lang="en-US" dirty="0" smtClean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leaves p pointing at the element after the erased one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p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l.erase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endParaRPr lang="en-US" dirty="0" smtClean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endParaRPr lang="en-US" dirty="0" smtClean="0"/>
          </a:p>
          <a:p>
            <a:endParaRPr lang="en-US" dirty="0"/>
          </a:p>
          <a:p>
            <a:r>
              <a:rPr lang="en-US" dirty="0">
                <a:cs typeface="Times New Roman" charset="0"/>
              </a:rPr>
              <a:t>Note: list elements do not move when you insert() or erase()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2/1/2024, Lecture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The C++ Standard Library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46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489938" y="1925882"/>
            <a:ext cx="7010400" cy="1960318"/>
            <a:chOff x="4489938" y="4357297"/>
            <a:chExt cx="7010400" cy="1960318"/>
          </a:xfrm>
        </p:grpSpPr>
        <p:grpSp>
          <p:nvGrpSpPr>
            <p:cNvPr id="8" name="Group 7"/>
            <p:cNvGrpSpPr/>
            <p:nvPr/>
          </p:nvGrpSpPr>
          <p:grpSpPr>
            <a:xfrm>
              <a:off x="4489938" y="4357297"/>
              <a:ext cx="7010400" cy="1960318"/>
              <a:chOff x="800100" y="4062413"/>
              <a:chExt cx="7010400" cy="1960318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800100" y="4062413"/>
                <a:ext cx="7010400" cy="1579318"/>
                <a:chOff x="609600" y="1966913"/>
                <a:chExt cx="7010400" cy="1579318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609600" y="1966913"/>
                  <a:ext cx="6553200" cy="1579318"/>
                  <a:chOff x="609600" y="1966913"/>
                  <a:chExt cx="6553200" cy="1579318"/>
                </a:xfrm>
              </p:grpSpPr>
              <p:sp>
                <p:nvSpPr>
                  <p:cNvPr id="18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1143000" y="1966913"/>
                    <a:ext cx="838200" cy="381000"/>
                  </a:xfrm>
                  <a:prstGeom prst="rect">
                    <a:avLst/>
                  </a:prstGeom>
                  <a:solidFill>
                    <a:srgbClr val="92D05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dirty="0"/>
                      <a:t>7</a:t>
                    </a:r>
                    <a:r>
                      <a:rPr lang="en-US" dirty="0" smtClean="0"/>
                      <a:t>    </a:t>
                    </a:r>
                    <a:endParaRPr lang="en-US" dirty="0"/>
                  </a:p>
                </p:txBody>
              </p:sp>
              <p:sp>
                <p:nvSpPr>
                  <p:cNvPr id="19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2362200" y="2667000"/>
                    <a:ext cx="457200" cy="381000"/>
                  </a:xfrm>
                  <a:prstGeom prst="rect">
                    <a:avLst/>
                  </a:prstGeom>
                  <a:solidFill>
                    <a:srgbClr val="92D05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/>
                      <a:t>0</a:t>
                    </a:r>
                  </a:p>
                </p:txBody>
              </p:sp>
              <p:sp>
                <p:nvSpPr>
                  <p:cNvPr id="20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3276600" y="2667000"/>
                    <a:ext cx="457200" cy="381000"/>
                  </a:xfrm>
                  <a:prstGeom prst="rect">
                    <a:avLst/>
                  </a:prstGeom>
                  <a:solidFill>
                    <a:srgbClr val="92D05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dirty="0"/>
                      <a:t>1</a:t>
                    </a:r>
                  </a:p>
                </p:txBody>
              </p:sp>
              <p:sp>
                <p:nvSpPr>
                  <p:cNvPr id="21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1752600" y="2157412"/>
                    <a:ext cx="609600" cy="73818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" name="Text Box 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09600" y="1966913"/>
                    <a:ext cx="533400" cy="3667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dirty="0"/>
                      <a:t>l</a:t>
                    </a:r>
                    <a:r>
                      <a:rPr lang="en-US" dirty="0" smtClean="0"/>
                      <a:t>:</a:t>
                    </a:r>
                    <a:endParaRPr lang="en-US" dirty="0"/>
                  </a:p>
                </p:txBody>
              </p:sp>
              <p:sp>
                <p:nvSpPr>
                  <p:cNvPr id="23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4457700" y="1988343"/>
                    <a:ext cx="609600" cy="381000"/>
                  </a:xfrm>
                  <a:prstGeom prst="rect">
                    <a:avLst/>
                  </a:prstGeom>
                  <a:solidFill>
                    <a:srgbClr val="92D05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4809393" y="2178843"/>
                    <a:ext cx="177311" cy="136738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" name="Text Box 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12577" y="1990907"/>
                    <a:ext cx="457200" cy="3667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dirty="0"/>
                      <a:t>p:</a:t>
                    </a:r>
                  </a:p>
                </p:txBody>
              </p:sp>
              <p:cxnSp>
                <p:nvCxnSpPr>
                  <p:cNvPr id="26" name="AutoShape 52"/>
                  <p:cNvCxnSpPr>
                    <a:cxnSpLocks noChangeShapeType="1"/>
                    <a:stCxn id="19" idx="3"/>
                    <a:endCxn id="20" idx="1"/>
                  </p:cNvCxnSpPr>
                  <p:nvPr/>
                </p:nvCxnSpPr>
                <p:spPr bwMode="auto">
                  <a:xfrm>
                    <a:off x="2819400" y="2857500"/>
                    <a:ext cx="457200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 type="triangle" w="med" len="med"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7" name="AutoShape 53"/>
                  <p:cNvCxnSpPr>
                    <a:cxnSpLocks noChangeShapeType="1"/>
                    <a:stCxn id="20" idx="3"/>
                    <a:endCxn id="14" idx="1"/>
                  </p:cNvCxnSpPr>
                  <p:nvPr/>
                </p:nvCxnSpPr>
                <p:spPr bwMode="auto">
                  <a:xfrm>
                    <a:off x="3733800" y="2857500"/>
                    <a:ext cx="457200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 type="triangle" w="med" len="med"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8" name="AutoShape 55"/>
                  <p:cNvCxnSpPr>
                    <a:cxnSpLocks noChangeShapeType="1"/>
                    <a:stCxn id="15" idx="3"/>
                    <a:endCxn id="16" idx="1"/>
                  </p:cNvCxnSpPr>
                  <p:nvPr/>
                </p:nvCxnSpPr>
                <p:spPr bwMode="auto">
                  <a:xfrm>
                    <a:off x="5630008" y="2857500"/>
                    <a:ext cx="542192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 type="triangle" w="med" len="med"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9" name="AutoShape 56"/>
                  <p:cNvCxnSpPr>
                    <a:cxnSpLocks noChangeShapeType="1"/>
                    <a:stCxn id="16" idx="3"/>
                    <a:endCxn id="17" idx="1"/>
                  </p:cNvCxnSpPr>
                  <p:nvPr/>
                </p:nvCxnSpPr>
                <p:spPr bwMode="auto">
                  <a:xfrm>
                    <a:off x="6629400" y="2857500"/>
                    <a:ext cx="533400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 type="triangle" w="med" len="med"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30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5791200" y="1981200"/>
                    <a:ext cx="609600" cy="381000"/>
                  </a:xfrm>
                  <a:prstGeom prst="rect">
                    <a:avLst/>
                  </a:prstGeom>
                  <a:solidFill>
                    <a:srgbClr val="92D05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" name="Text Box 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34000" y="1988343"/>
                    <a:ext cx="457200" cy="3667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dirty="0"/>
                      <a:t>q:</a:t>
                    </a:r>
                  </a:p>
                </p:txBody>
              </p:sp>
              <p:sp>
                <p:nvSpPr>
                  <p:cNvPr id="32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6096000" y="2171700"/>
                    <a:ext cx="304800" cy="4953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" name="Rectangle 43"/>
                <p:cNvSpPr>
                  <a:spLocks noChangeArrowheads="1"/>
                </p:cNvSpPr>
                <p:nvPr/>
              </p:nvSpPr>
              <p:spPr bwMode="auto">
                <a:xfrm>
                  <a:off x="4191000" y="2667000"/>
                  <a:ext cx="457200" cy="381000"/>
                </a:xfrm>
                <a:prstGeom prst="rect">
                  <a:avLst/>
                </a:prstGeom>
                <a:solidFill>
                  <a:srgbClr val="92D05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de-DE" dirty="0"/>
                    <a:t>2</a:t>
                  </a:r>
                  <a:endParaRPr lang="en-US" dirty="0"/>
                </a:p>
              </p:txBody>
            </p:sp>
            <p:sp>
              <p:nvSpPr>
                <p:cNvPr id="15" name="Rectangle 43"/>
                <p:cNvSpPr>
                  <a:spLocks noChangeArrowheads="1"/>
                </p:cNvSpPr>
                <p:nvPr/>
              </p:nvSpPr>
              <p:spPr bwMode="auto">
                <a:xfrm>
                  <a:off x="5172808" y="2667000"/>
                  <a:ext cx="457200" cy="381000"/>
                </a:xfrm>
                <a:prstGeom prst="rect">
                  <a:avLst/>
                </a:prstGeom>
                <a:solidFill>
                  <a:srgbClr val="92D05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de-DE" dirty="0"/>
                    <a:t>3</a:t>
                  </a:r>
                  <a:endParaRPr lang="en-US" dirty="0"/>
                </a:p>
              </p:txBody>
            </p:sp>
            <p:sp>
              <p:nvSpPr>
                <p:cNvPr id="16" name="Rectangle 43"/>
                <p:cNvSpPr>
                  <a:spLocks noChangeArrowheads="1"/>
                </p:cNvSpPr>
                <p:nvPr/>
              </p:nvSpPr>
              <p:spPr bwMode="auto">
                <a:xfrm>
                  <a:off x="6172200" y="2667000"/>
                  <a:ext cx="457200" cy="381000"/>
                </a:xfrm>
                <a:prstGeom prst="rect">
                  <a:avLst/>
                </a:prstGeom>
                <a:solidFill>
                  <a:srgbClr val="92D05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de-DE" dirty="0"/>
                    <a:t>4</a:t>
                  </a:r>
                  <a:endParaRPr lang="en-US" dirty="0"/>
                </a:p>
              </p:txBody>
            </p:sp>
            <p:sp>
              <p:nvSpPr>
                <p:cNvPr id="17" name="Rectangle 43"/>
                <p:cNvSpPr>
                  <a:spLocks noChangeArrowheads="1"/>
                </p:cNvSpPr>
                <p:nvPr/>
              </p:nvSpPr>
              <p:spPr bwMode="auto">
                <a:xfrm>
                  <a:off x="7162800" y="2667000"/>
                  <a:ext cx="457200" cy="381000"/>
                </a:xfrm>
                <a:prstGeom prst="rect">
                  <a:avLst/>
                </a:prstGeom>
                <a:solidFill>
                  <a:srgbClr val="92D05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de-DE" dirty="0"/>
                    <a:t>5</a:t>
                  </a:r>
                  <a:endParaRPr lang="en-US" dirty="0"/>
                </a:p>
              </p:txBody>
            </p:sp>
          </p:grpSp>
          <p:sp>
            <p:nvSpPr>
              <p:cNvPr id="12" name="Rectangle 43"/>
              <p:cNvSpPr>
                <a:spLocks noChangeArrowheads="1"/>
              </p:cNvSpPr>
              <p:nvPr/>
            </p:nvSpPr>
            <p:spPr bwMode="auto">
              <a:xfrm>
                <a:off x="4999893" y="5641731"/>
                <a:ext cx="457200" cy="381000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DE" dirty="0" smtClean="0"/>
                  <a:t>99</a:t>
                </a:r>
                <a:endParaRPr lang="en-US" dirty="0"/>
              </a:p>
            </p:txBody>
          </p:sp>
        </p:grpSp>
        <p:cxnSp>
          <p:nvCxnSpPr>
            <p:cNvPr id="9" name="AutoShape 53"/>
            <p:cNvCxnSpPr>
              <a:cxnSpLocks noChangeShapeType="1"/>
              <a:stCxn id="12" idx="3"/>
            </p:cNvCxnSpPr>
            <p:nvPr/>
          </p:nvCxnSpPr>
          <p:spPr bwMode="auto">
            <a:xfrm flipV="1">
              <a:off x="9146931" y="5438385"/>
              <a:ext cx="177311" cy="68873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AutoShape 53"/>
            <p:cNvCxnSpPr>
              <a:cxnSpLocks noChangeShapeType="1"/>
              <a:stCxn id="12" idx="1"/>
              <a:endCxn id="14" idx="2"/>
            </p:cNvCxnSpPr>
            <p:nvPr/>
          </p:nvCxnSpPr>
          <p:spPr bwMode="auto">
            <a:xfrm flipH="1" flipV="1">
              <a:off x="8299938" y="5438384"/>
              <a:ext cx="389793" cy="68873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3" name="Group 32"/>
          <p:cNvGrpSpPr/>
          <p:nvPr/>
        </p:nvGrpSpPr>
        <p:grpSpPr>
          <a:xfrm>
            <a:off x="4495800" y="4495800"/>
            <a:ext cx="7010400" cy="1081087"/>
            <a:chOff x="609600" y="1966913"/>
            <a:chExt cx="7010400" cy="1081087"/>
          </a:xfrm>
        </p:grpSpPr>
        <p:grpSp>
          <p:nvGrpSpPr>
            <p:cNvPr id="34" name="Group 33"/>
            <p:cNvGrpSpPr/>
            <p:nvPr/>
          </p:nvGrpSpPr>
          <p:grpSpPr>
            <a:xfrm>
              <a:off x="609600" y="1966913"/>
              <a:ext cx="6553200" cy="1081087"/>
              <a:chOff x="609600" y="1966913"/>
              <a:chExt cx="6553200" cy="1081087"/>
            </a:xfrm>
          </p:grpSpPr>
          <p:sp>
            <p:nvSpPr>
              <p:cNvPr id="39" name="Rectangle 40"/>
              <p:cNvSpPr>
                <a:spLocks noChangeArrowheads="1"/>
              </p:cNvSpPr>
              <p:nvPr/>
            </p:nvSpPr>
            <p:spPr bwMode="auto">
              <a:xfrm>
                <a:off x="1143000" y="1966913"/>
                <a:ext cx="838200" cy="381000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/>
                  <a:t>6    </a:t>
                </a:r>
              </a:p>
            </p:txBody>
          </p:sp>
          <p:sp>
            <p:nvSpPr>
              <p:cNvPr id="40" name="Rectangle 41"/>
              <p:cNvSpPr>
                <a:spLocks noChangeArrowheads="1"/>
              </p:cNvSpPr>
              <p:nvPr/>
            </p:nvSpPr>
            <p:spPr bwMode="auto">
              <a:xfrm>
                <a:off x="2362200" y="2667000"/>
                <a:ext cx="457200" cy="381000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/>
                  <a:t>0</a:t>
                </a:r>
              </a:p>
            </p:txBody>
          </p:sp>
          <p:sp>
            <p:nvSpPr>
              <p:cNvPr id="41" name="Rectangle 43"/>
              <p:cNvSpPr>
                <a:spLocks noChangeArrowheads="1"/>
              </p:cNvSpPr>
              <p:nvPr/>
            </p:nvSpPr>
            <p:spPr bwMode="auto">
              <a:xfrm>
                <a:off x="3276600" y="2667000"/>
                <a:ext cx="457200" cy="381000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42" name="Line 47"/>
              <p:cNvSpPr>
                <a:spLocks noChangeShapeType="1"/>
              </p:cNvSpPr>
              <p:nvPr/>
            </p:nvSpPr>
            <p:spPr bwMode="auto">
              <a:xfrm>
                <a:off x="1752600" y="2157412"/>
                <a:ext cx="609600" cy="7381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Text Box 48"/>
              <p:cNvSpPr txBox="1">
                <a:spLocks noChangeArrowheads="1"/>
              </p:cNvSpPr>
              <p:nvPr/>
            </p:nvSpPr>
            <p:spPr bwMode="auto">
              <a:xfrm>
                <a:off x="609600" y="1966913"/>
                <a:ext cx="53340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dirty="0"/>
                  <a:t>l</a:t>
                </a:r>
                <a:r>
                  <a:rPr lang="en-US" dirty="0" smtClean="0"/>
                  <a:t>:</a:t>
                </a:r>
                <a:endParaRPr lang="en-US" dirty="0"/>
              </a:p>
            </p:txBody>
          </p:sp>
          <p:sp>
            <p:nvSpPr>
              <p:cNvPr id="44" name="Rectangle 49"/>
              <p:cNvSpPr>
                <a:spLocks noChangeArrowheads="1"/>
              </p:cNvSpPr>
              <p:nvPr/>
            </p:nvSpPr>
            <p:spPr bwMode="auto">
              <a:xfrm>
                <a:off x="4648200" y="1995670"/>
                <a:ext cx="609600" cy="381000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Line 50"/>
              <p:cNvSpPr>
                <a:spLocks noChangeShapeType="1"/>
              </p:cNvSpPr>
              <p:nvPr/>
            </p:nvSpPr>
            <p:spPr bwMode="auto">
              <a:xfrm>
                <a:off x="4910504" y="2196244"/>
                <a:ext cx="490904" cy="4707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Text Box 51"/>
              <p:cNvSpPr txBox="1">
                <a:spLocks noChangeArrowheads="1"/>
              </p:cNvSpPr>
              <p:nvPr/>
            </p:nvSpPr>
            <p:spPr bwMode="auto">
              <a:xfrm>
                <a:off x="4123592" y="2012888"/>
                <a:ext cx="45720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dirty="0"/>
                  <a:t>p:</a:t>
                </a:r>
              </a:p>
            </p:txBody>
          </p:sp>
          <p:cxnSp>
            <p:nvCxnSpPr>
              <p:cNvPr id="47" name="AutoShape 52"/>
              <p:cNvCxnSpPr>
                <a:cxnSpLocks noChangeShapeType="1"/>
                <a:stCxn id="40" idx="3"/>
                <a:endCxn id="41" idx="1"/>
              </p:cNvCxnSpPr>
              <p:nvPr/>
            </p:nvCxnSpPr>
            <p:spPr bwMode="auto">
              <a:xfrm>
                <a:off x="2819400" y="2857500"/>
                <a:ext cx="457200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8" name="AutoShape 53"/>
              <p:cNvCxnSpPr>
                <a:cxnSpLocks noChangeShapeType="1"/>
                <a:stCxn id="41" idx="3"/>
              </p:cNvCxnSpPr>
              <p:nvPr/>
            </p:nvCxnSpPr>
            <p:spPr bwMode="auto">
              <a:xfrm>
                <a:off x="3733800" y="2857500"/>
                <a:ext cx="457200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9" name="AutoShape 55"/>
              <p:cNvCxnSpPr>
                <a:cxnSpLocks noChangeShapeType="1"/>
                <a:stCxn id="36" idx="3"/>
                <a:endCxn id="37" idx="1"/>
              </p:cNvCxnSpPr>
              <p:nvPr/>
            </p:nvCxnSpPr>
            <p:spPr bwMode="auto">
              <a:xfrm>
                <a:off x="5630008" y="2857500"/>
                <a:ext cx="542192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0" name="AutoShape 56"/>
              <p:cNvCxnSpPr>
                <a:cxnSpLocks noChangeShapeType="1"/>
                <a:stCxn id="37" idx="3"/>
                <a:endCxn id="38" idx="1"/>
              </p:cNvCxnSpPr>
              <p:nvPr/>
            </p:nvCxnSpPr>
            <p:spPr bwMode="auto">
              <a:xfrm>
                <a:off x="6629400" y="2857500"/>
                <a:ext cx="533400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" name="AutoShape 58"/>
              <p:cNvCxnSpPr>
                <a:cxnSpLocks noChangeShapeType="1"/>
                <a:stCxn id="35" idx="3"/>
                <a:endCxn id="36" idx="1"/>
              </p:cNvCxnSpPr>
              <p:nvPr/>
            </p:nvCxnSpPr>
            <p:spPr bwMode="auto">
              <a:xfrm>
                <a:off x="4648200" y="2857500"/>
                <a:ext cx="524608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2" name="Rectangle 49"/>
              <p:cNvSpPr>
                <a:spLocks noChangeArrowheads="1"/>
              </p:cNvSpPr>
              <p:nvPr/>
            </p:nvSpPr>
            <p:spPr bwMode="auto">
              <a:xfrm>
                <a:off x="5805854" y="2005744"/>
                <a:ext cx="609600" cy="381000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Text Box 51"/>
              <p:cNvSpPr txBox="1">
                <a:spLocks noChangeArrowheads="1"/>
              </p:cNvSpPr>
              <p:nvPr/>
            </p:nvSpPr>
            <p:spPr bwMode="auto">
              <a:xfrm>
                <a:off x="5334000" y="1988343"/>
                <a:ext cx="45720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dirty="0"/>
                  <a:t>q:</a:t>
                </a:r>
              </a:p>
            </p:txBody>
          </p:sp>
          <p:sp>
            <p:nvSpPr>
              <p:cNvPr id="54" name="Line 50"/>
              <p:cNvSpPr>
                <a:spLocks noChangeShapeType="1"/>
              </p:cNvSpPr>
              <p:nvPr/>
            </p:nvSpPr>
            <p:spPr bwMode="auto">
              <a:xfrm>
                <a:off x="6096000" y="2171700"/>
                <a:ext cx="304800" cy="4953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" name="Rectangle 43"/>
            <p:cNvSpPr>
              <a:spLocks noChangeArrowheads="1"/>
            </p:cNvSpPr>
            <p:nvPr/>
          </p:nvSpPr>
          <p:spPr bwMode="auto">
            <a:xfrm>
              <a:off x="4191000" y="2667000"/>
              <a:ext cx="4572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dirty="0"/>
                <a:t>2</a:t>
              </a:r>
              <a:endParaRPr lang="en-US" dirty="0"/>
            </a:p>
          </p:txBody>
        </p:sp>
        <p:sp>
          <p:nvSpPr>
            <p:cNvPr id="36" name="Rectangle 43"/>
            <p:cNvSpPr>
              <a:spLocks noChangeArrowheads="1"/>
            </p:cNvSpPr>
            <p:nvPr/>
          </p:nvSpPr>
          <p:spPr bwMode="auto">
            <a:xfrm>
              <a:off x="5172808" y="2667000"/>
              <a:ext cx="4572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dirty="0"/>
                <a:t>3</a:t>
              </a:r>
              <a:endParaRPr lang="en-US" dirty="0"/>
            </a:p>
          </p:txBody>
        </p:sp>
        <p:sp>
          <p:nvSpPr>
            <p:cNvPr id="37" name="Rectangle 43"/>
            <p:cNvSpPr>
              <a:spLocks noChangeArrowheads="1"/>
            </p:cNvSpPr>
            <p:nvPr/>
          </p:nvSpPr>
          <p:spPr bwMode="auto">
            <a:xfrm>
              <a:off x="6172200" y="2667000"/>
              <a:ext cx="4572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dirty="0"/>
                <a:t>4</a:t>
              </a:r>
              <a:endParaRPr lang="en-US" dirty="0"/>
            </a:p>
          </p:txBody>
        </p:sp>
        <p:sp>
          <p:nvSpPr>
            <p:cNvPr id="38" name="Rectangle 43"/>
            <p:cNvSpPr>
              <a:spLocks noChangeArrowheads="1"/>
            </p:cNvSpPr>
            <p:nvPr/>
          </p:nvSpPr>
          <p:spPr bwMode="auto">
            <a:xfrm>
              <a:off x="7162800" y="2667000"/>
              <a:ext cx="457200" cy="381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dirty="0"/>
                <a:t>5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0807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s</a:t>
            </a:r>
            <a:r>
              <a:rPr lang="en-US" dirty="0" err="1" smtClean="0">
                <a:latin typeface="Consolas" panose="020B0609020204030204" pitchFamily="49" charset="0"/>
              </a:rPr>
              <a:t>td</a:t>
            </a:r>
            <a:r>
              <a:rPr lang="en-US" dirty="0" smtClean="0">
                <a:latin typeface="Consolas" panose="020B0609020204030204" pitchFamily="49" charset="0"/>
              </a:rPr>
              <a:t>::array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648200"/>
          </a:xfrm>
        </p:spPr>
        <p:txBody>
          <a:bodyPr>
            <a:normAutofit fontScale="62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T,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size_t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N&gt;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array {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T elements[N];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    // ...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using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iterator = ...;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   // the type of an iterator is implementation defined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                             // and it (usefully) varies (e.g. range 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checked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iterators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)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    // a vector iterator could be a pointer to an element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using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const_iterator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...;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iterator begin();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   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 //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points to first element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const_iterator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begin()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iterator end();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     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 //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points one beyond the last element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const_iterator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end()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no erase</a:t>
            </a:r>
            <a:endParaRPr lang="en-US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 // no insert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</a:p>
          <a:p>
            <a:pPr marL="0" indent="0">
              <a:spcBef>
                <a:spcPts val="600"/>
              </a:spcBef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2/1/2024, Lecture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The C++ Standard Library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15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Ways of traversing a </a:t>
            </a:r>
            <a:r>
              <a:rPr lang="en-US" dirty="0" smtClean="0"/>
              <a:t>container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9787128" cy="4351337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i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i &lt;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v.size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 ++i)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   // why </a:t>
            </a:r>
            <a:r>
              <a:rPr lang="en-US" dirty="0" err="1">
                <a:solidFill>
                  <a:srgbClr val="008000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?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    // do something with v[i]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 longer but always correct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::vector&lt;</a:t>
            </a:r>
            <a:r>
              <a:rPr lang="en-US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&gt;::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size_type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i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i &lt;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v.size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 ++i)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    // do something with v[i]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::vector&lt;</a:t>
            </a:r>
            <a:r>
              <a:rPr lang="en-US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&gt;::iterator p 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v.begin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 p !=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v.end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 ++p)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    // do something with *p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p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v.begin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 p !=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v.end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 ++p)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    // do something with *p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&amp; e : v)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    // do something with e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2/1/2024, Lecture 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The C++ Standard Library (2)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361B6064-FECE-466A-BF5C-A30C7EDC9E78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04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37" y="561634"/>
            <a:ext cx="3810000" cy="285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735" y="3419134"/>
            <a:ext cx="3813602" cy="28602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536" y="2182075"/>
            <a:ext cx="3813600" cy="286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19" y="3805215"/>
            <a:ext cx="2795905" cy="1866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147" y="1181098"/>
            <a:ext cx="2796189" cy="18392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759" y="859264"/>
            <a:ext cx="2958566" cy="643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578" y="5547935"/>
            <a:ext cx="2570102" cy="34696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2/1/2024, Lecture 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The C++ Standard Library (2)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5339F38-439B-42BE-A6DB-D203DE66964E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79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</a:t>
            </a:r>
            <a:r>
              <a:rPr lang="en-US" dirty="0" err="1" smtClean="0"/>
              <a:t>Git</a:t>
            </a:r>
            <a:r>
              <a:rPr lang="en-US" dirty="0" smtClean="0"/>
              <a:t>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complicated at first, but it is based on a few key concepts</a:t>
            </a:r>
          </a:p>
          <a:p>
            <a:r>
              <a:rPr lang="en-US" dirty="0" smtClean="0"/>
              <a:t>Based on </a:t>
            </a:r>
            <a:r>
              <a:rPr lang="en-US" dirty="0" smtClean="0">
                <a:solidFill>
                  <a:schemeClr val="accent1"/>
                </a:solidFill>
              </a:rPr>
              <a:t>Snapshots</a:t>
            </a:r>
          </a:p>
          <a:p>
            <a:pPr lvl="1"/>
            <a:r>
              <a:rPr lang="en-US" dirty="0" smtClean="0"/>
              <a:t>All history is based on snapshots</a:t>
            </a:r>
          </a:p>
          <a:p>
            <a:pPr lvl="1"/>
            <a:r>
              <a:rPr lang="en-US" dirty="0" smtClean="0"/>
              <a:t>Records what all files look like at a given point in time</a:t>
            </a:r>
          </a:p>
          <a:p>
            <a:pPr lvl="1"/>
            <a:r>
              <a:rPr lang="en-US" dirty="0" smtClean="0"/>
              <a:t>User decides when to take snapshots and of what files</a:t>
            </a:r>
          </a:p>
          <a:p>
            <a:pPr lvl="1"/>
            <a:r>
              <a:rPr lang="en-US" dirty="0" smtClean="0"/>
              <a:t>Can go back to any previous snapshot</a:t>
            </a:r>
          </a:p>
          <a:p>
            <a:pPr lvl="2"/>
            <a:r>
              <a:rPr lang="en-US" dirty="0" smtClean="0"/>
              <a:t>Later snapshots are still available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2/1/2024, Lecture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The C++ Standard Library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63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Development Notes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2/1/2024, Lecture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The C++ Standard Library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0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Agile Software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approach to software development that emphasizes:</a:t>
            </a:r>
          </a:p>
          <a:p>
            <a:pPr lvl="1"/>
            <a:r>
              <a:rPr lang="en-US" dirty="0" smtClean="0"/>
              <a:t>Small, collaborative development teams</a:t>
            </a:r>
          </a:p>
          <a:p>
            <a:pPr lvl="2"/>
            <a:r>
              <a:rPr lang="en-US" dirty="0" smtClean="0"/>
              <a:t>Usually 4-6 members of the team</a:t>
            </a:r>
          </a:p>
          <a:p>
            <a:pPr lvl="1"/>
            <a:r>
              <a:rPr lang="en-US" dirty="0" smtClean="0"/>
              <a:t>Working closely with customers/stakeholders</a:t>
            </a:r>
          </a:p>
          <a:p>
            <a:pPr lvl="2"/>
            <a:r>
              <a:rPr lang="en-US" dirty="0" smtClean="0"/>
              <a:t>Have a user representative, that interfaces regularly with customers / users / stakeholders, on the team</a:t>
            </a:r>
          </a:p>
          <a:p>
            <a:pPr lvl="1"/>
            <a:r>
              <a:rPr lang="en-US" dirty="0" smtClean="0"/>
              <a:t>Developing software in an short iterative cycles</a:t>
            </a:r>
          </a:p>
          <a:p>
            <a:pPr lvl="2"/>
            <a:r>
              <a:rPr lang="en-US" dirty="0" smtClean="0"/>
              <a:t>requirements / code / testing / documentation</a:t>
            </a:r>
          </a:p>
          <a:p>
            <a:pPr lvl="1"/>
            <a:r>
              <a:rPr lang="en-US" dirty="0" smtClean="0"/>
              <a:t>Building working versions of code often</a:t>
            </a:r>
          </a:p>
          <a:p>
            <a:pPr lvl="2"/>
            <a:r>
              <a:rPr lang="en-US" dirty="0" smtClean="0"/>
              <a:t>Iterative Development</a:t>
            </a:r>
          </a:p>
          <a:p>
            <a:pPr lvl="2"/>
            <a:r>
              <a:rPr lang="en-US" dirty="0" smtClean="0"/>
              <a:t>Often employees Continuous Integration/Continuous Deployment (CI/CD)</a:t>
            </a:r>
          </a:p>
          <a:p>
            <a:pPr lvl="2"/>
            <a:r>
              <a:rPr lang="en-US" dirty="0" smtClean="0"/>
              <a:t>Test-driven development (TDD)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2/1/2024, Lecture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The C++ Standard Library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53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6618" y="6393824"/>
            <a:ext cx="7772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https</a:t>
            </a:r>
            <a:r>
              <a:rPr lang="en-US" sz="1100" dirty="0"/>
              <a:t>://www.agilealliance.org/agile101/the-agile-manifesto/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“We are uncovering better ways of developing software by doing it and helping others do it. Through this work we have come to value:</a:t>
            </a:r>
          </a:p>
          <a:p>
            <a:endParaRPr lang="en-US" dirty="0"/>
          </a:p>
          <a:p>
            <a:pPr lvl="1"/>
            <a:r>
              <a:rPr lang="en-US" b="1" dirty="0"/>
              <a:t>Individuals and interactions</a:t>
            </a:r>
            <a:r>
              <a:rPr lang="en-US" dirty="0"/>
              <a:t> over processes and tools</a:t>
            </a:r>
          </a:p>
          <a:p>
            <a:pPr lvl="1"/>
            <a:r>
              <a:rPr lang="en-US" b="1" dirty="0"/>
              <a:t>Working software</a:t>
            </a:r>
            <a:r>
              <a:rPr lang="en-US" dirty="0"/>
              <a:t> over comprehensive documentation</a:t>
            </a:r>
          </a:p>
          <a:p>
            <a:pPr lvl="1"/>
            <a:r>
              <a:rPr lang="en-US" b="1" dirty="0"/>
              <a:t>Customer collaboration</a:t>
            </a:r>
            <a:r>
              <a:rPr lang="en-US" dirty="0"/>
              <a:t> over contract negotiation</a:t>
            </a:r>
          </a:p>
          <a:p>
            <a:pPr lvl="1"/>
            <a:r>
              <a:rPr lang="en-US" b="1" dirty="0"/>
              <a:t>Responding to change</a:t>
            </a:r>
            <a:r>
              <a:rPr lang="en-US" dirty="0"/>
              <a:t> over following a plan</a:t>
            </a:r>
          </a:p>
          <a:p>
            <a:pPr lvl="1"/>
            <a:endParaRPr lang="en-US" dirty="0"/>
          </a:p>
          <a:p>
            <a:r>
              <a:rPr lang="en-US" dirty="0"/>
              <a:t>That is, while there is value in the items on the right, we value the items on the left more.”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Agile Manifesto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2/1/2024, Lecture 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The C++ Standard Library (2)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65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70F7DB5-4A0F-436F-837A-E457A7CC2165}"/>
              </a:ext>
            </a:extLst>
          </p:cNvPr>
          <p:cNvSpPr txBox="1"/>
          <p:nvPr/>
        </p:nvSpPr>
        <p:spPr>
          <a:xfrm>
            <a:off x="7848601" y="5342830"/>
            <a:ext cx="2383331" cy="200055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2" tooltip="https://commons.wikimedia.org/wiki/File:XP-feedback.gif"/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Alex86450 is licensed under </a:t>
            </a:r>
            <a:r>
              <a:rPr lang="en-US" sz="700" dirty="0">
                <a:solidFill>
                  <a:srgbClr val="FFFFFF"/>
                </a:solidFill>
                <a:hlinkClick r:id="rId3" tooltip="https://creativecommons.org/licenses/by-sa/3.0/"/>
              </a:rPr>
              <a:t>CC BY-SA</a:t>
            </a:r>
            <a:endParaRPr lang="en-US" sz="700" dirty="0">
              <a:solidFill>
                <a:srgbClr val="FFFFFF"/>
              </a:solidFill>
            </a:endParaRPr>
          </a:p>
        </p:txBody>
      </p:sp>
      <p:pic>
        <p:nvPicPr>
          <p:cNvPr id="4" name="Picture 3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8D0F7FDB-EE62-4877-8D3D-52226A26EA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6096000" y="1777656"/>
            <a:ext cx="4151866" cy="34692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Agile Method: Extreme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Characterized by feedback loops</a:t>
            </a:r>
          </a:p>
          <a:p>
            <a:r>
              <a:rPr lang="en-US" dirty="0" smtClean="0"/>
              <a:t>On-site customer</a:t>
            </a:r>
          </a:p>
          <a:p>
            <a:r>
              <a:rPr lang="en-US" dirty="0" smtClean="0"/>
              <a:t>Planning game (with customer)</a:t>
            </a:r>
          </a:p>
          <a:p>
            <a:r>
              <a:rPr lang="en-US" dirty="0" smtClean="0"/>
              <a:t>Avoid features until needed</a:t>
            </a:r>
          </a:p>
          <a:p>
            <a:r>
              <a:rPr lang="en-US" dirty="0" smtClean="0"/>
              <a:t>Pair programming</a:t>
            </a:r>
          </a:p>
          <a:p>
            <a:pPr lvl="1"/>
            <a:r>
              <a:rPr lang="en-US" dirty="0"/>
              <a:t>Two programmers, one computer</a:t>
            </a:r>
          </a:p>
          <a:p>
            <a:pPr lvl="1"/>
            <a:r>
              <a:rPr lang="en-US" dirty="0"/>
              <a:t>One person writes, the other dictates</a:t>
            </a:r>
          </a:p>
          <a:p>
            <a:pPr lvl="1"/>
            <a:r>
              <a:rPr lang="en-US" dirty="0"/>
              <a:t>Typically writer is less </a:t>
            </a:r>
            <a:r>
              <a:rPr lang="en-US" dirty="0" smtClean="0"/>
              <a:t>skilled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2/1/2024, Lecture 4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The C++ Standard Library (2)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30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6618" y="6393824"/>
            <a:ext cx="7772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http</a:t>
            </a:r>
            <a:r>
              <a:rPr lang="en-US" sz="1100" dirty="0"/>
              <a:t>://scrummethodology.com/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Agile Method: SCRUM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Scrum is a simple set of roles, responsibilities, and meetings that never change</a:t>
            </a:r>
          </a:p>
          <a:p>
            <a:r>
              <a:rPr lang="en-US" dirty="0" smtClean="0"/>
              <a:t>Time is divided into short work cadences, known as sprints, typically two to four weeks long</a:t>
            </a:r>
          </a:p>
          <a:p>
            <a:r>
              <a:rPr lang="en-US" dirty="0" smtClean="0"/>
              <a:t>The product is kept in a potentially shippable (properly integrated and tested) state at all times</a:t>
            </a:r>
          </a:p>
          <a:p>
            <a:r>
              <a:rPr lang="en-US" dirty="0" smtClean="0"/>
              <a:t>At the end of each sprint, stakeholders and team members meet to see a demonstrated potentially shippable product increment and plan its next steps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2/1/2024, Lecture 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The C++ Standard Library (2)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33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6618" y="6393824"/>
            <a:ext cx="7772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http</a:t>
            </a:r>
            <a:r>
              <a:rPr lang="en-US" sz="1100" dirty="0"/>
              <a:t>://scrummethodology.com/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Scrum Roles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Product Owner</a:t>
            </a:r>
          </a:p>
          <a:p>
            <a:pPr lvl="1"/>
            <a:r>
              <a:rPr lang="en-US" dirty="0" smtClean="0"/>
              <a:t>The Product Owner should be a person with vision, authority, and availability</a:t>
            </a:r>
          </a:p>
          <a:p>
            <a:pPr lvl="1"/>
            <a:r>
              <a:rPr lang="en-US" dirty="0" smtClean="0"/>
              <a:t>The Product Owner is responsible for continuously communicating the vision and priorities to the development team</a:t>
            </a:r>
          </a:p>
          <a:p>
            <a:r>
              <a:rPr lang="en-US" dirty="0" smtClean="0"/>
              <a:t>Scrum Master</a:t>
            </a:r>
          </a:p>
          <a:p>
            <a:pPr lvl="1"/>
            <a:r>
              <a:rPr lang="en-US" dirty="0" smtClean="0"/>
              <a:t>The Scrum Master acts as a facilitator for the Product Owner and the team</a:t>
            </a:r>
          </a:p>
          <a:p>
            <a:pPr lvl="1"/>
            <a:r>
              <a:rPr lang="en-US" dirty="0" smtClean="0"/>
              <a:t>The Scrum Master does not manage the team</a:t>
            </a:r>
          </a:p>
          <a:p>
            <a:pPr lvl="1"/>
            <a:r>
              <a:rPr lang="en-US" dirty="0" smtClean="0"/>
              <a:t>The Scrum Master works to remove any impediments that are obstructing the team from achieving its sprint goals</a:t>
            </a:r>
          </a:p>
          <a:p>
            <a:r>
              <a:rPr lang="en-US" dirty="0" smtClean="0"/>
              <a:t>Team</a:t>
            </a:r>
          </a:p>
          <a:p>
            <a:pPr lvl="1"/>
            <a:r>
              <a:rPr lang="en-US" dirty="0" smtClean="0"/>
              <a:t>A Scrum development team contains about 3-9 fully dedicated members, ideally in one team room protected from outside distractions</a:t>
            </a:r>
          </a:p>
          <a:p>
            <a:pPr lvl="1"/>
            <a:r>
              <a:rPr lang="en-US" dirty="0" smtClean="0"/>
              <a:t>For software projects, a typical team includes a mix of software engineers, architects, programmers, analysts, QA experts, testers, and UI designers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2/1/2024, Lecture 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The C++ Standard Library (2)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92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Product Backlog -&gt;&#10;&#10;Sprint Backlog&#10;&#10;Sprint 2-4 weeks with daily scrum meetings every 24 hours -&gt;&#10;&#10;Potentially shippable product increment" title="Scrum phases/steps">
            <a:extLst>
              <a:ext uri="{FF2B5EF4-FFF2-40B4-BE49-F238E27FC236}">
                <a16:creationId xmlns:a16="http://schemas.microsoft.com/office/drawing/2014/main" id="{661FEA7C-0D89-464F-89FF-1B53A9CD4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5358262" y="3744462"/>
            <a:ext cx="5567947" cy="258909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Scrum Phases/Steps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Product Backlog Creation</a:t>
            </a:r>
          </a:p>
          <a:p>
            <a:r>
              <a:rPr lang="en-US" dirty="0" smtClean="0"/>
              <a:t>Sprints</a:t>
            </a:r>
          </a:p>
          <a:p>
            <a:pPr lvl="1"/>
            <a:r>
              <a:rPr lang="en-US" dirty="0" smtClean="0"/>
              <a:t>Sprint Planning and Sprint Backlog Creation</a:t>
            </a:r>
          </a:p>
          <a:p>
            <a:pPr lvl="2"/>
            <a:r>
              <a:rPr lang="en-US" dirty="0" smtClean="0"/>
              <a:t>Team commits to work to be accomplished in the Sprint</a:t>
            </a:r>
          </a:p>
          <a:p>
            <a:pPr lvl="1"/>
            <a:r>
              <a:rPr lang="en-US" dirty="0" smtClean="0"/>
              <a:t>Work on Sprint/Daily Scrum Meetings</a:t>
            </a:r>
          </a:p>
          <a:p>
            <a:pPr lvl="2"/>
            <a:r>
              <a:rPr lang="en-US" dirty="0" smtClean="0"/>
              <a:t>Development</a:t>
            </a:r>
          </a:p>
          <a:p>
            <a:pPr lvl="2"/>
            <a:r>
              <a:rPr lang="en-US" dirty="0" smtClean="0"/>
              <a:t>Testing</a:t>
            </a:r>
          </a:p>
          <a:p>
            <a:pPr lvl="2"/>
            <a:r>
              <a:rPr lang="en-US" dirty="0" smtClean="0"/>
              <a:t>Documentation</a:t>
            </a:r>
          </a:p>
          <a:p>
            <a:pPr lvl="1"/>
            <a:r>
              <a:rPr lang="en-US" dirty="0" smtClean="0"/>
              <a:t>Product Demonstration</a:t>
            </a:r>
          </a:p>
          <a:p>
            <a:pPr lvl="1"/>
            <a:r>
              <a:rPr lang="en-US" dirty="0" smtClean="0"/>
              <a:t>Retrospective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2/1/2024, Lecture 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The C++ Standard Library (2)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4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6618" y="6393824"/>
            <a:ext cx="7772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https</a:t>
            </a:r>
            <a:r>
              <a:rPr lang="en-US" sz="1100" dirty="0"/>
              <a:t>://www.versionone.com/what-is-kanban/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Agile Method: Kanban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Kanban is a method for managing the creation of products with an emphasis on continual delivery while not overburdening the development team</a:t>
            </a:r>
          </a:p>
          <a:p>
            <a:r>
              <a:rPr lang="en-US" dirty="0" smtClean="0"/>
              <a:t>Kanban is based on 3 basic principles:</a:t>
            </a:r>
          </a:p>
          <a:p>
            <a:pPr lvl="1"/>
            <a:r>
              <a:rPr lang="en-US" dirty="0" smtClean="0"/>
              <a:t>Visualize what you do today (workflow): seeing all the items in context of each other can be very informative</a:t>
            </a:r>
          </a:p>
          <a:p>
            <a:pPr lvl="1"/>
            <a:r>
              <a:rPr lang="en-US" dirty="0" smtClean="0"/>
              <a:t>Limit the amount of work in progress (WIP): this helps balance the flow-based approach so teams don’t start and commit to too much work at once</a:t>
            </a:r>
          </a:p>
          <a:p>
            <a:pPr lvl="1"/>
            <a:r>
              <a:rPr lang="en-US" dirty="0" smtClean="0"/>
              <a:t>Enhance flow: when something is finished, the next highest priority thing from the backlog is pulled into play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2/1/2024, Lecture 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The C++ Standard Library (2)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46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36618" y="6393824"/>
            <a:ext cx="7772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https</a:t>
            </a:r>
            <a:r>
              <a:rPr lang="en-US" sz="1100" dirty="0"/>
              <a:t>://www.inflectra.com/methodologies/kanban.aspx</a:t>
            </a:r>
          </a:p>
        </p:txBody>
      </p:sp>
      <p:pic>
        <p:nvPicPr>
          <p:cNvPr id="1026" name="Picture 2" descr="https://www.inflectra.com/GraphicsViewer.aspx?url=Methodologies/kanban.xml&amp;name=wordml://03000001.png" title="Example Kanban Bo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296025"/>
            <a:ext cx="4314825" cy="199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Kanban 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Kanban process begins with a prioritized list of features, called a backlog</a:t>
            </a:r>
          </a:p>
          <a:p>
            <a:r>
              <a:rPr lang="en-US" dirty="0" smtClean="0"/>
              <a:t>Agile team members work on the highest priority feature, based on their team role</a:t>
            </a:r>
          </a:p>
          <a:p>
            <a:r>
              <a:rPr lang="en-US" dirty="0" smtClean="0"/>
              <a:t>Getting features to completion in priority order is the focus</a:t>
            </a:r>
          </a:p>
          <a:p>
            <a:r>
              <a:rPr lang="en-US" dirty="0" smtClean="0"/>
              <a:t>There is no set timeframe to complete features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2/1/2024, Lecture 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The C++ Standard Library (2)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12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8627929-65D7-4E6A-8AD7-8CB7E3342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2200" y="6063929"/>
            <a:ext cx="4642960" cy="34747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https://kanbantool.com/online-kanban-board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3947D23-1936-42A3-9C54-112221043C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133600"/>
            <a:ext cx="7982859" cy="3352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Online Kanban tool: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2/1/2024, Lecture 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The C++ Standard Library (2)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04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</a:t>
            </a:r>
            <a:r>
              <a:rPr lang="en-US" dirty="0" err="1"/>
              <a:t>Git</a:t>
            </a:r>
            <a:r>
              <a:rPr lang="en-US" dirty="0"/>
              <a:t>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Key concept: </a:t>
            </a:r>
            <a:r>
              <a:rPr lang="en-US" dirty="0" smtClean="0">
                <a:solidFill>
                  <a:schemeClr val="accent1"/>
                </a:solidFill>
              </a:rPr>
              <a:t>Commit</a:t>
            </a:r>
          </a:p>
          <a:p>
            <a:r>
              <a:rPr lang="en-US" dirty="0"/>
              <a:t>The </a:t>
            </a:r>
            <a:r>
              <a:rPr lang="en-US" dirty="0" smtClean="0"/>
              <a:t>act of taking a snapshot</a:t>
            </a:r>
          </a:p>
          <a:p>
            <a:pPr lvl="1"/>
            <a:r>
              <a:rPr lang="en-US" dirty="0" smtClean="0"/>
              <a:t>Verb: the user committed the code</a:t>
            </a:r>
          </a:p>
          <a:p>
            <a:pPr lvl="1"/>
            <a:r>
              <a:rPr lang="en-US" dirty="0" smtClean="0"/>
              <a:t>Noun: the user made a new commit</a:t>
            </a:r>
          </a:p>
          <a:p>
            <a:r>
              <a:rPr lang="en-US" dirty="0" smtClean="0"/>
              <a:t>Every project is made of many commits</a:t>
            </a:r>
          </a:p>
          <a:p>
            <a:pPr lvl="1"/>
            <a:r>
              <a:rPr lang="en-US" dirty="0" smtClean="0"/>
              <a:t>List of commits </a:t>
            </a:r>
            <a:r>
              <a:rPr lang="en-US" dirty="0"/>
              <a:t>d</a:t>
            </a:r>
            <a:r>
              <a:rPr lang="en-US" dirty="0" smtClean="0"/>
              <a:t>efines the timeline of changes applied to files</a:t>
            </a:r>
          </a:p>
          <a:p>
            <a:r>
              <a:rPr lang="en-US" dirty="0" smtClean="0"/>
              <a:t>Three pieces of information:</a:t>
            </a:r>
          </a:p>
          <a:p>
            <a:pPr lvl="1"/>
            <a:r>
              <a:rPr lang="en-US" dirty="0" smtClean="0"/>
              <a:t>How did files changes from previous state</a:t>
            </a:r>
          </a:p>
          <a:p>
            <a:pPr lvl="1"/>
            <a:r>
              <a:rPr lang="en-US" dirty="0" smtClean="0"/>
              <a:t>A reference of the commit that came before it</a:t>
            </a:r>
          </a:p>
          <a:p>
            <a:pPr lvl="2"/>
            <a:r>
              <a:rPr lang="en-US" dirty="0" smtClean="0">
                <a:solidFill>
                  <a:schemeClr val="accent1"/>
                </a:solidFill>
              </a:rPr>
              <a:t>Parent commit</a:t>
            </a:r>
          </a:p>
          <a:p>
            <a:pPr lvl="1"/>
            <a:r>
              <a:rPr lang="en-US" dirty="0" smtClean="0"/>
              <a:t>A unique </a:t>
            </a:r>
            <a:r>
              <a:rPr lang="en-US" dirty="0" smtClean="0">
                <a:solidFill>
                  <a:schemeClr val="accent1"/>
                </a:solidFill>
              </a:rPr>
              <a:t>hash code</a:t>
            </a:r>
            <a:r>
              <a:rPr lang="en-US" dirty="0" smtClean="0"/>
              <a:t> identifying the commit</a:t>
            </a:r>
          </a:p>
          <a:p>
            <a:pPr lvl="2"/>
            <a:r>
              <a:rPr lang="en-US" dirty="0"/>
              <a:t>Something like: </a:t>
            </a:r>
            <a:r>
              <a:rPr lang="en-US" dirty="0">
                <a:latin typeface="Consolas" panose="020B0609020204030204" pitchFamily="49" charset="0"/>
              </a:rPr>
              <a:t>c374f26626038f020dd12f842d4dc5d67d02f59d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2/1/2024, Lecture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The C++ Standard Library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8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Agile for your Project?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don’t have a design yet</a:t>
            </a:r>
          </a:p>
          <a:p>
            <a:r>
              <a:rPr lang="en-US" dirty="0" smtClean="0"/>
              <a:t>You will probably have to change it</a:t>
            </a:r>
          </a:p>
          <a:p>
            <a:r>
              <a:rPr lang="en-US" dirty="0" smtClean="0"/>
              <a:t>You don’t know all the features</a:t>
            </a:r>
          </a:p>
          <a:p>
            <a:endParaRPr lang="en-US" dirty="0" smtClean="0"/>
          </a:p>
          <a:p>
            <a:r>
              <a:rPr lang="en-US" dirty="0" smtClean="0"/>
              <a:t>Agile methods are good for you</a:t>
            </a:r>
          </a:p>
          <a:p>
            <a:r>
              <a:rPr lang="en-US" dirty="0" smtClean="0"/>
              <a:t>Kanban is probably the most productive approach for a class project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2/1/2024, Lecture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The C++ Standard Library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6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</a:t>
            </a:r>
            <a:r>
              <a:rPr lang="en-US" dirty="0" err="1"/>
              <a:t>G</a:t>
            </a:r>
            <a:r>
              <a:rPr lang="en-US" dirty="0" err="1" smtClean="0"/>
              <a:t>ithub</a:t>
            </a:r>
            <a:r>
              <a:rPr lang="en-US" dirty="0" smtClean="0"/>
              <a:t>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Github</a:t>
            </a:r>
            <a:r>
              <a:rPr lang="en-US" dirty="0" smtClean="0"/>
              <a:t> has a ‘Projects’ tab for every repository</a:t>
            </a:r>
          </a:p>
          <a:p>
            <a:pPr lvl="1"/>
            <a:r>
              <a:rPr lang="en-US" dirty="0" smtClean="0"/>
              <a:t>Kanban style overview</a:t>
            </a:r>
          </a:p>
          <a:p>
            <a:pPr lvl="1"/>
            <a:r>
              <a:rPr lang="en-US" dirty="0" smtClean="0"/>
              <a:t>Allows to track Issues and </a:t>
            </a:r>
            <a:br>
              <a:rPr lang="en-US" dirty="0" smtClean="0"/>
            </a:br>
            <a:r>
              <a:rPr lang="en-US" dirty="0" smtClean="0"/>
              <a:t>pull requests</a:t>
            </a:r>
          </a:p>
          <a:p>
            <a:pPr lvl="1"/>
            <a:r>
              <a:rPr lang="en-US" dirty="0" smtClean="0"/>
              <a:t>Automatically updates on</a:t>
            </a:r>
            <a:br>
              <a:rPr lang="en-US" dirty="0" smtClean="0"/>
            </a:br>
            <a:r>
              <a:rPr lang="en-US" dirty="0" smtClean="0"/>
              <a:t>merges</a:t>
            </a:r>
          </a:p>
          <a:p>
            <a:pPr lvl="1"/>
            <a:r>
              <a:rPr lang="en-US" dirty="0" smtClean="0"/>
              <a:t>Integrates well with code base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Use this for your project planning and management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2/1/2024, Lecture 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The C++ Standard Library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61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076" y="2667000"/>
            <a:ext cx="5044960" cy="286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62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</a:t>
            </a:r>
            <a:r>
              <a:rPr lang="en-US" dirty="0" err="1"/>
              <a:t>Git</a:t>
            </a:r>
            <a:r>
              <a:rPr lang="en-US" dirty="0"/>
              <a:t>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concept: </a:t>
            </a:r>
            <a:r>
              <a:rPr lang="en-US" dirty="0">
                <a:solidFill>
                  <a:schemeClr val="accent1"/>
                </a:solidFill>
              </a:rPr>
              <a:t>R</a:t>
            </a:r>
            <a:r>
              <a:rPr lang="en-US" dirty="0" smtClean="0">
                <a:solidFill>
                  <a:schemeClr val="accent1"/>
                </a:solidFill>
              </a:rPr>
              <a:t>epositories</a:t>
            </a:r>
          </a:p>
          <a:p>
            <a:pPr lvl="1"/>
            <a:r>
              <a:rPr lang="en-US" dirty="0" smtClean="0"/>
              <a:t>Often shortened to </a:t>
            </a:r>
            <a:r>
              <a:rPr lang="en-US" dirty="0" smtClean="0">
                <a:solidFill>
                  <a:schemeClr val="accent1"/>
                </a:solidFill>
              </a:rPr>
              <a:t>repo</a:t>
            </a:r>
          </a:p>
          <a:p>
            <a:r>
              <a:rPr lang="en-US" dirty="0" smtClean="0"/>
              <a:t>A collection of all files and their </a:t>
            </a:r>
            <a:r>
              <a:rPr lang="en-US" dirty="0" smtClean="0"/>
              <a:t>history for a project</a:t>
            </a:r>
            <a:endParaRPr lang="en-US" dirty="0" smtClean="0"/>
          </a:p>
          <a:p>
            <a:pPr lvl="1"/>
            <a:r>
              <a:rPr lang="en-US" dirty="0" smtClean="0"/>
              <a:t>Consists of all commits</a:t>
            </a:r>
          </a:p>
          <a:p>
            <a:pPr lvl="1"/>
            <a:r>
              <a:rPr lang="en-US" dirty="0" smtClean="0"/>
              <a:t>Place were all the work is stored</a:t>
            </a:r>
          </a:p>
          <a:p>
            <a:r>
              <a:rPr lang="en-US" dirty="0" smtClean="0"/>
              <a:t>Can live </a:t>
            </a:r>
            <a:r>
              <a:rPr lang="en-US" dirty="0" smtClean="0"/>
              <a:t>on </a:t>
            </a:r>
            <a:r>
              <a:rPr lang="en-US" dirty="0" smtClean="0"/>
              <a:t>a local machine or on a remote server (</a:t>
            </a:r>
            <a:r>
              <a:rPr lang="en-US" dirty="0" err="1" smtClean="0"/>
              <a:t>Github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Copying a remote repository to your local machine is called </a:t>
            </a:r>
            <a:r>
              <a:rPr lang="en-US" dirty="0" smtClean="0">
                <a:solidFill>
                  <a:schemeClr val="accent1"/>
                </a:solidFill>
              </a:rPr>
              <a:t>cloning</a:t>
            </a:r>
          </a:p>
          <a:p>
            <a:pPr lvl="1"/>
            <a:r>
              <a:rPr lang="en-US" dirty="0" smtClean="0"/>
              <a:t>Allows for teams to work collaboratively</a:t>
            </a:r>
          </a:p>
          <a:p>
            <a:r>
              <a:rPr lang="en-US" dirty="0" smtClean="0"/>
              <a:t>Downloading commits from remote repository: </a:t>
            </a:r>
            <a:r>
              <a:rPr lang="en-US" dirty="0" smtClean="0">
                <a:solidFill>
                  <a:schemeClr val="accent1"/>
                </a:solidFill>
              </a:rPr>
              <a:t>pulling</a:t>
            </a:r>
            <a:r>
              <a:rPr lang="en-US" dirty="0" smtClean="0"/>
              <a:t> changes</a:t>
            </a:r>
          </a:p>
          <a:p>
            <a:r>
              <a:rPr lang="en-US" dirty="0" smtClean="0"/>
              <a:t>Adding local changes to a remote repository: </a:t>
            </a:r>
            <a:r>
              <a:rPr lang="en-US" dirty="0" smtClean="0">
                <a:solidFill>
                  <a:schemeClr val="accent1"/>
                </a:solidFill>
              </a:rPr>
              <a:t>pushing</a:t>
            </a:r>
            <a:r>
              <a:rPr lang="en-US" dirty="0" smtClean="0"/>
              <a:t> changes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2/1/2024, Lecture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The C++ Standard Library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38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</a:t>
            </a:r>
            <a:r>
              <a:rPr lang="en-US" dirty="0" err="1"/>
              <a:t>Git</a:t>
            </a:r>
            <a:r>
              <a:rPr lang="en-US" dirty="0"/>
              <a:t>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concept: </a:t>
            </a:r>
            <a:r>
              <a:rPr lang="en-US" dirty="0" smtClean="0">
                <a:solidFill>
                  <a:schemeClr val="accent1"/>
                </a:solidFill>
              </a:rPr>
              <a:t>Branches</a:t>
            </a:r>
          </a:p>
          <a:p>
            <a:r>
              <a:rPr lang="en-US" dirty="0" smtClean="0"/>
              <a:t>All commits live on a branch</a:t>
            </a:r>
          </a:p>
          <a:p>
            <a:pPr lvl="1"/>
            <a:r>
              <a:rPr lang="en-US" dirty="0" smtClean="0"/>
              <a:t>Each branch is a sequence of commits</a:t>
            </a:r>
          </a:p>
          <a:p>
            <a:r>
              <a:rPr lang="en-US" dirty="0" smtClean="0"/>
              <a:t>There can be many branches</a:t>
            </a:r>
          </a:p>
          <a:p>
            <a:r>
              <a:rPr lang="en-US" dirty="0" smtClean="0"/>
              <a:t>The main branch is often called </a:t>
            </a:r>
            <a:r>
              <a:rPr lang="en-US" dirty="0" smtClean="0">
                <a:solidFill>
                  <a:schemeClr val="accent1"/>
                </a:solidFill>
              </a:rPr>
              <a:t>main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chemeClr val="accent1"/>
                </a:solidFill>
              </a:rPr>
              <a:t>master</a:t>
            </a:r>
            <a:r>
              <a:rPr lang="en-US" dirty="0" smtClean="0"/>
              <a:t> branch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2/1/2024, Lecture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The C++ Standard Library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3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Structure of a Project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917" y="1828800"/>
            <a:ext cx="7917017" cy="435133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2/1/2024, Lecture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The C++ Standard Library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89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4058</TotalTime>
  <Words>5909</Words>
  <Application>Microsoft Office PowerPoint</Application>
  <PresentationFormat>Widescreen</PresentationFormat>
  <Paragraphs>851</Paragraphs>
  <Slides>61</Slides>
  <Notes>1</Notes>
  <HiddenSlides>12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9" baseType="lpstr">
      <vt:lpstr>Arial</vt:lpstr>
      <vt:lpstr>Calibri</vt:lpstr>
      <vt:lpstr>Century Schoolbook</vt:lpstr>
      <vt:lpstr>Consolas</vt:lpstr>
      <vt:lpstr>Times New Roman</vt:lpstr>
      <vt:lpstr>Wingdings</vt:lpstr>
      <vt:lpstr>Wingdings 2</vt:lpstr>
      <vt:lpstr>View</vt:lpstr>
      <vt:lpstr>The C++ Standard Library (2)</vt:lpstr>
      <vt:lpstr>Version Control</vt:lpstr>
      <vt:lpstr>What is Version Control?</vt:lpstr>
      <vt:lpstr>What is Git</vt:lpstr>
      <vt:lpstr>How does Git work?</vt:lpstr>
      <vt:lpstr>How does Git work?</vt:lpstr>
      <vt:lpstr>How does Git work?</vt:lpstr>
      <vt:lpstr>How does Git work?</vt:lpstr>
      <vt:lpstr>Typical Structure of a Project</vt:lpstr>
      <vt:lpstr>Typical Structure of a Project</vt:lpstr>
      <vt:lpstr>Branching off master</vt:lpstr>
      <vt:lpstr>Typical Structure of a Project</vt:lpstr>
      <vt:lpstr>Making a Commit</vt:lpstr>
      <vt:lpstr>Making a Commit</vt:lpstr>
      <vt:lpstr>Making a Commit</vt:lpstr>
      <vt:lpstr>The Standard Template Library</vt:lpstr>
      <vt:lpstr>Abstract</vt:lpstr>
      <vt:lpstr>The STL  (Standard Template Library)</vt:lpstr>
      <vt:lpstr>Basic Model</vt:lpstr>
      <vt:lpstr>The STL</vt:lpstr>
      <vt:lpstr>The STL</vt:lpstr>
      <vt:lpstr>Basic Model</vt:lpstr>
      <vt:lpstr>Pattern: Iterator</vt:lpstr>
      <vt:lpstr>Containers</vt:lpstr>
      <vt:lpstr>Containers</vt:lpstr>
      <vt:lpstr>Containers (hold sequences in difference ways)</vt:lpstr>
      <vt:lpstr>Dynamic arrays (std::vector)</vt:lpstr>
      <vt:lpstr>Dynamic arrays (std::vector)</vt:lpstr>
      <vt:lpstr>Dynamic arrays (std::vector)</vt:lpstr>
      <vt:lpstr>Algorithms and Iterators</vt:lpstr>
      <vt:lpstr>The simplest Algorithm: std::find</vt:lpstr>
      <vt:lpstr>std::find: Generic for both, element type and container type</vt:lpstr>
      <vt:lpstr>Algorithms and Iterators</vt:lpstr>
      <vt:lpstr>Simple algorithm: find_if</vt:lpstr>
      <vt:lpstr>Predicates</vt:lpstr>
      <vt:lpstr>Function objects</vt:lpstr>
      <vt:lpstr>Function objects</vt:lpstr>
      <vt:lpstr>Lambda</vt:lpstr>
      <vt:lpstr>Policy Parameterization</vt:lpstr>
      <vt:lpstr>Comparisons</vt:lpstr>
      <vt:lpstr>std::vector</vt:lpstr>
      <vt:lpstr>insert() into std::vector</vt:lpstr>
      <vt:lpstr>erase() from std::vector</vt:lpstr>
      <vt:lpstr>std::list</vt:lpstr>
      <vt:lpstr>insert() into std::list</vt:lpstr>
      <vt:lpstr>erase() from std::list</vt:lpstr>
      <vt:lpstr>std::array</vt:lpstr>
      <vt:lpstr>Ways of traversing a container</vt:lpstr>
      <vt:lpstr>PowerPoint Presentation</vt:lpstr>
      <vt:lpstr>Software Development Notes</vt:lpstr>
      <vt:lpstr>Agile Software Development</vt:lpstr>
      <vt:lpstr>Agile Manifesto</vt:lpstr>
      <vt:lpstr>Agile Method: Extreme Programming</vt:lpstr>
      <vt:lpstr>Agile Method: SCRUM</vt:lpstr>
      <vt:lpstr>Scrum Roles</vt:lpstr>
      <vt:lpstr>Scrum Phases/Steps</vt:lpstr>
      <vt:lpstr>Agile Method: Kanban</vt:lpstr>
      <vt:lpstr>The Kanban Board</vt:lpstr>
      <vt:lpstr>Online Kanban tool:</vt:lpstr>
      <vt:lpstr>Agile for your Project?</vt:lpstr>
      <vt:lpstr>Use Github Projects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Started</dc:title>
  <dc:creator>Hartmut Kaiser</dc:creator>
  <cp:lastModifiedBy>Hartmut Kaiser</cp:lastModifiedBy>
  <cp:revision>219</cp:revision>
  <dcterms:created xsi:type="dcterms:W3CDTF">2011-06-09T18:54:32Z</dcterms:created>
  <dcterms:modified xsi:type="dcterms:W3CDTF">2024-02-01T15:15:39Z</dcterms:modified>
</cp:coreProperties>
</file>