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50"/>
  </p:notesMasterIdLst>
  <p:sldIdLst>
    <p:sldId id="256" r:id="rId2"/>
    <p:sldId id="304" r:id="rId3"/>
    <p:sldId id="305" r:id="rId4"/>
    <p:sldId id="301" r:id="rId5"/>
    <p:sldId id="293" r:id="rId6"/>
    <p:sldId id="294" r:id="rId7"/>
    <p:sldId id="295" r:id="rId8"/>
    <p:sldId id="296" r:id="rId9"/>
    <p:sldId id="297" r:id="rId10"/>
    <p:sldId id="298" r:id="rId11"/>
    <p:sldId id="299" r:id="rId12"/>
    <p:sldId id="300" r:id="rId13"/>
    <p:sldId id="303" r:id="rId14"/>
    <p:sldId id="302" r:id="rId15"/>
    <p:sldId id="257" r:id="rId16"/>
    <p:sldId id="258" r:id="rId17"/>
    <p:sldId id="259" r:id="rId18"/>
    <p:sldId id="260" r:id="rId19"/>
    <p:sldId id="261" r:id="rId20"/>
    <p:sldId id="262" r:id="rId21"/>
    <p:sldId id="263" r:id="rId22"/>
    <p:sldId id="264" r:id="rId23"/>
    <p:sldId id="265" r:id="rId24"/>
    <p:sldId id="266" r:id="rId25"/>
    <p:sldId id="267" r:id="rId26"/>
    <p:sldId id="289" r:id="rId27"/>
    <p:sldId id="269" r:id="rId28"/>
    <p:sldId id="306" r:id="rId29"/>
    <p:sldId id="270" r:id="rId30"/>
    <p:sldId id="271" r:id="rId31"/>
    <p:sldId id="272" r:id="rId32"/>
    <p:sldId id="290" r:id="rId33"/>
    <p:sldId id="291" r:id="rId34"/>
    <p:sldId id="275" r:id="rId35"/>
    <p:sldId id="276" r:id="rId36"/>
    <p:sldId id="277" r:id="rId37"/>
    <p:sldId id="278" r:id="rId38"/>
    <p:sldId id="279" r:id="rId39"/>
    <p:sldId id="280" r:id="rId40"/>
    <p:sldId id="281" r:id="rId41"/>
    <p:sldId id="282" r:id="rId42"/>
    <p:sldId id="283" r:id="rId43"/>
    <p:sldId id="284" r:id="rId44"/>
    <p:sldId id="285" r:id="rId45"/>
    <p:sldId id="286" r:id="rId46"/>
    <p:sldId id="287" r:id="rId47"/>
    <p:sldId id="288" r:id="rId48"/>
    <p:sldId id="292"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48"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28" autoAdjust="0"/>
    <p:restoredTop sz="94660"/>
  </p:normalViewPr>
  <p:slideViewPr>
    <p:cSldViewPr showGuides="1">
      <p:cViewPr varScale="1">
        <p:scale>
          <a:sx n="110" d="100"/>
          <a:sy n="110" d="100"/>
        </p:scale>
        <p:origin x="438" y="108"/>
      </p:cViewPr>
      <p:guideLst>
        <p:guide orient="horz" pos="1248"/>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DD36BB-1822-4A3D-86DD-51883A51E657}" type="doc">
      <dgm:prSet loTypeId="urn:microsoft.com/office/officeart/2016/7/layout/VerticalDownArrowProcess" loCatId="process" qsTypeId="urn:microsoft.com/office/officeart/2005/8/quickstyle/simple1" qsCatId="simple" csTypeId="urn:microsoft.com/office/officeart/2005/8/colors/colorful1" csCatId="colorful" phldr="1"/>
      <dgm:spPr/>
      <dgm:t>
        <a:bodyPr/>
        <a:lstStyle/>
        <a:p>
          <a:endParaRPr lang="en-US"/>
        </a:p>
      </dgm:t>
    </dgm:pt>
    <dgm:pt modelId="{E4ACF2AE-1906-4D0D-9FB2-19C1D3E3AEB8}">
      <dgm:prSet/>
      <dgm:spPr/>
      <dgm:t>
        <a:bodyPr/>
        <a:lstStyle/>
        <a:p>
          <a:r>
            <a:rPr lang="en-US" dirty="0"/>
            <a:t>Add</a:t>
          </a:r>
        </a:p>
      </dgm:t>
    </dgm:pt>
    <dgm:pt modelId="{DC47E23F-34FD-450E-B9D9-8B084B918EF1}" type="parTrans" cxnId="{84FAB639-A76A-498D-ABF4-2577B42897B0}">
      <dgm:prSet/>
      <dgm:spPr/>
      <dgm:t>
        <a:bodyPr/>
        <a:lstStyle/>
        <a:p>
          <a:endParaRPr lang="en-US"/>
        </a:p>
      </dgm:t>
    </dgm:pt>
    <dgm:pt modelId="{C823ABCE-08F8-4AE9-89B0-D54C48101CB7}" type="sibTrans" cxnId="{84FAB639-A76A-498D-ABF4-2577B42897B0}">
      <dgm:prSet/>
      <dgm:spPr/>
      <dgm:t>
        <a:bodyPr/>
        <a:lstStyle/>
        <a:p>
          <a:endParaRPr lang="en-US"/>
        </a:p>
      </dgm:t>
    </dgm:pt>
    <dgm:pt modelId="{56679DCF-4A12-49B3-B586-23C6F337E8DA}">
      <dgm:prSet/>
      <dgm:spPr/>
      <dgm:t>
        <a:bodyPr/>
        <a:lstStyle/>
        <a:p>
          <a:r>
            <a:rPr lang="en-US" dirty="0"/>
            <a:t>1. Add requirements/stories</a:t>
          </a:r>
        </a:p>
      </dgm:t>
    </dgm:pt>
    <dgm:pt modelId="{37556C9B-A07C-4AF1-B50A-DC8E4987D9C9}" type="parTrans" cxnId="{9317F6A8-6C51-40BA-93F6-5A8E0F50B127}">
      <dgm:prSet/>
      <dgm:spPr/>
      <dgm:t>
        <a:bodyPr/>
        <a:lstStyle/>
        <a:p>
          <a:endParaRPr lang="en-US"/>
        </a:p>
      </dgm:t>
    </dgm:pt>
    <dgm:pt modelId="{E979A249-A222-47A3-AAD3-02F0BA9904A6}" type="sibTrans" cxnId="{9317F6A8-6C51-40BA-93F6-5A8E0F50B127}">
      <dgm:prSet/>
      <dgm:spPr/>
      <dgm:t>
        <a:bodyPr/>
        <a:lstStyle/>
        <a:p>
          <a:endParaRPr lang="en-US"/>
        </a:p>
      </dgm:t>
    </dgm:pt>
    <dgm:pt modelId="{E4A7AA7C-0946-4AD5-860D-CF711EBB315F}">
      <dgm:prSet/>
      <dgm:spPr/>
      <dgm:t>
        <a:bodyPr/>
        <a:lstStyle/>
        <a:p>
          <a:r>
            <a:rPr lang="en-US" dirty="0"/>
            <a:t>Start</a:t>
          </a:r>
        </a:p>
      </dgm:t>
    </dgm:pt>
    <dgm:pt modelId="{9E8A612C-B35C-4B68-8F4F-59C4290EDF2A}" type="parTrans" cxnId="{F934B8DA-16C0-4864-B483-E9886BEC29AD}">
      <dgm:prSet/>
      <dgm:spPr/>
      <dgm:t>
        <a:bodyPr/>
        <a:lstStyle/>
        <a:p>
          <a:endParaRPr lang="en-US"/>
        </a:p>
      </dgm:t>
    </dgm:pt>
    <dgm:pt modelId="{7DD85188-E26F-43E8-9A3A-50229E4DB6CB}" type="sibTrans" cxnId="{F934B8DA-16C0-4864-B483-E9886BEC29AD}">
      <dgm:prSet/>
      <dgm:spPr/>
      <dgm:t>
        <a:bodyPr/>
        <a:lstStyle/>
        <a:p>
          <a:endParaRPr lang="en-US"/>
        </a:p>
      </dgm:t>
    </dgm:pt>
    <dgm:pt modelId="{5E858BA3-4FF0-4E42-8E49-88EE1CEDEE99}">
      <dgm:prSet/>
      <dgm:spPr/>
      <dgm:t>
        <a:bodyPr/>
        <a:lstStyle/>
        <a:p>
          <a:r>
            <a:rPr lang="en-US" dirty="0"/>
            <a:t>2. Start writing code</a:t>
          </a:r>
        </a:p>
      </dgm:t>
    </dgm:pt>
    <dgm:pt modelId="{9684E2C5-7142-4F3E-9008-8AA7775FED7C}" type="parTrans" cxnId="{3A1E1285-BC75-412A-A914-85593AF18CE5}">
      <dgm:prSet/>
      <dgm:spPr/>
      <dgm:t>
        <a:bodyPr/>
        <a:lstStyle/>
        <a:p>
          <a:endParaRPr lang="en-US"/>
        </a:p>
      </dgm:t>
    </dgm:pt>
    <dgm:pt modelId="{2D80C764-1606-4374-A043-764F033FC4BD}" type="sibTrans" cxnId="{3A1E1285-BC75-412A-A914-85593AF18CE5}">
      <dgm:prSet/>
      <dgm:spPr/>
      <dgm:t>
        <a:bodyPr/>
        <a:lstStyle/>
        <a:p>
          <a:endParaRPr lang="en-US"/>
        </a:p>
      </dgm:t>
    </dgm:pt>
    <dgm:pt modelId="{495999F7-3227-4AF3-BFEA-95C106650061}">
      <dgm:prSet/>
      <dgm:spPr/>
      <dgm:t>
        <a:bodyPr/>
        <a:lstStyle/>
        <a:p>
          <a:r>
            <a:rPr lang="en-US" dirty="0"/>
            <a:t>Test</a:t>
          </a:r>
        </a:p>
      </dgm:t>
    </dgm:pt>
    <dgm:pt modelId="{DB6C6993-8A30-48B3-B6DC-F35E209FC263}" type="parTrans" cxnId="{B22A47CE-E484-4AFA-9DEB-9615B2ED8FD0}">
      <dgm:prSet/>
      <dgm:spPr/>
      <dgm:t>
        <a:bodyPr/>
        <a:lstStyle/>
        <a:p>
          <a:endParaRPr lang="en-US"/>
        </a:p>
      </dgm:t>
    </dgm:pt>
    <dgm:pt modelId="{4A282912-29AE-47D4-A103-5BC7A8FF2497}" type="sibTrans" cxnId="{B22A47CE-E484-4AFA-9DEB-9615B2ED8FD0}">
      <dgm:prSet/>
      <dgm:spPr/>
      <dgm:t>
        <a:bodyPr/>
        <a:lstStyle/>
        <a:p>
          <a:endParaRPr lang="en-US"/>
        </a:p>
      </dgm:t>
    </dgm:pt>
    <dgm:pt modelId="{27926FA1-9CA4-4B8D-8031-2CFAFC84D89C}">
      <dgm:prSet/>
      <dgm:spPr/>
      <dgm:t>
        <a:bodyPr/>
        <a:lstStyle/>
        <a:p>
          <a:r>
            <a:rPr lang="en-US" dirty="0"/>
            <a:t>3. Test code</a:t>
          </a:r>
        </a:p>
      </dgm:t>
    </dgm:pt>
    <dgm:pt modelId="{028E0B4D-F977-455F-AD7D-ECA0ACE2B4EA}" type="parTrans" cxnId="{4D0AEBFF-EA56-4776-8BBE-BB9F12295F9D}">
      <dgm:prSet/>
      <dgm:spPr/>
      <dgm:t>
        <a:bodyPr/>
        <a:lstStyle/>
        <a:p>
          <a:endParaRPr lang="en-US"/>
        </a:p>
      </dgm:t>
    </dgm:pt>
    <dgm:pt modelId="{604DF2A2-2708-4157-A282-1F7D6FC55529}" type="sibTrans" cxnId="{4D0AEBFF-EA56-4776-8BBE-BB9F12295F9D}">
      <dgm:prSet/>
      <dgm:spPr/>
      <dgm:t>
        <a:bodyPr/>
        <a:lstStyle/>
        <a:p>
          <a:endParaRPr lang="en-US"/>
        </a:p>
      </dgm:t>
    </dgm:pt>
    <dgm:pt modelId="{E8C9C790-D39A-43D6-92F7-74A6E068D7F1}">
      <dgm:prSet/>
      <dgm:spPr/>
      <dgm:t>
        <a:bodyPr/>
        <a:lstStyle/>
        <a:p>
          <a:r>
            <a:rPr lang="en-US" dirty="0"/>
            <a:t>Fix</a:t>
          </a:r>
        </a:p>
      </dgm:t>
    </dgm:pt>
    <dgm:pt modelId="{0F45BEBC-2639-4239-9E3B-F420925A077B}" type="parTrans" cxnId="{357768CD-8272-4299-8830-BF175FBC1D12}">
      <dgm:prSet/>
      <dgm:spPr/>
      <dgm:t>
        <a:bodyPr/>
        <a:lstStyle/>
        <a:p>
          <a:endParaRPr lang="en-US"/>
        </a:p>
      </dgm:t>
    </dgm:pt>
    <dgm:pt modelId="{0D0E271F-D893-4766-A75E-864108E73AEE}" type="sibTrans" cxnId="{357768CD-8272-4299-8830-BF175FBC1D12}">
      <dgm:prSet/>
      <dgm:spPr/>
      <dgm:t>
        <a:bodyPr/>
        <a:lstStyle/>
        <a:p>
          <a:endParaRPr lang="en-US"/>
        </a:p>
      </dgm:t>
    </dgm:pt>
    <dgm:pt modelId="{911512B2-4413-43B8-BFEB-1E4CFCC5DCCF}">
      <dgm:prSet/>
      <dgm:spPr/>
      <dgm:t>
        <a:bodyPr/>
        <a:lstStyle/>
        <a:p>
          <a:r>
            <a:rPr lang="en-US" dirty="0"/>
            <a:t>4. Fix code; </a:t>
          </a:r>
          <a:r>
            <a:rPr lang="en-US" dirty="0" err="1"/>
            <a:t>goto</a:t>
          </a:r>
          <a:r>
            <a:rPr lang="en-US" dirty="0"/>
            <a:t> 1</a:t>
          </a:r>
        </a:p>
      </dgm:t>
    </dgm:pt>
    <dgm:pt modelId="{616EAA93-2E62-4000-ACE3-6BF18CC7632B}" type="parTrans" cxnId="{2E623154-E560-4B3C-97CA-45A0DAFBD9D4}">
      <dgm:prSet/>
      <dgm:spPr/>
      <dgm:t>
        <a:bodyPr/>
        <a:lstStyle/>
        <a:p>
          <a:endParaRPr lang="en-US"/>
        </a:p>
      </dgm:t>
    </dgm:pt>
    <dgm:pt modelId="{97ED918D-D36A-4D29-AD6C-A39DCDFF200D}" type="sibTrans" cxnId="{2E623154-E560-4B3C-97CA-45A0DAFBD9D4}">
      <dgm:prSet/>
      <dgm:spPr/>
      <dgm:t>
        <a:bodyPr/>
        <a:lstStyle/>
        <a:p>
          <a:endParaRPr lang="en-US"/>
        </a:p>
      </dgm:t>
    </dgm:pt>
    <dgm:pt modelId="{606FE936-26FE-4FAE-A806-EB132A07C42D}" type="pres">
      <dgm:prSet presAssocID="{FADD36BB-1822-4A3D-86DD-51883A51E657}" presName="Name0" presStyleCnt="0">
        <dgm:presLayoutVars>
          <dgm:dir/>
          <dgm:animLvl val="lvl"/>
          <dgm:resizeHandles val="exact"/>
        </dgm:presLayoutVars>
      </dgm:prSet>
      <dgm:spPr/>
      <dgm:t>
        <a:bodyPr/>
        <a:lstStyle/>
        <a:p>
          <a:endParaRPr lang="en-US"/>
        </a:p>
      </dgm:t>
    </dgm:pt>
    <dgm:pt modelId="{B6491AB6-506B-4A1B-883D-5E5C7241425D}" type="pres">
      <dgm:prSet presAssocID="{E8C9C790-D39A-43D6-92F7-74A6E068D7F1}" presName="boxAndChildren" presStyleCnt="0"/>
      <dgm:spPr/>
    </dgm:pt>
    <dgm:pt modelId="{57C86BCC-E73D-48CA-9665-646552699122}" type="pres">
      <dgm:prSet presAssocID="{E8C9C790-D39A-43D6-92F7-74A6E068D7F1}" presName="parentTextBox" presStyleLbl="alignNode1" presStyleIdx="0" presStyleCnt="4"/>
      <dgm:spPr/>
      <dgm:t>
        <a:bodyPr/>
        <a:lstStyle/>
        <a:p>
          <a:endParaRPr lang="en-US"/>
        </a:p>
      </dgm:t>
    </dgm:pt>
    <dgm:pt modelId="{FCA9C164-A920-4EB3-9D12-E473CE921AE4}" type="pres">
      <dgm:prSet presAssocID="{E8C9C790-D39A-43D6-92F7-74A6E068D7F1}" presName="descendantBox" presStyleLbl="bgAccFollowNode1" presStyleIdx="0" presStyleCnt="4"/>
      <dgm:spPr/>
      <dgm:t>
        <a:bodyPr/>
        <a:lstStyle/>
        <a:p>
          <a:endParaRPr lang="en-US"/>
        </a:p>
      </dgm:t>
    </dgm:pt>
    <dgm:pt modelId="{F6B17110-D1FC-4342-A96E-0533845D6C80}" type="pres">
      <dgm:prSet presAssocID="{4A282912-29AE-47D4-A103-5BC7A8FF2497}" presName="sp" presStyleCnt="0"/>
      <dgm:spPr/>
    </dgm:pt>
    <dgm:pt modelId="{A32EC77D-2F27-4FD1-AAB0-A9C5579A7F71}" type="pres">
      <dgm:prSet presAssocID="{495999F7-3227-4AF3-BFEA-95C106650061}" presName="arrowAndChildren" presStyleCnt="0"/>
      <dgm:spPr/>
    </dgm:pt>
    <dgm:pt modelId="{19EDE3DC-13F1-4B37-AFB1-1FA8DCD8AB97}" type="pres">
      <dgm:prSet presAssocID="{495999F7-3227-4AF3-BFEA-95C106650061}" presName="parentTextArrow" presStyleLbl="node1" presStyleIdx="0" presStyleCnt="0"/>
      <dgm:spPr/>
      <dgm:t>
        <a:bodyPr/>
        <a:lstStyle/>
        <a:p>
          <a:endParaRPr lang="en-US"/>
        </a:p>
      </dgm:t>
    </dgm:pt>
    <dgm:pt modelId="{ED75C109-350D-4B02-832E-0D9D81295274}" type="pres">
      <dgm:prSet presAssocID="{495999F7-3227-4AF3-BFEA-95C106650061}" presName="arrow" presStyleLbl="alignNode1" presStyleIdx="1" presStyleCnt="4"/>
      <dgm:spPr/>
      <dgm:t>
        <a:bodyPr/>
        <a:lstStyle/>
        <a:p>
          <a:endParaRPr lang="en-US"/>
        </a:p>
      </dgm:t>
    </dgm:pt>
    <dgm:pt modelId="{22062192-9C22-4BE5-AFA5-45DE0E6A1FC6}" type="pres">
      <dgm:prSet presAssocID="{495999F7-3227-4AF3-BFEA-95C106650061}" presName="descendantArrow" presStyleLbl="bgAccFollowNode1" presStyleIdx="1" presStyleCnt="4"/>
      <dgm:spPr/>
      <dgm:t>
        <a:bodyPr/>
        <a:lstStyle/>
        <a:p>
          <a:endParaRPr lang="en-US"/>
        </a:p>
      </dgm:t>
    </dgm:pt>
    <dgm:pt modelId="{694972DD-3F26-4EB1-9361-71BF1A7A0653}" type="pres">
      <dgm:prSet presAssocID="{7DD85188-E26F-43E8-9A3A-50229E4DB6CB}" presName="sp" presStyleCnt="0"/>
      <dgm:spPr/>
    </dgm:pt>
    <dgm:pt modelId="{CACA74E5-A31E-4AFB-A997-6D211DD8FF04}" type="pres">
      <dgm:prSet presAssocID="{E4A7AA7C-0946-4AD5-860D-CF711EBB315F}" presName="arrowAndChildren" presStyleCnt="0"/>
      <dgm:spPr/>
    </dgm:pt>
    <dgm:pt modelId="{EB17AC2B-C048-4856-9A44-036E6B38002C}" type="pres">
      <dgm:prSet presAssocID="{E4A7AA7C-0946-4AD5-860D-CF711EBB315F}" presName="parentTextArrow" presStyleLbl="node1" presStyleIdx="0" presStyleCnt="0"/>
      <dgm:spPr/>
      <dgm:t>
        <a:bodyPr/>
        <a:lstStyle/>
        <a:p>
          <a:endParaRPr lang="en-US"/>
        </a:p>
      </dgm:t>
    </dgm:pt>
    <dgm:pt modelId="{5378A509-1951-423E-8024-9643EFD3955C}" type="pres">
      <dgm:prSet presAssocID="{E4A7AA7C-0946-4AD5-860D-CF711EBB315F}" presName="arrow" presStyleLbl="alignNode1" presStyleIdx="2" presStyleCnt="4"/>
      <dgm:spPr/>
      <dgm:t>
        <a:bodyPr/>
        <a:lstStyle/>
        <a:p>
          <a:endParaRPr lang="en-US"/>
        </a:p>
      </dgm:t>
    </dgm:pt>
    <dgm:pt modelId="{F8E095DD-1C67-427B-83C1-13E2F7A1AEDD}" type="pres">
      <dgm:prSet presAssocID="{E4A7AA7C-0946-4AD5-860D-CF711EBB315F}" presName="descendantArrow" presStyleLbl="bgAccFollowNode1" presStyleIdx="2" presStyleCnt="4"/>
      <dgm:spPr/>
      <dgm:t>
        <a:bodyPr/>
        <a:lstStyle/>
        <a:p>
          <a:endParaRPr lang="en-US"/>
        </a:p>
      </dgm:t>
    </dgm:pt>
    <dgm:pt modelId="{72839F4F-A707-4784-8961-709CBD7D406B}" type="pres">
      <dgm:prSet presAssocID="{C823ABCE-08F8-4AE9-89B0-D54C48101CB7}" presName="sp" presStyleCnt="0"/>
      <dgm:spPr/>
    </dgm:pt>
    <dgm:pt modelId="{96EC5925-9FDA-416D-99D1-BAEEC77924F3}" type="pres">
      <dgm:prSet presAssocID="{E4ACF2AE-1906-4D0D-9FB2-19C1D3E3AEB8}" presName="arrowAndChildren" presStyleCnt="0"/>
      <dgm:spPr/>
    </dgm:pt>
    <dgm:pt modelId="{C7E912B5-9456-4E60-AF72-91544313DE6E}" type="pres">
      <dgm:prSet presAssocID="{E4ACF2AE-1906-4D0D-9FB2-19C1D3E3AEB8}" presName="parentTextArrow" presStyleLbl="node1" presStyleIdx="0" presStyleCnt="0"/>
      <dgm:spPr/>
      <dgm:t>
        <a:bodyPr/>
        <a:lstStyle/>
        <a:p>
          <a:endParaRPr lang="en-US"/>
        </a:p>
      </dgm:t>
    </dgm:pt>
    <dgm:pt modelId="{4183B432-02B8-48C9-86B8-673AB90818EF}" type="pres">
      <dgm:prSet presAssocID="{E4ACF2AE-1906-4D0D-9FB2-19C1D3E3AEB8}" presName="arrow" presStyleLbl="alignNode1" presStyleIdx="3" presStyleCnt="4"/>
      <dgm:spPr/>
      <dgm:t>
        <a:bodyPr/>
        <a:lstStyle/>
        <a:p>
          <a:endParaRPr lang="en-US"/>
        </a:p>
      </dgm:t>
    </dgm:pt>
    <dgm:pt modelId="{9531F4C7-9591-4CD0-BFFF-B42A5EC00DFC}" type="pres">
      <dgm:prSet presAssocID="{E4ACF2AE-1906-4D0D-9FB2-19C1D3E3AEB8}" presName="descendantArrow" presStyleLbl="bgAccFollowNode1" presStyleIdx="3" presStyleCnt="4"/>
      <dgm:spPr/>
      <dgm:t>
        <a:bodyPr/>
        <a:lstStyle/>
        <a:p>
          <a:endParaRPr lang="en-US"/>
        </a:p>
      </dgm:t>
    </dgm:pt>
  </dgm:ptLst>
  <dgm:cxnLst>
    <dgm:cxn modelId="{F76C2C7F-B0D8-48F5-97A9-3326B2D1A390}" type="presOf" srcId="{E8C9C790-D39A-43D6-92F7-74A6E068D7F1}" destId="{57C86BCC-E73D-48CA-9665-646552699122}" srcOrd="0" destOrd="0" presId="urn:microsoft.com/office/officeart/2016/7/layout/VerticalDownArrowProcess"/>
    <dgm:cxn modelId="{F934B8DA-16C0-4864-B483-E9886BEC29AD}" srcId="{FADD36BB-1822-4A3D-86DD-51883A51E657}" destId="{E4A7AA7C-0946-4AD5-860D-CF711EBB315F}" srcOrd="1" destOrd="0" parTransId="{9E8A612C-B35C-4B68-8F4F-59C4290EDF2A}" sibTransId="{7DD85188-E26F-43E8-9A3A-50229E4DB6CB}"/>
    <dgm:cxn modelId="{40A9B5F2-1464-4F68-8FC4-B454E40FFA9C}" type="presOf" srcId="{495999F7-3227-4AF3-BFEA-95C106650061}" destId="{19EDE3DC-13F1-4B37-AFB1-1FA8DCD8AB97}" srcOrd="0" destOrd="0" presId="urn:microsoft.com/office/officeart/2016/7/layout/VerticalDownArrowProcess"/>
    <dgm:cxn modelId="{357768CD-8272-4299-8830-BF175FBC1D12}" srcId="{FADD36BB-1822-4A3D-86DD-51883A51E657}" destId="{E8C9C790-D39A-43D6-92F7-74A6E068D7F1}" srcOrd="3" destOrd="0" parTransId="{0F45BEBC-2639-4239-9E3B-F420925A077B}" sibTransId="{0D0E271F-D893-4766-A75E-864108E73AEE}"/>
    <dgm:cxn modelId="{A408B4E4-07D1-4153-8A38-0A19F68941F1}" type="presOf" srcId="{E4A7AA7C-0946-4AD5-860D-CF711EBB315F}" destId="{EB17AC2B-C048-4856-9A44-036E6B38002C}" srcOrd="0" destOrd="0" presId="urn:microsoft.com/office/officeart/2016/7/layout/VerticalDownArrowProcess"/>
    <dgm:cxn modelId="{324EA0C9-E6FB-40F8-924C-C080499E230D}" type="presOf" srcId="{56679DCF-4A12-49B3-B586-23C6F337E8DA}" destId="{9531F4C7-9591-4CD0-BFFF-B42A5EC00DFC}" srcOrd="0" destOrd="0" presId="urn:microsoft.com/office/officeart/2016/7/layout/VerticalDownArrowProcess"/>
    <dgm:cxn modelId="{B5D1D108-6786-4218-B6D0-1DA99F177483}" type="presOf" srcId="{E4ACF2AE-1906-4D0D-9FB2-19C1D3E3AEB8}" destId="{C7E912B5-9456-4E60-AF72-91544313DE6E}" srcOrd="0" destOrd="0" presId="urn:microsoft.com/office/officeart/2016/7/layout/VerticalDownArrowProcess"/>
    <dgm:cxn modelId="{2E623154-E560-4B3C-97CA-45A0DAFBD9D4}" srcId="{E8C9C790-D39A-43D6-92F7-74A6E068D7F1}" destId="{911512B2-4413-43B8-BFEB-1E4CFCC5DCCF}" srcOrd="0" destOrd="0" parTransId="{616EAA93-2E62-4000-ACE3-6BF18CC7632B}" sibTransId="{97ED918D-D36A-4D29-AD6C-A39DCDFF200D}"/>
    <dgm:cxn modelId="{A16499D7-EE39-4E2E-B42B-60C2DEDB8B36}" type="presOf" srcId="{27926FA1-9CA4-4B8D-8031-2CFAFC84D89C}" destId="{22062192-9C22-4BE5-AFA5-45DE0E6A1FC6}" srcOrd="0" destOrd="0" presId="urn:microsoft.com/office/officeart/2016/7/layout/VerticalDownArrowProcess"/>
    <dgm:cxn modelId="{3A1E1285-BC75-412A-A914-85593AF18CE5}" srcId="{E4A7AA7C-0946-4AD5-860D-CF711EBB315F}" destId="{5E858BA3-4FF0-4E42-8E49-88EE1CEDEE99}" srcOrd="0" destOrd="0" parTransId="{9684E2C5-7142-4F3E-9008-8AA7775FED7C}" sibTransId="{2D80C764-1606-4374-A043-764F033FC4BD}"/>
    <dgm:cxn modelId="{9317F6A8-6C51-40BA-93F6-5A8E0F50B127}" srcId="{E4ACF2AE-1906-4D0D-9FB2-19C1D3E3AEB8}" destId="{56679DCF-4A12-49B3-B586-23C6F337E8DA}" srcOrd="0" destOrd="0" parTransId="{37556C9B-A07C-4AF1-B50A-DC8E4987D9C9}" sibTransId="{E979A249-A222-47A3-AAD3-02F0BA9904A6}"/>
    <dgm:cxn modelId="{B22A47CE-E484-4AFA-9DEB-9615B2ED8FD0}" srcId="{FADD36BB-1822-4A3D-86DD-51883A51E657}" destId="{495999F7-3227-4AF3-BFEA-95C106650061}" srcOrd="2" destOrd="0" parTransId="{DB6C6993-8A30-48B3-B6DC-F35E209FC263}" sibTransId="{4A282912-29AE-47D4-A103-5BC7A8FF2497}"/>
    <dgm:cxn modelId="{876E0390-9651-4D01-A0E8-C15D1EE687DC}" type="presOf" srcId="{495999F7-3227-4AF3-BFEA-95C106650061}" destId="{ED75C109-350D-4B02-832E-0D9D81295274}" srcOrd="1" destOrd="0" presId="urn:microsoft.com/office/officeart/2016/7/layout/VerticalDownArrowProcess"/>
    <dgm:cxn modelId="{53AA5D38-5662-430B-8132-C46EA4554828}" type="presOf" srcId="{911512B2-4413-43B8-BFEB-1E4CFCC5DCCF}" destId="{FCA9C164-A920-4EB3-9D12-E473CE921AE4}" srcOrd="0" destOrd="0" presId="urn:microsoft.com/office/officeart/2016/7/layout/VerticalDownArrowProcess"/>
    <dgm:cxn modelId="{EBA20A96-211B-4C33-8384-A9F44A8EF534}" type="presOf" srcId="{E4ACF2AE-1906-4D0D-9FB2-19C1D3E3AEB8}" destId="{4183B432-02B8-48C9-86B8-673AB90818EF}" srcOrd="1" destOrd="0" presId="urn:microsoft.com/office/officeart/2016/7/layout/VerticalDownArrowProcess"/>
    <dgm:cxn modelId="{E5DF7622-61BD-48A0-86CC-494180B3D1E2}" type="presOf" srcId="{E4A7AA7C-0946-4AD5-860D-CF711EBB315F}" destId="{5378A509-1951-423E-8024-9643EFD3955C}" srcOrd="1" destOrd="0" presId="urn:microsoft.com/office/officeart/2016/7/layout/VerticalDownArrowProcess"/>
    <dgm:cxn modelId="{CB6F381A-B2B4-46F6-AC58-EBED49203201}" type="presOf" srcId="{5E858BA3-4FF0-4E42-8E49-88EE1CEDEE99}" destId="{F8E095DD-1C67-427B-83C1-13E2F7A1AEDD}" srcOrd="0" destOrd="0" presId="urn:microsoft.com/office/officeart/2016/7/layout/VerticalDownArrowProcess"/>
    <dgm:cxn modelId="{84FAB639-A76A-498D-ABF4-2577B42897B0}" srcId="{FADD36BB-1822-4A3D-86DD-51883A51E657}" destId="{E4ACF2AE-1906-4D0D-9FB2-19C1D3E3AEB8}" srcOrd="0" destOrd="0" parTransId="{DC47E23F-34FD-450E-B9D9-8B084B918EF1}" sibTransId="{C823ABCE-08F8-4AE9-89B0-D54C48101CB7}"/>
    <dgm:cxn modelId="{4D0AEBFF-EA56-4776-8BBE-BB9F12295F9D}" srcId="{495999F7-3227-4AF3-BFEA-95C106650061}" destId="{27926FA1-9CA4-4B8D-8031-2CFAFC84D89C}" srcOrd="0" destOrd="0" parTransId="{028E0B4D-F977-455F-AD7D-ECA0ACE2B4EA}" sibTransId="{604DF2A2-2708-4157-A282-1F7D6FC55529}"/>
    <dgm:cxn modelId="{81B60328-5698-4EDD-BD8D-C837B2D2DD42}" type="presOf" srcId="{FADD36BB-1822-4A3D-86DD-51883A51E657}" destId="{606FE936-26FE-4FAE-A806-EB132A07C42D}" srcOrd="0" destOrd="0" presId="urn:microsoft.com/office/officeart/2016/7/layout/VerticalDownArrowProcess"/>
    <dgm:cxn modelId="{2CCF2E59-C50D-4D0B-B784-B6AB5ED512DE}" type="presParOf" srcId="{606FE936-26FE-4FAE-A806-EB132A07C42D}" destId="{B6491AB6-506B-4A1B-883D-5E5C7241425D}" srcOrd="0" destOrd="0" presId="urn:microsoft.com/office/officeart/2016/7/layout/VerticalDownArrowProcess"/>
    <dgm:cxn modelId="{C8EA3DAD-2C16-4620-81A2-0073892108F5}" type="presParOf" srcId="{B6491AB6-506B-4A1B-883D-5E5C7241425D}" destId="{57C86BCC-E73D-48CA-9665-646552699122}" srcOrd="0" destOrd="0" presId="urn:microsoft.com/office/officeart/2016/7/layout/VerticalDownArrowProcess"/>
    <dgm:cxn modelId="{E9B97651-E6E0-49AD-881F-09F51ACBC3F9}" type="presParOf" srcId="{B6491AB6-506B-4A1B-883D-5E5C7241425D}" destId="{FCA9C164-A920-4EB3-9D12-E473CE921AE4}" srcOrd="1" destOrd="0" presId="urn:microsoft.com/office/officeart/2016/7/layout/VerticalDownArrowProcess"/>
    <dgm:cxn modelId="{90959596-2D82-4D3D-A4F2-2E9ADD30A31C}" type="presParOf" srcId="{606FE936-26FE-4FAE-A806-EB132A07C42D}" destId="{F6B17110-D1FC-4342-A96E-0533845D6C80}" srcOrd="1" destOrd="0" presId="urn:microsoft.com/office/officeart/2016/7/layout/VerticalDownArrowProcess"/>
    <dgm:cxn modelId="{C9E97FA3-0240-4CE2-AC4E-0BCFE1AD3446}" type="presParOf" srcId="{606FE936-26FE-4FAE-A806-EB132A07C42D}" destId="{A32EC77D-2F27-4FD1-AAB0-A9C5579A7F71}" srcOrd="2" destOrd="0" presId="urn:microsoft.com/office/officeart/2016/7/layout/VerticalDownArrowProcess"/>
    <dgm:cxn modelId="{A2740BF6-1A06-41A3-910E-DDAACEC185DC}" type="presParOf" srcId="{A32EC77D-2F27-4FD1-AAB0-A9C5579A7F71}" destId="{19EDE3DC-13F1-4B37-AFB1-1FA8DCD8AB97}" srcOrd="0" destOrd="0" presId="urn:microsoft.com/office/officeart/2016/7/layout/VerticalDownArrowProcess"/>
    <dgm:cxn modelId="{8FD82D5C-B9E4-4695-92F0-0E6B02C376E4}" type="presParOf" srcId="{A32EC77D-2F27-4FD1-AAB0-A9C5579A7F71}" destId="{ED75C109-350D-4B02-832E-0D9D81295274}" srcOrd="1" destOrd="0" presId="urn:microsoft.com/office/officeart/2016/7/layout/VerticalDownArrowProcess"/>
    <dgm:cxn modelId="{CB04267F-18F9-48C0-B4DF-A7235679EBED}" type="presParOf" srcId="{A32EC77D-2F27-4FD1-AAB0-A9C5579A7F71}" destId="{22062192-9C22-4BE5-AFA5-45DE0E6A1FC6}" srcOrd="2" destOrd="0" presId="urn:microsoft.com/office/officeart/2016/7/layout/VerticalDownArrowProcess"/>
    <dgm:cxn modelId="{5A21F625-1342-4B05-9D3B-6F28DE4A6D54}" type="presParOf" srcId="{606FE936-26FE-4FAE-A806-EB132A07C42D}" destId="{694972DD-3F26-4EB1-9361-71BF1A7A0653}" srcOrd="3" destOrd="0" presId="urn:microsoft.com/office/officeart/2016/7/layout/VerticalDownArrowProcess"/>
    <dgm:cxn modelId="{B1BA3363-3DFE-497E-B6CF-2F1FA28D3143}" type="presParOf" srcId="{606FE936-26FE-4FAE-A806-EB132A07C42D}" destId="{CACA74E5-A31E-4AFB-A997-6D211DD8FF04}" srcOrd="4" destOrd="0" presId="urn:microsoft.com/office/officeart/2016/7/layout/VerticalDownArrowProcess"/>
    <dgm:cxn modelId="{3B2E76C4-3FCC-41B1-A7C9-7B6F5DCAAAF8}" type="presParOf" srcId="{CACA74E5-A31E-4AFB-A997-6D211DD8FF04}" destId="{EB17AC2B-C048-4856-9A44-036E6B38002C}" srcOrd="0" destOrd="0" presId="urn:microsoft.com/office/officeart/2016/7/layout/VerticalDownArrowProcess"/>
    <dgm:cxn modelId="{E6975E06-4011-4C8C-B738-689A7B7CF165}" type="presParOf" srcId="{CACA74E5-A31E-4AFB-A997-6D211DD8FF04}" destId="{5378A509-1951-423E-8024-9643EFD3955C}" srcOrd="1" destOrd="0" presId="urn:microsoft.com/office/officeart/2016/7/layout/VerticalDownArrowProcess"/>
    <dgm:cxn modelId="{1D272908-3D82-45D5-986A-9865C244ADEA}" type="presParOf" srcId="{CACA74E5-A31E-4AFB-A997-6D211DD8FF04}" destId="{F8E095DD-1C67-427B-83C1-13E2F7A1AEDD}" srcOrd="2" destOrd="0" presId="urn:microsoft.com/office/officeart/2016/7/layout/VerticalDownArrowProcess"/>
    <dgm:cxn modelId="{3926CD19-3821-4639-BB05-68F1C87BCE35}" type="presParOf" srcId="{606FE936-26FE-4FAE-A806-EB132A07C42D}" destId="{72839F4F-A707-4784-8961-709CBD7D406B}" srcOrd="5" destOrd="0" presId="urn:microsoft.com/office/officeart/2016/7/layout/VerticalDownArrowProcess"/>
    <dgm:cxn modelId="{7AF5FEA1-1208-417E-8C20-90207A27C0CE}" type="presParOf" srcId="{606FE936-26FE-4FAE-A806-EB132A07C42D}" destId="{96EC5925-9FDA-416D-99D1-BAEEC77924F3}" srcOrd="6" destOrd="0" presId="urn:microsoft.com/office/officeart/2016/7/layout/VerticalDownArrowProcess"/>
    <dgm:cxn modelId="{353861A2-8E67-43FC-8B56-83E98248C14F}" type="presParOf" srcId="{96EC5925-9FDA-416D-99D1-BAEEC77924F3}" destId="{C7E912B5-9456-4E60-AF72-91544313DE6E}" srcOrd="0" destOrd="0" presId="urn:microsoft.com/office/officeart/2016/7/layout/VerticalDownArrowProcess"/>
    <dgm:cxn modelId="{6EDAC946-F1AB-4185-B29F-625AB71BFA52}" type="presParOf" srcId="{96EC5925-9FDA-416D-99D1-BAEEC77924F3}" destId="{4183B432-02B8-48C9-86B8-673AB90818EF}" srcOrd="1" destOrd="0" presId="urn:microsoft.com/office/officeart/2016/7/layout/VerticalDownArrowProcess"/>
    <dgm:cxn modelId="{4837490A-B537-44B3-BCED-40F978906639}" type="presParOf" srcId="{96EC5925-9FDA-416D-99D1-BAEEC77924F3}" destId="{9531F4C7-9591-4CD0-BFFF-B42A5EC00DFC}"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C2897CE-9612-49EB-A738-50444F00F5FF}" type="doc">
      <dgm:prSet loTypeId="urn:microsoft.com/office/officeart/2016/7/layout/HorizontalActionList" loCatId="List" qsTypeId="urn:microsoft.com/office/officeart/2005/8/quickstyle/simple1" qsCatId="simple" csTypeId="urn:microsoft.com/office/officeart/2005/8/colors/colorful1" csCatId="colorful" phldr="1"/>
      <dgm:spPr/>
      <dgm:t>
        <a:bodyPr/>
        <a:lstStyle/>
        <a:p>
          <a:endParaRPr lang="en-US"/>
        </a:p>
      </dgm:t>
    </dgm:pt>
    <dgm:pt modelId="{A6D3BA31-C453-4886-8ED2-370225E5735D}">
      <dgm:prSet/>
      <dgm:spPr/>
      <dgm:t>
        <a:bodyPr/>
        <a:lstStyle/>
        <a:p>
          <a:r>
            <a:rPr lang="en-US"/>
            <a:t>Use</a:t>
          </a:r>
        </a:p>
      </dgm:t>
    </dgm:pt>
    <dgm:pt modelId="{8B4C03F5-C8FA-40D1-AC58-414D0EF263E0}" type="parTrans" cxnId="{4479CD2D-F239-4968-9425-543F3F11AA72}">
      <dgm:prSet/>
      <dgm:spPr/>
      <dgm:t>
        <a:bodyPr/>
        <a:lstStyle/>
        <a:p>
          <a:endParaRPr lang="en-US"/>
        </a:p>
      </dgm:t>
    </dgm:pt>
    <dgm:pt modelId="{0A3BE3EA-723F-46E9-BBE1-5D076FA8D073}" type="sibTrans" cxnId="{4479CD2D-F239-4968-9425-543F3F11AA72}">
      <dgm:prSet/>
      <dgm:spPr/>
      <dgm:t>
        <a:bodyPr/>
        <a:lstStyle/>
        <a:p>
          <a:endParaRPr lang="en-US"/>
        </a:p>
      </dgm:t>
    </dgm:pt>
    <dgm:pt modelId="{F5BEFB5E-9933-4157-A6FF-08F7B18D63D3}">
      <dgm:prSet/>
      <dgm:spPr/>
      <dgm:t>
        <a:bodyPr/>
        <a:lstStyle/>
        <a:p>
          <a:r>
            <a:rPr lang="en-US" dirty="0"/>
            <a:t>Use the </a:t>
          </a:r>
          <a:r>
            <a:rPr lang="en-US" dirty="0" smtClean="0"/>
            <a:t>CHECK </a:t>
          </a:r>
          <a:r>
            <a:rPr lang="en-US" dirty="0"/>
            <a:t>methods instead of plain assert for nicer error messages.</a:t>
          </a:r>
        </a:p>
      </dgm:t>
    </dgm:pt>
    <dgm:pt modelId="{89C26319-00AE-49D9-99BC-2FF0FD7CDB66}" type="parTrans" cxnId="{A8BBD15E-CF0D-4CAD-B1E1-7D6ECD071E37}">
      <dgm:prSet/>
      <dgm:spPr/>
      <dgm:t>
        <a:bodyPr/>
        <a:lstStyle/>
        <a:p>
          <a:endParaRPr lang="en-US"/>
        </a:p>
      </dgm:t>
    </dgm:pt>
    <dgm:pt modelId="{D0CFD0F7-6775-4CD6-9413-C1B235185CB6}" type="sibTrans" cxnId="{A8BBD15E-CF0D-4CAD-B1E1-7D6ECD071E37}">
      <dgm:prSet/>
      <dgm:spPr/>
      <dgm:t>
        <a:bodyPr/>
        <a:lstStyle/>
        <a:p>
          <a:endParaRPr lang="en-US"/>
        </a:p>
      </dgm:t>
    </dgm:pt>
    <dgm:pt modelId="{2770BD94-1F9A-4F78-AFAD-703F974FA8F6}">
      <dgm:prSet/>
      <dgm:spPr/>
      <dgm:t>
        <a:bodyPr/>
        <a:lstStyle/>
        <a:p>
          <a:r>
            <a:rPr lang="en-US" dirty="0" smtClean="0"/>
            <a:t>Allows to see why the </a:t>
          </a:r>
          <a:r>
            <a:rPr lang="en-US" dirty="0"/>
            <a:t>test </a:t>
          </a:r>
          <a:r>
            <a:rPr lang="en-US" dirty="0" smtClean="0"/>
            <a:t>failed</a:t>
          </a:r>
          <a:endParaRPr lang="en-US" dirty="0"/>
        </a:p>
      </dgm:t>
    </dgm:pt>
    <dgm:pt modelId="{B58F5CD5-F886-46EE-BD87-ED2D7241FF38}" type="parTrans" cxnId="{5398058D-503F-4A57-9FC2-CCC2E39FCB61}">
      <dgm:prSet/>
      <dgm:spPr/>
      <dgm:t>
        <a:bodyPr/>
        <a:lstStyle/>
        <a:p>
          <a:endParaRPr lang="en-US"/>
        </a:p>
      </dgm:t>
    </dgm:pt>
    <dgm:pt modelId="{BD5CB72C-BC92-4B53-A5B0-4C5C666B8326}" type="sibTrans" cxnId="{5398058D-503F-4A57-9FC2-CCC2E39FCB61}">
      <dgm:prSet/>
      <dgm:spPr/>
      <dgm:t>
        <a:bodyPr/>
        <a:lstStyle/>
        <a:p>
          <a:endParaRPr lang="en-US"/>
        </a:p>
      </dgm:t>
    </dgm:pt>
    <dgm:pt modelId="{08CCA84F-7FC9-4F53-A9A3-997651D0F74C}">
      <dgm:prSet/>
      <dgm:spPr/>
      <dgm:t>
        <a:bodyPr/>
        <a:lstStyle/>
        <a:p>
          <a:r>
            <a:rPr lang="en-US"/>
            <a:t>Don’t cram</a:t>
          </a:r>
        </a:p>
      </dgm:t>
    </dgm:pt>
    <dgm:pt modelId="{1D989E9D-A6BD-40BD-99BC-2C7BC8F2C70B}" type="parTrans" cxnId="{FE7A0AB3-0971-4D87-8173-F9F2F8C0E688}">
      <dgm:prSet/>
      <dgm:spPr/>
      <dgm:t>
        <a:bodyPr/>
        <a:lstStyle/>
        <a:p>
          <a:endParaRPr lang="en-US"/>
        </a:p>
      </dgm:t>
    </dgm:pt>
    <dgm:pt modelId="{24C9BEF0-39BF-498A-A55E-B36D54816868}" type="sibTrans" cxnId="{FE7A0AB3-0971-4D87-8173-F9F2F8C0E688}">
      <dgm:prSet/>
      <dgm:spPr/>
      <dgm:t>
        <a:bodyPr/>
        <a:lstStyle/>
        <a:p>
          <a:endParaRPr lang="en-US"/>
        </a:p>
      </dgm:t>
    </dgm:pt>
    <dgm:pt modelId="{F16DA50D-263B-4DEE-9160-B2D46EDA2C1C}">
      <dgm:prSet/>
      <dgm:spPr/>
      <dgm:t>
        <a:bodyPr/>
        <a:lstStyle/>
        <a:p>
          <a:r>
            <a:rPr lang="en-US" dirty="0"/>
            <a:t>Don’t cram too much into one test </a:t>
          </a:r>
        </a:p>
      </dgm:t>
    </dgm:pt>
    <dgm:pt modelId="{C1678176-8FF0-4CCF-BB18-8ED6B1EE8072}" type="parTrans" cxnId="{A0569B78-A161-4EA1-9362-433FC37A1051}">
      <dgm:prSet/>
      <dgm:spPr/>
      <dgm:t>
        <a:bodyPr/>
        <a:lstStyle/>
        <a:p>
          <a:endParaRPr lang="en-US"/>
        </a:p>
      </dgm:t>
    </dgm:pt>
    <dgm:pt modelId="{27813563-E164-4788-BCEC-59962C16214B}" type="sibTrans" cxnId="{A0569B78-A161-4EA1-9362-433FC37A1051}">
      <dgm:prSet/>
      <dgm:spPr/>
      <dgm:t>
        <a:bodyPr/>
        <a:lstStyle/>
        <a:p>
          <a:endParaRPr lang="en-US"/>
        </a:p>
      </dgm:t>
    </dgm:pt>
    <dgm:pt modelId="{C0B22CF7-62F9-451B-80C3-CB3C05594029}">
      <dgm:prSet/>
      <dgm:spPr/>
      <dgm:t>
        <a:bodyPr/>
        <a:lstStyle/>
        <a:p>
          <a:r>
            <a:rPr lang="en-US"/>
            <a:t>Don’t mix</a:t>
          </a:r>
        </a:p>
      </dgm:t>
    </dgm:pt>
    <dgm:pt modelId="{C7A463F7-C6CD-465A-A20C-83AF5653FB96}" type="parTrans" cxnId="{BBA963AE-7AFB-4E65-9EE8-028F3CF241EB}">
      <dgm:prSet/>
      <dgm:spPr/>
      <dgm:t>
        <a:bodyPr/>
        <a:lstStyle/>
        <a:p>
          <a:endParaRPr lang="en-US"/>
        </a:p>
      </dgm:t>
    </dgm:pt>
    <dgm:pt modelId="{48387CA3-A9B8-475E-82E8-7BB629696853}" type="sibTrans" cxnId="{BBA963AE-7AFB-4E65-9EE8-028F3CF241EB}">
      <dgm:prSet/>
      <dgm:spPr/>
      <dgm:t>
        <a:bodyPr/>
        <a:lstStyle/>
        <a:p>
          <a:endParaRPr lang="en-US"/>
        </a:p>
      </dgm:t>
    </dgm:pt>
    <dgm:pt modelId="{90D59BB7-2D9F-4ED9-B011-2D3E90311017}">
      <dgm:prSet/>
      <dgm:spPr/>
      <dgm:t>
        <a:bodyPr/>
        <a:lstStyle/>
        <a:p>
          <a:r>
            <a:rPr lang="en-US" dirty="0"/>
            <a:t>Don’t mix tests for different classes in unit tests</a:t>
          </a:r>
        </a:p>
      </dgm:t>
    </dgm:pt>
    <dgm:pt modelId="{3FD143E4-DD13-4AD9-B655-E868DC9AE4C2}" type="parTrans" cxnId="{91E1FFED-3D3A-453B-8442-253F1685A69B}">
      <dgm:prSet/>
      <dgm:spPr/>
      <dgm:t>
        <a:bodyPr/>
        <a:lstStyle/>
        <a:p>
          <a:endParaRPr lang="en-US"/>
        </a:p>
      </dgm:t>
    </dgm:pt>
    <dgm:pt modelId="{5FFA602F-1AC1-46F3-A0CD-2BB76252E59F}" type="sibTrans" cxnId="{91E1FFED-3D3A-453B-8442-253F1685A69B}">
      <dgm:prSet/>
      <dgm:spPr/>
      <dgm:t>
        <a:bodyPr/>
        <a:lstStyle/>
        <a:p>
          <a:endParaRPr lang="en-US"/>
        </a:p>
      </dgm:t>
    </dgm:pt>
    <dgm:pt modelId="{AFBF3580-0DE2-4968-B149-CD109B12B3D7}">
      <dgm:prSet/>
      <dgm:spPr/>
      <dgm:t>
        <a:bodyPr/>
        <a:lstStyle/>
        <a:p>
          <a:r>
            <a:rPr lang="en-US" dirty="0"/>
            <a:t>This is a different kind of testing called “integration testing” which we’ll talk about later.</a:t>
          </a:r>
        </a:p>
      </dgm:t>
    </dgm:pt>
    <dgm:pt modelId="{0A2F9BB3-67C5-4F6F-BDEA-82BCED4D0C6F}" type="parTrans" cxnId="{EC6962B6-359E-406F-AA40-E32382D45AE2}">
      <dgm:prSet/>
      <dgm:spPr/>
      <dgm:t>
        <a:bodyPr/>
        <a:lstStyle/>
        <a:p>
          <a:endParaRPr lang="en-US"/>
        </a:p>
      </dgm:t>
    </dgm:pt>
    <dgm:pt modelId="{4889C541-390D-42D6-8E50-55B9535161BC}" type="sibTrans" cxnId="{EC6962B6-359E-406F-AA40-E32382D45AE2}">
      <dgm:prSet/>
      <dgm:spPr/>
      <dgm:t>
        <a:bodyPr/>
        <a:lstStyle/>
        <a:p>
          <a:endParaRPr lang="en-US"/>
        </a:p>
      </dgm:t>
    </dgm:pt>
    <dgm:pt modelId="{E72113C9-5F7C-4E8D-A5C9-A7C9FB013DCC}">
      <dgm:prSet/>
      <dgm:spPr/>
      <dgm:t>
        <a:bodyPr/>
        <a:lstStyle/>
        <a:p>
          <a:r>
            <a:rPr lang="en-US"/>
            <a:t>Avoid</a:t>
          </a:r>
        </a:p>
      </dgm:t>
    </dgm:pt>
    <dgm:pt modelId="{DD42CF99-2645-4836-9F4D-0CF5B4FDC499}" type="parTrans" cxnId="{2DB89801-2738-4D37-A643-7466F579DA81}">
      <dgm:prSet/>
      <dgm:spPr/>
      <dgm:t>
        <a:bodyPr/>
        <a:lstStyle/>
        <a:p>
          <a:endParaRPr lang="en-US"/>
        </a:p>
      </dgm:t>
    </dgm:pt>
    <dgm:pt modelId="{BD7A351B-F10A-4888-A22D-99C3BF0903A5}" type="sibTrans" cxnId="{2DB89801-2738-4D37-A643-7466F579DA81}">
      <dgm:prSet/>
      <dgm:spPr/>
      <dgm:t>
        <a:bodyPr/>
        <a:lstStyle/>
        <a:p>
          <a:endParaRPr lang="en-US"/>
        </a:p>
      </dgm:t>
    </dgm:pt>
    <dgm:pt modelId="{034DA3CD-57FC-42CE-8AA8-D9B935C0A3EB}">
      <dgm:prSet/>
      <dgm:spPr/>
      <dgm:t>
        <a:bodyPr/>
        <a:lstStyle/>
        <a:p>
          <a:r>
            <a:rPr lang="en-US" dirty="0"/>
            <a:t>Avoid making tests depend on one another. Don’t call tests from tests. Factor out common code into methods and call those. </a:t>
          </a:r>
        </a:p>
      </dgm:t>
    </dgm:pt>
    <dgm:pt modelId="{28F2A9FB-1153-41FB-808E-E121F264F9BE}" type="parTrans" cxnId="{A9594928-FB64-40F3-AE4C-8923518EE97E}">
      <dgm:prSet/>
      <dgm:spPr/>
      <dgm:t>
        <a:bodyPr/>
        <a:lstStyle/>
        <a:p>
          <a:endParaRPr lang="en-US"/>
        </a:p>
      </dgm:t>
    </dgm:pt>
    <dgm:pt modelId="{F4B6809B-751E-4FA6-A73C-68F3C2F5C49B}" type="sibTrans" cxnId="{A9594928-FB64-40F3-AE4C-8923518EE97E}">
      <dgm:prSet/>
      <dgm:spPr/>
      <dgm:t>
        <a:bodyPr/>
        <a:lstStyle/>
        <a:p>
          <a:endParaRPr lang="en-US"/>
        </a:p>
      </dgm:t>
    </dgm:pt>
    <dgm:pt modelId="{01FB1AF4-FFDE-4CB1-9137-9D7FC5BB7DE0}">
      <dgm:prSet/>
      <dgm:spPr/>
      <dgm:t>
        <a:bodyPr/>
        <a:lstStyle/>
        <a:p>
          <a:r>
            <a:rPr lang="en-US" dirty="0" smtClean="0"/>
            <a:t>Test one thing at a time</a:t>
          </a:r>
          <a:endParaRPr lang="en-US" dirty="0"/>
        </a:p>
      </dgm:t>
    </dgm:pt>
    <dgm:pt modelId="{D3996953-1864-4475-9491-352B437C1E31}" type="sibTrans" cxnId="{70FB60C8-94D6-45CA-822D-73AD089758A5}">
      <dgm:prSet/>
      <dgm:spPr/>
      <dgm:t>
        <a:bodyPr/>
        <a:lstStyle/>
        <a:p>
          <a:endParaRPr lang="en-US"/>
        </a:p>
      </dgm:t>
    </dgm:pt>
    <dgm:pt modelId="{ECD6A6D8-B254-4151-95E2-EBE959A2F488}" type="parTrans" cxnId="{70FB60C8-94D6-45CA-822D-73AD089758A5}">
      <dgm:prSet/>
      <dgm:spPr/>
      <dgm:t>
        <a:bodyPr/>
        <a:lstStyle/>
        <a:p>
          <a:endParaRPr lang="en-US"/>
        </a:p>
      </dgm:t>
    </dgm:pt>
    <dgm:pt modelId="{40DEF2DB-CBD1-45A5-B5BC-48E7AF086798}" type="pres">
      <dgm:prSet presAssocID="{DC2897CE-9612-49EB-A738-50444F00F5FF}" presName="Name0" presStyleCnt="0">
        <dgm:presLayoutVars>
          <dgm:dir/>
          <dgm:animLvl val="lvl"/>
          <dgm:resizeHandles val="exact"/>
        </dgm:presLayoutVars>
      </dgm:prSet>
      <dgm:spPr/>
      <dgm:t>
        <a:bodyPr/>
        <a:lstStyle/>
        <a:p>
          <a:endParaRPr lang="en-US"/>
        </a:p>
      </dgm:t>
    </dgm:pt>
    <dgm:pt modelId="{5A196355-D161-46FD-B2D2-1A24DB10A242}" type="pres">
      <dgm:prSet presAssocID="{A6D3BA31-C453-4886-8ED2-370225E5735D}" presName="composite" presStyleCnt="0"/>
      <dgm:spPr/>
    </dgm:pt>
    <dgm:pt modelId="{5D2A7E58-5808-4156-BDFF-F2021BABA9B3}" type="pres">
      <dgm:prSet presAssocID="{A6D3BA31-C453-4886-8ED2-370225E5735D}" presName="parTx" presStyleLbl="alignNode1" presStyleIdx="0" presStyleCnt="4">
        <dgm:presLayoutVars>
          <dgm:chMax val="0"/>
          <dgm:chPref val="0"/>
        </dgm:presLayoutVars>
      </dgm:prSet>
      <dgm:spPr/>
      <dgm:t>
        <a:bodyPr/>
        <a:lstStyle/>
        <a:p>
          <a:endParaRPr lang="en-US"/>
        </a:p>
      </dgm:t>
    </dgm:pt>
    <dgm:pt modelId="{64E78011-127E-4F3B-8804-D931DABEDEFA}" type="pres">
      <dgm:prSet presAssocID="{A6D3BA31-C453-4886-8ED2-370225E5735D}" presName="desTx" presStyleLbl="alignAccFollowNode1" presStyleIdx="0" presStyleCnt="4">
        <dgm:presLayoutVars/>
      </dgm:prSet>
      <dgm:spPr/>
      <dgm:t>
        <a:bodyPr/>
        <a:lstStyle/>
        <a:p>
          <a:endParaRPr lang="en-US"/>
        </a:p>
      </dgm:t>
    </dgm:pt>
    <dgm:pt modelId="{76BF271F-F5DC-45AE-9592-33118285EEA0}" type="pres">
      <dgm:prSet presAssocID="{0A3BE3EA-723F-46E9-BBE1-5D076FA8D073}" presName="space" presStyleCnt="0"/>
      <dgm:spPr/>
    </dgm:pt>
    <dgm:pt modelId="{3BD7ECBC-D491-4AF2-8F0D-7741751EA7CC}" type="pres">
      <dgm:prSet presAssocID="{08CCA84F-7FC9-4F53-A9A3-997651D0F74C}" presName="composite" presStyleCnt="0"/>
      <dgm:spPr/>
    </dgm:pt>
    <dgm:pt modelId="{5E8A5FA8-3AA5-4AA6-9370-22DAAE61B4F9}" type="pres">
      <dgm:prSet presAssocID="{08CCA84F-7FC9-4F53-A9A3-997651D0F74C}" presName="parTx" presStyleLbl="alignNode1" presStyleIdx="1" presStyleCnt="4">
        <dgm:presLayoutVars>
          <dgm:chMax val="0"/>
          <dgm:chPref val="0"/>
        </dgm:presLayoutVars>
      </dgm:prSet>
      <dgm:spPr/>
      <dgm:t>
        <a:bodyPr/>
        <a:lstStyle/>
        <a:p>
          <a:endParaRPr lang="en-US"/>
        </a:p>
      </dgm:t>
    </dgm:pt>
    <dgm:pt modelId="{AE1AE687-5B7E-46A4-930F-3405D6621F33}" type="pres">
      <dgm:prSet presAssocID="{08CCA84F-7FC9-4F53-A9A3-997651D0F74C}" presName="desTx" presStyleLbl="alignAccFollowNode1" presStyleIdx="1" presStyleCnt="4">
        <dgm:presLayoutVars/>
      </dgm:prSet>
      <dgm:spPr/>
      <dgm:t>
        <a:bodyPr/>
        <a:lstStyle/>
        <a:p>
          <a:endParaRPr lang="en-US"/>
        </a:p>
      </dgm:t>
    </dgm:pt>
    <dgm:pt modelId="{AC99FD2F-74E3-4560-A141-5734679F0F73}" type="pres">
      <dgm:prSet presAssocID="{24C9BEF0-39BF-498A-A55E-B36D54816868}" presName="space" presStyleCnt="0"/>
      <dgm:spPr/>
    </dgm:pt>
    <dgm:pt modelId="{0A45F47F-7396-4DEA-998B-57889B29444E}" type="pres">
      <dgm:prSet presAssocID="{C0B22CF7-62F9-451B-80C3-CB3C05594029}" presName="composite" presStyleCnt="0"/>
      <dgm:spPr/>
    </dgm:pt>
    <dgm:pt modelId="{C5ED6867-70D8-4F08-B081-E5D56ED7DC08}" type="pres">
      <dgm:prSet presAssocID="{C0B22CF7-62F9-451B-80C3-CB3C05594029}" presName="parTx" presStyleLbl="alignNode1" presStyleIdx="2" presStyleCnt="4">
        <dgm:presLayoutVars>
          <dgm:chMax val="0"/>
          <dgm:chPref val="0"/>
        </dgm:presLayoutVars>
      </dgm:prSet>
      <dgm:spPr/>
      <dgm:t>
        <a:bodyPr/>
        <a:lstStyle/>
        <a:p>
          <a:endParaRPr lang="en-US"/>
        </a:p>
      </dgm:t>
    </dgm:pt>
    <dgm:pt modelId="{E779BDA3-8755-42E2-887E-9FAAC8D89E25}" type="pres">
      <dgm:prSet presAssocID="{C0B22CF7-62F9-451B-80C3-CB3C05594029}" presName="desTx" presStyleLbl="alignAccFollowNode1" presStyleIdx="2" presStyleCnt="4">
        <dgm:presLayoutVars/>
      </dgm:prSet>
      <dgm:spPr/>
      <dgm:t>
        <a:bodyPr/>
        <a:lstStyle/>
        <a:p>
          <a:endParaRPr lang="en-US"/>
        </a:p>
      </dgm:t>
    </dgm:pt>
    <dgm:pt modelId="{99C90A64-20FD-47A6-9213-AE98BA926A8D}" type="pres">
      <dgm:prSet presAssocID="{48387CA3-A9B8-475E-82E8-7BB629696853}" presName="space" presStyleCnt="0"/>
      <dgm:spPr/>
    </dgm:pt>
    <dgm:pt modelId="{17A12E15-A6B9-429B-9D15-3E9BB19AE6F8}" type="pres">
      <dgm:prSet presAssocID="{E72113C9-5F7C-4E8D-A5C9-A7C9FB013DCC}" presName="composite" presStyleCnt="0"/>
      <dgm:spPr/>
    </dgm:pt>
    <dgm:pt modelId="{48F1E392-0CF5-4816-8A5A-3D93B4569C56}" type="pres">
      <dgm:prSet presAssocID="{E72113C9-5F7C-4E8D-A5C9-A7C9FB013DCC}" presName="parTx" presStyleLbl="alignNode1" presStyleIdx="3" presStyleCnt="4">
        <dgm:presLayoutVars>
          <dgm:chMax val="0"/>
          <dgm:chPref val="0"/>
        </dgm:presLayoutVars>
      </dgm:prSet>
      <dgm:spPr/>
      <dgm:t>
        <a:bodyPr/>
        <a:lstStyle/>
        <a:p>
          <a:endParaRPr lang="en-US"/>
        </a:p>
      </dgm:t>
    </dgm:pt>
    <dgm:pt modelId="{23547000-3B35-402D-A143-BBC20C1FA4D7}" type="pres">
      <dgm:prSet presAssocID="{E72113C9-5F7C-4E8D-A5C9-A7C9FB013DCC}" presName="desTx" presStyleLbl="alignAccFollowNode1" presStyleIdx="3" presStyleCnt="4">
        <dgm:presLayoutVars/>
      </dgm:prSet>
      <dgm:spPr/>
      <dgm:t>
        <a:bodyPr/>
        <a:lstStyle/>
        <a:p>
          <a:endParaRPr lang="en-US"/>
        </a:p>
      </dgm:t>
    </dgm:pt>
  </dgm:ptLst>
  <dgm:cxnLst>
    <dgm:cxn modelId="{1D6E5157-E4A0-4F81-837F-40012062975B}" type="presOf" srcId="{08CCA84F-7FC9-4F53-A9A3-997651D0F74C}" destId="{5E8A5FA8-3AA5-4AA6-9370-22DAAE61B4F9}" srcOrd="0" destOrd="0" presId="urn:microsoft.com/office/officeart/2016/7/layout/HorizontalActionList"/>
    <dgm:cxn modelId="{4479CD2D-F239-4968-9425-543F3F11AA72}" srcId="{DC2897CE-9612-49EB-A738-50444F00F5FF}" destId="{A6D3BA31-C453-4886-8ED2-370225E5735D}" srcOrd="0" destOrd="0" parTransId="{8B4C03F5-C8FA-40D1-AC58-414D0EF263E0}" sibTransId="{0A3BE3EA-723F-46E9-BBE1-5D076FA8D073}"/>
    <dgm:cxn modelId="{44337DD3-C16E-4E39-AC39-5216DC71EF8B}" type="presOf" srcId="{01FB1AF4-FFDE-4CB1-9137-9D7FC5BB7DE0}" destId="{AE1AE687-5B7E-46A4-930F-3405D6621F33}" srcOrd="0" destOrd="1" presId="urn:microsoft.com/office/officeart/2016/7/layout/HorizontalActionList"/>
    <dgm:cxn modelId="{1C045481-DA07-48B9-A6B1-1A9C2B1D0271}" type="presOf" srcId="{F5BEFB5E-9933-4157-A6FF-08F7B18D63D3}" destId="{64E78011-127E-4F3B-8804-D931DABEDEFA}" srcOrd="0" destOrd="0" presId="urn:microsoft.com/office/officeart/2016/7/layout/HorizontalActionList"/>
    <dgm:cxn modelId="{A9594928-FB64-40F3-AE4C-8923518EE97E}" srcId="{E72113C9-5F7C-4E8D-A5C9-A7C9FB013DCC}" destId="{034DA3CD-57FC-42CE-8AA8-D9B935C0A3EB}" srcOrd="0" destOrd="0" parTransId="{28F2A9FB-1153-41FB-808E-E121F264F9BE}" sibTransId="{F4B6809B-751E-4FA6-A73C-68F3C2F5C49B}"/>
    <dgm:cxn modelId="{72AAB385-E560-4835-8BD9-1D2AE8963636}" type="presOf" srcId="{AFBF3580-0DE2-4968-B149-CD109B12B3D7}" destId="{E779BDA3-8755-42E2-887E-9FAAC8D89E25}" srcOrd="0" destOrd="1" presId="urn:microsoft.com/office/officeart/2016/7/layout/HorizontalActionList"/>
    <dgm:cxn modelId="{6A7FFA7D-1959-4018-8769-75E999CC2DDF}" type="presOf" srcId="{F16DA50D-263B-4DEE-9160-B2D46EDA2C1C}" destId="{AE1AE687-5B7E-46A4-930F-3405D6621F33}" srcOrd="0" destOrd="0" presId="urn:microsoft.com/office/officeart/2016/7/layout/HorizontalActionList"/>
    <dgm:cxn modelId="{BBA963AE-7AFB-4E65-9EE8-028F3CF241EB}" srcId="{DC2897CE-9612-49EB-A738-50444F00F5FF}" destId="{C0B22CF7-62F9-451B-80C3-CB3C05594029}" srcOrd="2" destOrd="0" parTransId="{C7A463F7-C6CD-465A-A20C-83AF5653FB96}" sibTransId="{48387CA3-A9B8-475E-82E8-7BB629696853}"/>
    <dgm:cxn modelId="{7F0920C9-2A43-4209-8737-FF717D14EBBF}" type="presOf" srcId="{2770BD94-1F9A-4F78-AFAD-703F974FA8F6}" destId="{64E78011-127E-4F3B-8804-D931DABEDEFA}" srcOrd="0" destOrd="1" presId="urn:microsoft.com/office/officeart/2016/7/layout/HorizontalActionList"/>
    <dgm:cxn modelId="{EC6962B6-359E-406F-AA40-E32382D45AE2}" srcId="{90D59BB7-2D9F-4ED9-B011-2D3E90311017}" destId="{AFBF3580-0DE2-4968-B149-CD109B12B3D7}" srcOrd="0" destOrd="0" parTransId="{0A2F9BB3-67C5-4F6F-BDEA-82BCED4D0C6F}" sibTransId="{4889C541-390D-42D6-8E50-55B9535161BC}"/>
    <dgm:cxn modelId="{05ED17ED-1F9A-4775-A0DF-669FEB05066D}" type="presOf" srcId="{DC2897CE-9612-49EB-A738-50444F00F5FF}" destId="{40DEF2DB-CBD1-45A5-B5BC-48E7AF086798}" srcOrd="0" destOrd="0" presId="urn:microsoft.com/office/officeart/2016/7/layout/HorizontalActionList"/>
    <dgm:cxn modelId="{91E1FFED-3D3A-453B-8442-253F1685A69B}" srcId="{C0B22CF7-62F9-451B-80C3-CB3C05594029}" destId="{90D59BB7-2D9F-4ED9-B011-2D3E90311017}" srcOrd="0" destOrd="0" parTransId="{3FD143E4-DD13-4AD9-B655-E868DC9AE4C2}" sibTransId="{5FFA602F-1AC1-46F3-A0CD-2BB76252E59F}"/>
    <dgm:cxn modelId="{E2FB9158-B14C-4B7A-A1F0-A38B14226832}" type="presOf" srcId="{E72113C9-5F7C-4E8D-A5C9-A7C9FB013DCC}" destId="{48F1E392-0CF5-4816-8A5A-3D93B4569C56}" srcOrd="0" destOrd="0" presId="urn:microsoft.com/office/officeart/2016/7/layout/HorizontalActionList"/>
    <dgm:cxn modelId="{A8BBD15E-CF0D-4CAD-B1E1-7D6ECD071E37}" srcId="{A6D3BA31-C453-4886-8ED2-370225E5735D}" destId="{F5BEFB5E-9933-4157-A6FF-08F7B18D63D3}" srcOrd="0" destOrd="0" parTransId="{89C26319-00AE-49D9-99BC-2FF0FD7CDB66}" sibTransId="{D0CFD0F7-6775-4CD6-9413-C1B235185CB6}"/>
    <dgm:cxn modelId="{2DB89801-2738-4D37-A643-7466F579DA81}" srcId="{DC2897CE-9612-49EB-A738-50444F00F5FF}" destId="{E72113C9-5F7C-4E8D-A5C9-A7C9FB013DCC}" srcOrd="3" destOrd="0" parTransId="{DD42CF99-2645-4836-9F4D-0CF5B4FDC499}" sibTransId="{BD7A351B-F10A-4888-A22D-99C3BF0903A5}"/>
    <dgm:cxn modelId="{7C8CDE84-7BC3-40AF-B296-6AE86F5D1D3D}" type="presOf" srcId="{A6D3BA31-C453-4886-8ED2-370225E5735D}" destId="{5D2A7E58-5808-4156-BDFF-F2021BABA9B3}" srcOrd="0" destOrd="0" presId="urn:microsoft.com/office/officeart/2016/7/layout/HorizontalActionList"/>
    <dgm:cxn modelId="{70FB60C8-94D6-45CA-822D-73AD089758A5}" srcId="{F16DA50D-263B-4DEE-9160-B2D46EDA2C1C}" destId="{01FB1AF4-FFDE-4CB1-9137-9D7FC5BB7DE0}" srcOrd="0" destOrd="0" parTransId="{ECD6A6D8-B254-4151-95E2-EBE959A2F488}" sibTransId="{D3996953-1864-4475-9491-352B437C1E31}"/>
    <dgm:cxn modelId="{D52D7E01-6A56-4881-89BD-367ADE1EBE11}" type="presOf" srcId="{90D59BB7-2D9F-4ED9-B011-2D3E90311017}" destId="{E779BDA3-8755-42E2-887E-9FAAC8D89E25}" srcOrd="0" destOrd="0" presId="urn:microsoft.com/office/officeart/2016/7/layout/HorizontalActionList"/>
    <dgm:cxn modelId="{5398058D-503F-4A57-9FC2-CCC2E39FCB61}" srcId="{F5BEFB5E-9933-4157-A6FF-08F7B18D63D3}" destId="{2770BD94-1F9A-4F78-AFAD-703F974FA8F6}" srcOrd="0" destOrd="0" parTransId="{B58F5CD5-F886-46EE-BD87-ED2D7241FF38}" sibTransId="{BD5CB72C-BC92-4B53-A5B0-4C5C666B8326}"/>
    <dgm:cxn modelId="{72DD73A1-AA72-4883-A191-CAFB80AC4A8B}" type="presOf" srcId="{034DA3CD-57FC-42CE-8AA8-D9B935C0A3EB}" destId="{23547000-3B35-402D-A143-BBC20C1FA4D7}" srcOrd="0" destOrd="0" presId="urn:microsoft.com/office/officeart/2016/7/layout/HorizontalActionList"/>
    <dgm:cxn modelId="{FE7A0AB3-0971-4D87-8173-F9F2F8C0E688}" srcId="{DC2897CE-9612-49EB-A738-50444F00F5FF}" destId="{08CCA84F-7FC9-4F53-A9A3-997651D0F74C}" srcOrd="1" destOrd="0" parTransId="{1D989E9D-A6BD-40BD-99BC-2C7BC8F2C70B}" sibTransId="{24C9BEF0-39BF-498A-A55E-B36D54816868}"/>
    <dgm:cxn modelId="{A0569B78-A161-4EA1-9362-433FC37A1051}" srcId="{08CCA84F-7FC9-4F53-A9A3-997651D0F74C}" destId="{F16DA50D-263B-4DEE-9160-B2D46EDA2C1C}" srcOrd="0" destOrd="0" parTransId="{C1678176-8FF0-4CCF-BB18-8ED6B1EE8072}" sibTransId="{27813563-E164-4788-BCEC-59962C16214B}"/>
    <dgm:cxn modelId="{517FA2C6-3B6C-40CF-84F1-850D566497EB}" type="presOf" srcId="{C0B22CF7-62F9-451B-80C3-CB3C05594029}" destId="{C5ED6867-70D8-4F08-B081-E5D56ED7DC08}" srcOrd="0" destOrd="0" presId="urn:microsoft.com/office/officeart/2016/7/layout/HorizontalActionList"/>
    <dgm:cxn modelId="{38D1DE6B-F765-451C-89FD-359B372B2A95}" type="presParOf" srcId="{40DEF2DB-CBD1-45A5-B5BC-48E7AF086798}" destId="{5A196355-D161-46FD-B2D2-1A24DB10A242}" srcOrd="0" destOrd="0" presId="urn:microsoft.com/office/officeart/2016/7/layout/HorizontalActionList"/>
    <dgm:cxn modelId="{37C08BFF-E118-4318-AE16-5856853AA29C}" type="presParOf" srcId="{5A196355-D161-46FD-B2D2-1A24DB10A242}" destId="{5D2A7E58-5808-4156-BDFF-F2021BABA9B3}" srcOrd="0" destOrd="0" presId="urn:microsoft.com/office/officeart/2016/7/layout/HorizontalActionList"/>
    <dgm:cxn modelId="{FDF1FEC3-FE0E-4A0B-91D3-E1517DBC2A18}" type="presParOf" srcId="{5A196355-D161-46FD-B2D2-1A24DB10A242}" destId="{64E78011-127E-4F3B-8804-D931DABEDEFA}" srcOrd="1" destOrd="0" presId="urn:microsoft.com/office/officeart/2016/7/layout/HorizontalActionList"/>
    <dgm:cxn modelId="{ABF709CB-6BD4-4DD4-828C-594055492347}" type="presParOf" srcId="{40DEF2DB-CBD1-45A5-B5BC-48E7AF086798}" destId="{76BF271F-F5DC-45AE-9592-33118285EEA0}" srcOrd="1" destOrd="0" presId="urn:microsoft.com/office/officeart/2016/7/layout/HorizontalActionList"/>
    <dgm:cxn modelId="{66DAD248-2F5E-4605-B42F-3C2FC936D2D5}" type="presParOf" srcId="{40DEF2DB-CBD1-45A5-B5BC-48E7AF086798}" destId="{3BD7ECBC-D491-4AF2-8F0D-7741751EA7CC}" srcOrd="2" destOrd="0" presId="urn:microsoft.com/office/officeart/2016/7/layout/HorizontalActionList"/>
    <dgm:cxn modelId="{25F9F026-266C-4710-99C5-870803F77C3E}" type="presParOf" srcId="{3BD7ECBC-D491-4AF2-8F0D-7741751EA7CC}" destId="{5E8A5FA8-3AA5-4AA6-9370-22DAAE61B4F9}" srcOrd="0" destOrd="0" presId="urn:microsoft.com/office/officeart/2016/7/layout/HorizontalActionList"/>
    <dgm:cxn modelId="{BD2BD9E5-1F5E-4B8D-B926-3747964D31C8}" type="presParOf" srcId="{3BD7ECBC-D491-4AF2-8F0D-7741751EA7CC}" destId="{AE1AE687-5B7E-46A4-930F-3405D6621F33}" srcOrd="1" destOrd="0" presId="urn:microsoft.com/office/officeart/2016/7/layout/HorizontalActionList"/>
    <dgm:cxn modelId="{1731A6D6-7BDB-4D44-A44D-8BA72A1E465A}" type="presParOf" srcId="{40DEF2DB-CBD1-45A5-B5BC-48E7AF086798}" destId="{AC99FD2F-74E3-4560-A141-5734679F0F73}" srcOrd="3" destOrd="0" presId="urn:microsoft.com/office/officeart/2016/7/layout/HorizontalActionList"/>
    <dgm:cxn modelId="{CEBE92F9-E2AD-43D1-AC91-112D3EF81E2A}" type="presParOf" srcId="{40DEF2DB-CBD1-45A5-B5BC-48E7AF086798}" destId="{0A45F47F-7396-4DEA-998B-57889B29444E}" srcOrd="4" destOrd="0" presId="urn:microsoft.com/office/officeart/2016/7/layout/HorizontalActionList"/>
    <dgm:cxn modelId="{37569349-9ABB-40D0-AEDC-D37996CC0434}" type="presParOf" srcId="{0A45F47F-7396-4DEA-998B-57889B29444E}" destId="{C5ED6867-70D8-4F08-B081-E5D56ED7DC08}" srcOrd="0" destOrd="0" presId="urn:microsoft.com/office/officeart/2016/7/layout/HorizontalActionList"/>
    <dgm:cxn modelId="{49855F09-CE2D-4FA4-9A4C-564D01D898D0}" type="presParOf" srcId="{0A45F47F-7396-4DEA-998B-57889B29444E}" destId="{E779BDA3-8755-42E2-887E-9FAAC8D89E25}" srcOrd="1" destOrd="0" presId="urn:microsoft.com/office/officeart/2016/7/layout/HorizontalActionList"/>
    <dgm:cxn modelId="{658800E4-628E-47A0-837B-90EB84CDEBA5}" type="presParOf" srcId="{40DEF2DB-CBD1-45A5-B5BC-48E7AF086798}" destId="{99C90A64-20FD-47A6-9213-AE98BA926A8D}" srcOrd="5" destOrd="0" presId="urn:microsoft.com/office/officeart/2016/7/layout/HorizontalActionList"/>
    <dgm:cxn modelId="{BF0D880B-13A9-400F-9C33-FB839AFF9997}" type="presParOf" srcId="{40DEF2DB-CBD1-45A5-B5BC-48E7AF086798}" destId="{17A12E15-A6B9-429B-9D15-3E9BB19AE6F8}" srcOrd="6" destOrd="0" presId="urn:microsoft.com/office/officeart/2016/7/layout/HorizontalActionList"/>
    <dgm:cxn modelId="{CC89E0D7-2BFA-4A5B-B3FC-4D052A3FA7EE}" type="presParOf" srcId="{17A12E15-A6B9-429B-9D15-3E9BB19AE6F8}" destId="{48F1E392-0CF5-4816-8A5A-3D93B4569C56}" srcOrd="0" destOrd="0" presId="urn:microsoft.com/office/officeart/2016/7/layout/HorizontalActionList"/>
    <dgm:cxn modelId="{85A6CE2C-5EE8-4343-B931-8B32F95FB95A}" type="presParOf" srcId="{17A12E15-A6B9-429B-9D15-3E9BB19AE6F8}" destId="{23547000-3B35-402D-A143-BBC20C1FA4D7}" srcOrd="1" destOrd="0" presId="urn:microsoft.com/office/officeart/2016/7/layout/Horizontal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C86BCC-E73D-48CA-9665-646552699122}">
      <dsp:nvSpPr>
        <dsp:cNvPr id="0" name=""/>
        <dsp:cNvSpPr/>
      </dsp:nvSpPr>
      <dsp:spPr>
        <a:xfrm>
          <a:off x="0" y="3569039"/>
          <a:ext cx="2148681" cy="780818"/>
        </a:xfrm>
        <a:prstGeom prst="rect">
          <a:avLst/>
        </a:prstGeom>
        <a:solidFill>
          <a:schemeClr val="accent2">
            <a:hueOff val="0"/>
            <a:satOff val="0"/>
            <a:lumOff val="0"/>
            <a:alphaOff val="0"/>
          </a:schemeClr>
        </a:solidFill>
        <a:ln w="1397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814" tIns="192024" rIns="152814" bIns="192024" numCol="1" spcCol="1270" anchor="ctr" anchorCtr="0">
          <a:noAutofit/>
        </a:bodyPr>
        <a:lstStyle/>
        <a:p>
          <a:pPr lvl="0" algn="ctr" defTabSz="1200150">
            <a:lnSpc>
              <a:spcPct val="90000"/>
            </a:lnSpc>
            <a:spcBef>
              <a:spcPct val="0"/>
            </a:spcBef>
            <a:spcAft>
              <a:spcPct val="35000"/>
            </a:spcAft>
          </a:pPr>
          <a:r>
            <a:rPr lang="en-US" sz="2700" kern="1200" dirty="0"/>
            <a:t>Fix</a:t>
          </a:r>
        </a:p>
      </dsp:txBody>
      <dsp:txXfrm>
        <a:off x="0" y="3569039"/>
        <a:ext cx="2148681" cy="780818"/>
      </dsp:txXfrm>
    </dsp:sp>
    <dsp:sp modelId="{FCA9C164-A920-4EB3-9D12-E473CE921AE4}">
      <dsp:nvSpPr>
        <dsp:cNvPr id="0" name=""/>
        <dsp:cNvSpPr/>
      </dsp:nvSpPr>
      <dsp:spPr>
        <a:xfrm>
          <a:off x="2148681" y="3569039"/>
          <a:ext cx="6446043" cy="780818"/>
        </a:xfrm>
        <a:prstGeom prst="rect">
          <a:avLst/>
        </a:prstGeom>
        <a:solidFill>
          <a:schemeClr val="accent2">
            <a:tint val="40000"/>
            <a:alpha val="90000"/>
            <a:hueOff val="0"/>
            <a:satOff val="0"/>
            <a:lumOff val="0"/>
            <a:alphaOff val="0"/>
          </a:schemeClr>
        </a:solidFill>
        <a:ln w="1397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0756" tIns="241300" rIns="130756" bIns="241300" numCol="1" spcCol="1270" anchor="ctr" anchorCtr="0">
          <a:noAutofit/>
        </a:bodyPr>
        <a:lstStyle/>
        <a:p>
          <a:pPr lvl="0" algn="l" defTabSz="844550">
            <a:lnSpc>
              <a:spcPct val="90000"/>
            </a:lnSpc>
            <a:spcBef>
              <a:spcPct val="0"/>
            </a:spcBef>
            <a:spcAft>
              <a:spcPct val="35000"/>
            </a:spcAft>
          </a:pPr>
          <a:r>
            <a:rPr lang="en-US" sz="1900" kern="1200" dirty="0"/>
            <a:t>4. Fix code; </a:t>
          </a:r>
          <a:r>
            <a:rPr lang="en-US" sz="1900" kern="1200" dirty="0" err="1"/>
            <a:t>goto</a:t>
          </a:r>
          <a:r>
            <a:rPr lang="en-US" sz="1900" kern="1200" dirty="0"/>
            <a:t> 1</a:t>
          </a:r>
        </a:p>
      </dsp:txBody>
      <dsp:txXfrm>
        <a:off x="2148681" y="3569039"/>
        <a:ext cx="6446043" cy="780818"/>
      </dsp:txXfrm>
    </dsp:sp>
    <dsp:sp modelId="{ED75C109-350D-4B02-832E-0D9D81295274}">
      <dsp:nvSpPr>
        <dsp:cNvPr id="0" name=""/>
        <dsp:cNvSpPr/>
      </dsp:nvSpPr>
      <dsp:spPr>
        <a:xfrm rot="10800000">
          <a:off x="0" y="2379853"/>
          <a:ext cx="2148681" cy="1200899"/>
        </a:xfrm>
        <a:prstGeom prst="upArrowCallout">
          <a:avLst>
            <a:gd name="adj1" fmla="val 5000"/>
            <a:gd name="adj2" fmla="val 10000"/>
            <a:gd name="adj3" fmla="val 15000"/>
            <a:gd name="adj4" fmla="val 64977"/>
          </a:avLst>
        </a:prstGeom>
        <a:solidFill>
          <a:schemeClr val="accent3">
            <a:hueOff val="0"/>
            <a:satOff val="0"/>
            <a:lumOff val="0"/>
            <a:alphaOff val="0"/>
          </a:schemeClr>
        </a:solidFill>
        <a:ln w="1397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814" tIns="192024" rIns="152814" bIns="192024" numCol="1" spcCol="1270" anchor="ctr" anchorCtr="0">
          <a:noAutofit/>
        </a:bodyPr>
        <a:lstStyle/>
        <a:p>
          <a:pPr lvl="0" algn="ctr" defTabSz="1200150">
            <a:lnSpc>
              <a:spcPct val="90000"/>
            </a:lnSpc>
            <a:spcBef>
              <a:spcPct val="0"/>
            </a:spcBef>
            <a:spcAft>
              <a:spcPct val="35000"/>
            </a:spcAft>
          </a:pPr>
          <a:r>
            <a:rPr lang="en-US" sz="2700" kern="1200" dirty="0"/>
            <a:t>Test</a:t>
          </a:r>
        </a:p>
      </dsp:txBody>
      <dsp:txXfrm rot="-10800000">
        <a:off x="0" y="2379853"/>
        <a:ext cx="2148681" cy="780584"/>
      </dsp:txXfrm>
    </dsp:sp>
    <dsp:sp modelId="{22062192-9C22-4BE5-AFA5-45DE0E6A1FC6}">
      <dsp:nvSpPr>
        <dsp:cNvPr id="0" name=""/>
        <dsp:cNvSpPr/>
      </dsp:nvSpPr>
      <dsp:spPr>
        <a:xfrm>
          <a:off x="2148681" y="2379853"/>
          <a:ext cx="6446043" cy="780584"/>
        </a:xfrm>
        <a:prstGeom prst="rect">
          <a:avLst/>
        </a:prstGeom>
        <a:solidFill>
          <a:schemeClr val="accent3">
            <a:tint val="40000"/>
            <a:alpha val="90000"/>
            <a:hueOff val="0"/>
            <a:satOff val="0"/>
            <a:lumOff val="0"/>
            <a:alphaOff val="0"/>
          </a:schemeClr>
        </a:solidFill>
        <a:ln w="1397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0756" tIns="241300" rIns="130756" bIns="241300" numCol="1" spcCol="1270" anchor="ctr" anchorCtr="0">
          <a:noAutofit/>
        </a:bodyPr>
        <a:lstStyle/>
        <a:p>
          <a:pPr lvl="0" algn="l" defTabSz="844550">
            <a:lnSpc>
              <a:spcPct val="90000"/>
            </a:lnSpc>
            <a:spcBef>
              <a:spcPct val="0"/>
            </a:spcBef>
            <a:spcAft>
              <a:spcPct val="35000"/>
            </a:spcAft>
          </a:pPr>
          <a:r>
            <a:rPr lang="en-US" sz="1900" kern="1200" dirty="0"/>
            <a:t>3. Test code</a:t>
          </a:r>
        </a:p>
      </dsp:txBody>
      <dsp:txXfrm>
        <a:off x="2148681" y="2379853"/>
        <a:ext cx="6446043" cy="780584"/>
      </dsp:txXfrm>
    </dsp:sp>
    <dsp:sp modelId="{5378A509-1951-423E-8024-9643EFD3955C}">
      <dsp:nvSpPr>
        <dsp:cNvPr id="0" name=""/>
        <dsp:cNvSpPr/>
      </dsp:nvSpPr>
      <dsp:spPr>
        <a:xfrm rot="10800000">
          <a:off x="0" y="1190666"/>
          <a:ext cx="2148681" cy="1200899"/>
        </a:xfrm>
        <a:prstGeom prst="upArrowCallout">
          <a:avLst>
            <a:gd name="adj1" fmla="val 5000"/>
            <a:gd name="adj2" fmla="val 10000"/>
            <a:gd name="adj3" fmla="val 15000"/>
            <a:gd name="adj4" fmla="val 64977"/>
          </a:avLst>
        </a:prstGeom>
        <a:solidFill>
          <a:schemeClr val="accent4">
            <a:hueOff val="0"/>
            <a:satOff val="0"/>
            <a:lumOff val="0"/>
            <a:alphaOff val="0"/>
          </a:schemeClr>
        </a:solidFill>
        <a:ln w="1397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814" tIns="192024" rIns="152814" bIns="192024" numCol="1" spcCol="1270" anchor="ctr" anchorCtr="0">
          <a:noAutofit/>
        </a:bodyPr>
        <a:lstStyle/>
        <a:p>
          <a:pPr lvl="0" algn="ctr" defTabSz="1200150">
            <a:lnSpc>
              <a:spcPct val="90000"/>
            </a:lnSpc>
            <a:spcBef>
              <a:spcPct val="0"/>
            </a:spcBef>
            <a:spcAft>
              <a:spcPct val="35000"/>
            </a:spcAft>
          </a:pPr>
          <a:r>
            <a:rPr lang="en-US" sz="2700" kern="1200" dirty="0"/>
            <a:t>Start</a:t>
          </a:r>
        </a:p>
      </dsp:txBody>
      <dsp:txXfrm rot="-10800000">
        <a:off x="0" y="1190666"/>
        <a:ext cx="2148681" cy="780584"/>
      </dsp:txXfrm>
    </dsp:sp>
    <dsp:sp modelId="{F8E095DD-1C67-427B-83C1-13E2F7A1AEDD}">
      <dsp:nvSpPr>
        <dsp:cNvPr id="0" name=""/>
        <dsp:cNvSpPr/>
      </dsp:nvSpPr>
      <dsp:spPr>
        <a:xfrm>
          <a:off x="2148681" y="1190666"/>
          <a:ext cx="6446043" cy="780584"/>
        </a:xfrm>
        <a:prstGeom prst="rect">
          <a:avLst/>
        </a:prstGeom>
        <a:solidFill>
          <a:schemeClr val="accent4">
            <a:tint val="40000"/>
            <a:alpha val="90000"/>
            <a:hueOff val="0"/>
            <a:satOff val="0"/>
            <a:lumOff val="0"/>
            <a:alphaOff val="0"/>
          </a:schemeClr>
        </a:solidFill>
        <a:ln w="1397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0756" tIns="241300" rIns="130756" bIns="241300" numCol="1" spcCol="1270" anchor="ctr" anchorCtr="0">
          <a:noAutofit/>
        </a:bodyPr>
        <a:lstStyle/>
        <a:p>
          <a:pPr lvl="0" algn="l" defTabSz="844550">
            <a:lnSpc>
              <a:spcPct val="90000"/>
            </a:lnSpc>
            <a:spcBef>
              <a:spcPct val="0"/>
            </a:spcBef>
            <a:spcAft>
              <a:spcPct val="35000"/>
            </a:spcAft>
          </a:pPr>
          <a:r>
            <a:rPr lang="en-US" sz="1900" kern="1200" dirty="0"/>
            <a:t>2. Start writing code</a:t>
          </a:r>
        </a:p>
      </dsp:txBody>
      <dsp:txXfrm>
        <a:off x="2148681" y="1190666"/>
        <a:ext cx="6446043" cy="780584"/>
      </dsp:txXfrm>
    </dsp:sp>
    <dsp:sp modelId="{4183B432-02B8-48C9-86B8-673AB90818EF}">
      <dsp:nvSpPr>
        <dsp:cNvPr id="0" name=""/>
        <dsp:cNvSpPr/>
      </dsp:nvSpPr>
      <dsp:spPr>
        <a:xfrm rot="10800000">
          <a:off x="0" y="1479"/>
          <a:ext cx="2148681" cy="1200899"/>
        </a:xfrm>
        <a:prstGeom prst="upArrowCallout">
          <a:avLst>
            <a:gd name="adj1" fmla="val 5000"/>
            <a:gd name="adj2" fmla="val 10000"/>
            <a:gd name="adj3" fmla="val 15000"/>
            <a:gd name="adj4" fmla="val 64977"/>
          </a:avLst>
        </a:prstGeom>
        <a:solidFill>
          <a:schemeClr val="accent5">
            <a:hueOff val="0"/>
            <a:satOff val="0"/>
            <a:lumOff val="0"/>
            <a:alphaOff val="0"/>
          </a:schemeClr>
        </a:solidFill>
        <a:ln w="1397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814" tIns="192024" rIns="152814" bIns="192024" numCol="1" spcCol="1270" anchor="ctr" anchorCtr="0">
          <a:noAutofit/>
        </a:bodyPr>
        <a:lstStyle/>
        <a:p>
          <a:pPr lvl="0" algn="ctr" defTabSz="1200150">
            <a:lnSpc>
              <a:spcPct val="90000"/>
            </a:lnSpc>
            <a:spcBef>
              <a:spcPct val="0"/>
            </a:spcBef>
            <a:spcAft>
              <a:spcPct val="35000"/>
            </a:spcAft>
          </a:pPr>
          <a:r>
            <a:rPr lang="en-US" sz="2700" kern="1200" dirty="0"/>
            <a:t>Add</a:t>
          </a:r>
        </a:p>
      </dsp:txBody>
      <dsp:txXfrm rot="-10800000">
        <a:off x="0" y="1479"/>
        <a:ext cx="2148681" cy="780584"/>
      </dsp:txXfrm>
    </dsp:sp>
    <dsp:sp modelId="{9531F4C7-9591-4CD0-BFFF-B42A5EC00DFC}">
      <dsp:nvSpPr>
        <dsp:cNvPr id="0" name=""/>
        <dsp:cNvSpPr/>
      </dsp:nvSpPr>
      <dsp:spPr>
        <a:xfrm>
          <a:off x="2148681" y="1479"/>
          <a:ext cx="6446043" cy="780584"/>
        </a:xfrm>
        <a:prstGeom prst="rect">
          <a:avLst/>
        </a:prstGeom>
        <a:solidFill>
          <a:schemeClr val="accent5">
            <a:tint val="40000"/>
            <a:alpha val="90000"/>
            <a:hueOff val="0"/>
            <a:satOff val="0"/>
            <a:lumOff val="0"/>
            <a:alphaOff val="0"/>
          </a:schemeClr>
        </a:solidFill>
        <a:ln w="1397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0756" tIns="241300" rIns="130756" bIns="241300" numCol="1" spcCol="1270" anchor="ctr" anchorCtr="0">
          <a:noAutofit/>
        </a:bodyPr>
        <a:lstStyle/>
        <a:p>
          <a:pPr lvl="0" algn="l" defTabSz="844550">
            <a:lnSpc>
              <a:spcPct val="90000"/>
            </a:lnSpc>
            <a:spcBef>
              <a:spcPct val="0"/>
            </a:spcBef>
            <a:spcAft>
              <a:spcPct val="35000"/>
            </a:spcAft>
          </a:pPr>
          <a:r>
            <a:rPr lang="en-US" sz="1900" kern="1200" dirty="0"/>
            <a:t>1. Add requirements/stories</a:t>
          </a:r>
        </a:p>
      </dsp:txBody>
      <dsp:txXfrm>
        <a:off x="2148681" y="1479"/>
        <a:ext cx="6446043" cy="7805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2A7E58-5808-4156-BDFF-F2021BABA9B3}">
      <dsp:nvSpPr>
        <dsp:cNvPr id="0" name=""/>
        <dsp:cNvSpPr/>
      </dsp:nvSpPr>
      <dsp:spPr>
        <a:xfrm>
          <a:off x="5864" y="652581"/>
          <a:ext cx="2064828" cy="619448"/>
        </a:xfrm>
        <a:prstGeom prst="rect">
          <a:avLst/>
        </a:prstGeom>
        <a:solidFill>
          <a:schemeClr val="accent2">
            <a:hueOff val="0"/>
            <a:satOff val="0"/>
            <a:lumOff val="0"/>
            <a:alphaOff val="0"/>
          </a:schemeClr>
        </a:solidFill>
        <a:ln w="1397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167" tIns="163167" rIns="163167" bIns="163167" numCol="1" spcCol="1270" anchor="ctr" anchorCtr="0">
          <a:noAutofit/>
        </a:bodyPr>
        <a:lstStyle/>
        <a:p>
          <a:pPr lvl="0" algn="ctr" defTabSz="933450">
            <a:lnSpc>
              <a:spcPct val="90000"/>
            </a:lnSpc>
            <a:spcBef>
              <a:spcPct val="0"/>
            </a:spcBef>
            <a:spcAft>
              <a:spcPct val="35000"/>
            </a:spcAft>
          </a:pPr>
          <a:r>
            <a:rPr lang="en-US" sz="2100" kern="1200"/>
            <a:t>Use</a:t>
          </a:r>
        </a:p>
      </dsp:txBody>
      <dsp:txXfrm>
        <a:off x="5864" y="652581"/>
        <a:ext cx="2064828" cy="619448"/>
      </dsp:txXfrm>
    </dsp:sp>
    <dsp:sp modelId="{64E78011-127E-4F3B-8804-D931DABEDEFA}">
      <dsp:nvSpPr>
        <dsp:cNvPr id="0" name=""/>
        <dsp:cNvSpPr/>
      </dsp:nvSpPr>
      <dsp:spPr>
        <a:xfrm>
          <a:off x="5864" y="1272030"/>
          <a:ext cx="2064828" cy="2426725"/>
        </a:xfrm>
        <a:prstGeom prst="rect">
          <a:avLst/>
        </a:prstGeom>
        <a:solidFill>
          <a:schemeClr val="accent2">
            <a:tint val="40000"/>
            <a:alpha val="90000"/>
            <a:hueOff val="0"/>
            <a:satOff val="0"/>
            <a:lumOff val="0"/>
            <a:alphaOff val="0"/>
          </a:schemeClr>
        </a:solidFill>
        <a:ln w="1397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959" tIns="203959" rIns="203959" bIns="203959" numCol="1" spcCol="1270" anchor="t" anchorCtr="0">
          <a:noAutofit/>
        </a:bodyPr>
        <a:lstStyle/>
        <a:p>
          <a:pPr lvl="0" algn="l" defTabSz="711200">
            <a:lnSpc>
              <a:spcPct val="90000"/>
            </a:lnSpc>
            <a:spcBef>
              <a:spcPct val="0"/>
            </a:spcBef>
            <a:spcAft>
              <a:spcPct val="35000"/>
            </a:spcAft>
          </a:pPr>
          <a:r>
            <a:rPr lang="en-US" sz="1600" kern="1200" dirty="0"/>
            <a:t>Use the </a:t>
          </a:r>
          <a:r>
            <a:rPr lang="en-US" sz="1600" kern="1200" dirty="0" smtClean="0"/>
            <a:t>CHECK </a:t>
          </a:r>
          <a:r>
            <a:rPr lang="en-US" sz="1600" kern="1200" dirty="0"/>
            <a:t>methods instead of plain assert for nicer error messages.</a:t>
          </a:r>
        </a:p>
        <a:p>
          <a:pPr marL="114300" lvl="1" indent="-114300" algn="l" defTabSz="533400">
            <a:lnSpc>
              <a:spcPct val="90000"/>
            </a:lnSpc>
            <a:spcBef>
              <a:spcPct val="0"/>
            </a:spcBef>
            <a:spcAft>
              <a:spcPct val="15000"/>
            </a:spcAft>
            <a:buChar char="••"/>
          </a:pPr>
          <a:r>
            <a:rPr lang="en-US" sz="1200" kern="1200" dirty="0" smtClean="0"/>
            <a:t>Allows to see why the </a:t>
          </a:r>
          <a:r>
            <a:rPr lang="en-US" sz="1200" kern="1200" dirty="0"/>
            <a:t>test </a:t>
          </a:r>
          <a:r>
            <a:rPr lang="en-US" sz="1200" kern="1200" dirty="0" smtClean="0"/>
            <a:t>failed</a:t>
          </a:r>
          <a:endParaRPr lang="en-US" sz="1200" kern="1200" dirty="0"/>
        </a:p>
      </dsp:txBody>
      <dsp:txXfrm>
        <a:off x="5864" y="1272030"/>
        <a:ext cx="2064828" cy="2426725"/>
      </dsp:txXfrm>
    </dsp:sp>
    <dsp:sp modelId="{5E8A5FA8-3AA5-4AA6-9370-22DAAE61B4F9}">
      <dsp:nvSpPr>
        <dsp:cNvPr id="0" name=""/>
        <dsp:cNvSpPr/>
      </dsp:nvSpPr>
      <dsp:spPr>
        <a:xfrm>
          <a:off x="2178586" y="652581"/>
          <a:ext cx="2064828" cy="619448"/>
        </a:xfrm>
        <a:prstGeom prst="rect">
          <a:avLst/>
        </a:prstGeom>
        <a:solidFill>
          <a:schemeClr val="accent3">
            <a:hueOff val="0"/>
            <a:satOff val="0"/>
            <a:lumOff val="0"/>
            <a:alphaOff val="0"/>
          </a:schemeClr>
        </a:solidFill>
        <a:ln w="1397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167" tIns="163167" rIns="163167" bIns="163167" numCol="1" spcCol="1270" anchor="ctr" anchorCtr="0">
          <a:noAutofit/>
        </a:bodyPr>
        <a:lstStyle/>
        <a:p>
          <a:pPr lvl="0" algn="ctr" defTabSz="933450">
            <a:lnSpc>
              <a:spcPct val="90000"/>
            </a:lnSpc>
            <a:spcBef>
              <a:spcPct val="0"/>
            </a:spcBef>
            <a:spcAft>
              <a:spcPct val="35000"/>
            </a:spcAft>
          </a:pPr>
          <a:r>
            <a:rPr lang="en-US" sz="2100" kern="1200"/>
            <a:t>Don’t cram</a:t>
          </a:r>
        </a:p>
      </dsp:txBody>
      <dsp:txXfrm>
        <a:off x="2178586" y="652581"/>
        <a:ext cx="2064828" cy="619448"/>
      </dsp:txXfrm>
    </dsp:sp>
    <dsp:sp modelId="{AE1AE687-5B7E-46A4-930F-3405D6621F33}">
      <dsp:nvSpPr>
        <dsp:cNvPr id="0" name=""/>
        <dsp:cNvSpPr/>
      </dsp:nvSpPr>
      <dsp:spPr>
        <a:xfrm>
          <a:off x="2178586" y="1272030"/>
          <a:ext cx="2064828" cy="2426725"/>
        </a:xfrm>
        <a:prstGeom prst="rect">
          <a:avLst/>
        </a:prstGeom>
        <a:solidFill>
          <a:schemeClr val="accent3">
            <a:tint val="40000"/>
            <a:alpha val="90000"/>
            <a:hueOff val="0"/>
            <a:satOff val="0"/>
            <a:lumOff val="0"/>
            <a:alphaOff val="0"/>
          </a:schemeClr>
        </a:solidFill>
        <a:ln w="1397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959" tIns="203959" rIns="203959" bIns="203959" numCol="1" spcCol="1270" anchor="t" anchorCtr="0">
          <a:noAutofit/>
        </a:bodyPr>
        <a:lstStyle/>
        <a:p>
          <a:pPr lvl="0" algn="l" defTabSz="711200">
            <a:lnSpc>
              <a:spcPct val="90000"/>
            </a:lnSpc>
            <a:spcBef>
              <a:spcPct val="0"/>
            </a:spcBef>
            <a:spcAft>
              <a:spcPct val="35000"/>
            </a:spcAft>
          </a:pPr>
          <a:r>
            <a:rPr lang="en-US" sz="1600" kern="1200" dirty="0"/>
            <a:t>Don’t cram too much into one test </a:t>
          </a:r>
        </a:p>
        <a:p>
          <a:pPr marL="114300" lvl="1" indent="-114300" algn="l" defTabSz="533400">
            <a:lnSpc>
              <a:spcPct val="90000"/>
            </a:lnSpc>
            <a:spcBef>
              <a:spcPct val="0"/>
            </a:spcBef>
            <a:spcAft>
              <a:spcPct val="15000"/>
            </a:spcAft>
            <a:buChar char="••"/>
          </a:pPr>
          <a:r>
            <a:rPr lang="en-US" sz="1200" kern="1200" dirty="0" smtClean="0"/>
            <a:t>Test one thing at a time</a:t>
          </a:r>
          <a:endParaRPr lang="en-US" sz="1200" kern="1200" dirty="0"/>
        </a:p>
      </dsp:txBody>
      <dsp:txXfrm>
        <a:off x="2178586" y="1272030"/>
        <a:ext cx="2064828" cy="2426725"/>
      </dsp:txXfrm>
    </dsp:sp>
    <dsp:sp modelId="{C5ED6867-70D8-4F08-B081-E5D56ED7DC08}">
      <dsp:nvSpPr>
        <dsp:cNvPr id="0" name=""/>
        <dsp:cNvSpPr/>
      </dsp:nvSpPr>
      <dsp:spPr>
        <a:xfrm>
          <a:off x="4351309" y="652581"/>
          <a:ext cx="2064828" cy="619448"/>
        </a:xfrm>
        <a:prstGeom prst="rect">
          <a:avLst/>
        </a:prstGeom>
        <a:solidFill>
          <a:schemeClr val="accent4">
            <a:hueOff val="0"/>
            <a:satOff val="0"/>
            <a:lumOff val="0"/>
            <a:alphaOff val="0"/>
          </a:schemeClr>
        </a:solidFill>
        <a:ln w="1397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167" tIns="163167" rIns="163167" bIns="163167" numCol="1" spcCol="1270" anchor="ctr" anchorCtr="0">
          <a:noAutofit/>
        </a:bodyPr>
        <a:lstStyle/>
        <a:p>
          <a:pPr lvl="0" algn="ctr" defTabSz="933450">
            <a:lnSpc>
              <a:spcPct val="90000"/>
            </a:lnSpc>
            <a:spcBef>
              <a:spcPct val="0"/>
            </a:spcBef>
            <a:spcAft>
              <a:spcPct val="35000"/>
            </a:spcAft>
          </a:pPr>
          <a:r>
            <a:rPr lang="en-US" sz="2100" kern="1200"/>
            <a:t>Don’t mix</a:t>
          </a:r>
        </a:p>
      </dsp:txBody>
      <dsp:txXfrm>
        <a:off x="4351309" y="652581"/>
        <a:ext cx="2064828" cy="619448"/>
      </dsp:txXfrm>
    </dsp:sp>
    <dsp:sp modelId="{E779BDA3-8755-42E2-887E-9FAAC8D89E25}">
      <dsp:nvSpPr>
        <dsp:cNvPr id="0" name=""/>
        <dsp:cNvSpPr/>
      </dsp:nvSpPr>
      <dsp:spPr>
        <a:xfrm>
          <a:off x="4351309" y="1272030"/>
          <a:ext cx="2064828" cy="2426725"/>
        </a:xfrm>
        <a:prstGeom prst="rect">
          <a:avLst/>
        </a:prstGeom>
        <a:solidFill>
          <a:schemeClr val="accent4">
            <a:tint val="40000"/>
            <a:alpha val="90000"/>
            <a:hueOff val="0"/>
            <a:satOff val="0"/>
            <a:lumOff val="0"/>
            <a:alphaOff val="0"/>
          </a:schemeClr>
        </a:solidFill>
        <a:ln w="1397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959" tIns="203959" rIns="203959" bIns="203959" numCol="1" spcCol="1270" anchor="t" anchorCtr="0">
          <a:noAutofit/>
        </a:bodyPr>
        <a:lstStyle/>
        <a:p>
          <a:pPr lvl="0" algn="l" defTabSz="711200">
            <a:lnSpc>
              <a:spcPct val="90000"/>
            </a:lnSpc>
            <a:spcBef>
              <a:spcPct val="0"/>
            </a:spcBef>
            <a:spcAft>
              <a:spcPct val="35000"/>
            </a:spcAft>
          </a:pPr>
          <a:r>
            <a:rPr lang="en-US" sz="1600" kern="1200" dirty="0"/>
            <a:t>Don’t mix tests for different classes in unit tests</a:t>
          </a:r>
        </a:p>
        <a:p>
          <a:pPr marL="114300" lvl="1" indent="-114300" algn="l" defTabSz="533400">
            <a:lnSpc>
              <a:spcPct val="90000"/>
            </a:lnSpc>
            <a:spcBef>
              <a:spcPct val="0"/>
            </a:spcBef>
            <a:spcAft>
              <a:spcPct val="15000"/>
            </a:spcAft>
            <a:buChar char="••"/>
          </a:pPr>
          <a:r>
            <a:rPr lang="en-US" sz="1200" kern="1200" dirty="0"/>
            <a:t>This is a different kind of testing called “integration testing” which we’ll talk about later.</a:t>
          </a:r>
        </a:p>
      </dsp:txBody>
      <dsp:txXfrm>
        <a:off x="4351309" y="1272030"/>
        <a:ext cx="2064828" cy="2426725"/>
      </dsp:txXfrm>
    </dsp:sp>
    <dsp:sp modelId="{48F1E392-0CF5-4816-8A5A-3D93B4569C56}">
      <dsp:nvSpPr>
        <dsp:cNvPr id="0" name=""/>
        <dsp:cNvSpPr/>
      </dsp:nvSpPr>
      <dsp:spPr>
        <a:xfrm>
          <a:off x="6524032" y="652581"/>
          <a:ext cx="2064828" cy="619448"/>
        </a:xfrm>
        <a:prstGeom prst="rect">
          <a:avLst/>
        </a:prstGeom>
        <a:solidFill>
          <a:schemeClr val="accent5">
            <a:hueOff val="0"/>
            <a:satOff val="0"/>
            <a:lumOff val="0"/>
            <a:alphaOff val="0"/>
          </a:schemeClr>
        </a:solidFill>
        <a:ln w="1397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167" tIns="163167" rIns="163167" bIns="163167" numCol="1" spcCol="1270" anchor="ctr" anchorCtr="0">
          <a:noAutofit/>
        </a:bodyPr>
        <a:lstStyle/>
        <a:p>
          <a:pPr lvl="0" algn="ctr" defTabSz="933450">
            <a:lnSpc>
              <a:spcPct val="90000"/>
            </a:lnSpc>
            <a:spcBef>
              <a:spcPct val="0"/>
            </a:spcBef>
            <a:spcAft>
              <a:spcPct val="35000"/>
            </a:spcAft>
          </a:pPr>
          <a:r>
            <a:rPr lang="en-US" sz="2100" kern="1200"/>
            <a:t>Avoid</a:t>
          </a:r>
        </a:p>
      </dsp:txBody>
      <dsp:txXfrm>
        <a:off x="6524032" y="652581"/>
        <a:ext cx="2064828" cy="619448"/>
      </dsp:txXfrm>
    </dsp:sp>
    <dsp:sp modelId="{23547000-3B35-402D-A143-BBC20C1FA4D7}">
      <dsp:nvSpPr>
        <dsp:cNvPr id="0" name=""/>
        <dsp:cNvSpPr/>
      </dsp:nvSpPr>
      <dsp:spPr>
        <a:xfrm>
          <a:off x="6524032" y="1272030"/>
          <a:ext cx="2064828" cy="2426725"/>
        </a:xfrm>
        <a:prstGeom prst="rect">
          <a:avLst/>
        </a:prstGeom>
        <a:solidFill>
          <a:schemeClr val="accent5">
            <a:tint val="40000"/>
            <a:alpha val="90000"/>
            <a:hueOff val="0"/>
            <a:satOff val="0"/>
            <a:lumOff val="0"/>
            <a:alphaOff val="0"/>
          </a:schemeClr>
        </a:solidFill>
        <a:ln w="1397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959" tIns="203959" rIns="203959" bIns="203959" numCol="1" spcCol="1270" anchor="t" anchorCtr="0">
          <a:noAutofit/>
        </a:bodyPr>
        <a:lstStyle/>
        <a:p>
          <a:pPr lvl="0" algn="l" defTabSz="711200">
            <a:lnSpc>
              <a:spcPct val="90000"/>
            </a:lnSpc>
            <a:spcBef>
              <a:spcPct val="0"/>
            </a:spcBef>
            <a:spcAft>
              <a:spcPct val="35000"/>
            </a:spcAft>
          </a:pPr>
          <a:r>
            <a:rPr lang="en-US" sz="1600" kern="1200" dirty="0"/>
            <a:t>Avoid making tests depend on one another. Don’t call tests from tests. Factor out common code into methods and call those. </a:t>
          </a:r>
        </a:p>
      </dsp:txBody>
      <dsp:txXfrm>
        <a:off x="6524032" y="1272030"/>
        <a:ext cx="2064828" cy="2426725"/>
      </dsp:txXfrm>
    </dsp:sp>
  </dsp:spTree>
</dsp:drawing>
</file>

<file path=ppt/diagrams/layout1.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HorizontalActionList">
  <dgm:title val="Horizontal Action List"/>
  <dgm:desc val="Used to show non-sequential or grouped lists of information. Works well with large amounts of text. All text has the same level of emphasis, and direction is not implied."/>
  <dgm:catLst>
    <dgm:cat type="list"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fact="0.6"/>
      <dgm:constr type="h" for="des" forName="composite" op="equ"/>
      <dgm:constr type="w" for="ch" forName="composite" refType="w"/>
      <dgm:constr type="w" for="des" forName="parTx"/>
      <dgm:constr type="h" for="des" forName="parTx" op="equ"/>
      <dgm:constr type="w" for="des" forName="desTx"/>
      <dgm:constr type="primFontSz" for="des" forName="parTx" val="54"/>
      <dgm:constr type="primFontSz" for="des" forName="desTx" refType="primFontSz" refFor="des" refForName="parTx" op="lte" fact="0.75"/>
      <dgm:constr type="h" for="des" forName="desTx" op="equ"/>
      <dgm:constr type="w" for="ch" forName="space" op="equ" val="3"/>
    </dgm:constrLst>
    <dgm:ruleLst>
      <dgm:rule type="w" for="ch" forName="composite" val="0" fact="NaN" max="NaN"/>
    </dgm:ruleLst>
    <dgm:forEach name="Name6"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varLst>
          <dgm:alg type="tx"/>
          <dgm:shape xmlns:r="http://schemas.openxmlformats.org/officeDocument/2006/relationships" type="rect" r:blip="">
            <dgm:adjLst/>
          </dgm:shape>
          <dgm:presOf axis="self" ptType="node"/>
          <dgm:constrLst>
            <dgm:constr type="h" refType="w" op="lte" fact="0.3"/>
            <dgm:constr type="h"/>
            <dgm:constr type="tMarg" refType="w" fact="0.224"/>
            <dgm:constr type="bMarg" refType="w" fact="0.224"/>
            <dgm:constr type="lMarg" refType="w" fact="0.224"/>
            <dgm:constr type="rMarg" refType="w" fact="0.224"/>
          </dgm:constrLst>
          <dgm:ruleLst>
            <dgm:rule type="h" val="INF" fact="NaN" max="NaN"/>
            <dgm:rule type="primFontSz" val="14" fact="NaN" max="NaN"/>
          </dgm:ruleLst>
        </dgm:layoutNode>
        <dgm:layoutNode name="desTx" styleLbl="alignAccFollowNode1">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primFontSz" val="28"/>
            <dgm:constr type="tMarg" refType="w" fact="0.28"/>
            <dgm:constr type="bMarg" refType="w" fact="0.28"/>
            <dgm:constr type="lMarg" refType="w" fact="0.28"/>
            <dgm:constr type="rMarg" refType="w" fact="0.28"/>
          </dgm:constrLst>
          <dgm:ruleLst>
            <dgm:rule type="h" val="INF" fact="NaN" max="NaN"/>
            <dgm:rule type="primFontSz" val="11"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0F382A-2115-44E2-B5CC-CCF73347BC38}" type="datetimeFigureOut">
              <a:rPr lang="en-US" smtClean="0"/>
              <a:t>2/8/2024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2B42E9-EFF8-4937-8F3A-D8F199851563}" type="slidenum">
              <a:rPr lang="en-US" smtClean="0"/>
              <a:t>‹#›</a:t>
            </a:fld>
            <a:endParaRPr lang="en-US"/>
          </a:p>
        </p:txBody>
      </p:sp>
    </p:spTree>
    <p:extLst>
      <p:ext uri="{BB962C8B-B14F-4D97-AF65-F5344CB8AC3E}">
        <p14:creationId xmlns:p14="http://schemas.microsoft.com/office/powerpoint/2010/main" val="3051990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2B42E9-EFF8-4937-8F3A-D8F199851563}" type="slidenum">
              <a:rPr lang="en-US" smtClean="0"/>
              <a:t>15</a:t>
            </a:fld>
            <a:endParaRPr lang="en-US"/>
          </a:p>
        </p:txBody>
      </p:sp>
    </p:spTree>
    <p:extLst>
      <p:ext uri="{BB962C8B-B14F-4D97-AF65-F5344CB8AC3E}">
        <p14:creationId xmlns:p14="http://schemas.microsoft.com/office/powerpoint/2010/main" val="1598732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95210F-3153-47D6-B786-4D5C9DCDB62B}" type="slidenum">
              <a:rPr lang="en-US" smtClean="0"/>
              <a:t>48</a:t>
            </a:fld>
            <a:endParaRPr lang="en-US"/>
          </a:p>
        </p:txBody>
      </p:sp>
    </p:spTree>
    <p:extLst>
      <p:ext uri="{BB962C8B-B14F-4D97-AF65-F5344CB8AC3E}">
        <p14:creationId xmlns:p14="http://schemas.microsoft.com/office/powerpoint/2010/main" val="3374986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540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1650" spc="23" baseline="0">
                <a:solidFill>
                  <a:schemeClr val="tx1">
                    <a:lumMod val="75000"/>
                  </a:schemeClr>
                </a:solidFill>
              </a:defRPr>
            </a:lvl1pPr>
            <a:lvl2pPr marL="342900" indent="0" algn="ctr">
              <a:buNone/>
              <a:defRPr sz="1650"/>
            </a:lvl2pPr>
            <a:lvl3pPr marL="685800" indent="0" algn="ctr">
              <a:buNone/>
              <a:defRPr sz="165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smtClean="0"/>
              <a:t>Click to edit Master subtitle style</a:t>
            </a:r>
            <a:endParaRPr lang="en-US" dirty="0"/>
          </a:p>
        </p:txBody>
      </p:sp>
      <p:sp>
        <p:nvSpPr>
          <p:cNvPr id="7" name="Rectangle 6"/>
          <p:cNvSpPr/>
          <p:nvPr/>
        </p:nvSpPr>
        <p:spPr>
          <a:xfrm>
            <a:off x="0" y="0"/>
            <a:ext cx="457200" cy="685800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lvl1pPr>
              <a:defRPr sz="1050"/>
            </a:lvl1pPr>
          </a:lstStyle>
          <a:p>
            <a:r>
              <a:rPr lang="en-US" smtClean="0"/>
              <a:t>2/6/2024, Lecture 5</a:t>
            </a:r>
            <a:endParaRPr lang="en-US"/>
          </a:p>
        </p:txBody>
      </p:sp>
      <p:sp>
        <p:nvSpPr>
          <p:cNvPr id="9" name="Footer Placeholder 8"/>
          <p:cNvSpPr>
            <a:spLocks noGrp="1"/>
          </p:cNvSpPr>
          <p:nvPr>
            <p:ph type="ftr" sz="quarter" idx="11"/>
          </p:nvPr>
        </p:nvSpPr>
        <p:spPr/>
        <p:txBody>
          <a:bodyPr/>
          <a:lstStyle>
            <a:lvl1pPr>
              <a:defRPr sz="1050"/>
            </a:lvl1pPr>
          </a:lstStyle>
          <a:p>
            <a:r>
              <a:rPr lang="en-US" smtClean="0"/>
              <a:t>CSC3380, Spring 2024, Errors</a:t>
            </a:r>
            <a:endParaRPr lang="en-US"/>
          </a:p>
        </p:txBody>
      </p:sp>
      <p:sp>
        <p:nvSpPr>
          <p:cNvPr id="10" name="Slide Number Placeholder 9"/>
          <p:cNvSpPr>
            <a:spLocks noGrp="1"/>
          </p:cNvSpPr>
          <p:nvPr>
            <p:ph type="sldNum" sz="quarter" idx="12"/>
          </p:nvPr>
        </p:nvSpPr>
        <p:spPr/>
        <p:txBody>
          <a:bodyPr/>
          <a:lstStyle/>
          <a:p>
            <a:fld id="{361B6064-FECE-466A-BF5C-A30C7EDC9E78}" type="slidenum">
              <a:rPr lang="en-US" smtClean="0"/>
              <a:t>‹#›</a:t>
            </a:fld>
            <a:endParaRPr lang="en-US"/>
          </a:p>
        </p:txBody>
      </p:sp>
    </p:spTree>
    <p:extLst>
      <p:ext uri="{BB962C8B-B14F-4D97-AF65-F5344CB8AC3E}">
        <p14:creationId xmlns:p14="http://schemas.microsoft.com/office/powerpoint/2010/main" val="412401210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a:t>
            </a:fld>
            <a:endParaRPr lang="en-US"/>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05167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1" y="381000"/>
            <a:ext cx="247650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62001" y="381000"/>
            <a:ext cx="7734300"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a:t>
            </a:fld>
            <a:endParaRPr lang="en-US"/>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8698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sz="1050"/>
            </a:lvl1pPr>
          </a:lstStyle>
          <a:p>
            <a:r>
              <a:rPr lang="en-US" smtClean="0"/>
              <a:t>2/6/2024, Lecture 5</a:t>
            </a:r>
            <a:endParaRPr lang="en-US"/>
          </a:p>
        </p:txBody>
      </p:sp>
      <p:sp>
        <p:nvSpPr>
          <p:cNvPr id="5" name="Footer Placeholder 4"/>
          <p:cNvSpPr>
            <a:spLocks noGrp="1"/>
          </p:cNvSpPr>
          <p:nvPr>
            <p:ph type="ftr" sz="quarter" idx="11"/>
          </p:nvPr>
        </p:nvSpPr>
        <p:spPr/>
        <p:txBody>
          <a:bodyPr/>
          <a:lstStyle>
            <a:lvl1pPr>
              <a:defRPr sz="1050"/>
            </a:lvl1pPr>
          </a:lstStyle>
          <a:p>
            <a:r>
              <a:rPr lang="en-US" smtClean="0"/>
              <a:t>CSC3380, Spring 2024, Errors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a:t>
            </a:fld>
            <a:endParaRPr lang="en-US"/>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30754" y="5711011"/>
            <a:ext cx="1151478" cy="1146989"/>
          </a:xfrm>
          <a:prstGeom prst="rect">
            <a:avLst/>
          </a:prstGeom>
        </p:spPr>
      </p:pic>
    </p:spTree>
    <p:extLst>
      <p:ext uri="{BB962C8B-B14F-4D97-AF65-F5344CB8AC3E}">
        <p14:creationId xmlns:p14="http://schemas.microsoft.com/office/powerpoint/2010/main" val="11447480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5400" b="1"/>
            </a:lvl1pPr>
          </a:lstStyle>
          <a:p>
            <a:r>
              <a:rPr lang="en-US" smtClean="0"/>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1650" spc="23" baseline="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z="1050"/>
            </a:lvl1pPr>
          </a:lstStyle>
          <a:p>
            <a:r>
              <a:rPr lang="en-US" smtClean="0"/>
              <a:t>2/6/2024, Lecture 5</a:t>
            </a:r>
            <a:endParaRPr lang="en-US"/>
          </a:p>
        </p:txBody>
      </p:sp>
      <p:sp>
        <p:nvSpPr>
          <p:cNvPr id="5" name="Footer Placeholder 4"/>
          <p:cNvSpPr>
            <a:spLocks noGrp="1"/>
          </p:cNvSpPr>
          <p:nvPr>
            <p:ph type="ftr" sz="quarter" idx="11"/>
          </p:nvPr>
        </p:nvSpPr>
        <p:spPr/>
        <p:txBody>
          <a:bodyPr/>
          <a:lstStyle>
            <a:lvl1pPr>
              <a:defRPr sz="1050"/>
            </a:lvl1pPr>
          </a:lstStyle>
          <a:p>
            <a:r>
              <a:rPr lang="en-US" smtClean="0"/>
              <a:t>CSC3380, Spring 2024, Errors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a:t>
            </a:fld>
            <a:endParaRPr lang="en-US"/>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30754" y="5711011"/>
            <a:ext cx="1151478" cy="1146989"/>
          </a:xfrm>
          <a:prstGeom prst="rect">
            <a:avLst/>
          </a:prstGeom>
        </p:spPr>
      </p:pic>
    </p:spTree>
    <p:extLst>
      <p:ext uri="{BB962C8B-B14F-4D97-AF65-F5344CB8AC3E}">
        <p14:creationId xmlns:p14="http://schemas.microsoft.com/office/powerpoint/2010/main" val="11700120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61872" y="1828802"/>
            <a:ext cx="4480560" cy="4351337"/>
          </a:xfrm>
        </p:spPr>
        <p:txBody>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26480" y="1828802"/>
            <a:ext cx="4480560" cy="4351337"/>
          </a:xfrm>
        </p:spPr>
        <p:txBody>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sz="1050"/>
            </a:lvl1pPr>
          </a:lstStyle>
          <a:p>
            <a:r>
              <a:rPr lang="en-US" smtClean="0"/>
              <a:t>2/6/2024, Lecture 5</a:t>
            </a:r>
            <a:endParaRPr lang="en-US"/>
          </a:p>
        </p:txBody>
      </p:sp>
      <p:sp>
        <p:nvSpPr>
          <p:cNvPr id="6" name="Footer Placeholder 5"/>
          <p:cNvSpPr>
            <a:spLocks noGrp="1"/>
          </p:cNvSpPr>
          <p:nvPr>
            <p:ph type="ftr" sz="quarter" idx="11"/>
          </p:nvPr>
        </p:nvSpPr>
        <p:spPr/>
        <p:txBody>
          <a:bodyPr/>
          <a:lstStyle>
            <a:lvl1pPr>
              <a:defRPr sz="1050"/>
            </a:lvl1pPr>
          </a:lstStyle>
          <a:p>
            <a:r>
              <a:rPr lang="en-US" smtClean="0"/>
              <a:t>CSC3380, Spring 2024, Errors</a:t>
            </a:r>
            <a:endParaRPr lang="en-US"/>
          </a:p>
        </p:txBody>
      </p:sp>
      <p:sp>
        <p:nvSpPr>
          <p:cNvPr id="7" name="Slide Number Placeholder 6"/>
          <p:cNvSpPr>
            <a:spLocks noGrp="1"/>
          </p:cNvSpPr>
          <p:nvPr>
            <p:ph type="sldNum" sz="quarter" idx="12"/>
          </p:nvPr>
        </p:nvSpPr>
        <p:spPr/>
        <p:txBody>
          <a:bodyPr/>
          <a:lstStyle/>
          <a:p>
            <a:fld id="{361B6064-FECE-466A-BF5C-A30C7EDC9E78}" type="slidenum">
              <a:rPr lang="en-US" smtClean="0"/>
              <a:t>‹#›</a:t>
            </a:fld>
            <a:endParaRPr lang="en-US"/>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30754" y="5711011"/>
            <a:ext cx="1151478" cy="1146989"/>
          </a:xfrm>
          <a:prstGeom prst="rect">
            <a:avLst/>
          </a:prstGeom>
        </p:spPr>
      </p:pic>
    </p:spTree>
    <p:extLst>
      <p:ext uri="{BB962C8B-B14F-4D97-AF65-F5344CB8AC3E}">
        <p14:creationId xmlns:p14="http://schemas.microsoft.com/office/powerpoint/2010/main" val="28514070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400" b="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1261872" y="2507550"/>
            <a:ext cx="4480560" cy="3664650"/>
          </a:xfrm>
        </p:spPr>
        <p:txBody>
          <a:bodyPr>
            <a:normAutofit/>
          </a:bodyPr>
          <a:lstStyle>
            <a:lvl1pPr>
              <a:defRPr sz="2000"/>
            </a:lvl1pPr>
            <a:lvl2pPr>
              <a:defRPr sz="2000"/>
            </a:lvl2pPr>
            <a:lvl3pPr>
              <a:defRPr sz="1600"/>
            </a:lvl3pPr>
            <a:lvl4pPr>
              <a:defRPr sz="1600"/>
            </a:lvl4pPr>
            <a:lvl5pPr>
              <a:defRPr sz="160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Autofit/>
          </a:bodyPr>
          <a:lstStyle>
            <a:lvl1pPr marL="0" indent="0">
              <a:lnSpc>
                <a:spcPct val="95000"/>
              </a:lnSpc>
              <a:spcBef>
                <a:spcPts val="0"/>
              </a:spcBef>
              <a:buNone/>
              <a:defRPr lang="en-US" sz="2400" b="0" kern="1200" dirty="0">
                <a:solidFill>
                  <a:schemeClr val="tx2"/>
                </a:solidFill>
                <a:latin typeface="+mn-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lvl="0" indent="0" algn="l" defTabSz="685800" rtl="0" eaLnBrk="1" latinLnBrk="0" hangingPunct="1">
              <a:lnSpc>
                <a:spcPct val="90000"/>
              </a:lnSpc>
              <a:spcBef>
                <a:spcPts val="1500"/>
              </a:spcBef>
              <a:buFontTx/>
              <a:buNone/>
            </a:pPr>
            <a:r>
              <a:rPr lang="en-US" smtClean="0"/>
              <a:t>Click to edit Master text styles</a:t>
            </a:r>
          </a:p>
        </p:txBody>
      </p:sp>
      <p:sp>
        <p:nvSpPr>
          <p:cNvPr id="6" name="Content Placeholder 5"/>
          <p:cNvSpPr>
            <a:spLocks noGrp="1"/>
          </p:cNvSpPr>
          <p:nvPr>
            <p:ph sz="quarter" idx="4"/>
          </p:nvPr>
        </p:nvSpPr>
        <p:spPr>
          <a:xfrm>
            <a:off x="6126480" y="2507550"/>
            <a:ext cx="4480560" cy="3664650"/>
          </a:xfrm>
        </p:spPr>
        <p:txBody>
          <a:bodyPr>
            <a:normAutofit/>
          </a:bodyPr>
          <a:lstStyle>
            <a:lvl1pPr>
              <a:defRPr sz="2000"/>
            </a:lvl1pPr>
            <a:lvl2pPr>
              <a:defRPr sz="2000"/>
            </a:lvl2pPr>
            <a:lvl3pPr>
              <a:defRPr sz="1600"/>
            </a:lvl3pPr>
            <a:lvl4pPr>
              <a:defRPr sz="1600"/>
            </a:lvl4pPr>
            <a:lvl5pPr>
              <a:defRPr sz="160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lvl1pPr>
              <a:defRPr sz="1050"/>
            </a:lvl1pPr>
          </a:lstStyle>
          <a:p>
            <a:r>
              <a:rPr lang="en-US" smtClean="0"/>
              <a:t>2/6/2024, Lecture 5</a:t>
            </a:r>
            <a:endParaRPr lang="en-US"/>
          </a:p>
        </p:txBody>
      </p:sp>
      <p:sp>
        <p:nvSpPr>
          <p:cNvPr id="8" name="Footer Placeholder 7"/>
          <p:cNvSpPr>
            <a:spLocks noGrp="1"/>
          </p:cNvSpPr>
          <p:nvPr>
            <p:ph type="ftr" sz="quarter" idx="11"/>
          </p:nvPr>
        </p:nvSpPr>
        <p:spPr/>
        <p:txBody>
          <a:bodyPr/>
          <a:lstStyle>
            <a:lvl1pPr>
              <a:defRPr sz="1050"/>
            </a:lvl1pPr>
          </a:lstStyle>
          <a:p>
            <a:r>
              <a:rPr lang="en-US" smtClean="0"/>
              <a:t>CSC3380, Spring 2024, Errors</a:t>
            </a:r>
            <a:endParaRPr lang="en-US"/>
          </a:p>
        </p:txBody>
      </p:sp>
      <p:sp>
        <p:nvSpPr>
          <p:cNvPr id="9" name="Slide Number Placeholder 8"/>
          <p:cNvSpPr>
            <a:spLocks noGrp="1"/>
          </p:cNvSpPr>
          <p:nvPr>
            <p:ph type="sldNum" sz="quarter" idx="12"/>
          </p:nvPr>
        </p:nvSpPr>
        <p:spPr/>
        <p:txBody>
          <a:bodyPr/>
          <a:lstStyle/>
          <a:p>
            <a:fld id="{361B6064-FECE-466A-BF5C-A30C7EDC9E78}" type="slidenum">
              <a:rPr lang="en-US" smtClean="0"/>
              <a:t>‹#›</a:t>
            </a:fld>
            <a:endParaRPr lang="en-US"/>
          </a:p>
        </p:txBody>
      </p:sp>
      <p:sp>
        <p:nvSpPr>
          <p:cNvPr id="11" name="Rectangle 10"/>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2970177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r>
              <a:rPr lang="en-US" smtClean="0"/>
              <a:t>2/6/2024, Lecture 5</a:t>
            </a:r>
            <a:endParaRPr lang="en-US"/>
          </a:p>
        </p:txBody>
      </p:sp>
      <p:sp>
        <p:nvSpPr>
          <p:cNvPr id="4" name="Footer Placeholder 3"/>
          <p:cNvSpPr>
            <a:spLocks noGrp="1"/>
          </p:cNvSpPr>
          <p:nvPr>
            <p:ph type="ftr" sz="quarter" idx="11"/>
          </p:nvPr>
        </p:nvSpPr>
        <p:spPr/>
        <p:txBody>
          <a:bodyPr/>
          <a:lstStyle/>
          <a:p>
            <a:r>
              <a:rPr lang="en-US" smtClean="0"/>
              <a:t>CSC3380, Spring 2024, Errors</a:t>
            </a:r>
            <a:endParaRPr lang="en-US"/>
          </a:p>
        </p:txBody>
      </p:sp>
      <p:sp>
        <p:nvSpPr>
          <p:cNvPr id="5" name="Slide Number Placeholder 4"/>
          <p:cNvSpPr>
            <a:spLocks noGrp="1"/>
          </p:cNvSpPr>
          <p:nvPr>
            <p:ph type="sldNum" sz="quarter" idx="12"/>
          </p:nvPr>
        </p:nvSpPr>
        <p:spPr/>
        <p:txBody>
          <a:bodyPr/>
          <a:lstStyle/>
          <a:p>
            <a:fld id="{361B6064-FECE-466A-BF5C-A30C7EDC9E78}" type="slidenum">
              <a:rPr lang="en-US" smtClean="0"/>
              <a:t>‹#›</a:t>
            </a:fld>
            <a:endParaRPr lang="en-US"/>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30754" y="5711011"/>
            <a:ext cx="1151478" cy="1146989"/>
          </a:xfrm>
          <a:prstGeom prst="rect">
            <a:avLst/>
          </a:prstGeom>
        </p:spPr>
      </p:pic>
    </p:spTree>
    <p:extLst>
      <p:ext uri="{BB962C8B-B14F-4D97-AF65-F5344CB8AC3E}">
        <p14:creationId xmlns:p14="http://schemas.microsoft.com/office/powerpoint/2010/main" val="43052483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2/6/2024, Lecture 5</a:t>
            </a:r>
            <a:endParaRPr lang="en-US"/>
          </a:p>
        </p:txBody>
      </p:sp>
      <p:sp>
        <p:nvSpPr>
          <p:cNvPr id="3" name="Footer Placeholder 2"/>
          <p:cNvSpPr>
            <a:spLocks noGrp="1"/>
          </p:cNvSpPr>
          <p:nvPr>
            <p:ph type="ftr" sz="quarter" idx="11"/>
          </p:nvPr>
        </p:nvSpPr>
        <p:spPr/>
        <p:txBody>
          <a:bodyPr/>
          <a:lstStyle/>
          <a:p>
            <a:r>
              <a:rPr lang="en-US" smtClean="0"/>
              <a:t>CSC3380, Spring 2024, Errors</a:t>
            </a:r>
            <a:endParaRPr lang="en-US"/>
          </a:p>
        </p:txBody>
      </p:sp>
      <p:sp>
        <p:nvSpPr>
          <p:cNvPr id="4" name="Slide Number Placeholder 3"/>
          <p:cNvSpPr>
            <a:spLocks noGrp="1"/>
          </p:cNvSpPr>
          <p:nvPr>
            <p:ph type="sldNum" sz="quarter" idx="12"/>
          </p:nvPr>
        </p:nvSpPr>
        <p:spPr/>
        <p:txBody>
          <a:bodyPr/>
          <a:lstStyle/>
          <a:p>
            <a:fld id="{361B6064-FECE-466A-BF5C-A30C7EDC9E78}" type="slidenum">
              <a:rPr lang="en-US" smtClean="0"/>
              <a:t>‹#›</a:t>
            </a:fld>
            <a:endParaRPr lang="en-US"/>
          </a:p>
        </p:txBody>
      </p:sp>
      <p:sp>
        <p:nvSpPr>
          <p:cNvPr id="5" name="Rectangle 4"/>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46243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2"/>
            <a:ext cx="3200400" cy="1600197"/>
          </a:xfrm>
        </p:spPr>
        <p:txBody>
          <a:bodyPr anchor="b">
            <a:normAutofit/>
          </a:bodyPr>
          <a:lstStyle>
            <a:lvl1pPr>
              <a:defRPr sz="2100" b="1" baseline="0"/>
            </a:lvl1pPr>
          </a:lstStyle>
          <a:p>
            <a:r>
              <a:rPr lang="en-US" smtClean="0"/>
              <a:t>Click to edit Master title style</a:t>
            </a:r>
            <a:endParaRPr lang="en-US" dirty="0"/>
          </a:p>
        </p:txBody>
      </p:sp>
      <p:sp>
        <p:nvSpPr>
          <p:cNvPr id="3" name="Content Placeholder 2"/>
          <p:cNvSpPr>
            <a:spLocks noGrp="1"/>
          </p:cNvSpPr>
          <p:nvPr>
            <p:ph idx="1"/>
          </p:nvPr>
        </p:nvSpPr>
        <p:spPr>
          <a:xfrm>
            <a:off x="4504267" y="685800"/>
            <a:ext cx="6079067" cy="5486400"/>
          </a:xfrm>
        </p:spPr>
        <p:txBody>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99736"/>
            <a:ext cx="3200400" cy="3810001"/>
          </a:xfrm>
        </p:spPr>
        <p:txBody>
          <a:bodyPr>
            <a:normAutofit/>
          </a:bodyPr>
          <a:lstStyle>
            <a:lvl1pPr marL="0" indent="0">
              <a:lnSpc>
                <a:spcPct val="114000"/>
              </a:lnSpc>
              <a:spcBef>
                <a:spcPts val="600"/>
              </a:spcBef>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2/6/2024, Lecture 5</a:t>
            </a:r>
            <a:endParaRPr lang="en-US"/>
          </a:p>
        </p:txBody>
      </p:sp>
      <p:sp>
        <p:nvSpPr>
          <p:cNvPr id="6" name="Footer Placeholder 5"/>
          <p:cNvSpPr>
            <a:spLocks noGrp="1"/>
          </p:cNvSpPr>
          <p:nvPr>
            <p:ph type="ftr" sz="quarter" idx="11"/>
          </p:nvPr>
        </p:nvSpPr>
        <p:spPr/>
        <p:txBody>
          <a:bodyPr/>
          <a:lstStyle/>
          <a:p>
            <a:r>
              <a:rPr lang="en-US" smtClean="0"/>
              <a:t>CSC3380, Spring 2024, Errors</a:t>
            </a:r>
            <a:endParaRPr lang="en-US"/>
          </a:p>
        </p:txBody>
      </p:sp>
      <p:sp>
        <p:nvSpPr>
          <p:cNvPr id="7" name="Slide Number Placeholder 6"/>
          <p:cNvSpPr>
            <a:spLocks noGrp="1"/>
          </p:cNvSpPr>
          <p:nvPr>
            <p:ph type="sldNum" sz="quarter" idx="12"/>
          </p:nvPr>
        </p:nvSpPr>
        <p:spPr/>
        <p:txBody>
          <a:bodyPr/>
          <a:lstStyle/>
          <a:p>
            <a:fld id="{361B6064-FECE-466A-BF5C-A30C7EDC9E78}" type="slidenum">
              <a:rPr lang="en-US" smtClean="0"/>
              <a:t>‹#›</a:t>
            </a:fld>
            <a:endParaRPr lang="en-US"/>
          </a:p>
        </p:txBody>
      </p:sp>
    </p:spTree>
    <p:extLst>
      <p:ext uri="{BB962C8B-B14F-4D97-AF65-F5344CB8AC3E}">
        <p14:creationId xmlns:p14="http://schemas.microsoft.com/office/powerpoint/2010/main" val="2731858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100" b="1">
                <a:solidFill>
                  <a:schemeClr val="bg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2"/>
            <a:ext cx="11292840" cy="5128923"/>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914400" y="6108591"/>
            <a:ext cx="9982200" cy="597011"/>
          </a:xfrm>
        </p:spPr>
        <p:txBody>
          <a:bodyPr>
            <a:normAutofit/>
          </a:bodyPr>
          <a:lstStyle>
            <a:lvl1pPr marL="0" indent="0">
              <a:lnSpc>
                <a:spcPct val="100000"/>
              </a:lnSpc>
              <a:spcBef>
                <a:spcPts val="600"/>
              </a:spcBef>
              <a:buNone/>
              <a:defRPr sz="1050" baseline="0">
                <a:solidFill>
                  <a:schemeClr val="bg1">
                    <a:lumMod val="75000"/>
                  </a:schemeClr>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2/6/2024, Lecture 5</a:t>
            </a:r>
            <a:endParaRPr lang="en-US"/>
          </a:p>
        </p:txBody>
      </p:sp>
      <p:sp>
        <p:nvSpPr>
          <p:cNvPr id="6" name="Footer Placeholder 5"/>
          <p:cNvSpPr>
            <a:spLocks noGrp="1"/>
          </p:cNvSpPr>
          <p:nvPr>
            <p:ph type="ftr" sz="quarter" idx="11"/>
          </p:nvPr>
        </p:nvSpPr>
        <p:spPr/>
        <p:txBody>
          <a:bodyPr/>
          <a:lstStyle/>
          <a:p>
            <a:r>
              <a:rPr lang="en-US" smtClean="0"/>
              <a:t>CSC3380, Spring 2024, Errors</a:t>
            </a:r>
            <a:endParaRPr lang="en-US"/>
          </a:p>
        </p:txBody>
      </p:sp>
      <p:sp>
        <p:nvSpPr>
          <p:cNvPr id="7" name="Slide Number Placeholder 6"/>
          <p:cNvSpPr>
            <a:spLocks noGrp="1"/>
          </p:cNvSpPr>
          <p:nvPr>
            <p:ph type="sldNum" sz="quarter" idx="12"/>
          </p:nvPr>
        </p:nvSpPr>
        <p:spPr/>
        <p:txBody>
          <a:bodyPr/>
          <a:lstStyle/>
          <a:p>
            <a:fld id="{361B6064-FECE-466A-BF5C-A30C7EDC9E78}" type="slidenum">
              <a:rPr lang="en-US" smtClean="0"/>
              <a:t>‹#›</a:t>
            </a:fld>
            <a:endParaRPr lang="en-US"/>
          </a:p>
        </p:txBody>
      </p:sp>
    </p:spTree>
    <p:extLst>
      <p:ext uri="{BB962C8B-B14F-4D97-AF65-F5344CB8AC3E}">
        <p14:creationId xmlns:p14="http://schemas.microsoft.com/office/powerpoint/2010/main" val="3119495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294198"/>
            <a:ext cx="9692640" cy="1397124"/>
          </a:xfrm>
          <a:prstGeom prst="rect">
            <a:avLst/>
          </a:prstGeom>
        </p:spPr>
        <p:txBody>
          <a:bodyPr vert="horz" lIns="91440" tIns="27432"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61872" y="1828802"/>
            <a:ext cx="859536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6200000">
            <a:off x="10797543" y="998538"/>
            <a:ext cx="1904999" cy="365125"/>
          </a:xfrm>
          <a:prstGeom prst="rect">
            <a:avLst/>
          </a:prstGeom>
        </p:spPr>
        <p:txBody>
          <a:bodyPr vert="horz" lIns="91440" tIns="45720" rIns="91440" bIns="45720" rtlCol="0" anchor="ctr"/>
          <a:lstStyle>
            <a:lvl1pPr algn="r">
              <a:defRPr sz="788" b="0">
                <a:solidFill>
                  <a:schemeClr val="accent1">
                    <a:lumMod val="40000"/>
                    <a:lumOff val="60000"/>
                  </a:schemeClr>
                </a:solidFill>
              </a:defRPr>
            </a:lvl1pPr>
          </a:lstStyle>
          <a:p>
            <a:r>
              <a:rPr lang="en-US" smtClean="0"/>
              <a:t>2/6/2024, Lecture 5</a:t>
            </a:r>
            <a:endParaRPr lang="en-US"/>
          </a:p>
        </p:txBody>
      </p:sp>
      <p:sp>
        <p:nvSpPr>
          <p:cNvPr id="5" name="Footer Placeholder 4"/>
          <p:cNvSpPr>
            <a:spLocks noGrp="1"/>
          </p:cNvSpPr>
          <p:nvPr>
            <p:ph type="ftr" sz="quarter" idx="3"/>
          </p:nvPr>
        </p:nvSpPr>
        <p:spPr>
          <a:xfrm rot="16200000">
            <a:off x="9959341" y="4046538"/>
            <a:ext cx="3581400" cy="365125"/>
          </a:xfrm>
          <a:prstGeom prst="rect">
            <a:avLst/>
          </a:prstGeom>
        </p:spPr>
        <p:txBody>
          <a:bodyPr vert="horz" lIns="91440" tIns="45720" rIns="91440" bIns="45720" rtlCol="0" anchor="ctr"/>
          <a:lstStyle>
            <a:lvl1pPr algn="l">
              <a:defRPr sz="788">
                <a:solidFill>
                  <a:schemeClr val="accent1">
                    <a:lumMod val="40000"/>
                    <a:lumOff val="60000"/>
                  </a:schemeClr>
                </a:solidFill>
              </a:defRPr>
            </a:lvl1pPr>
          </a:lstStyle>
          <a:p>
            <a:r>
              <a:rPr lang="en-US" smtClean="0"/>
              <a:t>CSC3380, Spring 2024, Errors</a:t>
            </a:r>
            <a:endParaRPr lang="en-US"/>
          </a:p>
        </p:txBody>
      </p:sp>
      <p:sp>
        <p:nvSpPr>
          <p:cNvPr id="6" name="Slide Number Placeholder 5"/>
          <p:cNvSpPr>
            <a:spLocks noGrp="1"/>
          </p:cNvSpPr>
          <p:nvPr>
            <p:ph type="sldNum" sz="quarter" idx="4"/>
          </p:nvPr>
        </p:nvSpPr>
        <p:spPr>
          <a:xfrm>
            <a:off x="11292840" y="6172202"/>
            <a:ext cx="914400" cy="593725"/>
          </a:xfrm>
          <a:prstGeom prst="rect">
            <a:avLst/>
          </a:prstGeom>
        </p:spPr>
        <p:txBody>
          <a:bodyPr vert="horz" lIns="45720" tIns="45720" rIns="45720" bIns="45720" rtlCol="0" anchor="ctr">
            <a:normAutofit/>
          </a:bodyPr>
          <a:lstStyle>
            <a:lvl1pPr algn="ctr">
              <a:defRPr sz="2700">
                <a:solidFill>
                  <a:schemeClr val="accent1">
                    <a:lumMod val="60000"/>
                    <a:lumOff val="40000"/>
                  </a:schemeClr>
                </a:solidFill>
                <a:latin typeface="+mj-lt"/>
              </a:defRPr>
            </a:lvl1pPr>
          </a:lstStyle>
          <a:p>
            <a:fld id="{361B6064-FECE-466A-BF5C-A30C7EDC9E78}" type="slidenum">
              <a:rPr lang="en-US" smtClean="0"/>
              <a:t>‹#›</a:t>
            </a:fld>
            <a:endParaRPr lang="en-US"/>
          </a:p>
        </p:txBody>
      </p:sp>
    </p:spTree>
    <p:extLst>
      <p:ext uri="{BB962C8B-B14F-4D97-AF65-F5344CB8AC3E}">
        <p14:creationId xmlns:p14="http://schemas.microsoft.com/office/powerpoint/2010/main" val="208004471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hf hdr="0"/>
  <p:txStyles>
    <p:titleStyle>
      <a:lvl1pPr algn="l" defTabSz="685800" rtl="0" eaLnBrk="1" latinLnBrk="0" hangingPunct="1">
        <a:lnSpc>
          <a:spcPct val="90000"/>
        </a:lnSpc>
        <a:spcBef>
          <a:spcPct val="0"/>
        </a:spcBef>
        <a:buNone/>
        <a:defRPr sz="3300" b="1" kern="1200" spc="-38" baseline="0">
          <a:solidFill>
            <a:schemeClr val="accent1"/>
          </a:solidFill>
          <a:latin typeface="+mj-lt"/>
          <a:ea typeface="+mj-ea"/>
          <a:cs typeface="+mj-cs"/>
        </a:defRPr>
      </a:lvl1pPr>
    </p:titleStyle>
    <p:bodyStyle>
      <a:lvl1pPr marL="137160" indent="-137160" algn="l" defTabSz="685800" rtl="0" eaLnBrk="1" latinLnBrk="0" hangingPunct="1">
        <a:lnSpc>
          <a:spcPct val="95000"/>
        </a:lnSpc>
        <a:spcBef>
          <a:spcPts val="1050"/>
        </a:spcBef>
        <a:spcAft>
          <a:spcPts val="150"/>
        </a:spcAft>
        <a:buClr>
          <a:schemeClr val="accent1"/>
        </a:buClr>
        <a:buSzPct val="80000"/>
        <a:buFont typeface="Arial" pitchFamily="34" charset="0"/>
        <a:buChar char="•"/>
        <a:defRPr sz="2400" kern="1200" spc="8" baseline="0">
          <a:solidFill>
            <a:schemeClr val="tx1">
              <a:lumMod val="65000"/>
              <a:lumOff val="35000"/>
            </a:schemeClr>
          </a:solidFill>
          <a:latin typeface="+mn-lt"/>
          <a:ea typeface="+mn-ea"/>
          <a:cs typeface="+mn-cs"/>
        </a:defRPr>
      </a:lvl1pPr>
      <a:lvl2pPr marL="342900" indent="-137160" algn="l" defTabSz="685800" rtl="0" eaLnBrk="1" latinLnBrk="0" hangingPunct="1">
        <a:lnSpc>
          <a:spcPct val="90000"/>
        </a:lnSpc>
        <a:spcBef>
          <a:spcPts val="225"/>
        </a:spcBef>
        <a:spcAft>
          <a:spcPts val="225"/>
        </a:spcAft>
        <a:buClr>
          <a:schemeClr val="accent1"/>
        </a:buClr>
        <a:buFont typeface="Wingdings 2" pitchFamily="18" charset="2"/>
        <a:buChar char=""/>
        <a:defRPr sz="2000" kern="1200">
          <a:solidFill>
            <a:schemeClr val="tx1">
              <a:lumMod val="65000"/>
              <a:lumOff val="35000"/>
            </a:schemeClr>
          </a:solidFill>
          <a:latin typeface="+mn-lt"/>
          <a:ea typeface="+mn-ea"/>
          <a:cs typeface="+mn-cs"/>
        </a:defRPr>
      </a:lvl2pPr>
      <a:lvl3pPr marL="548640" indent="-137160" algn="l" defTabSz="685800" rtl="0" eaLnBrk="1" latinLnBrk="0" hangingPunct="1">
        <a:lnSpc>
          <a:spcPct val="90000"/>
        </a:lnSpc>
        <a:spcBef>
          <a:spcPts val="225"/>
        </a:spcBef>
        <a:spcAft>
          <a:spcPts val="225"/>
        </a:spcAft>
        <a:buClr>
          <a:schemeClr val="accent1"/>
        </a:buClr>
        <a:buFont typeface="Wingdings 2" pitchFamily="18" charset="2"/>
        <a:buChar char=""/>
        <a:defRPr sz="2000" kern="1200">
          <a:solidFill>
            <a:schemeClr val="tx1">
              <a:lumMod val="65000"/>
              <a:lumOff val="35000"/>
            </a:schemeClr>
          </a:solidFill>
          <a:latin typeface="+mn-lt"/>
          <a:ea typeface="+mn-ea"/>
          <a:cs typeface="+mn-cs"/>
        </a:defRPr>
      </a:lvl3pPr>
      <a:lvl4pPr marL="754380" indent="-137160" algn="l" defTabSz="685800" rtl="0" eaLnBrk="1" latinLnBrk="0" hangingPunct="1">
        <a:lnSpc>
          <a:spcPct val="90000"/>
        </a:lnSpc>
        <a:spcBef>
          <a:spcPts val="225"/>
        </a:spcBef>
        <a:spcAft>
          <a:spcPts val="225"/>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4pPr>
      <a:lvl5pPr marL="960120" indent="-137160" algn="l" defTabSz="685800" rtl="0" eaLnBrk="1" latinLnBrk="0" hangingPunct="1">
        <a:lnSpc>
          <a:spcPct val="90000"/>
        </a:lnSpc>
        <a:spcBef>
          <a:spcPts val="225"/>
        </a:spcBef>
        <a:spcAft>
          <a:spcPts val="225"/>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5pPr>
      <a:lvl6pPr marL="1200000" indent="-17145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65000"/>
              <a:lumOff val="35000"/>
            </a:schemeClr>
          </a:solidFill>
          <a:latin typeface="+mn-lt"/>
          <a:ea typeface="+mn-ea"/>
          <a:cs typeface="+mn-cs"/>
        </a:defRPr>
      </a:lvl6pPr>
      <a:lvl7pPr marL="1425000" indent="-17145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65000"/>
              <a:lumOff val="35000"/>
            </a:schemeClr>
          </a:solidFill>
          <a:latin typeface="+mn-lt"/>
          <a:ea typeface="+mn-ea"/>
          <a:cs typeface="+mn-cs"/>
        </a:defRPr>
      </a:lvl7pPr>
      <a:lvl8pPr marL="1650000" indent="-17145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65000"/>
              <a:lumOff val="35000"/>
            </a:schemeClr>
          </a:solidFill>
          <a:latin typeface="+mn-lt"/>
          <a:ea typeface="+mn-ea"/>
          <a:cs typeface="+mn-cs"/>
        </a:defRPr>
      </a:lvl8pPr>
      <a:lvl9pPr marL="1875000" indent="-17145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g"/><Relationship Id="rId7" Type="http://schemas.openxmlformats.org/officeDocument/2006/relationships/image" Target="../media/image9.jp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jpg"/><Relationship Id="rId4" Type="http://schemas.openxmlformats.org/officeDocument/2006/relationships/image" Target="../media/image6.jpg"/><Relationship Id="rId9"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hyperlink" Target="https://positek.net/dont-just-toss-that-old-hard-drive/"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iracleshappen13.blogspot.co.uk/2012/02/tag-thon-i-got-tagged-d.html"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eaching.hkaiser.org/resources/testing.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Errors</a:t>
            </a:r>
            <a:endParaRPr lang="en-US" dirty="0"/>
          </a:p>
        </p:txBody>
      </p:sp>
      <p:sp>
        <p:nvSpPr>
          <p:cNvPr id="3" name="Subtitle 2"/>
          <p:cNvSpPr>
            <a:spLocks noGrp="1"/>
          </p:cNvSpPr>
          <p:nvPr>
            <p:ph type="subTitle" idx="1"/>
          </p:nvPr>
        </p:nvSpPr>
        <p:spPr/>
        <p:txBody>
          <a:bodyPr>
            <a:normAutofit/>
          </a:bodyPr>
          <a:lstStyle/>
          <a:p>
            <a:r>
              <a:rPr lang="en-US" sz="2200" dirty="0" smtClean="0"/>
              <a:t>Lecture 5</a:t>
            </a:r>
          </a:p>
          <a:p>
            <a:r>
              <a:rPr lang="en-US" sz="2200" dirty="0" smtClean="0"/>
              <a:t>Hartmut Kaiser</a:t>
            </a:r>
          </a:p>
          <a:p>
            <a:r>
              <a:rPr lang="en-US" sz="2400" dirty="0"/>
              <a:t>https</a:t>
            </a:r>
            <a:r>
              <a:rPr lang="en-US" sz="2400"/>
              <a:t>://</a:t>
            </a:r>
            <a:r>
              <a:rPr lang="en-US" sz="2400" smtClean="0"/>
              <a:t>teaching.hkaiser.org/spring2024/csc3380</a:t>
            </a:r>
            <a:r>
              <a:rPr lang="en-US" sz="2400" dirty="0"/>
              <a:t>/</a:t>
            </a:r>
          </a:p>
          <a:p>
            <a:endParaRPr lang="en-US" sz="2200" dirty="0"/>
          </a:p>
        </p:txBody>
      </p:sp>
    </p:spTree>
    <p:extLst>
      <p:ext uri="{BB962C8B-B14F-4D97-AF65-F5344CB8AC3E}">
        <p14:creationId xmlns:p14="http://schemas.microsoft.com/office/powerpoint/2010/main" val="34618011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84405-8BCF-4382-9EAF-F14BF3099ED3}"/>
              </a:ext>
            </a:extLst>
          </p:cNvPr>
          <p:cNvSpPr>
            <a:spLocks noGrp="1"/>
          </p:cNvSpPr>
          <p:nvPr>
            <p:ph type="title"/>
          </p:nvPr>
        </p:nvSpPr>
        <p:spPr/>
        <p:txBody>
          <a:bodyPr/>
          <a:lstStyle/>
          <a:p>
            <a:r>
              <a:rPr lang="en-US" smtClean="0"/>
              <a:t>Regressions</a:t>
            </a:r>
            <a:endParaRPr lang="en-US" dirty="0"/>
          </a:p>
        </p:txBody>
      </p:sp>
      <p:sp>
        <p:nvSpPr>
          <p:cNvPr id="3" name="Content Placeholder 2">
            <a:extLst>
              <a:ext uri="{FF2B5EF4-FFF2-40B4-BE49-F238E27FC236}">
                <a16:creationId xmlns:a16="http://schemas.microsoft.com/office/drawing/2014/main" id="{86644834-4B16-4966-A694-117B2E7281E5}"/>
              </a:ext>
            </a:extLst>
          </p:cNvPr>
          <p:cNvSpPr>
            <a:spLocks noGrp="1"/>
          </p:cNvSpPr>
          <p:nvPr>
            <p:ph idx="1"/>
          </p:nvPr>
        </p:nvSpPr>
        <p:spPr/>
        <p:txBody>
          <a:bodyPr/>
          <a:lstStyle/>
          <a:p>
            <a:r>
              <a:rPr lang="en-US" dirty="0" smtClean="0"/>
              <a:t>It is extremely common for a new update to fix old bugs, but introduce new ones</a:t>
            </a:r>
          </a:p>
          <a:p>
            <a:r>
              <a:rPr lang="en-US" dirty="0" smtClean="0"/>
              <a:t>If a test used to pass, but after applying a change set  it fails, this is called a regression</a:t>
            </a:r>
          </a:p>
          <a:p>
            <a:r>
              <a:rPr lang="en-US" dirty="0" smtClean="0"/>
              <a:t>Automated testing provides a mechanism to quickly discover regressions</a:t>
            </a:r>
          </a:p>
          <a:p>
            <a:r>
              <a:rPr lang="en-US" dirty="0" smtClean="0"/>
              <a:t>When fixing regressions always add a test verifying it has been fixed</a:t>
            </a:r>
          </a:p>
          <a:p>
            <a:endParaRPr lang="en-US" dirty="0"/>
          </a:p>
        </p:txBody>
      </p:sp>
      <p:sp>
        <p:nvSpPr>
          <p:cNvPr id="4" name="Date Placeholder 3"/>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10</a:t>
            </a:fld>
            <a:endParaRPr lang="en-US"/>
          </a:p>
        </p:txBody>
      </p:sp>
    </p:spTree>
    <p:extLst>
      <p:ext uri="{BB962C8B-B14F-4D97-AF65-F5344CB8AC3E}">
        <p14:creationId xmlns:p14="http://schemas.microsoft.com/office/powerpoint/2010/main" val="2719242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89139-C1C4-4418-9907-764A922C7F97}"/>
              </a:ext>
            </a:extLst>
          </p:cNvPr>
          <p:cNvSpPr>
            <a:spLocks noGrp="1"/>
          </p:cNvSpPr>
          <p:nvPr>
            <p:ph type="title"/>
          </p:nvPr>
        </p:nvSpPr>
        <p:spPr/>
        <p:txBody>
          <a:bodyPr/>
          <a:lstStyle/>
          <a:p>
            <a:r>
              <a:rPr lang="en-US" smtClean="0"/>
              <a:t>Be Careful</a:t>
            </a:r>
            <a:endParaRPr lang="en-US" dirty="0"/>
          </a:p>
        </p:txBody>
      </p:sp>
      <p:sp>
        <p:nvSpPr>
          <p:cNvPr id="3" name="Content Placeholder 2">
            <a:extLst>
              <a:ext uri="{FF2B5EF4-FFF2-40B4-BE49-F238E27FC236}">
                <a16:creationId xmlns:a16="http://schemas.microsoft.com/office/drawing/2014/main" id="{D824FBFD-248B-46D1-92E8-F530CF70FA4D}"/>
              </a:ext>
            </a:extLst>
          </p:cNvPr>
          <p:cNvSpPr>
            <a:spLocks noGrp="1"/>
          </p:cNvSpPr>
          <p:nvPr>
            <p:ph idx="1"/>
          </p:nvPr>
        </p:nvSpPr>
        <p:spPr/>
        <p:txBody>
          <a:bodyPr/>
          <a:lstStyle/>
          <a:p>
            <a:r>
              <a:rPr lang="en-US" smtClean="0"/>
              <a:t>The natural instinct is to rely on automated testing</a:t>
            </a:r>
          </a:p>
          <a:p>
            <a:r>
              <a:rPr lang="en-US" smtClean="0"/>
              <a:t>It is NOT a replacement for manual testing</a:t>
            </a:r>
          </a:p>
          <a:p>
            <a:r>
              <a:rPr lang="en-US" smtClean="0"/>
              <a:t>And manual testing is not a replacement for code review</a:t>
            </a:r>
          </a:p>
          <a:p>
            <a:endParaRPr lang="en-US" smtClean="0"/>
          </a:p>
          <a:p>
            <a:r>
              <a:rPr lang="en-US" smtClean="0"/>
              <a:t>In studies, code review catches more difficult-to-detect bugs than testing!</a:t>
            </a:r>
          </a:p>
          <a:p>
            <a:pPr lvl="1"/>
            <a:r>
              <a:rPr lang="en-US" smtClean="0"/>
              <a:t>Juristo, N., &amp; Vegas, S. (2003). Functional testing, structural testing and code reading: What fault type do they each detect?. In Empirical Methods and Studies in Software Engineering (pp. 208-232). Springer, Berlin, Heidelberg.</a:t>
            </a:r>
          </a:p>
          <a:p>
            <a:endParaRPr lang="en-US" dirty="0"/>
          </a:p>
        </p:txBody>
      </p:sp>
      <p:sp>
        <p:nvSpPr>
          <p:cNvPr id="4" name="Date Placeholder 3"/>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11</a:t>
            </a:fld>
            <a:endParaRPr lang="en-US"/>
          </a:p>
        </p:txBody>
      </p:sp>
    </p:spTree>
    <p:extLst>
      <p:ext uri="{BB962C8B-B14F-4D97-AF65-F5344CB8AC3E}">
        <p14:creationId xmlns:p14="http://schemas.microsoft.com/office/powerpoint/2010/main" val="3477772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3595E-B6B8-4430-AB11-BD3B9A519DF1}"/>
              </a:ext>
            </a:extLst>
          </p:cNvPr>
          <p:cNvSpPr>
            <a:spLocks noGrp="1"/>
          </p:cNvSpPr>
          <p:nvPr>
            <p:ph type="title"/>
          </p:nvPr>
        </p:nvSpPr>
        <p:spPr/>
        <p:txBody>
          <a:bodyPr/>
          <a:lstStyle/>
          <a:p>
            <a:r>
              <a:rPr lang="en-US" smtClean="0"/>
              <a:t>Normal Process</a:t>
            </a:r>
            <a:endParaRPr lang="en-US" dirty="0"/>
          </a:p>
        </p:txBody>
      </p:sp>
      <p:graphicFrame>
        <p:nvGraphicFramePr>
          <p:cNvPr id="4" name="Content Placeholder 2" descr="Normal Process&#10;&#10;Add&#10;1. Add requirements/stories&#10;&#10;Start&#10;2. Start writing code&#10;&#10;Test&#10;3. Test code&#10;&#10;Fix&#10;4. Fix code; goto 1&#10;" title="Normal Process">
            <a:extLst>
              <a:ext uri="{FF2B5EF4-FFF2-40B4-BE49-F238E27FC236}">
                <a16:creationId xmlns:a16="http://schemas.microsoft.com/office/drawing/2014/main" id="{21076322-E94B-4C61-A651-70E723D1B669}"/>
              </a:ext>
            </a:extLst>
          </p:cNvPr>
          <p:cNvGraphicFramePr>
            <a:graphicFrameLocks noGrp="1"/>
          </p:cNvGraphicFramePr>
          <p:nvPr>
            <p:ph idx="1"/>
            <p:extLst/>
          </p:nvPr>
        </p:nvGraphicFramePr>
        <p:xfrm>
          <a:off x="1262063" y="1828800"/>
          <a:ext cx="8594725"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12</a:t>
            </a:fld>
            <a:endParaRPr lang="en-US"/>
          </a:p>
        </p:txBody>
      </p:sp>
    </p:spTree>
    <p:extLst>
      <p:ext uri="{BB962C8B-B14F-4D97-AF65-F5344CB8AC3E}">
        <p14:creationId xmlns:p14="http://schemas.microsoft.com/office/powerpoint/2010/main" val="2654887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3FC6A-7C52-484A-AA90-E3B105927614}"/>
              </a:ext>
            </a:extLst>
          </p:cNvPr>
          <p:cNvSpPr>
            <a:spLocks noGrp="1"/>
          </p:cNvSpPr>
          <p:nvPr>
            <p:ph type="title"/>
          </p:nvPr>
        </p:nvSpPr>
        <p:spPr/>
        <p:txBody>
          <a:bodyPr/>
          <a:lstStyle/>
          <a:p>
            <a:r>
              <a:rPr lang="en-US" smtClean="0"/>
              <a:t>Guidelines</a:t>
            </a:r>
            <a:endParaRPr lang="en-US" dirty="0"/>
          </a:p>
        </p:txBody>
      </p:sp>
      <p:graphicFrame>
        <p:nvGraphicFramePr>
          <p:cNvPr id="4" name="Content Placeholder 2" descr="Guidelines&#10;&#10;Use&#10; Use the assertX methods instead of plain assert for nicer error messages.&#10;  If you don’t do this, you’ll see that the test failed but not what values caused it to fail. &#10;Don’t cram&#10; Don’t cram too much into one test &#10;  I’m pushing it in my example by making turn be tested along with increment.&#10;Don’t mix&#10; Don’t mix tests for different classes in unit tests&#10;  This is a different kind of testing called “integration testing” which we’ll talk about later.&#10;Avoid&#10; Avoid making tests depend on one another. Don’t call tests from tests. Factor out common code into methods and call those. &#10;">
            <a:extLst>
              <a:ext uri="{FF2B5EF4-FFF2-40B4-BE49-F238E27FC236}">
                <a16:creationId xmlns:a16="http://schemas.microsoft.com/office/drawing/2014/main" id="{3D938BEB-004F-4092-81EC-6F1F6418AE9A}"/>
              </a:ext>
            </a:extLst>
          </p:cNvPr>
          <p:cNvGraphicFramePr>
            <a:graphicFrameLocks noGrp="1"/>
          </p:cNvGraphicFramePr>
          <p:nvPr>
            <p:ph idx="1"/>
            <p:extLst>
              <p:ext uri="{D42A27DB-BD31-4B8C-83A1-F6EECF244321}">
                <p14:modId xmlns:p14="http://schemas.microsoft.com/office/powerpoint/2010/main" val="3579900791"/>
              </p:ext>
            </p:extLst>
          </p:nvPr>
        </p:nvGraphicFramePr>
        <p:xfrm>
          <a:off x="1262063" y="1828800"/>
          <a:ext cx="8594725"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13</a:t>
            </a:fld>
            <a:endParaRPr lang="en-US"/>
          </a:p>
        </p:txBody>
      </p:sp>
    </p:spTree>
    <p:extLst>
      <p:ext uri="{BB962C8B-B14F-4D97-AF65-F5344CB8AC3E}">
        <p14:creationId xmlns:p14="http://schemas.microsoft.com/office/powerpoint/2010/main" val="1374208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Errors and Error Handling</a:t>
            </a:r>
            <a:endParaRPr lang="en-US" dirty="0"/>
          </a:p>
        </p:txBody>
      </p:sp>
      <p:sp>
        <p:nvSpPr>
          <p:cNvPr id="8" name="Text Placeholder 7"/>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14</a:t>
            </a:fld>
            <a:endParaRPr lang="en-US"/>
          </a:p>
        </p:txBody>
      </p:sp>
    </p:spTree>
    <p:extLst>
      <p:ext uri="{BB962C8B-B14F-4D97-AF65-F5344CB8AC3E}">
        <p14:creationId xmlns:p14="http://schemas.microsoft.com/office/powerpoint/2010/main" val="37577963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mtClean="0"/>
              <a:t>Abstract</a:t>
            </a:r>
            <a:endParaRPr lang="en-US"/>
          </a:p>
        </p:txBody>
      </p:sp>
      <p:sp>
        <p:nvSpPr>
          <p:cNvPr id="17411" name="Rectangle 3"/>
          <p:cNvSpPr>
            <a:spLocks noGrp="1" noChangeArrowheads="1"/>
          </p:cNvSpPr>
          <p:nvPr>
            <p:ph idx="1"/>
          </p:nvPr>
        </p:nvSpPr>
        <p:spPr/>
        <p:txBody>
          <a:bodyPr/>
          <a:lstStyle/>
          <a:p>
            <a:r>
              <a:rPr lang="en-US" smtClean="0"/>
              <a:t>When we program, we have to deal with errors. Our most basic aim is correctness, but we must deal with incomplete problem specifications, incomplete programs, and our own errors. Here, we’ll concentrate on a key area: how to deal with unexpected function arguments. We’ll also discuss techniques for finding errors in programs: debugging and testing.</a:t>
            </a:r>
            <a:endParaRPr lang="en-US" dirty="0"/>
          </a:p>
        </p:txBody>
      </p:sp>
      <p:sp>
        <p:nvSpPr>
          <p:cNvPr id="2" name="Date Placeholder 1"/>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dirty="0"/>
          </a:p>
        </p:txBody>
      </p:sp>
      <p:sp>
        <p:nvSpPr>
          <p:cNvPr id="4" name="Slide Number Placeholder 5"/>
          <p:cNvSpPr>
            <a:spLocks noGrp="1"/>
          </p:cNvSpPr>
          <p:nvPr>
            <p:ph type="sldNum" sz="quarter" idx="12"/>
          </p:nvPr>
        </p:nvSpPr>
        <p:spPr/>
        <p:txBody>
          <a:bodyPr/>
          <a:lstStyle/>
          <a:p>
            <a:fld id="{6F772E3F-23F0-46EE-BCE3-11EC9959668D}" type="slidenum">
              <a:rPr lang="en-US" smtClean="0"/>
              <a:pPr/>
              <a:t>15</a:t>
            </a:fld>
            <a:endParaRPr lang="en-US"/>
          </a:p>
        </p:txBody>
      </p:sp>
    </p:spTree>
    <p:extLst>
      <p:ext uri="{BB962C8B-B14F-4D97-AF65-F5344CB8AC3E}">
        <p14:creationId xmlns:p14="http://schemas.microsoft.com/office/powerpoint/2010/main" val="21760524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mtClean="0"/>
              <a:t>Overview</a:t>
            </a:r>
            <a:endParaRPr lang="en-US"/>
          </a:p>
        </p:txBody>
      </p:sp>
      <p:sp>
        <p:nvSpPr>
          <p:cNvPr id="5123" name="Rectangle 3"/>
          <p:cNvSpPr>
            <a:spLocks noGrp="1" noChangeArrowheads="1"/>
          </p:cNvSpPr>
          <p:nvPr>
            <p:ph idx="1"/>
          </p:nvPr>
        </p:nvSpPr>
        <p:spPr/>
        <p:txBody>
          <a:bodyPr/>
          <a:lstStyle/>
          <a:p>
            <a:r>
              <a:rPr lang="en-US" smtClean="0"/>
              <a:t>Kinds of errors</a:t>
            </a:r>
          </a:p>
          <a:p>
            <a:r>
              <a:rPr lang="en-US" smtClean="0"/>
              <a:t>Argument checking</a:t>
            </a:r>
          </a:p>
          <a:p>
            <a:pPr lvl="1"/>
            <a:r>
              <a:rPr lang="en-US" smtClean="0"/>
              <a:t>Error reporting</a:t>
            </a:r>
          </a:p>
          <a:p>
            <a:pPr lvl="1"/>
            <a:r>
              <a:rPr lang="en-US" smtClean="0"/>
              <a:t>Error detection</a:t>
            </a:r>
          </a:p>
          <a:p>
            <a:pPr lvl="1"/>
            <a:r>
              <a:rPr lang="en-US" smtClean="0"/>
              <a:t>Exceptions</a:t>
            </a:r>
          </a:p>
          <a:p>
            <a:r>
              <a:rPr lang="en-US" smtClean="0"/>
              <a:t>Debugging</a:t>
            </a:r>
          </a:p>
          <a:p>
            <a:r>
              <a:rPr lang="en-US" smtClean="0"/>
              <a:t>Testing</a:t>
            </a:r>
            <a:endParaRPr lang="en-US"/>
          </a:p>
        </p:txBody>
      </p:sp>
      <p:sp>
        <p:nvSpPr>
          <p:cNvPr id="2" name="Date Placeholder 1"/>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4" name="Slide Number Placeholder 5"/>
          <p:cNvSpPr>
            <a:spLocks noGrp="1"/>
          </p:cNvSpPr>
          <p:nvPr>
            <p:ph type="sldNum" sz="quarter" idx="12"/>
          </p:nvPr>
        </p:nvSpPr>
        <p:spPr/>
        <p:txBody>
          <a:bodyPr/>
          <a:lstStyle/>
          <a:p>
            <a:fld id="{EA857B71-ABE2-409B-AE0B-1D369E9F5501}" type="slidenum">
              <a:rPr lang="en-US" smtClean="0"/>
              <a:pPr/>
              <a:t>16</a:t>
            </a:fld>
            <a:endParaRPr lang="en-US"/>
          </a:p>
        </p:txBody>
      </p:sp>
      <p:pic>
        <p:nvPicPr>
          <p:cNvPr id="6150" name="Picture 6" descr="C:\Documents and Settings\bs\My Documents\My Pictures\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3009900"/>
            <a:ext cx="4419600"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145771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mtClean="0"/>
              <a:t>Errors</a:t>
            </a:r>
            <a:endParaRPr lang="en-US"/>
          </a:p>
        </p:txBody>
      </p:sp>
      <p:sp>
        <p:nvSpPr>
          <p:cNvPr id="6147" name="Rectangle 3"/>
          <p:cNvSpPr>
            <a:spLocks noGrp="1" noChangeArrowheads="1"/>
          </p:cNvSpPr>
          <p:nvPr>
            <p:ph idx="1"/>
          </p:nvPr>
        </p:nvSpPr>
        <p:spPr/>
        <p:txBody>
          <a:bodyPr>
            <a:normAutofit fontScale="92500" lnSpcReduction="20000"/>
          </a:bodyPr>
          <a:lstStyle/>
          <a:p>
            <a:r>
              <a:rPr lang="en-US" smtClean="0"/>
              <a:t>“ … I realized that from now on a large part of my life would be spent finding and correcting my own mistakes.”</a:t>
            </a:r>
          </a:p>
          <a:p>
            <a:pPr lvl="1"/>
            <a:r>
              <a:rPr lang="en-US" smtClean="0"/>
              <a:t>Maurice Wilkes, 1949</a:t>
            </a:r>
          </a:p>
          <a:p>
            <a:r>
              <a:rPr lang="en-US" smtClean="0"/>
              <a:t>When we write programs, errors are natural and unavoidable; the question is, how do we deal with them?</a:t>
            </a:r>
          </a:p>
          <a:p>
            <a:pPr lvl="1"/>
            <a:r>
              <a:rPr lang="en-US" smtClean="0"/>
              <a:t>Organize software to minimize errors.</a:t>
            </a:r>
          </a:p>
          <a:p>
            <a:pPr lvl="1"/>
            <a:r>
              <a:rPr lang="en-US" smtClean="0"/>
              <a:t>Eliminate most of the errors we made anyway.</a:t>
            </a:r>
          </a:p>
          <a:p>
            <a:pPr lvl="2"/>
            <a:r>
              <a:rPr lang="en-US" smtClean="0"/>
              <a:t>Debugging</a:t>
            </a:r>
          </a:p>
          <a:p>
            <a:pPr lvl="2"/>
            <a:r>
              <a:rPr lang="en-US" smtClean="0"/>
              <a:t>Testing</a:t>
            </a:r>
          </a:p>
          <a:p>
            <a:pPr lvl="1"/>
            <a:r>
              <a:rPr lang="en-US" smtClean="0"/>
              <a:t>Make sure the remaining errors are not serious.</a:t>
            </a:r>
          </a:p>
          <a:p>
            <a:r>
              <a:rPr lang="en-US" smtClean="0"/>
              <a:t>My guess is that avoiding, finding, and correcting errors is 95% or more of the effort for serious software development.</a:t>
            </a:r>
          </a:p>
          <a:p>
            <a:pPr lvl="1"/>
            <a:r>
              <a:rPr lang="en-US" smtClean="0"/>
              <a:t>You can do much better for small programs. </a:t>
            </a:r>
          </a:p>
          <a:p>
            <a:pPr lvl="2"/>
            <a:r>
              <a:rPr lang="en-US" smtClean="0"/>
              <a:t>or worse, if you’re sloppy</a:t>
            </a:r>
            <a:endParaRPr lang="en-US" dirty="0"/>
          </a:p>
        </p:txBody>
      </p:sp>
      <p:sp>
        <p:nvSpPr>
          <p:cNvPr id="2" name="Date Placeholder 1"/>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4" name="Slide Number Placeholder 5"/>
          <p:cNvSpPr>
            <a:spLocks noGrp="1"/>
          </p:cNvSpPr>
          <p:nvPr>
            <p:ph type="sldNum" sz="quarter" idx="12"/>
          </p:nvPr>
        </p:nvSpPr>
        <p:spPr/>
        <p:txBody>
          <a:bodyPr/>
          <a:lstStyle/>
          <a:p>
            <a:fld id="{ED7C737C-7F14-471A-BDDC-9CFB4D779E3A}" type="slidenum">
              <a:rPr lang="en-US" smtClean="0"/>
              <a:pPr/>
              <a:t>17</a:t>
            </a:fld>
            <a:endParaRPr lang="en-US"/>
          </a:p>
        </p:txBody>
      </p:sp>
    </p:spTree>
    <p:extLst>
      <p:ext uri="{BB962C8B-B14F-4D97-AF65-F5344CB8AC3E}">
        <p14:creationId xmlns:p14="http://schemas.microsoft.com/office/powerpoint/2010/main" val="16228315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smtClean="0"/>
              <a:t>Your Program</a:t>
            </a:r>
            <a:endParaRPr lang="en-US"/>
          </a:p>
        </p:txBody>
      </p:sp>
      <p:sp>
        <p:nvSpPr>
          <p:cNvPr id="53251" name="Rectangle 3"/>
          <p:cNvSpPr>
            <a:spLocks noGrp="1" noChangeArrowheads="1"/>
          </p:cNvSpPr>
          <p:nvPr>
            <p:ph idx="1"/>
          </p:nvPr>
        </p:nvSpPr>
        <p:spPr/>
        <p:txBody>
          <a:bodyPr>
            <a:normAutofit/>
          </a:bodyPr>
          <a:lstStyle/>
          <a:p>
            <a:pPr marL="624078" indent="-514350">
              <a:buFont typeface="+mj-lt"/>
              <a:buAutoNum type="arabicPeriod"/>
            </a:pPr>
            <a:r>
              <a:rPr lang="en-US" dirty="0" smtClean="0"/>
              <a:t>Should produce the desired results for all legal inputs</a:t>
            </a:r>
          </a:p>
          <a:p>
            <a:pPr marL="624078" indent="-514350">
              <a:buFont typeface="+mj-lt"/>
              <a:buAutoNum type="arabicPeriod"/>
            </a:pPr>
            <a:r>
              <a:rPr lang="en-US" dirty="0" smtClean="0"/>
              <a:t>Should give reasonable error messages for illegal inputs</a:t>
            </a:r>
          </a:p>
          <a:p>
            <a:pPr marL="624078" indent="-514350">
              <a:buFont typeface="+mj-lt"/>
              <a:buAutoNum type="arabicPeriod"/>
            </a:pPr>
            <a:r>
              <a:rPr lang="en-US" dirty="0" smtClean="0"/>
              <a:t>Need not worry about misbehaving hardware</a:t>
            </a:r>
          </a:p>
          <a:p>
            <a:pPr marL="624078" indent="-514350">
              <a:buFont typeface="+mj-lt"/>
              <a:buAutoNum type="arabicPeriod"/>
            </a:pPr>
            <a:r>
              <a:rPr lang="en-US" dirty="0" smtClean="0"/>
              <a:t>Need not worry about misbehaving system software</a:t>
            </a:r>
          </a:p>
          <a:p>
            <a:pPr marL="624078" indent="-514350">
              <a:buFont typeface="+mj-lt"/>
              <a:buAutoNum type="arabicPeriod"/>
            </a:pPr>
            <a:r>
              <a:rPr lang="en-US" dirty="0" smtClean="0"/>
              <a:t>Is allowed to terminate after finding an error</a:t>
            </a:r>
          </a:p>
          <a:p>
            <a:endParaRPr lang="en-US" dirty="0" smtClean="0"/>
          </a:p>
          <a:p>
            <a:r>
              <a:rPr lang="en-US" dirty="0" smtClean="0"/>
              <a:t>3, 4, and 5 are true for beginner’s code; often, we have to worry about those in real software.</a:t>
            </a:r>
            <a:endParaRPr lang="en-US" dirty="0"/>
          </a:p>
        </p:txBody>
      </p:sp>
      <p:sp>
        <p:nvSpPr>
          <p:cNvPr id="2" name="Date Placeholder 1"/>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4" name="Slide Number Placeholder 5"/>
          <p:cNvSpPr>
            <a:spLocks noGrp="1"/>
          </p:cNvSpPr>
          <p:nvPr>
            <p:ph type="sldNum" sz="quarter" idx="12"/>
          </p:nvPr>
        </p:nvSpPr>
        <p:spPr/>
        <p:txBody>
          <a:bodyPr/>
          <a:lstStyle/>
          <a:p>
            <a:fld id="{80DC374C-E5DA-412B-8277-9D605801A6BF}" type="slidenum">
              <a:rPr lang="en-US" smtClean="0"/>
              <a:pPr/>
              <a:t>18</a:t>
            </a:fld>
            <a:endParaRPr lang="en-US"/>
          </a:p>
        </p:txBody>
      </p:sp>
    </p:spTree>
    <p:extLst>
      <p:ext uri="{BB962C8B-B14F-4D97-AF65-F5344CB8AC3E}">
        <p14:creationId xmlns:p14="http://schemas.microsoft.com/office/powerpoint/2010/main" val="28997192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mtClean="0"/>
              <a:t>Sources of Errors</a:t>
            </a:r>
            <a:endParaRPr lang="en-US" dirty="0"/>
          </a:p>
        </p:txBody>
      </p:sp>
      <p:sp>
        <p:nvSpPr>
          <p:cNvPr id="18435" name="Rectangle 3"/>
          <p:cNvSpPr>
            <a:spLocks noGrp="1" noChangeArrowheads="1"/>
          </p:cNvSpPr>
          <p:nvPr>
            <p:ph idx="1"/>
          </p:nvPr>
        </p:nvSpPr>
        <p:spPr/>
        <p:txBody>
          <a:bodyPr>
            <a:normAutofit/>
          </a:bodyPr>
          <a:lstStyle/>
          <a:p>
            <a:r>
              <a:rPr lang="en-US" smtClean="0"/>
              <a:t>Poor specification</a:t>
            </a:r>
          </a:p>
          <a:p>
            <a:pPr lvl="1"/>
            <a:r>
              <a:rPr lang="en-US" smtClean="0"/>
              <a:t>“What’s this supposed to do?”</a:t>
            </a:r>
          </a:p>
          <a:p>
            <a:r>
              <a:rPr lang="en-US" smtClean="0"/>
              <a:t>Incomplete programs</a:t>
            </a:r>
          </a:p>
          <a:p>
            <a:pPr lvl="1"/>
            <a:r>
              <a:rPr lang="en-US" smtClean="0"/>
              <a:t>“but I’ll not get around to doing that until tomorrow”</a:t>
            </a:r>
          </a:p>
          <a:p>
            <a:r>
              <a:rPr lang="en-US" smtClean="0"/>
              <a:t>Unexpected arguments</a:t>
            </a:r>
          </a:p>
          <a:p>
            <a:pPr lvl="1"/>
            <a:r>
              <a:rPr lang="en-US" smtClean="0"/>
              <a:t>“but sqrt() isn’t supposed to be called with -1 as its argument”</a:t>
            </a:r>
          </a:p>
          <a:p>
            <a:r>
              <a:rPr lang="en-US" smtClean="0"/>
              <a:t>Unexpected input</a:t>
            </a:r>
          </a:p>
          <a:p>
            <a:pPr lvl="1"/>
            <a:r>
              <a:rPr lang="en-US" smtClean="0"/>
              <a:t>“but the user was supposed to input an integer”</a:t>
            </a:r>
          </a:p>
          <a:p>
            <a:r>
              <a:rPr lang="en-US" smtClean="0"/>
              <a:t>Code that simply doesn’t do what it was supposed to do</a:t>
            </a:r>
          </a:p>
          <a:p>
            <a:pPr lvl="1"/>
            <a:r>
              <a:rPr lang="en-US" smtClean="0"/>
              <a:t>“so fix it!”</a:t>
            </a:r>
            <a:endParaRPr lang="en-US" dirty="0"/>
          </a:p>
        </p:txBody>
      </p:sp>
      <p:sp>
        <p:nvSpPr>
          <p:cNvPr id="2" name="Date Placeholder 1"/>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4" name="Slide Number Placeholder 5"/>
          <p:cNvSpPr>
            <a:spLocks noGrp="1"/>
          </p:cNvSpPr>
          <p:nvPr>
            <p:ph type="sldNum" sz="quarter" idx="12"/>
          </p:nvPr>
        </p:nvSpPr>
        <p:spPr/>
        <p:txBody>
          <a:bodyPr/>
          <a:lstStyle/>
          <a:p>
            <a:fld id="{8319431C-B540-4E74-8F81-B863BD2C5F83}" type="slidenum">
              <a:rPr lang="en-US" smtClean="0"/>
              <a:pPr/>
              <a:t>19</a:t>
            </a:fld>
            <a:endParaRPr lang="en-US"/>
          </a:p>
        </p:txBody>
      </p:sp>
    </p:spTree>
    <p:extLst>
      <p:ext uri="{BB962C8B-B14F-4D97-AF65-F5344CB8AC3E}">
        <p14:creationId xmlns:p14="http://schemas.microsoft.com/office/powerpoint/2010/main" val="452722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Course Project</a:t>
            </a:r>
            <a:endParaRPr lang="en-US" dirty="0"/>
          </a:p>
        </p:txBody>
      </p:sp>
      <p:sp>
        <p:nvSpPr>
          <p:cNvPr id="8" name="Text Placeholder 7"/>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2</a:t>
            </a:fld>
            <a:endParaRPr lang="en-US"/>
          </a:p>
        </p:txBody>
      </p:sp>
    </p:spTree>
    <p:extLst>
      <p:ext uri="{BB962C8B-B14F-4D97-AF65-F5344CB8AC3E}">
        <p14:creationId xmlns:p14="http://schemas.microsoft.com/office/powerpoint/2010/main" val="40006527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smtClean="0"/>
              <a:t>Kinds of Errors</a:t>
            </a:r>
            <a:endParaRPr lang="en-US"/>
          </a:p>
        </p:txBody>
      </p:sp>
      <p:sp>
        <p:nvSpPr>
          <p:cNvPr id="54275" name="Rectangle 3"/>
          <p:cNvSpPr>
            <a:spLocks noGrp="1" noChangeArrowheads="1"/>
          </p:cNvSpPr>
          <p:nvPr>
            <p:ph idx="1"/>
          </p:nvPr>
        </p:nvSpPr>
        <p:spPr/>
        <p:txBody>
          <a:bodyPr>
            <a:normAutofit lnSpcReduction="10000"/>
          </a:bodyPr>
          <a:lstStyle/>
          <a:p>
            <a:r>
              <a:rPr lang="en-US" dirty="0" smtClean="0"/>
              <a:t>Compile-time errors</a:t>
            </a:r>
          </a:p>
          <a:p>
            <a:pPr lvl="1"/>
            <a:r>
              <a:rPr lang="en-US" dirty="0" smtClean="0"/>
              <a:t>Syntax errors</a:t>
            </a:r>
          </a:p>
          <a:p>
            <a:pPr lvl="1"/>
            <a:r>
              <a:rPr lang="en-US" dirty="0" smtClean="0"/>
              <a:t>Type errors</a:t>
            </a:r>
          </a:p>
          <a:p>
            <a:r>
              <a:rPr lang="en-US" dirty="0" smtClean="0"/>
              <a:t>Link-time errors</a:t>
            </a:r>
          </a:p>
          <a:p>
            <a:pPr lvl="1"/>
            <a:r>
              <a:rPr lang="en-US" dirty="0" smtClean="0"/>
              <a:t>Undefined symbols</a:t>
            </a:r>
          </a:p>
          <a:p>
            <a:pPr lvl="1"/>
            <a:r>
              <a:rPr lang="en-US" dirty="0"/>
              <a:t>N</a:t>
            </a:r>
            <a:r>
              <a:rPr lang="en-US" dirty="0" smtClean="0"/>
              <a:t>on-existing libraries</a:t>
            </a:r>
          </a:p>
          <a:p>
            <a:r>
              <a:rPr lang="en-US" dirty="0" smtClean="0"/>
              <a:t>Run-time errors</a:t>
            </a:r>
          </a:p>
          <a:p>
            <a:pPr lvl="1"/>
            <a:r>
              <a:rPr lang="en-US" dirty="0" smtClean="0"/>
              <a:t>Detected by computer (crash)</a:t>
            </a:r>
          </a:p>
          <a:p>
            <a:pPr lvl="1"/>
            <a:r>
              <a:rPr lang="en-US" dirty="0" smtClean="0"/>
              <a:t>Detected by library (exceptions)</a:t>
            </a:r>
          </a:p>
          <a:p>
            <a:pPr lvl="1"/>
            <a:r>
              <a:rPr lang="en-US" dirty="0" smtClean="0"/>
              <a:t>Detected by user code</a:t>
            </a:r>
          </a:p>
          <a:p>
            <a:r>
              <a:rPr lang="en-US" dirty="0" smtClean="0"/>
              <a:t>Logic errors</a:t>
            </a:r>
          </a:p>
          <a:p>
            <a:pPr lvl="1"/>
            <a:r>
              <a:rPr lang="en-US" dirty="0" smtClean="0"/>
              <a:t>Detected by programmer (code runs, but produces incorrect output)</a:t>
            </a:r>
            <a:endParaRPr lang="en-US" dirty="0"/>
          </a:p>
        </p:txBody>
      </p:sp>
      <p:sp>
        <p:nvSpPr>
          <p:cNvPr id="2" name="Date Placeholder 1"/>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4" name="Slide Number Placeholder 5"/>
          <p:cNvSpPr>
            <a:spLocks noGrp="1"/>
          </p:cNvSpPr>
          <p:nvPr>
            <p:ph type="sldNum" sz="quarter" idx="12"/>
          </p:nvPr>
        </p:nvSpPr>
        <p:spPr/>
        <p:txBody>
          <a:bodyPr/>
          <a:lstStyle/>
          <a:p>
            <a:fld id="{9FF50A13-7CB5-4348-BB21-7419B747A439}" type="slidenum">
              <a:rPr lang="en-US" smtClean="0"/>
              <a:pPr/>
              <a:t>20</a:t>
            </a:fld>
            <a:endParaRPr lang="en-US"/>
          </a:p>
        </p:txBody>
      </p:sp>
    </p:spTree>
    <p:extLst>
      <p:ext uri="{BB962C8B-B14F-4D97-AF65-F5344CB8AC3E}">
        <p14:creationId xmlns:p14="http://schemas.microsoft.com/office/powerpoint/2010/main" val="13687866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mtClean="0"/>
              <a:t>Check your Inputs</a:t>
            </a:r>
            <a:endParaRPr lang="en-US" dirty="0"/>
          </a:p>
        </p:txBody>
      </p:sp>
      <p:sp>
        <p:nvSpPr>
          <p:cNvPr id="16387" name="Rectangle 3"/>
          <p:cNvSpPr>
            <a:spLocks noGrp="1" noChangeArrowheads="1"/>
          </p:cNvSpPr>
          <p:nvPr>
            <p:ph idx="1"/>
          </p:nvPr>
        </p:nvSpPr>
        <p:spPr/>
        <p:txBody>
          <a:bodyPr/>
          <a:lstStyle/>
          <a:p>
            <a:r>
              <a:rPr lang="en-US" dirty="0" smtClean="0"/>
              <a:t>Before trying to use an input value, check that it meets your expectations/requirements</a:t>
            </a:r>
          </a:p>
          <a:p>
            <a:pPr lvl="1"/>
            <a:r>
              <a:rPr lang="en-US" dirty="0" smtClean="0"/>
              <a:t>Function arguments</a:t>
            </a:r>
          </a:p>
          <a:p>
            <a:pPr lvl="1"/>
            <a:r>
              <a:rPr lang="en-US" dirty="0" smtClean="0"/>
              <a:t>Data from input (</a:t>
            </a:r>
            <a:r>
              <a:rPr lang="en-US" dirty="0" err="1" smtClean="0"/>
              <a:t>istream</a:t>
            </a:r>
            <a:r>
              <a:rPr lang="en-US" dirty="0" smtClean="0"/>
              <a:t>)</a:t>
            </a:r>
          </a:p>
          <a:p>
            <a:r>
              <a:rPr lang="en-US" dirty="0" smtClean="0"/>
              <a:t>Make sure the expectations of the algorithm (function) are met (preconditions)</a:t>
            </a:r>
          </a:p>
          <a:p>
            <a:pPr lvl="1"/>
            <a:r>
              <a:rPr lang="en-US" dirty="0" smtClean="0"/>
              <a:t>Argument to </a:t>
            </a:r>
            <a:r>
              <a:rPr lang="en-US" dirty="0" err="1" smtClean="0"/>
              <a:t>sqrt</a:t>
            </a:r>
            <a:r>
              <a:rPr lang="en-US" dirty="0" smtClean="0"/>
              <a:t> is non-negative</a:t>
            </a:r>
          </a:p>
          <a:p>
            <a:pPr lvl="1"/>
            <a:r>
              <a:rPr lang="en-US" dirty="0" smtClean="0"/>
              <a:t>Index used to access element of array is in range</a:t>
            </a:r>
          </a:p>
          <a:p>
            <a:pPr lvl="1"/>
            <a:r>
              <a:rPr lang="en-US" dirty="0" smtClean="0"/>
              <a:t>Iterator is not equal to end iterator</a:t>
            </a:r>
          </a:p>
          <a:p>
            <a:pPr lvl="1"/>
            <a:r>
              <a:rPr lang="en-US" dirty="0" smtClean="0"/>
              <a:t>Sequence passed to unique is actually sorted</a:t>
            </a:r>
          </a:p>
          <a:p>
            <a:pPr lvl="1"/>
            <a:r>
              <a:rPr lang="en-US" dirty="0" smtClean="0"/>
              <a:t>Etc.</a:t>
            </a:r>
            <a:endParaRPr lang="en-US" dirty="0"/>
          </a:p>
        </p:txBody>
      </p:sp>
      <p:sp>
        <p:nvSpPr>
          <p:cNvPr id="2" name="Date Placeholder 1"/>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4" name="Slide Number Placeholder 5"/>
          <p:cNvSpPr>
            <a:spLocks noGrp="1"/>
          </p:cNvSpPr>
          <p:nvPr>
            <p:ph type="sldNum" sz="quarter" idx="12"/>
          </p:nvPr>
        </p:nvSpPr>
        <p:spPr/>
        <p:txBody>
          <a:bodyPr/>
          <a:lstStyle/>
          <a:p>
            <a:fld id="{3EC81170-5F05-4250-9A30-1B510B993725}" type="slidenum">
              <a:rPr lang="en-US" smtClean="0"/>
              <a:pPr/>
              <a:t>21</a:t>
            </a:fld>
            <a:endParaRPr lang="en-US"/>
          </a:p>
        </p:txBody>
      </p:sp>
    </p:spTree>
    <p:extLst>
      <p:ext uri="{BB962C8B-B14F-4D97-AF65-F5344CB8AC3E}">
        <p14:creationId xmlns:p14="http://schemas.microsoft.com/office/powerpoint/2010/main" val="20022120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smtClean="0"/>
              <a:t>Bad Function Arguments</a:t>
            </a:r>
            <a:endParaRPr lang="en-US" dirty="0"/>
          </a:p>
        </p:txBody>
      </p:sp>
      <p:sp>
        <p:nvSpPr>
          <p:cNvPr id="22531" name="Rectangle 3"/>
          <p:cNvSpPr>
            <a:spLocks noGrp="1" noChangeArrowheads="1"/>
          </p:cNvSpPr>
          <p:nvPr>
            <p:ph idx="1"/>
          </p:nvPr>
        </p:nvSpPr>
        <p:spPr/>
        <p:txBody>
          <a:bodyPr>
            <a:normAutofit fontScale="77500" lnSpcReduction="20000"/>
          </a:bodyPr>
          <a:lstStyle/>
          <a:p>
            <a:r>
              <a:rPr lang="en-US" dirty="0" smtClean="0"/>
              <a:t>The compiler helps:</a:t>
            </a:r>
          </a:p>
          <a:p>
            <a:pPr lvl="1"/>
            <a:r>
              <a:rPr lang="en-US" dirty="0" smtClean="0"/>
              <a:t>Number and types of arguments must match</a:t>
            </a:r>
          </a:p>
          <a:p>
            <a:endParaRPr lang="en-US" dirty="0" smtClean="0"/>
          </a:p>
          <a:p>
            <a:pPr marL="667512" lvl="2" indent="0">
              <a:buNone/>
            </a:pPr>
            <a:r>
              <a:rPr lang="en-US" dirty="0" err="1">
                <a:solidFill>
                  <a:srgbClr val="0000FF"/>
                </a:solidFill>
                <a:latin typeface="Consolas"/>
              </a:rPr>
              <a:t>int</a:t>
            </a:r>
            <a:r>
              <a:rPr lang="en-US" dirty="0">
                <a:solidFill>
                  <a:prstClr val="black"/>
                </a:solidFill>
                <a:latin typeface="Consolas"/>
              </a:rPr>
              <a:t> area(</a:t>
            </a:r>
            <a:r>
              <a:rPr lang="en-US" dirty="0" err="1">
                <a:solidFill>
                  <a:srgbClr val="0000FF"/>
                </a:solidFill>
                <a:latin typeface="Consolas"/>
              </a:rPr>
              <a:t>int</a:t>
            </a:r>
            <a:r>
              <a:rPr lang="en-US" dirty="0">
                <a:solidFill>
                  <a:prstClr val="black"/>
                </a:solidFill>
                <a:latin typeface="Consolas"/>
              </a:rPr>
              <a:t> length, </a:t>
            </a:r>
            <a:r>
              <a:rPr lang="en-US" dirty="0" err="1">
                <a:solidFill>
                  <a:srgbClr val="0000FF"/>
                </a:solidFill>
                <a:latin typeface="Consolas"/>
              </a:rPr>
              <a:t>int</a:t>
            </a:r>
            <a:r>
              <a:rPr lang="en-US" dirty="0">
                <a:solidFill>
                  <a:prstClr val="black"/>
                </a:solidFill>
                <a:latin typeface="Consolas"/>
              </a:rPr>
              <a:t> width)</a:t>
            </a:r>
          </a:p>
          <a:p>
            <a:pPr marL="667512" lvl="2" indent="0">
              <a:buNone/>
            </a:pPr>
            <a:r>
              <a:rPr lang="en-US" dirty="0">
                <a:solidFill>
                  <a:prstClr val="black"/>
                </a:solidFill>
                <a:latin typeface="Consolas"/>
              </a:rPr>
              <a:t>{</a:t>
            </a:r>
          </a:p>
          <a:p>
            <a:pPr marL="667512" lvl="2" indent="0">
              <a:buNone/>
            </a:pPr>
            <a:r>
              <a:rPr lang="en-US" dirty="0">
                <a:solidFill>
                  <a:prstClr val="black"/>
                </a:solidFill>
                <a:latin typeface="Consolas"/>
              </a:rPr>
              <a:t>    </a:t>
            </a:r>
            <a:r>
              <a:rPr lang="en-US" dirty="0">
                <a:solidFill>
                  <a:srgbClr val="0000FF"/>
                </a:solidFill>
                <a:latin typeface="Consolas"/>
              </a:rPr>
              <a:t>return</a:t>
            </a:r>
            <a:r>
              <a:rPr lang="en-US" dirty="0">
                <a:solidFill>
                  <a:prstClr val="black"/>
                </a:solidFill>
                <a:latin typeface="Consolas"/>
              </a:rPr>
              <a:t> length*width;</a:t>
            </a:r>
          </a:p>
          <a:p>
            <a:pPr marL="667512" lvl="2" indent="0">
              <a:buNone/>
            </a:pPr>
            <a:r>
              <a:rPr lang="en-US" dirty="0">
                <a:solidFill>
                  <a:prstClr val="black"/>
                </a:solidFill>
                <a:latin typeface="Consolas"/>
              </a:rPr>
              <a:t>}</a:t>
            </a:r>
          </a:p>
          <a:p>
            <a:pPr marL="667512" lvl="2" indent="0">
              <a:buNone/>
            </a:pPr>
            <a:endParaRPr lang="en-US" dirty="0">
              <a:solidFill>
                <a:prstClr val="black"/>
              </a:solidFill>
              <a:latin typeface="Consolas"/>
            </a:endParaRPr>
          </a:p>
          <a:p>
            <a:pPr marL="667512" lvl="2" indent="0">
              <a:buNone/>
            </a:pPr>
            <a:r>
              <a:rPr lang="en-US" dirty="0" err="1">
                <a:solidFill>
                  <a:srgbClr val="0000FF"/>
                </a:solidFill>
                <a:latin typeface="Consolas"/>
              </a:rPr>
              <a:t>int</a:t>
            </a:r>
            <a:r>
              <a:rPr lang="en-US" dirty="0">
                <a:solidFill>
                  <a:prstClr val="black"/>
                </a:solidFill>
                <a:latin typeface="Consolas"/>
              </a:rPr>
              <a:t> x1 = area(7);           </a:t>
            </a:r>
            <a:r>
              <a:rPr lang="en-US" dirty="0">
                <a:solidFill>
                  <a:srgbClr val="008000"/>
                </a:solidFill>
                <a:latin typeface="Consolas"/>
              </a:rPr>
              <a:t>// error: wrong number of arguments</a:t>
            </a:r>
            <a:endParaRPr lang="en-US" dirty="0">
              <a:solidFill>
                <a:prstClr val="black"/>
              </a:solidFill>
              <a:latin typeface="Consolas"/>
            </a:endParaRPr>
          </a:p>
          <a:p>
            <a:pPr marL="667512" lvl="2" indent="0">
              <a:buNone/>
            </a:pPr>
            <a:r>
              <a:rPr lang="en-US" dirty="0" err="1">
                <a:solidFill>
                  <a:srgbClr val="0000FF"/>
                </a:solidFill>
                <a:latin typeface="Consolas"/>
              </a:rPr>
              <a:t>int</a:t>
            </a:r>
            <a:r>
              <a:rPr lang="en-US" dirty="0">
                <a:solidFill>
                  <a:prstClr val="black"/>
                </a:solidFill>
                <a:latin typeface="Consolas"/>
              </a:rPr>
              <a:t> x2 = area(</a:t>
            </a:r>
            <a:r>
              <a:rPr lang="en-US" dirty="0">
                <a:solidFill>
                  <a:srgbClr val="A31515"/>
                </a:solidFill>
                <a:latin typeface="Consolas"/>
              </a:rPr>
              <a:t>"seven"</a:t>
            </a:r>
            <a:r>
              <a:rPr lang="en-US" dirty="0">
                <a:solidFill>
                  <a:prstClr val="black"/>
                </a:solidFill>
                <a:latin typeface="Consolas"/>
              </a:rPr>
              <a:t>, 2);  </a:t>
            </a:r>
            <a:r>
              <a:rPr lang="en-US" dirty="0">
                <a:solidFill>
                  <a:srgbClr val="008000"/>
                </a:solidFill>
                <a:latin typeface="Consolas"/>
              </a:rPr>
              <a:t>// error: 1st argument has a wrong type</a:t>
            </a:r>
            <a:endParaRPr lang="en-US" dirty="0">
              <a:solidFill>
                <a:prstClr val="black"/>
              </a:solidFill>
              <a:latin typeface="Consolas"/>
            </a:endParaRPr>
          </a:p>
          <a:p>
            <a:pPr marL="667512" lvl="2" indent="0">
              <a:buNone/>
            </a:pPr>
            <a:r>
              <a:rPr lang="en-US" dirty="0" err="1">
                <a:solidFill>
                  <a:srgbClr val="0000FF"/>
                </a:solidFill>
                <a:latin typeface="Consolas"/>
              </a:rPr>
              <a:t>int</a:t>
            </a:r>
            <a:r>
              <a:rPr lang="en-US" dirty="0">
                <a:solidFill>
                  <a:prstClr val="black"/>
                </a:solidFill>
                <a:latin typeface="Consolas"/>
              </a:rPr>
              <a:t> x3 = area(7, 10);       </a:t>
            </a:r>
            <a:r>
              <a:rPr lang="en-US" dirty="0">
                <a:solidFill>
                  <a:srgbClr val="008000"/>
                </a:solidFill>
                <a:latin typeface="Consolas"/>
              </a:rPr>
              <a:t>// ok</a:t>
            </a:r>
            <a:endParaRPr lang="en-US" dirty="0">
              <a:solidFill>
                <a:prstClr val="black"/>
              </a:solidFill>
              <a:latin typeface="Consolas"/>
            </a:endParaRPr>
          </a:p>
          <a:p>
            <a:pPr marL="667512" lvl="2" indent="0">
              <a:buNone/>
            </a:pPr>
            <a:r>
              <a:rPr lang="en-US" dirty="0" err="1">
                <a:solidFill>
                  <a:srgbClr val="0000FF"/>
                </a:solidFill>
                <a:latin typeface="Consolas"/>
              </a:rPr>
              <a:t>int</a:t>
            </a:r>
            <a:r>
              <a:rPr lang="en-US" dirty="0">
                <a:solidFill>
                  <a:prstClr val="black"/>
                </a:solidFill>
                <a:latin typeface="Consolas"/>
              </a:rPr>
              <a:t> x5 = area(7.5, 10);     </a:t>
            </a:r>
            <a:r>
              <a:rPr lang="en-US" dirty="0">
                <a:solidFill>
                  <a:srgbClr val="008000"/>
                </a:solidFill>
                <a:latin typeface="Consolas"/>
              </a:rPr>
              <a:t>// ok, but dangerous: 7.5 truncated to 7;</a:t>
            </a:r>
            <a:endParaRPr lang="en-US" dirty="0">
              <a:solidFill>
                <a:prstClr val="black"/>
              </a:solidFill>
              <a:latin typeface="Consolas"/>
            </a:endParaRPr>
          </a:p>
          <a:p>
            <a:pPr marL="667512" lvl="2" indent="0">
              <a:buNone/>
            </a:pPr>
            <a:r>
              <a:rPr lang="en-US" dirty="0">
                <a:solidFill>
                  <a:prstClr val="black"/>
                </a:solidFill>
                <a:latin typeface="Consolas"/>
              </a:rPr>
              <a:t>                            </a:t>
            </a:r>
            <a:r>
              <a:rPr lang="en-US" dirty="0">
                <a:solidFill>
                  <a:srgbClr val="008000"/>
                </a:solidFill>
                <a:latin typeface="Consolas"/>
              </a:rPr>
              <a:t>//      most compilers will warn </a:t>
            </a:r>
            <a:r>
              <a:rPr lang="en-US" dirty="0" smtClean="0">
                <a:solidFill>
                  <a:srgbClr val="008000"/>
                </a:solidFill>
                <a:latin typeface="Consolas"/>
              </a:rPr>
              <a:t>you</a:t>
            </a:r>
          </a:p>
          <a:p>
            <a:pPr marL="667512" lvl="2" indent="0">
              <a:buNone/>
            </a:pPr>
            <a:endParaRPr lang="en-US" dirty="0">
              <a:solidFill>
                <a:prstClr val="black"/>
              </a:solidFill>
              <a:latin typeface="Consolas"/>
            </a:endParaRPr>
          </a:p>
          <a:p>
            <a:pPr marL="667512" lvl="2" indent="0">
              <a:buNone/>
            </a:pPr>
            <a:r>
              <a:rPr lang="en-US" dirty="0" err="1">
                <a:solidFill>
                  <a:srgbClr val="0000FF"/>
                </a:solidFill>
                <a:latin typeface="Consolas"/>
              </a:rPr>
              <a:t>int</a:t>
            </a:r>
            <a:r>
              <a:rPr lang="en-US" dirty="0">
                <a:solidFill>
                  <a:prstClr val="black"/>
                </a:solidFill>
                <a:latin typeface="Consolas"/>
              </a:rPr>
              <a:t> x = area(10, -7);       </a:t>
            </a:r>
            <a:r>
              <a:rPr lang="en-US" dirty="0">
                <a:solidFill>
                  <a:srgbClr val="008000"/>
                </a:solidFill>
                <a:latin typeface="Consolas"/>
              </a:rPr>
              <a:t>// this is a difficult case:</a:t>
            </a:r>
            <a:endParaRPr lang="en-US" dirty="0">
              <a:solidFill>
                <a:prstClr val="black"/>
              </a:solidFill>
              <a:latin typeface="Consolas"/>
            </a:endParaRPr>
          </a:p>
          <a:p>
            <a:pPr marL="667512" lvl="2" indent="0">
              <a:buNone/>
            </a:pPr>
            <a:r>
              <a:rPr lang="en-US" dirty="0">
                <a:solidFill>
                  <a:prstClr val="black"/>
                </a:solidFill>
                <a:latin typeface="Consolas"/>
              </a:rPr>
              <a:t>                            </a:t>
            </a:r>
            <a:r>
              <a:rPr lang="en-US" dirty="0">
                <a:solidFill>
                  <a:srgbClr val="008000"/>
                </a:solidFill>
                <a:latin typeface="Consolas"/>
              </a:rPr>
              <a:t>// the types are correct,</a:t>
            </a:r>
            <a:endParaRPr lang="en-US" dirty="0">
              <a:solidFill>
                <a:prstClr val="black"/>
              </a:solidFill>
              <a:latin typeface="Consolas"/>
            </a:endParaRPr>
          </a:p>
          <a:p>
            <a:pPr marL="667512" lvl="2" indent="0">
              <a:buNone/>
            </a:pPr>
            <a:r>
              <a:rPr lang="en-US" dirty="0">
                <a:solidFill>
                  <a:prstClr val="black"/>
                </a:solidFill>
                <a:latin typeface="Consolas"/>
              </a:rPr>
              <a:t>                            </a:t>
            </a:r>
            <a:r>
              <a:rPr lang="en-US" dirty="0">
                <a:solidFill>
                  <a:srgbClr val="008000"/>
                </a:solidFill>
                <a:latin typeface="Consolas"/>
              </a:rPr>
              <a:t>// but the values make no </a:t>
            </a:r>
            <a:r>
              <a:rPr lang="en-US" dirty="0" smtClean="0">
                <a:solidFill>
                  <a:srgbClr val="008000"/>
                </a:solidFill>
                <a:latin typeface="Consolas"/>
              </a:rPr>
              <a:t>sense</a:t>
            </a:r>
            <a:endParaRPr lang="en-US" dirty="0" smtClean="0"/>
          </a:p>
          <a:p>
            <a:pPr lvl="1"/>
            <a:endParaRPr lang="en-US" dirty="0"/>
          </a:p>
        </p:txBody>
      </p:sp>
      <p:sp>
        <p:nvSpPr>
          <p:cNvPr id="2" name="Date Placeholder 1"/>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4" name="Slide Number Placeholder 5"/>
          <p:cNvSpPr>
            <a:spLocks noGrp="1"/>
          </p:cNvSpPr>
          <p:nvPr>
            <p:ph type="sldNum" sz="quarter" idx="12"/>
          </p:nvPr>
        </p:nvSpPr>
        <p:spPr/>
        <p:txBody>
          <a:bodyPr/>
          <a:lstStyle/>
          <a:p>
            <a:fld id="{EF84F394-0FDB-4FC2-B631-66A8B1258E9C}" type="slidenum">
              <a:rPr lang="en-US" smtClean="0"/>
              <a:pPr/>
              <a:t>22</a:t>
            </a:fld>
            <a:endParaRPr lang="en-US"/>
          </a:p>
        </p:txBody>
      </p:sp>
    </p:spTree>
    <p:extLst>
      <p:ext uri="{BB962C8B-B14F-4D97-AF65-F5344CB8AC3E}">
        <p14:creationId xmlns:p14="http://schemas.microsoft.com/office/powerpoint/2010/main" val="1063251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22531">
                                            <p:txEl>
                                              <p:pRg st="3" end="3"/>
                                            </p:txEl>
                                          </p:spTgt>
                                        </p:tgtEl>
                                        <p:attrNameLst>
                                          <p:attrName>style.visibility</p:attrName>
                                        </p:attrNameLst>
                                      </p:cBhvr>
                                      <p:to>
                                        <p:strVal val="visible"/>
                                      </p:to>
                                    </p:set>
                                    <p:anim calcmode="lin" valueType="num">
                                      <p:cBhvr additive="base">
                                        <p:cTn id="7" dur="500" fill="hold"/>
                                        <p:tgtEl>
                                          <p:spTgt spid="22531">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2531">
                                            <p:txEl>
                                              <p:pRg st="3" end="3"/>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2531">
                                            <p:txEl>
                                              <p:pRg st="4" end="4"/>
                                            </p:txEl>
                                          </p:spTgt>
                                        </p:tgtEl>
                                        <p:attrNameLst>
                                          <p:attrName>style.visibility</p:attrName>
                                        </p:attrNameLst>
                                      </p:cBhvr>
                                      <p:to>
                                        <p:strVal val="visible"/>
                                      </p:to>
                                    </p:set>
                                    <p:anim calcmode="lin" valueType="num">
                                      <p:cBhvr additive="base">
                                        <p:cTn id="11" dur="500" fill="hold"/>
                                        <p:tgtEl>
                                          <p:spTgt spid="22531">
                                            <p:txEl>
                                              <p:pRg st="4" end="4"/>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2531">
                                            <p:txEl>
                                              <p:pRg st="4" end="4"/>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22531">
                                            <p:txEl>
                                              <p:pRg st="5" end="5"/>
                                            </p:txEl>
                                          </p:spTgt>
                                        </p:tgtEl>
                                        <p:attrNameLst>
                                          <p:attrName>style.visibility</p:attrName>
                                        </p:attrNameLst>
                                      </p:cBhvr>
                                      <p:to>
                                        <p:strVal val="visible"/>
                                      </p:to>
                                    </p:set>
                                    <p:anim calcmode="lin" valueType="num">
                                      <p:cBhvr additive="base">
                                        <p:cTn id="15" dur="500" fill="hold"/>
                                        <p:tgtEl>
                                          <p:spTgt spid="22531">
                                            <p:txEl>
                                              <p:pRg st="5" end="5"/>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2531">
                                            <p:txEl>
                                              <p:pRg st="5" end="5"/>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22531">
                                            <p:txEl>
                                              <p:pRg st="6" end="6"/>
                                            </p:txEl>
                                          </p:spTgt>
                                        </p:tgtEl>
                                        <p:attrNameLst>
                                          <p:attrName>style.visibility</p:attrName>
                                        </p:attrNameLst>
                                      </p:cBhvr>
                                      <p:to>
                                        <p:strVal val="visible"/>
                                      </p:to>
                                    </p:set>
                                    <p:anim calcmode="lin" valueType="num">
                                      <p:cBhvr additive="base">
                                        <p:cTn id="19" dur="500" fill="hold"/>
                                        <p:tgtEl>
                                          <p:spTgt spid="22531">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253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22531">
                                            <p:txEl>
                                              <p:pRg st="8" end="8"/>
                                            </p:txEl>
                                          </p:spTgt>
                                        </p:tgtEl>
                                        <p:attrNameLst>
                                          <p:attrName>style.visibility</p:attrName>
                                        </p:attrNameLst>
                                      </p:cBhvr>
                                      <p:to>
                                        <p:strVal val="visible"/>
                                      </p:to>
                                    </p:set>
                                    <p:anim calcmode="lin" valueType="num">
                                      <p:cBhvr additive="base">
                                        <p:cTn id="25" dur="500" fill="hold"/>
                                        <p:tgtEl>
                                          <p:spTgt spid="22531">
                                            <p:txEl>
                                              <p:pRg st="8" end="8"/>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2531">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2531">
                                            <p:txEl>
                                              <p:pRg st="9" end="9"/>
                                            </p:txEl>
                                          </p:spTgt>
                                        </p:tgtEl>
                                        <p:attrNameLst>
                                          <p:attrName>style.visibility</p:attrName>
                                        </p:attrNameLst>
                                      </p:cBhvr>
                                      <p:to>
                                        <p:strVal val="visible"/>
                                      </p:to>
                                    </p:set>
                                    <p:anim calcmode="lin" valueType="num">
                                      <p:cBhvr additive="base">
                                        <p:cTn id="31" dur="500" fill="hold"/>
                                        <p:tgtEl>
                                          <p:spTgt spid="22531">
                                            <p:txEl>
                                              <p:pRg st="9" end="9"/>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2531">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22531">
                                            <p:txEl>
                                              <p:pRg st="10" end="10"/>
                                            </p:txEl>
                                          </p:spTgt>
                                        </p:tgtEl>
                                        <p:attrNameLst>
                                          <p:attrName>style.visibility</p:attrName>
                                        </p:attrNameLst>
                                      </p:cBhvr>
                                      <p:to>
                                        <p:strVal val="visible"/>
                                      </p:to>
                                    </p:set>
                                    <p:anim calcmode="lin" valueType="num">
                                      <p:cBhvr additive="base">
                                        <p:cTn id="37" dur="500" fill="hold"/>
                                        <p:tgtEl>
                                          <p:spTgt spid="22531">
                                            <p:txEl>
                                              <p:pRg st="10" end="10"/>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2531">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22531">
                                            <p:txEl>
                                              <p:pRg st="11" end="11"/>
                                            </p:txEl>
                                          </p:spTgt>
                                        </p:tgtEl>
                                        <p:attrNameLst>
                                          <p:attrName>style.visibility</p:attrName>
                                        </p:attrNameLst>
                                      </p:cBhvr>
                                      <p:to>
                                        <p:strVal val="visible"/>
                                      </p:to>
                                    </p:set>
                                    <p:anim calcmode="lin" valueType="num">
                                      <p:cBhvr additive="base">
                                        <p:cTn id="43" dur="500" fill="hold"/>
                                        <p:tgtEl>
                                          <p:spTgt spid="22531">
                                            <p:txEl>
                                              <p:pRg st="11" end="11"/>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2531">
                                            <p:txEl>
                                              <p:pRg st="11" end="11"/>
                                            </p:txEl>
                                          </p:spTgt>
                                        </p:tgtEl>
                                        <p:attrNameLst>
                                          <p:attrName>ppt_y</p:attrName>
                                        </p:attrNameLst>
                                      </p:cBhvr>
                                      <p:tavLst>
                                        <p:tav tm="0">
                                          <p:val>
                                            <p:strVal val="#ppt_y"/>
                                          </p:val>
                                        </p:tav>
                                        <p:tav tm="100000">
                                          <p:val>
                                            <p:strVal val="#ppt_y"/>
                                          </p:val>
                                        </p:tav>
                                      </p:tavLst>
                                    </p:anim>
                                  </p:childTnLst>
                                </p:cTn>
                              </p:par>
                              <p:par>
                                <p:cTn id="45" presetID="2" presetClass="entr" presetSubtype="8" fill="hold" nodeType="withEffect">
                                  <p:stCondLst>
                                    <p:cond delay="0"/>
                                  </p:stCondLst>
                                  <p:childTnLst>
                                    <p:set>
                                      <p:cBhvr>
                                        <p:cTn id="46" dur="1" fill="hold">
                                          <p:stCondLst>
                                            <p:cond delay="0"/>
                                          </p:stCondLst>
                                        </p:cTn>
                                        <p:tgtEl>
                                          <p:spTgt spid="22531">
                                            <p:txEl>
                                              <p:pRg st="12" end="12"/>
                                            </p:txEl>
                                          </p:spTgt>
                                        </p:tgtEl>
                                        <p:attrNameLst>
                                          <p:attrName>style.visibility</p:attrName>
                                        </p:attrNameLst>
                                      </p:cBhvr>
                                      <p:to>
                                        <p:strVal val="visible"/>
                                      </p:to>
                                    </p:set>
                                    <p:anim calcmode="lin" valueType="num">
                                      <p:cBhvr additive="base">
                                        <p:cTn id="47" dur="500" fill="hold"/>
                                        <p:tgtEl>
                                          <p:spTgt spid="22531">
                                            <p:txEl>
                                              <p:pRg st="12" end="12"/>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22531">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8" fill="hold" nodeType="clickEffect">
                                  <p:stCondLst>
                                    <p:cond delay="0"/>
                                  </p:stCondLst>
                                  <p:childTnLst>
                                    <p:set>
                                      <p:cBhvr>
                                        <p:cTn id="52" dur="1" fill="hold">
                                          <p:stCondLst>
                                            <p:cond delay="0"/>
                                          </p:stCondLst>
                                        </p:cTn>
                                        <p:tgtEl>
                                          <p:spTgt spid="22531">
                                            <p:txEl>
                                              <p:pRg st="14" end="14"/>
                                            </p:txEl>
                                          </p:spTgt>
                                        </p:tgtEl>
                                        <p:attrNameLst>
                                          <p:attrName>style.visibility</p:attrName>
                                        </p:attrNameLst>
                                      </p:cBhvr>
                                      <p:to>
                                        <p:strVal val="visible"/>
                                      </p:to>
                                    </p:set>
                                    <p:anim calcmode="lin" valueType="num">
                                      <p:cBhvr additive="base">
                                        <p:cTn id="53" dur="500" fill="hold"/>
                                        <p:tgtEl>
                                          <p:spTgt spid="22531">
                                            <p:txEl>
                                              <p:pRg st="14" end="14"/>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22531">
                                            <p:txEl>
                                              <p:pRg st="14" end="14"/>
                                            </p:txEl>
                                          </p:spTgt>
                                        </p:tgtEl>
                                        <p:attrNameLst>
                                          <p:attrName>ppt_y</p:attrName>
                                        </p:attrNameLst>
                                      </p:cBhvr>
                                      <p:tavLst>
                                        <p:tav tm="0">
                                          <p:val>
                                            <p:strVal val="#ppt_y"/>
                                          </p:val>
                                        </p:tav>
                                        <p:tav tm="100000">
                                          <p:val>
                                            <p:strVal val="#ppt_y"/>
                                          </p:val>
                                        </p:tav>
                                      </p:tavLst>
                                    </p:anim>
                                  </p:childTnLst>
                                </p:cTn>
                              </p:par>
                              <p:par>
                                <p:cTn id="55" presetID="2" presetClass="entr" presetSubtype="8" fill="hold" nodeType="withEffect">
                                  <p:stCondLst>
                                    <p:cond delay="0"/>
                                  </p:stCondLst>
                                  <p:childTnLst>
                                    <p:set>
                                      <p:cBhvr>
                                        <p:cTn id="56" dur="1" fill="hold">
                                          <p:stCondLst>
                                            <p:cond delay="0"/>
                                          </p:stCondLst>
                                        </p:cTn>
                                        <p:tgtEl>
                                          <p:spTgt spid="22531">
                                            <p:txEl>
                                              <p:pRg st="15" end="15"/>
                                            </p:txEl>
                                          </p:spTgt>
                                        </p:tgtEl>
                                        <p:attrNameLst>
                                          <p:attrName>style.visibility</p:attrName>
                                        </p:attrNameLst>
                                      </p:cBhvr>
                                      <p:to>
                                        <p:strVal val="visible"/>
                                      </p:to>
                                    </p:set>
                                    <p:anim calcmode="lin" valueType="num">
                                      <p:cBhvr additive="base">
                                        <p:cTn id="57" dur="500" fill="hold"/>
                                        <p:tgtEl>
                                          <p:spTgt spid="22531">
                                            <p:txEl>
                                              <p:pRg st="15" end="15"/>
                                            </p:txEl>
                                          </p:spTgt>
                                        </p:tgtEl>
                                        <p:attrNameLst>
                                          <p:attrName>ppt_x</p:attrName>
                                        </p:attrNameLst>
                                      </p:cBhvr>
                                      <p:tavLst>
                                        <p:tav tm="0">
                                          <p:val>
                                            <p:strVal val="0-#ppt_w/2"/>
                                          </p:val>
                                        </p:tav>
                                        <p:tav tm="100000">
                                          <p:val>
                                            <p:strVal val="#ppt_x"/>
                                          </p:val>
                                        </p:tav>
                                      </p:tavLst>
                                    </p:anim>
                                    <p:anim calcmode="lin" valueType="num">
                                      <p:cBhvr additive="base">
                                        <p:cTn id="58" dur="500" fill="hold"/>
                                        <p:tgtEl>
                                          <p:spTgt spid="22531">
                                            <p:txEl>
                                              <p:pRg st="15" end="15"/>
                                            </p:txEl>
                                          </p:spTgt>
                                        </p:tgtEl>
                                        <p:attrNameLst>
                                          <p:attrName>ppt_y</p:attrName>
                                        </p:attrNameLst>
                                      </p:cBhvr>
                                      <p:tavLst>
                                        <p:tav tm="0">
                                          <p:val>
                                            <p:strVal val="#ppt_y"/>
                                          </p:val>
                                        </p:tav>
                                        <p:tav tm="100000">
                                          <p:val>
                                            <p:strVal val="#ppt_y"/>
                                          </p:val>
                                        </p:tav>
                                      </p:tavLst>
                                    </p:anim>
                                  </p:childTnLst>
                                </p:cTn>
                              </p:par>
                              <p:par>
                                <p:cTn id="59" presetID="2" presetClass="entr" presetSubtype="8" fill="hold" nodeType="withEffect">
                                  <p:stCondLst>
                                    <p:cond delay="0"/>
                                  </p:stCondLst>
                                  <p:childTnLst>
                                    <p:set>
                                      <p:cBhvr>
                                        <p:cTn id="60" dur="1" fill="hold">
                                          <p:stCondLst>
                                            <p:cond delay="0"/>
                                          </p:stCondLst>
                                        </p:cTn>
                                        <p:tgtEl>
                                          <p:spTgt spid="22531">
                                            <p:txEl>
                                              <p:pRg st="16" end="16"/>
                                            </p:txEl>
                                          </p:spTgt>
                                        </p:tgtEl>
                                        <p:attrNameLst>
                                          <p:attrName>style.visibility</p:attrName>
                                        </p:attrNameLst>
                                      </p:cBhvr>
                                      <p:to>
                                        <p:strVal val="visible"/>
                                      </p:to>
                                    </p:set>
                                    <p:anim calcmode="lin" valueType="num">
                                      <p:cBhvr additive="base">
                                        <p:cTn id="61" dur="500" fill="hold"/>
                                        <p:tgtEl>
                                          <p:spTgt spid="22531">
                                            <p:txEl>
                                              <p:pRg st="16" end="16"/>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22531">
                                            <p:txEl>
                                              <p:pRg st="16" end="1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smtClean="0"/>
              <a:t>Bad Function Arguments</a:t>
            </a:r>
            <a:endParaRPr lang="en-US"/>
          </a:p>
        </p:txBody>
      </p:sp>
      <p:sp>
        <p:nvSpPr>
          <p:cNvPr id="55299" name="Rectangle 3"/>
          <p:cNvSpPr>
            <a:spLocks noGrp="1" noChangeArrowheads="1"/>
          </p:cNvSpPr>
          <p:nvPr>
            <p:ph idx="1"/>
          </p:nvPr>
        </p:nvSpPr>
        <p:spPr/>
        <p:txBody>
          <a:bodyPr>
            <a:normAutofit fontScale="92500" lnSpcReduction="10000"/>
          </a:bodyPr>
          <a:lstStyle/>
          <a:p>
            <a:r>
              <a:rPr lang="en-US" dirty="0" smtClean="0"/>
              <a:t>So, how about	</a:t>
            </a:r>
            <a:r>
              <a:rPr lang="en-US" dirty="0" err="1" smtClean="0"/>
              <a:t>int</a:t>
            </a:r>
            <a:r>
              <a:rPr lang="en-US" dirty="0" smtClean="0"/>
              <a:t> x = area(10, -7);</a:t>
            </a:r>
          </a:p>
          <a:p>
            <a:r>
              <a:rPr lang="en-US" dirty="0" smtClean="0"/>
              <a:t>Alternatives</a:t>
            </a:r>
          </a:p>
          <a:p>
            <a:pPr lvl="1"/>
            <a:r>
              <a:rPr lang="en-US" dirty="0" smtClean="0"/>
              <a:t>Just don’t do that</a:t>
            </a:r>
          </a:p>
          <a:p>
            <a:pPr lvl="2"/>
            <a:r>
              <a:rPr lang="en-US" dirty="0" smtClean="0"/>
              <a:t>Rarely a satisfactory answer</a:t>
            </a:r>
          </a:p>
          <a:p>
            <a:pPr lvl="1"/>
            <a:r>
              <a:rPr lang="en-US" dirty="0" smtClean="0"/>
              <a:t>The caller should check</a:t>
            </a:r>
          </a:p>
          <a:p>
            <a:pPr lvl="2"/>
            <a:r>
              <a:rPr lang="en-US" dirty="0" smtClean="0"/>
              <a:t>Hard to do systematically</a:t>
            </a:r>
          </a:p>
          <a:p>
            <a:pPr lvl="1"/>
            <a:r>
              <a:rPr lang="en-US" dirty="0" smtClean="0"/>
              <a:t>The function should check</a:t>
            </a:r>
          </a:p>
          <a:p>
            <a:pPr lvl="2"/>
            <a:r>
              <a:rPr lang="en-US" dirty="0" smtClean="0"/>
              <a:t>Return an “error value” (not general, problematic)</a:t>
            </a:r>
          </a:p>
          <a:p>
            <a:pPr lvl="2"/>
            <a:r>
              <a:rPr lang="en-US" dirty="0" smtClean="0"/>
              <a:t>Set an error status indicator (not general, problematic – don’t do this)</a:t>
            </a:r>
          </a:p>
          <a:p>
            <a:pPr lvl="2"/>
            <a:r>
              <a:rPr lang="en-US" dirty="0" smtClean="0"/>
              <a:t>Throw an exception</a:t>
            </a:r>
          </a:p>
          <a:p>
            <a:r>
              <a:rPr lang="en-US" dirty="0" smtClean="0"/>
              <a:t>Note: sometimes we can’t change a function that handles errors in a way we do not like</a:t>
            </a:r>
          </a:p>
          <a:p>
            <a:pPr lvl="1"/>
            <a:r>
              <a:rPr lang="en-US" dirty="0" smtClean="0"/>
              <a:t>Someone else wrote it and we can’t or don’t want to change their code</a:t>
            </a:r>
            <a:endParaRPr lang="en-US" dirty="0"/>
          </a:p>
        </p:txBody>
      </p:sp>
      <p:sp>
        <p:nvSpPr>
          <p:cNvPr id="2" name="Date Placeholder 1"/>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4" name="Slide Number Placeholder 5"/>
          <p:cNvSpPr>
            <a:spLocks noGrp="1"/>
          </p:cNvSpPr>
          <p:nvPr>
            <p:ph type="sldNum" sz="quarter" idx="12"/>
          </p:nvPr>
        </p:nvSpPr>
        <p:spPr/>
        <p:txBody>
          <a:bodyPr/>
          <a:lstStyle/>
          <a:p>
            <a:fld id="{FB3BC9AB-B9AA-4F1F-B241-124545B80B96}" type="slidenum">
              <a:rPr lang="en-US" smtClean="0"/>
              <a:pPr/>
              <a:t>23</a:t>
            </a:fld>
            <a:endParaRPr lang="en-US"/>
          </a:p>
        </p:txBody>
      </p:sp>
    </p:spTree>
    <p:extLst>
      <p:ext uri="{BB962C8B-B14F-4D97-AF65-F5344CB8AC3E}">
        <p14:creationId xmlns:p14="http://schemas.microsoft.com/office/powerpoint/2010/main" val="4230831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5299">
                                            <p:txEl>
                                              <p:pRg st="1" end="1"/>
                                            </p:txEl>
                                          </p:spTgt>
                                        </p:tgtEl>
                                        <p:attrNameLst>
                                          <p:attrName>style.visibility</p:attrName>
                                        </p:attrNameLst>
                                      </p:cBhvr>
                                      <p:to>
                                        <p:strVal val="visible"/>
                                      </p:to>
                                    </p:set>
                                    <p:anim calcmode="lin" valueType="num">
                                      <p:cBhvr additive="base">
                                        <p:cTn id="7" dur="500" fill="hold"/>
                                        <p:tgtEl>
                                          <p:spTgt spid="5529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52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5299">
                                            <p:txEl>
                                              <p:pRg st="2" end="2"/>
                                            </p:txEl>
                                          </p:spTgt>
                                        </p:tgtEl>
                                        <p:attrNameLst>
                                          <p:attrName>style.visibility</p:attrName>
                                        </p:attrNameLst>
                                      </p:cBhvr>
                                      <p:to>
                                        <p:strVal val="visible"/>
                                      </p:to>
                                    </p:set>
                                    <p:anim calcmode="lin" valueType="num">
                                      <p:cBhvr additive="base">
                                        <p:cTn id="13" dur="500" fill="hold"/>
                                        <p:tgtEl>
                                          <p:spTgt spid="5529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5299">
                                            <p:txEl>
                                              <p:pRg st="2" end="2"/>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55299">
                                            <p:txEl>
                                              <p:pRg st="3" end="3"/>
                                            </p:txEl>
                                          </p:spTgt>
                                        </p:tgtEl>
                                        <p:attrNameLst>
                                          <p:attrName>style.visibility</p:attrName>
                                        </p:attrNameLst>
                                      </p:cBhvr>
                                      <p:to>
                                        <p:strVal val="visible"/>
                                      </p:to>
                                    </p:set>
                                    <p:anim calcmode="lin" valueType="num">
                                      <p:cBhvr additive="base">
                                        <p:cTn id="17" dur="500" fill="hold"/>
                                        <p:tgtEl>
                                          <p:spTgt spid="55299">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529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55299">
                                            <p:txEl>
                                              <p:pRg st="4" end="4"/>
                                            </p:txEl>
                                          </p:spTgt>
                                        </p:tgtEl>
                                        <p:attrNameLst>
                                          <p:attrName>style.visibility</p:attrName>
                                        </p:attrNameLst>
                                      </p:cBhvr>
                                      <p:to>
                                        <p:strVal val="visible"/>
                                      </p:to>
                                    </p:set>
                                    <p:anim calcmode="lin" valueType="num">
                                      <p:cBhvr additive="base">
                                        <p:cTn id="23" dur="500" fill="hold"/>
                                        <p:tgtEl>
                                          <p:spTgt spid="55299">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55299">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55299">
                                            <p:txEl>
                                              <p:pRg st="5" end="5"/>
                                            </p:txEl>
                                          </p:spTgt>
                                        </p:tgtEl>
                                        <p:attrNameLst>
                                          <p:attrName>style.visibility</p:attrName>
                                        </p:attrNameLst>
                                      </p:cBhvr>
                                      <p:to>
                                        <p:strVal val="visible"/>
                                      </p:to>
                                    </p:set>
                                    <p:anim calcmode="lin" valueType="num">
                                      <p:cBhvr additive="base">
                                        <p:cTn id="27" dur="500" fill="hold"/>
                                        <p:tgtEl>
                                          <p:spTgt spid="55299">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5529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55299">
                                            <p:txEl>
                                              <p:pRg st="6" end="6"/>
                                            </p:txEl>
                                          </p:spTgt>
                                        </p:tgtEl>
                                        <p:attrNameLst>
                                          <p:attrName>style.visibility</p:attrName>
                                        </p:attrNameLst>
                                      </p:cBhvr>
                                      <p:to>
                                        <p:strVal val="visible"/>
                                      </p:to>
                                    </p:set>
                                    <p:anim calcmode="lin" valueType="num">
                                      <p:cBhvr additive="base">
                                        <p:cTn id="33" dur="500" fill="hold"/>
                                        <p:tgtEl>
                                          <p:spTgt spid="55299">
                                            <p:txEl>
                                              <p:pRg st="6" end="6"/>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55299">
                                            <p:txEl>
                                              <p:pRg st="6" end="6"/>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55299">
                                            <p:txEl>
                                              <p:pRg st="7" end="7"/>
                                            </p:txEl>
                                          </p:spTgt>
                                        </p:tgtEl>
                                        <p:attrNameLst>
                                          <p:attrName>style.visibility</p:attrName>
                                        </p:attrNameLst>
                                      </p:cBhvr>
                                      <p:to>
                                        <p:strVal val="visible"/>
                                      </p:to>
                                    </p:set>
                                    <p:anim calcmode="lin" valueType="num">
                                      <p:cBhvr additive="base">
                                        <p:cTn id="37" dur="500" fill="hold"/>
                                        <p:tgtEl>
                                          <p:spTgt spid="55299">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5299">
                                            <p:txEl>
                                              <p:pRg st="7" end="7"/>
                                            </p:txEl>
                                          </p:spTgt>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55299">
                                            <p:txEl>
                                              <p:pRg st="8" end="8"/>
                                            </p:txEl>
                                          </p:spTgt>
                                        </p:tgtEl>
                                        <p:attrNameLst>
                                          <p:attrName>style.visibility</p:attrName>
                                        </p:attrNameLst>
                                      </p:cBhvr>
                                      <p:to>
                                        <p:strVal val="visible"/>
                                      </p:to>
                                    </p:set>
                                    <p:anim calcmode="lin" valueType="num">
                                      <p:cBhvr additive="base">
                                        <p:cTn id="41" dur="500" fill="hold"/>
                                        <p:tgtEl>
                                          <p:spTgt spid="55299">
                                            <p:txEl>
                                              <p:pRg st="8" end="8"/>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55299">
                                            <p:txEl>
                                              <p:pRg st="8" end="8"/>
                                            </p:txEl>
                                          </p:spTgt>
                                        </p:tgtEl>
                                        <p:attrNameLst>
                                          <p:attrName>ppt_y</p:attrName>
                                        </p:attrNameLst>
                                      </p:cBhvr>
                                      <p:tavLst>
                                        <p:tav tm="0">
                                          <p:val>
                                            <p:strVal val="#ppt_y"/>
                                          </p:val>
                                        </p:tav>
                                        <p:tav tm="100000">
                                          <p:val>
                                            <p:strVal val="#ppt_y"/>
                                          </p:val>
                                        </p:tav>
                                      </p:tavLst>
                                    </p:anim>
                                  </p:childTnLst>
                                </p:cTn>
                              </p:par>
                              <p:par>
                                <p:cTn id="43" presetID="2" presetClass="entr" presetSubtype="8" fill="hold" grpId="0" nodeType="withEffect">
                                  <p:stCondLst>
                                    <p:cond delay="0"/>
                                  </p:stCondLst>
                                  <p:childTnLst>
                                    <p:set>
                                      <p:cBhvr>
                                        <p:cTn id="44" dur="1" fill="hold">
                                          <p:stCondLst>
                                            <p:cond delay="0"/>
                                          </p:stCondLst>
                                        </p:cTn>
                                        <p:tgtEl>
                                          <p:spTgt spid="55299">
                                            <p:txEl>
                                              <p:pRg st="9" end="9"/>
                                            </p:txEl>
                                          </p:spTgt>
                                        </p:tgtEl>
                                        <p:attrNameLst>
                                          <p:attrName>style.visibility</p:attrName>
                                        </p:attrNameLst>
                                      </p:cBhvr>
                                      <p:to>
                                        <p:strVal val="visible"/>
                                      </p:to>
                                    </p:set>
                                    <p:anim calcmode="lin" valueType="num">
                                      <p:cBhvr additive="base">
                                        <p:cTn id="45" dur="500" fill="hold"/>
                                        <p:tgtEl>
                                          <p:spTgt spid="55299">
                                            <p:txEl>
                                              <p:pRg st="9" end="9"/>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55299">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55299">
                                            <p:txEl>
                                              <p:pRg st="10" end="10"/>
                                            </p:txEl>
                                          </p:spTgt>
                                        </p:tgtEl>
                                        <p:attrNameLst>
                                          <p:attrName>style.visibility</p:attrName>
                                        </p:attrNameLst>
                                      </p:cBhvr>
                                      <p:to>
                                        <p:strVal val="visible"/>
                                      </p:to>
                                    </p:set>
                                    <p:anim calcmode="lin" valueType="num">
                                      <p:cBhvr additive="base">
                                        <p:cTn id="51" dur="500" fill="hold"/>
                                        <p:tgtEl>
                                          <p:spTgt spid="55299">
                                            <p:txEl>
                                              <p:pRg st="10" end="10"/>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55299">
                                            <p:txEl>
                                              <p:pRg st="10" end="10"/>
                                            </p:txEl>
                                          </p:spTgt>
                                        </p:tgtEl>
                                        <p:attrNameLst>
                                          <p:attrName>ppt_y</p:attrName>
                                        </p:attrNameLst>
                                      </p:cBhvr>
                                      <p:tavLst>
                                        <p:tav tm="0">
                                          <p:val>
                                            <p:strVal val="#ppt_y"/>
                                          </p:val>
                                        </p:tav>
                                        <p:tav tm="100000">
                                          <p:val>
                                            <p:strVal val="#ppt_y"/>
                                          </p:val>
                                        </p:tav>
                                      </p:tavLst>
                                    </p:anim>
                                  </p:childTnLst>
                                </p:cTn>
                              </p:par>
                              <p:par>
                                <p:cTn id="53" presetID="2" presetClass="entr" presetSubtype="8" fill="hold" grpId="0" nodeType="withEffect">
                                  <p:stCondLst>
                                    <p:cond delay="0"/>
                                  </p:stCondLst>
                                  <p:childTnLst>
                                    <p:set>
                                      <p:cBhvr>
                                        <p:cTn id="54" dur="1" fill="hold">
                                          <p:stCondLst>
                                            <p:cond delay="0"/>
                                          </p:stCondLst>
                                        </p:cTn>
                                        <p:tgtEl>
                                          <p:spTgt spid="55299">
                                            <p:txEl>
                                              <p:pRg st="11" end="11"/>
                                            </p:txEl>
                                          </p:spTgt>
                                        </p:tgtEl>
                                        <p:attrNameLst>
                                          <p:attrName>style.visibility</p:attrName>
                                        </p:attrNameLst>
                                      </p:cBhvr>
                                      <p:to>
                                        <p:strVal val="visible"/>
                                      </p:to>
                                    </p:set>
                                    <p:anim calcmode="lin" valueType="num">
                                      <p:cBhvr additive="base">
                                        <p:cTn id="55" dur="500" fill="hold"/>
                                        <p:tgtEl>
                                          <p:spTgt spid="55299">
                                            <p:txEl>
                                              <p:pRg st="11" end="11"/>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55299">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mtClean="0"/>
              <a:t>Bad Function Arguments</a:t>
            </a:r>
            <a:endParaRPr lang="en-US" dirty="0"/>
          </a:p>
        </p:txBody>
      </p:sp>
      <p:sp>
        <p:nvSpPr>
          <p:cNvPr id="9219" name="Rectangle 3"/>
          <p:cNvSpPr>
            <a:spLocks noGrp="1" noChangeArrowheads="1"/>
          </p:cNvSpPr>
          <p:nvPr>
            <p:ph idx="1"/>
          </p:nvPr>
        </p:nvSpPr>
        <p:spPr/>
        <p:txBody>
          <a:bodyPr>
            <a:normAutofit/>
          </a:bodyPr>
          <a:lstStyle/>
          <a:p>
            <a:r>
              <a:rPr lang="en-US" smtClean="0"/>
              <a:t>Why worry?</a:t>
            </a:r>
          </a:p>
          <a:p>
            <a:pPr lvl="1"/>
            <a:r>
              <a:rPr lang="en-US" smtClean="0"/>
              <a:t>You want your programs to be correct</a:t>
            </a:r>
          </a:p>
          <a:p>
            <a:pPr lvl="1"/>
            <a:r>
              <a:rPr lang="en-US" smtClean="0"/>
              <a:t>Typically the writer of a function has no control over how it is called</a:t>
            </a:r>
          </a:p>
          <a:p>
            <a:pPr lvl="2"/>
            <a:r>
              <a:rPr lang="en-US" smtClean="0"/>
              <a:t>Writing “do it this way” in the manual (or in comments) is no solution – many people don’t read manuals</a:t>
            </a:r>
          </a:p>
          <a:p>
            <a:pPr lvl="1"/>
            <a:r>
              <a:rPr lang="en-US" smtClean="0"/>
              <a:t>The beginning of a function is often a good place to check</a:t>
            </a:r>
          </a:p>
          <a:p>
            <a:pPr lvl="2"/>
            <a:r>
              <a:rPr lang="en-US" smtClean="0"/>
              <a:t>Before the computation gets complicated</a:t>
            </a:r>
          </a:p>
          <a:p>
            <a:r>
              <a:rPr lang="en-US" smtClean="0"/>
              <a:t>When to worry?</a:t>
            </a:r>
          </a:p>
          <a:p>
            <a:pPr lvl="1"/>
            <a:r>
              <a:rPr lang="en-US" smtClean="0"/>
              <a:t>If it doesn’t make sense to test every function, test some</a:t>
            </a:r>
            <a:endParaRPr lang="en-US" dirty="0"/>
          </a:p>
        </p:txBody>
      </p:sp>
      <p:sp>
        <p:nvSpPr>
          <p:cNvPr id="2" name="Date Placeholder 1"/>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4" name="Slide Number Placeholder 5"/>
          <p:cNvSpPr>
            <a:spLocks noGrp="1"/>
          </p:cNvSpPr>
          <p:nvPr>
            <p:ph type="sldNum" sz="quarter" idx="12"/>
          </p:nvPr>
        </p:nvSpPr>
        <p:spPr/>
        <p:txBody>
          <a:bodyPr/>
          <a:lstStyle/>
          <a:p>
            <a:fld id="{A7C7AE77-63AA-469E-B8D5-737FA959681F}" type="slidenum">
              <a:rPr lang="en-US" smtClean="0"/>
              <a:pPr/>
              <a:t>24</a:t>
            </a:fld>
            <a:endParaRPr lang="en-US"/>
          </a:p>
        </p:txBody>
      </p:sp>
    </p:spTree>
    <p:extLst>
      <p:ext uri="{BB962C8B-B14F-4D97-AF65-F5344CB8AC3E}">
        <p14:creationId xmlns:p14="http://schemas.microsoft.com/office/powerpoint/2010/main" val="18704611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mtClean="0"/>
              <a:t>How to Report an Error</a:t>
            </a:r>
            <a:endParaRPr lang="en-US" dirty="0"/>
          </a:p>
        </p:txBody>
      </p:sp>
      <p:sp>
        <p:nvSpPr>
          <p:cNvPr id="10243" name="Rectangle 3"/>
          <p:cNvSpPr>
            <a:spLocks noGrp="1" noChangeArrowheads="1"/>
          </p:cNvSpPr>
          <p:nvPr>
            <p:ph idx="1"/>
          </p:nvPr>
        </p:nvSpPr>
        <p:spPr/>
        <p:txBody>
          <a:bodyPr>
            <a:normAutofit fontScale="70000" lnSpcReduction="20000"/>
          </a:bodyPr>
          <a:lstStyle/>
          <a:p>
            <a:r>
              <a:rPr lang="en-US" dirty="0" smtClean="0"/>
              <a:t>Return an “error value” (not general, problematic)</a:t>
            </a:r>
          </a:p>
          <a:p>
            <a:pPr marL="667512" lvl="2" indent="0">
              <a:buNone/>
            </a:pPr>
            <a:endParaRPr lang="en-US" dirty="0" smtClean="0">
              <a:solidFill>
                <a:srgbClr val="0000FF"/>
              </a:solidFill>
              <a:latin typeface="Consolas"/>
            </a:endParaRPr>
          </a:p>
          <a:p>
            <a:pPr marL="667512" lvl="2" indent="0">
              <a:buNone/>
            </a:pPr>
            <a:r>
              <a:rPr lang="en-US" i="0" dirty="0">
                <a:solidFill>
                  <a:srgbClr val="008000"/>
                </a:solidFill>
                <a:latin typeface="Consolas"/>
              </a:rPr>
              <a:t>// return a negative value for bad input</a:t>
            </a:r>
            <a:endParaRPr lang="en-US" i="0" dirty="0" smtClean="0">
              <a:solidFill>
                <a:srgbClr val="0000FF"/>
              </a:solidFill>
              <a:latin typeface="Consolas"/>
            </a:endParaRPr>
          </a:p>
          <a:p>
            <a:pPr marL="667512" lvl="2" indent="0">
              <a:buNone/>
            </a:pPr>
            <a:r>
              <a:rPr lang="en-US" i="0" dirty="0" err="1" smtClean="0">
                <a:solidFill>
                  <a:srgbClr val="0000FF"/>
                </a:solidFill>
                <a:latin typeface="Consolas"/>
              </a:rPr>
              <a:t>int</a:t>
            </a:r>
            <a:r>
              <a:rPr lang="en-US" i="0" dirty="0" smtClean="0">
                <a:solidFill>
                  <a:prstClr val="black"/>
                </a:solidFill>
                <a:latin typeface="Consolas"/>
              </a:rPr>
              <a:t> </a:t>
            </a:r>
            <a:r>
              <a:rPr lang="en-US" i="0" dirty="0">
                <a:solidFill>
                  <a:prstClr val="black"/>
                </a:solidFill>
                <a:latin typeface="Consolas"/>
              </a:rPr>
              <a:t>area(</a:t>
            </a:r>
            <a:r>
              <a:rPr lang="en-US" i="0" dirty="0" err="1">
                <a:solidFill>
                  <a:srgbClr val="0000FF"/>
                </a:solidFill>
                <a:latin typeface="Consolas"/>
              </a:rPr>
              <a:t>int</a:t>
            </a:r>
            <a:r>
              <a:rPr lang="en-US" i="0" dirty="0">
                <a:solidFill>
                  <a:prstClr val="black"/>
                </a:solidFill>
                <a:latin typeface="Consolas"/>
              </a:rPr>
              <a:t> length, </a:t>
            </a:r>
            <a:r>
              <a:rPr lang="en-US" i="0" dirty="0" err="1">
                <a:solidFill>
                  <a:srgbClr val="0000FF"/>
                </a:solidFill>
                <a:latin typeface="Consolas"/>
              </a:rPr>
              <a:t>int</a:t>
            </a:r>
            <a:r>
              <a:rPr lang="en-US" i="0" dirty="0">
                <a:solidFill>
                  <a:prstClr val="black"/>
                </a:solidFill>
                <a:latin typeface="Consolas"/>
              </a:rPr>
              <a:t> width</a:t>
            </a:r>
            <a:r>
              <a:rPr lang="en-US" i="0" dirty="0" smtClean="0">
                <a:solidFill>
                  <a:prstClr val="black"/>
                </a:solidFill>
                <a:latin typeface="Consolas"/>
              </a:rPr>
              <a:t>)</a:t>
            </a:r>
            <a:endParaRPr lang="en-US" i="0" dirty="0">
              <a:solidFill>
                <a:prstClr val="black"/>
              </a:solidFill>
              <a:latin typeface="Consolas"/>
            </a:endParaRPr>
          </a:p>
          <a:p>
            <a:pPr marL="667512" lvl="2" indent="0">
              <a:buNone/>
            </a:pPr>
            <a:r>
              <a:rPr lang="en-US" i="0" dirty="0">
                <a:solidFill>
                  <a:prstClr val="black"/>
                </a:solidFill>
                <a:latin typeface="Consolas"/>
              </a:rPr>
              <a:t>{</a:t>
            </a:r>
          </a:p>
          <a:p>
            <a:pPr marL="667512" lvl="2" indent="0">
              <a:buNone/>
            </a:pPr>
            <a:r>
              <a:rPr lang="en-US" i="0" dirty="0">
                <a:solidFill>
                  <a:prstClr val="black"/>
                </a:solidFill>
                <a:latin typeface="Consolas"/>
              </a:rPr>
              <a:t>    </a:t>
            </a:r>
            <a:r>
              <a:rPr lang="en-US" i="0" dirty="0" smtClean="0">
                <a:solidFill>
                  <a:srgbClr val="0000FF"/>
                </a:solidFill>
                <a:latin typeface="Consolas"/>
              </a:rPr>
              <a:t>if </a:t>
            </a:r>
            <a:r>
              <a:rPr lang="en-US" i="0" dirty="0" smtClean="0">
                <a:solidFill>
                  <a:prstClr val="black"/>
                </a:solidFill>
                <a:latin typeface="Consolas"/>
              </a:rPr>
              <a:t>(</a:t>
            </a:r>
            <a:r>
              <a:rPr lang="en-US" i="0" dirty="0">
                <a:solidFill>
                  <a:prstClr val="black"/>
                </a:solidFill>
                <a:latin typeface="Consolas"/>
              </a:rPr>
              <a:t>length </a:t>
            </a:r>
            <a:r>
              <a:rPr lang="en-US" i="0" dirty="0" smtClean="0">
                <a:solidFill>
                  <a:prstClr val="black"/>
                </a:solidFill>
                <a:latin typeface="Consolas"/>
              </a:rPr>
              <a:t>&lt;= 0 </a:t>
            </a:r>
            <a:r>
              <a:rPr lang="en-US" i="0" dirty="0">
                <a:solidFill>
                  <a:prstClr val="black"/>
                </a:solidFill>
                <a:latin typeface="Consolas"/>
              </a:rPr>
              <a:t>|| width &lt;= 0) </a:t>
            </a:r>
            <a:r>
              <a:rPr lang="en-US" i="0" dirty="0">
                <a:solidFill>
                  <a:srgbClr val="0000FF"/>
                </a:solidFill>
                <a:latin typeface="Consolas"/>
              </a:rPr>
              <a:t>return</a:t>
            </a:r>
            <a:r>
              <a:rPr lang="en-US" i="0" dirty="0">
                <a:solidFill>
                  <a:prstClr val="black"/>
                </a:solidFill>
                <a:latin typeface="Consolas"/>
              </a:rPr>
              <a:t> -1;</a:t>
            </a:r>
          </a:p>
          <a:p>
            <a:pPr marL="667512" lvl="2" indent="0">
              <a:buNone/>
            </a:pPr>
            <a:r>
              <a:rPr lang="en-US" i="0" dirty="0">
                <a:solidFill>
                  <a:prstClr val="black"/>
                </a:solidFill>
                <a:latin typeface="Consolas"/>
              </a:rPr>
              <a:t>    </a:t>
            </a:r>
            <a:r>
              <a:rPr lang="en-US" i="0" dirty="0">
                <a:solidFill>
                  <a:srgbClr val="0000FF"/>
                </a:solidFill>
                <a:latin typeface="Consolas"/>
              </a:rPr>
              <a:t>return</a:t>
            </a:r>
            <a:r>
              <a:rPr lang="en-US" i="0" dirty="0">
                <a:solidFill>
                  <a:prstClr val="black"/>
                </a:solidFill>
                <a:latin typeface="Consolas"/>
              </a:rPr>
              <a:t> length*width;</a:t>
            </a:r>
          </a:p>
          <a:p>
            <a:pPr marL="667512" lvl="2" indent="0">
              <a:buNone/>
            </a:pPr>
            <a:r>
              <a:rPr lang="en-US" i="0" dirty="0">
                <a:solidFill>
                  <a:prstClr val="black"/>
                </a:solidFill>
                <a:latin typeface="Consolas"/>
              </a:rPr>
              <a:t>}</a:t>
            </a:r>
          </a:p>
          <a:p>
            <a:pPr lvl="1"/>
            <a:endParaRPr lang="en-US" dirty="0" smtClean="0"/>
          </a:p>
          <a:p>
            <a:r>
              <a:rPr lang="en-US" dirty="0" smtClean="0"/>
              <a:t>So, “let the caller beware”</a:t>
            </a:r>
          </a:p>
          <a:p>
            <a:pPr marL="667512" lvl="2" indent="0">
              <a:buNone/>
            </a:pPr>
            <a:endParaRPr lang="en-US" dirty="0" smtClean="0">
              <a:solidFill>
                <a:srgbClr val="0000FF"/>
              </a:solidFill>
              <a:latin typeface="Consolas"/>
            </a:endParaRPr>
          </a:p>
          <a:p>
            <a:pPr marL="667512" lvl="2" indent="0">
              <a:buNone/>
            </a:pPr>
            <a:r>
              <a:rPr lang="en-US" i="0" dirty="0" err="1" smtClean="0">
                <a:solidFill>
                  <a:srgbClr val="0000FF"/>
                </a:solidFill>
                <a:latin typeface="Consolas"/>
              </a:rPr>
              <a:t>int</a:t>
            </a:r>
            <a:r>
              <a:rPr lang="en-US" i="0" dirty="0" smtClean="0">
                <a:solidFill>
                  <a:prstClr val="black"/>
                </a:solidFill>
                <a:latin typeface="Consolas"/>
              </a:rPr>
              <a:t> z = area(</a:t>
            </a:r>
            <a:r>
              <a:rPr lang="en-US" i="0" dirty="0" err="1" smtClean="0">
                <a:solidFill>
                  <a:prstClr val="black"/>
                </a:solidFill>
                <a:latin typeface="Consolas"/>
              </a:rPr>
              <a:t>x,y</a:t>
            </a:r>
            <a:r>
              <a:rPr lang="en-US" i="0" dirty="0" smtClean="0">
                <a:solidFill>
                  <a:prstClr val="black"/>
                </a:solidFill>
                <a:latin typeface="Consolas"/>
              </a:rPr>
              <a:t>);</a:t>
            </a:r>
          </a:p>
          <a:p>
            <a:pPr marL="667512" lvl="2" indent="0">
              <a:buNone/>
            </a:pPr>
            <a:r>
              <a:rPr lang="en-US" i="0" dirty="0" smtClean="0">
                <a:solidFill>
                  <a:srgbClr val="0000FF"/>
                </a:solidFill>
                <a:latin typeface="Consolas"/>
              </a:rPr>
              <a:t>if</a:t>
            </a:r>
            <a:r>
              <a:rPr lang="en-US" i="0" dirty="0" smtClean="0">
                <a:solidFill>
                  <a:prstClr val="black"/>
                </a:solidFill>
                <a:latin typeface="Consolas"/>
              </a:rPr>
              <a:t> </a:t>
            </a:r>
            <a:r>
              <a:rPr lang="en-US" i="0" dirty="0">
                <a:solidFill>
                  <a:prstClr val="black"/>
                </a:solidFill>
                <a:latin typeface="Consolas"/>
              </a:rPr>
              <a:t>(</a:t>
            </a:r>
            <a:r>
              <a:rPr lang="en-US" i="0" dirty="0" smtClean="0">
                <a:solidFill>
                  <a:prstClr val="black"/>
                </a:solidFill>
                <a:latin typeface="Consolas"/>
              </a:rPr>
              <a:t>z &lt; 0</a:t>
            </a:r>
            <a:r>
              <a:rPr lang="en-US" i="0" dirty="0">
                <a:solidFill>
                  <a:prstClr val="black"/>
                </a:solidFill>
                <a:latin typeface="Consolas"/>
              </a:rPr>
              <a:t>) error(</a:t>
            </a:r>
            <a:r>
              <a:rPr lang="en-US" i="0" dirty="0">
                <a:solidFill>
                  <a:srgbClr val="A31515"/>
                </a:solidFill>
                <a:latin typeface="Consolas"/>
              </a:rPr>
              <a:t>"bad area computation"</a:t>
            </a:r>
            <a:r>
              <a:rPr lang="en-US" i="0" dirty="0">
                <a:solidFill>
                  <a:prstClr val="black"/>
                </a:solidFill>
                <a:latin typeface="Consolas"/>
              </a:rPr>
              <a:t>);</a:t>
            </a:r>
          </a:p>
          <a:p>
            <a:pPr marL="667512" lvl="2" indent="0">
              <a:buNone/>
            </a:pPr>
            <a:r>
              <a:rPr lang="en-US" i="0" dirty="0">
                <a:solidFill>
                  <a:prstClr val="black"/>
                </a:solidFill>
                <a:latin typeface="Consolas"/>
              </a:rPr>
              <a:t>   </a:t>
            </a:r>
            <a:r>
              <a:rPr lang="en-US" i="0" dirty="0" smtClean="0">
                <a:solidFill>
                  <a:srgbClr val="008000"/>
                </a:solidFill>
                <a:latin typeface="Consolas"/>
              </a:rPr>
              <a:t>// </a:t>
            </a:r>
            <a:r>
              <a:rPr lang="en-US" i="0" dirty="0">
                <a:solidFill>
                  <a:srgbClr val="008000"/>
                </a:solidFill>
                <a:latin typeface="Consolas"/>
              </a:rPr>
              <a:t>…</a:t>
            </a:r>
            <a:endParaRPr lang="en-US" i="0" dirty="0">
              <a:solidFill>
                <a:prstClr val="black"/>
              </a:solidFill>
              <a:latin typeface="Consolas"/>
            </a:endParaRPr>
          </a:p>
          <a:p>
            <a:pPr lvl="1"/>
            <a:endParaRPr lang="en-US" dirty="0" smtClean="0"/>
          </a:p>
          <a:p>
            <a:r>
              <a:rPr lang="en-US" dirty="0" smtClean="0"/>
              <a:t>Problems</a:t>
            </a:r>
          </a:p>
          <a:p>
            <a:pPr lvl="1"/>
            <a:r>
              <a:rPr lang="en-US" dirty="0" smtClean="0"/>
              <a:t>What if I forget to check that return value?</a:t>
            </a:r>
          </a:p>
          <a:p>
            <a:pPr lvl="1"/>
            <a:r>
              <a:rPr lang="en-US" dirty="0" smtClean="0"/>
              <a:t>For some functions there isn’t a “bad value” to return (e.g. max())</a:t>
            </a:r>
            <a:endParaRPr lang="en-US" dirty="0"/>
          </a:p>
        </p:txBody>
      </p:sp>
      <p:sp>
        <p:nvSpPr>
          <p:cNvPr id="2" name="Date Placeholder 1"/>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dirty="0"/>
          </a:p>
        </p:txBody>
      </p:sp>
      <p:sp>
        <p:nvSpPr>
          <p:cNvPr id="4" name="Slide Number Placeholder 5"/>
          <p:cNvSpPr>
            <a:spLocks noGrp="1"/>
          </p:cNvSpPr>
          <p:nvPr>
            <p:ph type="sldNum" sz="quarter" idx="12"/>
          </p:nvPr>
        </p:nvSpPr>
        <p:spPr/>
        <p:txBody>
          <a:bodyPr/>
          <a:lstStyle/>
          <a:p>
            <a:fld id="{FAE54A46-8264-43F3-BC61-36D46593FF4F}" type="slidenum">
              <a:rPr lang="en-US" smtClean="0"/>
              <a:pPr/>
              <a:t>25</a:t>
            </a:fld>
            <a:endParaRPr lang="en-US" dirty="0"/>
          </a:p>
        </p:txBody>
      </p:sp>
    </p:spTree>
    <p:extLst>
      <p:ext uri="{BB962C8B-B14F-4D97-AF65-F5344CB8AC3E}">
        <p14:creationId xmlns:p14="http://schemas.microsoft.com/office/powerpoint/2010/main" val="6450026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mtClean="0"/>
              <a:t>How to Report an Error</a:t>
            </a:r>
            <a:endParaRPr lang="en-US" dirty="0"/>
          </a:p>
        </p:txBody>
      </p:sp>
      <p:sp>
        <p:nvSpPr>
          <p:cNvPr id="10243" name="Rectangle 3"/>
          <p:cNvSpPr>
            <a:spLocks noGrp="1" noChangeArrowheads="1"/>
          </p:cNvSpPr>
          <p:nvPr>
            <p:ph idx="1"/>
          </p:nvPr>
        </p:nvSpPr>
        <p:spPr/>
        <p:txBody>
          <a:bodyPr>
            <a:normAutofit fontScale="70000" lnSpcReduction="20000"/>
          </a:bodyPr>
          <a:lstStyle/>
          <a:p>
            <a:r>
              <a:rPr lang="en-US" dirty="0"/>
              <a:t>Set an error status indicator (not general, problematic, don’t!)</a:t>
            </a:r>
          </a:p>
          <a:p>
            <a:pPr marL="667512" lvl="2" indent="0">
              <a:buNone/>
            </a:pPr>
            <a:endParaRPr lang="en-US" dirty="0" smtClean="0">
              <a:solidFill>
                <a:srgbClr val="0000FF"/>
              </a:solidFill>
              <a:latin typeface="Consolas"/>
            </a:endParaRPr>
          </a:p>
          <a:p>
            <a:pPr marL="667512" lvl="2" indent="0">
              <a:buNone/>
            </a:pPr>
            <a:r>
              <a:rPr lang="en-US" i="0" dirty="0" err="1" smtClean="0">
                <a:solidFill>
                  <a:srgbClr val="0000FF"/>
                </a:solidFill>
                <a:latin typeface="Consolas"/>
              </a:rPr>
              <a:t>int</a:t>
            </a:r>
            <a:r>
              <a:rPr lang="en-US" i="0" dirty="0" smtClean="0">
                <a:solidFill>
                  <a:srgbClr val="0000FF"/>
                </a:solidFill>
                <a:latin typeface="Consolas"/>
              </a:rPr>
              <a:t> </a:t>
            </a:r>
            <a:r>
              <a:rPr lang="en-US" i="0" dirty="0" err="1" smtClean="0">
                <a:solidFill>
                  <a:schemeClr val="tx1"/>
                </a:solidFill>
                <a:latin typeface="Consolas"/>
              </a:rPr>
              <a:t>errno</a:t>
            </a:r>
            <a:r>
              <a:rPr lang="en-US" i="0" dirty="0" smtClean="0">
                <a:solidFill>
                  <a:schemeClr val="tx1"/>
                </a:solidFill>
                <a:latin typeface="Consolas"/>
              </a:rPr>
              <a:t> = 0</a:t>
            </a:r>
            <a:r>
              <a:rPr lang="en-US" i="0" dirty="0" smtClean="0">
                <a:solidFill>
                  <a:srgbClr val="0000FF"/>
                </a:solidFill>
                <a:latin typeface="Consolas"/>
              </a:rPr>
              <a:t>;     </a:t>
            </a:r>
            <a:r>
              <a:rPr lang="en-US" i="0" dirty="0" smtClean="0">
                <a:solidFill>
                  <a:srgbClr val="008000"/>
                </a:solidFill>
                <a:latin typeface="Consolas"/>
              </a:rPr>
              <a:t>// used to indicate errors</a:t>
            </a:r>
            <a:endParaRPr lang="en-US" i="0" dirty="0" smtClean="0">
              <a:solidFill>
                <a:srgbClr val="0000FF"/>
              </a:solidFill>
              <a:latin typeface="Consolas"/>
            </a:endParaRPr>
          </a:p>
          <a:p>
            <a:pPr marL="667512" lvl="2" indent="0">
              <a:buNone/>
            </a:pPr>
            <a:r>
              <a:rPr lang="en-US" i="0" dirty="0" err="1" smtClean="0">
                <a:solidFill>
                  <a:srgbClr val="0000FF"/>
                </a:solidFill>
                <a:latin typeface="Consolas"/>
              </a:rPr>
              <a:t>int</a:t>
            </a:r>
            <a:r>
              <a:rPr lang="en-US" i="0" dirty="0" smtClean="0">
                <a:solidFill>
                  <a:prstClr val="black"/>
                </a:solidFill>
                <a:latin typeface="Consolas"/>
              </a:rPr>
              <a:t> </a:t>
            </a:r>
            <a:r>
              <a:rPr lang="en-US" i="0" dirty="0">
                <a:solidFill>
                  <a:prstClr val="black"/>
                </a:solidFill>
                <a:latin typeface="Consolas"/>
              </a:rPr>
              <a:t>area(</a:t>
            </a:r>
            <a:r>
              <a:rPr lang="en-US" i="0" dirty="0" err="1">
                <a:solidFill>
                  <a:srgbClr val="0000FF"/>
                </a:solidFill>
                <a:latin typeface="Consolas"/>
              </a:rPr>
              <a:t>int</a:t>
            </a:r>
            <a:r>
              <a:rPr lang="en-US" i="0" dirty="0">
                <a:solidFill>
                  <a:prstClr val="black"/>
                </a:solidFill>
                <a:latin typeface="Consolas"/>
              </a:rPr>
              <a:t> length, </a:t>
            </a:r>
            <a:r>
              <a:rPr lang="en-US" i="0" dirty="0" err="1">
                <a:solidFill>
                  <a:srgbClr val="0000FF"/>
                </a:solidFill>
                <a:latin typeface="Consolas"/>
              </a:rPr>
              <a:t>int</a:t>
            </a:r>
            <a:r>
              <a:rPr lang="en-US" i="0" dirty="0">
                <a:solidFill>
                  <a:prstClr val="black"/>
                </a:solidFill>
                <a:latin typeface="Consolas"/>
              </a:rPr>
              <a:t> width</a:t>
            </a:r>
            <a:r>
              <a:rPr lang="en-US" i="0" dirty="0" smtClean="0">
                <a:solidFill>
                  <a:prstClr val="black"/>
                </a:solidFill>
                <a:latin typeface="Consolas"/>
              </a:rPr>
              <a:t>)</a:t>
            </a:r>
            <a:endParaRPr lang="en-US" i="0" dirty="0">
              <a:solidFill>
                <a:prstClr val="black"/>
              </a:solidFill>
              <a:latin typeface="Consolas"/>
            </a:endParaRPr>
          </a:p>
          <a:p>
            <a:pPr marL="667512" lvl="2" indent="0">
              <a:buNone/>
            </a:pPr>
            <a:r>
              <a:rPr lang="en-US" i="0" dirty="0">
                <a:solidFill>
                  <a:prstClr val="black"/>
                </a:solidFill>
                <a:latin typeface="Consolas"/>
              </a:rPr>
              <a:t>{</a:t>
            </a:r>
          </a:p>
          <a:p>
            <a:pPr marL="667512" lvl="2" indent="0">
              <a:buNone/>
            </a:pPr>
            <a:r>
              <a:rPr lang="en-US" i="0" dirty="0">
                <a:solidFill>
                  <a:prstClr val="black"/>
                </a:solidFill>
                <a:latin typeface="Consolas"/>
              </a:rPr>
              <a:t>    </a:t>
            </a:r>
            <a:r>
              <a:rPr lang="en-US" i="0" dirty="0" smtClean="0">
                <a:solidFill>
                  <a:srgbClr val="0000FF"/>
                </a:solidFill>
                <a:latin typeface="Consolas"/>
              </a:rPr>
              <a:t>if </a:t>
            </a:r>
            <a:r>
              <a:rPr lang="en-US" i="0" dirty="0" smtClean="0">
                <a:solidFill>
                  <a:prstClr val="black"/>
                </a:solidFill>
                <a:latin typeface="Consolas"/>
              </a:rPr>
              <a:t>(</a:t>
            </a:r>
            <a:r>
              <a:rPr lang="en-US" i="0" dirty="0">
                <a:solidFill>
                  <a:prstClr val="black"/>
                </a:solidFill>
                <a:latin typeface="Consolas"/>
              </a:rPr>
              <a:t>length </a:t>
            </a:r>
            <a:r>
              <a:rPr lang="en-US" i="0" dirty="0" smtClean="0">
                <a:solidFill>
                  <a:prstClr val="black"/>
                </a:solidFill>
                <a:latin typeface="Consolas"/>
              </a:rPr>
              <a:t>&lt;= 0 </a:t>
            </a:r>
            <a:r>
              <a:rPr lang="en-US" i="0" dirty="0">
                <a:solidFill>
                  <a:prstClr val="black"/>
                </a:solidFill>
                <a:latin typeface="Consolas"/>
              </a:rPr>
              <a:t>|| width &lt;= 0) </a:t>
            </a:r>
            <a:r>
              <a:rPr lang="en-US" i="0" dirty="0" err="1" smtClean="0">
                <a:solidFill>
                  <a:schemeClr val="tx1"/>
                </a:solidFill>
                <a:latin typeface="Consolas"/>
              </a:rPr>
              <a:t>errno</a:t>
            </a:r>
            <a:r>
              <a:rPr lang="en-US" i="0" dirty="0" smtClean="0">
                <a:solidFill>
                  <a:schemeClr val="tx1"/>
                </a:solidFill>
                <a:latin typeface="Consolas"/>
              </a:rPr>
              <a:t> = 7</a:t>
            </a:r>
            <a:r>
              <a:rPr lang="en-US" i="0" dirty="0" smtClean="0">
                <a:solidFill>
                  <a:prstClr val="black"/>
                </a:solidFill>
                <a:latin typeface="Consolas"/>
              </a:rPr>
              <a:t>;  </a:t>
            </a:r>
            <a:endParaRPr lang="en-US" i="0" dirty="0">
              <a:solidFill>
                <a:prstClr val="black"/>
              </a:solidFill>
              <a:latin typeface="Consolas"/>
            </a:endParaRPr>
          </a:p>
          <a:p>
            <a:pPr marL="667512" lvl="2" indent="0">
              <a:buNone/>
            </a:pPr>
            <a:r>
              <a:rPr lang="en-US" i="0" dirty="0">
                <a:solidFill>
                  <a:prstClr val="black"/>
                </a:solidFill>
                <a:latin typeface="Consolas"/>
              </a:rPr>
              <a:t>    </a:t>
            </a:r>
            <a:r>
              <a:rPr lang="en-US" i="0" dirty="0">
                <a:solidFill>
                  <a:srgbClr val="0000FF"/>
                </a:solidFill>
                <a:latin typeface="Consolas"/>
              </a:rPr>
              <a:t>return</a:t>
            </a:r>
            <a:r>
              <a:rPr lang="en-US" i="0" dirty="0">
                <a:solidFill>
                  <a:prstClr val="black"/>
                </a:solidFill>
                <a:latin typeface="Consolas"/>
              </a:rPr>
              <a:t> length*width;</a:t>
            </a:r>
          </a:p>
          <a:p>
            <a:pPr marL="667512" lvl="2" indent="0">
              <a:buNone/>
            </a:pPr>
            <a:r>
              <a:rPr lang="en-US" i="0" dirty="0">
                <a:solidFill>
                  <a:prstClr val="black"/>
                </a:solidFill>
                <a:latin typeface="Consolas"/>
              </a:rPr>
              <a:t>}</a:t>
            </a:r>
          </a:p>
          <a:p>
            <a:pPr lvl="1"/>
            <a:endParaRPr lang="en-US" dirty="0" smtClean="0"/>
          </a:p>
          <a:p>
            <a:r>
              <a:rPr lang="en-US" dirty="0" smtClean="0"/>
              <a:t>So</a:t>
            </a:r>
            <a:r>
              <a:rPr lang="en-US" dirty="0"/>
              <a:t>, “let the caller check”</a:t>
            </a:r>
            <a:endParaRPr lang="en-US" dirty="0" smtClean="0"/>
          </a:p>
          <a:p>
            <a:pPr marL="667512" lvl="2" indent="0">
              <a:buNone/>
            </a:pPr>
            <a:endParaRPr lang="en-US" dirty="0" smtClean="0">
              <a:solidFill>
                <a:srgbClr val="0000FF"/>
              </a:solidFill>
              <a:latin typeface="Consolas"/>
            </a:endParaRPr>
          </a:p>
          <a:p>
            <a:pPr marL="667512" lvl="2" indent="0">
              <a:buNone/>
            </a:pPr>
            <a:r>
              <a:rPr lang="en-US" i="0" dirty="0" err="1" smtClean="0">
                <a:solidFill>
                  <a:srgbClr val="0000FF"/>
                </a:solidFill>
                <a:latin typeface="Consolas"/>
              </a:rPr>
              <a:t>int</a:t>
            </a:r>
            <a:r>
              <a:rPr lang="en-US" i="0" dirty="0" smtClean="0">
                <a:solidFill>
                  <a:prstClr val="black"/>
                </a:solidFill>
                <a:latin typeface="Consolas"/>
              </a:rPr>
              <a:t> z = area(x, y);</a:t>
            </a:r>
          </a:p>
          <a:p>
            <a:pPr marL="667512" lvl="2" indent="0">
              <a:buNone/>
            </a:pPr>
            <a:r>
              <a:rPr lang="en-US" i="0" dirty="0" smtClean="0">
                <a:solidFill>
                  <a:srgbClr val="0000FF"/>
                </a:solidFill>
                <a:latin typeface="Consolas"/>
              </a:rPr>
              <a:t>if</a:t>
            </a:r>
            <a:r>
              <a:rPr lang="en-US" i="0" dirty="0" smtClean="0">
                <a:solidFill>
                  <a:prstClr val="black"/>
                </a:solidFill>
                <a:latin typeface="Consolas"/>
              </a:rPr>
              <a:t> (</a:t>
            </a:r>
            <a:r>
              <a:rPr lang="en-US" i="0" dirty="0" err="1" smtClean="0">
                <a:solidFill>
                  <a:prstClr val="black"/>
                </a:solidFill>
                <a:latin typeface="Consolas"/>
              </a:rPr>
              <a:t>errno</a:t>
            </a:r>
            <a:r>
              <a:rPr lang="en-US" i="0" dirty="0" smtClean="0">
                <a:solidFill>
                  <a:prstClr val="black"/>
                </a:solidFill>
                <a:latin typeface="Consolas"/>
              </a:rPr>
              <a:t> == 7) </a:t>
            </a:r>
            <a:r>
              <a:rPr lang="en-US" i="0" dirty="0">
                <a:solidFill>
                  <a:prstClr val="black"/>
                </a:solidFill>
                <a:latin typeface="Consolas"/>
              </a:rPr>
              <a:t>error(</a:t>
            </a:r>
            <a:r>
              <a:rPr lang="en-US" i="0" dirty="0">
                <a:solidFill>
                  <a:srgbClr val="A31515"/>
                </a:solidFill>
                <a:latin typeface="Consolas"/>
              </a:rPr>
              <a:t>"bad area computation"</a:t>
            </a:r>
            <a:r>
              <a:rPr lang="en-US" i="0" dirty="0">
                <a:solidFill>
                  <a:prstClr val="black"/>
                </a:solidFill>
                <a:latin typeface="Consolas"/>
              </a:rPr>
              <a:t>);</a:t>
            </a:r>
          </a:p>
          <a:p>
            <a:pPr marL="667512" lvl="2" indent="0">
              <a:buNone/>
            </a:pPr>
            <a:r>
              <a:rPr lang="en-US" i="0" dirty="0">
                <a:solidFill>
                  <a:prstClr val="black"/>
                </a:solidFill>
                <a:latin typeface="Consolas"/>
              </a:rPr>
              <a:t>   </a:t>
            </a:r>
            <a:r>
              <a:rPr lang="en-US" i="0" dirty="0" smtClean="0">
                <a:solidFill>
                  <a:srgbClr val="008000"/>
                </a:solidFill>
                <a:latin typeface="Consolas"/>
              </a:rPr>
              <a:t>// …</a:t>
            </a:r>
            <a:endParaRPr lang="en-US" i="0" dirty="0">
              <a:solidFill>
                <a:prstClr val="black"/>
              </a:solidFill>
              <a:latin typeface="Consolas"/>
            </a:endParaRPr>
          </a:p>
          <a:p>
            <a:r>
              <a:rPr lang="en-US" dirty="0" smtClean="0"/>
              <a:t>Problems</a:t>
            </a:r>
          </a:p>
          <a:p>
            <a:pPr lvl="1"/>
            <a:r>
              <a:rPr lang="en-US" dirty="0"/>
              <a:t>What if I forget to check </a:t>
            </a:r>
            <a:r>
              <a:rPr lang="en-US" dirty="0" err="1"/>
              <a:t>errno</a:t>
            </a:r>
            <a:r>
              <a:rPr lang="en-US" dirty="0"/>
              <a:t>?</a:t>
            </a:r>
          </a:p>
          <a:p>
            <a:pPr lvl="1"/>
            <a:r>
              <a:rPr lang="en-US" dirty="0"/>
              <a:t>How do I pick a value for </a:t>
            </a:r>
            <a:r>
              <a:rPr lang="en-US" dirty="0" err="1"/>
              <a:t>errno</a:t>
            </a:r>
            <a:r>
              <a:rPr lang="en-US" dirty="0"/>
              <a:t> that’s different from all others?</a:t>
            </a:r>
          </a:p>
          <a:p>
            <a:pPr lvl="1"/>
            <a:r>
              <a:rPr lang="en-US" dirty="0"/>
              <a:t>How do I deal with that error?</a:t>
            </a:r>
          </a:p>
        </p:txBody>
      </p:sp>
      <p:sp>
        <p:nvSpPr>
          <p:cNvPr id="2" name="Date Placeholder 1"/>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dirty="0"/>
          </a:p>
        </p:txBody>
      </p:sp>
      <p:sp>
        <p:nvSpPr>
          <p:cNvPr id="4" name="Slide Number Placeholder 5"/>
          <p:cNvSpPr>
            <a:spLocks noGrp="1"/>
          </p:cNvSpPr>
          <p:nvPr>
            <p:ph type="sldNum" sz="quarter" idx="12"/>
          </p:nvPr>
        </p:nvSpPr>
        <p:spPr/>
        <p:txBody>
          <a:bodyPr/>
          <a:lstStyle/>
          <a:p>
            <a:fld id="{FAE54A46-8264-43F3-BC61-36D46593FF4F}" type="slidenum">
              <a:rPr lang="en-US" smtClean="0"/>
              <a:pPr/>
              <a:t>26</a:t>
            </a:fld>
            <a:endParaRPr lang="en-US" dirty="0"/>
          </a:p>
        </p:txBody>
      </p:sp>
    </p:spTree>
    <p:extLst>
      <p:ext uri="{BB962C8B-B14F-4D97-AF65-F5344CB8AC3E}">
        <p14:creationId xmlns:p14="http://schemas.microsoft.com/office/powerpoint/2010/main" val="5289285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dirty="0" smtClean="0"/>
              <a:t>How to Report an Error</a:t>
            </a:r>
            <a:endParaRPr lang="en-US" dirty="0"/>
          </a:p>
        </p:txBody>
      </p:sp>
      <p:sp>
        <p:nvSpPr>
          <p:cNvPr id="12291" name="Rectangle 3"/>
          <p:cNvSpPr>
            <a:spLocks noGrp="1" noChangeArrowheads="1"/>
          </p:cNvSpPr>
          <p:nvPr>
            <p:ph idx="1"/>
          </p:nvPr>
        </p:nvSpPr>
        <p:spPr>
          <a:xfrm>
            <a:off x="1264180" y="1981200"/>
            <a:ext cx="10028660" cy="4276804"/>
          </a:xfrm>
        </p:spPr>
        <p:txBody>
          <a:bodyPr>
            <a:normAutofit fontScale="25000" lnSpcReduction="20000"/>
          </a:bodyPr>
          <a:lstStyle/>
          <a:p>
            <a:r>
              <a:rPr lang="en-US" sz="11200" dirty="0"/>
              <a:t>Report an error by throwing an exception</a:t>
            </a:r>
          </a:p>
          <a:p>
            <a:pPr marL="667512" lvl="2" indent="0">
              <a:buNone/>
            </a:pPr>
            <a:r>
              <a:rPr lang="en-US" sz="5600" i="0" dirty="0">
                <a:solidFill>
                  <a:srgbClr val="0000FF"/>
                </a:solidFill>
                <a:latin typeface="Consolas"/>
              </a:rPr>
              <a:t>class</a:t>
            </a:r>
            <a:r>
              <a:rPr lang="en-US" sz="5600" i="0" dirty="0">
                <a:solidFill>
                  <a:prstClr val="black"/>
                </a:solidFill>
                <a:latin typeface="Consolas"/>
              </a:rPr>
              <a:t> </a:t>
            </a:r>
            <a:r>
              <a:rPr lang="en-US" sz="5600" dirty="0" err="1">
                <a:solidFill>
                  <a:prstClr val="black"/>
                </a:solidFill>
                <a:latin typeface="Consolas"/>
              </a:rPr>
              <a:t>b</a:t>
            </a:r>
            <a:r>
              <a:rPr lang="en-US" sz="5600" i="0" dirty="0" err="1" smtClean="0">
                <a:solidFill>
                  <a:prstClr val="black"/>
                </a:solidFill>
                <a:latin typeface="Consolas"/>
              </a:rPr>
              <a:t>ad_area</a:t>
            </a:r>
            <a:r>
              <a:rPr lang="en-US" sz="5600" i="0" dirty="0" smtClean="0">
                <a:solidFill>
                  <a:prstClr val="black"/>
                </a:solidFill>
                <a:latin typeface="Consolas"/>
              </a:rPr>
              <a:t> : </a:t>
            </a:r>
            <a:r>
              <a:rPr lang="en-US" sz="5600" i="0" dirty="0" err="1" smtClean="0">
                <a:solidFill>
                  <a:prstClr val="black"/>
                </a:solidFill>
                <a:latin typeface="Consolas"/>
              </a:rPr>
              <a:t>std</a:t>
            </a:r>
            <a:r>
              <a:rPr lang="en-US" sz="5600" i="0" dirty="0" smtClean="0">
                <a:solidFill>
                  <a:prstClr val="black"/>
                </a:solidFill>
                <a:latin typeface="Consolas"/>
              </a:rPr>
              <a:t>::exception {};     </a:t>
            </a:r>
            <a:r>
              <a:rPr lang="en-US" sz="5600" i="0" dirty="0" smtClean="0">
                <a:solidFill>
                  <a:srgbClr val="008000"/>
                </a:solidFill>
                <a:latin typeface="Consolas"/>
              </a:rPr>
              <a:t>// </a:t>
            </a:r>
            <a:r>
              <a:rPr lang="en-US" sz="5600" i="0" dirty="0">
                <a:solidFill>
                  <a:srgbClr val="008000"/>
                </a:solidFill>
                <a:latin typeface="Consolas"/>
              </a:rPr>
              <a:t>a class is a user defined type</a:t>
            </a:r>
            <a:endParaRPr lang="en-US" sz="5600" i="0" dirty="0">
              <a:solidFill>
                <a:prstClr val="black"/>
              </a:solidFill>
              <a:latin typeface="Consolas"/>
            </a:endParaRPr>
          </a:p>
          <a:p>
            <a:pPr marL="667512" lvl="2" indent="0">
              <a:buNone/>
            </a:pPr>
            <a:r>
              <a:rPr lang="en-US" sz="5600" i="0" dirty="0" smtClean="0">
                <a:solidFill>
                  <a:srgbClr val="008000"/>
                </a:solidFill>
                <a:latin typeface="Consolas"/>
              </a:rPr>
              <a:t>                                        // </a:t>
            </a:r>
            <a:r>
              <a:rPr lang="en-US" sz="5600" dirty="0" err="1">
                <a:solidFill>
                  <a:srgbClr val="008000"/>
                </a:solidFill>
                <a:latin typeface="Consolas"/>
              </a:rPr>
              <a:t>b</a:t>
            </a:r>
            <a:r>
              <a:rPr lang="en-US" sz="5600" i="0" dirty="0" err="1" smtClean="0">
                <a:solidFill>
                  <a:srgbClr val="008000"/>
                </a:solidFill>
                <a:latin typeface="Consolas"/>
              </a:rPr>
              <a:t>ad_area</a:t>
            </a:r>
            <a:r>
              <a:rPr lang="en-US" sz="5600" i="0" dirty="0" smtClean="0">
                <a:solidFill>
                  <a:srgbClr val="008000"/>
                </a:solidFill>
                <a:latin typeface="Consolas"/>
              </a:rPr>
              <a:t> </a:t>
            </a:r>
            <a:r>
              <a:rPr lang="en-US" sz="5600" i="0" dirty="0">
                <a:solidFill>
                  <a:srgbClr val="008000"/>
                </a:solidFill>
                <a:latin typeface="Consolas"/>
              </a:rPr>
              <a:t>is a type to be used as an exception</a:t>
            </a:r>
            <a:endParaRPr lang="en-US" sz="5600" i="0" dirty="0">
              <a:solidFill>
                <a:prstClr val="black"/>
              </a:solidFill>
              <a:latin typeface="Consolas"/>
            </a:endParaRPr>
          </a:p>
          <a:p>
            <a:pPr marL="667512" lvl="2" indent="0">
              <a:buNone/>
            </a:pPr>
            <a:endParaRPr lang="en-US" sz="5600" i="0" dirty="0">
              <a:solidFill>
                <a:prstClr val="black"/>
              </a:solidFill>
              <a:latin typeface="Consolas"/>
            </a:endParaRPr>
          </a:p>
          <a:p>
            <a:pPr marL="667512" lvl="2" indent="0">
              <a:buNone/>
            </a:pPr>
            <a:r>
              <a:rPr lang="en-US" sz="5600" i="0" dirty="0" err="1">
                <a:solidFill>
                  <a:srgbClr val="0000FF"/>
                </a:solidFill>
                <a:latin typeface="Consolas"/>
              </a:rPr>
              <a:t>int</a:t>
            </a:r>
            <a:r>
              <a:rPr lang="en-US" sz="5600" i="0" dirty="0">
                <a:solidFill>
                  <a:prstClr val="black"/>
                </a:solidFill>
                <a:latin typeface="Consolas"/>
              </a:rPr>
              <a:t> area(</a:t>
            </a:r>
            <a:r>
              <a:rPr lang="en-US" sz="5600" i="0" dirty="0" err="1">
                <a:solidFill>
                  <a:srgbClr val="0000FF"/>
                </a:solidFill>
                <a:latin typeface="Consolas"/>
              </a:rPr>
              <a:t>int</a:t>
            </a:r>
            <a:r>
              <a:rPr lang="en-US" sz="5600" i="0" dirty="0">
                <a:solidFill>
                  <a:prstClr val="black"/>
                </a:solidFill>
                <a:latin typeface="Consolas"/>
              </a:rPr>
              <a:t> length, </a:t>
            </a:r>
            <a:r>
              <a:rPr lang="en-US" sz="5600" i="0" dirty="0" err="1">
                <a:solidFill>
                  <a:srgbClr val="0000FF"/>
                </a:solidFill>
                <a:latin typeface="Consolas"/>
              </a:rPr>
              <a:t>int</a:t>
            </a:r>
            <a:r>
              <a:rPr lang="en-US" sz="5600" i="0" dirty="0">
                <a:solidFill>
                  <a:prstClr val="black"/>
                </a:solidFill>
                <a:latin typeface="Consolas"/>
              </a:rPr>
              <a:t> width)</a:t>
            </a:r>
          </a:p>
          <a:p>
            <a:pPr marL="667512" lvl="2" indent="0">
              <a:buNone/>
            </a:pPr>
            <a:r>
              <a:rPr lang="en-US" sz="5600" i="0" dirty="0">
                <a:solidFill>
                  <a:prstClr val="black"/>
                </a:solidFill>
                <a:latin typeface="Consolas"/>
              </a:rPr>
              <a:t>{</a:t>
            </a:r>
          </a:p>
          <a:p>
            <a:pPr marL="667512" lvl="2" indent="0">
              <a:buNone/>
            </a:pPr>
            <a:r>
              <a:rPr lang="en-US" sz="5600" i="0" dirty="0">
                <a:solidFill>
                  <a:prstClr val="black"/>
                </a:solidFill>
                <a:latin typeface="Consolas"/>
              </a:rPr>
              <a:t>    </a:t>
            </a:r>
            <a:r>
              <a:rPr lang="en-US" sz="5600" i="0" dirty="0">
                <a:solidFill>
                  <a:srgbClr val="0000FF"/>
                </a:solidFill>
                <a:latin typeface="Consolas"/>
              </a:rPr>
              <a:t>if</a:t>
            </a:r>
            <a:r>
              <a:rPr lang="en-US" sz="5600" i="0" dirty="0">
                <a:solidFill>
                  <a:prstClr val="black"/>
                </a:solidFill>
                <a:latin typeface="Consolas"/>
              </a:rPr>
              <a:t> (length &lt;= 0 || width &lt;= 0) </a:t>
            </a:r>
            <a:r>
              <a:rPr lang="en-US" sz="5600" i="0" dirty="0">
                <a:solidFill>
                  <a:srgbClr val="0000FF"/>
                </a:solidFill>
                <a:latin typeface="Consolas"/>
              </a:rPr>
              <a:t>throw</a:t>
            </a:r>
            <a:r>
              <a:rPr lang="en-US" sz="5600" i="0" dirty="0">
                <a:solidFill>
                  <a:prstClr val="black"/>
                </a:solidFill>
                <a:latin typeface="Consolas"/>
              </a:rPr>
              <a:t> </a:t>
            </a:r>
            <a:r>
              <a:rPr lang="en-US" sz="5600" dirty="0" err="1">
                <a:solidFill>
                  <a:prstClr val="black"/>
                </a:solidFill>
                <a:latin typeface="Consolas"/>
              </a:rPr>
              <a:t>b</a:t>
            </a:r>
            <a:r>
              <a:rPr lang="en-US" sz="5600" i="0" dirty="0" err="1" smtClean="0">
                <a:solidFill>
                  <a:prstClr val="black"/>
                </a:solidFill>
                <a:latin typeface="Consolas"/>
              </a:rPr>
              <a:t>ad_area</a:t>
            </a:r>
            <a:r>
              <a:rPr lang="en-US" sz="5600" i="0" dirty="0">
                <a:solidFill>
                  <a:prstClr val="black"/>
                </a:solidFill>
                <a:latin typeface="Consolas"/>
              </a:rPr>
              <a:t>();   </a:t>
            </a:r>
            <a:r>
              <a:rPr lang="en-US" sz="5600" i="0" dirty="0">
                <a:solidFill>
                  <a:srgbClr val="008000"/>
                </a:solidFill>
                <a:latin typeface="Consolas"/>
              </a:rPr>
              <a:t>// note the ()</a:t>
            </a:r>
            <a:endParaRPr lang="en-US" sz="5600" i="0" dirty="0">
              <a:solidFill>
                <a:prstClr val="black"/>
              </a:solidFill>
              <a:latin typeface="Consolas"/>
            </a:endParaRPr>
          </a:p>
          <a:p>
            <a:pPr marL="667512" lvl="2" indent="0">
              <a:buNone/>
            </a:pPr>
            <a:r>
              <a:rPr lang="en-US" sz="5600" i="0" dirty="0">
                <a:solidFill>
                  <a:prstClr val="black"/>
                </a:solidFill>
                <a:latin typeface="Consolas"/>
              </a:rPr>
              <a:t>    </a:t>
            </a:r>
            <a:r>
              <a:rPr lang="en-US" sz="5600" i="0" dirty="0">
                <a:solidFill>
                  <a:srgbClr val="0000FF"/>
                </a:solidFill>
                <a:latin typeface="Consolas"/>
              </a:rPr>
              <a:t>return</a:t>
            </a:r>
            <a:r>
              <a:rPr lang="en-US" sz="5600" i="0" dirty="0">
                <a:solidFill>
                  <a:prstClr val="black"/>
                </a:solidFill>
                <a:latin typeface="Consolas"/>
              </a:rPr>
              <a:t> length * width;</a:t>
            </a:r>
          </a:p>
          <a:p>
            <a:pPr marL="667512" lvl="2" indent="0">
              <a:buNone/>
            </a:pPr>
            <a:r>
              <a:rPr lang="en-US" sz="5600" i="0" dirty="0">
                <a:solidFill>
                  <a:prstClr val="black"/>
                </a:solidFill>
                <a:latin typeface="Consolas"/>
              </a:rPr>
              <a:t>}</a:t>
            </a:r>
          </a:p>
          <a:p>
            <a:pPr lvl="2"/>
            <a:endParaRPr lang="en-US" dirty="0" smtClean="0"/>
          </a:p>
          <a:p>
            <a:pPr lvl="2"/>
            <a:endParaRPr lang="en-US" dirty="0" smtClean="0"/>
          </a:p>
          <a:p>
            <a:r>
              <a:rPr lang="en-US" sz="11200" dirty="0"/>
              <a:t>Catch and deal with the error (e.g., in main())</a:t>
            </a:r>
            <a:endParaRPr lang="en-US" sz="9800" dirty="0"/>
          </a:p>
          <a:p>
            <a:pPr marL="667512" lvl="2" indent="0">
              <a:buNone/>
            </a:pPr>
            <a:r>
              <a:rPr lang="en-US" sz="5600" i="0" dirty="0">
                <a:solidFill>
                  <a:srgbClr val="0000FF"/>
                </a:solidFill>
                <a:latin typeface="Consolas"/>
              </a:rPr>
              <a:t>try</a:t>
            </a:r>
            <a:r>
              <a:rPr lang="en-US" sz="5600" i="0" dirty="0">
                <a:solidFill>
                  <a:prstClr val="black"/>
                </a:solidFill>
                <a:latin typeface="Consolas"/>
              </a:rPr>
              <a:t> {</a:t>
            </a:r>
          </a:p>
          <a:p>
            <a:pPr marL="667512" lvl="2" indent="0">
              <a:buNone/>
            </a:pPr>
            <a:r>
              <a:rPr lang="en-US" sz="5600" i="0" dirty="0">
                <a:solidFill>
                  <a:prstClr val="black"/>
                </a:solidFill>
                <a:latin typeface="Consolas"/>
              </a:rPr>
              <a:t>    </a:t>
            </a:r>
            <a:r>
              <a:rPr lang="en-US" sz="5600" i="0" dirty="0" err="1">
                <a:solidFill>
                  <a:srgbClr val="0000FF"/>
                </a:solidFill>
                <a:latin typeface="Consolas"/>
              </a:rPr>
              <a:t>int</a:t>
            </a:r>
            <a:r>
              <a:rPr lang="en-US" sz="5600" i="0" dirty="0">
                <a:solidFill>
                  <a:prstClr val="black"/>
                </a:solidFill>
                <a:latin typeface="Consolas"/>
              </a:rPr>
              <a:t> z = area(</a:t>
            </a:r>
            <a:r>
              <a:rPr lang="en-US" sz="5600" i="0" dirty="0" err="1">
                <a:solidFill>
                  <a:prstClr val="black"/>
                </a:solidFill>
                <a:latin typeface="Consolas"/>
              </a:rPr>
              <a:t>x,y</a:t>
            </a:r>
            <a:r>
              <a:rPr lang="en-US" sz="5600" i="0" dirty="0">
                <a:solidFill>
                  <a:prstClr val="black"/>
                </a:solidFill>
                <a:latin typeface="Consolas"/>
              </a:rPr>
              <a:t>);  </a:t>
            </a:r>
            <a:r>
              <a:rPr lang="en-US" sz="5600" i="0" dirty="0">
                <a:solidFill>
                  <a:srgbClr val="008000"/>
                </a:solidFill>
                <a:latin typeface="Consolas"/>
              </a:rPr>
              <a:t>//  if area() doesn’t throw an exception</a:t>
            </a:r>
            <a:endParaRPr lang="en-US" sz="5600" i="0" dirty="0">
              <a:solidFill>
                <a:prstClr val="black"/>
              </a:solidFill>
              <a:latin typeface="Consolas"/>
            </a:endParaRPr>
          </a:p>
          <a:p>
            <a:pPr marL="667512" lvl="2" indent="0">
              <a:buNone/>
            </a:pPr>
            <a:r>
              <a:rPr lang="en-US" sz="5600" i="0" dirty="0">
                <a:solidFill>
                  <a:prstClr val="black"/>
                </a:solidFill>
                <a:latin typeface="Consolas"/>
              </a:rPr>
              <a:t>}                       </a:t>
            </a:r>
            <a:r>
              <a:rPr lang="en-US" sz="5600" i="0" dirty="0">
                <a:solidFill>
                  <a:srgbClr val="008000"/>
                </a:solidFill>
                <a:latin typeface="Consolas"/>
              </a:rPr>
              <a:t>// make the assignment and proceed</a:t>
            </a:r>
            <a:endParaRPr lang="en-US" sz="5600" i="0" dirty="0">
              <a:solidFill>
                <a:prstClr val="black"/>
              </a:solidFill>
              <a:latin typeface="Consolas"/>
            </a:endParaRPr>
          </a:p>
          <a:p>
            <a:pPr marL="667512" lvl="2" indent="0">
              <a:buNone/>
            </a:pPr>
            <a:r>
              <a:rPr lang="en-US" sz="5600" i="0" dirty="0">
                <a:solidFill>
                  <a:srgbClr val="0000FF"/>
                </a:solidFill>
                <a:latin typeface="Consolas"/>
              </a:rPr>
              <a:t>catch </a:t>
            </a:r>
            <a:r>
              <a:rPr lang="en-US" sz="5600" i="0" dirty="0" smtClean="0">
                <a:solidFill>
                  <a:prstClr val="black"/>
                </a:solidFill>
                <a:latin typeface="Consolas"/>
              </a:rPr>
              <a:t>(</a:t>
            </a:r>
            <a:r>
              <a:rPr lang="en-US" sz="5600" dirty="0" err="1" smtClean="0">
                <a:solidFill>
                  <a:prstClr val="black"/>
                </a:solidFill>
                <a:latin typeface="Consolas"/>
              </a:rPr>
              <a:t>b</a:t>
            </a:r>
            <a:r>
              <a:rPr lang="en-US" sz="5600" i="0" dirty="0" err="1" smtClean="0">
                <a:solidFill>
                  <a:prstClr val="black"/>
                </a:solidFill>
                <a:latin typeface="Consolas"/>
              </a:rPr>
              <a:t>ad_area</a:t>
            </a:r>
            <a:r>
              <a:rPr lang="en-US" sz="5600" i="0" dirty="0" smtClean="0">
                <a:solidFill>
                  <a:prstClr val="black"/>
                </a:solidFill>
                <a:latin typeface="Consolas"/>
              </a:rPr>
              <a:t> </a:t>
            </a:r>
            <a:r>
              <a:rPr lang="en-US" sz="5600" i="0" dirty="0" err="1" smtClean="0">
                <a:solidFill>
                  <a:prstClr val="black"/>
                </a:solidFill>
                <a:latin typeface="Consolas"/>
              </a:rPr>
              <a:t>const</a:t>
            </a:r>
            <a:r>
              <a:rPr lang="en-US" sz="5600" i="0" dirty="0" smtClean="0">
                <a:solidFill>
                  <a:prstClr val="black"/>
                </a:solidFill>
                <a:latin typeface="Consolas"/>
              </a:rPr>
              <a:t>&amp;) </a:t>
            </a:r>
            <a:r>
              <a:rPr lang="en-US" sz="5600" i="0" dirty="0">
                <a:solidFill>
                  <a:prstClr val="black"/>
                </a:solidFill>
                <a:latin typeface="Consolas"/>
              </a:rPr>
              <a:t>{      </a:t>
            </a:r>
            <a:r>
              <a:rPr lang="en-US" sz="5600" i="0" dirty="0">
                <a:solidFill>
                  <a:srgbClr val="008000"/>
                </a:solidFill>
                <a:latin typeface="Consolas"/>
              </a:rPr>
              <a:t>// if area() throws </a:t>
            </a:r>
            <a:r>
              <a:rPr lang="en-US" sz="5600" dirty="0" err="1">
                <a:solidFill>
                  <a:srgbClr val="008000"/>
                </a:solidFill>
                <a:latin typeface="Consolas"/>
              </a:rPr>
              <a:t>b</a:t>
            </a:r>
            <a:r>
              <a:rPr lang="en-US" sz="5600" i="0" dirty="0" err="1" smtClean="0">
                <a:solidFill>
                  <a:srgbClr val="008000"/>
                </a:solidFill>
                <a:latin typeface="Consolas"/>
              </a:rPr>
              <a:t>ad_area</a:t>
            </a:r>
            <a:r>
              <a:rPr lang="en-US" sz="5600" i="0" dirty="0">
                <a:solidFill>
                  <a:srgbClr val="008000"/>
                </a:solidFill>
                <a:latin typeface="Consolas"/>
              </a:rPr>
              <a:t>(), respond</a:t>
            </a:r>
            <a:endParaRPr lang="en-US" sz="5600" i="0" dirty="0">
              <a:solidFill>
                <a:prstClr val="black"/>
              </a:solidFill>
              <a:latin typeface="Consolas"/>
            </a:endParaRPr>
          </a:p>
          <a:p>
            <a:pPr marL="667512" lvl="2" indent="0">
              <a:buNone/>
            </a:pPr>
            <a:r>
              <a:rPr lang="en-US" sz="5600" i="0" dirty="0">
                <a:solidFill>
                  <a:prstClr val="black"/>
                </a:solidFill>
                <a:latin typeface="Consolas"/>
              </a:rPr>
              <a:t>    </a:t>
            </a:r>
            <a:r>
              <a:rPr lang="en-US" sz="5600" i="0" dirty="0" err="1">
                <a:solidFill>
                  <a:prstClr val="black"/>
                </a:solidFill>
                <a:latin typeface="Consolas"/>
              </a:rPr>
              <a:t>cout</a:t>
            </a:r>
            <a:r>
              <a:rPr lang="en-US" sz="5600" i="0" dirty="0">
                <a:solidFill>
                  <a:prstClr val="black"/>
                </a:solidFill>
                <a:latin typeface="Consolas"/>
              </a:rPr>
              <a:t> &lt;&lt; </a:t>
            </a:r>
            <a:r>
              <a:rPr lang="en-US" sz="5600" i="0" dirty="0">
                <a:solidFill>
                  <a:srgbClr val="A31515"/>
                </a:solidFill>
                <a:latin typeface="Consolas"/>
              </a:rPr>
              <a:t>"oops! Bad area calculation – fix program\n"</a:t>
            </a:r>
            <a:r>
              <a:rPr lang="en-US" sz="5600" i="0" dirty="0">
                <a:solidFill>
                  <a:prstClr val="black"/>
                </a:solidFill>
                <a:latin typeface="Consolas"/>
              </a:rPr>
              <a:t>;</a:t>
            </a:r>
          </a:p>
          <a:p>
            <a:pPr marL="667512" lvl="2" indent="0">
              <a:buNone/>
            </a:pPr>
            <a:r>
              <a:rPr lang="en-US" sz="5600" i="0" dirty="0">
                <a:solidFill>
                  <a:prstClr val="black"/>
                </a:solidFill>
                <a:latin typeface="Consolas"/>
              </a:rPr>
              <a:t>}</a:t>
            </a:r>
          </a:p>
          <a:p>
            <a:pPr marL="109728" indent="0">
              <a:buNone/>
            </a:pPr>
            <a:endParaRPr lang="en-US" sz="6000" dirty="0">
              <a:solidFill>
                <a:prstClr val="black"/>
              </a:solidFill>
              <a:latin typeface="Consolas"/>
            </a:endParaRPr>
          </a:p>
        </p:txBody>
      </p:sp>
      <p:sp>
        <p:nvSpPr>
          <p:cNvPr id="2" name="Date Placeholder 1"/>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4" name="Slide Number Placeholder 5"/>
          <p:cNvSpPr>
            <a:spLocks noGrp="1"/>
          </p:cNvSpPr>
          <p:nvPr>
            <p:ph type="sldNum" sz="quarter" idx="12"/>
          </p:nvPr>
        </p:nvSpPr>
        <p:spPr/>
        <p:txBody>
          <a:bodyPr/>
          <a:lstStyle/>
          <a:p>
            <a:fld id="{63DC41FD-B2FA-4C7D-8874-518A3ADEAD12}" type="slidenum">
              <a:rPr lang="en-US" smtClean="0"/>
              <a:pPr/>
              <a:t>27</a:t>
            </a:fld>
            <a:endParaRPr lang="en-US"/>
          </a:p>
        </p:txBody>
      </p:sp>
    </p:spTree>
    <p:extLst>
      <p:ext uri="{BB962C8B-B14F-4D97-AF65-F5344CB8AC3E}">
        <p14:creationId xmlns:p14="http://schemas.microsoft.com/office/powerpoint/2010/main" val="1967074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500" fill="hold"/>
                                        <p:tgtEl>
                                          <p:spTgt spid="122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29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anim calcmode="lin" valueType="num">
                                      <p:cBhvr additive="base">
                                        <p:cTn id="11" dur="500" fill="hold"/>
                                        <p:tgtEl>
                                          <p:spTgt spid="12291">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2291">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anim calcmode="lin" valueType="num">
                                      <p:cBhvr additive="base">
                                        <p:cTn id="15" dur="500" fill="hold"/>
                                        <p:tgtEl>
                                          <p:spTgt spid="12291">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2291">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2291">
                                            <p:txEl>
                                              <p:pRg st="4" end="4"/>
                                            </p:txEl>
                                          </p:spTgt>
                                        </p:tgtEl>
                                        <p:attrNameLst>
                                          <p:attrName>style.visibility</p:attrName>
                                        </p:attrNameLst>
                                      </p:cBhvr>
                                      <p:to>
                                        <p:strVal val="visible"/>
                                      </p:to>
                                    </p:set>
                                    <p:anim calcmode="lin" valueType="num">
                                      <p:cBhvr additive="base">
                                        <p:cTn id="19" dur="500" fill="hold"/>
                                        <p:tgtEl>
                                          <p:spTgt spid="12291">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2291">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2291">
                                            <p:txEl>
                                              <p:pRg st="5" end="5"/>
                                            </p:txEl>
                                          </p:spTgt>
                                        </p:tgtEl>
                                        <p:attrNameLst>
                                          <p:attrName>style.visibility</p:attrName>
                                        </p:attrNameLst>
                                      </p:cBhvr>
                                      <p:to>
                                        <p:strVal val="visible"/>
                                      </p:to>
                                    </p:set>
                                    <p:anim calcmode="lin" valueType="num">
                                      <p:cBhvr additive="base">
                                        <p:cTn id="23" dur="500" fill="hold"/>
                                        <p:tgtEl>
                                          <p:spTgt spid="12291">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2291">
                                            <p:txEl>
                                              <p:pRg st="5" end="5"/>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12291">
                                            <p:txEl>
                                              <p:pRg st="6" end="6"/>
                                            </p:txEl>
                                          </p:spTgt>
                                        </p:tgtEl>
                                        <p:attrNameLst>
                                          <p:attrName>style.visibility</p:attrName>
                                        </p:attrNameLst>
                                      </p:cBhvr>
                                      <p:to>
                                        <p:strVal val="visible"/>
                                      </p:to>
                                    </p:set>
                                    <p:anim calcmode="lin" valueType="num">
                                      <p:cBhvr additive="base">
                                        <p:cTn id="27" dur="500" fill="hold"/>
                                        <p:tgtEl>
                                          <p:spTgt spid="12291">
                                            <p:txEl>
                                              <p:pRg st="6" end="6"/>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2291">
                                            <p:txEl>
                                              <p:pRg st="6" end="6"/>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12291">
                                            <p:txEl>
                                              <p:pRg st="7" end="7"/>
                                            </p:txEl>
                                          </p:spTgt>
                                        </p:tgtEl>
                                        <p:attrNameLst>
                                          <p:attrName>style.visibility</p:attrName>
                                        </p:attrNameLst>
                                      </p:cBhvr>
                                      <p:to>
                                        <p:strVal val="visible"/>
                                      </p:to>
                                    </p:set>
                                    <p:anim calcmode="lin" valueType="num">
                                      <p:cBhvr additive="base">
                                        <p:cTn id="31" dur="500" fill="hold"/>
                                        <p:tgtEl>
                                          <p:spTgt spid="12291">
                                            <p:txEl>
                                              <p:pRg st="7" end="7"/>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2291">
                                            <p:txEl>
                                              <p:pRg st="7" end="7"/>
                                            </p:txEl>
                                          </p:spTgt>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12291">
                                            <p:txEl>
                                              <p:pRg st="8" end="8"/>
                                            </p:txEl>
                                          </p:spTgt>
                                        </p:tgtEl>
                                        <p:attrNameLst>
                                          <p:attrName>style.visibility</p:attrName>
                                        </p:attrNameLst>
                                      </p:cBhvr>
                                      <p:to>
                                        <p:strVal val="visible"/>
                                      </p:to>
                                    </p:set>
                                    <p:anim calcmode="lin" valueType="num">
                                      <p:cBhvr additive="base">
                                        <p:cTn id="35" dur="500" fill="hold"/>
                                        <p:tgtEl>
                                          <p:spTgt spid="12291">
                                            <p:txEl>
                                              <p:pRg st="8" end="8"/>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12291">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12291">
                                            <p:txEl>
                                              <p:pRg st="11" end="11"/>
                                            </p:txEl>
                                          </p:spTgt>
                                        </p:tgtEl>
                                        <p:attrNameLst>
                                          <p:attrName>style.visibility</p:attrName>
                                        </p:attrNameLst>
                                      </p:cBhvr>
                                      <p:to>
                                        <p:strVal val="visible"/>
                                      </p:to>
                                    </p:set>
                                    <p:anim calcmode="lin" valueType="num">
                                      <p:cBhvr additive="base">
                                        <p:cTn id="41" dur="500" fill="hold"/>
                                        <p:tgtEl>
                                          <p:spTgt spid="12291">
                                            <p:txEl>
                                              <p:pRg st="11" end="11"/>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12291">
                                            <p:txEl>
                                              <p:pRg st="11" end="11"/>
                                            </p:txEl>
                                          </p:spTgt>
                                        </p:tgtEl>
                                        <p:attrNameLst>
                                          <p:attrName>ppt_y</p:attrName>
                                        </p:attrNameLst>
                                      </p:cBhvr>
                                      <p:tavLst>
                                        <p:tav tm="0">
                                          <p:val>
                                            <p:strVal val="#ppt_y"/>
                                          </p:val>
                                        </p:tav>
                                        <p:tav tm="100000">
                                          <p:val>
                                            <p:strVal val="#ppt_y"/>
                                          </p:val>
                                        </p:tav>
                                      </p:tavLst>
                                    </p:anim>
                                  </p:childTnLst>
                                </p:cTn>
                              </p:par>
                              <p:par>
                                <p:cTn id="43" presetID="2" presetClass="entr" presetSubtype="8" fill="hold" grpId="0" nodeType="withEffect">
                                  <p:stCondLst>
                                    <p:cond delay="0"/>
                                  </p:stCondLst>
                                  <p:childTnLst>
                                    <p:set>
                                      <p:cBhvr>
                                        <p:cTn id="44" dur="1" fill="hold">
                                          <p:stCondLst>
                                            <p:cond delay="0"/>
                                          </p:stCondLst>
                                        </p:cTn>
                                        <p:tgtEl>
                                          <p:spTgt spid="12291">
                                            <p:txEl>
                                              <p:pRg st="12" end="12"/>
                                            </p:txEl>
                                          </p:spTgt>
                                        </p:tgtEl>
                                        <p:attrNameLst>
                                          <p:attrName>style.visibility</p:attrName>
                                        </p:attrNameLst>
                                      </p:cBhvr>
                                      <p:to>
                                        <p:strVal val="visible"/>
                                      </p:to>
                                    </p:set>
                                    <p:anim calcmode="lin" valueType="num">
                                      <p:cBhvr additive="base">
                                        <p:cTn id="45" dur="500" fill="hold"/>
                                        <p:tgtEl>
                                          <p:spTgt spid="12291">
                                            <p:txEl>
                                              <p:pRg st="12" end="12"/>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12291">
                                            <p:txEl>
                                              <p:pRg st="12" end="12"/>
                                            </p:txEl>
                                          </p:spTgt>
                                        </p:tgtEl>
                                        <p:attrNameLst>
                                          <p:attrName>ppt_y</p:attrName>
                                        </p:attrNameLst>
                                      </p:cBhvr>
                                      <p:tavLst>
                                        <p:tav tm="0">
                                          <p:val>
                                            <p:strVal val="#ppt_y"/>
                                          </p:val>
                                        </p:tav>
                                        <p:tav tm="100000">
                                          <p:val>
                                            <p:strVal val="#ppt_y"/>
                                          </p:val>
                                        </p:tav>
                                      </p:tavLst>
                                    </p:anim>
                                  </p:childTnLst>
                                </p:cTn>
                              </p:par>
                              <p:par>
                                <p:cTn id="47" presetID="2" presetClass="entr" presetSubtype="8" fill="hold" grpId="0" nodeType="withEffect">
                                  <p:stCondLst>
                                    <p:cond delay="0"/>
                                  </p:stCondLst>
                                  <p:childTnLst>
                                    <p:set>
                                      <p:cBhvr>
                                        <p:cTn id="48" dur="1" fill="hold">
                                          <p:stCondLst>
                                            <p:cond delay="0"/>
                                          </p:stCondLst>
                                        </p:cTn>
                                        <p:tgtEl>
                                          <p:spTgt spid="12291">
                                            <p:txEl>
                                              <p:pRg st="13" end="13"/>
                                            </p:txEl>
                                          </p:spTgt>
                                        </p:tgtEl>
                                        <p:attrNameLst>
                                          <p:attrName>style.visibility</p:attrName>
                                        </p:attrNameLst>
                                      </p:cBhvr>
                                      <p:to>
                                        <p:strVal val="visible"/>
                                      </p:to>
                                    </p:set>
                                    <p:anim calcmode="lin" valueType="num">
                                      <p:cBhvr additive="base">
                                        <p:cTn id="49" dur="500" fill="hold"/>
                                        <p:tgtEl>
                                          <p:spTgt spid="12291">
                                            <p:txEl>
                                              <p:pRg st="13" end="13"/>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2291">
                                            <p:txEl>
                                              <p:pRg st="13" end="13"/>
                                            </p:txEl>
                                          </p:spTgt>
                                        </p:tgtEl>
                                        <p:attrNameLst>
                                          <p:attrName>ppt_y</p:attrName>
                                        </p:attrNameLst>
                                      </p:cBhvr>
                                      <p:tavLst>
                                        <p:tav tm="0">
                                          <p:val>
                                            <p:strVal val="#ppt_y"/>
                                          </p:val>
                                        </p:tav>
                                        <p:tav tm="100000">
                                          <p:val>
                                            <p:strVal val="#ppt_y"/>
                                          </p:val>
                                        </p:tav>
                                      </p:tavLst>
                                    </p:anim>
                                  </p:childTnLst>
                                </p:cTn>
                              </p:par>
                              <p:par>
                                <p:cTn id="51" presetID="2" presetClass="entr" presetSubtype="8" fill="hold" grpId="0" nodeType="withEffect">
                                  <p:stCondLst>
                                    <p:cond delay="0"/>
                                  </p:stCondLst>
                                  <p:childTnLst>
                                    <p:set>
                                      <p:cBhvr>
                                        <p:cTn id="52" dur="1" fill="hold">
                                          <p:stCondLst>
                                            <p:cond delay="0"/>
                                          </p:stCondLst>
                                        </p:cTn>
                                        <p:tgtEl>
                                          <p:spTgt spid="12291">
                                            <p:txEl>
                                              <p:pRg st="14" end="14"/>
                                            </p:txEl>
                                          </p:spTgt>
                                        </p:tgtEl>
                                        <p:attrNameLst>
                                          <p:attrName>style.visibility</p:attrName>
                                        </p:attrNameLst>
                                      </p:cBhvr>
                                      <p:to>
                                        <p:strVal val="visible"/>
                                      </p:to>
                                    </p:set>
                                    <p:anim calcmode="lin" valueType="num">
                                      <p:cBhvr additive="base">
                                        <p:cTn id="53" dur="500" fill="hold"/>
                                        <p:tgtEl>
                                          <p:spTgt spid="12291">
                                            <p:txEl>
                                              <p:pRg st="14" end="14"/>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12291">
                                            <p:txEl>
                                              <p:pRg st="14" end="14"/>
                                            </p:txEl>
                                          </p:spTgt>
                                        </p:tgtEl>
                                        <p:attrNameLst>
                                          <p:attrName>ppt_y</p:attrName>
                                        </p:attrNameLst>
                                      </p:cBhvr>
                                      <p:tavLst>
                                        <p:tav tm="0">
                                          <p:val>
                                            <p:strVal val="#ppt_y"/>
                                          </p:val>
                                        </p:tav>
                                        <p:tav tm="100000">
                                          <p:val>
                                            <p:strVal val="#ppt_y"/>
                                          </p:val>
                                        </p:tav>
                                      </p:tavLst>
                                    </p:anim>
                                  </p:childTnLst>
                                </p:cTn>
                              </p:par>
                              <p:par>
                                <p:cTn id="55" presetID="2" presetClass="entr" presetSubtype="8" fill="hold" grpId="0" nodeType="withEffect">
                                  <p:stCondLst>
                                    <p:cond delay="0"/>
                                  </p:stCondLst>
                                  <p:childTnLst>
                                    <p:set>
                                      <p:cBhvr>
                                        <p:cTn id="56" dur="1" fill="hold">
                                          <p:stCondLst>
                                            <p:cond delay="0"/>
                                          </p:stCondLst>
                                        </p:cTn>
                                        <p:tgtEl>
                                          <p:spTgt spid="12291">
                                            <p:txEl>
                                              <p:pRg st="15" end="15"/>
                                            </p:txEl>
                                          </p:spTgt>
                                        </p:tgtEl>
                                        <p:attrNameLst>
                                          <p:attrName>style.visibility</p:attrName>
                                        </p:attrNameLst>
                                      </p:cBhvr>
                                      <p:to>
                                        <p:strVal val="visible"/>
                                      </p:to>
                                    </p:set>
                                    <p:anim calcmode="lin" valueType="num">
                                      <p:cBhvr additive="base">
                                        <p:cTn id="57" dur="500" fill="hold"/>
                                        <p:tgtEl>
                                          <p:spTgt spid="12291">
                                            <p:txEl>
                                              <p:pRg st="15" end="15"/>
                                            </p:txEl>
                                          </p:spTgt>
                                        </p:tgtEl>
                                        <p:attrNameLst>
                                          <p:attrName>ppt_x</p:attrName>
                                        </p:attrNameLst>
                                      </p:cBhvr>
                                      <p:tavLst>
                                        <p:tav tm="0">
                                          <p:val>
                                            <p:strVal val="0-#ppt_w/2"/>
                                          </p:val>
                                        </p:tav>
                                        <p:tav tm="100000">
                                          <p:val>
                                            <p:strVal val="#ppt_x"/>
                                          </p:val>
                                        </p:tav>
                                      </p:tavLst>
                                    </p:anim>
                                    <p:anim calcmode="lin" valueType="num">
                                      <p:cBhvr additive="base">
                                        <p:cTn id="58" dur="500" fill="hold"/>
                                        <p:tgtEl>
                                          <p:spTgt spid="12291">
                                            <p:txEl>
                                              <p:pRg st="15" end="15"/>
                                            </p:txEl>
                                          </p:spTgt>
                                        </p:tgtEl>
                                        <p:attrNameLst>
                                          <p:attrName>ppt_y</p:attrName>
                                        </p:attrNameLst>
                                      </p:cBhvr>
                                      <p:tavLst>
                                        <p:tav tm="0">
                                          <p:val>
                                            <p:strVal val="#ppt_y"/>
                                          </p:val>
                                        </p:tav>
                                        <p:tav tm="100000">
                                          <p:val>
                                            <p:strVal val="#ppt_y"/>
                                          </p:val>
                                        </p:tav>
                                      </p:tavLst>
                                    </p:anim>
                                  </p:childTnLst>
                                </p:cTn>
                              </p:par>
                              <p:par>
                                <p:cTn id="59" presetID="2" presetClass="entr" presetSubtype="8" fill="hold" grpId="0" nodeType="withEffect">
                                  <p:stCondLst>
                                    <p:cond delay="0"/>
                                  </p:stCondLst>
                                  <p:childTnLst>
                                    <p:set>
                                      <p:cBhvr>
                                        <p:cTn id="60" dur="1" fill="hold">
                                          <p:stCondLst>
                                            <p:cond delay="0"/>
                                          </p:stCondLst>
                                        </p:cTn>
                                        <p:tgtEl>
                                          <p:spTgt spid="12291">
                                            <p:txEl>
                                              <p:pRg st="16" end="16"/>
                                            </p:txEl>
                                          </p:spTgt>
                                        </p:tgtEl>
                                        <p:attrNameLst>
                                          <p:attrName>style.visibility</p:attrName>
                                        </p:attrNameLst>
                                      </p:cBhvr>
                                      <p:to>
                                        <p:strVal val="visible"/>
                                      </p:to>
                                    </p:set>
                                    <p:anim calcmode="lin" valueType="num">
                                      <p:cBhvr additive="base">
                                        <p:cTn id="61" dur="500" fill="hold"/>
                                        <p:tgtEl>
                                          <p:spTgt spid="12291">
                                            <p:txEl>
                                              <p:pRg st="16" end="16"/>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12291">
                                            <p:txEl>
                                              <p:pRg st="16" end="16"/>
                                            </p:txEl>
                                          </p:spTgt>
                                        </p:tgtEl>
                                        <p:attrNameLst>
                                          <p:attrName>ppt_y</p:attrName>
                                        </p:attrNameLst>
                                      </p:cBhvr>
                                      <p:tavLst>
                                        <p:tav tm="0">
                                          <p:val>
                                            <p:strVal val="#ppt_y"/>
                                          </p:val>
                                        </p:tav>
                                        <p:tav tm="100000">
                                          <p:val>
                                            <p:strVal val="#ppt_y"/>
                                          </p:val>
                                        </p:tav>
                                      </p:tavLst>
                                    </p:anim>
                                  </p:childTnLst>
                                </p:cTn>
                              </p:par>
                              <p:par>
                                <p:cTn id="63" presetID="2" presetClass="entr" presetSubtype="8" fill="hold" grpId="0" nodeType="withEffect">
                                  <p:stCondLst>
                                    <p:cond delay="0"/>
                                  </p:stCondLst>
                                  <p:childTnLst>
                                    <p:set>
                                      <p:cBhvr>
                                        <p:cTn id="64" dur="1" fill="hold">
                                          <p:stCondLst>
                                            <p:cond delay="0"/>
                                          </p:stCondLst>
                                        </p:cTn>
                                        <p:tgtEl>
                                          <p:spTgt spid="12291">
                                            <p:txEl>
                                              <p:pRg st="17" end="17"/>
                                            </p:txEl>
                                          </p:spTgt>
                                        </p:tgtEl>
                                        <p:attrNameLst>
                                          <p:attrName>style.visibility</p:attrName>
                                        </p:attrNameLst>
                                      </p:cBhvr>
                                      <p:to>
                                        <p:strVal val="visible"/>
                                      </p:to>
                                    </p:set>
                                    <p:anim calcmode="lin" valueType="num">
                                      <p:cBhvr additive="base">
                                        <p:cTn id="65" dur="500" fill="hold"/>
                                        <p:tgtEl>
                                          <p:spTgt spid="12291">
                                            <p:txEl>
                                              <p:pRg st="17" end="17"/>
                                            </p:txEl>
                                          </p:spTgt>
                                        </p:tgtEl>
                                        <p:attrNameLst>
                                          <p:attrName>ppt_x</p:attrName>
                                        </p:attrNameLst>
                                      </p:cBhvr>
                                      <p:tavLst>
                                        <p:tav tm="0">
                                          <p:val>
                                            <p:strVal val="0-#ppt_w/2"/>
                                          </p:val>
                                        </p:tav>
                                        <p:tav tm="100000">
                                          <p:val>
                                            <p:strVal val="#ppt_x"/>
                                          </p:val>
                                        </p:tav>
                                      </p:tavLst>
                                    </p:anim>
                                    <p:anim calcmode="lin" valueType="num">
                                      <p:cBhvr additive="base">
                                        <p:cTn id="66" dur="500" fill="hold"/>
                                        <p:tgtEl>
                                          <p:spTgt spid="12291">
                                            <p:txEl>
                                              <p:pRg st="17" end="1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Report an Error</a:t>
            </a:r>
          </a:p>
        </p:txBody>
      </p:sp>
      <p:sp>
        <p:nvSpPr>
          <p:cNvPr id="3" name="Content Placeholder 2"/>
          <p:cNvSpPr>
            <a:spLocks noGrp="1"/>
          </p:cNvSpPr>
          <p:nvPr>
            <p:ph idx="1"/>
          </p:nvPr>
        </p:nvSpPr>
        <p:spPr/>
        <p:txBody>
          <a:bodyPr>
            <a:normAutofit fontScale="70000" lnSpcReduction="20000"/>
          </a:bodyPr>
          <a:lstStyle/>
          <a:p>
            <a:pPr marL="205740" lvl="1" indent="0">
              <a:lnSpc>
                <a:spcPct val="115000"/>
              </a:lnSpc>
              <a:spcBef>
                <a:spcPts val="0"/>
              </a:spcBef>
              <a:spcAft>
                <a:spcPts val="1000"/>
              </a:spcAft>
              <a:buNone/>
            </a:pPr>
            <a:r>
              <a:rPr lang="en-US" dirty="0" err="1">
                <a:solidFill>
                  <a:srgbClr val="0000FF"/>
                </a:solidFill>
                <a:latin typeface="Consolas" panose="020B0609020204030204" pitchFamily="49" charset="0"/>
                <a:ea typeface="Times New Roman" panose="02020603050405020304" pitchFamily="18" charset="0"/>
                <a:cs typeface="Consolas" panose="020B0609020204030204" pitchFamily="49" charset="0"/>
              </a:rPr>
              <a:t>int</a:t>
            </a:r>
            <a:r>
              <a:rPr lang="en-US" dirty="0">
                <a:latin typeface="Consolas" panose="020B0609020204030204" pitchFamily="49" charset="0"/>
                <a:ea typeface="Times New Roman" panose="02020603050405020304" pitchFamily="18" charset="0"/>
                <a:cs typeface="Consolas" panose="020B0609020204030204" pitchFamily="49" charset="0"/>
              </a:rPr>
              <a:t> main()</a:t>
            </a:r>
            <a:endParaRPr lang="en-US" sz="1400" dirty="0">
              <a:latin typeface="Calibri" panose="020F0502020204030204" pitchFamily="34" charset="0"/>
              <a:ea typeface="Times New Roman" panose="02020603050405020304" pitchFamily="18" charset="0"/>
              <a:cs typeface="Times New Roman" panose="02020603050405020304" pitchFamily="18" charset="0"/>
            </a:endParaRPr>
          </a:p>
          <a:p>
            <a:pPr marL="205740" lvl="1" indent="0">
              <a:lnSpc>
                <a:spcPct val="115000"/>
              </a:lnSpc>
              <a:spcBef>
                <a:spcPts val="0"/>
              </a:spcBef>
              <a:spcAft>
                <a:spcPts val="1000"/>
              </a:spcAft>
              <a:buNone/>
            </a:pPr>
            <a:r>
              <a:rPr lang="en-US" dirty="0">
                <a:latin typeface="Consolas" panose="020B0609020204030204" pitchFamily="49" charset="0"/>
                <a:ea typeface="Times New Roman" panose="02020603050405020304" pitchFamily="18" charset="0"/>
                <a:cs typeface="Consolas" panose="020B0609020204030204" pitchFamily="49" charset="0"/>
              </a:rPr>
              <a:t>{</a:t>
            </a:r>
            <a:endParaRPr lang="en-US" sz="1400" dirty="0">
              <a:latin typeface="Calibri" panose="020F0502020204030204" pitchFamily="34" charset="0"/>
              <a:ea typeface="Times New Roman" panose="02020603050405020304" pitchFamily="18" charset="0"/>
              <a:cs typeface="Times New Roman" panose="02020603050405020304" pitchFamily="18" charset="0"/>
            </a:endParaRPr>
          </a:p>
          <a:p>
            <a:pPr marL="205740" lvl="1" indent="0">
              <a:lnSpc>
                <a:spcPct val="115000"/>
              </a:lnSpc>
              <a:spcBef>
                <a:spcPts val="0"/>
              </a:spcBef>
              <a:spcAft>
                <a:spcPts val="1000"/>
              </a:spcAft>
              <a:buNone/>
            </a:pPr>
            <a:r>
              <a:rPr lang="en-US" dirty="0">
                <a:latin typeface="Consolas" panose="020B0609020204030204" pitchFamily="49" charset="0"/>
                <a:ea typeface="Times New Roman" panose="02020603050405020304" pitchFamily="18" charset="0"/>
                <a:cs typeface="Consolas" panose="020B0609020204030204" pitchFamily="49" charset="0"/>
              </a:rPr>
              <a:t>    </a:t>
            </a:r>
            <a:r>
              <a:rPr lang="en-US" dirty="0" err="1">
                <a:latin typeface="Consolas" panose="020B0609020204030204" pitchFamily="49" charset="0"/>
                <a:ea typeface="Times New Roman" panose="02020603050405020304" pitchFamily="18" charset="0"/>
                <a:cs typeface="Consolas" panose="020B0609020204030204" pitchFamily="49" charset="0"/>
              </a:rPr>
              <a:t>std</a:t>
            </a:r>
            <a:r>
              <a:rPr lang="en-US" dirty="0">
                <a:latin typeface="Consolas" panose="020B0609020204030204" pitchFamily="49" charset="0"/>
                <a:ea typeface="Times New Roman" panose="02020603050405020304" pitchFamily="18" charset="0"/>
                <a:cs typeface="Consolas" panose="020B0609020204030204" pitchFamily="49" charset="0"/>
              </a:rPr>
              <a:t>::</a:t>
            </a:r>
            <a:r>
              <a:rPr lang="en-US" dirty="0" err="1">
                <a:latin typeface="Consolas" panose="020B0609020204030204" pitchFamily="49" charset="0"/>
                <a:ea typeface="Times New Roman" panose="02020603050405020304" pitchFamily="18" charset="0"/>
                <a:cs typeface="Consolas" panose="020B0609020204030204" pitchFamily="49" charset="0"/>
              </a:rPr>
              <a:t>cout</a:t>
            </a:r>
            <a:r>
              <a:rPr lang="en-US" dirty="0">
                <a:latin typeface="Consolas" panose="020B0609020204030204" pitchFamily="49" charset="0"/>
                <a:ea typeface="Times New Roman" panose="02020603050405020304" pitchFamily="18" charset="0"/>
                <a:cs typeface="Consolas" panose="020B0609020204030204" pitchFamily="49" charset="0"/>
              </a:rPr>
              <a:t> &lt;&lt; </a:t>
            </a:r>
            <a:r>
              <a:rPr lang="en-US" dirty="0">
                <a:solidFill>
                  <a:srgbClr val="A31515"/>
                </a:solidFill>
                <a:latin typeface="Consolas" panose="020B0609020204030204" pitchFamily="49" charset="0"/>
                <a:ea typeface="Times New Roman" panose="02020603050405020304" pitchFamily="18" charset="0"/>
                <a:cs typeface="Consolas" panose="020B0609020204030204" pitchFamily="49" charset="0"/>
              </a:rPr>
              <a:t>"Testing exceptions."</a:t>
            </a:r>
            <a:r>
              <a:rPr lang="en-US" dirty="0">
                <a:latin typeface="Consolas" panose="020B0609020204030204" pitchFamily="49" charset="0"/>
                <a:ea typeface="Times New Roman" panose="02020603050405020304" pitchFamily="18" charset="0"/>
                <a:cs typeface="Consolas" panose="020B0609020204030204" pitchFamily="49" charset="0"/>
              </a:rPr>
              <a:t> &lt;&lt; </a:t>
            </a:r>
            <a:r>
              <a:rPr lang="en-US" dirty="0" err="1">
                <a:latin typeface="Consolas" panose="020B0609020204030204" pitchFamily="49" charset="0"/>
                <a:ea typeface="Times New Roman" panose="02020603050405020304" pitchFamily="18" charset="0"/>
                <a:cs typeface="Consolas" panose="020B0609020204030204" pitchFamily="49" charset="0"/>
              </a:rPr>
              <a:t>std</a:t>
            </a:r>
            <a:r>
              <a:rPr lang="en-US" dirty="0">
                <a:latin typeface="Consolas" panose="020B0609020204030204" pitchFamily="49" charset="0"/>
                <a:ea typeface="Times New Roman" panose="02020603050405020304" pitchFamily="18" charset="0"/>
                <a:cs typeface="Consolas" panose="020B0609020204030204" pitchFamily="49" charset="0"/>
              </a:rPr>
              <a:t>::</a:t>
            </a:r>
            <a:r>
              <a:rPr lang="en-US" dirty="0" err="1">
                <a:latin typeface="Consolas" panose="020B0609020204030204" pitchFamily="49" charset="0"/>
                <a:ea typeface="Times New Roman" panose="02020603050405020304" pitchFamily="18" charset="0"/>
                <a:cs typeface="Consolas" panose="020B0609020204030204" pitchFamily="49" charset="0"/>
              </a:rPr>
              <a:t>endl</a:t>
            </a:r>
            <a:r>
              <a:rPr lang="en-US" dirty="0">
                <a:solidFill>
                  <a:srgbClr val="000000"/>
                </a:solidFill>
                <a:latin typeface="Consolas" panose="020B0609020204030204" pitchFamily="49" charset="0"/>
                <a:ea typeface="Times New Roman" panose="02020603050405020304" pitchFamily="18" charset="0"/>
                <a:cs typeface="Consolas" panose="020B0609020204030204" pitchFamily="49" charset="0"/>
              </a:rPr>
              <a:t>;</a:t>
            </a:r>
            <a:endParaRPr lang="en-US" sz="1400" dirty="0">
              <a:latin typeface="Calibri" panose="020F0502020204030204" pitchFamily="34" charset="0"/>
              <a:ea typeface="Times New Roman" panose="02020603050405020304" pitchFamily="18" charset="0"/>
              <a:cs typeface="Times New Roman" panose="02020603050405020304" pitchFamily="18" charset="0"/>
            </a:endParaRPr>
          </a:p>
          <a:p>
            <a:pPr marL="205740" lvl="1" indent="0">
              <a:lnSpc>
                <a:spcPct val="115000"/>
              </a:lnSpc>
              <a:spcBef>
                <a:spcPts val="0"/>
              </a:spcBef>
              <a:spcAft>
                <a:spcPts val="1000"/>
              </a:spcAft>
              <a:buNone/>
            </a:pPr>
            <a:r>
              <a:rPr lang="en-US" dirty="0">
                <a:latin typeface="Consolas" panose="020B0609020204030204" pitchFamily="49" charset="0"/>
                <a:ea typeface="Times New Roman" panose="02020603050405020304" pitchFamily="18" charset="0"/>
                <a:cs typeface="Consolas" panose="020B0609020204030204" pitchFamily="49" charset="0"/>
              </a:rPr>
              <a:t>    </a:t>
            </a:r>
            <a:r>
              <a:rPr lang="en-US" dirty="0">
                <a:solidFill>
                  <a:srgbClr val="0000FF"/>
                </a:solidFill>
                <a:latin typeface="Consolas" panose="020B0609020204030204" pitchFamily="49" charset="0"/>
                <a:ea typeface="Times New Roman" panose="02020603050405020304" pitchFamily="18" charset="0"/>
                <a:cs typeface="Consolas" panose="020B0609020204030204" pitchFamily="49" charset="0"/>
              </a:rPr>
              <a:t>try</a:t>
            </a:r>
            <a:r>
              <a:rPr lang="en-US" dirty="0">
                <a:latin typeface="Consolas" panose="020B0609020204030204" pitchFamily="49" charset="0"/>
                <a:ea typeface="Times New Roman" panose="02020603050405020304" pitchFamily="18" charset="0"/>
                <a:cs typeface="Consolas" panose="020B0609020204030204" pitchFamily="49" charset="0"/>
              </a:rPr>
              <a:t> {</a:t>
            </a:r>
            <a:endParaRPr lang="en-US" sz="1400" dirty="0">
              <a:latin typeface="Calibri" panose="020F0502020204030204" pitchFamily="34" charset="0"/>
              <a:ea typeface="Times New Roman" panose="02020603050405020304" pitchFamily="18" charset="0"/>
              <a:cs typeface="Times New Roman" panose="02020603050405020304" pitchFamily="18" charset="0"/>
            </a:endParaRPr>
          </a:p>
          <a:p>
            <a:pPr marL="205740" lvl="1" indent="0">
              <a:lnSpc>
                <a:spcPct val="115000"/>
              </a:lnSpc>
              <a:spcBef>
                <a:spcPts val="0"/>
              </a:spcBef>
              <a:spcAft>
                <a:spcPts val="1000"/>
              </a:spcAft>
              <a:buNone/>
            </a:pPr>
            <a:r>
              <a:rPr lang="en-US" dirty="0">
                <a:latin typeface="Consolas" panose="020B0609020204030204" pitchFamily="49" charset="0"/>
                <a:ea typeface="Times New Roman" panose="02020603050405020304" pitchFamily="18" charset="0"/>
                <a:cs typeface="Consolas" panose="020B0609020204030204" pitchFamily="49" charset="0"/>
              </a:rPr>
              <a:t>        </a:t>
            </a:r>
            <a:r>
              <a:rPr lang="en-US" dirty="0">
                <a:solidFill>
                  <a:srgbClr val="0000FF"/>
                </a:solidFill>
                <a:latin typeface="Consolas" panose="020B0609020204030204" pitchFamily="49" charset="0"/>
                <a:ea typeface="Times New Roman" panose="02020603050405020304" pitchFamily="18" charset="0"/>
                <a:cs typeface="Consolas" panose="020B0609020204030204" pitchFamily="49" charset="0"/>
              </a:rPr>
              <a:t>throw</a:t>
            </a:r>
            <a:r>
              <a:rPr lang="en-US" dirty="0">
                <a:latin typeface="Consolas" panose="020B0609020204030204" pitchFamily="49" charset="0"/>
                <a:ea typeface="Times New Roman" panose="02020603050405020304" pitchFamily="18" charset="0"/>
                <a:cs typeface="Consolas" panose="020B0609020204030204" pitchFamily="49" charset="0"/>
              </a:rPr>
              <a:t> </a:t>
            </a:r>
            <a:r>
              <a:rPr lang="en-US" dirty="0" err="1">
                <a:latin typeface="Consolas" panose="020B0609020204030204" pitchFamily="49" charset="0"/>
                <a:ea typeface="Times New Roman" panose="02020603050405020304" pitchFamily="18" charset="0"/>
                <a:cs typeface="Consolas" panose="020B0609020204030204" pitchFamily="49" charset="0"/>
              </a:rPr>
              <a:t>runtime_error</a:t>
            </a:r>
            <a:r>
              <a:rPr lang="en-US" dirty="0">
                <a:latin typeface="Consolas" panose="020B0609020204030204" pitchFamily="49" charset="0"/>
                <a:ea typeface="Times New Roman" panose="02020603050405020304" pitchFamily="18" charset="0"/>
                <a:cs typeface="Consolas" panose="020B0609020204030204" pitchFamily="49" charset="0"/>
              </a:rPr>
              <a:t>(</a:t>
            </a:r>
            <a:r>
              <a:rPr lang="en-US" dirty="0">
                <a:solidFill>
                  <a:srgbClr val="A31515"/>
                </a:solidFill>
                <a:latin typeface="Consolas" panose="020B0609020204030204" pitchFamily="49" charset="0"/>
                <a:ea typeface="Times New Roman" panose="02020603050405020304" pitchFamily="18" charset="0"/>
                <a:cs typeface="Consolas" panose="020B0609020204030204" pitchFamily="49" charset="0"/>
              </a:rPr>
              <a:t>"</a:t>
            </a:r>
            <a:r>
              <a:rPr lang="en-US" dirty="0" err="1">
                <a:solidFill>
                  <a:srgbClr val="A31515"/>
                </a:solidFill>
                <a:latin typeface="Consolas" panose="020B0609020204030204" pitchFamily="49" charset="0"/>
                <a:ea typeface="Times New Roman" panose="02020603050405020304" pitchFamily="18" charset="0"/>
                <a:cs typeface="Consolas" panose="020B0609020204030204" pitchFamily="49" charset="0"/>
              </a:rPr>
              <a:t>Doh</a:t>
            </a:r>
            <a:r>
              <a:rPr lang="en-US" dirty="0">
                <a:solidFill>
                  <a:srgbClr val="A31515"/>
                </a:solidFill>
                <a:latin typeface="Consolas" panose="020B0609020204030204" pitchFamily="49" charset="0"/>
                <a:ea typeface="Times New Roman" panose="02020603050405020304" pitchFamily="18" charset="0"/>
                <a:cs typeface="Consolas" panose="020B0609020204030204" pitchFamily="49" charset="0"/>
              </a:rPr>
              <a:t>! Something went wrong!"</a:t>
            </a:r>
            <a:r>
              <a:rPr lang="en-US" dirty="0">
                <a:solidFill>
                  <a:srgbClr val="000000"/>
                </a:solidFill>
                <a:latin typeface="Consolas" panose="020B0609020204030204" pitchFamily="49" charset="0"/>
                <a:ea typeface="Times New Roman" panose="02020603050405020304" pitchFamily="18" charset="0"/>
                <a:cs typeface="Consolas" panose="020B0609020204030204" pitchFamily="49" charset="0"/>
              </a:rPr>
              <a:t>);</a:t>
            </a:r>
            <a:endParaRPr lang="en-US" sz="1400" dirty="0">
              <a:latin typeface="Calibri" panose="020F0502020204030204" pitchFamily="34" charset="0"/>
              <a:ea typeface="Times New Roman" panose="02020603050405020304" pitchFamily="18" charset="0"/>
              <a:cs typeface="Times New Roman" panose="02020603050405020304" pitchFamily="18" charset="0"/>
            </a:endParaRPr>
          </a:p>
          <a:p>
            <a:pPr marL="205740" lvl="1" indent="0">
              <a:lnSpc>
                <a:spcPct val="115000"/>
              </a:lnSpc>
              <a:spcBef>
                <a:spcPts val="0"/>
              </a:spcBef>
              <a:spcAft>
                <a:spcPts val="1000"/>
              </a:spcAft>
              <a:buNone/>
            </a:pPr>
            <a:r>
              <a:rPr lang="en-US" dirty="0">
                <a:latin typeface="Consolas" panose="020B0609020204030204" pitchFamily="49" charset="0"/>
                <a:ea typeface="Times New Roman" panose="02020603050405020304" pitchFamily="18" charset="0"/>
                <a:cs typeface="Consolas" panose="020B0609020204030204" pitchFamily="49" charset="0"/>
              </a:rPr>
              <a:t>        </a:t>
            </a:r>
            <a:r>
              <a:rPr lang="en-US" dirty="0" err="1">
                <a:latin typeface="Consolas" panose="020B0609020204030204" pitchFamily="49" charset="0"/>
                <a:ea typeface="Times New Roman" panose="02020603050405020304" pitchFamily="18" charset="0"/>
                <a:cs typeface="Consolas" panose="020B0609020204030204" pitchFamily="49" charset="0"/>
              </a:rPr>
              <a:t>std</a:t>
            </a:r>
            <a:r>
              <a:rPr lang="en-US" dirty="0">
                <a:latin typeface="Consolas" panose="020B0609020204030204" pitchFamily="49" charset="0"/>
                <a:ea typeface="Times New Roman" panose="02020603050405020304" pitchFamily="18" charset="0"/>
                <a:cs typeface="Consolas" panose="020B0609020204030204" pitchFamily="49" charset="0"/>
              </a:rPr>
              <a:t>::</a:t>
            </a:r>
            <a:r>
              <a:rPr lang="en-US" dirty="0" err="1">
                <a:latin typeface="Consolas" panose="020B0609020204030204" pitchFamily="49" charset="0"/>
                <a:ea typeface="Times New Roman" panose="02020603050405020304" pitchFamily="18" charset="0"/>
                <a:cs typeface="Consolas" panose="020B0609020204030204" pitchFamily="49" charset="0"/>
              </a:rPr>
              <a:t>cout</a:t>
            </a:r>
            <a:r>
              <a:rPr lang="en-US" dirty="0">
                <a:latin typeface="Consolas" panose="020B0609020204030204" pitchFamily="49" charset="0"/>
                <a:ea typeface="Times New Roman" panose="02020603050405020304" pitchFamily="18" charset="0"/>
                <a:cs typeface="Consolas" panose="020B0609020204030204" pitchFamily="49" charset="0"/>
              </a:rPr>
              <a:t> &lt;&lt; </a:t>
            </a:r>
            <a:r>
              <a:rPr lang="en-US" dirty="0">
                <a:solidFill>
                  <a:srgbClr val="A31515"/>
                </a:solidFill>
                <a:latin typeface="Consolas" panose="020B0609020204030204" pitchFamily="49" charset="0"/>
                <a:ea typeface="Times New Roman" panose="02020603050405020304" pitchFamily="18" charset="0"/>
                <a:cs typeface="Consolas" panose="020B0609020204030204" pitchFamily="49" charset="0"/>
              </a:rPr>
              <a:t>"Here we are, still alive and kicking!"</a:t>
            </a:r>
            <a:r>
              <a:rPr lang="en-US" dirty="0">
                <a:latin typeface="Consolas" panose="020B0609020204030204" pitchFamily="49" charset="0"/>
                <a:ea typeface="Times New Roman" panose="02020603050405020304" pitchFamily="18" charset="0"/>
                <a:cs typeface="Consolas" panose="020B0609020204030204" pitchFamily="49" charset="0"/>
              </a:rPr>
              <a:t> &lt;&lt; </a:t>
            </a:r>
            <a:r>
              <a:rPr lang="en-US" dirty="0" err="1">
                <a:latin typeface="Consolas" panose="020B0609020204030204" pitchFamily="49" charset="0"/>
                <a:ea typeface="Times New Roman" panose="02020603050405020304" pitchFamily="18" charset="0"/>
                <a:cs typeface="Consolas" panose="020B0609020204030204" pitchFamily="49" charset="0"/>
              </a:rPr>
              <a:t>std</a:t>
            </a:r>
            <a:r>
              <a:rPr lang="en-US" dirty="0">
                <a:latin typeface="Consolas" panose="020B0609020204030204" pitchFamily="49" charset="0"/>
                <a:ea typeface="Times New Roman" panose="02020603050405020304" pitchFamily="18" charset="0"/>
                <a:cs typeface="Consolas" panose="020B0609020204030204" pitchFamily="49" charset="0"/>
              </a:rPr>
              <a:t>::</a:t>
            </a:r>
            <a:r>
              <a:rPr lang="en-US" dirty="0" err="1">
                <a:latin typeface="Consolas" panose="020B0609020204030204" pitchFamily="49" charset="0"/>
                <a:ea typeface="Times New Roman" panose="02020603050405020304" pitchFamily="18" charset="0"/>
                <a:cs typeface="Consolas" panose="020B0609020204030204" pitchFamily="49" charset="0"/>
              </a:rPr>
              <a:t>endl</a:t>
            </a:r>
            <a:r>
              <a:rPr lang="en-US" dirty="0">
                <a:latin typeface="Consolas" panose="020B0609020204030204" pitchFamily="49" charset="0"/>
                <a:ea typeface="Times New Roman" panose="02020603050405020304" pitchFamily="18" charset="0"/>
                <a:cs typeface="Consolas" panose="020B0609020204030204" pitchFamily="49" charset="0"/>
              </a:rPr>
              <a:t>;</a:t>
            </a:r>
            <a:endParaRPr lang="en-US" sz="1400" dirty="0">
              <a:latin typeface="Calibri" panose="020F0502020204030204" pitchFamily="34" charset="0"/>
              <a:ea typeface="Times New Roman" panose="02020603050405020304" pitchFamily="18" charset="0"/>
              <a:cs typeface="Times New Roman" panose="02020603050405020304" pitchFamily="18" charset="0"/>
            </a:endParaRPr>
          </a:p>
          <a:p>
            <a:pPr marL="205740" lvl="1" indent="0">
              <a:lnSpc>
                <a:spcPct val="115000"/>
              </a:lnSpc>
              <a:spcBef>
                <a:spcPts val="0"/>
              </a:spcBef>
              <a:spcAft>
                <a:spcPts val="1000"/>
              </a:spcAft>
              <a:buNone/>
            </a:pPr>
            <a:r>
              <a:rPr lang="en-US" dirty="0">
                <a:latin typeface="Consolas" panose="020B0609020204030204" pitchFamily="49" charset="0"/>
                <a:ea typeface="Times New Roman" panose="02020603050405020304" pitchFamily="18" charset="0"/>
                <a:cs typeface="Consolas" panose="020B0609020204030204" pitchFamily="49" charset="0"/>
              </a:rPr>
              <a:t>    }</a:t>
            </a:r>
            <a:endParaRPr lang="en-US" sz="1400" dirty="0">
              <a:latin typeface="Calibri" panose="020F0502020204030204" pitchFamily="34" charset="0"/>
              <a:ea typeface="Times New Roman" panose="02020603050405020304" pitchFamily="18" charset="0"/>
              <a:cs typeface="Times New Roman" panose="02020603050405020304" pitchFamily="18" charset="0"/>
            </a:endParaRPr>
          </a:p>
          <a:p>
            <a:pPr marL="205740" lvl="1" indent="0">
              <a:lnSpc>
                <a:spcPct val="115000"/>
              </a:lnSpc>
              <a:spcBef>
                <a:spcPts val="0"/>
              </a:spcBef>
              <a:spcAft>
                <a:spcPts val="1000"/>
              </a:spcAft>
              <a:buNone/>
            </a:pPr>
            <a:r>
              <a:rPr lang="en-US" dirty="0">
                <a:latin typeface="Consolas" panose="020B0609020204030204" pitchFamily="49" charset="0"/>
                <a:ea typeface="Times New Roman" panose="02020603050405020304" pitchFamily="18" charset="0"/>
                <a:cs typeface="Consolas" panose="020B0609020204030204" pitchFamily="49" charset="0"/>
              </a:rPr>
              <a:t>    </a:t>
            </a:r>
            <a:r>
              <a:rPr lang="en-US" dirty="0">
                <a:solidFill>
                  <a:srgbClr val="0000FF"/>
                </a:solidFill>
                <a:latin typeface="Consolas" panose="020B0609020204030204" pitchFamily="49" charset="0"/>
                <a:ea typeface="Times New Roman" panose="02020603050405020304" pitchFamily="18" charset="0"/>
                <a:cs typeface="Consolas" panose="020B0609020204030204" pitchFamily="49" charset="0"/>
              </a:rPr>
              <a:t>catch</a:t>
            </a:r>
            <a:r>
              <a:rPr lang="en-US" dirty="0">
                <a:latin typeface="Consolas" panose="020B0609020204030204" pitchFamily="49" charset="0"/>
                <a:ea typeface="Times New Roman" panose="02020603050405020304" pitchFamily="18" charset="0"/>
                <a:cs typeface="Consolas" panose="020B0609020204030204" pitchFamily="49" charset="0"/>
              </a:rPr>
              <a:t> (</a:t>
            </a:r>
            <a:r>
              <a:rPr lang="en-US" dirty="0" err="1">
                <a:latin typeface="Consolas" panose="020B0609020204030204" pitchFamily="49" charset="0"/>
                <a:ea typeface="Times New Roman" panose="02020603050405020304" pitchFamily="18" charset="0"/>
                <a:cs typeface="Consolas" panose="020B0609020204030204" pitchFamily="49" charset="0"/>
              </a:rPr>
              <a:t>runtime_error</a:t>
            </a:r>
            <a:r>
              <a:rPr lang="en-US" dirty="0">
                <a:latin typeface="Consolas" panose="020B0609020204030204" pitchFamily="49" charset="0"/>
                <a:ea typeface="Times New Roman" panose="02020603050405020304" pitchFamily="18" charset="0"/>
                <a:cs typeface="Consolas" panose="020B0609020204030204" pitchFamily="49" charset="0"/>
              </a:rPr>
              <a:t> e) {</a:t>
            </a:r>
            <a:endParaRPr lang="en-US" sz="1400" dirty="0">
              <a:latin typeface="Calibri" panose="020F0502020204030204" pitchFamily="34" charset="0"/>
              <a:ea typeface="Times New Roman" panose="02020603050405020304" pitchFamily="18" charset="0"/>
              <a:cs typeface="Times New Roman" panose="02020603050405020304" pitchFamily="18" charset="0"/>
            </a:endParaRPr>
          </a:p>
          <a:p>
            <a:pPr marL="205740" lvl="1" indent="0">
              <a:lnSpc>
                <a:spcPct val="115000"/>
              </a:lnSpc>
              <a:spcBef>
                <a:spcPts val="0"/>
              </a:spcBef>
              <a:spcAft>
                <a:spcPts val="1000"/>
              </a:spcAft>
              <a:buNone/>
            </a:pPr>
            <a:r>
              <a:rPr lang="en-US" dirty="0">
                <a:latin typeface="Consolas" panose="020B0609020204030204" pitchFamily="49" charset="0"/>
                <a:ea typeface="Times New Roman" panose="02020603050405020304" pitchFamily="18" charset="0"/>
                <a:cs typeface="Consolas" panose="020B0609020204030204" pitchFamily="49" charset="0"/>
              </a:rPr>
              <a:t>        </a:t>
            </a:r>
            <a:r>
              <a:rPr lang="en-US" dirty="0" err="1">
                <a:latin typeface="Consolas" panose="020B0609020204030204" pitchFamily="49" charset="0"/>
                <a:ea typeface="Times New Roman" panose="02020603050405020304" pitchFamily="18" charset="0"/>
                <a:cs typeface="Consolas" panose="020B0609020204030204" pitchFamily="49" charset="0"/>
              </a:rPr>
              <a:t>std</a:t>
            </a:r>
            <a:r>
              <a:rPr lang="en-US" dirty="0">
                <a:latin typeface="Consolas" panose="020B0609020204030204" pitchFamily="49" charset="0"/>
                <a:ea typeface="Times New Roman" panose="02020603050405020304" pitchFamily="18" charset="0"/>
                <a:cs typeface="Consolas" panose="020B0609020204030204" pitchFamily="49" charset="0"/>
              </a:rPr>
              <a:t>::</a:t>
            </a:r>
            <a:r>
              <a:rPr lang="en-US" dirty="0" err="1">
                <a:latin typeface="Consolas" panose="020B0609020204030204" pitchFamily="49" charset="0"/>
                <a:ea typeface="Times New Roman" panose="02020603050405020304" pitchFamily="18" charset="0"/>
                <a:cs typeface="Consolas" panose="020B0609020204030204" pitchFamily="49" charset="0"/>
              </a:rPr>
              <a:t>cout</a:t>
            </a:r>
            <a:r>
              <a:rPr lang="en-US" dirty="0">
                <a:latin typeface="Consolas" panose="020B0609020204030204" pitchFamily="49" charset="0"/>
                <a:ea typeface="Times New Roman" panose="02020603050405020304" pitchFamily="18" charset="0"/>
                <a:cs typeface="Consolas" panose="020B0609020204030204" pitchFamily="49" charset="0"/>
              </a:rPr>
              <a:t> &lt;&lt; </a:t>
            </a:r>
            <a:r>
              <a:rPr lang="en-US" dirty="0" err="1">
                <a:latin typeface="Consolas" panose="020B0609020204030204" pitchFamily="49" charset="0"/>
                <a:ea typeface="Times New Roman" panose="02020603050405020304" pitchFamily="18" charset="0"/>
                <a:cs typeface="Consolas" panose="020B0609020204030204" pitchFamily="49" charset="0"/>
              </a:rPr>
              <a:t>e.what</a:t>
            </a:r>
            <a:r>
              <a:rPr lang="en-US" dirty="0">
                <a:latin typeface="Consolas" panose="020B0609020204030204" pitchFamily="49" charset="0"/>
                <a:ea typeface="Times New Roman" panose="02020603050405020304" pitchFamily="18" charset="0"/>
                <a:cs typeface="Consolas" panose="020B0609020204030204" pitchFamily="49" charset="0"/>
              </a:rPr>
              <a:t>() &lt;&lt; </a:t>
            </a:r>
            <a:r>
              <a:rPr lang="en-US" dirty="0" err="1">
                <a:latin typeface="Consolas" panose="020B0609020204030204" pitchFamily="49" charset="0"/>
                <a:ea typeface="Times New Roman" panose="02020603050405020304" pitchFamily="18" charset="0"/>
                <a:cs typeface="Consolas" panose="020B0609020204030204" pitchFamily="49" charset="0"/>
              </a:rPr>
              <a:t>std</a:t>
            </a:r>
            <a:r>
              <a:rPr lang="en-US" dirty="0">
                <a:latin typeface="Consolas" panose="020B0609020204030204" pitchFamily="49" charset="0"/>
                <a:ea typeface="Times New Roman" panose="02020603050405020304" pitchFamily="18" charset="0"/>
                <a:cs typeface="Consolas" panose="020B0609020204030204" pitchFamily="49" charset="0"/>
              </a:rPr>
              <a:t>::</a:t>
            </a:r>
            <a:r>
              <a:rPr lang="en-US" dirty="0" err="1">
                <a:latin typeface="Consolas" panose="020B0609020204030204" pitchFamily="49" charset="0"/>
                <a:ea typeface="Times New Roman" panose="02020603050405020304" pitchFamily="18" charset="0"/>
                <a:cs typeface="Consolas" panose="020B0609020204030204" pitchFamily="49" charset="0"/>
              </a:rPr>
              <a:t>endl</a:t>
            </a:r>
            <a:r>
              <a:rPr lang="en-US" dirty="0">
                <a:latin typeface="Consolas" panose="020B0609020204030204" pitchFamily="49" charset="0"/>
                <a:ea typeface="Times New Roman" panose="02020603050405020304" pitchFamily="18" charset="0"/>
                <a:cs typeface="Consolas" panose="020B0609020204030204" pitchFamily="49" charset="0"/>
              </a:rPr>
              <a:t>;</a:t>
            </a:r>
            <a:endParaRPr lang="en-US" sz="1400" dirty="0">
              <a:latin typeface="Calibri" panose="020F0502020204030204" pitchFamily="34" charset="0"/>
              <a:ea typeface="Times New Roman" panose="02020603050405020304" pitchFamily="18" charset="0"/>
              <a:cs typeface="Times New Roman" panose="02020603050405020304" pitchFamily="18" charset="0"/>
            </a:endParaRPr>
          </a:p>
          <a:p>
            <a:pPr marL="205740" lvl="1" indent="0">
              <a:lnSpc>
                <a:spcPct val="115000"/>
              </a:lnSpc>
              <a:spcBef>
                <a:spcPts val="0"/>
              </a:spcBef>
              <a:spcAft>
                <a:spcPts val="1000"/>
              </a:spcAft>
              <a:buNone/>
            </a:pPr>
            <a:r>
              <a:rPr lang="en-US" dirty="0">
                <a:latin typeface="Consolas" panose="020B0609020204030204" pitchFamily="49" charset="0"/>
                <a:ea typeface="Times New Roman" panose="02020603050405020304" pitchFamily="18" charset="0"/>
                <a:cs typeface="Consolas" panose="020B0609020204030204" pitchFamily="49" charset="0"/>
              </a:rPr>
              <a:t>    }</a:t>
            </a:r>
            <a:endParaRPr lang="en-US" sz="1400" dirty="0">
              <a:latin typeface="Calibri" panose="020F0502020204030204" pitchFamily="34" charset="0"/>
              <a:ea typeface="Times New Roman" panose="02020603050405020304" pitchFamily="18" charset="0"/>
              <a:cs typeface="Times New Roman" panose="02020603050405020304" pitchFamily="18" charset="0"/>
            </a:endParaRPr>
          </a:p>
          <a:p>
            <a:pPr marL="205740" lvl="1" indent="0">
              <a:lnSpc>
                <a:spcPct val="115000"/>
              </a:lnSpc>
              <a:spcBef>
                <a:spcPts val="0"/>
              </a:spcBef>
              <a:spcAft>
                <a:spcPts val="1000"/>
              </a:spcAft>
              <a:buNone/>
            </a:pPr>
            <a:r>
              <a:rPr lang="en-US" dirty="0">
                <a:latin typeface="Consolas" panose="020B0609020204030204" pitchFamily="49" charset="0"/>
                <a:ea typeface="Times New Roman" panose="02020603050405020304" pitchFamily="18" charset="0"/>
                <a:cs typeface="Consolas" panose="020B0609020204030204" pitchFamily="49" charset="0"/>
              </a:rPr>
              <a:t>    </a:t>
            </a:r>
            <a:r>
              <a:rPr lang="en-US" dirty="0" err="1">
                <a:latin typeface="Consolas" panose="020B0609020204030204" pitchFamily="49" charset="0"/>
                <a:ea typeface="Times New Roman" panose="02020603050405020304" pitchFamily="18" charset="0"/>
                <a:cs typeface="Consolas" panose="020B0609020204030204" pitchFamily="49" charset="0"/>
              </a:rPr>
              <a:t>std</a:t>
            </a:r>
            <a:r>
              <a:rPr lang="en-US" dirty="0">
                <a:latin typeface="Consolas" panose="020B0609020204030204" pitchFamily="49" charset="0"/>
                <a:ea typeface="Times New Roman" panose="02020603050405020304" pitchFamily="18" charset="0"/>
                <a:cs typeface="Consolas" panose="020B0609020204030204" pitchFamily="49" charset="0"/>
              </a:rPr>
              <a:t>::</a:t>
            </a:r>
            <a:r>
              <a:rPr lang="en-US" dirty="0" err="1">
                <a:latin typeface="Consolas" panose="020B0609020204030204" pitchFamily="49" charset="0"/>
                <a:ea typeface="Times New Roman" panose="02020603050405020304" pitchFamily="18" charset="0"/>
                <a:cs typeface="Consolas" panose="020B0609020204030204" pitchFamily="49" charset="0"/>
              </a:rPr>
              <a:t>cout</a:t>
            </a:r>
            <a:r>
              <a:rPr lang="en-US" dirty="0">
                <a:latin typeface="Consolas" panose="020B0609020204030204" pitchFamily="49" charset="0"/>
                <a:ea typeface="Times New Roman" panose="02020603050405020304" pitchFamily="18" charset="0"/>
                <a:cs typeface="Consolas" panose="020B0609020204030204" pitchFamily="49" charset="0"/>
              </a:rPr>
              <a:t> &lt;&lt; </a:t>
            </a:r>
            <a:r>
              <a:rPr lang="en-US" dirty="0">
                <a:solidFill>
                  <a:srgbClr val="A31515"/>
                </a:solidFill>
                <a:latin typeface="Consolas" panose="020B0609020204030204" pitchFamily="49" charset="0"/>
                <a:ea typeface="Times New Roman" panose="02020603050405020304" pitchFamily="18" charset="0"/>
                <a:cs typeface="Consolas" panose="020B0609020204030204" pitchFamily="49" charset="0"/>
              </a:rPr>
              <a:t>"Done testing exceptions."</a:t>
            </a:r>
            <a:r>
              <a:rPr lang="en-US" dirty="0">
                <a:latin typeface="Consolas" panose="020B0609020204030204" pitchFamily="49" charset="0"/>
                <a:ea typeface="Times New Roman" panose="02020603050405020304" pitchFamily="18" charset="0"/>
                <a:cs typeface="Consolas" panose="020B0609020204030204" pitchFamily="49" charset="0"/>
              </a:rPr>
              <a:t> &lt;&lt; </a:t>
            </a:r>
            <a:r>
              <a:rPr lang="en-US" dirty="0" err="1">
                <a:latin typeface="Consolas" panose="020B0609020204030204" pitchFamily="49" charset="0"/>
                <a:ea typeface="Times New Roman" panose="02020603050405020304" pitchFamily="18" charset="0"/>
                <a:cs typeface="Consolas" panose="020B0609020204030204" pitchFamily="49" charset="0"/>
              </a:rPr>
              <a:t>std</a:t>
            </a:r>
            <a:r>
              <a:rPr lang="en-US" dirty="0">
                <a:latin typeface="Consolas" panose="020B0609020204030204" pitchFamily="49" charset="0"/>
                <a:ea typeface="Times New Roman" panose="02020603050405020304" pitchFamily="18" charset="0"/>
                <a:cs typeface="Consolas" panose="020B0609020204030204" pitchFamily="49" charset="0"/>
              </a:rPr>
              <a:t>::</a:t>
            </a:r>
            <a:r>
              <a:rPr lang="en-US" dirty="0" err="1">
                <a:latin typeface="Consolas" panose="020B0609020204030204" pitchFamily="49" charset="0"/>
                <a:ea typeface="Times New Roman" panose="02020603050405020304" pitchFamily="18" charset="0"/>
                <a:cs typeface="Consolas" panose="020B0609020204030204" pitchFamily="49" charset="0"/>
              </a:rPr>
              <a:t>endl</a:t>
            </a:r>
            <a:r>
              <a:rPr lang="en-US" dirty="0">
                <a:latin typeface="Consolas" panose="020B0609020204030204" pitchFamily="49" charset="0"/>
                <a:ea typeface="Times New Roman" panose="02020603050405020304" pitchFamily="18" charset="0"/>
                <a:cs typeface="Consolas" panose="020B0609020204030204" pitchFamily="49" charset="0"/>
              </a:rPr>
              <a:t>;</a:t>
            </a:r>
            <a:endParaRPr lang="en-US" sz="1400" dirty="0">
              <a:latin typeface="Calibri" panose="020F0502020204030204" pitchFamily="34" charset="0"/>
              <a:ea typeface="Times New Roman" panose="02020603050405020304" pitchFamily="18" charset="0"/>
              <a:cs typeface="Times New Roman" panose="02020603050405020304" pitchFamily="18" charset="0"/>
            </a:endParaRPr>
          </a:p>
          <a:p>
            <a:pPr marL="205740" lvl="1" indent="0">
              <a:lnSpc>
                <a:spcPct val="115000"/>
              </a:lnSpc>
              <a:spcBef>
                <a:spcPts val="0"/>
              </a:spcBef>
              <a:spcAft>
                <a:spcPts val="1000"/>
              </a:spcAft>
              <a:buNone/>
            </a:pPr>
            <a:r>
              <a:rPr lang="en-US" dirty="0">
                <a:latin typeface="Consolas" panose="020B0609020204030204" pitchFamily="49" charset="0"/>
                <a:ea typeface="Times New Roman" panose="02020603050405020304" pitchFamily="18" charset="0"/>
                <a:cs typeface="Consolas" panose="020B0609020204030204" pitchFamily="49" charset="0"/>
              </a:rPr>
              <a:t>    </a:t>
            </a:r>
            <a:r>
              <a:rPr lang="en-US" dirty="0">
                <a:solidFill>
                  <a:srgbClr val="0000FF"/>
                </a:solidFill>
                <a:latin typeface="Consolas" panose="020B0609020204030204" pitchFamily="49" charset="0"/>
                <a:ea typeface="Times New Roman" panose="02020603050405020304" pitchFamily="18" charset="0"/>
                <a:cs typeface="Consolas" panose="020B0609020204030204" pitchFamily="49" charset="0"/>
              </a:rPr>
              <a:t>return</a:t>
            </a:r>
            <a:r>
              <a:rPr lang="en-US" dirty="0">
                <a:latin typeface="Consolas" panose="020B0609020204030204" pitchFamily="49" charset="0"/>
                <a:ea typeface="Times New Roman" panose="02020603050405020304" pitchFamily="18" charset="0"/>
                <a:cs typeface="Consolas" panose="020B0609020204030204" pitchFamily="49" charset="0"/>
              </a:rPr>
              <a:t> 0;</a:t>
            </a:r>
            <a:endParaRPr lang="en-US" sz="1400" dirty="0">
              <a:latin typeface="Calibri" panose="020F0502020204030204" pitchFamily="34" charset="0"/>
              <a:ea typeface="Times New Roman" panose="02020603050405020304" pitchFamily="18" charset="0"/>
              <a:cs typeface="Times New Roman" panose="02020603050405020304" pitchFamily="18" charset="0"/>
            </a:endParaRPr>
          </a:p>
          <a:p>
            <a:pPr marL="205740" lvl="1" indent="0">
              <a:buNone/>
            </a:pPr>
            <a:r>
              <a:rPr lang="en-US" dirty="0">
                <a:latin typeface="Consolas" panose="020B0609020204030204" pitchFamily="49" charset="0"/>
                <a:ea typeface="Times New Roman" panose="02020603050405020304" pitchFamily="18" charset="0"/>
                <a:cs typeface="Consolas" panose="020B0609020204030204" pitchFamily="49" charset="0"/>
              </a:rPr>
              <a:t>}</a:t>
            </a:r>
            <a:endParaRPr lang="en-US" dirty="0"/>
          </a:p>
        </p:txBody>
      </p:sp>
      <p:sp>
        <p:nvSpPr>
          <p:cNvPr id="4" name="Date Placeholder 3"/>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28</a:t>
            </a:fld>
            <a:endParaRPr lang="en-US"/>
          </a:p>
        </p:txBody>
      </p:sp>
      <p:sp>
        <p:nvSpPr>
          <p:cNvPr id="7" name="TextBox 6"/>
          <p:cNvSpPr txBox="1"/>
          <p:nvPr/>
        </p:nvSpPr>
        <p:spPr>
          <a:xfrm>
            <a:off x="6115594" y="5638800"/>
            <a:ext cx="3477234" cy="923330"/>
          </a:xfrm>
          <a:prstGeom prst="rect">
            <a:avLst/>
          </a:prstGeom>
          <a:solidFill>
            <a:schemeClr val="bg1"/>
          </a:solidFill>
          <a:ln>
            <a:solidFill>
              <a:schemeClr val="tx2"/>
            </a:solidFill>
          </a:ln>
        </p:spPr>
        <p:txBody>
          <a:bodyPr wrap="none" rtlCol="0">
            <a:spAutoFit/>
          </a:bodyPr>
          <a:lstStyle/>
          <a:p>
            <a:r>
              <a:rPr lang="en-US" dirty="0">
                <a:solidFill>
                  <a:srgbClr val="A31515"/>
                </a:solidFill>
                <a:latin typeface="Consolas" panose="020B0609020204030204" pitchFamily="49" charset="0"/>
                <a:ea typeface="Times New Roman" panose="02020603050405020304" pitchFamily="18" charset="0"/>
                <a:cs typeface="Consolas" panose="020B0609020204030204" pitchFamily="49" charset="0"/>
              </a:rPr>
              <a:t>Testing exceptions</a:t>
            </a:r>
            <a:r>
              <a:rPr lang="en-US" dirty="0" smtClean="0">
                <a:solidFill>
                  <a:srgbClr val="A31515"/>
                </a:solidFill>
                <a:latin typeface="Consolas" panose="020B0609020204030204" pitchFamily="49" charset="0"/>
                <a:ea typeface="Times New Roman" panose="02020603050405020304" pitchFamily="18" charset="0"/>
                <a:cs typeface="Consolas" panose="020B0609020204030204" pitchFamily="49" charset="0"/>
              </a:rPr>
              <a:t>.</a:t>
            </a:r>
          </a:p>
          <a:p>
            <a:r>
              <a:rPr lang="en-US" dirty="0" err="1">
                <a:solidFill>
                  <a:srgbClr val="A31515"/>
                </a:solidFill>
                <a:latin typeface="Consolas" panose="020B0609020204030204" pitchFamily="49" charset="0"/>
                <a:ea typeface="Times New Roman" panose="02020603050405020304" pitchFamily="18" charset="0"/>
                <a:cs typeface="Consolas" panose="020B0609020204030204" pitchFamily="49" charset="0"/>
              </a:rPr>
              <a:t>Doh</a:t>
            </a:r>
            <a:r>
              <a:rPr lang="en-US" dirty="0">
                <a:solidFill>
                  <a:srgbClr val="A31515"/>
                </a:solidFill>
                <a:latin typeface="Consolas" panose="020B0609020204030204" pitchFamily="49" charset="0"/>
                <a:ea typeface="Times New Roman" panose="02020603050405020304" pitchFamily="18" charset="0"/>
                <a:cs typeface="Consolas" panose="020B0609020204030204" pitchFamily="49" charset="0"/>
              </a:rPr>
              <a:t>! Something went wrong</a:t>
            </a:r>
            <a:r>
              <a:rPr lang="en-US" dirty="0" smtClean="0">
                <a:solidFill>
                  <a:srgbClr val="A31515"/>
                </a:solidFill>
                <a:latin typeface="Consolas" panose="020B0609020204030204" pitchFamily="49" charset="0"/>
                <a:ea typeface="Times New Roman" panose="02020603050405020304" pitchFamily="18" charset="0"/>
                <a:cs typeface="Consolas" panose="020B0609020204030204" pitchFamily="49" charset="0"/>
              </a:rPr>
              <a:t>!</a:t>
            </a:r>
          </a:p>
          <a:p>
            <a:r>
              <a:rPr lang="en-US" dirty="0">
                <a:solidFill>
                  <a:srgbClr val="A31515"/>
                </a:solidFill>
                <a:latin typeface="Consolas" panose="020B0609020204030204" pitchFamily="49" charset="0"/>
                <a:ea typeface="Times New Roman" panose="02020603050405020304" pitchFamily="18" charset="0"/>
                <a:cs typeface="Consolas" panose="020B0609020204030204" pitchFamily="49" charset="0"/>
              </a:rPr>
              <a:t>Done testing </a:t>
            </a:r>
            <a:r>
              <a:rPr lang="en-US" dirty="0" smtClean="0">
                <a:solidFill>
                  <a:srgbClr val="A31515"/>
                </a:solidFill>
                <a:latin typeface="Consolas" panose="020B0609020204030204" pitchFamily="49" charset="0"/>
                <a:ea typeface="Times New Roman" panose="02020603050405020304" pitchFamily="18" charset="0"/>
                <a:cs typeface="Consolas" panose="020B0609020204030204" pitchFamily="49" charset="0"/>
              </a:rPr>
              <a:t>exceptions.</a:t>
            </a:r>
          </a:p>
        </p:txBody>
      </p:sp>
    </p:spTree>
    <p:extLst>
      <p:ext uri="{BB962C8B-B14F-4D97-AF65-F5344CB8AC3E}">
        <p14:creationId xmlns:p14="http://schemas.microsoft.com/office/powerpoint/2010/main" val="3899303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smtClean="0"/>
              <a:t>Exceptions</a:t>
            </a:r>
            <a:endParaRPr lang="en-US"/>
          </a:p>
        </p:txBody>
      </p:sp>
      <p:sp>
        <p:nvSpPr>
          <p:cNvPr id="31747" name="Rectangle 3"/>
          <p:cNvSpPr>
            <a:spLocks noGrp="1" noChangeArrowheads="1"/>
          </p:cNvSpPr>
          <p:nvPr>
            <p:ph idx="1"/>
          </p:nvPr>
        </p:nvSpPr>
        <p:spPr/>
        <p:txBody>
          <a:bodyPr>
            <a:normAutofit/>
          </a:bodyPr>
          <a:lstStyle/>
          <a:p>
            <a:r>
              <a:rPr lang="en-US" dirty="0" smtClean="0"/>
              <a:t>Exception handling is general</a:t>
            </a:r>
          </a:p>
          <a:p>
            <a:pPr lvl="1"/>
            <a:r>
              <a:rPr lang="en-US" dirty="0" smtClean="0"/>
              <a:t>You can’t forget about an exception: the program will terminate if someone doesn’t handle it (using a try … catch)</a:t>
            </a:r>
          </a:p>
          <a:p>
            <a:pPr lvl="1"/>
            <a:r>
              <a:rPr lang="en-US" dirty="0" smtClean="0"/>
              <a:t>Just about every kind of error can be reported using exceptions</a:t>
            </a:r>
          </a:p>
          <a:p>
            <a:r>
              <a:rPr lang="en-US" dirty="0" smtClean="0"/>
              <a:t>You still have to figure out what to do about an exception (every exception thrown in your program)</a:t>
            </a:r>
          </a:p>
          <a:p>
            <a:pPr lvl="1"/>
            <a:r>
              <a:rPr lang="en-US" dirty="0" smtClean="0"/>
              <a:t>Error handling is never really simple</a:t>
            </a:r>
          </a:p>
          <a:p>
            <a:pPr lvl="1"/>
            <a:endParaRPr lang="en-US" dirty="0"/>
          </a:p>
        </p:txBody>
      </p:sp>
      <p:sp>
        <p:nvSpPr>
          <p:cNvPr id="2" name="Date Placeholder 1"/>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4" name="Slide Number Placeholder 5"/>
          <p:cNvSpPr>
            <a:spLocks noGrp="1"/>
          </p:cNvSpPr>
          <p:nvPr>
            <p:ph type="sldNum" sz="quarter" idx="12"/>
          </p:nvPr>
        </p:nvSpPr>
        <p:spPr/>
        <p:txBody>
          <a:bodyPr/>
          <a:lstStyle/>
          <a:p>
            <a:fld id="{4209A049-9008-4563-A34E-18730C3C3FDD}" type="slidenum">
              <a:rPr lang="en-US" smtClean="0"/>
              <a:pPr/>
              <a:t>29</a:t>
            </a:fld>
            <a:endParaRPr lang="en-US"/>
          </a:p>
        </p:txBody>
      </p:sp>
    </p:spTree>
    <p:extLst>
      <p:ext uri="{BB962C8B-B14F-4D97-AF65-F5344CB8AC3E}">
        <p14:creationId xmlns:p14="http://schemas.microsoft.com/office/powerpoint/2010/main" val="22606011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Project</a:t>
            </a:r>
            <a:endParaRPr lang="en-US" dirty="0"/>
          </a:p>
        </p:txBody>
      </p:sp>
      <p:sp>
        <p:nvSpPr>
          <p:cNvPr id="3" name="Content Placeholder 2"/>
          <p:cNvSpPr>
            <a:spLocks noGrp="1"/>
          </p:cNvSpPr>
          <p:nvPr>
            <p:ph idx="1"/>
          </p:nvPr>
        </p:nvSpPr>
        <p:spPr>
          <a:xfrm>
            <a:off x="1261872" y="1828802"/>
            <a:ext cx="9482328" cy="4351337"/>
          </a:xfrm>
        </p:spPr>
        <p:txBody>
          <a:bodyPr>
            <a:normAutofit fontScale="92500" lnSpcReduction="20000"/>
          </a:bodyPr>
          <a:lstStyle/>
          <a:p>
            <a:r>
              <a:rPr lang="en-US" dirty="0" smtClean="0"/>
              <a:t>Everybody should have received email with group number to join</a:t>
            </a:r>
          </a:p>
          <a:p>
            <a:pPr lvl="1"/>
            <a:r>
              <a:rPr lang="en-US" dirty="0" smtClean="0"/>
              <a:t>Everybody must accept project using the link in email</a:t>
            </a:r>
          </a:p>
          <a:p>
            <a:r>
              <a:rPr lang="en-US" dirty="0" smtClean="0"/>
              <a:t>Milestone 1: Proposal</a:t>
            </a:r>
          </a:p>
          <a:p>
            <a:pPr lvl="1"/>
            <a:r>
              <a:rPr lang="en-US" dirty="0" smtClean="0"/>
              <a:t>Project portfolio template: in the project repository</a:t>
            </a:r>
          </a:p>
          <a:p>
            <a:r>
              <a:rPr lang="en-US" dirty="0" smtClean="0"/>
              <a:t>System Requirements</a:t>
            </a:r>
          </a:p>
          <a:p>
            <a:pPr lvl="1"/>
            <a:r>
              <a:rPr lang="en-US" dirty="0" smtClean="0"/>
              <a:t>Name</a:t>
            </a:r>
          </a:p>
          <a:p>
            <a:pPr lvl="1"/>
            <a:r>
              <a:rPr lang="en-US" dirty="0" smtClean="0"/>
              <a:t>User stories</a:t>
            </a:r>
          </a:p>
          <a:p>
            <a:pPr lvl="1"/>
            <a:r>
              <a:rPr lang="en-US" dirty="0"/>
              <a:t>Core </a:t>
            </a:r>
            <a:r>
              <a:rPr lang="en-US" dirty="0" smtClean="0"/>
              <a:t>Features, viable features, stretch features</a:t>
            </a:r>
          </a:p>
          <a:p>
            <a:r>
              <a:rPr lang="en-US" dirty="0" smtClean="0"/>
              <a:t>Management</a:t>
            </a:r>
          </a:p>
          <a:p>
            <a:pPr lvl="1"/>
            <a:r>
              <a:rPr lang="en-US" dirty="0" smtClean="0"/>
              <a:t>Continuation of operation plan (COOP)</a:t>
            </a:r>
          </a:p>
          <a:p>
            <a:pPr lvl="2"/>
            <a:r>
              <a:rPr lang="en-US" dirty="0" smtClean="0"/>
              <a:t>Communication, contingency, </a:t>
            </a:r>
          </a:p>
          <a:p>
            <a:pPr lvl="1"/>
            <a:r>
              <a:rPr lang="en-US" dirty="0" smtClean="0"/>
              <a:t>Project Plan Proposal</a:t>
            </a:r>
          </a:p>
          <a:p>
            <a:r>
              <a:rPr lang="en-US" dirty="0" smtClean="0"/>
              <a:t>Deadline for this: Friday, February 9, 11.59pm</a:t>
            </a:r>
          </a:p>
          <a:p>
            <a:pPr lvl="1"/>
            <a:r>
              <a:rPr lang="en-US" dirty="0" smtClean="0"/>
              <a:t>Push edited document to repository</a:t>
            </a:r>
          </a:p>
        </p:txBody>
      </p:sp>
      <p:sp>
        <p:nvSpPr>
          <p:cNvPr id="4" name="Date Placeholder 3"/>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3</a:t>
            </a:fld>
            <a:endParaRPr lang="en-US"/>
          </a:p>
        </p:txBody>
      </p:sp>
    </p:spTree>
    <p:extLst>
      <p:ext uri="{BB962C8B-B14F-4D97-AF65-F5344CB8AC3E}">
        <p14:creationId xmlns:p14="http://schemas.microsoft.com/office/powerpoint/2010/main" val="28840331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mtClean="0"/>
              <a:t>Out of range</a:t>
            </a:r>
            <a:endParaRPr lang="en-US"/>
          </a:p>
        </p:txBody>
      </p:sp>
      <p:sp>
        <p:nvSpPr>
          <p:cNvPr id="14339" name="Rectangle 3"/>
          <p:cNvSpPr>
            <a:spLocks noGrp="1" noChangeArrowheads="1"/>
          </p:cNvSpPr>
          <p:nvPr>
            <p:ph idx="1"/>
          </p:nvPr>
        </p:nvSpPr>
        <p:spPr>
          <a:xfrm>
            <a:off x="1828800" y="1976772"/>
            <a:ext cx="8534400" cy="4325112"/>
          </a:xfrm>
        </p:spPr>
        <p:txBody>
          <a:bodyPr>
            <a:normAutofit fontScale="85000" lnSpcReduction="20000"/>
          </a:bodyPr>
          <a:lstStyle/>
          <a:p>
            <a:r>
              <a:rPr lang="en-US" dirty="0" smtClean="0"/>
              <a:t>Try this</a:t>
            </a:r>
          </a:p>
          <a:p>
            <a:pPr marL="109728" indent="0">
              <a:buNone/>
            </a:pPr>
            <a:endParaRPr lang="en-US" dirty="0" smtClean="0">
              <a:latin typeface="Consolas"/>
            </a:endParaRPr>
          </a:p>
          <a:p>
            <a:pPr marL="667512" lvl="2" indent="0">
              <a:buNone/>
            </a:pPr>
            <a:r>
              <a:rPr lang="en-US" i="0" dirty="0" smtClean="0">
                <a:solidFill>
                  <a:schemeClr val="tx1"/>
                </a:solidFill>
                <a:latin typeface="Consolas"/>
              </a:rPr>
              <a:t>vector&lt;</a:t>
            </a:r>
            <a:r>
              <a:rPr lang="en-US" i="0" dirty="0" err="1" smtClean="0">
                <a:solidFill>
                  <a:schemeClr val="tx1"/>
                </a:solidFill>
                <a:latin typeface="Consolas"/>
              </a:rPr>
              <a:t>int</a:t>
            </a:r>
            <a:r>
              <a:rPr lang="en-US" i="0" dirty="0">
                <a:solidFill>
                  <a:prstClr val="black"/>
                </a:solidFill>
                <a:latin typeface="Consolas"/>
              </a:rPr>
              <a:t>&gt; v(10); </a:t>
            </a:r>
            <a:r>
              <a:rPr lang="en-US" i="0" dirty="0" smtClean="0">
                <a:solidFill>
                  <a:srgbClr val="008000"/>
                </a:solidFill>
                <a:latin typeface="Consolas"/>
              </a:rPr>
              <a:t>// </a:t>
            </a:r>
            <a:r>
              <a:rPr lang="en-US" i="0" dirty="0">
                <a:solidFill>
                  <a:srgbClr val="008000"/>
                </a:solidFill>
                <a:latin typeface="Consolas"/>
              </a:rPr>
              <a:t>a vector of 10 </a:t>
            </a:r>
            <a:r>
              <a:rPr lang="en-US" i="0" dirty="0" err="1">
                <a:solidFill>
                  <a:srgbClr val="008000"/>
                </a:solidFill>
                <a:latin typeface="Consolas"/>
              </a:rPr>
              <a:t>ints</a:t>
            </a:r>
            <a:r>
              <a:rPr lang="en-US" i="0" dirty="0" smtClean="0">
                <a:solidFill>
                  <a:srgbClr val="008000"/>
                </a:solidFill>
                <a:latin typeface="Consolas"/>
              </a:rPr>
              <a:t>, </a:t>
            </a:r>
            <a:r>
              <a:rPr lang="en-US" i="0" dirty="0">
                <a:solidFill>
                  <a:srgbClr val="008000"/>
                </a:solidFill>
                <a:latin typeface="Consolas"/>
              </a:rPr>
              <a:t>each </a:t>
            </a:r>
            <a:endParaRPr lang="en-US" i="0" dirty="0">
              <a:solidFill>
                <a:prstClr val="black"/>
              </a:solidFill>
              <a:latin typeface="Consolas"/>
            </a:endParaRPr>
          </a:p>
          <a:p>
            <a:pPr marL="667512" lvl="2" indent="0">
              <a:buNone/>
            </a:pPr>
            <a:r>
              <a:rPr lang="en-US" i="0" dirty="0">
                <a:solidFill>
                  <a:prstClr val="black"/>
                </a:solidFill>
                <a:latin typeface="Consolas"/>
              </a:rPr>
              <a:t>                </a:t>
            </a:r>
            <a:r>
              <a:rPr lang="en-US" i="0" dirty="0" smtClean="0">
                <a:solidFill>
                  <a:prstClr val="black"/>
                </a:solidFill>
                <a:latin typeface="Consolas"/>
              </a:rPr>
              <a:t>   </a:t>
            </a:r>
            <a:r>
              <a:rPr lang="en-US" i="0" dirty="0" smtClean="0">
                <a:solidFill>
                  <a:srgbClr val="008000"/>
                </a:solidFill>
                <a:latin typeface="Consolas"/>
              </a:rPr>
              <a:t>// initialized </a:t>
            </a:r>
            <a:r>
              <a:rPr lang="en-US" i="0" dirty="0">
                <a:solidFill>
                  <a:srgbClr val="008000"/>
                </a:solidFill>
                <a:latin typeface="Consolas"/>
              </a:rPr>
              <a:t>to the default value</a:t>
            </a:r>
            <a:r>
              <a:rPr lang="en-US" i="0" dirty="0" smtClean="0">
                <a:solidFill>
                  <a:srgbClr val="008000"/>
                </a:solidFill>
                <a:latin typeface="Consolas"/>
              </a:rPr>
              <a:t>,</a:t>
            </a:r>
            <a:endParaRPr lang="en-US" i="0" dirty="0">
              <a:solidFill>
                <a:prstClr val="black"/>
              </a:solidFill>
              <a:latin typeface="Consolas"/>
            </a:endParaRPr>
          </a:p>
          <a:p>
            <a:pPr marL="667512" lvl="2" indent="0">
              <a:buNone/>
            </a:pPr>
            <a:r>
              <a:rPr lang="en-US" i="0" dirty="0">
                <a:solidFill>
                  <a:prstClr val="black"/>
                </a:solidFill>
                <a:latin typeface="Consolas"/>
              </a:rPr>
              <a:t>                </a:t>
            </a:r>
            <a:r>
              <a:rPr lang="en-US" i="0" dirty="0" smtClean="0">
                <a:solidFill>
                  <a:prstClr val="black"/>
                </a:solidFill>
                <a:latin typeface="Consolas"/>
              </a:rPr>
              <a:t>   </a:t>
            </a:r>
            <a:r>
              <a:rPr lang="en-US" i="0" dirty="0" smtClean="0">
                <a:solidFill>
                  <a:srgbClr val="008000"/>
                </a:solidFill>
                <a:latin typeface="Consolas"/>
              </a:rPr>
              <a:t>// 0, referred </a:t>
            </a:r>
            <a:r>
              <a:rPr lang="en-US" i="0" dirty="0">
                <a:solidFill>
                  <a:srgbClr val="008000"/>
                </a:solidFill>
                <a:latin typeface="Consolas"/>
              </a:rPr>
              <a:t>to as v[0] .. v[9</a:t>
            </a:r>
            <a:r>
              <a:rPr lang="en-US" i="0" dirty="0" smtClean="0">
                <a:solidFill>
                  <a:srgbClr val="008000"/>
                </a:solidFill>
                <a:latin typeface="Consolas"/>
              </a:rPr>
              <a:t>]</a:t>
            </a:r>
          </a:p>
          <a:p>
            <a:pPr marL="667512" lvl="2" indent="0">
              <a:buNone/>
            </a:pPr>
            <a:endParaRPr lang="nn-NO" i="0" dirty="0" smtClean="0">
              <a:solidFill>
                <a:srgbClr val="0000FF"/>
              </a:solidFill>
              <a:latin typeface="Consolas"/>
            </a:endParaRPr>
          </a:p>
          <a:p>
            <a:pPr marL="667512" lvl="2" indent="0">
              <a:buNone/>
            </a:pPr>
            <a:r>
              <a:rPr lang="nn-NO" i="0" dirty="0" smtClean="0">
                <a:solidFill>
                  <a:srgbClr val="0000FF"/>
                </a:solidFill>
                <a:latin typeface="Consolas"/>
              </a:rPr>
              <a:t>for</a:t>
            </a:r>
            <a:r>
              <a:rPr lang="nn-NO" i="0" dirty="0" smtClean="0">
                <a:solidFill>
                  <a:prstClr val="black"/>
                </a:solidFill>
                <a:latin typeface="Consolas"/>
              </a:rPr>
              <a:t> </a:t>
            </a:r>
            <a:r>
              <a:rPr lang="nn-NO" i="0" dirty="0">
                <a:solidFill>
                  <a:prstClr val="black"/>
                </a:solidFill>
                <a:latin typeface="Consolas"/>
              </a:rPr>
              <a:t>(</a:t>
            </a:r>
            <a:r>
              <a:rPr lang="nn-NO" i="0" dirty="0">
                <a:solidFill>
                  <a:srgbClr val="0000FF"/>
                </a:solidFill>
                <a:latin typeface="Consolas"/>
              </a:rPr>
              <a:t>int</a:t>
            </a:r>
            <a:r>
              <a:rPr lang="nn-NO" i="0" dirty="0">
                <a:solidFill>
                  <a:prstClr val="black"/>
                </a:solidFill>
                <a:latin typeface="Consolas"/>
              </a:rPr>
              <a:t> i = 0; </a:t>
            </a:r>
            <a:r>
              <a:rPr lang="nn-NO" i="0" dirty="0" smtClean="0">
                <a:solidFill>
                  <a:prstClr val="black"/>
                </a:solidFill>
                <a:latin typeface="Consolas"/>
              </a:rPr>
              <a:t>i != v.size</a:t>
            </a:r>
            <a:r>
              <a:rPr lang="nn-NO" i="0" dirty="0">
                <a:solidFill>
                  <a:prstClr val="black"/>
                </a:solidFill>
                <a:latin typeface="Consolas"/>
              </a:rPr>
              <a:t>(); ++i) </a:t>
            </a:r>
            <a:endParaRPr lang="nn-NO" i="0" dirty="0" smtClean="0">
              <a:solidFill>
                <a:prstClr val="black"/>
              </a:solidFill>
              <a:latin typeface="Consolas"/>
            </a:endParaRPr>
          </a:p>
          <a:p>
            <a:pPr marL="667512" lvl="2" indent="0">
              <a:buNone/>
            </a:pPr>
            <a:r>
              <a:rPr lang="nn-NO" i="0" dirty="0">
                <a:solidFill>
                  <a:prstClr val="black"/>
                </a:solidFill>
                <a:latin typeface="Consolas"/>
              </a:rPr>
              <a:t> </a:t>
            </a:r>
            <a:r>
              <a:rPr lang="nn-NO" i="0" dirty="0" smtClean="0">
                <a:solidFill>
                  <a:prstClr val="black"/>
                </a:solidFill>
                <a:latin typeface="Consolas"/>
              </a:rPr>
              <a:t>   v[i</a:t>
            </a:r>
            <a:r>
              <a:rPr lang="nn-NO" i="0" dirty="0">
                <a:solidFill>
                  <a:prstClr val="black"/>
                </a:solidFill>
                <a:latin typeface="Consolas"/>
              </a:rPr>
              <a:t>] = i;  </a:t>
            </a:r>
            <a:r>
              <a:rPr lang="nn-NO" i="0" dirty="0">
                <a:solidFill>
                  <a:srgbClr val="008000"/>
                </a:solidFill>
                <a:latin typeface="Consolas"/>
              </a:rPr>
              <a:t>// set </a:t>
            </a:r>
            <a:r>
              <a:rPr lang="nn-NO" i="0" dirty="0" smtClean="0">
                <a:solidFill>
                  <a:srgbClr val="008000"/>
                </a:solidFill>
                <a:latin typeface="Consolas"/>
              </a:rPr>
              <a:t>values</a:t>
            </a:r>
          </a:p>
          <a:p>
            <a:pPr marL="667512" lvl="2" indent="0">
              <a:buNone/>
            </a:pPr>
            <a:endParaRPr lang="nn-NO" i="0" dirty="0">
              <a:solidFill>
                <a:prstClr val="black"/>
              </a:solidFill>
              <a:latin typeface="Consolas"/>
            </a:endParaRPr>
          </a:p>
          <a:p>
            <a:pPr marL="667512" lvl="2" indent="0">
              <a:buNone/>
            </a:pPr>
            <a:r>
              <a:rPr lang="en-US" i="0" dirty="0">
                <a:solidFill>
                  <a:srgbClr val="0000FF"/>
                </a:solidFill>
                <a:latin typeface="Consolas"/>
              </a:rPr>
              <a:t>for</a:t>
            </a:r>
            <a:r>
              <a:rPr lang="en-US" i="0" dirty="0">
                <a:solidFill>
                  <a:prstClr val="black"/>
                </a:solidFill>
                <a:latin typeface="Consolas"/>
              </a:rPr>
              <a:t> (</a:t>
            </a:r>
            <a:r>
              <a:rPr lang="en-US" i="0" dirty="0" err="1">
                <a:solidFill>
                  <a:srgbClr val="0000FF"/>
                </a:solidFill>
                <a:latin typeface="Consolas"/>
              </a:rPr>
              <a:t>int</a:t>
            </a:r>
            <a:r>
              <a:rPr lang="en-US" i="0" dirty="0">
                <a:solidFill>
                  <a:prstClr val="black"/>
                </a:solidFill>
                <a:latin typeface="Consolas"/>
              </a:rPr>
              <a:t> </a:t>
            </a:r>
            <a:r>
              <a:rPr lang="en-US" i="0" dirty="0" err="1">
                <a:solidFill>
                  <a:prstClr val="black"/>
                </a:solidFill>
                <a:latin typeface="Consolas"/>
              </a:rPr>
              <a:t>i</a:t>
            </a:r>
            <a:r>
              <a:rPr lang="en-US" i="0" dirty="0">
                <a:solidFill>
                  <a:prstClr val="black"/>
                </a:solidFill>
                <a:latin typeface="Consolas"/>
              </a:rPr>
              <a:t> = 0; </a:t>
            </a:r>
            <a:r>
              <a:rPr lang="en-US" i="0" dirty="0" err="1" smtClean="0">
                <a:solidFill>
                  <a:prstClr val="black"/>
                </a:solidFill>
                <a:latin typeface="Consolas"/>
              </a:rPr>
              <a:t>i</a:t>
            </a:r>
            <a:r>
              <a:rPr lang="en-US" i="0" dirty="0" smtClean="0">
                <a:solidFill>
                  <a:prstClr val="black"/>
                </a:solidFill>
                <a:latin typeface="Consolas"/>
              </a:rPr>
              <a:t> &lt;= 10</a:t>
            </a:r>
            <a:r>
              <a:rPr lang="en-US" i="0" dirty="0">
                <a:solidFill>
                  <a:prstClr val="black"/>
                </a:solidFill>
                <a:latin typeface="Consolas"/>
              </a:rPr>
              <a:t>; ++</a:t>
            </a:r>
            <a:r>
              <a:rPr lang="en-US" i="0" dirty="0" err="1">
                <a:solidFill>
                  <a:prstClr val="black"/>
                </a:solidFill>
                <a:latin typeface="Consolas"/>
              </a:rPr>
              <a:t>i</a:t>
            </a:r>
            <a:r>
              <a:rPr lang="en-US" i="0" dirty="0">
                <a:solidFill>
                  <a:prstClr val="black"/>
                </a:solidFill>
                <a:latin typeface="Consolas"/>
              </a:rPr>
              <a:t>)     </a:t>
            </a:r>
            <a:r>
              <a:rPr lang="en-US" i="0" dirty="0">
                <a:solidFill>
                  <a:srgbClr val="008000"/>
                </a:solidFill>
                <a:latin typeface="Consolas"/>
              </a:rPr>
              <a:t>// print 10 values (???)</a:t>
            </a:r>
            <a:endParaRPr lang="en-US" i="0" dirty="0">
              <a:solidFill>
                <a:prstClr val="black"/>
              </a:solidFill>
              <a:latin typeface="Consolas"/>
            </a:endParaRPr>
          </a:p>
          <a:p>
            <a:pPr marL="667512" lvl="2" indent="0">
              <a:buNone/>
            </a:pPr>
            <a:r>
              <a:rPr lang="en-US" i="0" dirty="0">
                <a:solidFill>
                  <a:prstClr val="black"/>
                </a:solidFill>
                <a:latin typeface="Consolas"/>
              </a:rPr>
              <a:t>    </a:t>
            </a:r>
            <a:r>
              <a:rPr lang="en-US" i="0" dirty="0" err="1">
                <a:solidFill>
                  <a:prstClr val="black"/>
                </a:solidFill>
                <a:latin typeface="Consolas"/>
              </a:rPr>
              <a:t>cout</a:t>
            </a:r>
            <a:r>
              <a:rPr lang="en-US" i="0" dirty="0">
                <a:solidFill>
                  <a:prstClr val="black"/>
                </a:solidFill>
                <a:latin typeface="Consolas"/>
              </a:rPr>
              <a:t> &lt;&lt; </a:t>
            </a:r>
            <a:r>
              <a:rPr lang="en-US" i="0" dirty="0">
                <a:solidFill>
                  <a:srgbClr val="A31515"/>
                </a:solidFill>
                <a:latin typeface="Consolas"/>
              </a:rPr>
              <a:t>"v["</a:t>
            </a:r>
            <a:r>
              <a:rPr lang="en-US" i="0" dirty="0">
                <a:solidFill>
                  <a:prstClr val="black"/>
                </a:solidFill>
                <a:latin typeface="Consolas"/>
              </a:rPr>
              <a:t> &lt;&lt; </a:t>
            </a:r>
            <a:r>
              <a:rPr lang="en-US" i="0" dirty="0" err="1">
                <a:solidFill>
                  <a:prstClr val="black"/>
                </a:solidFill>
                <a:latin typeface="Consolas"/>
              </a:rPr>
              <a:t>i</a:t>
            </a:r>
            <a:r>
              <a:rPr lang="en-US" i="0" dirty="0">
                <a:solidFill>
                  <a:prstClr val="black"/>
                </a:solidFill>
                <a:latin typeface="Consolas"/>
              </a:rPr>
              <a:t> &lt;&lt; </a:t>
            </a:r>
            <a:r>
              <a:rPr lang="en-US" i="0" dirty="0">
                <a:solidFill>
                  <a:srgbClr val="A31515"/>
                </a:solidFill>
                <a:latin typeface="Consolas"/>
              </a:rPr>
              <a:t>"] == "</a:t>
            </a:r>
            <a:r>
              <a:rPr lang="en-US" i="0" dirty="0">
                <a:solidFill>
                  <a:prstClr val="black"/>
                </a:solidFill>
                <a:latin typeface="Consolas"/>
              </a:rPr>
              <a:t> &lt;&lt; </a:t>
            </a:r>
            <a:r>
              <a:rPr lang="en-US" i="0" dirty="0" smtClean="0">
                <a:solidFill>
                  <a:prstClr val="black"/>
                </a:solidFill>
                <a:latin typeface="Consolas"/>
              </a:rPr>
              <a:t>v.at(</a:t>
            </a:r>
            <a:r>
              <a:rPr lang="en-US" i="0" dirty="0" err="1" smtClean="0">
                <a:solidFill>
                  <a:prstClr val="black"/>
                </a:solidFill>
                <a:latin typeface="Consolas"/>
              </a:rPr>
              <a:t>i</a:t>
            </a:r>
            <a:r>
              <a:rPr lang="en-US" i="0" dirty="0" smtClean="0">
                <a:solidFill>
                  <a:prstClr val="black"/>
                </a:solidFill>
                <a:latin typeface="Consolas"/>
              </a:rPr>
              <a:t>) </a:t>
            </a:r>
            <a:r>
              <a:rPr lang="en-US" i="0" dirty="0">
                <a:solidFill>
                  <a:prstClr val="black"/>
                </a:solidFill>
                <a:latin typeface="Consolas"/>
              </a:rPr>
              <a:t>&lt;&lt; </a:t>
            </a:r>
            <a:r>
              <a:rPr lang="en-US" i="0" dirty="0" err="1">
                <a:solidFill>
                  <a:prstClr val="black"/>
                </a:solidFill>
                <a:latin typeface="Consolas"/>
              </a:rPr>
              <a:t>endl</a:t>
            </a:r>
            <a:r>
              <a:rPr lang="en-US" i="0" dirty="0" smtClean="0">
                <a:solidFill>
                  <a:prstClr val="black"/>
                </a:solidFill>
                <a:latin typeface="Consolas"/>
              </a:rPr>
              <a:t>;</a:t>
            </a:r>
            <a:endParaRPr lang="en-US" i="0" dirty="0" smtClean="0"/>
          </a:p>
          <a:p>
            <a:endParaRPr lang="en-US" dirty="0" smtClean="0"/>
          </a:p>
          <a:p>
            <a:r>
              <a:rPr lang="en-US" dirty="0" smtClean="0"/>
              <a:t>vector’s operator[ ] (subscript operator) reports a bad index (its argument) by throwing a </a:t>
            </a:r>
            <a:r>
              <a:rPr lang="en-US" dirty="0" err="1" smtClean="0"/>
              <a:t>std</a:t>
            </a:r>
            <a:r>
              <a:rPr lang="en-US" dirty="0" smtClean="0"/>
              <a:t>::</a:t>
            </a:r>
            <a:r>
              <a:rPr lang="en-US" dirty="0" err="1" smtClean="0"/>
              <a:t>range_error</a:t>
            </a:r>
            <a:r>
              <a:rPr lang="en-US" dirty="0" smtClean="0"/>
              <a:t> if you compile in ‘Debug’ mode (MSVC only)</a:t>
            </a:r>
          </a:p>
          <a:p>
            <a:pPr lvl="1"/>
            <a:r>
              <a:rPr lang="en-US" dirty="0" smtClean="0"/>
              <a:t>The default behavior can differ, use at() to guarantee checking</a:t>
            </a:r>
            <a:endParaRPr lang="en-US" dirty="0"/>
          </a:p>
        </p:txBody>
      </p:sp>
      <p:sp>
        <p:nvSpPr>
          <p:cNvPr id="2" name="Date Placeholder 1"/>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4" name="Slide Number Placeholder 5"/>
          <p:cNvSpPr>
            <a:spLocks noGrp="1"/>
          </p:cNvSpPr>
          <p:nvPr>
            <p:ph type="sldNum" sz="quarter" idx="12"/>
          </p:nvPr>
        </p:nvSpPr>
        <p:spPr/>
        <p:txBody>
          <a:bodyPr/>
          <a:lstStyle/>
          <a:p>
            <a:fld id="{D1772300-F5C9-46AF-94AE-77A53419E4D9}" type="slidenum">
              <a:rPr lang="en-US" smtClean="0"/>
              <a:pPr/>
              <a:t>30</a:t>
            </a:fld>
            <a:endParaRPr lang="en-US"/>
          </a:p>
        </p:txBody>
      </p:sp>
    </p:spTree>
    <p:extLst>
      <p:ext uri="{BB962C8B-B14F-4D97-AF65-F5344CB8AC3E}">
        <p14:creationId xmlns:p14="http://schemas.microsoft.com/office/powerpoint/2010/main" val="38719232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mtClean="0"/>
              <a:t>Exceptions – for now</a:t>
            </a:r>
            <a:endParaRPr lang="en-US"/>
          </a:p>
        </p:txBody>
      </p:sp>
      <p:sp>
        <p:nvSpPr>
          <p:cNvPr id="15363" name="Rectangle 3"/>
          <p:cNvSpPr>
            <a:spLocks noGrp="1" noChangeArrowheads="1"/>
          </p:cNvSpPr>
          <p:nvPr>
            <p:ph idx="1"/>
          </p:nvPr>
        </p:nvSpPr>
        <p:spPr>
          <a:xfrm>
            <a:off x="1261872" y="1981200"/>
            <a:ext cx="9177528" cy="3766185"/>
          </a:xfrm>
        </p:spPr>
        <p:txBody>
          <a:bodyPr>
            <a:normAutofit fontScale="85000" lnSpcReduction="10000"/>
          </a:bodyPr>
          <a:lstStyle/>
          <a:p>
            <a:r>
              <a:rPr lang="en-US" dirty="0" smtClean="0"/>
              <a:t>For now, just use exceptions to terminate programs gracefully, like this</a:t>
            </a:r>
          </a:p>
          <a:p>
            <a:pPr lvl="1"/>
            <a:endParaRPr lang="en-US" dirty="0" smtClean="0"/>
          </a:p>
          <a:p>
            <a:pPr marL="667512" lvl="2" indent="0">
              <a:buNone/>
            </a:pPr>
            <a:r>
              <a:rPr lang="en-US" i="0" dirty="0" err="1">
                <a:solidFill>
                  <a:srgbClr val="0000FF"/>
                </a:solidFill>
                <a:latin typeface="Consolas"/>
              </a:rPr>
              <a:t>int</a:t>
            </a:r>
            <a:r>
              <a:rPr lang="en-US" i="0" dirty="0">
                <a:solidFill>
                  <a:prstClr val="black"/>
                </a:solidFill>
                <a:latin typeface="Consolas"/>
              </a:rPr>
              <a:t> main</a:t>
            </a:r>
            <a:r>
              <a:rPr lang="en-US" i="0" dirty="0" smtClean="0">
                <a:solidFill>
                  <a:prstClr val="black"/>
                </a:solidFill>
                <a:latin typeface="Consolas"/>
              </a:rPr>
              <a:t>()</a:t>
            </a:r>
          </a:p>
          <a:p>
            <a:pPr marL="667512" lvl="2" indent="0">
              <a:buNone/>
            </a:pPr>
            <a:r>
              <a:rPr lang="en-US" i="0" dirty="0">
                <a:solidFill>
                  <a:prstClr val="black"/>
                </a:solidFill>
                <a:latin typeface="Consolas"/>
              </a:rPr>
              <a:t>{</a:t>
            </a:r>
          </a:p>
          <a:p>
            <a:pPr marL="667512" lvl="2" indent="0">
              <a:buNone/>
            </a:pPr>
            <a:r>
              <a:rPr lang="en-US" i="0" dirty="0" smtClean="0">
                <a:solidFill>
                  <a:srgbClr val="0000FF"/>
                </a:solidFill>
                <a:latin typeface="Consolas"/>
              </a:rPr>
              <a:t>    try </a:t>
            </a:r>
            <a:r>
              <a:rPr lang="en-US" i="0" dirty="0" smtClean="0">
                <a:solidFill>
                  <a:prstClr val="black"/>
                </a:solidFill>
                <a:latin typeface="Consolas"/>
              </a:rPr>
              <a:t>{</a:t>
            </a:r>
            <a:endParaRPr lang="en-US" i="0" dirty="0">
              <a:solidFill>
                <a:prstClr val="black"/>
              </a:solidFill>
              <a:latin typeface="Consolas"/>
            </a:endParaRPr>
          </a:p>
          <a:p>
            <a:pPr marL="667512" lvl="2" indent="0">
              <a:buNone/>
            </a:pPr>
            <a:r>
              <a:rPr lang="en-US" i="0" dirty="0">
                <a:solidFill>
                  <a:prstClr val="black"/>
                </a:solidFill>
                <a:latin typeface="Consolas"/>
              </a:rPr>
              <a:t>    </a:t>
            </a:r>
            <a:r>
              <a:rPr lang="en-US" i="0" dirty="0" smtClean="0">
                <a:solidFill>
                  <a:prstClr val="black"/>
                </a:solidFill>
                <a:latin typeface="Consolas"/>
              </a:rPr>
              <a:t>    </a:t>
            </a:r>
            <a:r>
              <a:rPr lang="en-US" i="0" dirty="0" smtClean="0">
                <a:solidFill>
                  <a:srgbClr val="008000"/>
                </a:solidFill>
                <a:latin typeface="Consolas"/>
              </a:rPr>
              <a:t>// </a:t>
            </a:r>
            <a:r>
              <a:rPr lang="en-US" i="0" dirty="0">
                <a:solidFill>
                  <a:srgbClr val="008000"/>
                </a:solidFill>
                <a:latin typeface="Consolas"/>
              </a:rPr>
              <a:t>…</a:t>
            </a:r>
            <a:endParaRPr lang="en-US" i="0" dirty="0">
              <a:solidFill>
                <a:prstClr val="black"/>
              </a:solidFill>
              <a:latin typeface="Consolas"/>
            </a:endParaRPr>
          </a:p>
          <a:p>
            <a:pPr marL="667512" lvl="2" indent="0">
              <a:buNone/>
            </a:pPr>
            <a:r>
              <a:rPr lang="en-US" i="0" dirty="0" smtClean="0">
                <a:solidFill>
                  <a:prstClr val="black"/>
                </a:solidFill>
                <a:latin typeface="Consolas"/>
              </a:rPr>
              <a:t>    }</a:t>
            </a:r>
            <a:endParaRPr lang="en-US" i="0" dirty="0">
              <a:solidFill>
                <a:prstClr val="black"/>
              </a:solidFill>
              <a:latin typeface="Consolas"/>
            </a:endParaRPr>
          </a:p>
          <a:p>
            <a:pPr marL="667512" lvl="2" indent="0">
              <a:buNone/>
            </a:pPr>
            <a:r>
              <a:rPr lang="en-US" i="0" dirty="0" smtClean="0">
                <a:solidFill>
                  <a:srgbClr val="0000FF"/>
                </a:solidFill>
                <a:latin typeface="Consolas"/>
              </a:rPr>
              <a:t>    catch</a:t>
            </a:r>
            <a:r>
              <a:rPr lang="en-US" i="0" dirty="0" smtClean="0">
                <a:solidFill>
                  <a:prstClr val="black"/>
                </a:solidFill>
                <a:latin typeface="Consolas"/>
              </a:rPr>
              <a:t> (</a:t>
            </a:r>
            <a:r>
              <a:rPr lang="en-US" i="0" dirty="0" err="1" smtClean="0">
                <a:solidFill>
                  <a:prstClr val="black"/>
                </a:solidFill>
                <a:latin typeface="Consolas"/>
              </a:rPr>
              <a:t>std</a:t>
            </a:r>
            <a:r>
              <a:rPr lang="en-US" i="0" dirty="0" smtClean="0">
                <a:solidFill>
                  <a:prstClr val="black"/>
                </a:solidFill>
                <a:latin typeface="Consolas"/>
              </a:rPr>
              <a:t>::</a:t>
            </a:r>
            <a:r>
              <a:rPr lang="en-US" i="0" dirty="0" err="1" smtClean="0">
                <a:solidFill>
                  <a:prstClr val="black"/>
                </a:solidFill>
                <a:latin typeface="Consolas"/>
              </a:rPr>
              <a:t>out_of_range</a:t>
            </a:r>
            <a:r>
              <a:rPr lang="en-US" i="0" dirty="0" smtClean="0">
                <a:solidFill>
                  <a:prstClr val="black"/>
                </a:solidFill>
                <a:latin typeface="Consolas"/>
              </a:rPr>
              <a:t> </a:t>
            </a:r>
            <a:r>
              <a:rPr lang="en-US" i="0" dirty="0" err="1" smtClean="0">
                <a:solidFill>
                  <a:prstClr val="black"/>
                </a:solidFill>
                <a:latin typeface="Consolas"/>
              </a:rPr>
              <a:t>const</a:t>
            </a:r>
            <a:r>
              <a:rPr lang="en-US" i="0" dirty="0" smtClean="0">
                <a:solidFill>
                  <a:prstClr val="black"/>
                </a:solidFill>
                <a:latin typeface="Consolas"/>
              </a:rPr>
              <a:t>&amp;) </a:t>
            </a:r>
            <a:r>
              <a:rPr lang="en-US" i="0" dirty="0">
                <a:solidFill>
                  <a:prstClr val="black"/>
                </a:solidFill>
                <a:latin typeface="Consolas"/>
              </a:rPr>
              <a:t>{ </a:t>
            </a:r>
            <a:r>
              <a:rPr lang="en-US" i="0" dirty="0" smtClean="0">
                <a:solidFill>
                  <a:prstClr val="black"/>
                </a:solidFill>
                <a:latin typeface="Consolas"/>
              </a:rPr>
              <a:t> </a:t>
            </a:r>
            <a:r>
              <a:rPr lang="en-US" i="0" dirty="0" smtClean="0">
                <a:solidFill>
                  <a:srgbClr val="008000"/>
                </a:solidFill>
                <a:latin typeface="Consolas"/>
              </a:rPr>
              <a:t>// </a:t>
            </a:r>
            <a:r>
              <a:rPr lang="en-US" i="0" dirty="0" err="1">
                <a:solidFill>
                  <a:srgbClr val="008000"/>
                </a:solidFill>
                <a:latin typeface="Consolas"/>
              </a:rPr>
              <a:t>out_of_range</a:t>
            </a:r>
            <a:r>
              <a:rPr lang="en-US" i="0" dirty="0">
                <a:solidFill>
                  <a:srgbClr val="008000"/>
                </a:solidFill>
                <a:latin typeface="Consolas"/>
              </a:rPr>
              <a:t> exceptions</a:t>
            </a:r>
            <a:endParaRPr lang="en-US" i="0" dirty="0">
              <a:solidFill>
                <a:prstClr val="black"/>
              </a:solidFill>
              <a:latin typeface="Consolas"/>
            </a:endParaRPr>
          </a:p>
          <a:p>
            <a:pPr marL="667512" lvl="2" indent="0">
              <a:buNone/>
            </a:pPr>
            <a:r>
              <a:rPr lang="en-US" i="0" dirty="0">
                <a:solidFill>
                  <a:prstClr val="black"/>
                </a:solidFill>
                <a:latin typeface="Consolas"/>
              </a:rPr>
              <a:t>    </a:t>
            </a:r>
            <a:r>
              <a:rPr lang="en-US" i="0" dirty="0" smtClean="0">
                <a:solidFill>
                  <a:prstClr val="black"/>
                </a:solidFill>
                <a:latin typeface="Consolas"/>
              </a:rPr>
              <a:t>    </a:t>
            </a:r>
            <a:r>
              <a:rPr lang="en-US" i="0" dirty="0" err="1" smtClean="0">
                <a:solidFill>
                  <a:prstClr val="black"/>
                </a:solidFill>
                <a:latin typeface="Consolas"/>
              </a:rPr>
              <a:t>std</a:t>
            </a:r>
            <a:r>
              <a:rPr lang="en-US" i="0" dirty="0" smtClean="0">
                <a:solidFill>
                  <a:prstClr val="black"/>
                </a:solidFill>
                <a:latin typeface="Consolas"/>
              </a:rPr>
              <a:t>::</a:t>
            </a:r>
            <a:r>
              <a:rPr lang="en-US" i="0" dirty="0" err="1" smtClean="0">
                <a:solidFill>
                  <a:prstClr val="black"/>
                </a:solidFill>
                <a:latin typeface="Consolas"/>
              </a:rPr>
              <a:t>cout</a:t>
            </a:r>
            <a:r>
              <a:rPr lang="en-US" i="0" dirty="0" smtClean="0">
                <a:solidFill>
                  <a:prstClr val="black"/>
                </a:solidFill>
                <a:latin typeface="Consolas"/>
              </a:rPr>
              <a:t> </a:t>
            </a:r>
            <a:r>
              <a:rPr lang="en-US" i="0" dirty="0">
                <a:solidFill>
                  <a:prstClr val="black"/>
                </a:solidFill>
                <a:latin typeface="Consolas"/>
              </a:rPr>
              <a:t>&lt;&lt; </a:t>
            </a:r>
            <a:r>
              <a:rPr lang="en-US" i="0" dirty="0">
                <a:solidFill>
                  <a:srgbClr val="A31515"/>
                </a:solidFill>
                <a:latin typeface="Consolas"/>
              </a:rPr>
              <a:t>"oops – some vector index out of range\n"</a:t>
            </a:r>
            <a:r>
              <a:rPr lang="en-US" i="0" dirty="0">
                <a:solidFill>
                  <a:prstClr val="black"/>
                </a:solidFill>
                <a:latin typeface="Consolas"/>
              </a:rPr>
              <a:t>;</a:t>
            </a:r>
          </a:p>
          <a:p>
            <a:pPr marL="667512" lvl="2" indent="0">
              <a:buNone/>
            </a:pPr>
            <a:r>
              <a:rPr lang="en-US" i="0" dirty="0" smtClean="0">
                <a:solidFill>
                  <a:prstClr val="black"/>
                </a:solidFill>
                <a:latin typeface="Consolas"/>
              </a:rPr>
              <a:t>    }</a:t>
            </a:r>
            <a:endParaRPr lang="en-US" i="0" dirty="0">
              <a:solidFill>
                <a:prstClr val="black"/>
              </a:solidFill>
              <a:latin typeface="Consolas"/>
            </a:endParaRPr>
          </a:p>
          <a:p>
            <a:pPr marL="667512" lvl="2" indent="0">
              <a:buNone/>
            </a:pPr>
            <a:r>
              <a:rPr lang="en-US" i="0" dirty="0" smtClean="0">
                <a:solidFill>
                  <a:srgbClr val="0000FF"/>
                </a:solidFill>
                <a:latin typeface="Consolas"/>
              </a:rPr>
              <a:t>    catch</a:t>
            </a:r>
            <a:r>
              <a:rPr lang="en-US" i="0" dirty="0" smtClean="0">
                <a:solidFill>
                  <a:prstClr val="black"/>
                </a:solidFill>
                <a:latin typeface="Consolas"/>
              </a:rPr>
              <a:t> </a:t>
            </a:r>
            <a:r>
              <a:rPr lang="en-US" i="0" dirty="0">
                <a:solidFill>
                  <a:prstClr val="black"/>
                </a:solidFill>
                <a:latin typeface="Consolas"/>
              </a:rPr>
              <a:t>(...) {           </a:t>
            </a:r>
            <a:r>
              <a:rPr lang="en-US" i="0" dirty="0" smtClean="0">
                <a:solidFill>
                  <a:prstClr val="black"/>
                </a:solidFill>
                <a:latin typeface="Consolas"/>
              </a:rPr>
              <a:t>     </a:t>
            </a:r>
            <a:r>
              <a:rPr lang="en-US" i="0" dirty="0" smtClean="0">
                <a:solidFill>
                  <a:srgbClr val="008000"/>
                </a:solidFill>
                <a:latin typeface="Consolas"/>
              </a:rPr>
              <a:t>// </a:t>
            </a:r>
            <a:r>
              <a:rPr lang="en-US" i="0" dirty="0">
                <a:solidFill>
                  <a:srgbClr val="008000"/>
                </a:solidFill>
                <a:latin typeface="Consolas"/>
              </a:rPr>
              <a:t>all other exceptions</a:t>
            </a:r>
            <a:endParaRPr lang="en-US" i="0" dirty="0">
              <a:solidFill>
                <a:prstClr val="black"/>
              </a:solidFill>
              <a:latin typeface="Consolas"/>
            </a:endParaRPr>
          </a:p>
          <a:p>
            <a:pPr marL="667512" lvl="2" indent="0">
              <a:buNone/>
            </a:pPr>
            <a:r>
              <a:rPr lang="en-US" i="0" dirty="0">
                <a:solidFill>
                  <a:prstClr val="black"/>
                </a:solidFill>
                <a:latin typeface="Consolas"/>
              </a:rPr>
              <a:t>    </a:t>
            </a:r>
            <a:r>
              <a:rPr lang="en-US" i="0" dirty="0" smtClean="0">
                <a:solidFill>
                  <a:prstClr val="black"/>
                </a:solidFill>
                <a:latin typeface="Consolas"/>
              </a:rPr>
              <a:t>    </a:t>
            </a:r>
            <a:r>
              <a:rPr lang="en-US" i="0" dirty="0" err="1" smtClean="0">
                <a:solidFill>
                  <a:prstClr val="black"/>
                </a:solidFill>
                <a:latin typeface="Consolas"/>
              </a:rPr>
              <a:t>std</a:t>
            </a:r>
            <a:r>
              <a:rPr lang="en-US" i="0" dirty="0" smtClean="0">
                <a:solidFill>
                  <a:prstClr val="black"/>
                </a:solidFill>
                <a:latin typeface="Consolas"/>
              </a:rPr>
              <a:t>::</a:t>
            </a:r>
            <a:r>
              <a:rPr lang="en-US" i="0" dirty="0" err="1" smtClean="0">
                <a:solidFill>
                  <a:prstClr val="black"/>
                </a:solidFill>
                <a:latin typeface="Consolas"/>
              </a:rPr>
              <a:t>cout</a:t>
            </a:r>
            <a:r>
              <a:rPr lang="en-US" i="0" dirty="0" smtClean="0">
                <a:solidFill>
                  <a:prstClr val="black"/>
                </a:solidFill>
                <a:latin typeface="Consolas"/>
              </a:rPr>
              <a:t> </a:t>
            </a:r>
            <a:r>
              <a:rPr lang="en-US" i="0" dirty="0">
                <a:solidFill>
                  <a:prstClr val="black"/>
                </a:solidFill>
                <a:latin typeface="Consolas"/>
              </a:rPr>
              <a:t>&lt;&lt; </a:t>
            </a:r>
            <a:r>
              <a:rPr lang="en-US" i="0" dirty="0">
                <a:solidFill>
                  <a:srgbClr val="A31515"/>
                </a:solidFill>
                <a:latin typeface="Consolas"/>
              </a:rPr>
              <a:t>"oops – some exception\n"</a:t>
            </a:r>
            <a:r>
              <a:rPr lang="en-US" i="0" dirty="0">
                <a:solidFill>
                  <a:prstClr val="black"/>
                </a:solidFill>
                <a:latin typeface="Consolas"/>
              </a:rPr>
              <a:t>;</a:t>
            </a:r>
          </a:p>
          <a:p>
            <a:pPr marL="667512" lvl="2" indent="0">
              <a:buNone/>
            </a:pPr>
            <a:r>
              <a:rPr lang="en-US" i="0" dirty="0" smtClean="0">
                <a:solidFill>
                  <a:prstClr val="black"/>
                </a:solidFill>
                <a:latin typeface="Consolas"/>
              </a:rPr>
              <a:t>    }</a:t>
            </a:r>
          </a:p>
          <a:p>
            <a:pPr marL="667512" lvl="2" indent="0">
              <a:buNone/>
            </a:pPr>
            <a:r>
              <a:rPr lang="en-US" i="0" dirty="0" smtClean="0">
                <a:solidFill>
                  <a:prstClr val="black"/>
                </a:solidFill>
                <a:latin typeface="Consolas"/>
              </a:rPr>
              <a:t>}</a:t>
            </a:r>
            <a:endParaRPr lang="en-US" i="0" dirty="0">
              <a:solidFill>
                <a:prstClr val="black"/>
              </a:solidFill>
              <a:latin typeface="Consolas"/>
            </a:endParaRPr>
          </a:p>
          <a:p>
            <a:endParaRPr lang="en-US" dirty="0">
              <a:solidFill>
                <a:prstClr val="black"/>
              </a:solidFill>
              <a:latin typeface="Consolas"/>
            </a:endParaRPr>
          </a:p>
          <a:p>
            <a:pPr lvl="1"/>
            <a:endParaRPr lang="en-US" dirty="0"/>
          </a:p>
        </p:txBody>
      </p:sp>
      <p:sp>
        <p:nvSpPr>
          <p:cNvPr id="2" name="Date Placeholder 1"/>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4" name="Slide Number Placeholder 5"/>
          <p:cNvSpPr>
            <a:spLocks noGrp="1"/>
          </p:cNvSpPr>
          <p:nvPr>
            <p:ph type="sldNum" sz="quarter" idx="12"/>
          </p:nvPr>
        </p:nvSpPr>
        <p:spPr/>
        <p:txBody>
          <a:bodyPr/>
          <a:lstStyle/>
          <a:p>
            <a:fld id="{4693DA47-B4F7-4E85-8720-A0738BEE4445}" type="slidenum">
              <a:rPr lang="en-US" smtClean="0"/>
              <a:pPr/>
              <a:t>31</a:t>
            </a:fld>
            <a:endParaRPr lang="en-US"/>
          </a:p>
        </p:txBody>
      </p:sp>
    </p:spTree>
    <p:extLst>
      <p:ext uri="{BB962C8B-B14F-4D97-AF65-F5344CB8AC3E}">
        <p14:creationId xmlns:p14="http://schemas.microsoft.com/office/powerpoint/2010/main" val="35577014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an Integer from an Input </a:t>
            </a:r>
            <a:r>
              <a:rPr lang="en-US" dirty="0"/>
              <a:t>S</a:t>
            </a:r>
            <a:r>
              <a:rPr lang="en-US" dirty="0" smtClean="0"/>
              <a:t>tream</a:t>
            </a:r>
            <a:endParaRPr lang="en-US" dirty="0"/>
          </a:p>
        </p:txBody>
      </p:sp>
      <p:sp>
        <p:nvSpPr>
          <p:cNvPr id="3" name="Content Placeholder 2"/>
          <p:cNvSpPr>
            <a:spLocks noGrp="1"/>
          </p:cNvSpPr>
          <p:nvPr>
            <p:ph idx="1"/>
          </p:nvPr>
        </p:nvSpPr>
        <p:spPr>
          <a:xfrm>
            <a:off x="1261872" y="1828802"/>
            <a:ext cx="9939528" cy="4351337"/>
          </a:xfrm>
        </p:spPr>
        <p:txBody>
          <a:bodyPr>
            <a:normAutofit/>
          </a:bodyPr>
          <a:lstStyle/>
          <a:p>
            <a:r>
              <a:rPr lang="en-US" dirty="0" smtClean="0"/>
              <a:t>Read one integer from </a:t>
            </a:r>
            <a:r>
              <a:rPr lang="en-US" dirty="0" err="1" smtClean="0"/>
              <a:t>cin</a:t>
            </a:r>
            <a:r>
              <a:rPr lang="en-US" dirty="0" smtClean="0"/>
              <a:t>:</a:t>
            </a:r>
          </a:p>
          <a:p>
            <a:pPr marL="617220" lvl="3" indent="0">
              <a:buNone/>
            </a:pPr>
            <a:endParaRPr lang="en-US" dirty="0" smtClean="0">
              <a:latin typeface="Consolas" panose="020B0609020204030204" pitchFamily="49" charset="0"/>
              <a:cs typeface="Consolas" panose="020B0609020204030204" pitchFamily="49" charset="0"/>
            </a:endParaRPr>
          </a:p>
          <a:p>
            <a:pPr marL="617220" lvl="3" indent="0">
              <a:buNone/>
            </a:pPr>
            <a:r>
              <a:rPr lang="en-US" sz="1700" dirty="0" err="1">
                <a:solidFill>
                  <a:srgbClr val="0000FF"/>
                </a:solidFill>
                <a:latin typeface="Consolas"/>
              </a:rPr>
              <a:t>int</a:t>
            </a:r>
            <a:r>
              <a:rPr lang="en-US" dirty="0" smtClean="0">
                <a:latin typeface="Consolas" panose="020B0609020204030204" pitchFamily="49" charset="0"/>
                <a:cs typeface="Consolas" panose="020B0609020204030204" pitchFamily="49" charset="0"/>
              </a:rPr>
              <a:t> </a:t>
            </a:r>
            <a:r>
              <a:rPr lang="en-US" dirty="0" err="1" smtClean="0">
                <a:latin typeface="Consolas" panose="020B0609020204030204" pitchFamily="49" charset="0"/>
                <a:cs typeface="Consolas" panose="020B0609020204030204" pitchFamily="49" charset="0"/>
              </a:rPr>
              <a:t>get_int</a:t>
            </a:r>
            <a:r>
              <a:rPr lang="en-US" dirty="0" smtClean="0">
                <a:latin typeface="Consolas" panose="020B0609020204030204" pitchFamily="49" charset="0"/>
                <a:cs typeface="Consolas" panose="020B0609020204030204" pitchFamily="49" charset="0"/>
              </a:rPr>
              <a:t>(</a:t>
            </a:r>
            <a:r>
              <a:rPr lang="en-US" dirty="0" err="1" smtClean="0">
                <a:latin typeface="Consolas" panose="020B0609020204030204" pitchFamily="49" charset="0"/>
                <a:cs typeface="Consolas" panose="020B0609020204030204" pitchFamily="49" charset="0"/>
              </a:rPr>
              <a:t>std</a:t>
            </a:r>
            <a:r>
              <a:rPr lang="en-US" dirty="0" smtClean="0">
                <a:latin typeface="Consolas" panose="020B0609020204030204" pitchFamily="49" charset="0"/>
                <a:cs typeface="Consolas" panose="020B0609020204030204" pitchFamily="49" charset="0"/>
              </a:rPr>
              <a:t>::string </a:t>
            </a:r>
            <a:r>
              <a:rPr lang="en-US" sz="1700" dirty="0" err="1">
                <a:solidFill>
                  <a:srgbClr val="0000FF"/>
                </a:solidFill>
                <a:latin typeface="Consolas"/>
              </a:rPr>
              <a:t>const</a:t>
            </a:r>
            <a:r>
              <a:rPr lang="en-US" dirty="0" smtClean="0">
                <a:latin typeface="Consolas" panose="020B0609020204030204" pitchFamily="49" charset="0"/>
                <a:cs typeface="Consolas" panose="020B0609020204030204" pitchFamily="49" charset="0"/>
              </a:rPr>
              <a:t>&amp; prompt)</a:t>
            </a:r>
            <a:endParaRPr lang="en-US" dirty="0">
              <a:latin typeface="Consolas" panose="020B0609020204030204" pitchFamily="49" charset="0"/>
              <a:cs typeface="Consolas" panose="020B0609020204030204" pitchFamily="49" charset="0"/>
            </a:endParaRPr>
          </a:p>
          <a:p>
            <a:pPr marL="617220" lvl="3" indent="0">
              <a:buNone/>
            </a:pPr>
            <a:r>
              <a:rPr lang="en-US" dirty="0" smtClean="0">
                <a:latin typeface="Consolas" panose="020B0609020204030204" pitchFamily="49" charset="0"/>
                <a:cs typeface="Consolas" panose="020B0609020204030204" pitchFamily="49" charset="0"/>
              </a:rPr>
              <a:t>{</a:t>
            </a:r>
          </a:p>
          <a:p>
            <a:pPr marL="617220" lvl="3" indent="0">
              <a:buNone/>
            </a:pPr>
            <a:r>
              <a:rPr lang="en-US" dirty="0" smtClean="0">
                <a:latin typeface="Consolas" panose="020B0609020204030204" pitchFamily="49" charset="0"/>
                <a:cs typeface="Consolas" panose="020B0609020204030204" pitchFamily="49" charset="0"/>
              </a:rPr>
              <a:t>    </a:t>
            </a:r>
            <a:r>
              <a:rPr lang="en-US" dirty="0" err="1" smtClean="0">
                <a:latin typeface="Consolas" panose="020B0609020204030204" pitchFamily="49" charset="0"/>
                <a:cs typeface="Consolas" panose="020B0609020204030204" pitchFamily="49" charset="0"/>
              </a:rPr>
              <a:t>std</a:t>
            </a:r>
            <a:r>
              <a:rPr lang="en-US" dirty="0" smtClean="0">
                <a:latin typeface="Consolas" panose="020B0609020204030204" pitchFamily="49" charset="0"/>
                <a:cs typeface="Consolas" panose="020B0609020204030204" pitchFamily="49" charset="0"/>
              </a:rPr>
              <a:t>::</a:t>
            </a:r>
            <a:r>
              <a:rPr lang="en-US" dirty="0" err="1" smtClean="0">
                <a:latin typeface="Consolas" panose="020B0609020204030204" pitchFamily="49" charset="0"/>
                <a:cs typeface="Consolas" panose="020B0609020204030204" pitchFamily="49" charset="0"/>
              </a:rPr>
              <a:t>cout</a:t>
            </a:r>
            <a:r>
              <a:rPr lang="en-US" dirty="0" smtClean="0">
                <a:latin typeface="Consolas" panose="020B0609020204030204" pitchFamily="49" charset="0"/>
                <a:cs typeface="Consolas" panose="020B0609020204030204" pitchFamily="49" charset="0"/>
              </a:rPr>
              <a:t> &lt;&lt; prompt;</a:t>
            </a:r>
            <a:endParaRPr lang="en-US" dirty="0">
              <a:latin typeface="Consolas" panose="020B0609020204030204" pitchFamily="49" charset="0"/>
              <a:cs typeface="Consolas" panose="020B0609020204030204" pitchFamily="49" charset="0"/>
            </a:endParaRPr>
          </a:p>
          <a:p>
            <a:pPr marL="617220" lvl="3" indent="0">
              <a:buNone/>
            </a:pPr>
            <a:r>
              <a:rPr lang="en-US" dirty="0">
                <a:latin typeface="Consolas" panose="020B0609020204030204" pitchFamily="49" charset="0"/>
                <a:cs typeface="Consolas" panose="020B0609020204030204" pitchFamily="49" charset="0"/>
              </a:rPr>
              <a:t>    </a:t>
            </a:r>
            <a:r>
              <a:rPr lang="en-US" sz="1700" dirty="0" err="1">
                <a:solidFill>
                  <a:srgbClr val="0000FF"/>
                </a:solidFill>
                <a:latin typeface="Consolas"/>
              </a:rPr>
              <a:t>int</a:t>
            </a:r>
            <a:r>
              <a:rPr lang="en-US" dirty="0">
                <a:latin typeface="Consolas" panose="020B0609020204030204" pitchFamily="49" charset="0"/>
                <a:cs typeface="Consolas" panose="020B0609020204030204" pitchFamily="49" charset="0"/>
              </a:rPr>
              <a:t> n = 0;</a:t>
            </a:r>
          </a:p>
          <a:p>
            <a:pPr marL="617220" lvl="3" indent="0">
              <a:buNone/>
            </a:pPr>
            <a:r>
              <a:rPr lang="en-US" dirty="0">
                <a:latin typeface="Consolas" panose="020B0609020204030204" pitchFamily="49" charset="0"/>
                <a:cs typeface="Consolas" panose="020B0609020204030204" pitchFamily="49" charset="0"/>
              </a:rPr>
              <a:t>    </a:t>
            </a:r>
            <a:r>
              <a:rPr lang="en-US" sz="1700" dirty="0">
                <a:solidFill>
                  <a:srgbClr val="0000FF"/>
                </a:solidFill>
                <a:latin typeface="Consolas"/>
              </a:rPr>
              <a:t>while</a:t>
            </a:r>
            <a:r>
              <a:rPr lang="en-US" dirty="0">
                <a:latin typeface="Consolas" panose="020B0609020204030204" pitchFamily="49" charset="0"/>
                <a:cs typeface="Consolas" panose="020B0609020204030204" pitchFamily="49" charset="0"/>
              </a:rPr>
              <a:t> (</a:t>
            </a:r>
            <a:r>
              <a:rPr lang="en-US" sz="1700" dirty="0">
                <a:solidFill>
                  <a:srgbClr val="0000FF"/>
                </a:solidFill>
                <a:latin typeface="Consolas"/>
              </a:rPr>
              <a:t>true</a:t>
            </a:r>
            <a:r>
              <a:rPr lang="en-US" dirty="0">
                <a:latin typeface="Consolas" panose="020B0609020204030204" pitchFamily="49" charset="0"/>
                <a:cs typeface="Consolas" panose="020B0609020204030204" pitchFamily="49" charset="0"/>
              </a:rPr>
              <a:t>)</a:t>
            </a:r>
          </a:p>
          <a:p>
            <a:pPr marL="617220" lvl="3" indent="0">
              <a:buNone/>
            </a:pPr>
            <a:r>
              <a:rPr lang="en-US" dirty="0">
                <a:latin typeface="Consolas" panose="020B0609020204030204" pitchFamily="49" charset="0"/>
                <a:cs typeface="Consolas" panose="020B0609020204030204" pitchFamily="49" charset="0"/>
              </a:rPr>
              <a:t>    {</a:t>
            </a:r>
          </a:p>
          <a:p>
            <a:pPr marL="617220" lvl="3" indent="0">
              <a:buNone/>
            </a:pPr>
            <a:r>
              <a:rPr lang="en-US" dirty="0">
                <a:latin typeface="Consolas" panose="020B0609020204030204" pitchFamily="49" charset="0"/>
                <a:cs typeface="Consolas" panose="020B0609020204030204" pitchFamily="49" charset="0"/>
              </a:rPr>
              <a:t>        if </a:t>
            </a:r>
            <a:r>
              <a:rPr lang="en-US" dirty="0" smtClean="0">
                <a:latin typeface="Consolas" panose="020B0609020204030204" pitchFamily="49" charset="0"/>
                <a:cs typeface="Consolas" panose="020B0609020204030204" pitchFamily="49" charset="0"/>
              </a:rPr>
              <a:t>(</a:t>
            </a:r>
            <a:r>
              <a:rPr lang="en-US" dirty="0" err="1" smtClean="0">
                <a:latin typeface="Consolas" panose="020B0609020204030204" pitchFamily="49" charset="0"/>
                <a:cs typeface="Consolas" panose="020B0609020204030204" pitchFamily="49" charset="0"/>
              </a:rPr>
              <a:t>std</a:t>
            </a:r>
            <a:r>
              <a:rPr lang="en-US" dirty="0" smtClean="0">
                <a:latin typeface="Consolas" panose="020B0609020204030204" pitchFamily="49" charset="0"/>
                <a:cs typeface="Consolas" panose="020B0609020204030204" pitchFamily="49" charset="0"/>
              </a:rPr>
              <a:t>::</a:t>
            </a:r>
            <a:r>
              <a:rPr lang="en-US" dirty="0" err="1" smtClean="0">
                <a:latin typeface="Consolas" panose="020B0609020204030204" pitchFamily="49" charset="0"/>
                <a:cs typeface="Consolas" panose="020B0609020204030204" pitchFamily="49" charset="0"/>
              </a:rPr>
              <a:t>cin</a:t>
            </a:r>
            <a:r>
              <a:rPr lang="en-US" dirty="0" smtClean="0">
                <a:latin typeface="Consolas" panose="020B0609020204030204" pitchFamily="49" charset="0"/>
                <a:cs typeface="Consolas" panose="020B0609020204030204" pitchFamily="49" charset="0"/>
              </a:rPr>
              <a:t> </a:t>
            </a:r>
            <a:r>
              <a:rPr lang="en-US" dirty="0">
                <a:latin typeface="Consolas" panose="020B0609020204030204" pitchFamily="49" charset="0"/>
                <a:cs typeface="Consolas" panose="020B0609020204030204" pitchFamily="49" charset="0"/>
              </a:rPr>
              <a:t>&gt;&gt; n)</a:t>
            </a:r>
          </a:p>
          <a:p>
            <a:pPr marL="617220" lvl="3" indent="0">
              <a:buNone/>
            </a:pPr>
            <a:r>
              <a:rPr lang="en-US" dirty="0">
                <a:latin typeface="Consolas" panose="020B0609020204030204" pitchFamily="49" charset="0"/>
                <a:cs typeface="Consolas" panose="020B0609020204030204" pitchFamily="49" charset="0"/>
              </a:rPr>
              <a:t>            </a:t>
            </a:r>
            <a:r>
              <a:rPr lang="en-US" sz="1700" dirty="0">
                <a:solidFill>
                  <a:srgbClr val="0000FF"/>
                </a:solidFill>
                <a:latin typeface="Consolas"/>
              </a:rPr>
              <a:t>return</a:t>
            </a:r>
            <a:r>
              <a:rPr lang="en-US" dirty="0">
                <a:latin typeface="Consolas" panose="020B0609020204030204" pitchFamily="49" charset="0"/>
                <a:cs typeface="Consolas" panose="020B0609020204030204" pitchFamily="49" charset="0"/>
              </a:rPr>
              <a:t> n;</a:t>
            </a:r>
          </a:p>
          <a:p>
            <a:pPr marL="617220" lvl="3" indent="0">
              <a:buNone/>
            </a:pPr>
            <a:r>
              <a:rPr lang="en-US" dirty="0">
                <a:latin typeface="Consolas" panose="020B0609020204030204" pitchFamily="49" charset="0"/>
                <a:cs typeface="Consolas" panose="020B0609020204030204" pitchFamily="49" charset="0"/>
              </a:rPr>
              <a:t>        </a:t>
            </a:r>
            <a:r>
              <a:rPr lang="en-US" dirty="0" err="1" smtClean="0">
                <a:latin typeface="Consolas" panose="020B0609020204030204" pitchFamily="49" charset="0"/>
                <a:cs typeface="Consolas" panose="020B0609020204030204" pitchFamily="49" charset="0"/>
              </a:rPr>
              <a:t>std</a:t>
            </a:r>
            <a:r>
              <a:rPr lang="en-US" dirty="0" smtClean="0">
                <a:latin typeface="Consolas" panose="020B0609020204030204" pitchFamily="49" charset="0"/>
                <a:cs typeface="Consolas" panose="020B0609020204030204" pitchFamily="49" charset="0"/>
              </a:rPr>
              <a:t>::</a:t>
            </a:r>
            <a:r>
              <a:rPr lang="en-US" dirty="0" err="1" smtClean="0">
                <a:latin typeface="Consolas" panose="020B0609020204030204" pitchFamily="49" charset="0"/>
                <a:cs typeface="Consolas" panose="020B0609020204030204" pitchFamily="49" charset="0"/>
              </a:rPr>
              <a:t>cout</a:t>
            </a:r>
            <a:r>
              <a:rPr lang="en-US" dirty="0" smtClean="0">
                <a:latin typeface="Consolas" panose="020B0609020204030204" pitchFamily="49" charset="0"/>
                <a:cs typeface="Consolas" panose="020B0609020204030204" pitchFamily="49" charset="0"/>
              </a:rPr>
              <a:t> </a:t>
            </a:r>
            <a:r>
              <a:rPr lang="en-US" dirty="0">
                <a:latin typeface="Consolas" panose="020B0609020204030204" pitchFamily="49" charset="0"/>
                <a:cs typeface="Consolas" panose="020B0609020204030204" pitchFamily="49" charset="0"/>
              </a:rPr>
              <a:t>&lt;&lt; "sorry, this was not a number, try again." &lt;&lt; </a:t>
            </a:r>
            <a:r>
              <a:rPr lang="en-US" dirty="0" err="1" smtClean="0">
                <a:latin typeface="Consolas" panose="020B0609020204030204" pitchFamily="49" charset="0"/>
                <a:cs typeface="Consolas" panose="020B0609020204030204" pitchFamily="49" charset="0"/>
              </a:rPr>
              <a:t>std</a:t>
            </a:r>
            <a:r>
              <a:rPr lang="en-US" dirty="0" smtClean="0">
                <a:latin typeface="Consolas" panose="020B0609020204030204" pitchFamily="49" charset="0"/>
                <a:cs typeface="Consolas" panose="020B0609020204030204" pitchFamily="49" charset="0"/>
              </a:rPr>
              <a:t>::</a:t>
            </a:r>
            <a:r>
              <a:rPr lang="en-US" dirty="0" err="1" smtClean="0">
                <a:latin typeface="Consolas" panose="020B0609020204030204" pitchFamily="49" charset="0"/>
                <a:cs typeface="Consolas" panose="020B0609020204030204" pitchFamily="49" charset="0"/>
              </a:rPr>
              <a:t>endl</a:t>
            </a:r>
            <a:r>
              <a:rPr lang="en-US" dirty="0">
                <a:latin typeface="Consolas" panose="020B0609020204030204" pitchFamily="49" charset="0"/>
                <a:cs typeface="Consolas" panose="020B0609020204030204" pitchFamily="49" charset="0"/>
              </a:rPr>
              <a:t>;</a:t>
            </a:r>
          </a:p>
          <a:p>
            <a:pPr marL="617220" lvl="3" indent="0">
              <a:buNone/>
            </a:pPr>
            <a:r>
              <a:rPr lang="en-US" dirty="0">
                <a:latin typeface="Consolas" panose="020B0609020204030204" pitchFamily="49" charset="0"/>
                <a:cs typeface="Consolas" panose="020B0609020204030204" pitchFamily="49" charset="0"/>
              </a:rPr>
              <a:t>        </a:t>
            </a:r>
            <a:r>
              <a:rPr lang="en-US" dirty="0" err="1">
                <a:latin typeface="Consolas" panose="020B0609020204030204" pitchFamily="49" charset="0"/>
                <a:cs typeface="Consolas" panose="020B0609020204030204" pitchFamily="49" charset="0"/>
              </a:rPr>
              <a:t>skip_to_int</a:t>
            </a:r>
            <a:r>
              <a:rPr lang="en-US" dirty="0">
                <a:latin typeface="Consolas" panose="020B0609020204030204" pitchFamily="49" charset="0"/>
                <a:cs typeface="Consolas" panose="020B0609020204030204" pitchFamily="49" charset="0"/>
              </a:rPr>
              <a:t>();</a:t>
            </a:r>
          </a:p>
          <a:p>
            <a:pPr marL="617220" lvl="3" indent="0">
              <a:buNone/>
            </a:pPr>
            <a:r>
              <a:rPr lang="en-US" dirty="0">
                <a:latin typeface="Consolas" panose="020B0609020204030204" pitchFamily="49" charset="0"/>
                <a:cs typeface="Consolas" panose="020B0609020204030204" pitchFamily="49" charset="0"/>
              </a:rPr>
              <a:t>    }</a:t>
            </a:r>
          </a:p>
          <a:p>
            <a:pPr marL="617220" lvl="3" indent="0">
              <a:buNone/>
            </a:pPr>
            <a:r>
              <a:rPr lang="en-US" dirty="0">
                <a:latin typeface="Consolas" panose="020B0609020204030204" pitchFamily="49" charset="0"/>
                <a:cs typeface="Consolas" panose="020B0609020204030204" pitchFamily="49" charset="0"/>
              </a:rPr>
              <a:t>}</a:t>
            </a:r>
          </a:p>
          <a:p>
            <a:endParaRPr lang="en-US" dirty="0"/>
          </a:p>
        </p:txBody>
      </p:sp>
      <p:sp>
        <p:nvSpPr>
          <p:cNvPr id="4" name="Date Placeholder 3"/>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32</a:t>
            </a:fld>
            <a:endParaRPr lang="en-US"/>
          </a:p>
        </p:txBody>
      </p:sp>
    </p:spTree>
    <p:extLst>
      <p:ext uri="{BB962C8B-B14F-4D97-AF65-F5344CB8AC3E}">
        <p14:creationId xmlns:p14="http://schemas.microsoft.com/office/powerpoint/2010/main" val="72283603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an Integer from an Input </a:t>
            </a:r>
            <a:r>
              <a:rPr lang="en-US" dirty="0"/>
              <a:t>S</a:t>
            </a:r>
            <a:r>
              <a:rPr lang="en-US" dirty="0" smtClean="0"/>
              <a:t>tream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Read one integer from </a:t>
            </a:r>
            <a:r>
              <a:rPr lang="en-US" dirty="0" err="1" smtClean="0"/>
              <a:t>cin</a:t>
            </a:r>
            <a:r>
              <a:rPr lang="en-US" dirty="0" smtClean="0"/>
              <a:t>, skip to next valid input character:</a:t>
            </a:r>
          </a:p>
          <a:p>
            <a:pPr marL="0" indent="0">
              <a:spcBef>
                <a:spcPts val="0"/>
              </a:spcBef>
              <a:buNone/>
            </a:pPr>
            <a:endParaRPr lang="en-US" dirty="0" smtClean="0">
              <a:latin typeface="Consolas" panose="020B0609020204030204" pitchFamily="49" charset="0"/>
              <a:cs typeface="Consolas" panose="020B0609020204030204" pitchFamily="49" charset="0"/>
            </a:endParaRPr>
          </a:p>
          <a:p>
            <a:pPr marL="617220" lvl="3" indent="0">
              <a:spcBef>
                <a:spcPts val="0"/>
              </a:spcBef>
              <a:buNone/>
            </a:pPr>
            <a:r>
              <a:rPr lang="en-US" sz="1800" dirty="0">
                <a:solidFill>
                  <a:srgbClr val="0000FF"/>
                </a:solidFill>
                <a:latin typeface="Consolas"/>
              </a:rPr>
              <a:t>void</a:t>
            </a:r>
            <a:r>
              <a:rPr lang="en-US" dirty="0" smtClean="0">
                <a:latin typeface="Consolas" panose="020B0609020204030204" pitchFamily="49" charset="0"/>
                <a:cs typeface="Consolas" panose="020B0609020204030204" pitchFamily="49" charset="0"/>
              </a:rPr>
              <a:t> </a:t>
            </a:r>
            <a:r>
              <a:rPr lang="en-US" dirty="0" err="1">
                <a:latin typeface="Consolas" panose="020B0609020204030204" pitchFamily="49" charset="0"/>
                <a:cs typeface="Consolas" panose="020B0609020204030204" pitchFamily="49" charset="0"/>
              </a:rPr>
              <a:t>skip_to_int</a:t>
            </a:r>
            <a:r>
              <a:rPr lang="en-US" dirty="0">
                <a:latin typeface="Consolas" panose="020B0609020204030204" pitchFamily="49" charset="0"/>
                <a:cs typeface="Consolas" panose="020B0609020204030204" pitchFamily="49" charset="0"/>
              </a:rPr>
              <a:t>()</a:t>
            </a:r>
          </a:p>
          <a:p>
            <a:pPr marL="617220" lvl="3" indent="0">
              <a:spcBef>
                <a:spcPts val="0"/>
              </a:spcBef>
              <a:buNone/>
            </a:pPr>
            <a:r>
              <a:rPr lang="en-US" dirty="0">
                <a:latin typeface="Consolas" panose="020B0609020204030204" pitchFamily="49" charset="0"/>
                <a:cs typeface="Consolas" panose="020B0609020204030204" pitchFamily="49" charset="0"/>
              </a:rPr>
              <a:t>{</a:t>
            </a:r>
          </a:p>
          <a:p>
            <a:pPr marL="617220" lvl="3" indent="0">
              <a:spcBef>
                <a:spcPts val="0"/>
              </a:spcBef>
              <a:buNone/>
            </a:pPr>
            <a:r>
              <a:rPr lang="en-US" dirty="0">
                <a:latin typeface="Consolas" panose="020B0609020204030204" pitchFamily="49" charset="0"/>
                <a:cs typeface="Consolas" panose="020B0609020204030204" pitchFamily="49" charset="0"/>
              </a:rPr>
              <a:t>    </a:t>
            </a:r>
            <a:r>
              <a:rPr lang="en-US" sz="1800" dirty="0">
                <a:solidFill>
                  <a:srgbClr val="0000FF"/>
                </a:solidFill>
                <a:latin typeface="Consolas"/>
              </a:rPr>
              <a:t>if</a:t>
            </a:r>
            <a:r>
              <a:rPr lang="en-US" dirty="0">
                <a:latin typeface="Consolas" panose="020B0609020204030204" pitchFamily="49" charset="0"/>
                <a:cs typeface="Consolas" panose="020B0609020204030204" pitchFamily="49" charset="0"/>
              </a:rPr>
              <a:t> </a:t>
            </a:r>
            <a:r>
              <a:rPr lang="en-US" dirty="0" smtClean="0">
                <a:latin typeface="Consolas" panose="020B0609020204030204" pitchFamily="49" charset="0"/>
                <a:cs typeface="Consolas" panose="020B0609020204030204" pitchFamily="49" charset="0"/>
              </a:rPr>
              <a:t>(!</a:t>
            </a:r>
            <a:r>
              <a:rPr lang="en-US" dirty="0" err="1" smtClean="0">
                <a:latin typeface="Consolas" panose="020B0609020204030204" pitchFamily="49" charset="0"/>
                <a:cs typeface="Consolas" panose="020B0609020204030204" pitchFamily="49" charset="0"/>
              </a:rPr>
              <a:t>std</a:t>
            </a:r>
            <a:r>
              <a:rPr lang="en-US" dirty="0" smtClean="0">
                <a:latin typeface="Consolas" panose="020B0609020204030204" pitchFamily="49" charset="0"/>
                <a:cs typeface="Consolas" panose="020B0609020204030204" pitchFamily="49" charset="0"/>
              </a:rPr>
              <a:t>::</a:t>
            </a:r>
            <a:r>
              <a:rPr lang="en-US" dirty="0" err="1" smtClean="0">
                <a:latin typeface="Consolas" panose="020B0609020204030204" pitchFamily="49" charset="0"/>
                <a:cs typeface="Consolas" panose="020B0609020204030204" pitchFamily="49" charset="0"/>
              </a:rPr>
              <a:t>cin</a:t>
            </a:r>
            <a:r>
              <a:rPr lang="en-US" dirty="0">
                <a:latin typeface="Consolas" panose="020B0609020204030204" pitchFamily="49" charset="0"/>
                <a:cs typeface="Consolas" panose="020B0609020204030204" pitchFamily="49" charset="0"/>
              </a:rPr>
              <a:t>) </a:t>
            </a:r>
          </a:p>
          <a:p>
            <a:pPr marL="617220" lvl="3" indent="0">
              <a:spcBef>
                <a:spcPts val="0"/>
              </a:spcBef>
              <a:buNone/>
            </a:pPr>
            <a:r>
              <a:rPr lang="en-US" dirty="0">
                <a:latin typeface="Consolas" panose="020B0609020204030204" pitchFamily="49" charset="0"/>
                <a:cs typeface="Consolas" panose="020B0609020204030204" pitchFamily="49" charset="0"/>
              </a:rPr>
              <a:t>    {</a:t>
            </a:r>
          </a:p>
          <a:p>
            <a:pPr marL="617220" lvl="3" indent="0">
              <a:spcBef>
                <a:spcPts val="0"/>
              </a:spcBef>
              <a:buNone/>
            </a:pPr>
            <a:r>
              <a:rPr lang="en-US" dirty="0">
                <a:latin typeface="Consolas" panose="020B0609020204030204" pitchFamily="49" charset="0"/>
                <a:cs typeface="Consolas" panose="020B0609020204030204" pitchFamily="49" charset="0"/>
              </a:rPr>
              <a:t> </a:t>
            </a:r>
            <a:r>
              <a:rPr lang="en-US" dirty="0" smtClean="0">
                <a:latin typeface="Consolas" panose="020B0609020204030204" pitchFamily="49" charset="0"/>
                <a:cs typeface="Consolas" panose="020B0609020204030204" pitchFamily="49" charset="0"/>
              </a:rPr>
              <a:t>       </a:t>
            </a:r>
            <a:r>
              <a:rPr lang="en-US" dirty="0" err="1" smtClean="0">
                <a:latin typeface="Consolas" panose="020B0609020204030204" pitchFamily="49" charset="0"/>
                <a:cs typeface="Consolas" panose="020B0609020204030204" pitchFamily="49" charset="0"/>
              </a:rPr>
              <a:t>std</a:t>
            </a:r>
            <a:r>
              <a:rPr lang="en-US" dirty="0" smtClean="0">
                <a:latin typeface="Consolas" panose="020B0609020204030204" pitchFamily="49" charset="0"/>
                <a:cs typeface="Consolas" panose="020B0609020204030204" pitchFamily="49" charset="0"/>
              </a:rPr>
              <a:t>::</a:t>
            </a:r>
            <a:r>
              <a:rPr lang="en-US" dirty="0" err="1" smtClean="0">
                <a:latin typeface="Consolas" panose="020B0609020204030204" pitchFamily="49" charset="0"/>
                <a:cs typeface="Consolas" panose="020B0609020204030204" pitchFamily="49" charset="0"/>
              </a:rPr>
              <a:t>cin.clear</a:t>
            </a:r>
            <a:r>
              <a:rPr lang="en-US" dirty="0">
                <a:latin typeface="Consolas" panose="020B0609020204030204" pitchFamily="49" charset="0"/>
                <a:cs typeface="Consolas" panose="020B0609020204030204" pitchFamily="49" charset="0"/>
              </a:rPr>
              <a:t>();</a:t>
            </a:r>
          </a:p>
          <a:p>
            <a:pPr marL="617220" lvl="3" indent="0">
              <a:spcBef>
                <a:spcPts val="0"/>
              </a:spcBef>
              <a:buNone/>
            </a:pPr>
            <a:r>
              <a:rPr lang="en-US" dirty="0">
                <a:latin typeface="Consolas" panose="020B0609020204030204" pitchFamily="49" charset="0"/>
                <a:cs typeface="Consolas" panose="020B0609020204030204" pitchFamily="49" charset="0"/>
              </a:rPr>
              <a:t>        </a:t>
            </a:r>
            <a:r>
              <a:rPr lang="en-US" sz="1800" dirty="0">
                <a:solidFill>
                  <a:srgbClr val="0000FF"/>
                </a:solidFill>
                <a:latin typeface="Consolas"/>
              </a:rPr>
              <a:t>char</a:t>
            </a:r>
            <a:r>
              <a:rPr lang="en-US" dirty="0">
                <a:latin typeface="Consolas" panose="020B0609020204030204" pitchFamily="49" charset="0"/>
                <a:cs typeface="Consolas" panose="020B0609020204030204" pitchFamily="49" charset="0"/>
              </a:rPr>
              <a:t> </a:t>
            </a:r>
            <a:r>
              <a:rPr lang="en-US" dirty="0" err="1">
                <a:latin typeface="Consolas" panose="020B0609020204030204" pitchFamily="49" charset="0"/>
                <a:cs typeface="Consolas" panose="020B0609020204030204" pitchFamily="49" charset="0"/>
              </a:rPr>
              <a:t>ch</a:t>
            </a:r>
            <a:r>
              <a:rPr lang="en-US" dirty="0">
                <a:latin typeface="Consolas" panose="020B0609020204030204" pitchFamily="49" charset="0"/>
                <a:cs typeface="Consolas" panose="020B0609020204030204" pitchFamily="49" charset="0"/>
              </a:rPr>
              <a:t>;</a:t>
            </a:r>
          </a:p>
          <a:p>
            <a:pPr marL="617220" lvl="3" indent="0">
              <a:spcBef>
                <a:spcPts val="0"/>
              </a:spcBef>
              <a:buNone/>
            </a:pPr>
            <a:r>
              <a:rPr lang="en-US" dirty="0">
                <a:latin typeface="Consolas" panose="020B0609020204030204" pitchFamily="49" charset="0"/>
                <a:cs typeface="Consolas" panose="020B0609020204030204" pitchFamily="49" charset="0"/>
              </a:rPr>
              <a:t>        </a:t>
            </a:r>
            <a:r>
              <a:rPr lang="en-US" sz="1800" dirty="0">
                <a:solidFill>
                  <a:srgbClr val="0000FF"/>
                </a:solidFill>
                <a:latin typeface="Consolas"/>
              </a:rPr>
              <a:t>while</a:t>
            </a:r>
            <a:r>
              <a:rPr lang="en-US" dirty="0">
                <a:latin typeface="Consolas" panose="020B0609020204030204" pitchFamily="49" charset="0"/>
                <a:cs typeface="Consolas" panose="020B0609020204030204" pitchFamily="49" charset="0"/>
              </a:rPr>
              <a:t> (</a:t>
            </a:r>
            <a:r>
              <a:rPr lang="en-US" dirty="0" err="1">
                <a:latin typeface="Consolas" panose="020B0609020204030204" pitchFamily="49" charset="0"/>
                <a:cs typeface="Consolas" panose="020B0609020204030204" pitchFamily="49" charset="0"/>
              </a:rPr>
              <a:t>std</a:t>
            </a:r>
            <a:r>
              <a:rPr lang="en-US" dirty="0" smtClean="0">
                <a:latin typeface="Consolas" panose="020B0609020204030204" pitchFamily="49" charset="0"/>
                <a:cs typeface="Consolas" panose="020B0609020204030204" pitchFamily="49" charset="0"/>
              </a:rPr>
              <a:t>::</a:t>
            </a:r>
            <a:r>
              <a:rPr lang="en-US" dirty="0" err="1" smtClean="0">
                <a:latin typeface="Consolas" panose="020B0609020204030204" pitchFamily="49" charset="0"/>
                <a:cs typeface="Consolas" panose="020B0609020204030204" pitchFamily="49" charset="0"/>
              </a:rPr>
              <a:t>cin</a:t>
            </a:r>
            <a:r>
              <a:rPr lang="en-US" dirty="0" smtClean="0">
                <a:latin typeface="Consolas" panose="020B0609020204030204" pitchFamily="49" charset="0"/>
                <a:cs typeface="Consolas" panose="020B0609020204030204" pitchFamily="49" charset="0"/>
              </a:rPr>
              <a:t> </a:t>
            </a:r>
            <a:r>
              <a:rPr lang="en-US" dirty="0">
                <a:latin typeface="Consolas" panose="020B0609020204030204" pitchFamily="49" charset="0"/>
                <a:cs typeface="Consolas" panose="020B0609020204030204" pitchFamily="49" charset="0"/>
              </a:rPr>
              <a:t>&gt;&gt; </a:t>
            </a:r>
            <a:r>
              <a:rPr lang="en-US" dirty="0" err="1">
                <a:latin typeface="Consolas" panose="020B0609020204030204" pitchFamily="49" charset="0"/>
                <a:cs typeface="Consolas" panose="020B0609020204030204" pitchFamily="49" charset="0"/>
              </a:rPr>
              <a:t>ch</a:t>
            </a:r>
            <a:r>
              <a:rPr lang="en-US" dirty="0">
                <a:latin typeface="Consolas" panose="020B0609020204030204" pitchFamily="49" charset="0"/>
                <a:cs typeface="Consolas" panose="020B0609020204030204" pitchFamily="49" charset="0"/>
              </a:rPr>
              <a:t>)</a:t>
            </a:r>
          </a:p>
          <a:p>
            <a:pPr marL="617220" lvl="3" indent="0">
              <a:spcBef>
                <a:spcPts val="0"/>
              </a:spcBef>
              <a:buNone/>
            </a:pPr>
            <a:r>
              <a:rPr lang="en-US" dirty="0">
                <a:latin typeface="Consolas" panose="020B0609020204030204" pitchFamily="49" charset="0"/>
                <a:cs typeface="Consolas" panose="020B0609020204030204" pitchFamily="49" charset="0"/>
              </a:rPr>
              <a:t>        {</a:t>
            </a:r>
          </a:p>
          <a:p>
            <a:pPr marL="617220" lvl="3" indent="0">
              <a:spcBef>
                <a:spcPts val="0"/>
              </a:spcBef>
              <a:buNone/>
            </a:pPr>
            <a:r>
              <a:rPr lang="en-US" dirty="0">
                <a:latin typeface="Consolas" panose="020B0609020204030204" pitchFamily="49" charset="0"/>
                <a:cs typeface="Consolas" panose="020B0609020204030204" pitchFamily="49" charset="0"/>
              </a:rPr>
              <a:t>            </a:t>
            </a:r>
            <a:r>
              <a:rPr lang="en-US" dirty="0">
                <a:solidFill>
                  <a:srgbClr val="008000"/>
                </a:solidFill>
                <a:latin typeface="Consolas"/>
              </a:rPr>
              <a:t>// throw away non-digits</a:t>
            </a:r>
          </a:p>
          <a:p>
            <a:pPr marL="617220" lvl="3" indent="0">
              <a:spcBef>
                <a:spcPts val="0"/>
              </a:spcBef>
              <a:buNone/>
            </a:pPr>
            <a:r>
              <a:rPr lang="en-US" dirty="0">
                <a:latin typeface="Consolas" panose="020B0609020204030204" pitchFamily="49" charset="0"/>
                <a:cs typeface="Consolas" panose="020B0609020204030204" pitchFamily="49" charset="0"/>
              </a:rPr>
              <a:t>            </a:t>
            </a:r>
            <a:r>
              <a:rPr lang="en-US" sz="1800" dirty="0">
                <a:solidFill>
                  <a:srgbClr val="0000FF"/>
                </a:solidFill>
                <a:latin typeface="Consolas"/>
              </a:rPr>
              <a:t>if</a:t>
            </a:r>
            <a:r>
              <a:rPr lang="en-US" dirty="0">
                <a:latin typeface="Consolas" panose="020B0609020204030204" pitchFamily="49" charset="0"/>
                <a:cs typeface="Consolas" panose="020B0609020204030204" pitchFamily="49" charset="0"/>
              </a:rPr>
              <a:t> (</a:t>
            </a:r>
            <a:r>
              <a:rPr lang="en-US" dirty="0" err="1">
                <a:latin typeface="Consolas" panose="020B0609020204030204" pitchFamily="49" charset="0"/>
                <a:cs typeface="Consolas" panose="020B0609020204030204" pitchFamily="49" charset="0"/>
              </a:rPr>
              <a:t>std</a:t>
            </a:r>
            <a:r>
              <a:rPr lang="en-US" dirty="0" smtClean="0">
                <a:latin typeface="Consolas" panose="020B0609020204030204" pitchFamily="49" charset="0"/>
                <a:cs typeface="Consolas" panose="020B0609020204030204" pitchFamily="49" charset="0"/>
              </a:rPr>
              <a:t>::</a:t>
            </a:r>
            <a:r>
              <a:rPr lang="en-US" dirty="0" err="1" smtClean="0">
                <a:latin typeface="Consolas" panose="020B0609020204030204" pitchFamily="49" charset="0"/>
                <a:cs typeface="Consolas" panose="020B0609020204030204" pitchFamily="49" charset="0"/>
              </a:rPr>
              <a:t>isdigit</a:t>
            </a:r>
            <a:r>
              <a:rPr lang="en-US" dirty="0" smtClean="0">
                <a:latin typeface="Consolas" panose="020B0609020204030204" pitchFamily="49" charset="0"/>
                <a:cs typeface="Consolas" panose="020B0609020204030204" pitchFamily="49" charset="0"/>
              </a:rPr>
              <a:t>(</a:t>
            </a:r>
            <a:r>
              <a:rPr lang="en-US" dirty="0" err="1" smtClean="0">
                <a:latin typeface="Consolas" panose="020B0609020204030204" pitchFamily="49" charset="0"/>
                <a:cs typeface="Consolas" panose="020B0609020204030204" pitchFamily="49" charset="0"/>
              </a:rPr>
              <a:t>ch</a:t>
            </a:r>
            <a:r>
              <a:rPr lang="en-US" dirty="0">
                <a:latin typeface="Consolas" panose="020B0609020204030204" pitchFamily="49" charset="0"/>
                <a:cs typeface="Consolas" panose="020B0609020204030204" pitchFamily="49" charset="0"/>
              </a:rPr>
              <a:t>) || </a:t>
            </a:r>
            <a:r>
              <a:rPr lang="en-US" dirty="0" err="1">
                <a:latin typeface="Consolas" panose="020B0609020204030204" pitchFamily="49" charset="0"/>
                <a:cs typeface="Consolas" panose="020B0609020204030204" pitchFamily="49" charset="0"/>
              </a:rPr>
              <a:t>ch</a:t>
            </a:r>
            <a:r>
              <a:rPr lang="en-US" dirty="0">
                <a:latin typeface="Consolas" panose="020B0609020204030204" pitchFamily="49" charset="0"/>
                <a:cs typeface="Consolas" panose="020B0609020204030204" pitchFamily="49" charset="0"/>
              </a:rPr>
              <a:t> == '-')</a:t>
            </a:r>
          </a:p>
          <a:p>
            <a:pPr marL="617220" lvl="3" indent="0">
              <a:spcBef>
                <a:spcPts val="0"/>
              </a:spcBef>
              <a:buNone/>
            </a:pPr>
            <a:r>
              <a:rPr lang="en-US" dirty="0">
                <a:latin typeface="Consolas" panose="020B0609020204030204" pitchFamily="49" charset="0"/>
                <a:cs typeface="Consolas" panose="020B0609020204030204" pitchFamily="49" charset="0"/>
              </a:rPr>
              <a:t>            {</a:t>
            </a:r>
          </a:p>
          <a:p>
            <a:pPr marL="617220" lvl="3" indent="0">
              <a:spcBef>
                <a:spcPts val="0"/>
              </a:spcBef>
              <a:buNone/>
            </a:pPr>
            <a:r>
              <a:rPr lang="en-US" dirty="0" smtClean="0">
                <a:latin typeface="Consolas" panose="020B0609020204030204" pitchFamily="49" charset="0"/>
                <a:cs typeface="Consolas" panose="020B0609020204030204" pitchFamily="49" charset="0"/>
              </a:rPr>
              <a:t>                </a:t>
            </a:r>
            <a:r>
              <a:rPr lang="en-US" dirty="0" err="1">
                <a:latin typeface="Consolas" panose="020B0609020204030204" pitchFamily="49" charset="0"/>
                <a:cs typeface="Consolas" panose="020B0609020204030204" pitchFamily="49" charset="0"/>
              </a:rPr>
              <a:t>std</a:t>
            </a:r>
            <a:r>
              <a:rPr lang="en-US" dirty="0" smtClean="0">
                <a:latin typeface="Consolas" panose="020B0609020204030204" pitchFamily="49" charset="0"/>
                <a:cs typeface="Consolas" panose="020B0609020204030204" pitchFamily="49" charset="0"/>
              </a:rPr>
              <a:t>::</a:t>
            </a:r>
            <a:r>
              <a:rPr lang="en-US" dirty="0" err="1" smtClean="0">
                <a:latin typeface="Consolas" panose="020B0609020204030204" pitchFamily="49" charset="0"/>
                <a:cs typeface="Consolas" panose="020B0609020204030204" pitchFamily="49" charset="0"/>
              </a:rPr>
              <a:t>cin.unget</a:t>
            </a:r>
            <a:r>
              <a:rPr lang="en-US" dirty="0" smtClean="0">
                <a:latin typeface="Consolas" panose="020B0609020204030204" pitchFamily="49" charset="0"/>
                <a:cs typeface="Consolas" panose="020B0609020204030204" pitchFamily="49" charset="0"/>
              </a:rPr>
              <a:t>(</a:t>
            </a:r>
            <a:r>
              <a:rPr lang="en-US" smtClean="0">
                <a:latin typeface="Consolas" panose="020B0609020204030204" pitchFamily="49" charset="0"/>
                <a:cs typeface="Consolas" panose="020B0609020204030204" pitchFamily="49" charset="0"/>
              </a:rPr>
              <a:t>ch);        </a:t>
            </a:r>
            <a:r>
              <a:rPr lang="en-US" dirty="0">
                <a:solidFill>
                  <a:srgbClr val="008000"/>
                </a:solidFill>
                <a:latin typeface="Consolas"/>
              </a:rPr>
              <a:t>// put the digit back</a:t>
            </a:r>
          </a:p>
          <a:p>
            <a:pPr marL="617220" lvl="3" indent="0">
              <a:spcBef>
                <a:spcPts val="0"/>
              </a:spcBef>
              <a:buNone/>
            </a:pPr>
            <a:r>
              <a:rPr lang="en-US" dirty="0">
                <a:latin typeface="Consolas" panose="020B0609020204030204" pitchFamily="49" charset="0"/>
                <a:cs typeface="Consolas" panose="020B0609020204030204" pitchFamily="49" charset="0"/>
              </a:rPr>
              <a:t>                return;</a:t>
            </a:r>
          </a:p>
          <a:p>
            <a:pPr marL="617220" lvl="3" indent="0">
              <a:spcBef>
                <a:spcPts val="0"/>
              </a:spcBef>
              <a:buNone/>
            </a:pPr>
            <a:r>
              <a:rPr lang="en-US" dirty="0">
                <a:latin typeface="Consolas" panose="020B0609020204030204" pitchFamily="49" charset="0"/>
                <a:cs typeface="Consolas" panose="020B0609020204030204" pitchFamily="49" charset="0"/>
              </a:rPr>
              <a:t>            }</a:t>
            </a:r>
          </a:p>
          <a:p>
            <a:pPr marL="617220" lvl="3" indent="0">
              <a:spcBef>
                <a:spcPts val="0"/>
              </a:spcBef>
              <a:buNone/>
            </a:pPr>
            <a:r>
              <a:rPr lang="en-US" dirty="0">
                <a:latin typeface="Consolas" panose="020B0609020204030204" pitchFamily="49" charset="0"/>
                <a:cs typeface="Consolas" panose="020B0609020204030204" pitchFamily="49" charset="0"/>
              </a:rPr>
              <a:t>        }</a:t>
            </a:r>
          </a:p>
          <a:p>
            <a:pPr marL="617220" lvl="3" indent="0">
              <a:spcBef>
                <a:spcPts val="0"/>
              </a:spcBef>
              <a:buNone/>
            </a:pPr>
            <a:r>
              <a:rPr lang="en-US" dirty="0">
                <a:latin typeface="Consolas" panose="020B0609020204030204" pitchFamily="49" charset="0"/>
                <a:cs typeface="Consolas" panose="020B0609020204030204" pitchFamily="49" charset="0"/>
              </a:rPr>
              <a:t>    }</a:t>
            </a:r>
          </a:p>
          <a:p>
            <a:pPr marL="617220" lvl="3" indent="0">
              <a:spcBef>
                <a:spcPts val="0"/>
              </a:spcBef>
              <a:buNone/>
            </a:pPr>
            <a:r>
              <a:rPr lang="en-US" dirty="0">
                <a:latin typeface="Consolas" panose="020B0609020204030204" pitchFamily="49" charset="0"/>
                <a:cs typeface="Consolas" panose="020B0609020204030204" pitchFamily="49" charset="0"/>
              </a:rPr>
              <a:t>    </a:t>
            </a:r>
            <a:r>
              <a:rPr lang="en-US" sz="1800" dirty="0">
                <a:solidFill>
                  <a:srgbClr val="0000FF"/>
                </a:solidFill>
                <a:latin typeface="Consolas"/>
              </a:rPr>
              <a:t>throw</a:t>
            </a:r>
            <a:r>
              <a:rPr lang="en-US" dirty="0">
                <a:latin typeface="Consolas" panose="020B0609020204030204" pitchFamily="49" charset="0"/>
                <a:cs typeface="Consolas" panose="020B0609020204030204" pitchFamily="49" charset="0"/>
              </a:rPr>
              <a:t> </a:t>
            </a:r>
            <a:r>
              <a:rPr lang="en-US" dirty="0" err="1">
                <a:latin typeface="Consolas" panose="020B0609020204030204" pitchFamily="49" charset="0"/>
                <a:cs typeface="Consolas" panose="020B0609020204030204" pitchFamily="49" charset="0"/>
              </a:rPr>
              <a:t>domain_error</a:t>
            </a:r>
            <a:r>
              <a:rPr lang="en-US" dirty="0">
                <a:latin typeface="Consolas" panose="020B0609020204030204" pitchFamily="49" charset="0"/>
                <a:cs typeface="Consolas" panose="020B0609020204030204" pitchFamily="49" charset="0"/>
              </a:rPr>
              <a:t>("no input");</a:t>
            </a:r>
          </a:p>
          <a:p>
            <a:pPr marL="617220" lvl="3" indent="0">
              <a:spcBef>
                <a:spcPts val="0"/>
              </a:spcBef>
              <a:buNone/>
            </a:pPr>
            <a:r>
              <a:rPr lang="en-US" dirty="0">
                <a:latin typeface="Consolas" panose="020B0609020204030204" pitchFamily="49" charset="0"/>
                <a:cs typeface="Consolas" panose="020B0609020204030204" pitchFamily="49" charset="0"/>
              </a:rPr>
              <a:t>}</a:t>
            </a:r>
          </a:p>
          <a:p>
            <a:endParaRPr lang="en-US" dirty="0" smtClean="0"/>
          </a:p>
          <a:p>
            <a:pPr marL="617220" lvl="3" indent="0">
              <a:buNone/>
            </a:pPr>
            <a:endParaRPr lang="en-US" dirty="0" smtClean="0">
              <a:latin typeface="Consolas" panose="020B0609020204030204" pitchFamily="49" charset="0"/>
              <a:cs typeface="Consolas" panose="020B0609020204030204" pitchFamily="49" charset="0"/>
            </a:endParaRPr>
          </a:p>
          <a:p>
            <a:endParaRPr lang="en-US" dirty="0"/>
          </a:p>
        </p:txBody>
      </p:sp>
      <p:sp>
        <p:nvSpPr>
          <p:cNvPr id="4" name="Date Placeholder 3"/>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33</a:t>
            </a:fld>
            <a:endParaRPr lang="en-US"/>
          </a:p>
        </p:txBody>
      </p:sp>
    </p:spTree>
    <p:extLst>
      <p:ext uri="{BB962C8B-B14F-4D97-AF65-F5344CB8AC3E}">
        <p14:creationId xmlns:p14="http://schemas.microsoft.com/office/powerpoint/2010/main" val="40465924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smtClean="0"/>
              <a:t>How to Look for Errors</a:t>
            </a:r>
            <a:endParaRPr lang="en-US" dirty="0"/>
          </a:p>
        </p:txBody>
      </p:sp>
      <p:sp>
        <p:nvSpPr>
          <p:cNvPr id="35843" name="Rectangle 3"/>
          <p:cNvSpPr>
            <a:spLocks noGrp="1" noChangeArrowheads="1"/>
          </p:cNvSpPr>
          <p:nvPr>
            <p:ph idx="1"/>
          </p:nvPr>
        </p:nvSpPr>
        <p:spPr/>
        <p:txBody>
          <a:bodyPr/>
          <a:lstStyle/>
          <a:p>
            <a:r>
              <a:rPr lang="en-US" smtClean="0"/>
              <a:t>When you have written (drafted?) a program, it’ll have errors (commonly called “bugs”)</a:t>
            </a:r>
          </a:p>
          <a:p>
            <a:pPr lvl="1"/>
            <a:r>
              <a:rPr lang="en-US" smtClean="0"/>
              <a:t>It’ll do something, but not what you expected</a:t>
            </a:r>
          </a:p>
          <a:p>
            <a:pPr lvl="1"/>
            <a:r>
              <a:rPr lang="en-US" smtClean="0"/>
              <a:t>How do you find out what it actually does?</a:t>
            </a:r>
          </a:p>
          <a:p>
            <a:pPr lvl="1"/>
            <a:r>
              <a:rPr lang="en-US" smtClean="0"/>
              <a:t>How do you correct it?</a:t>
            </a:r>
          </a:p>
          <a:p>
            <a:pPr lvl="1"/>
            <a:r>
              <a:rPr lang="en-US" smtClean="0"/>
              <a:t>This process is usually called “debugging”</a:t>
            </a:r>
            <a:endParaRPr lang="en-US" dirty="0"/>
          </a:p>
        </p:txBody>
      </p:sp>
      <p:sp>
        <p:nvSpPr>
          <p:cNvPr id="2" name="Date Placeholder 1"/>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4" name="Slide Number Placeholder 5"/>
          <p:cNvSpPr>
            <a:spLocks noGrp="1"/>
          </p:cNvSpPr>
          <p:nvPr>
            <p:ph type="sldNum" sz="quarter" idx="12"/>
          </p:nvPr>
        </p:nvSpPr>
        <p:spPr/>
        <p:txBody>
          <a:bodyPr/>
          <a:lstStyle/>
          <a:p>
            <a:fld id="{6763AE47-8971-44FD-A4F4-1249D2E58E9A}" type="slidenum">
              <a:rPr lang="en-US" smtClean="0"/>
              <a:pPr/>
              <a:t>34</a:t>
            </a:fld>
            <a:endParaRPr lang="en-US"/>
          </a:p>
        </p:txBody>
      </p:sp>
    </p:spTree>
    <p:extLst>
      <p:ext uri="{BB962C8B-B14F-4D97-AF65-F5344CB8AC3E}">
        <p14:creationId xmlns:p14="http://schemas.microsoft.com/office/powerpoint/2010/main" val="15194091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smtClean="0"/>
              <a:t>Debugging</a:t>
            </a:r>
            <a:endParaRPr lang="en-US"/>
          </a:p>
        </p:txBody>
      </p:sp>
      <p:sp>
        <p:nvSpPr>
          <p:cNvPr id="36867" name="Rectangle 3"/>
          <p:cNvSpPr>
            <a:spLocks noGrp="1" noChangeArrowheads="1"/>
          </p:cNvSpPr>
          <p:nvPr>
            <p:ph idx="1"/>
          </p:nvPr>
        </p:nvSpPr>
        <p:spPr>
          <a:xfrm>
            <a:off x="1261872" y="2004291"/>
            <a:ext cx="8065294" cy="4178807"/>
          </a:xfrm>
        </p:spPr>
        <p:txBody>
          <a:bodyPr>
            <a:normAutofit fontScale="92500" lnSpcReduction="10000"/>
          </a:bodyPr>
          <a:lstStyle/>
          <a:p>
            <a:r>
              <a:rPr lang="en-US" dirty="0" smtClean="0"/>
              <a:t>How not to do it</a:t>
            </a:r>
          </a:p>
          <a:p>
            <a:endParaRPr lang="en-US" dirty="0" smtClean="0"/>
          </a:p>
          <a:p>
            <a:pPr marL="411480" lvl="1" indent="0">
              <a:buNone/>
            </a:pPr>
            <a:r>
              <a:rPr lang="en-US" dirty="0" smtClean="0"/>
              <a:t>// </a:t>
            </a:r>
            <a:r>
              <a:rPr lang="en-US" dirty="0"/>
              <a:t>pseudo code</a:t>
            </a:r>
            <a:endParaRPr lang="en-US" dirty="0" smtClean="0"/>
          </a:p>
          <a:p>
            <a:pPr marL="411480" lvl="1" indent="0">
              <a:buNone/>
            </a:pPr>
            <a:r>
              <a:rPr lang="en-US" dirty="0" smtClean="0"/>
              <a:t>while (program doesn’t appear to work) { </a:t>
            </a:r>
          </a:p>
          <a:p>
            <a:pPr marL="411480" lvl="1" indent="0">
              <a:buNone/>
            </a:pPr>
            <a:r>
              <a:rPr lang="en-US" dirty="0" smtClean="0"/>
              <a:t>	Randomly look at the program for something </a:t>
            </a:r>
          </a:p>
          <a:p>
            <a:pPr marL="411480" lvl="1" indent="0">
              <a:buNone/>
            </a:pPr>
            <a:r>
              <a:rPr lang="en-US" dirty="0" smtClean="0"/>
              <a:t>	that “looks odd”.</a:t>
            </a:r>
          </a:p>
          <a:p>
            <a:pPr marL="411480" lvl="1" indent="0">
              <a:buNone/>
            </a:pPr>
            <a:r>
              <a:rPr lang="en-US" dirty="0"/>
              <a:t>	</a:t>
            </a:r>
            <a:r>
              <a:rPr lang="en-US" dirty="0" smtClean="0"/>
              <a:t>Change it to “look better”</a:t>
            </a:r>
          </a:p>
          <a:p>
            <a:pPr marL="411480" lvl="1" indent="0">
              <a:buNone/>
            </a:pPr>
            <a:r>
              <a:rPr lang="en-US" dirty="0" smtClean="0"/>
              <a:t>}</a:t>
            </a:r>
          </a:p>
          <a:p>
            <a:pPr lvl="1"/>
            <a:endParaRPr lang="en-US" dirty="0" smtClean="0"/>
          </a:p>
          <a:p>
            <a:r>
              <a:rPr lang="en-US" dirty="0" smtClean="0"/>
              <a:t>Key question:</a:t>
            </a:r>
          </a:p>
          <a:p>
            <a:endParaRPr lang="en-US" dirty="0" smtClean="0"/>
          </a:p>
          <a:p>
            <a:pPr lvl="1"/>
            <a:r>
              <a:rPr lang="en-US" dirty="0" smtClean="0"/>
              <a:t>How would I know if the program actually worked correctly?</a:t>
            </a:r>
            <a:endParaRPr lang="en-US" dirty="0"/>
          </a:p>
        </p:txBody>
      </p:sp>
      <p:sp>
        <p:nvSpPr>
          <p:cNvPr id="2" name="Date Placeholder 1"/>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4" name="Slide Number Placeholder 5"/>
          <p:cNvSpPr>
            <a:spLocks noGrp="1"/>
          </p:cNvSpPr>
          <p:nvPr>
            <p:ph type="sldNum" sz="quarter" idx="12"/>
          </p:nvPr>
        </p:nvSpPr>
        <p:spPr/>
        <p:txBody>
          <a:bodyPr/>
          <a:lstStyle/>
          <a:p>
            <a:fld id="{1230F105-E068-4551-8A48-8B69E039064F}" type="slidenum">
              <a:rPr lang="en-US" smtClean="0"/>
              <a:pPr/>
              <a:t>35</a:t>
            </a:fld>
            <a:endParaRPr lang="en-US"/>
          </a:p>
        </p:txBody>
      </p:sp>
    </p:spTree>
    <p:extLst>
      <p:ext uri="{BB962C8B-B14F-4D97-AF65-F5344CB8AC3E}">
        <p14:creationId xmlns:p14="http://schemas.microsoft.com/office/powerpoint/2010/main" val="328543195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smtClean="0"/>
              <a:t>Program structure</a:t>
            </a:r>
            <a:endParaRPr lang="en-US"/>
          </a:p>
        </p:txBody>
      </p:sp>
      <p:sp>
        <p:nvSpPr>
          <p:cNvPr id="37891" name="Rectangle 3"/>
          <p:cNvSpPr>
            <a:spLocks noGrp="1" noChangeArrowheads="1"/>
          </p:cNvSpPr>
          <p:nvPr>
            <p:ph idx="1"/>
          </p:nvPr>
        </p:nvSpPr>
        <p:spPr/>
        <p:txBody>
          <a:bodyPr>
            <a:normAutofit fontScale="92500" lnSpcReduction="20000"/>
          </a:bodyPr>
          <a:lstStyle/>
          <a:p>
            <a:r>
              <a:rPr lang="en-US" dirty="0" smtClean="0"/>
              <a:t>Make the program easy to read so that you have a chance of spotting the bugs</a:t>
            </a:r>
          </a:p>
          <a:p>
            <a:pPr lvl="1"/>
            <a:r>
              <a:rPr lang="en-US" dirty="0" smtClean="0"/>
              <a:t>Comment</a:t>
            </a:r>
          </a:p>
          <a:p>
            <a:pPr lvl="2"/>
            <a:r>
              <a:rPr lang="en-US" dirty="0" smtClean="0"/>
              <a:t>Explain design ideas</a:t>
            </a:r>
          </a:p>
          <a:p>
            <a:pPr lvl="1"/>
            <a:r>
              <a:rPr lang="en-US" dirty="0" smtClean="0"/>
              <a:t>Use meaningful names</a:t>
            </a:r>
          </a:p>
          <a:p>
            <a:pPr lvl="1"/>
            <a:r>
              <a:rPr lang="en-US" smtClean="0"/>
              <a:t>Indentation and formatting</a:t>
            </a:r>
          </a:p>
          <a:p>
            <a:pPr lvl="2"/>
            <a:r>
              <a:rPr lang="en-US" dirty="0" smtClean="0"/>
              <a:t>Use a consistent layout</a:t>
            </a:r>
          </a:p>
          <a:p>
            <a:pPr lvl="2"/>
            <a:r>
              <a:rPr lang="en-US" dirty="0" smtClean="0"/>
              <a:t>Your IDE tries to help (but it can’t do everything)</a:t>
            </a:r>
          </a:p>
          <a:p>
            <a:pPr lvl="3"/>
            <a:r>
              <a:rPr lang="en-US" dirty="0" smtClean="0"/>
              <a:t>You are the one responsible</a:t>
            </a:r>
          </a:p>
          <a:p>
            <a:pPr lvl="1"/>
            <a:r>
              <a:rPr lang="en-US" dirty="0" smtClean="0"/>
              <a:t>Break code into small functions</a:t>
            </a:r>
          </a:p>
          <a:p>
            <a:pPr lvl="2"/>
            <a:r>
              <a:rPr lang="en-US" dirty="0" smtClean="0"/>
              <a:t>Try to avoid functions longer than a page</a:t>
            </a:r>
          </a:p>
          <a:p>
            <a:pPr lvl="1"/>
            <a:r>
              <a:rPr lang="en-US" dirty="0" smtClean="0"/>
              <a:t>Avoid complicated code sequences</a:t>
            </a:r>
          </a:p>
          <a:p>
            <a:pPr lvl="2"/>
            <a:r>
              <a:rPr lang="en-US" dirty="0" smtClean="0"/>
              <a:t>Try to avoid nested loops, nested if-statements, etc.</a:t>
            </a:r>
          </a:p>
          <a:p>
            <a:pPr lvl="3"/>
            <a:r>
              <a:rPr lang="en-US" dirty="0" smtClean="0"/>
              <a:t>(But, obviously, you sometimes need those)</a:t>
            </a:r>
          </a:p>
          <a:p>
            <a:pPr lvl="1"/>
            <a:r>
              <a:rPr lang="en-US" dirty="0" smtClean="0"/>
              <a:t>Use library facilities</a:t>
            </a:r>
          </a:p>
          <a:p>
            <a:pPr lvl="1"/>
            <a:r>
              <a:rPr lang="en-US" dirty="0" smtClean="0"/>
              <a:t>Use consistent error handling</a:t>
            </a:r>
            <a:endParaRPr lang="en-US" dirty="0"/>
          </a:p>
        </p:txBody>
      </p:sp>
      <p:sp>
        <p:nvSpPr>
          <p:cNvPr id="2" name="Date Placeholder 1"/>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4" name="Slide Number Placeholder 5"/>
          <p:cNvSpPr>
            <a:spLocks noGrp="1"/>
          </p:cNvSpPr>
          <p:nvPr>
            <p:ph type="sldNum" sz="quarter" idx="12"/>
          </p:nvPr>
        </p:nvSpPr>
        <p:spPr/>
        <p:txBody>
          <a:bodyPr/>
          <a:lstStyle/>
          <a:p>
            <a:fld id="{AF600389-5671-4D97-92BE-665B0C3866AC}" type="slidenum">
              <a:rPr lang="en-US" smtClean="0"/>
              <a:pPr/>
              <a:t>36</a:t>
            </a:fld>
            <a:endParaRPr lang="en-US"/>
          </a:p>
        </p:txBody>
      </p:sp>
    </p:spTree>
    <p:extLst>
      <p:ext uri="{BB962C8B-B14F-4D97-AF65-F5344CB8AC3E}">
        <p14:creationId xmlns:p14="http://schemas.microsoft.com/office/powerpoint/2010/main" val="34599247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smtClean="0"/>
              <a:t>First Get the Program to Compile</a:t>
            </a:r>
            <a:endParaRPr lang="en-US" dirty="0"/>
          </a:p>
        </p:txBody>
      </p:sp>
      <p:sp>
        <p:nvSpPr>
          <p:cNvPr id="39939" name="Rectangle 3"/>
          <p:cNvSpPr>
            <a:spLocks noGrp="1" noChangeArrowheads="1"/>
          </p:cNvSpPr>
          <p:nvPr>
            <p:ph idx="1"/>
          </p:nvPr>
        </p:nvSpPr>
        <p:spPr/>
        <p:txBody>
          <a:bodyPr>
            <a:normAutofit fontScale="85000" lnSpcReduction="20000"/>
          </a:bodyPr>
          <a:lstStyle/>
          <a:p>
            <a:r>
              <a:rPr lang="en-US" dirty="0" smtClean="0"/>
              <a:t>Is every string literal terminated?</a:t>
            </a:r>
          </a:p>
          <a:p>
            <a:pPr marL="109728" indent="0">
              <a:buNone/>
            </a:pPr>
            <a:r>
              <a:rPr lang="en-US" dirty="0" smtClean="0"/>
              <a:t>	</a:t>
            </a:r>
            <a:r>
              <a:rPr lang="en-US" sz="2500" dirty="0" err="1">
                <a:latin typeface="Consolas"/>
              </a:rPr>
              <a:t>cout</a:t>
            </a:r>
            <a:r>
              <a:rPr lang="en-US" sz="2500" dirty="0">
                <a:latin typeface="Consolas"/>
              </a:rPr>
              <a:t> &lt;&lt; </a:t>
            </a:r>
            <a:r>
              <a:rPr lang="en-US" sz="2500" dirty="0">
                <a:solidFill>
                  <a:srgbClr val="A31515"/>
                </a:solidFill>
                <a:latin typeface="Consolas"/>
              </a:rPr>
              <a:t>"Hello, &lt;&lt; name &lt;&lt; '\n';   </a:t>
            </a:r>
            <a:r>
              <a:rPr lang="en-US" sz="2500" dirty="0">
                <a:solidFill>
                  <a:srgbClr val="008000"/>
                </a:solidFill>
                <a:latin typeface="Consolas"/>
              </a:rPr>
              <a:t>// oops!</a:t>
            </a:r>
          </a:p>
          <a:p>
            <a:r>
              <a:rPr lang="en-US" dirty="0" smtClean="0"/>
              <a:t>Is every character literal terminated?</a:t>
            </a:r>
          </a:p>
          <a:p>
            <a:pPr marL="109728" indent="0">
              <a:buNone/>
            </a:pPr>
            <a:r>
              <a:rPr lang="en-US" dirty="0" smtClean="0"/>
              <a:t>	</a:t>
            </a:r>
            <a:r>
              <a:rPr lang="en-US" sz="2500" dirty="0" err="1">
                <a:latin typeface="Consolas"/>
              </a:rPr>
              <a:t>cout</a:t>
            </a:r>
            <a:r>
              <a:rPr lang="en-US" sz="2500" dirty="0">
                <a:latin typeface="Consolas"/>
              </a:rPr>
              <a:t> &lt;&lt; </a:t>
            </a:r>
            <a:r>
              <a:rPr lang="en-US" sz="2500" dirty="0">
                <a:solidFill>
                  <a:srgbClr val="A31515"/>
                </a:solidFill>
                <a:latin typeface="Consolas"/>
              </a:rPr>
              <a:t>"Hello, "</a:t>
            </a:r>
            <a:r>
              <a:rPr lang="en-US" sz="2500" dirty="0">
                <a:solidFill>
                  <a:prstClr val="black"/>
                </a:solidFill>
                <a:latin typeface="Consolas"/>
              </a:rPr>
              <a:t>  &lt;&lt; name &lt;&lt; </a:t>
            </a:r>
            <a:r>
              <a:rPr lang="en-US" sz="2500" dirty="0">
                <a:solidFill>
                  <a:srgbClr val="A31515"/>
                </a:solidFill>
                <a:latin typeface="Consolas"/>
              </a:rPr>
              <a:t>'\n; </a:t>
            </a:r>
            <a:r>
              <a:rPr lang="en-US" sz="2900" dirty="0">
                <a:solidFill>
                  <a:srgbClr val="008000"/>
                </a:solidFill>
                <a:latin typeface="Consolas"/>
              </a:rPr>
              <a:t>// oops!</a:t>
            </a:r>
          </a:p>
          <a:p>
            <a:r>
              <a:rPr lang="en-US" dirty="0" smtClean="0"/>
              <a:t>Is every block terminated?</a:t>
            </a:r>
          </a:p>
          <a:p>
            <a:pPr marL="923544" lvl="3" indent="0">
              <a:buNone/>
            </a:pPr>
            <a:r>
              <a:rPr lang="en-US" sz="2500" dirty="0">
                <a:solidFill>
                  <a:srgbClr val="0000FF"/>
                </a:solidFill>
                <a:latin typeface="Consolas"/>
              </a:rPr>
              <a:t>if</a:t>
            </a:r>
            <a:r>
              <a:rPr lang="en-US" sz="2500" dirty="0">
                <a:solidFill>
                  <a:prstClr val="black"/>
                </a:solidFill>
                <a:latin typeface="Consolas"/>
              </a:rPr>
              <a:t> (a &gt; 0) { </a:t>
            </a:r>
            <a:r>
              <a:rPr lang="en-US" sz="2500" dirty="0">
                <a:solidFill>
                  <a:srgbClr val="008000"/>
                </a:solidFill>
                <a:latin typeface="Consolas"/>
              </a:rPr>
              <a:t>/* do something */</a:t>
            </a:r>
            <a:r>
              <a:rPr lang="en-US" sz="2500" dirty="0">
                <a:solidFill>
                  <a:prstClr val="black"/>
                </a:solidFill>
                <a:latin typeface="Consolas"/>
              </a:rPr>
              <a:t> </a:t>
            </a:r>
          </a:p>
          <a:p>
            <a:pPr marL="923544" lvl="3" indent="0">
              <a:buNone/>
            </a:pPr>
            <a:r>
              <a:rPr lang="en-US" sz="2500" dirty="0">
                <a:solidFill>
                  <a:srgbClr val="0000FF"/>
                </a:solidFill>
                <a:latin typeface="Consolas"/>
              </a:rPr>
              <a:t>else</a:t>
            </a:r>
            <a:r>
              <a:rPr lang="en-US" sz="2500" dirty="0">
                <a:solidFill>
                  <a:prstClr val="black"/>
                </a:solidFill>
                <a:latin typeface="Consolas"/>
              </a:rPr>
              <a:t> { </a:t>
            </a:r>
            <a:r>
              <a:rPr lang="en-US" sz="2500" dirty="0">
                <a:solidFill>
                  <a:srgbClr val="008000"/>
                </a:solidFill>
                <a:latin typeface="Consolas"/>
              </a:rPr>
              <a:t>/* do something else */</a:t>
            </a:r>
            <a:r>
              <a:rPr lang="en-US" sz="2500" dirty="0">
                <a:solidFill>
                  <a:prstClr val="black"/>
                </a:solidFill>
                <a:latin typeface="Consolas"/>
              </a:rPr>
              <a:t> }   </a:t>
            </a:r>
            <a:r>
              <a:rPr lang="en-US" sz="2500" dirty="0">
                <a:solidFill>
                  <a:srgbClr val="008000"/>
                </a:solidFill>
                <a:latin typeface="Consolas"/>
              </a:rPr>
              <a:t>// oops!</a:t>
            </a:r>
            <a:endParaRPr lang="en-US" dirty="0" smtClean="0"/>
          </a:p>
          <a:p>
            <a:r>
              <a:rPr lang="en-US" dirty="0" smtClean="0"/>
              <a:t>Is every set of parentheses matched?</a:t>
            </a:r>
          </a:p>
          <a:p>
            <a:pPr marL="923544" lvl="3" indent="0">
              <a:buNone/>
            </a:pPr>
            <a:r>
              <a:rPr lang="en-US" sz="2600" dirty="0">
                <a:solidFill>
                  <a:srgbClr val="0000FF"/>
                </a:solidFill>
                <a:latin typeface="Consolas"/>
              </a:rPr>
              <a:t>if</a:t>
            </a:r>
            <a:r>
              <a:rPr lang="en-US" sz="2600" dirty="0">
                <a:solidFill>
                  <a:prstClr val="black"/>
                </a:solidFill>
                <a:latin typeface="Consolas"/>
              </a:rPr>
              <a:t> (a                              </a:t>
            </a:r>
            <a:r>
              <a:rPr lang="en-US" sz="2600" dirty="0">
                <a:solidFill>
                  <a:srgbClr val="008000"/>
                </a:solidFill>
                <a:latin typeface="Consolas"/>
              </a:rPr>
              <a:t>// oops!</a:t>
            </a:r>
            <a:endParaRPr lang="en-US" sz="2600" dirty="0">
              <a:solidFill>
                <a:prstClr val="black"/>
              </a:solidFill>
              <a:latin typeface="Consolas"/>
            </a:endParaRPr>
          </a:p>
          <a:p>
            <a:pPr marL="923544" lvl="3" indent="0">
              <a:buNone/>
            </a:pPr>
            <a:r>
              <a:rPr lang="en-US" sz="2600" dirty="0">
                <a:solidFill>
                  <a:prstClr val="black"/>
                </a:solidFill>
                <a:latin typeface="Consolas"/>
              </a:rPr>
              <a:t>        x = f(y);</a:t>
            </a:r>
            <a:endParaRPr lang="en-US" dirty="0" smtClean="0"/>
          </a:p>
          <a:p>
            <a:r>
              <a:rPr lang="en-US" dirty="0" smtClean="0"/>
              <a:t>The compiler generally reports this kind of error “late”</a:t>
            </a:r>
          </a:p>
          <a:p>
            <a:pPr lvl="1"/>
            <a:r>
              <a:rPr lang="en-US" dirty="0" smtClean="0"/>
              <a:t>It doesn’t know you didn’t mean to close “it” later</a:t>
            </a:r>
          </a:p>
        </p:txBody>
      </p:sp>
      <p:sp>
        <p:nvSpPr>
          <p:cNvPr id="2" name="Date Placeholder 1"/>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4" name="Slide Number Placeholder 5"/>
          <p:cNvSpPr>
            <a:spLocks noGrp="1"/>
          </p:cNvSpPr>
          <p:nvPr>
            <p:ph type="sldNum" sz="quarter" idx="12"/>
          </p:nvPr>
        </p:nvSpPr>
        <p:spPr/>
        <p:txBody>
          <a:bodyPr/>
          <a:lstStyle/>
          <a:p>
            <a:fld id="{68879DF2-B40C-4F52-9A41-8C11E857905B}" type="slidenum">
              <a:rPr lang="en-US" smtClean="0"/>
              <a:pPr/>
              <a:t>37</a:t>
            </a:fld>
            <a:endParaRPr lang="en-US"/>
          </a:p>
        </p:txBody>
      </p:sp>
    </p:spTree>
    <p:extLst>
      <p:ext uri="{BB962C8B-B14F-4D97-AF65-F5344CB8AC3E}">
        <p14:creationId xmlns:p14="http://schemas.microsoft.com/office/powerpoint/2010/main" val="2871283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 calcmode="lin" valueType="num">
                                      <p:cBhvr additive="base">
                                        <p:cTn id="7" dur="500" fill="hold"/>
                                        <p:tgtEl>
                                          <p:spTgt spid="399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9939">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9939">
                                            <p:txEl>
                                              <p:pRg st="1" end="1"/>
                                            </p:txEl>
                                          </p:spTgt>
                                        </p:tgtEl>
                                        <p:attrNameLst>
                                          <p:attrName>style.visibility</p:attrName>
                                        </p:attrNameLst>
                                      </p:cBhvr>
                                      <p:to>
                                        <p:strVal val="visible"/>
                                      </p:to>
                                    </p:set>
                                    <p:anim calcmode="lin" valueType="num">
                                      <p:cBhvr additive="base">
                                        <p:cTn id="11" dur="500" fill="hold"/>
                                        <p:tgtEl>
                                          <p:spTgt spid="39939">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99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39939">
                                            <p:txEl>
                                              <p:pRg st="2" end="2"/>
                                            </p:txEl>
                                          </p:spTgt>
                                        </p:tgtEl>
                                        <p:attrNameLst>
                                          <p:attrName>style.visibility</p:attrName>
                                        </p:attrNameLst>
                                      </p:cBhvr>
                                      <p:to>
                                        <p:strVal val="visible"/>
                                      </p:to>
                                    </p:set>
                                    <p:anim calcmode="lin" valueType="num">
                                      <p:cBhvr additive="base">
                                        <p:cTn id="17" dur="500" fill="hold"/>
                                        <p:tgtEl>
                                          <p:spTgt spid="39939">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9939">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39939">
                                            <p:txEl>
                                              <p:pRg st="3" end="3"/>
                                            </p:txEl>
                                          </p:spTgt>
                                        </p:tgtEl>
                                        <p:attrNameLst>
                                          <p:attrName>style.visibility</p:attrName>
                                        </p:attrNameLst>
                                      </p:cBhvr>
                                      <p:to>
                                        <p:strVal val="visible"/>
                                      </p:to>
                                    </p:set>
                                    <p:anim calcmode="lin" valueType="num">
                                      <p:cBhvr additive="base">
                                        <p:cTn id="21" dur="500" fill="hold"/>
                                        <p:tgtEl>
                                          <p:spTgt spid="39939">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993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39939">
                                            <p:txEl>
                                              <p:pRg st="4" end="4"/>
                                            </p:txEl>
                                          </p:spTgt>
                                        </p:tgtEl>
                                        <p:attrNameLst>
                                          <p:attrName>style.visibility</p:attrName>
                                        </p:attrNameLst>
                                      </p:cBhvr>
                                      <p:to>
                                        <p:strVal val="visible"/>
                                      </p:to>
                                    </p:set>
                                    <p:anim calcmode="lin" valueType="num">
                                      <p:cBhvr additive="base">
                                        <p:cTn id="27" dur="500" fill="hold"/>
                                        <p:tgtEl>
                                          <p:spTgt spid="39939">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9939">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39939">
                                            <p:txEl>
                                              <p:pRg st="5" end="5"/>
                                            </p:txEl>
                                          </p:spTgt>
                                        </p:tgtEl>
                                        <p:attrNameLst>
                                          <p:attrName>style.visibility</p:attrName>
                                        </p:attrNameLst>
                                      </p:cBhvr>
                                      <p:to>
                                        <p:strVal val="visible"/>
                                      </p:to>
                                    </p:set>
                                    <p:anim calcmode="lin" valueType="num">
                                      <p:cBhvr additive="base">
                                        <p:cTn id="31" dur="500" fill="hold"/>
                                        <p:tgtEl>
                                          <p:spTgt spid="39939">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9939">
                                            <p:txEl>
                                              <p:pRg st="5" end="5"/>
                                            </p:txEl>
                                          </p:spTgt>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39939">
                                            <p:txEl>
                                              <p:pRg st="6" end="6"/>
                                            </p:txEl>
                                          </p:spTgt>
                                        </p:tgtEl>
                                        <p:attrNameLst>
                                          <p:attrName>style.visibility</p:attrName>
                                        </p:attrNameLst>
                                      </p:cBhvr>
                                      <p:to>
                                        <p:strVal val="visible"/>
                                      </p:to>
                                    </p:set>
                                    <p:anim calcmode="lin" valueType="num">
                                      <p:cBhvr additive="base">
                                        <p:cTn id="35" dur="500" fill="hold"/>
                                        <p:tgtEl>
                                          <p:spTgt spid="39939">
                                            <p:txEl>
                                              <p:pRg st="6" end="6"/>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3993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39939">
                                            <p:txEl>
                                              <p:pRg st="7" end="7"/>
                                            </p:txEl>
                                          </p:spTgt>
                                        </p:tgtEl>
                                        <p:attrNameLst>
                                          <p:attrName>style.visibility</p:attrName>
                                        </p:attrNameLst>
                                      </p:cBhvr>
                                      <p:to>
                                        <p:strVal val="visible"/>
                                      </p:to>
                                    </p:set>
                                    <p:anim calcmode="lin" valueType="num">
                                      <p:cBhvr additive="base">
                                        <p:cTn id="41" dur="500" fill="hold"/>
                                        <p:tgtEl>
                                          <p:spTgt spid="39939">
                                            <p:txEl>
                                              <p:pRg st="7" end="7"/>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39939">
                                            <p:txEl>
                                              <p:pRg st="7" end="7"/>
                                            </p:txEl>
                                          </p:spTgt>
                                        </p:tgtEl>
                                        <p:attrNameLst>
                                          <p:attrName>ppt_y</p:attrName>
                                        </p:attrNameLst>
                                      </p:cBhvr>
                                      <p:tavLst>
                                        <p:tav tm="0">
                                          <p:val>
                                            <p:strVal val="#ppt_y"/>
                                          </p:val>
                                        </p:tav>
                                        <p:tav tm="100000">
                                          <p:val>
                                            <p:strVal val="#ppt_y"/>
                                          </p:val>
                                        </p:tav>
                                      </p:tavLst>
                                    </p:anim>
                                  </p:childTnLst>
                                </p:cTn>
                              </p:par>
                              <p:par>
                                <p:cTn id="43" presetID="2" presetClass="entr" presetSubtype="8" fill="hold" grpId="0" nodeType="withEffect">
                                  <p:stCondLst>
                                    <p:cond delay="0"/>
                                  </p:stCondLst>
                                  <p:childTnLst>
                                    <p:set>
                                      <p:cBhvr>
                                        <p:cTn id="44" dur="1" fill="hold">
                                          <p:stCondLst>
                                            <p:cond delay="0"/>
                                          </p:stCondLst>
                                        </p:cTn>
                                        <p:tgtEl>
                                          <p:spTgt spid="39939">
                                            <p:txEl>
                                              <p:pRg st="8" end="8"/>
                                            </p:txEl>
                                          </p:spTgt>
                                        </p:tgtEl>
                                        <p:attrNameLst>
                                          <p:attrName>style.visibility</p:attrName>
                                        </p:attrNameLst>
                                      </p:cBhvr>
                                      <p:to>
                                        <p:strVal val="visible"/>
                                      </p:to>
                                    </p:set>
                                    <p:anim calcmode="lin" valueType="num">
                                      <p:cBhvr additive="base">
                                        <p:cTn id="45" dur="500" fill="hold"/>
                                        <p:tgtEl>
                                          <p:spTgt spid="39939">
                                            <p:txEl>
                                              <p:pRg st="8" end="8"/>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39939">
                                            <p:txEl>
                                              <p:pRg st="8" end="8"/>
                                            </p:txEl>
                                          </p:spTgt>
                                        </p:tgtEl>
                                        <p:attrNameLst>
                                          <p:attrName>ppt_y</p:attrName>
                                        </p:attrNameLst>
                                      </p:cBhvr>
                                      <p:tavLst>
                                        <p:tav tm="0">
                                          <p:val>
                                            <p:strVal val="#ppt_y"/>
                                          </p:val>
                                        </p:tav>
                                        <p:tav tm="100000">
                                          <p:val>
                                            <p:strVal val="#ppt_y"/>
                                          </p:val>
                                        </p:tav>
                                      </p:tavLst>
                                    </p:anim>
                                  </p:childTnLst>
                                </p:cTn>
                              </p:par>
                              <p:par>
                                <p:cTn id="47" presetID="2" presetClass="entr" presetSubtype="8" fill="hold" grpId="0" nodeType="withEffect">
                                  <p:stCondLst>
                                    <p:cond delay="0"/>
                                  </p:stCondLst>
                                  <p:childTnLst>
                                    <p:set>
                                      <p:cBhvr>
                                        <p:cTn id="48" dur="1" fill="hold">
                                          <p:stCondLst>
                                            <p:cond delay="0"/>
                                          </p:stCondLst>
                                        </p:cTn>
                                        <p:tgtEl>
                                          <p:spTgt spid="39939">
                                            <p:txEl>
                                              <p:pRg st="9" end="9"/>
                                            </p:txEl>
                                          </p:spTgt>
                                        </p:tgtEl>
                                        <p:attrNameLst>
                                          <p:attrName>style.visibility</p:attrName>
                                        </p:attrNameLst>
                                      </p:cBhvr>
                                      <p:to>
                                        <p:strVal val="visible"/>
                                      </p:to>
                                    </p:set>
                                    <p:anim calcmode="lin" valueType="num">
                                      <p:cBhvr additive="base">
                                        <p:cTn id="49" dur="500" fill="hold"/>
                                        <p:tgtEl>
                                          <p:spTgt spid="39939">
                                            <p:txEl>
                                              <p:pRg st="9" end="9"/>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9939">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39939">
                                            <p:txEl>
                                              <p:pRg st="10" end="10"/>
                                            </p:txEl>
                                          </p:spTgt>
                                        </p:tgtEl>
                                        <p:attrNameLst>
                                          <p:attrName>style.visibility</p:attrName>
                                        </p:attrNameLst>
                                      </p:cBhvr>
                                      <p:to>
                                        <p:strVal val="visible"/>
                                      </p:to>
                                    </p:set>
                                    <p:anim calcmode="lin" valueType="num">
                                      <p:cBhvr additive="base">
                                        <p:cTn id="55" dur="500" fill="hold"/>
                                        <p:tgtEl>
                                          <p:spTgt spid="39939">
                                            <p:txEl>
                                              <p:pRg st="10" end="10"/>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9939">
                                            <p:txEl>
                                              <p:pRg st="10" end="10"/>
                                            </p:txEl>
                                          </p:spTgt>
                                        </p:tgtEl>
                                        <p:attrNameLst>
                                          <p:attrName>ppt_y</p:attrName>
                                        </p:attrNameLst>
                                      </p:cBhvr>
                                      <p:tavLst>
                                        <p:tav tm="0">
                                          <p:val>
                                            <p:strVal val="#ppt_y"/>
                                          </p:val>
                                        </p:tav>
                                        <p:tav tm="100000">
                                          <p:val>
                                            <p:strVal val="#ppt_y"/>
                                          </p:val>
                                        </p:tav>
                                      </p:tavLst>
                                    </p:anim>
                                  </p:childTnLst>
                                </p:cTn>
                              </p:par>
                              <p:par>
                                <p:cTn id="57" presetID="2" presetClass="entr" presetSubtype="8" fill="hold" grpId="0" nodeType="withEffect">
                                  <p:stCondLst>
                                    <p:cond delay="0"/>
                                  </p:stCondLst>
                                  <p:childTnLst>
                                    <p:set>
                                      <p:cBhvr>
                                        <p:cTn id="58" dur="1" fill="hold">
                                          <p:stCondLst>
                                            <p:cond delay="0"/>
                                          </p:stCondLst>
                                        </p:cTn>
                                        <p:tgtEl>
                                          <p:spTgt spid="39939">
                                            <p:txEl>
                                              <p:pRg st="11" end="11"/>
                                            </p:txEl>
                                          </p:spTgt>
                                        </p:tgtEl>
                                        <p:attrNameLst>
                                          <p:attrName>style.visibility</p:attrName>
                                        </p:attrNameLst>
                                      </p:cBhvr>
                                      <p:to>
                                        <p:strVal val="visible"/>
                                      </p:to>
                                    </p:set>
                                    <p:anim calcmode="lin" valueType="num">
                                      <p:cBhvr additive="base">
                                        <p:cTn id="59" dur="500" fill="hold"/>
                                        <p:tgtEl>
                                          <p:spTgt spid="39939">
                                            <p:txEl>
                                              <p:pRg st="11" end="11"/>
                                            </p:txEl>
                                          </p:spTgt>
                                        </p:tgtEl>
                                        <p:attrNameLst>
                                          <p:attrName>ppt_x</p:attrName>
                                        </p:attrNameLst>
                                      </p:cBhvr>
                                      <p:tavLst>
                                        <p:tav tm="0">
                                          <p:val>
                                            <p:strVal val="0-#ppt_w/2"/>
                                          </p:val>
                                        </p:tav>
                                        <p:tav tm="100000">
                                          <p:val>
                                            <p:strVal val="#ppt_x"/>
                                          </p:val>
                                        </p:tav>
                                      </p:tavLst>
                                    </p:anim>
                                    <p:anim calcmode="lin" valueType="num">
                                      <p:cBhvr additive="base">
                                        <p:cTn id="60" dur="500" fill="hold"/>
                                        <p:tgtEl>
                                          <p:spTgt spid="39939">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smtClean="0"/>
              <a:t>First Get the Program to Compile</a:t>
            </a:r>
            <a:endParaRPr lang="en-US" dirty="0"/>
          </a:p>
        </p:txBody>
      </p:sp>
      <p:sp>
        <p:nvSpPr>
          <p:cNvPr id="40963" name="Rectangle 3"/>
          <p:cNvSpPr>
            <a:spLocks noGrp="1" noChangeArrowheads="1"/>
          </p:cNvSpPr>
          <p:nvPr>
            <p:ph idx="1"/>
          </p:nvPr>
        </p:nvSpPr>
        <p:spPr/>
        <p:txBody>
          <a:bodyPr>
            <a:normAutofit fontScale="92500" lnSpcReduction="10000"/>
          </a:bodyPr>
          <a:lstStyle/>
          <a:p>
            <a:r>
              <a:rPr lang="en-US" dirty="0" smtClean="0"/>
              <a:t>Is every name declared?</a:t>
            </a:r>
          </a:p>
          <a:p>
            <a:pPr lvl="1"/>
            <a:r>
              <a:rPr lang="en-US" dirty="0" smtClean="0"/>
              <a:t>Did you include needed headers? (e.g., </a:t>
            </a:r>
            <a:r>
              <a:rPr lang="en-US" dirty="0" err="1" smtClean="0"/>
              <a:t>iostream</a:t>
            </a:r>
            <a:r>
              <a:rPr lang="en-US" dirty="0" smtClean="0"/>
              <a:t>, etc.)</a:t>
            </a:r>
          </a:p>
          <a:p>
            <a:pPr lvl="1"/>
            <a:endParaRPr lang="en-US" dirty="0" smtClean="0"/>
          </a:p>
          <a:p>
            <a:r>
              <a:rPr lang="en-US" dirty="0" smtClean="0"/>
              <a:t>Is every name declared before it’s used?</a:t>
            </a:r>
          </a:p>
          <a:p>
            <a:pPr lvl="1"/>
            <a:r>
              <a:rPr lang="en-US" dirty="0" smtClean="0"/>
              <a:t>Did you spell all names correctly?</a:t>
            </a:r>
          </a:p>
          <a:p>
            <a:pPr marL="667512" lvl="2" indent="0">
              <a:buNone/>
            </a:pPr>
            <a:endParaRPr lang="en-US" dirty="0" smtClean="0">
              <a:solidFill>
                <a:srgbClr val="0000FF"/>
              </a:solidFill>
              <a:latin typeface="Consolas"/>
            </a:endParaRPr>
          </a:p>
          <a:p>
            <a:pPr marL="667512" lvl="2" indent="0">
              <a:buNone/>
            </a:pPr>
            <a:r>
              <a:rPr lang="en-US" i="0" dirty="0" err="1" smtClean="0">
                <a:solidFill>
                  <a:srgbClr val="0000FF"/>
                </a:solidFill>
                <a:latin typeface="Consolas"/>
              </a:rPr>
              <a:t>int</a:t>
            </a:r>
            <a:r>
              <a:rPr lang="en-US" i="0" dirty="0" smtClean="0">
                <a:solidFill>
                  <a:prstClr val="black"/>
                </a:solidFill>
                <a:latin typeface="Consolas"/>
              </a:rPr>
              <a:t> </a:t>
            </a:r>
            <a:r>
              <a:rPr lang="en-US" i="0" dirty="0">
                <a:solidFill>
                  <a:prstClr val="black"/>
                </a:solidFill>
                <a:latin typeface="Consolas"/>
              </a:rPr>
              <a:t>count;  </a:t>
            </a:r>
            <a:r>
              <a:rPr lang="en-US" i="0" dirty="0">
                <a:solidFill>
                  <a:srgbClr val="008000"/>
                </a:solidFill>
                <a:latin typeface="Consolas"/>
              </a:rPr>
              <a:t>/* … */</a:t>
            </a:r>
            <a:r>
              <a:rPr lang="en-US" i="0" dirty="0">
                <a:solidFill>
                  <a:prstClr val="black"/>
                </a:solidFill>
                <a:latin typeface="Consolas"/>
              </a:rPr>
              <a:t> ++Count;    </a:t>
            </a:r>
            <a:r>
              <a:rPr lang="en-US" i="0" dirty="0">
                <a:solidFill>
                  <a:srgbClr val="008000"/>
                </a:solidFill>
                <a:latin typeface="Consolas"/>
              </a:rPr>
              <a:t>// oops!</a:t>
            </a:r>
            <a:endParaRPr lang="en-US" i="0" dirty="0">
              <a:solidFill>
                <a:prstClr val="black"/>
              </a:solidFill>
              <a:latin typeface="Consolas"/>
            </a:endParaRPr>
          </a:p>
          <a:p>
            <a:pPr marL="667512" lvl="2" indent="0">
              <a:buNone/>
            </a:pPr>
            <a:r>
              <a:rPr lang="en-US" i="0" dirty="0">
                <a:solidFill>
                  <a:srgbClr val="0000FF"/>
                </a:solidFill>
                <a:latin typeface="Consolas"/>
              </a:rPr>
              <a:t>char</a:t>
            </a:r>
            <a:r>
              <a:rPr lang="en-US" i="0" dirty="0">
                <a:solidFill>
                  <a:prstClr val="black"/>
                </a:solidFill>
                <a:latin typeface="Consolas"/>
              </a:rPr>
              <a:t> </a:t>
            </a:r>
            <a:r>
              <a:rPr lang="en-US" i="0" dirty="0" err="1">
                <a:solidFill>
                  <a:prstClr val="black"/>
                </a:solidFill>
                <a:latin typeface="Consolas"/>
              </a:rPr>
              <a:t>ch</a:t>
            </a:r>
            <a:r>
              <a:rPr lang="en-US" i="0" dirty="0">
                <a:solidFill>
                  <a:prstClr val="black"/>
                </a:solidFill>
                <a:latin typeface="Consolas"/>
              </a:rPr>
              <a:t>;    </a:t>
            </a:r>
            <a:r>
              <a:rPr lang="en-US" i="0" dirty="0">
                <a:solidFill>
                  <a:srgbClr val="008000"/>
                </a:solidFill>
                <a:latin typeface="Consolas"/>
              </a:rPr>
              <a:t>/* … */</a:t>
            </a:r>
            <a:r>
              <a:rPr lang="en-US" i="0" dirty="0">
                <a:solidFill>
                  <a:prstClr val="black"/>
                </a:solidFill>
                <a:latin typeface="Consolas"/>
              </a:rPr>
              <a:t> </a:t>
            </a:r>
            <a:r>
              <a:rPr lang="en-US" i="0" dirty="0" err="1" smtClean="0">
                <a:solidFill>
                  <a:prstClr val="black"/>
                </a:solidFill>
                <a:latin typeface="Consolas"/>
              </a:rPr>
              <a:t>Cin</a:t>
            </a:r>
            <a:r>
              <a:rPr lang="en-US" i="0" dirty="0" smtClean="0">
                <a:solidFill>
                  <a:prstClr val="black"/>
                </a:solidFill>
                <a:latin typeface="Consolas"/>
              </a:rPr>
              <a:t> &gt;&gt; c</a:t>
            </a:r>
            <a:r>
              <a:rPr lang="en-US" i="0" dirty="0">
                <a:solidFill>
                  <a:prstClr val="black"/>
                </a:solidFill>
                <a:latin typeface="Consolas"/>
              </a:rPr>
              <a:t>; </a:t>
            </a:r>
            <a:r>
              <a:rPr lang="en-US" i="0" dirty="0" smtClean="0">
                <a:solidFill>
                  <a:prstClr val="black"/>
                </a:solidFill>
                <a:latin typeface="Consolas"/>
              </a:rPr>
              <a:t>  </a:t>
            </a:r>
            <a:r>
              <a:rPr lang="en-US" i="0" dirty="0" smtClean="0">
                <a:solidFill>
                  <a:srgbClr val="008000"/>
                </a:solidFill>
                <a:latin typeface="Consolas"/>
              </a:rPr>
              <a:t>// </a:t>
            </a:r>
            <a:r>
              <a:rPr lang="en-US" i="0" dirty="0">
                <a:solidFill>
                  <a:srgbClr val="008000"/>
                </a:solidFill>
                <a:latin typeface="Consolas"/>
              </a:rPr>
              <a:t>double oops</a:t>
            </a:r>
            <a:r>
              <a:rPr lang="en-US" i="0" dirty="0" smtClean="0">
                <a:solidFill>
                  <a:srgbClr val="008000"/>
                </a:solidFill>
                <a:latin typeface="Consolas"/>
              </a:rPr>
              <a:t>!</a:t>
            </a:r>
            <a:endParaRPr lang="en-US" i="0" dirty="0" smtClean="0">
              <a:solidFill>
                <a:prstClr val="black"/>
              </a:solidFill>
              <a:latin typeface="Consolas"/>
            </a:endParaRPr>
          </a:p>
          <a:p>
            <a:pPr marL="667512" lvl="2" indent="0">
              <a:buNone/>
            </a:pPr>
            <a:endParaRPr lang="en-US" dirty="0" smtClean="0"/>
          </a:p>
          <a:p>
            <a:r>
              <a:rPr lang="en-US" dirty="0" smtClean="0"/>
              <a:t>Did you terminate each expression statement with a semicolon?</a:t>
            </a:r>
          </a:p>
          <a:p>
            <a:pPr marL="667512" lvl="2" indent="0">
              <a:buNone/>
            </a:pPr>
            <a:r>
              <a:rPr lang="en-US" i="0" dirty="0">
                <a:solidFill>
                  <a:schemeClr val="tx1"/>
                </a:solidFill>
                <a:latin typeface="Consolas"/>
              </a:rPr>
              <a:t>x = </a:t>
            </a:r>
            <a:r>
              <a:rPr lang="en-US" i="0" dirty="0" err="1">
                <a:solidFill>
                  <a:schemeClr val="tx1"/>
                </a:solidFill>
                <a:latin typeface="Consolas"/>
              </a:rPr>
              <a:t>sqrt</a:t>
            </a:r>
            <a:r>
              <a:rPr lang="en-US" i="0" dirty="0">
                <a:solidFill>
                  <a:schemeClr val="tx1"/>
                </a:solidFill>
                <a:latin typeface="Consolas"/>
              </a:rPr>
              <a:t>(y</a:t>
            </a:r>
            <a:r>
              <a:rPr lang="en-US" i="0" dirty="0" smtClean="0">
                <a:solidFill>
                  <a:schemeClr val="tx1"/>
                </a:solidFill>
                <a:latin typeface="Consolas"/>
              </a:rPr>
              <a:t>) + 2   </a:t>
            </a:r>
            <a:r>
              <a:rPr lang="en-US" i="0" dirty="0">
                <a:solidFill>
                  <a:srgbClr val="008000"/>
                </a:solidFill>
                <a:latin typeface="Consolas"/>
              </a:rPr>
              <a:t>// oops!</a:t>
            </a:r>
            <a:endParaRPr lang="en-US" i="0" dirty="0">
              <a:solidFill>
                <a:prstClr val="black"/>
              </a:solidFill>
              <a:latin typeface="Consolas"/>
            </a:endParaRPr>
          </a:p>
          <a:p>
            <a:pPr marL="667512" lvl="2" indent="0">
              <a:buNone/>
            </a:pPr>
            <a:r>
              <a:rPr lang="en-US" i="0" dirty="0">
                <a:solidFill>
                  <a:prstClr val="black"/>
                </a:solidFill>
                <a:latin typeface="Consolas"/>
              </a:rPr>
              <a:t>z = </a:t>
            </a:r>
            <a:r>
              <a:rPr lang="en-US" i="0" dirty="0" smtClean="0">
                <a:solidFill>
                  <a:prstClr val="black"/>
                </a:solidFill>
                <a:latin typeface="Consolas"/>
              </a:rPr>
              <a:t>x + 3;</a:t>
            </a:r>
            <a:endParaRPr lang="en-US" i="0" dirty="0">
              <a:solidFill>
                <a:prstClr val="black"/>
              </a:solidFill>
              <a:latin typeface="Consolas"/>
            </a:endParaRPr>
          </a:p>
        </p:txBody>
      </p:sp>
      <p:sp>
        <p:nvSpPr>
          <p:cNvPr id="2" name="Date Placeholder 1"/>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4" name="Slide Number Placeholder 5"/>
          <p:cNvSpPr>
            <a:spLocks noGrp="1"/>
          </p:cNvSpPr>
          <p:nvPr>
            <p:ph type="sldNum" sz="quarter" idx="12"/>
          </p:nvPr>
        </p:nvSpPr>
        <p:spPr/>
        <p:txBody>
          <a:bodyPr/>
          <a:lstStyle/>
          <a:p>
            <a:fld id="{13BEDBC2-AED8-4FF1-A8E1-881AA898E115}" type="slidenum">
              <a:rPr lang="en-US" smtClean="0"/>
              <a:pPr/>
              <a:t>38</a:t>
            </a:fld>
            <a:endParaRPr lang="en-US"/>
          </a:p>
        </p:txBody>
      </p:sp>
    </p:spTree>
    <p:extLst>
      <p:ext uri="{BB962C8B-B14F-4D97-AF65-F5344CB8AC3E}">
        <p14:creationId xmlns:p14="http://schemas.microsoft.com/office/powerpoint/2010/main" val="1772536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 calcmode="lin" valueType="num">
                                      <p:cBhvr additive="base">
                                        <p:cTn id="7" dur="500" fill="hold"/>
                                        <p:tgtEl>
                                          <p:spTgt spid="409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096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0963">
                                            <p:txEl>
                                              <p:pRg st="1" end="1"/>
                                            </p:txEl>
                                          </p:spTgt>
                                        </p:tgtEl>
                                        <p:attrNameLst>
                                          <p:attrName>style.visibility</p:attrName>
                                        </p:attrNameLst>
                                      </p:cBhvr>
                                      <p:to>
                                        <p:strVal val="visible"/>
                                      </p:to>
                                    </p:set>
                                    <p:anim calcmode="lin" valueType="num">
                                      <p:cBhvr additive="base">
                                        <p:cTn id="11" dur="500" fill="hold"/>
                                        <p:tgtEl>
                                          <p:spTgt spid="4096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09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40963">
                                            <p:txEl>
                                              <p:pRg st="3" end="3"/>
                                            </p:txEl>
                                          </p:spTgt>
                                        </p:tgtEl>
                                        <p:attrNameLst>
                                          <p:attrName>style.visibility</p:attrName>
                                        </p:attrNameLst>
                                      </p:cBhvr>
                                      <p:to>
                                        <p:strVal val="visible"/>
                                      </p:to>
                                    </p:set>
                                    <p:anim calcmode="lin" valueType="num">
                                      <p:cBhvr additive="base">
                                        <p:cTn id="17" dur="500" fill="hold"/>
                                        <p:tgtEl>
                                          <p:spTgt spid="40963">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40963">
                                            <p:txEl>
                                              <p:pRg st="3" end="3"/>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40963">
                                            <p:txEl>
                                              <p:pRg st="4" end="4"/>
                                            </p:txEl>
                                          </p:spTgt>
                                        </p:tgtEl>
                                        <p:attrNameLst>
                                          <p:attrName>style.visibility</p:attrName>
                                        </p:attrNameLst>
                                      </p:cBhvr>
                                      <p:to>
                                        <p:strVal val="visible"/>
                                      </p:to>
                                    </p:set>
                                    <p:anim calcmode="lin" valueType="num">
                                      <p:cBhvr additive="base">
                                        <p:cTn id="21" dur="500" fill="hold"/>
                                        <p:tgtEl>
                                          <p:spTgt spid="40963">
                                            <p:txEl>
                                              <p:pRg st="4" end="4"/>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40963">
                                            <p:txEl>
                                              <p:pRg st="4" end="4"/>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40963">
                                            <p:txEl>
                                              <p:pRg st="6" end="6"/>
                                            </p:txEl>
                                          </p:spTgt>
                                        </p:tgtEl>
                                        <p:attrNameLst>
                                          <p:attrName>style.visibility</p:attrName>
                                        </p:attrNameLst>
                                      </p:cBhvr>
                                      <p:to>
                                        <p:strVal val="visible"/>
                                      </p:to>
                                    </p:set>
                                    <p:anim calcmode="lin" valueType="num">
                                      <p:cBhvr additive="base">
                                        <p:cTn id="25" dur="500" fill="hold"/>
                                        <p:tgtEl>
                                          <p:spTgt spid="40963">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0963">
                                            <p:txEl>
                                              <p:pRg st="6" end="6"/>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40963">
                                            <p:txEl>
                                              <p:pRg st="7" end="7"/>
                                            </p:txEl>
                                          </p:spTgt>
                                        </p:tgtEl>
                                        <p:attrNameLst>
                                          <p:attrName>style.visibility</p:attrName>
                                        </p:attrNameLst>
                                      </p:cBhvr>
                                      <p:to>
                                        <p:strVal val="visible"/>
                                      </p:to>
                                    </p:set>
                                    <p:anim calcmode="lin" valueType="num">
                                      <p:cBhvr additive="base">
                                        <p:cTn id="29" dur="500" fill="hold"/>
                                        <p:tgtEl>
                                          <p:spTgt spid="40963">
                                            <p:txEl>
                                              <p:pRg st="7" end="7"/>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4096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40963">
                                            <p:txEl>
                                              <p:pRg st="9" end="9"/>
                                            </p:txEl>
                                          </p:spTgt>
                                        </p:tgtEl>
                                        <p:attrNameLst>
                                          <p:attrName>style.visibility</p:attrName>
                                        </p:attrNameLst>
                                      </p:cBhvr>
                                      <p:to>
                                        <p:strVal val="visible"/>
                                      </p:to>
                                    </p:set>
                                    <p:anim calcmode="lin" valueType="num">
                                      <p:cBhvr additive="base">
                                        <p:cTn id="35" dur="500" fill="hold"/>
                                        <p:tgtEl>
                                          <p:spTgt spid="40963">
                                            <p:txEl>
                                              <p:pRg st="9" end="9"/>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40963">
                                            <p:txEl>
                                              <p:pRg st="9" end="9"/>
                                            </p:txEl>
                                          </p:spTgt>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40963">
                                            <p:txEl>
                                              <p:pRg st="10" end="10"/>
                                            </p:txEl>
                                          </p:spTgt>
                                        </p:tgtEl>
                                        <p:attrNameLst>
                                          <p:attrName>style.visibility</p:attrName>
                                        </p:attrNameLst>
                                      </p:cBhvr>
                                      <p:to>
                                        <p:strVal val="visible"/>
                                      </p:to>
                                    </p:set>
                                    <p:anim calcmode="lin" valueType="num">
                                      <p:cBhvr additive="base">
                                        <p:cTn id="39" dur="500" fill="hold"/>
                                        <p:tgtEl>
                                          <p:spTgt spid="40963">
                                            <p:txEl>
                                              <p:pRg st="10" end="10"/>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40963">
                                            <p:txEl>
                                              <p:pRg st="10" end="10"/>
                                            </p:txEl>
                                          </p:spTgt>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40963">
                                            <p:txEl>
                                              <p:pRg st="11" end="11"/>
                                            </p:txEl>
                                          </p:spTgt>
                                        </p:tgtEl>
                                        <p:attrNameLst>
                                          <p:attrName>style.visibility</p:attrName>
                                        </p:attrNameLst>
                                      </p:cBhvr>
                                      <p:to>
                                        <p:strVal val="visible"/>
                                      </p:to>
                                    </p:set>
                                    <p:anim calcmode="lin" valueType="num">
                                      <p:cBhvr additive="base">
                                        <p:cTn id="43" dur="500" fill="hold"/>
                                        <p:tgtEl>
                                          <p:spTgt spid="40963">
                                            <p:txEl>
                                              <p:pRg st="11" end="11"/>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40963">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smtClean="0"/>
              <a:t>Debugging</a:t>
            </a:r>
            <a:endParaRPr lang="en-US"/>
          </a:p>
        </p:txBody>
      </p:sp>
      <p:sp>
        <p:nvSpPr>
          <p:cNvPr id="38915" name="Rectangle 3"/>
          <p:cNvSpPr>
            <a:spLocks noGrp="1" noChangeArrowheads="1"/>
          </p:cNvSpPr>
          <p:nvPr>
            <p:ph idx="1"/>
          </p:nvPr>
        </p:nvSpPr>
        <p:spPr/>
        <p:txBody>
          <a:bodyPr>
            <a:normAutofit lnSpcReduction="10000"/>
          </a:bodyPr>
          <a:lstStyle/>
          <a:p>
            <a:r>
              <a:rPr lang="en-US" dirty="0" smtClean="0"/>
              <a:t>Carefully follow the program through the specified sequence of steps</a:t>
            </a:r>
          </a:p>
          <a:p>
            <a:pPr lvl="1"/>
            <a:r>
              <a:rPr lang="en-US" dirty="0" smtClean="0"/>
              <a:t>Pretend you’re the computer executing the program</a:t>
            </a:r>
          </a:p>
          <a:p>
            <a:pPr lvl="1"/>
            <a:r>
              <a:rPr lang="en-US" dirty="0" smtClean="0"/>
              <a:t>Does the output match your expectations?</a:t>
            </a:r>
          </a:p>
          <a:p>
            <a:pPr lvl="1"/>
            <a:r>
              <a:rPr lang="en-US" dirty="0" smtClean="0"/>
              <a:t>If there isn’t enough output to help, add a few debug output statements</a:t>
            </a:r>
          </a:p>
          <a:p>
            <a:pPr marL="704088" lvl="2" indent="0">
              <a:buNone/>
            </a:pPr>
            <a:r>
              <a:rPr lang="es-ES" i="0" dirty="0" err="1" smtClean="0">
                <a:solidFill>
                  <a:prstClr val="black"/>
                </a:solidFill>
                <a:latin typeface="Consolas"/>
              </a:rPr>
              <a:t>cout</a:t>
            </a:r>
            <a:r>
              <a:rPr lang="es-ES" i="0" dirty="0" smtClean="0">
                <a:solidFill>
                  <a:prstClr val="black"/>
                </a:solidFill>
                <a:latin typeface="Consolas"/>
              </a:rPr>
              <a:t> </a:t>
            </a:r>
            <a:r>
              <a:rPr lang="es-ES" i="0" dirty="0">
                <a:solidFill>
                  <a:prstClr val="black"/>
                </a:solidFill>
                <a:latin typeface="Consolas"/>
              </a:rPr>
              <a:t>&lt;&lt; </a:t>
            </a:r>
            <a:r>
              <a:rPr lang="es-ES" i="0" dirty="0">
                <a:solidFill>
                  <a:srgbClr val="A31515"/>
                </a:solidFill>
                <a:latin typeface="Consolas"/>
              </a:rPr>
              <a:t>"x == "</a:t>
            </a:r>
            <a:r>
              <a:rPr lang="es-ES" i="0" dirty="0">
                <a:solidFill>
                  <a:prstClr val="black"/>
                </a:solidFill>
                <a:latin typeface="Consolas"/>
              </a:rPr>
              <a:t> &lt;&lt; x &lt;&lt; </a:t>
            </a:r>
            <a:r>
              <a:rPr lang="es-ES" i="0" dirty="0">
                <a:solidFill>
                  <a:srgbClr val="A31515"/>
                </a:solidFill>
                <a:latin typeface="Consolas"/>
              </a:rPr>
              <a:t>", y == "</a:t>
            </a:r>
            <a:r>
              <a:rPr lang="es-ES" i="0" dirty="0">
                <a:solidFill>
                  <a:prstClr val="black"/>
                </a:solidFill>
                <a:latin typeface="Consolas"/>
              </a:rPr>
              <a:t> &lt;&lt; y &lt;&lt; </a:t>
            </a:r>
            <a:r>
              <a:rPr lang="es-ES" i="0" dirty="0">
                <a:solidFill>
                  <a:srgbClr val="A31515"/>
                </a:solidFill>
                <a:latin typeface="Consolas"/>
              </a:rPr>
              <a:t>'\n</a:t>
            </a:r>
            <a:r>
              <a:rPr lang="es-ES" i="0" dirty="0" smtClean="0">
                <a:solidFill>
                  <a:srgbClr val="A31515"/>
                </a:solidFill>
                <a:latin typeface="Consolas"/>
              </a:rPr>
              <a:t>'</a:t>
            </a:r>
            <a:r>
              <a:rPr lang="es-ES" i="0" dirty="0" smtClean="0">
                <a:solidFill>
                  <a:prstClr val="black"/>
                </a:solidFill>
                <a:latin typeface="Consolas"/>
              </a:rPr>
              <a:t>;</a:t>
            </a:r>
            <a:endParaRPr lang="en-US" dirty="0">
              <a:solidFill>
                <a:prstClr val="black"/>
              </a:solidFill>
              <a:latin typeface="Consolas"/>
            </a:endParaRPr>
          </a:p>
          <a:p>
            <a:r>
              <a:rPr lang="en-US" dirty="0" smtClean="0"/>
              <a:t>Be very careful</a:t>
            </a:r>
          </a:p>
          <a:p>
            <a:pPr lvl="1"/>
            <a:r>
              <a:rPr lang="en-US" dirty="0" smtClean="0"/>
              <a:t>See what the program specifies, not what you think it should say</a:t>
            </a:r>
          </a:p>
          <a:p>
            <a:pPr lvl="2"/>
            <a:r>
              <a:rPr lang="en-US" dirty="0" smtClean="0"/>
              <a:t>That’s much harder to do than it sounds</a:t>
            </a:r>
          </a:p>
          <a:p>
            <a:pPr marL="667512" lvl="2" indent="0">
              <a:buNone/>
            </a:pPr>
            <a:endParaRPr lang="en-US" dirty="0" smtClean="0">
              <a:solidFill>
                <a:srgbClr val="0000FF"/>
              </a:solidFill>
              <a:latin typeface="Consolas"/>
            </a:endParaRPr>
          </a:p>
          <a:p>
            <a:pPr marL="667512" lvl="2" indent="0">
              <a:buNone/>
            </a:pPr>
            <a:r>
              <a:rPr lang="en-US" i="0" dirty="0" smtClean="0">
                <a:solidFill>
                  <a:srgbClr val="0000FF"/>
                </a:solidFill>
                <a:latin typeface="Consolas"/>
              </a:rPr>
              <a:t>for</a:t>
            </a:r>
            <a:r>
              <a:rPr lang="en-US" i="0" dirty="0" smtClean="0">
                <a:solidFill>
                  <a:prstClr val="black"/>
                </a:solidFill>
                <a:latin typeface="Consolas"/>
              </a:rPr>
              <a:t> </a:t>
            </a:r>
            <a:r>
              <a:rPr lang="en-US" i="0" dirty="0">
                <a:solidFill>
                  <a:prstClr val="black"/>
                </a:solidFill>
                <a:latin typeface="Consolas"/>
              </a:rPr>
              <a:t>(</a:t>
            </a:r>
            <a:r>
              <a:rPr lang="en-US" i="0" dirty="0" err="1">
                <a:solidFill>
                  <a:srgbClr val="0000FF"/>
                </a:solidFill>
                <a:latin typeface="Consolas"/>
              </a:rPr>
              <a:t>int</a:t>
            </a:r>
            <a:r>
              <a:rPr lang="en-US" i="0" dirty="0">
                <a:solidFill>
                  <a:prstClr val="black"/>
                </a:solidFill>
                <a:latin typeface="Consolas"/>
              </a:rPr>
              <a:t> </a:t>
            </a:r>
            <a:r>
              <a:rPr lang="en-US" i="0" dirty="0" err="1">
                <a:solidFill>
                  <a:prstClr val="black"/>
                </a:solidFill>
                <a:latin typeface="Consolas"/>
              </a:rPr>
              <a:t>i</a:t>
            </a:r>
            <a:r>
              <a:rPr lang="en-US" i="0" dirty="0">
                <a:solidFill>
                  <a:prstClr val="black"/>
                </a:solidFill>
                <a:latin typeface="Consolas"/>
              </a:rPr>
              <a:t> = 0; 0 </a:t>
            </a:r>
            <a:r>
              <a:rPr lang="en-US" i="0" dirty="0" smtClean="0">
                <a:solidFill>
                  <a:prstClr val="black"/>
                </a:solidFill>
                <a:latin typeface="Consolas"/>
              </a:rPr>
              <a:t>!= </a:t>
            </a:r>
            <a:r>
              <a:rPr lang="en-US" i="0" dirty="0" err="1">
                <a:solidFill>
                  <a:prstClr val="black"/>
                </a:solidFill>
                <a:latin typeface="Consolas"/>
              </a:rPr>
              <a:t>month.size</a:t>
            </a:r>
            <a:r>
              <a:rPr lang="en-US" i="0" dirty="0">
                <a:solidFill>
                  <a:prstClr val="black"/>
                </a:solidFill>
                <a:latin typeface="Consolas"/>
              </a:rPr>
              <a:t>(); ++</a:t>
            </a:r>
            <a:r>
              <a:rPr lang="en-US" i="0" dirty="0" err="1">
                <a:solidFill>
                  <a:prstClr val="black"/>
                </a:solidFill>
                <a:latin typeface="Consolas"/>
              </a:rPr>
              <a:t>i</a:t>
            </a:r>
            <a:r>
              <a:rPr lang="en-US" i="0" dirty="0">
                <a:solidFill>
                  <a:prstClr val="black"/>
                </a:solidFill>
                <a:latin typeface="Consolas"/>
              </a:rPr>
              <a:t>) {    </a:t>
            </a:r>
            <a:r>
              <a:rPr lang="en-US" i="0" dirty="0">
                <a:solidFill>
                  <a:srgbClr val="008000"/>
                </a:solidFill>
                <a:latin typeface="Consolas"/>
              </a:rPr>
              <a:t>// oops!</a:t>
            </a:r>
            <a:endParaRPr lang="en-US" i="0" dirty="0">
              <a:solidFill>
                <a:prstClr val="black"/>
              </a:solidFill>
              <a:latin typeface="Consolas"/>
            </a:endParaRPr>
          </a:p>
          <a:p>
            <a:pPr marL="667512" lvl="2" indent="0">
              <a:buNone/>
            </a:pPr>
            <a:r>
              <a:rPr lang="en-US" i="0" dirty="0">
                <a:solidFill>
                  <a:srgbClr val="0000FF"/>
                </a:solidFill>
                <a:latin typeface="Consolas"/>
              </a:rPr>
              <a:t>for</a:t>
            </a:r>
            <a:r>
              <a:rPr lang="en-US" i="0" dirty="0">
                <a:solidFill>
                  <a:prstClr val="black"/>
                </a:solidFill>
                <a:latin typeface="Consolas"/>
              </a:rPr>
              <a:t> (</a:t>
            </a:r>
            <a:r>
              <a:rPr lang="en-US" i="0" dirty="0" err="1">
                <a:solidFill>
                  <a:srgbClr val="0000FF"/>
                </a:solidFill>
                <a:latin typeface="Consolas"/>
              </a:rPr>
              <a:t>int</a:t>
            </a:r>
            <a:r>
              <a:rPr lang="en-US" i="0" dirty="0">
                <a:solidFill>
                  <a:prstClr val="black"/>
                </a:solidFill>
                <a:latin typeface="Consolas"/>
              </a:rPr>
              <a:t> </a:t>
            </a:r>
            <a:r>
              <a:rPr lang="en-US" i="0" dirty="0" err="1">
                <a:solidFill>
                  <a:prstClr val="black"/>
                </a:solidFill>
                <a:latin typeface="Consolas"/>
              </a:rPr>
              <a:t>i</a:t>
            </a:r>
            <a:r>
              <a:rPr lang="en-US" i="0" dirty="0">
                <a:solidFill>
                  <a:prstClr val="black"/>
                </a:solidFill>
                <a:latin typeface="Consolas"/>
              </a:rPr>
              <a:t> = 0; </a:t>
            </a:r>
            <a:r>
              <a:rPr lang="en-US" i="0" dirty="0" err="1">
                <a:solidFill>
                  <a:prstClr val="black"/>
                </a:solidFill>
                <a:latin typeface="Consolas"/>
              </a:rPr>
              <a:t>i</a:t>
            </a:r>
            <a:r>
              <a:rPr lang="en-US" i="0" dirty="0">
                <a:solidFill>
                  <a:prstClr val="black"/>
                </a:solidFill>
                <a:latin typeface="Consolas"/>
              </a:rPr>
              <a:t> &lt;</a:t>
            </a:r>
            <a:r>
              <a:rPr lang="en-US" i="0" dirty="0" smtClean="0">
                <a:solidFill>
                  <a:prstClr val="black"/>
                </a:solidFill>
                <a:latin typeface="Consolas"/>
              </a:rPr>
              <a:t>= </a:t>
            </a:r>
            <a:r>
              <a:rPr lang="en-US" i="0" dirty="0">
                <a:solidFill>
                  <a:prstClr val="black"/>
                </a:solidFill>
                <a:latin typeface="Consolas"/>
              </a:rPr>
              <a:t>max; ++j</a:t>
            </a:r>
            <a:r>
              <a:rPr lang="en-US" i="0" dirty="0" smtClean="0">
                <a:solidFill>
                  <a:prstClr val="black"/>
                </a:solidFill>
                <a:latin typeface="Consolas"/>
              </a:rPr>
              <a:t>) {      </a:t>
            </a:r>
            <a:r>
              <a:rPr lang="en-US" i="0" dirty="0" smtClean="0">
                <a:solidFill>
                  <a:srgbClr val="008000"/>
                </a:solidFill>
                <a:latin typeface="Consolas"/>
              </a:rPr>
              <a:t>// </a:t>
            </a:r>
            <a:r>
              <a:rPr lang="en-US" i="0" dirty="0">
                <a:solidFill>
                  <a:srgbClr val="008000"/>
                </a:solidFill>
                <a:latin typeface="Consolas"/>
              </a:rPr>
              <a:t>oops! (twice)</a:t>
            </a:r>
            <a:endParaRPr lang="en-US" i="0" dirty="0">
              <a:solidFill>
                <a:prstClr val="black"/>
              </a:solidFill>
              <a:latin typeface="Consolas"/>
            </a:endParaRPr>
          </a:p>
          <a:p>
            <a:endParaRPr lang="en-US" dirty="0">
              <a:solidFill>
                <a:prstClr val="black"/>
              </a:solidFill>
              <a:latin typeface="Consolas"/>
            </a:endParaRPr>
          </a:p>
          <a:p>
            <a:pPr lvl="2"/>
            <a:endParaRPr lang="en-US" dirty="0"/>
          </a:p>
        </p:txBody>
      </p:sp>
      <p:sp>
        <p:nvSpPr>
          <p:cNvPr id="2" name="Date Placeholder 1"/>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4" name="Slide Number Placeholder 5"/>
          <p:cNvSpPr>
            <a:spLocks noGrp="1"/>
          </p:cNvSpPr>
          <p:nvPr>
            <p:ph type="sldNum" sz="quarter" idx="12"/>
          </p:nvPr>
        </p:nvSpPr>
        <p:spPr/>
        <p:txBody>
          <a:bodyPr/>
          <a:lstStyle/>
          <a:p>
            <a:fld id="{7A0B4697-7037-446A-8440-6069113EA6BE}" type="slidenum">
              <a:rPr lang="en-US" smtClean="0"/>
              <a:pPr/>
              <a:t>39</a:t>
            </a:fld>
            <a:endParaRPr lang="en-US"/>
          </a:p>
        </p:txBody>
      </p:sp>
    </p:spTree>
    <p:extLst>
      <p:ext uri="{BB962C8B-B14F-4D97-AF65-F5344CB8AC3E}">
        <p14:creationId xmlns:p14="http://schemas.microsoft.com/office/powerpoint/2010/main" val="1637121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additive="base">
                                        <p:cTn id="7" dur="500" fill="hold"/>
                                        <p:tgtEl>
                                          <p:spTgt spid="389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891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8915">
                                            <p:txEl>
                                              <p:pRg st="1" end="1"/>
                                            </p:txEl>
                                          </p:spTgt>
                                        </p:tgtEl>
                                        <p:attrNameLst>
                                          <p:attrName>style.visibility</p:attrName>
                                        </p:attrNameLst>
                                      </p:cBhvr>
                                      <p:to>
                                        <p:strVal val="visible"/>
                                      </p:to>
                                    </p:set>
                                    <p:anim calcmode="lin" valueType="num">
                                      <p:cBhvr additive="base">
                                        <p:cTn id="11" dur="500" fill="hold"/>
                                        <p:tgtEl>
                                          <p:spTgt spid="38915">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8915">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38915">
                                            <p:txEl>
                                              <p:pRg st="2" end="2"/>
                                            </p:txEl>
                                          </p:spTgt>
                                        </p:tgtEl>
                                        <p:attrNameLst>
                                          <p:attrName>style.visibility</p:attrName>
                                        </p:attrNameLst>
                                      </p:cBhvr>
                                      <p:to>
                                        <p:strVal val="visible"/>
                                      </p:to>
                                    </p:set>
                                    <p:anim calcmode="lin" valueType="num">
                                      <p:cBhvr additive="base">
                                        <p:cTn id="15" dur="500" fill="hold"/>
                                        <p:tgtEl>
                                          <p:spTgt spid="38915">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8915">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38915">
                                            <p:txEl>
                                              <p:pRg st="3" end="3"/>
                                            </p:txEl>
                                          </p:spTgt>
                                        </p:tgtEl>
                                        <p:attrNameLst>
                                          <p:attrName>style.visibility</p:attrName>
                                        </p:attrNameLst>
                                      </p:cBhvr>
                                      <p:to>
                                        <p:strVal val="visible"/>
                                      </p:to>
                                    </p:set>
                                    <p:anim calcmode="lin" valueType="num">
                                      <p:cBhvr additive="base">
                                        <p:cTn id="19" dur="500" fill="hold"/>
                                        <p:tgtEl>
                                          <p:spTgt spid="3891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8915">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38915">
                                            <p:txEl>
                                              <p:pRg st="4" end="4"/>
                                            </p:txEl>
                                          </p:spTgt>
                                        </p:tgtEl>
                                        <p:attrNameLst>
                                          <p:attrName>style.visibility</p:attrName>
                                        </p:attrNameLst>
                                      </p:cBhvr>
                                      <p:to>
                                        <p:strVal val="visible"/>
                                      </p:to>
                                    </p:set>
                                    <p:anim calcmode="lin" valueType="num">
                                      <p:cBhvr additive="base">
                                        <p:cTn id="23" dur="500" fill="hold"/>
                                        <p:tgtEl>
                                          <p:spTgt spid="38915">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891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38915">
                                            <p:txEl>
                                              <p:pRg st="5" end="5"/>
                                            </p:txEl>
                                          </p:spTgt>
                                        </p:tgtEl>
                                        <p:attrNameLst>
                                          <p:attrName>style.visibility</p:attrName>
                                        </p:attrNameLst>
                                      </p:cBhvr>
                                      <p:to>
                                        <p:strVal val="visible"/>
                                      </p:to>
                                    </p:set>
                                    <p:anim calcmode="lin" valueType="num">
                                      <p:cBhvr additive="base">
                                        <p:cTn id="29" dur="500" fill="hold"/>
                                        <p:tgtEl>
                                          <p:spTgt spid="38915">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8915">
                                            <p:txEl>
                                              <p:pRg st="5" end="5"/>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38915">
                                            <p:txEl>
                                              <p:pRg st="6" end="6"/>
                                            </p:txEl>
                                          </p:spTgt>
                                        </p:tgtEl>
                                        <p:attrNameLst>
                                          <p:attrName>style.visibility</p:attrName>
                                        </p:attrNameLst>
                                      </p:cBhvr>
                                      <p:to>
                                        <p:strVal val="visible"/>
                                      </p:to>
                                    </p:set>
                                    <p:anim calcmode="lin" valueType="num">
                                      <p:cBhvr additive="base">
                                        <p:cTn id="33" dur="500" fill="hold"/>
                                        <p:tgtEl>
                                          <p:spTgt spid="38915">
                                            <p:txEl>
                                              <p:pRg st="6" end="6"/>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8915">
                                            <p:txEl>
                                              <p:pRg st="6" end="6"/>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38915">
                                            <p:txEl>
                                              <p:pRg st="7" end="7"/>
                                            </p:txEl>
                                          </p:spTgt>
                                        </p:tgtEl>
                                        <p:attrNameLst>
                                          <p:attrName>style.visibility</p:attrName>
                                        </p:attrNameLst>
                                      </p:cBhvr>
                                      <p:to>
                                        <p:strVal val="visible"/>
                                      </p:to>
                                    </p:set>
                                    <p:anim calcmode="lin" valueType="num">
                                      <p:cBhvr additive="base">
                                        <p:cTn id="37" dur="500" fill="hold"/>
                                        <p:tgtEl>
                                          <p:spTgt spid="38915">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8915">
                                            <p:txEl>
                                              <p:pRg st="7" end="7"/>
                                            </p:txEl>
                                          </p:spTgt>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38915">
                                            <p:txEl>
                                              <p:pRg st="9" end="9"/>
                                            </p:txEl>
                                          </p:spTgt>
                                        </p:tgtEl>
                                        <p:attrNameLst>
                                          <p:attrName>style.visibility</p:attrName>
                                        </p:attrNameLst>
                                      </p:cBhvr>
                                      <p:to>
                                        <p:strVal val="visible"/>
                                      </p:to>
                                    </p:set>
                                    <p:anim calcmode="lin" valueType="num">
                                      <p:cBhvr additive="base">
                                        <p:cTn id="41" dur="500" fill="hold"/>
                                        <p:tgtEl>
                                          <p:spTgt spid="38915">
                                            <p:txEl>
                                              <p:pRg st="9" end="9"/>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38915">
                                            <p:txEl>
                                              <p:pRg st="9" end="9"/>
                                            </p:txEl>
                                          </p:spTgt>
                                        </p:tgtEl>
                                        <p:attrNameLst>
                                          <p:attrName>ppt_y</p:attrName>
                                        </p:attrNameLst>
                                      </p:cBhvr>
                                      <p:tavLst>
                                        <p:tav tm="0">
                                          <p:val>
                                            <p:strVal val="#ppt_y"/>
                                          </p:val>
                                        </p:tav>
                                        <p:tav tm="100000">
                                          <p:val>
                                            <p:strVal val="#ppt_y"/>
                                          </p:val>
                                        </p:tav>
                                      </p:tavLst>
                                    </p:anim>
                                  </p:childTnLst>
                                </p:cTn>
                              </p:par>
                              <p:par>
                                <p:cTn id="43" presetID="2" presetClass="entr" presetSubtype="8" fill="hold" grpId="0" nodeType="withEffect">
                                  <p:stCondLst>
                                    <p:cond delay="0"/>
                                  </p:stCondLst>
                                  <p:childTnLst>
                                    <p:set>
                                      <p:cBhvr>
                                        <p:cTn id="44" dur="1" fill="hold">
                                          <p:stCondLst>
                                            <p:cond delay="0"/>
                                          </p:stCondLst>
                                        </p:cTn>
                                        <p:tgtEl>
                                          <p:spTgt spid="38915">
                                            <p:txEl>
                                              <p:pRg st="10" end="10"/>
                                            </p:txEl>
                                          </p:spTgt>
                                        </p:tgtEl>
                                        <p:attrNameLst>
                                          <p:attrName>style.visibility</p:attrName>
                                        </p:attrNameLst>
                                      </p:cBhvr>
                                      <p:to>
                                        <p:strVal val="visible"/>
                                      </p:to>
                                    </p:set>
                                    <p:anim calcmode="lin" valueType="num">
                                      <p:cBhvr additive="base">
                                        <p:cTn id="45" dur="500" fill="hold"/>
                                        <p:tgtEl>
                                          <p:spTgt spid="38915">
                                            <p:txEl>
                                              <p:pRg st="10" end="10"/>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38915">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sz="6000" dirty="0" smtClean="0"/>
              <a:t>Software</a:t>
            </a:r>
            <a:br>
              <a:rPr lang="en-US" sz="6000" dirty="0" smtClean="0"/>
            </a:br>
            <a:r>
              <a:rPr lang="en-US" sz="6000" dirty="0" smtClean="0"/>
              <a:t>Development Notes</a:t>
            </a:r>
            <a:endParaRPr lang="en-US" sz="6000" dirty="0"/>
          </a:p>
        </p:txBody>
      </p:sp>
      <p:sp>
        <p:nvSpPr>
          <p:cNvPr id="8" name="Text Placeholder 7"/>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4</a:t>
            </a:fld>
            <a:endParaRPr lang="en-US"/>
          </a:p>
        </p:txBody>
      </p:sp>
    </p:spTree>
    <p:extLst>
      <p:ext uri="{BB962C8B-B14F-4D97-AF65-F5344CB8AC3E}">
        <p14:creationId xmlns:p14="http://schemas.microsoft.com/office/powerpoint/2010/main" val="5807266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mtClean="0"/>
              <a:t>Debugging</a:t>
            </a:r>
            <a:endParaRPr lang="en-US"/>
          </a:p>
        </p:txBody>
      </p:sp>
      <p:sp>
        <p:nvSpPr>
          <p:cNvPr id="43011" name="Rectangle 3"/>
          <p:cNvSpPr>
            <a:spLocks noGrp="1" noChangeArrowheads="1"/>
          </p:cNvSpPr>
          <p:nvPr>
            <p:ph idx="1"/>
          </p:nvPr>
        </p:nvSpPr>
        <p:spPr>
          <a:xfrm>
            <a:off x="1261872" y="1981200"/>
            <a:ext cx="8408194" cy="4026407"/>
          </a:xfrm>
        </p:spPr>
        <p:txBody>
          <a:bodyPr>
            <a:normAutofit fontScale="77500" lnSpcReduction="20000"/>
          </a:bodyPr>
          <a:lstStyle/>
          <a:p>
            <a:r>
              <a:rPr lang="en-US" dirty="0" smtClean="0"/>
              <a:t>When you write the program, insert some checks (“sanity checks”) that variables have “reasonable values”</a:t>
            </a:r>
          </a:p>
          <a:p>
            <a:pPr lvl="1"/>
            <a:r>
              <a:rPr lang="en-US" dirty="0" smtClean="0"/>
              <a:t>Function argument checks are prominent examples of this</a:t>
            </a:r>
          </a:p>
          <a:p>
            <a:pPr lvl="1"/>
            <a:endParaRPr lang="en-US" dirty="0" smtClean="0"/>
          </a:p>
          <a:p>
            <a:pPr marL="667512" lvl="2" indent="0">
              <a:buNone/>
            </a:pPr>
            <a:r>
              <a:rPr lang="en-US" i="0" dirty="0">
                <a:solidFill>
                  <a:srgbClr val="0000FF"/>
                </a:solidFill>
                <a:latin typeface="Consolas"/>
              </a:rPr>
              <a:t>if</a:t>
            </a:r>
            <a:r>
              <a:rPr lang="en-US" i="0" dirty="0">
                <a:solidFill>
                  <a:prstClr val="black"/>
                </a:solidFill>
                <a:latin typeface="Consolas"/>
              </a:rPr>
              <a:t> (</a:t>
            </a:r>
            <a:r>
              <a:rPr lang="en-US" i="0" dirty="0" err="1">
                <a:solidFill>
                  <a:prstClr val="black"/>
                </a:solidFill>
                <a:latin typeface="Consolas"/>
              </a:rPr>
              <a:t>number_of_elements</a:t>
            </a:r>
            <a:r>
              <a:rPr lang="en-US" i="0" dirty="0">
                <a:solidFill>
                  <a:prstClr val="black"/>
                </a:solidFill>
                <a:latin typeface="Consolas"/>
              </a:rPr>
              <a:t> &lt; 0)</a:t>
            </a:r>
          </a:p>
          <a:p>
            <a:pPr marL="667512" lvl="2" indent="0">
              <a:buNone/>
            </a:pPr>
            <a:r>
              <a:rPr lang="en-US" i="0" dirty="0">
                <a:solidFill>
                  <a:prstClr val="black"/>
                </a:solidFill>
                <a:latin typeface="Consolas"/>
              </a:rPr>
              <a:t>    </a:t>
            </a:r>
            <a:r>
              <a:rPr lang="en-US" i="0" dirty="0">
                <a:solidFill>
                  <a:srgbClr val="0000FF"/>
                </a:solidFill>
                <a:latin typeface="Consolas"/>
              </a:rPr>
              <a:t>throw</a:t>
            </a:r>
            <a:r>
              <a:rPr lang="en-US" i="0" dirty="0">
                <a:solidFill>
                  <a:prstClr val="black"/>
                </a:solidFill>
                <a:latin typeface="Consolas"/>
              </a:rPr>
              <a:t> </a:t>
            </a:r>
            <a:r>
              <a:rPr lang="en-US" i="0" dirty="0" err="1">
                <a:solidFill>
                  <a:prstClr val="black"/>
                </a:solidFill>
                <a:latin typeface="Consolas"/>
              </a:rPr>
              <a:t>runtime_error</a:t>
            </a:r>
            <a:r>
              <a:rPr lang="en-US" i="0" dirty="0">
                <a:solidFill>
                  <a:prstClr val="black"/>
                </a:solidFill>
                <a:latin typeface="Consolas"/>
              </a:rPr>
              <a:t>(</a:t>
            </a:r>
            <a:r>
              <a:rPr lang="en-US" i="0" dirty="0">
                <a:solidFill>
                  <a:srgbClr val="A31515"/>
                </a:solidFill>
                <a:latin typeface="Consolas"/>
              </a:rPr>
              <a:t>"impossible: negative number of elements"</a:t>
            </a:r>
            <a:r>
              <a:rPr lang="en-US" i="0" dirty="0">
                <a:solidFill>
                  <a:prstClr val="black"/>
                </a:solidFill>
                <a:latin typeface="Consolas"/>
              </a:rPr>
              <a:t>);</a:t>
            </a:r>
          </a:p>
          <a:p>
            <a:pPr marL="667512" lvl="2" indent="0">
              <a:buNone/>
            </a:pPr>
            <a:endParaRPr lang="en-US" i="0" dirty="0">
              <a:solidFill>
                <a:prstClr val="black"/>
              </a:solidFill>
              <a:latin typeface="Consolas"/>
            </a:endParaRPr>
          </a:p>
          <a:p>
            <a:pPr marL="667512" lvl="2" indent="0">
              <a:buNone/>
            </a:pPr>
            <a:r>
              <a:rPr lang="en-US" i="0" dirty="0">
                <a:solidFill>
                  <a:srgbClr val="0000FF"/>
                </a:solidFill>
                <a:latin typeface="Consolas"/>
              </a:rPr>
              <a:t>if</a:t>
            </a:r>
            <a:r>
              <a:rPr lang="en-US" i="0" dirty="0">
                <a:solidFill>
                  <a:prstClr val="black"/>
                </a:solidFill>
                <a:latin typeface="Consolas"/>
              </a:rPr>
              <a:t> (</a:t>
            </a:r>
            <a:r>
              <a:rPr lang="en-US" i="0" dirty="0" err="1">
                <a:solidFill>
                  <a:prstClr val="black"/>
                </a:solidFill>
                <a:latin typeface="Consolas"/>
              </a:rPr>
              <a:t>number_of_elements</a:t>
            </a:r>
            <a:r>
              <a:rPr lang="en-US" i="0" dirty="0">
                <a:solidFill>
                  <a:prstClr val="black"/>
                </a:solidFill>
                <a:latin typeface="Consolas"/>
              </a:rPr>
              <a:t> &gt; </a:t>
            </a:r>
            <a:r>
              <a:rPr lang="en-US" i="0" dirty="0" err="1">
                <a:solidFill>
                  <a:prstClr val="black"/>
                </a:solidFill>
                <a:latin typeface="Consolas"/>
              </a:rPr>
              <a:t>largest_reasonable</a:t>
            </a:r>
            <a:r>
              <a:rPr lang="en-US" i="0" dirty="0">
                <a:solidFill>
                  <a:prstClr val="black"/>
                </a:solidFill>
                <a:latin typeface="Consolas"/>
              </a:rPr>
              <a:t>)</a:t>
            </a:r>
          </a:p>
          <a:p>
            <a:pPr marL="667512" lvl="2" indent="0">
              <a:buNone/>
            </a:pPr>
            <a:r>
              <a:rPr lang="en-US" i="0" dirty="0">
                <a:solidFill>
                  <a:prstClr val="black"/>
                </a:solidFill>
                <a:latin typeface="Consolas"/>
              </a:rPr>
              <a:t>    </a:t>
            </a:r>
            <a:r>
              <a:rPr lang="en-US" i="0" dirty="0">
                <a:solidFill>
                  <a:srgbClr val="0000FF"/>
                </a:solidFill>
                <a:latin typeface="Consolas"/>
              </a:rPr>
              <a:t>throw</a:t>
            </a:r>
            <a:r>
              <a:rPr lang="en-US" i="0" dirty="0">
                <a:solidFill>
                  <a:prstClr val="black"/>
                </a:solidFill>
                <a:latin typeface="Consolas"/>
              </a:rPr>
              <a:t> </a:t>
            </a:r>
            <a:r>
              <a:rPr lang="en-US" i="0" dirty="0" err="1">
                <a:solidFill>
                  <a:prstClr val="black"/>
                </a:solidFill>
                <a:latin typeface="Consolas"/>
              </a:rPr>
              <a:t>runtime_error</a:t>
            </a:r>
            <a:r>
              <a:rPr lang="en-US" i="0" dirty="0">
                <a:solidFill>
                  <a:prstClr val="black"/>
                </a:solidFill>
                <a:latin typeface="Consolas"/>
              </a:rPr>
              <a:t>(</a:t>
            </a:r>
            <a:r>
              <a:rPr lang="en-US" i="0" dirty="0">
                <a:solidFill>
                  <a:srgbClr val="A31515"/>
                </a:solidFill>
                <a:latin typeface="Consolas"/>
              </a:rPr>
              <a:t>"unexpectedly large number of elements"</a:t>
            </a:r>
            <a:r>
              <a:rPr lang="en-US" i="0" dirty="0">
                <a:solidFill>
                  <a:prstClr val="black"/>
                </a:solidFill>
                <a:latin typeface="Consolas"/>
              </a:rPr>
              <a:t>);</a:t>
            </a:r>
          </a:p>
          <a:p>
            <a:pPr marL="667512" lvl="2" indent="0">
              <a:buNone/>
            </a:pPr>
            <a:endParaRPr lang="en-US" i="0" dirty="0">
              <a:solidFill>
                <a:prstClr val="black"/>
              </a:solidFill>
              <a:latin typeface="Consolas"/>
            </a:endParaRPr>
          </a:p>
          <a:p>
            <a:pPr marL="667512" lvl="2" indent="0">
              <a:buNone/>
            </a:pPr>
            <a:r>
              <a:rPr lang="en-US" i="0" dirty="0">
                <a:solidFill>
                  <a:srgbClr val="0000FF"/>
                </a:solidFill>
                <a:latin typeface="Consolas"/>
              </a:rPr>
              <a:t>if</a:t>
            </a:r>
            <a:r>
              <a:rPr lang="en-US" i="0" dirty="0">
                <a:solidFill>
                  <a:prstClr val="black"/>
                </a:solidFill>
                <a:latin typeface="Consolas"/>
              </a:rPr>
              <a:t> (x &lt; y) </a:t>
            </a:r>
          </a:p>
          <a:p>
            <a:pPr marL="667512" lvl="2" indent="0">
              <a:buNone/>
            </a:pPr>
            <a:r>
              <a:rPr lang="en-US" i="0" dirty="0">
                <a:solidFill>
                  <a:prstClr val="black"/>
                </a:solidFill>
                <a:latin typeface="Consolas"/>
              </a:rPr>
              <a:t>    </a:t>
            </a:r>
            <a:r>
              <a:rPr lang="en-US" i="0" dirty="0">
                <a:solidFill>
                  <a:srgbClr val="0000FF"/>
                </a:solidFill>
                <a:latin typeface="Consolas"/>
              </a:rPr>
              <a:t>throw</a:t>
            </a:r>
            <a:r>
              <a:rPr lang="en-US" i="0" dirty="0">
                <a:solidFill>
                  <a:prstClr val="black"/>
                </a:solidFill>
                <a:latin typeface="Consolas"/>
              </a:rPr>
              <a:t> </a:t>
            </a:r>
            <a:r>
              <a:rPr lang="en-US" i="0" dirty="0" err="1">
                <a:solidFill>
                  <a:prstClr val="black"/>
                </a:solidFill>
                <a:latin typeface="Consolas"/>
              </a:rPr>
              <a:t>runtime_error</a:t>
            </a:r>
            <a:r>
              <a:rPr lang="en-US" i="0" dirty="0">
                <a:solidFill>
                  <a:prstClr val="black"/>
                </a:solidFill>
                <a:latin typeface="Consolas"/>
              </a:rPr>
              <a:t>(</a:t>
            </a:r>
            <a:r>
              <a:rPr lang="en-US" i="0" dirty="0">
                <a:solidFill>
                  <a:srgbClr val="A31515"/>
                </a:solidFill>
                <a:latin typeface="Consolas"/>
              </a:rPr>
              <a:t>"impossible: x &lt; y</a:t>
            </a:r>
            <a:r>
              <a:rPr lang="en-US" i="0" dirty="0" smtClean="0">
                <a:solidFill>
                  <a:srgbClr val="A31515"/>
                </a:solidFill>
                <a:latin typeface="Consolas"/>
              </a:rPr>
              <a:t>"</a:t>
            </a:r>
            <a:r>
              <a:rPr lang="en-US" i="0" dirty="0" smtClean="0">
                <a:solidFill>
                  <a:prstClr val="black"/>
                </a:solidFill>
                <a:latin typeface="Consolas"/>
              </a:rPr>
              <a:t>);</a:t>
            </a:r>
            <a:endParaRPr lang="en-US" dirty="0" smtClean="0"/>
          </a:p>
          <a:p>
            <a:r>
              <a:rPr lang="en-US" dirty="0" smtClean="0"/>
              <a:t>Design these checks so that some can be left in the program even after you believe it to be correct</a:t>
            </a:r>
          </a:p>
          <a:p>
            <a:pPr lvl="1"/>
            <a:r>
              <a:rPr lang="en-US" dirty="0" smtClean="0"/>
              <a:t>It’s almost always better for a program to stop than to give wrong results</a:t>
            </a:r>
            <a:endParaRPr lang="en-US" dirty="0"/>
          </a:p>
        </p:txBody>
      </p:sp>
      <p:sp>
        <p:nvSpPr>
          <p:cNvPr id="2" name="Date Placeholder 1"/>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dirty="0"/>
          </a:p>
        </p:txBody>
      </p:sp>
      <p:sp>
        <p:nvSpPr>
          <p:cNvPr id="4" name="Slide Number Placeholder 5"/>
          <p:cNvSpPr>
            <a:spLocks noGrp="1"/>
          </p:cNvSpPr>
          <p:nvPr>
            <p:ph type="sldNum" sz="quarter" idx="12"/>
          </p:nvPr>
        </p:nvSpPr>
        <p:spPr/>
        <p:txBody>
          <a:bodyPr/>
          <a:lstStyle/>
          <a:p>
            <a:fld id="{FAA6610F-A3E4-45CA-9E45-EECF47FC823C}" type="slidenum">
              <a:rPr lang="en-US" smtClean="0"/>
              <a:pPr/>
              <a:t>40</a:t>
            </a:fld>
            <a:endParaRPr lang="en-US"/>
          </a:p>
        </p:txBody>
      </p:sp>
    </p:spTree>
    <p:extLst>
      <p:ext uri="{BB962C8B-B14F-4D97-AF65-F5344CB8AC3E}">
        <p14:creationId xmlns:p14="http://schemas.microsoft.com/office/powerpoint/2010/main" val="182269947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smtClean="0"/>
              <a:t>Debugging</a:t>
            </a:r>
            <a:endParaRPr lang="en-US"/>
          </a:p>
        </p:txBody>
      </p:sp>
      <p:sp>
        <p:nvSpPr>
          <p:cNvPr id="44035" name="Rectangle 3"/>
          <p:cNvSpPr>
            <a:spLocks noGrp="1" noChangeArrowheads="1"/>
          </p:cNvSpPr>
          <p:nvPr>
            <p:ph idx="1"/>
          </p:nvPr>
        </p:nvSpPr>
        <p:spPr/>
        <p:txBody>
          <a:bodyPr>
            <a:normAutofit lnSpcReduction="10000"/>
          </a:bodyPr>
          <a:lstStyle/>
          <a:p>
            <a:r>
              <a:rPr lang="en-US" smtClean="0"/>
              <a:t>Pay special attention to “end cases” (beginnings and ends)</a:t>
            </a:r>
          </a:p>
          <a:p>
            <a:pPr lvl="1"/>
            <a:r>
              <a:rPr lang="en-US" smtClean="0"/>
              <a:t>Did you initialize every variable?</a:t>
            </a:r>
          </a:p>
          <a:p>
            <a:pPr lvl="2"/>
            <a:r>
              <a:rPr lang="en-US" smtClean="0"/>
              <a:t>To a reasonable value</a:t>
            </a:r>
          </a:p>
          <a:p>
            <a:pPr lvl="1"/>
            <a:r>
              <a:rPr lang="en-US" smtClean="0"/>
              <a:t>Did the function get the right arguments?</a:t>
            </a:r>
          </a:p>
          <a:p>
            <a:pPr lvl="2"/>
            <a:r>
              <a:rPr lang="en-US" smtClean="0"/>
              <a:t>Did the function return the right value?</a:t>
            </a:r>
          </a:p>
          <a:p>
            <a:pPr lvl="1"/>
            <a:r>
              <a:rPr lang="en-US" smtClean="0"/>
              <a:t>Did you handle the first element correctly?</a:t>
            </a:r>
          </a:p>
          <a:p>
            <a:pPr lvl="2"/>
            <a:r>
              <a:rPr lang="en-US" smtClean="0"/>
              <a:t>The last element?</a:t>
            </a:r>
          </a:p>
          <a:p>
            <a:pPr lvl="1"/>
            <a:r>
              <a:rPr lang="en-US" smtClean="0"/>
              <a:t>Did you handle the empty case correctly?</a:t>
            </a:r>
          </a:p>
          <a:p>
            <a:pPr lvl="2"/>
            <a:r>
              <a:rPr lang="en-US" smtClean="0"/>
              <a:t>No elements</a:t>
            </a:r>
          </a:p>
          <a:p>
            <a:pPr lvl="2"/>
            <a:r>
              <a:rPr lang="en-US" smtClean="0"/>
              <a:t>No input</a:t>
            </a:r>
          </a:p>
          <a:p>
            <a:pPr lvl="1"/>
            <a:r>
              <a:rPr lang="en-US" smtClean="0"/>
              <a:t>Did you open your files correctly?</a:t>
            </a:r>
          </a:p>
          <a:p>
            <a:pPr lvl="2"/>
            <a:r>
              <a:rPr lang="en-US" smtClean="0"/>
              <a:t>more on this later</a:t>
            </a:r>
          </a:p>
          <a:p>
            <a:pPr lvl="1"/>
            <a:r>
              <a:rPr lang="en-US" smtClean="0"/>
              <a:t>Did you actually read that input?</a:t>
            </a:r>
          </a:p>
          <a:p>
            <a:pPr lvl="2"/>
            <a:r>
              <a:rPr lang="en-US" smtClean="0"/>
              <a:t>Write that output?</a:t>
            </a:r>
            <a:endParaRPr lang="en-US" dirty="0"/>
          </a:p>
        </p:txBody>
      </p:sp>
      <p:sp>
        <p:nvSpPr>
          <p:cNvPr id="2" name="Date Placeholder 1"/>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4" name="Slide Number Placeholder 5"/>
          <p:cNvSpPr>
            <a:spLocks noGrp="1"/>
          </p:cNvSpPr>
          <p:nvPr>
            <p:ph type="sldNum" sz="quarter" idx="12"/>
          </p:nvPr>
        </p:nvSpPr>
        <p:spPr/>
        <p:txBody>
          <a:bodyPr/>
          <a:lstStyle/>
          <a:p>
            <a:fld id="{2D083E00-248F-486B-B156-A3173828492B}" type="slidenum">
              <a:rPr lang="en-US" smtClean="0"/>
              <a:pPr/>
              <a:t>41</a:t>
            </a:fld>
            <a:endParaRPr lang="en-US"/>
          </a:p>
        </p:txBody>
      </p:sp>
    </p:spTree>
    <p:extLst>
      <p:ext uri="{BB962C8B-B14F-4D97-AF65-F5344CB8AC3E}">
        <p14:creationId xmlns:p14="http://schemas.microsoft.com/office/powerpoint/2010/main" val="10025318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smtClean="0"/>
              <a:t>Debugging</a:t>
            </a:r>
            <a:endParaRPr lang="en-US"/>
          </a:p>
        </p:txBody>
      </p:sp>
      <p:sp>
        <p:nvSpPr>
          <p:cNvPr id="45059" name="Rectangle 3"/>
          <p:cNvSpPr>
            <a:spLocks noGrp="1" noChangeArrowheads="1"/>
          </p:cNvSpPr>
          <p:nvPr>
            <p:ph idx="1"/>
          </p:nvPr>
        </p:nvSpPr>
        <p:spPr/>
        <p:txBody>
          <a:bodyPr>
            <a:normAutofit fontScale="92500"/>
          </a:bodyPr>
          <a:lstStyle/>
          <a:p>
            <a:r>
              <a:rPr lang="en-US" dirty="0" smtClean="0"/>
              <a:t>“If you can’t see the bug, you’re looking in the wrong place”</a:t>
            </a:r>
          </a:p>
          <a:p>
            <a:pPr lvl="1"/>
            <a:r>
              <a:rPr lang="en-US" dirty="0" smtClean="0"/>
              <a:t>It’s easy to be convinced that you know what the problem is and stubbornly keep looking in the wrong place</a:t>
            </a:r>
          </a:p>
          <a:p>
            <a:pPr lvl="1"/>
            <a:r>
              <a:rPr lang="en-US" dirty="0" smtClean="0"/>
              <a:t>Don’t just guess, be guided by output</a:t>
            </a:r>
          </a:p>
          <a:p>
            <a:pPr lvl="2"/>
            <a:r>
              <a:rPr lang="en-US" dirty="0" smtClean="0"/>
              <a:t>Work forward through the code from a place you know is right</a:t>
            </a:r>
          </a:p>
          <a:p>
            <a:pPr lvl="3"/>
            <a:r>
              <a:rPr lang="en-US" dirty="0" smtClean="0"/>
              <a:t> so what happens next? Why?</a:t>
            </a:r>
          </a:p>
          <a:p>
            <a:pPr lvl="2"/>
            <a:r>
              <a:rPr lang="en-US" dirty="0" smtClean="0"/>
              <a:t>Work backwards from some bad output</a:t>
            </a:r>
          </a:p>
          <a:p>
            <a:pPr lvl="3"/>
            <a:r>
              <a:rPr lang="en-US" dirty="0" smtClean="0"/>
              <a:t> how could that possibly happen?</a:t>
            </a:r>
          </a:p>
          <a:p>
            <a:r>
              <a:rPr lang="en-US" dirty="0" smtClean="0"/>
              <a:t>Once you have found “the bug” carefully consider if fixing it solves the whole problem</a:t>
            </a:r>
          </a:p>
          <a:p>
            <a:pPr lvl="1"/>
            <a:r>
              <a:rPr lang="en-US" dirty="0" smtClean="0"/>
              <a:t>It’s common to introduce new bugs with a “quick fix”</a:t>
            </a:r>
          </a:p>
          <a:p>
            <a:r>
              <a:rPr lang="en-US" dirty="0" smtClean="0"/>
              <a:t>“I found the last bug”</a:t>
            </a:r>
          </a:p>
          <a:p>
            <a:pPr lvl="1"/>
            <a:r>
              <a:rPr lang="en-US" dirty="0" smtClean="0"/>
              <a:t>is a programmer’s joke</a:t>
            </a:r>
            <a:endParaRPr lang="en-US" dirty="0"/>
          </a:p>
        </p:txBody>
      </p:sp>
      <p:sp>
        <p:nvSpPr>
          <p:cNvPr id="2" name="Date Placeholder 1"/>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4" name="Slide Number Placeholder 5"/>
          <p:cNvSpPr>
            <a:spLocks noGrp="1"/>
          </p:cNvSpPr>
          <p:nvPr>
            <p:ph type="sldNum" sz="quarter" idx="12"/>
          </p:nvPr>
        </p:nvSpPr>
        <p:spPr/>
        <p:txBody>
          <a:bodyPr/>
          <a:lstStyle/>
          <a:p>
            <a:fld id="{799E1FC9-336C-4BD5-9535-A39C63220A5E}" type="slidenum">
              <a:rPr lang="en-US" smtClean="0"/>
              <a:pPr/>
              <a:t>42</a:t>
            </a:fld>
            <a:endParaRPr lang="en-US"/>
          </a:p>
        </p:txBody>
      </p:sp>
    </p:spTree>
    <p:extLst>
      <p:ext uri="{BB962C8B-B14F-4D97-AF65-F5344CB8AC3E}">
        <p14:creationId xmlns:p14="http://schemas.microsoft.com/office/powerpoint/2010/main" val="1739039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 calcmode="lin" valueType="num">
                                      <p:cBhvr additive="base">
                                        <p:cTn id="7" dur="500" fill="hold"/>
                                        <p:tgtEl>
                                          <p:spTgt spid="4505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059">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5059">
                                            <p:txEl>
                                              <p:pRg st="1" end="1"/>
                                            </p:txEl>
                                          </p:spTgt>
                                        </p:tgtEl>
                                        <p:attrNameLst>
                                          <p:attrName>style.visibility</p:attrName>
                                        </p:attrNameLst>
                                      </p:cBhvr>
                                      <p:to>
                                        <p:strVal val="visible"/>
                                      </p:to>
                                    </p:set>
                                    <p:anim calcmode="lin" valueType="num">
                                      <p:cBhvr additive="base">
                                        <p:cTn id="11" dur="500" fill="hold"/>
                                        <p:tgtEl>
                                          <p:spTgt spid="45059">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5059">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45059">
                                            <p:txEl>
                                              <p:pRg st="2" end="2"/>
                                            </p:txEl>
                                          </p:spTgt>
                                        </p:tgtEl>
                                        <p:attrNameLst>
                                          <p:attrName>style.visibility</p:attrName>
                                        </p:attrNameLst>
                                      </p:cBhvr>
                                      <p:to>
                                        <p:strVal val="visible"/>
                                      </p:to>
                                    </p:set>
                                    <p:anim calcmode="lin" valueType="num">
                                      <p:cBhvr additive="base">
                                        <p:cTn id="15" dur="500" fill="hold"/>
                                        <p:tgtEl>
                                          <p:spTgt spid="45059">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45059">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45059">
                                            <p:txEl>
                                              <p:pRg st="3" end="3"/>
                                            </p:txEl>
                                          </p:spTgt>
                                        </p:tgtEl>
                                        <p:attrNameLst>
                                          <p:attrName>style.visibility</p:attrName>
                                        </p:attrNameLst>
                                      </p:cBhvr>
                                      <p:to>
                                        <p:strVal val="visible"/>
                                      </p:to>
                                    </p:set>
                                    <p:anim calcmode="lin" valueType="num">
                                      <p:cBhvr additive="base">
                                        <p:cTn id="19" dur="500" fill="hold"/>
                                        <p:tgtEl>
                                          <p:spTgt spid="4505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5059">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45059">
                                            <p:txEl>
                                              <p:pRg st="4" end="4"/>
                                            </p:txEl>
                                          </p:spTgt>
                                        </p:tgtEl>
                                        <p:attrNameLst>
                                          <p:attrName>style.visibility</p:attrName>
                                        </p:attrNameLst>
                                      </p:cBhvr>
                                      <p:to>
                                        <p:strVal val="visible"/>
                                      </p:to>
                                    </p:set>
                                    <p:anim calcmode="lin" valueType="num">
                                      <p:cBhvr additive="base">
                                        <p:cTn id="23" dur="500" fill="hold"/>
                                        <p:tgtEl>
                                          <p:spTgt spid="45059">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45059">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45059">
                                            <p:txEl>
                                              <p:pRg st="5" end="5"/>
                                            </p:txEl>
                                          </p:spTgt>
                                        </p:tgtEl>
                                        <p:attrNameLst>
                                          <p:attrName>style.visibility</p:attrName>
                                        </p:attrNameLst>
                                      </p:cBhvr>
                                      <p:to>
                                        <p:strVal val="visible"/>
                                      </p:to>
                                    </p:set>
                                    <p:anim calcmode="lin" valueType="num">
                                      <p:cBhvr additive="base">
                                        <p:cTn id="27" dur="500" fill="hold"/>
                                        <p:tgtEl>
                                          <p:spTgt spid="45059">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45059">
                                            <p:txEl>
                                              <p:pRg st="5" end="5"/>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45059">
                                            <p:txEl>
                                              <p:pRg st="6" end="6"/>
                                            </p:txEl>
                                          </p:spTgt>
                                        </p:tgtEl>
                                        <p:attrNameLst>
                                          <p:attrName>style.visibility</p:attrName>
                                        </p:attrNameLst>
                                      </p:cBhvr>
                                      <p:to>
                                        <p:strVal val="visible"/>
                                      </p:to>
                                    </p:set>
                                    <p:anim calcmode="lin" valueType="num">
                                      <p:cBhvr additive="base">
                                        <p:cTn id="31" dur="500" fill="hold"/>
                                        <p:tgtEl>
                                          <p:spTgt spid="45059">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505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5059">
                                            <p:txEl>
                                              <p:pRg st="7" end="7"/>
                                            </p:txEl>
                                          </p:spTgt>
                                        </p:tgtEl>
                                        <p:attrNameLst>
                                          <p:attrName>style.visibility</p:attrName>
                                        </p:attrNameLst>
                                      </p:cBhvr>
                                      <p:to>
                                        <p:strVal val="visible"/>
                                      </p:to>
                                    </p:set>
                                    <p:anim calcmode="lin" valueType="num">
                                      <p:cBhvr additive="base">
                                        <p:cTn id="37" dur="500" fill="hold"/>
                                        <p:tgtEl>
                                          <p:spTgt spid="45059">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5059">
                                            <p:txEl>
                                              <p:pRg st="7" end="7"/>
                                            </p:txEl>
                                          </p:spTgt>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45059">
                                            <p:txEl>
                                              <p:pRg st="8" end="8"/>
                                            </p:txEl>
                                          </p:spTgt>
                                        </p:tgtEl>
                                        <p:attrNameLst>
                                          <p:attrName>style.visibility</p:attrName>
                                        </p:attrNameLst>
                                      </p:cBhvr>
                                      <p:to>
                                        <p:strVal val="visible"/>
                                      </p:to>
                                    </p:set>
                                    <p:anim calcmode="lin" valueType="num">
                                      <p:cBhvr additive="base">
                                        <p:cTn id="41" dur="500" fill="hold"/>
                                        <p:tgtEl>
                                          <p:spTgt spid="45059">
                                            <p:txEl>
                                              <p:pRg st="8" end="8"/>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45059">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45059">
                                            <p:txEl>
                                              <p:pRg st="9" end="9"/>
                                            </p:txEl>
                                          </p:spTgt>
                                        </p:tgtEl>
                                        <p:attrNameLst>
                                          <p:attrName>style.visibility</p:attrName>
                                        </p:attrNameLst>
                                      </p:cBhvr>
                                      <p:to>
                                        <p:strVal val="visible"/>
                                      </p:to>
                                    </p:set>
                                    <p:anim calcmode="lin" valueType="num">
                                      <p:cBhvr additive="base">
                                        <p:cTn id="47" dur="500" fill="hold"/>
                                        <p:tgtEl>
                                          <p:spTgt spid="45059">
                                            <p:txEl>
                                              <p:pRg st="9" end="9"/>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45059">
                                            <p:txEl>
                                              <p:pRg st="9" end="9"/>
                                            </p:txEl>
                                          </p:spTgt>
                                        </p:tgtEl>
                                        <p:attrNameLst>
                                          <p:attrName>ppt_y</p:attrName>
                                        </p:attrNameLst>
                                      </p:cBhvr>
                                      <p:tavLst>
                                        <p:tav tm="0">
                                          <p:val>
                                            <p:strVal val="#ppt_y"/>
                                          </p:val>
                                        </p:tav>
                                        <p:tav tm="100000">
                                          <p:val>
                                            <p:strVal val="#ppt_y"/>
                                          </p:val>
                                        </p:tav>
                                      </p:tavLst>
                                    </p:anim>
                                  </p:childTnLst>
                                </p:cTn>
                              </p:par>
                              <p:par>
                                <p:cTn id="49" presetID="2" presetClass="entr" presetSubtype="8" fill="hold" grpId="0" nodeType="withEffect">
                                  <p:stCondLst>
                                    <p:cond delay="0"/>
                                  </p:stCondLst>
                                  <p:childTnLst>
                                    <p:set>
                                      <p:cBhvr>
                                        <p:cTn id="50" dur="1" fill="hold">
                                          <p:stCondLst>
                                            <p:cond delay="0"/>
                                          </p:stCondLst>
                                        </p:cTn>
                                        <p:tgtEl>
                                          <p:spTgt spid="45059">
                                            <p:txEl>
                                              <p:pRg st="10" end="10"/>
                                            </p:txEl>
                                          </p:spTgt>
                                        </p:tgtEl>
                                        <p:attrNameLst>
                                          <p:attrName>style.visibility</p:attrName>
                                        </p:attrNameLst>
                                      </p:cBhvr>
                                      <p:to>
                                        <p:strVal val="visible"/>
                                      </p:to>
                                    </p:set>
                                    <p:anim calcmode="lin" valueType="num">
                                      <p:cBhvr additive="base">
                                        <p:cTn id="51" dur="500" fill="hold"/>
                                        <p:tgtEl>
                                          <p:spTgt spid="45059">
                                            <p:txEl>
                                              <p:pRg st="10" end="10"/>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45059">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smtClean="0"/>
              <a:t>Note</a:t>
            </a:r>
            <a:endParaRPr lang="en-US"/>
          </a:p>
        </p:txBody>
      </p:sp>
      <p:sp>
        <p:nvSpPr>
          <p:cNvPr id="25603" name="Rectangle 3"/>
          <p:cNvSpPr>
            <a:spLocks noGrp="1" noChangeArrowheads="1"/>
          </p:cNvSpPr>
          <p:nvPr>
            <p:ph idx="1"/>
          </p:nvPr>
        </p:nvSpPr>
        <p:spPr/>
        <p:txBody>
          <a:bodyPr>
            <a:normAutofit lnSpcReduction="10000"/>
          </a:bodyPr>
          <a:lstStyle/>
          <a:p>
            <a:r>
              <a:rPr lang="en-US" smtClean="0"/>
              <a:t>Error handling is fundamentally more difficult and messy than “ordinary code”</a:t>
            </a:r>
          </a:p>
          <a:p>
            <a:pPr lvl="1"/>
            <a:r>
              <a:rPr lang="en-US" smtClean="0"/>
              <a:t>There is basically just one way things can work right</a:t>
            </a:r>
          </a:p>
          <a:p>
            <a:pPr lvl="1"/>
            <a:r>
              <a:rPr lang="en-US" smtClean="0"/>
              <a:t>There are many ways that things can go wrong</a:t>
            </a:r>
          </a:p>
          <a:p>
            <a:r>
              <a:rPr lang="en-US" smtClean="0"/>
              <a:t>The more people use a program, the better the error handling must be</a:t>
            </a:r>
          </a:p>
          <a:p>
            <a:pPr lvl="1"/>
            <a:r>
              <a:rPr lang="en-US" smtClean="0"/>
              <a:t>If you break your own code, that’s your own problem</a:t>
            </a:r>
          </a:p>
          <a:p>
            <a:pPr lvl="2"/>
            <a:r>
              <a:rPr lang="en-US" smtClean="0"/>
              <a:t>And you’ll learn the hard way</a:t>
            </a:r>
          </a:p>
          <a:p>
            <a:pPr lvl="1"/>
            <a:r>
              <a:rPr lang="en-US" smtClean="0"/>
              <a:t>If your code is used by your friends, uncaught errors can cause you to lose friends</a:t>
            </a:r>
          </a:p>
          <a:p>
            <a:pPr lvl="1"/>
            <a:r>
              <a:rPr lang="en-US" smtClean="0"/>
              <a:t>If your code is used by strangers, uncaught errors can cause serious grief</a:t>
            </a:r>
          </a:p>
          <a:p>
            <a:pPr lvl="2"/>
            <a:r>
              <a:rPr lang="en-US" smtClean="0"/>
              <a:t>And they may not have a way of recovering</a:t>
            </a:r>
            <a:endParaRPr lang="en-US" dirty="0"/>
          </a:p>
        </p:txBody>
      </p:sp>
      <p:sp>
        <p:nvSpPr>
          <p:cNvPr id="2" name="Date Placeholder 1"/>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4" name="Slide Number Placeholder 5"/>
          <p:cNvSpPr>
            <a:spLocks noGrp="1"/>
          </p:cNvSpPr>
          <p:nvPr>
            <p:ph type="sldNum" sz="quarter" idx="12"/>
          </p:nvPr>
        </p:nvSpPr>
        <p:spPr/>
        <p:txBody>
          <a:bodyPr/>
          <a:lstStyle/>
          <a:p>
            <a:fld id="{C4378E3C-3DE1-4563-B0AB-CF4C4A68B778}" type="slidenum">
              <a:rPr lang="en-US" smtClean="0"/>
              <a:pPr/>
              <a:t>43</a:t>
            </a:fld>
            <a:endParaRPr lang="en-US"/>
          </a:p>
        </p:txBody>
      </p:sp>
    </p:spTree>
    <p:extLst>
      <p:ext uri="{BB962C8B-B14F-4D97-AF65-F5344CB8AC3E}">
        <p14:creationId xmlns:p14="http://schemas.microsoft.com/office/powerpoint/2010/main" val="35946701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Pre-conditions</a:t>
            </a:r>
            <a:endParaRPr lang="en-US" dirty="0"/>
          </a:p>
        </p:txBody>
      </p:sp>
      <p:sp>
        <p:nvSpPr>
          <p:cNvPr id="3" name="Content Placeholder 2"/>
          <p:cNvSpPr>
            <a:spLocks noGrp="1"/>
          </p:cNvSpPr>
          <p:nvPr>
            <p:ph idx="1"/>
          </p:nvPr>
        </p:nvSpPr>
        <p:spPr/>
        <p:txBody>
          <a:bodyPr>
            <a:normAutofit/>
          </a:bodyPr>
          <a:lstStyle/>
          <a:p>
            <a:r>
              <a:rPr lang="en-US" dirty="0" smtClean="0"/>
              <a:t>What does a function require of its arguments?</a:t>
            </a:r>
          </a:p>
          <a:p>
            <a:pPr lvl="1"/>
            <a:r>
              <a:rPr lang="en-US" dirty="0" smtClean="0"/>
              <a:t>Such a requirement is called a pre-condition</a:t>
            </a:r>
          </a:p>
          <a:p>
            <a:pPr lvl="1"/>
            <a:r>
              <a:rPr lang="en-US" dirty="0" smtClean="0"/>
              <a:t>Sometimes, it’s a good idea to check it</a:t>
            </a:r>
          </a:p>
          <a:p>
            <a:pPr marL="411480" lvl="1" indent="0">
              <a:buNone/>
            </a:pPr>
            <a:endParaRPr lang="en-US" dirty="0" smtClean="0"/>
          </a:p>
          <a:p>
            <a:pPr marL="1133856" lvl="4" indent="0">
              <a:buNone/>
            </a:pPr>
            <a:r>
              <a:rPr lang="en-US" dirty="0">
                <a:solidFill>
                  <a:srgbClr val="008000"/>
                </a:solidFill>
                <a:latin typeface="Consolas"/>
              </a:rPr>
              <a:t>// calculate area of a rectangle</a:t>
            </a:r>
            <a:endParaRPr lang="en-US" dirty="0" smtClean="0">
              <a:solidFill>
                <a:srgbClr val="0000FF"/>
              </a:solidFill>
              <a:latin typeface="Consolas"/>
            </a:endParaRPr>
          </a:p>
          <a:p>
            <a:pPr marL="1133856" lvl="4" indent="0">
              <a:buNone/>
            </a:pPr>
            <a:r>
              <a:rPr lang="en-US" dirty="0" err="1" smtClean="0">
                <a:solidFill>
                  <a:srgbClr val="0000FF"/>
                </a:solidFill>
                <a:latin typeface="Consolas"/>
              </a:rPr>
              <a:t>int</a:t>
            </a:r>
            <a:r>
              <a:rPr lang="en-US" dirty="0" smtClean="0">
                <a:solidFill>
                  <a:prstClr val="black"/>
                </a:solidFill>
                <a:latin typeface="Consolas"/>
              </a:rPr>
              <a:t> </a:t>
            </a:r>
            <a:r>
              <a:rPr lang="en-US" dirty="0">
                <a:solidFill>
                  <a:prstClr val="black"/>
                </a:solidFill>
                <a:latin typeface="Consolas"/>
              </a:rPr>
              <a:t>area(</a:t>
            </a:r>
            <a:r>
              <a:rPr lang="en-US" dirty="0" err="1">
                <a:solidFill>
                  <a:srgbClr val="0000FF"/>
                </a:solidFill>
                <a:latin typeface="Consolas"/>
              </a:rPr>
              <a:t>int</a:t>
            </a:r>
            <a:r>
              <a:rPr lang="en-US" dirty="0">
                <a:solidFill>
                  <a:prstClr val="black"/>
                </a:solidFill>
                <a:latin typeface="Consolas"/>
              </a:rPr>
              <a:t> length, </a:t>
            </a:r>
            <a:r>
              <a:rPr lang="en-US" dirty="0" err="1">
                <a:solidFill>
                  <a:srgbClr val="0000FF"/>
                </a:solidFill>
                <a:latin typeface="Consolas"/>
              </a:rPr>
              <a:t>int</a:t>
            </a:r>
            <a:r>
              <a:rPr lang="en-US" dirty="0">
                <a:solidFill>
                  <a:prstClr val="black"/>
                </a:solidFill>
                <a:latin typeface="Consolas"/>
              </a:rPr>
              <a:t> width</a:t>
            </a:r>
            <a:r>
              <a:rPr lang="en-US" dirty="0" smtClean="0">
                <a:solidFill>
                  <a:prstClr val="black"/>
                </a:solidFill>
                <a:latin typeface="Consolas"/>
              </a:rPr>
              <a:t>)</a:t>
            </a:r>
          </a:p>
          <a:p>
            <a:pPr marL="1133856" lvl="4" indent="0">
              <a:buNone/>
            </a:pPr>
            <a:r>
              <a:rPr lang="en-US" dirty="0" smtClean="0">
                <a:solidFill>
                  <a:prstClr val="black"/>
                </a:solidFill>
                <a:latin typeface="Consolas"/>
              </a:rPr>
              <a:t>{</a:t>
            </a:r>
            <a:endParaRPr lang="en-US" dirty="0">
              <a:solidFill>
                <a:prstClr val="black"/>
              </a:solidFill>
              <a:latin typeface="Consolas"/>
            </a:endParaRPr>
          </a:p>
          <a:p>
            <a:pPr marL="1133856" lvl="4" indent="0">
              <a:buNone/>
            </a:pPr>
            <a:r>
              <a:rPr lang="en-US" dirty="0" smtClean="0">
                <a:solidFill>
                  <a:srgbClr val="008000"/>
                </a:solidFill>
                <a:latin typeface="Consolas"/>
              </a:rPr>
              <a:t>    // </a:t>
            </a:r>
            <a:r>
              <a:rPr lang="en-US" dirty="0">
                <a:solidFill>
                  <a:srgbClr val="008000"/>
                </a:solidFill>
                <a:latin typeface="Consolas"/>
              </a:rPr>
              <a:t>length and width must be positive</a:t>
            </a:r>
            <a:endParaRPr lang="en-US" dirty="0">
              <a:solidFill>
                <a:prstClr val="black"/>
              </a:solidFill>
              <a:latin typeface="Consolas"/>
            </a:endParaRPr>
          </a:p>
          <a:p>
            <a:pPr marL="1133856" lvl="4" indent="0">
              <a:buNone/>
            </a:pPr>
            <a:r>
              <a:rPr lang="en-US" dirty="0">
                <a:solidFill>
                  <a:prstClr val="black"/>
                </a:solidFill>
                <a:latin typeface="Consolas"/>
              </a:rPr>
              <a:t> </a:t>
            </a:r>
            <a:r>
              <a:rPr lang="en-US" dirty="0" smtClean="0">
                <a:solidFill>
                  <a:prstClr val="black"/>
                </a:solidFill>
                <a:latin typeface="Consolas"/>
              </a:rPr>
              <a:t>   </a:t>
            </a:r>
            <a:r>
              <a:rPr lang="en-US" dirty="0" smtClean="0">
                <a:solidFill>
                  <a:srgbClr val="0000FF"/>
                </a:solidFill>
                <a:latin typeface="Consolas"/>
              </a:rPr>
              <a:t>if</a:t>
            </a:r>
            <a:r>
              <a:rPr lang="en-US" dirty="0" smtClean="0">
                <a:solidFill>
                  <a:prstClr val="black"/>
                </a:solidFill>
                <a:latin typeface="Consolas"/>
              </a:rPr>
              <a:t> </a:t>
            </a:r>
            <a:r>
              <a:rPr lang="en-US" dirty="0">
                <a:solidFill>
                  <a:prstClr val="black"/>
                </a:solidFill>
                <a:latin typeface="Consolas"/>
              </a:rPr>
              <a:t>(</a:t>
            </a:r>
            <a:r>
              <a:rPr lang="en-US" dirty="0" smtClean="0">
                <a:solidFill>
                  <a:prstClr val="black"/>
                </a:solidFill>
                <a:latin typeface="Consolas"/>
              </a:rPr>
              <a:t>length &lt;= 0 </a:t>
            </a:r>
            <a:r>
              <a:rPr lang="en-US" dirty="0">
                <a:solidFill>
                  <a:prstClr val="black"/>
                </a:solidFill>
                <a:latin typeface="Consolas"/>
              </a:rPr>
              <a:t>|| width </a:t>
            </a:r>
            <a:r>
              <a:rPr lang="en-US" dirty="0" smtClean="0">
                <a:solidFill>
                  <a:prstClr val="black"/>
                </a:solidFill>
                <a:latin typeface="Consolas"/>
              </a:rPr>
              <a:t>&lt;= 0</a:t>
            </a:r>
            <a:r>
              <a:rPr lang="en-US" dirty="0">
                <a:solidFill>
                  <a:prstClr val="black"/>
                </a:solidFill>
                <a:latin typeface="Consolas"/>
              </a:rPr>
              <a:t>) </a:t>
            </a:r>
            <a:endParaRPr lang="en-US" dirty="0" smtClean="0">
              <a:solidFill>
                <a:prstClr val="black"/>
              </a:solidFill>
              <a:latin typeface="Consolas"/>
            </a:endParaRPr>
          </a:p>
          <a:p>
            <a:pPr marL="1133856" lvl="4" indent="0">
              <a:buNone/>
            </a:pPr>
            <a:r>
              <a:rPr lang="en-US" dirty="0">
                <a:solidFill>
                  <a:prstClr val="black"/>
                </a:solidFill>
                <a:latin typeface="Consolas"/>
              </a:rPr>
              <a:t> </a:t>
            </a:r>
            <a:r>
              <a:rPr lang="en-US" dirty="0" smtClean="0">
                <a:solidFill>
                  <a:prstClr val="black"/>
                </a:solidFill>
                <a:latin typeface="Consolas"/>
              </a:rPr>
              <a:t>       </a:t>
            </a:r>
            <a:r>
              <a:rPr lang="en-US" dirty="0" smtClean="0">
                <a:solidFill>
                  <a:srgbClr val="0000FF"/>
                </a:solidFill>
                <a:latin typeface="Consolas"/>
              </a:rPr>
              <a:t>throw</a:t>
            </a:r>
            <a:r>
              <a:rPr lang="en-US" dirty="0" smtClean="0">
                <a:solidFill>
                  <a:prstClr val="black"/>
                </a:solidFill>
                <a:latin typeface="Consolas"/>
              </a:rPr>
              <a:t> </a:t>
            </a:r>
            <a:r>
              <a:rPr lang="en-US" dirty="0" err="1">
                <a:solidFill>
                  <a:prstClr val="black"/>
                </a:solidFill>
                <a:latin typeface="Consolas"/>
              </a:rPr>
              <a:t>b</a:t>
            </a:r>
            <a:r>
              <a:rPr lang="en-US" dirty="0" err="1" smtClean="0">
                <a:solidFill>
                  <a:prstClr val="black"/>
                </a:solidFill>
                <a:latin typeface="Consolas"/>
              </a:rPr>
              <a:t>ad_area</a:t>
            </a:r>
            <a:r>
              <a:rPr lang="en-US" dirty="0">
                <a:solidFill>
                  <a:prstClr val="black"/>
                </a:solidFill>
                <a:latin typeface="Consolas"/>
              </a:rPr>
              <a:t>();</a:t>
            </a:r>
          </a:p>
          <a:p>
            <a:pPr marL="1133856" lvl="4" indent="0">
              <a:buNone/>
            </a:pPr>
            <a:r>
              <a:rPr lang="en-US" dirty="0">
                <a:solidFill>
                  <a:prstClr val="black"/>
                </a:solidFill>
                <a:latin typeface="Consolas"/>
              </a:rPr>
              <a:t>    </a:t>
            </a:r>
            <a:r>
              <a:rPr lang="en-US" dirty="0" smtClean="0">
                <a:solidFill>
                  <a:srgbClr val="0000FF"/>
                </a:solidFill>
                <a:latin typeface="Consolas"/>
              </a:rPr>
              <a:t>return</a:t>
            </a:r>
            <a:r>
              <a:rPr lang="en-US" dirty="0" smtClean="0">
                <a:solidFill>
                  <a:prstClr val="black"/>
                </a:solidFill>
                <a:latin typeface="Consolas"/>
              </a:rPr>
              <a:t> length * width</a:t>
            </a:r>
            <a:r>
              <a:rPr lang="en-US" dirty="0">
                <a:solidFill>
                  <a:prstClr val="black"/>
                </a:solidFill>
                <a:latin typeface="Consolas"/>
              </a:rPr>
              <a:t>;</a:t>
            </a:r>
          </a:p>
          <a:p>
            <a:pPr marL="1133856" lvl="4" indent="0">
              <a:buNone/>
            </a:pPr>
            <a:r>
              <a:rPr lang="en-US" dirty="0" smtClean="0">
                <a:solidFill>
                  <a:prstClr val="black"/>
                </a:solidFill>
                <a:latin typeface="Consolas"/>
              </a:rPr>
              <a:t>}</a:t>
            </a:r>
            <a:endParaRPr lang="en-US" dirty="0">
              <a:solidFill>
                <a:prstClr val="black"/>
              </a:solidFill>
              <a:latin typeface="Consolas"/>
            </a:endParaRPr>
          </a:p>
        </p:txBody>
      </p:sp>
      <p:sp>
        <p:nvSpPr>
          <p:cNvPr id="6" name="Date Placeholder 5"/>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4" name="Slide Number Placeholder 3"/>
          <p:cNvSpPr>
            <a:spLocks noGrp="1"/>
          </p:cNvSpPr>
          <p:nvPr>
            <p:ph type="sldNum" sz="quarter" idx="12"/>
          </p:nvPr>
        </p:nvSpPr>
        <p:spPr/>
        <p:txBody>
          <a:bodyPr/>
          <a:lstStyle/>
          <a:p>
            <a:fld id="{B6DC76A6-B8E4-469E-93BE-9DC5D5269B11}" type="slidenum">
              <a:rPr lang="en-US" smtClean="0"/>
              <a:pPr/>
              <a:t>44</a:t>
            </a:fld>
            <a:endParaRPr lang="en-US"/>
          </a:p>
        </p:txBody>
      </p:sp>
    </p:spTree>
    <p:extLst>
      <p:ext uri="{BB962C8B-B14F-4D97-AF65-F5344CB8AC3E}">
        <p14:creationId xmlns:p14="http://schemas.microsoft.com/office/powerpoint/2010/main" val="348955525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Post-conditions</a:t>
            </a:r>
            <a:endParaRPr lang="en-US" dirty="0"/>
          </a:p>
        </p:txBody>
      </p:sp>
      <p:sp>
        <p:nvSpPr>
          <p:cNvPr id="3" name="Content Placeholder 2"/>
          <p:cNvSpPr>
            <a:spLocks noGrp="1"/>
          </p:cNvSpPr>
          <p:nvPr>
            <p:ph idx="1"/>
          </p:nvPr>
        </p:nvSpPr>
        <p:spPr>
          <a:xfrm>
            <a:off x="1266490" y="1993395"/>
            <a:ext cx="8065294" cy="4178807"/>
          </a:xfrm>
        </p:spPr>
        <p:txBody>
          <a:bodyPr>
            <a:normAutofit fontScale="92500" lnSpcReduction="20000"/>
          </a:bodyPr>
          <a:lstStyle/>
          <a:p>
            <a:r>
              <a:rPr lang="en-US" dirty="0" smtClean="0"/>
              <a:t>What must be true when a function returns?</a:t>
            </a:r>
          </a:p>
          <a:p>
            <a:pPr lvl="1"/>
            <a:r>
              <a:rPr lang="en-US" dirty="0" smtClean="0"/>
              <a:t>Such a requirement is called a post-condition</a:t>
            </a:r>
          </a:p>
          <a:p>
            <a:pPr marL="109728" indent="0">
              <a:buNone/>
            </a:pPr>
            <a:endParaRPr lang="en-US" dirty="0" smtClean="0">
              <a:solidFill>
                <a:srgbClr val="0000FF"/>
              </a:solidFill>
              <a:latin typeface="Consolas"/>
            </a:endParaRPr>
          </a:p>
          <a:p>
            <a:pPr marL="1133856" lvl="4" indent="0">
              <a:buNone/>
            </a:pPr>
            <a:r>
              <a:rPr lang="en-US" dirty="0">
                <a:solidFill>
                  <a:srgbClr val="008000"/>
                </a:solidFill>
                <a:latin typeface="Consolas"/>
              </a:rPr>
              <a:t>// calculate area of a rectangle</a:t>
            </a:r>
            <a:endParaRPr lang="en-US" dirty="0" smtClean="0">
              <a:solidFill>
                <a:srgbClr val="0000FF"/>
              </a:solidFill>
              <a:latin typeface="Consolas"/>
            </a:endParaRPr>
          </a:p>
          <a:p>
            <a:pPr marL="1133856" lvl="4" indent="0">
              <a:buNone/>
            </a:pPr>
            <a:r>
              <a:rPr lang="en-US" dirty="0" err="1" smtClean="0">
                <a:solidFill>
                  <a:srgbClr val="0000FF"/>
                </a:solidFill>
                <a:latin typeface="Consolas"/>
              </a:rPr>
              <a:t>int</a:t>
            </a:r>
            <a:r>
              <a:rPr lang="en-US" dirty="0" smtClean="0">
                <a:solidFill>
                  <a:prstClr val="black"/>
                </a:solidFill>
                <a:latin typeface="Consolas"/>
              </a:rPr>
              <a:t> </a:t>
            </a:r>
            <a:r>
              <a:rPr lang="en-US" dirty="0">
                <a:solidFill>
                  <a:prstClr val="black"/>
                </a:solidFill>
                <a:latin typeface="Consolas"/>
              </a:rPr>
              <a:t>area(</a:t>
            </a:r>
            <a:r>
              <a:rPr lang="en-US" dirty="0" err="1">
                <a:solidFill>
                  <a:srgbClr val="0000FF"/>
                </a:solidFill>
                <a:latin typeface="Consolas"/>
              </a:rPr>
              <a:t>int</a:t>
            </a:r>
            <a:r>
              <a:rPr lang="en-US" dirty="0">
                <a:solidFill>
                  <a:prstClr val="black"/>
                </a:solidFill>
                <a:latin typeface="Consolas"/>
              </a:rPr>
              <a:t> length, </a:t>
            </a:r>
            <a:r>
              <a:rPr lang="en-US" dirty="0" err="1">
                <a:solidFill>
                  <a:srgbClr val="0000FF"/>
                </a:solidFill>
                <a:latin typeface="Consolas"/>
              </a:rPr>
              <a:t>int</a:t>
            </a:r>
            <a:r>
              <a:rPr lang="en-US" dirty="0">
                <a:solidFill>
                  <a:prstClr val="black"/>
                </a:solidFill>
                <a:latin typeface="Consolas"/>
              </a:rPr>
              <a:t> width</a:t>
            </a:r>
            <a:r>
              <a:rPr lang="en-US" dirty="0" smtClean="0">
                <a:solidFill>
                  <a:prstClr val="black"/>
                </a:solidFill>
                <a:latin typeface="Consolas"/>
              </a:rPr>
              <a:t>)</a:t>
            </a:r>
            <a:endParaRPr lang="en-US" dirty="0">
              <a:solidFill>
                <a:prstClr val="black"/>
              </a:solidFill>
              <a:latin typeface="Consolas"/>
            </a:endParaRPr>
          </a:p>
          <a:p>
            <a:pPr marL="1133856" lvl="4" indent="0">
              <a:buNone/>
            </a:pPr>
            <a:r>
              <a:rPr lang="en-US" dirty="0" smtClean="0">
                <a:solidFill>
                  <a:prstClr val="black"/>
                </a:solidFill>
                <a:latin typeface="Consolas"/>
              </a:rPr>
              <a:t>{</a:t>
            </a:r>
            <a:endParaRPr lang="en-US" dirty="0">
              <a:solidFill>
                <a:prstClr val="black"/>
              </a:solidFill>
              <a:latin typeface="Consolas"/>
            </a:endParaRPr>
          </a:p>
          <a:p>
            <a:pPr marL="1133856" lvl="4" indent="0">
              <a:buNone/>
            </a:pPr>
            <a:r>
              <a:rPr lang="en-US" dirty="0" smtClean="0">
                <a:solidFill>
                  <a:prstClr val="black"/>
                </a:solidFill>
                <a:latin typeface="Consolas"/>
              </a:rPr>
              <a:t>    </a:t>
            </a:r>
            <a:r>
              <a:rPr lang="en-US" dirty="0">
                <a:solidFill>
                  <a:srgbClr val="008000"/>
                </a:solidFill>
                <a:latin typeface="Consolas"/>
              </a:rPr>
              <a:t>// length and width must be positive</a:t>
            </a:r>
            <a:endParaRPr lang="en-US" dirty="0">
              <a:solidFill>
                <a:prstClr val="black"/>
              </a:solidFill>
              <a:latin typeface="Consolas"/>
            </a:endParaRPr>
          </a:p>
          <a:p>
            <a:pPr marL="1133856" lvl="4" indent="0">
              <a:buNone/>
            </a:pPr>
            <a:r>
              <a:rPr lang="en-US" dirty="0" smtClean="0">
                <a:solidFill>
                  <a:prstClr val="black"/>
                </a:solidFill>
                <a:latin typeface="Consolas"/>
              </a:rPr>
              <a:t>    </a:t>
            </a:r>
            <a:r>
              <a:rPr lang="en-US" dirty="0" smtClean="0">
                <a:solidFill>
                  <a:srgbClr val="0000FF"/>
                </a:solidFill>
                <a:latin typeface="Consolas"/>
              </a:rPr>
              <a:t>if</a:t>
            </a:r>
            <a:r>
              <a:rPr lang="en-US" dirty="0" smtClean="0">
                <a:solidFill>
                  <a:prstClr val="black"/>
                </a:solidFill>
                <a:latin typeface="Consolas"/>
              </a:rPr>
              <a:t> </a:t>
            </a:r>
            <a:r>
              <a:rPr lang="en-US" dirty="0">
                <a:solidFill>
                  <a:prstClr val="black"/>
                </a:solidFill>
                <a:latin typeface="Consolas"/>
              </a:rPr>
              <a:t>(</a:t>
            </a:r>
            <a:r>
              <a:rPr lang="en-US" dirty="0" smtClean="0">
                <a:solidFill>
                  <a:prstClr val="black"/>
                </a:solidFill>
                <a:latin typeface="Consolas"/>
              </a:rPr>
              <a:t>length &lt;= 0 </a:t>
            </a:r>
            <a:r>
              <a:rPr lang="en-US" dirty="0">
                <a:solidFill>
                  <a:prstClr val="black"/>
                </a:solidFill>
                <a:latin typeface="Consolas"/>
              </a:rPr>
              <a:t>|| width </a:t>
            </a:r>
            <a:r>
              <a:rPr lang="en-US" dirty="0" smtClean="0">
                <a:solidFill>
                  <a:prstClr val="black"/>
                </a:solidFill>
                <a:latin typeface="Consolas"/>
              </a:rPr>
              <a:t>&lt;= 0</a:t>
            </a:r>
            <a:r>
              <a:rPr lang="en-US" dirty="0">
                <a:solidFill>
                  <a:prstClr val="black"/>
                </a:solidFill>
                <a:latin typeface="Consolas"/>
              </a:rPr>
              <a:t>) </a:t>
            </a:r>
            <a:endParaRPr lang="en-US" dirty="0" smtClean="0">
              <a:solidFill>
                <a:prstClr val="black"/>
              </a:solidFill>
              <a:latin typeface="Consolas"/>
            </a:endParaRPr>
          </a:p>
          <a:p>
            <a:pPr marL="1133856" lvl="4" indent="0">
              <a:buNone/>
            </a:pPr>
            <a:r>
              <a:rPr lang="en-US" dirty="0">
                <a:solidFill>
                  <a:prstClr val="black"/>
                </a:solidFill>
                <a:latin typeface="Consolas"/>
              </a:rPr>
              <a:t> </a:t>
            </a:r>
            <a:r>
              <a:rPr lang="en-US" dirty="0" smtClean="0">
                <a:solidFill>
                  <a:prstClr val="black"/>
                </a:solidFill>
                <a:latin typeface="Consolas"/>
              </a:rPr>
              <a:t>       </a:t>
            </a:r>
            <a:r>
              <a:rPr lang="en-US" dirty="0" smtClean="0">
                <a:solidFill>
                  <a:srgbClr val="0000FF"/>
                </a:solidFill>
                <a:latin typeface="Consolas"/>
              </a:rPr>
              <a:t>throw</a:t>
            </a:r>
            <a:r>
              <a:rPr lang="en-US" dirty="0" smtClean="0">
                <a:solidFill>
                  <a:prstClr val="black"/>
                </a:solidFill>
                <a:latin typeface="Consolas"/>
              </a:rPr>
              <a:t> </a:t>
            </a:r>
            <a:r>
              <a:rPr lang="en-US" dirty="0" err="1">
                <a:solidFill>
                  <a:prstClr val="black"/>
                </a:solidFill>
                <a:latin typeface="Consolas"/>
              </a:rPr>
              <a:t>b</a:t>
            </a:r>
            <a:r>
              <a:rPr lang="en-US" dirty="0" err="1" smtClean="0">
                <a:solidFill>
                  <a:prstClr val="black"/>
                </a:solidFill>
                <a:latin typeface="Consolas"/>
              </a:rPr>
              <a:t>ad_area</a:t>
            </a:r>
            <a:r>
              <a:rPr lang="en-US" dirty="0">
                <a:solidFill>
                  <a:prstClr val="black"/>
                </a:solidFill>
                <a:latin typeface="Consolas"/>
              </a:rPr>
              <a:t>();</a:t>
            </a:r>
          </a:p>
          <a:p>
            <a:pPr marL="1133856" lvl="4" indent="0">
              <a:buNone/>
            </a:pPr>
            <a:endParaRPr lang="en-US" dirty="0" smtClean="0">
              <a:solidFill>
                <a:prstClr val="black"/>
              </a:solidFill>
              <a:latin typeface="Consolas"/>
            </a:endParaRPr>
          </a:p>
          <a:p>
            <a:pPr marL="1133856" lvl="4" indent="0">
              <a:buNone/>
            </a:pPr>
            <a:r>
              <a:rPr lang="en-US" dirty="0" smtClean="0">
                <a:solidFill>
                  <a:prstClr val="black"/>
                </a:solidFill>
                <a:latin typeface="Consolas"/>
              </a:rPr>
              <a:t>    </a:t>
            </a:r>
            <a:r>
              <a:rPr lang="en-US" dirty="0" smtClean="0">
                <a:solidFill>
                  <a:srgbClr val="008000"/>
                </a:solidFill>
                <a:latin typeface="Consolas"/>
              </a:rPr>
              <a:t>// </a:t>
            </a:r>
            <a:r>
              <a:rPr lang="en-US" dirty="0">
                <a:solidFill>
                  <a:srgbClr val="008000"/>
                </a:solidFill>
                <a:latin typeface="Consolas"/>
              </a:rPr>
              <a:t>the result must be a positive </a:t>
            </a:r>
            <a:r>
              <a:rPr lang="en-US" dirty="0" err="1">
                <a:solidFill>
                  <a:srgbClr val="008000"/>
                </a:solidFill>
                <a:latin typeface="Consolas"/>
              </a:rPr>
              <a:t>int</a:t>
            </a:r>
            <a:r>
              <a:rPr lang="en-US" dirty="0">
                <a:solidFill>
                  <a:srgbClr val="008000"/>
                </a:solidFill>
                <a:latin typeface="Consolas"/>
              </a:rPr>
              <a:t> </a:t>
            </a:r>
            <a:r>
              <a:rPr lang="en-US" dirty="0" smtClean="0">
                <a:solidFill>
                  <a:srgbClr val="008000"/>
                </a:solidFill>
                <a:latin typeface="Consolas"/>
              </a:rPr>
              <a:t>that </a:t>
            </a:r>
            <a:r>
              <a:rPr lang="en-US" dirty="0">
                <a:solidFill>
                  <a:srgbClr val="008000"/>
                </a:solidFill>
                <a:latin typeface="Consolas"/>
              </a:rPr>
              <a:t>is the area</a:t>
            </a:r>
            <a:endParaRPr lang="en-US" dirty="0">
              <a:solidFill>
                <a:prstClr val="black"/>
              </a:solidFill>
              <a:latin typeface="Consolas"/>
            </a:endParaRPr>
          </a:p>
          <a:p>
            <a:pPr marL="1133856" lvl="4" indent="0">
              <a:buNone/>
            </a:pPr>
            <a:r>
              <a:rPr lang="en-US" dirty="0">
                <a:solidFill>
                  <a:prstClr val="black"/>
                </a:solidFill>
                <a:latin typeface="Consolas"/>
              </a:rPr>
              <a:t>    </a:t>
            </a:r>
            <a:r>
              <a:rPr lang="en-US" dirty="0" err="1" smtClean="0">
                <a:solidFill>
                  <a:srgbClr val="0000FF"/>
                </a:solidFill>
                <a:latin typeface="Consolas"/>
              </a:rPr>
              <a:t>int</a:t>
            </a:r>
            <a:r>
              <a:rPr lang="en-US" dirty="0" smtClean="0">
                <a:solidFill>
                  <a:prstClr val="black"/>
                </a:solidFill>
                <a:latin typeface="Consolas"/>
              </a:rPr>
              <a:t> </a:t>
            </a:r>
            <a:r>
              <a:rPr lang="en-US" dirty="0">
                <a:solidFill>
                  <a:prstClr val="black"/>
                </a:solidFill>
                <a:latin typeface="Consolas"/>
              </a:rPr>
              <a:t>result = </a:t>
            </a:r>
            <a:r>
              <a:rPr lang="en-US" dirty="0" smtClean="0">
                <a:solidFill>
                  <a:prstClr val="black"/>
                </a:solidFill>
                <a:latin typeface="Consolas"/>
              </a:rPr>
              <a:t>length * width;</a:t>
            </a:r>
          </a:p>
          <a:p>
            <a:pPr marL="1133856" lvl="4" indent="0">
              <a:buNone/>
            </a:pPr>
            <a:endParaRPr lang="en-US" dirty="0">
              <a:solidFill>
                <a:prstClr val="black"/>
              </a:solidFill>
              <a:latin typeface="Consolas"/>
            </a:endParaRPr>
          </a:p>
          <a:p>
            <a:pPr marL="1133856" lvl="4" indent="0">
              <a:buNone/>
            </a:pPr>
            <a:r>
              <a:rPr lang="en-US" dirty="0">
                <a:solidFill>
                  <a:prstClr val="black"/>
                </a:solidFill>
                <a:latin typeface="Consolas"/>
              </a:rPr>
              <a:t>    </a:t>
            </a:r>
            <a:r>
              <a:rPr lang="en-US" dirty="0" smtClean="0">
                <a:solidFill>
                  <a:srgbClr val="0000FF"/>
                </a:solidFill>
                <a:latin typeface="Consolas"/>
              </a:rPr>
              <a:t>if</a:t>
            </a:r>
            <a:r>
              <a:rPr lang="en-US" dirty="0" smtClean="0">
                <a:solidFill>
                  <a:prstClr val="black"/>
                </a:solidFill>
                <a:latin typeface="Consolas"/>
              </a:rPr>
              <a:t> </a:t>
            </a:r>
            <a:r>
              <a:rPr lang="en-US" dirty="0">
                <a:solidFill>
                  <a:prstClr val="black"/>
                </a:solidFill>
                <a:latin typeface="Consolas"/>
              </a:rPr>
              <a:t>(result &lt;= 0) </a:t>
            </a:r>
            <a:r>
              <a:rPr lang="en-US" dirty="0" smtClean="0">
                <a:solidFill>
                  <a:prstClr val="black"/>
                </a:solidFill>
                <a:latin typeface="Consolas"/>
              </a:rPr>
              <a:t>      </a:t>
            </a:r>
            <a:r>
              <a:rPr lang="en-US" dirty="0" smtClean="0">
                <a:solidFill>
                  <a:srgbClr val="008000"/>
                </a:solidFill>
                <a:latin typeface="Consolas"/>
              </a:rPr>
              <a:t>// how could this happen anyways???</a:t>
            </a:r>
            <a:endParaRPr lang="en-US" dirty="0" smtClean="0">
              <a:solidFill>
                <a:prstClr val="black"/>
              </a:solidFill>
              <a:latin typeface="Consolas"/>
            </a:endParaRPr>
          </a:p>
          <a:p>
            <a:pPr marL="1133856" lvl="4" indent="0">
              <a:buNone/>
            </a:pPr>
            <a:r>
              <a:rPr lang="en-US" dirty="0">
                <a:solidFill>
                  <a:prstClr val="black"/>
                </a:solidFill>
                <a:latin typeface="Consolas"/>
              </a:rPr>
              <a:t> </a:t>
            </a:r>
            <a:r>
              <a:rPr lang="en-US" dirty="0" smtClean="0">
                <a:solidFill>
                  <a:prstClr val="black"/>
                </a:solidFill>
                <a:latin typeface="Consolas"/>
              </a:rPr>
              <a:t>       </a:t>
            </a:r>
            <a:r>
              <a:rPr lang="en-US" dirty="0" smtClean="0">
                <a:solidFill>
                  <a:srgbClr val="0000FF"/>
                </a:solidFill>
                <a:latin typeface="Consolas"/>
              </a:rPr>
              <a:t>throw</a:t>
            </a:r>
            <a:r>
              <a:rPr lang="en-US" dirty="0" smtClean="0">
                <a:solidFill>
                  <a:prstClr val="black"/>
                </a:solidFill>
                <a:latin typeface="Consolas"/>
              </a:rPr>
              <a:t> </a:t>
            </a:r>
            <a:r>
              <a:rPr lang="en-US" dirty="0" err="1">
                <a:solidFill>
                  <a:prstClr val="black"/>
                </a:solidFill>
                <a:latin typeface="Consolas"/>
              </a:rPr>
              <a:t>b</a:t>
            </a:r>
            <a:r>
              <a:rPr lang="en-US" dirty="0" err="1" smtClean="0">
                <a:solidFill>
                  <a:prstClr val="black"/>
                </a:solidFill>
                <a:latin typeface="Consolas"/>
              </a:rPr>
              <a:t>ad_area</a:t>
            </a:r>
            <a:r>
              <a:rPr lang="en-US" dirty="0" smtClean="0">
                <a:solidFill>
                  <a:prstClr val="black"/>
                </a:solidFill>
                <a:latin typeface="Consolas"/>
              </a:rPr>
              <a:t>();</a:t>
            </a:r>
          </a:p>
          <a:p>
            <a:pPr marL="1133856" lvl="4" indent="0">
              <a:buNone/>
            </a:pPr>
            <a:endParaRPr lang="en-US" dirty="0">
              <a:solidFill>
                <a:prstClr val="black"/>
              </a:solidFill>
              <a:latin typeface="Consolas"/>
            </a:endParaRPr>
          </a:p>
          <a:p>
            <a:pPr marL="1133856" lvl="4" indent="0">
              <a:buNone/>
            </a:pPr>
            <a:r>
              <a:rPr lang="en-US" dirty="0">
                <a:solidFill>
                  <a:prstClr val="black"/>
                </a:solidFill>
                <a:latin typeface="Consolas"/>
              </a:rPr>
              <a:t>    </a:t>
            </a:r>
            <a:r>
              <a:rPr lang="en-US" dirty="0" smtClean="0">
                <a:solidFill>
                  <a:srgbClr val="0000FF"/>
                </a:solidFill>
                <a:latin typeface="Consolas"/>
              </a:rPr>
              <a:t>return</a:t>
            </a:r>
            <a:r>
              <a:rPr lang="en-US" dirty="0" smtClean="0">
                <a:solidFill>
                  <a:prstClr val="black"/>
                </a:solidFill>
                <a:latin typeface="Consolas"/>
              </a:rPr>
              <a:t> </a:t>
            </a:r>
            <a:r>
              <a:rPr lang="en-US" dirty="0">
                <a:solidFill>
                  <a:prstClr val="black"/>
                </a:solidFill>
                <a:latin typeface="Consolas"/>
              </a:rPr>
              <a:t>result;</a:t>
            </a:r>
          </a:p>
          <a:p>
            <a:pPr marL="1133856" lvl="4" indent="0">
              <a:buNone/>
            </a:pPr>
            <a:r>
              <a:rPr lang="en-US" dirty="0" smtClean="0">
                <a:solidFill>
                  <a:prstClr val="black"/>
                </a:solidFill>
                <a:latin typeface="Consolas"/>
              </a:rPr>
              <a:t>}</a:t>
            </a:r>
            <a:endParaRPr lang="en-US" dirty="0">
              <a:solidFill>
                <a:prstClr val="black"/>
              </a:solidFill>
              <a:latin typeface="Consolas"/>
            </a:endParaRPr>
          </a:p>
        </p:txBody>
      </p:sp>
      <p:sp>
        <p:nvSpPr>
          <p:cNvPr id="6" name="Date Placeholder 5"/>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4" name="Slide Number Placeholder 3"/>
          <p:cNvSpPr>
            <a:spLocks noGrp="1"/>
          </p:cNvSpPr>
          <p:nvPr>
            <p:ph type="sldNum" sz="quarter" idx="12"/>
          </p:nvPr>
        </p:nvSpPr>
        <p:spPr/>
        <p:txBody>
          <a:bodyPr/>
          <a:lstStyle/>
          <a:p>
            <a:fld id="{D7080490-8578-4B13-8B6B-5F09619A9D50}" type="slidenum">
              <a:rPr lang="en-US" smtClean="0"/>
              <a:pPr/>
              <a:t>45</a:t>
            </a:fld>
            <a:endParaRPr lang="en-US"/>
          </a:p>
        </p:txBody>
      </p:sp>
    </p:spTree>
    <p:extLst>
      <p:ext uri="{BB962C8B-B14F-4D97-AF65-F5344CB8AC3E}">
        <p14:creationId xmlns:p14="http://schemas.microsoft.com/office/powerpoint/2010/main" val="19761691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Pre- and post-conditions</a:t>
            </a:r>
            <a:endParaRPr lang="en-US" dirty="0"/>
          </a:p>
        </p:txBody>
      </p:sp>
      <p:sp>
        <p:nvSpPr>
          <p:cNvPr id="3" name="Content Placeholder 2"/>
          <p:cNvSpPr>
            <a:spLocks noGrp="1"/>
          </p:cNvSpPr>
          <p:nvPr>
            <p:ph idx="1"/>
          </p:nvPr>
        </p:nvSpPr>
        <p:spPr/>
        <p:txBody>
          <a:bodyPr/>
          <a:lstStyle/>
          <a:p>
            <a:r>
              <a:rPr lang="en-US" smtClean="0"/>
              <a:t>Always think about them</a:t>
            </a:r>
          </a:p>
          <a:p>
            <a:r>
              <a:rPr lang="en-US" smtClean="0"/>
              <a:t>If nothing else write them as comments</a:t>
            </a:r>
          </a:p>
          <a:p>
            <a:r>
              <a:rPr lang="en-US" smtClean="0"/>
              <a:t>Check them “where reasonable”</a:t>
            </a:r>
          </a:p>
          <a:p>
            <a:r>
              <a:rPr lang="en-US" smtClean="0"/>
              <a:t>Check a lot when you are looking for a bug</a:t>
            </a:r>
          </a:p>
          <a:p>
            <a:r>
              <a:rPr lang="en-US" smtClean="0"/>
              <a:t>This can be tricky</a:t>
            </a:r>
          </a:p>
          <a:p>
            <a:pPr lvl="1"/>
            <a:r>
              <a:rPr lang="en-US" smtClean="0"/>
              <a:t>How could the post-condition for area() fail after the pre-condition succeeded (held)?</a:t>
            </a:r>
            <a:endParaRPr lang="en-US" dirty="0"/>
          </a:p>
        </p:txBody>
      </p:sp>
      <p:sp>
        <p:nvSpPr>
          <p:cNvPr id="6" name="Date Placeholder 5"/>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4" name="Slide Number Placeholder 3"/>
          <p:cNvSpPr>
            <a:spLocks noGrp="1"/>
          </p:cNvSpPr>
          <p:nvPr>
            <p:ph type="sldNum" sz="quarter" idx="12"/>
          </p:nvPr>
        </p:nvSpPr>
        <p:spPr/>
        <p:txBody>
          <a:bodyPr/>
          <a:lstStyle/>
          <a:p>
            <a:fld id="{2D50B90E-438B-43EC-8E2E-4A9993589371}" type="slidenum">
              <a:rPr lang="en-US" smtClean="0"/>
              <a:pPr/>
              <a:t>46</a:t>
            </a:fld>
            <a:endParaRPr lang="en-US"/>
          </a:p>
        </p:txBody>
      </p:sp>
    </p:spTree>
    <p:extLst>
      <p:ext uri="{BB962C8B-B14F-4D97-AF65-F5344CB8AC3E}">
        <p14:creationId xmlns:p14="http://schemas.microsoft.com/office/powerpoint/2010/main" val="271369145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smtClean="0"/>
              <a:t>Testing</a:t>
            </a:r>
            <a:endParaRPr lang="en-US"/>
          </a:p>
        </p:txBody>
      </p:sp>
      <p:sp>
        <p:nvSpPr>
          <p:cNvPr id="46083" name="Rectangle 3"/>
          <p:cNvSpPr>
            <a:spLocks noGrp="1" noChangeArrowheads="1"/>
          </p:cNvSpPr>
          <p:nvPr>
            <p:ph idx="1"/>
          </p:nvPr>
        </p:nvSpPr>
        <p:spPr/>
        <p:txBody>
          <a:bodyPr/>
          <a:lstStyle/>
          <a:p>
            <a:r>
              <a:rPr lang="en-US" smtClean="0"/>
              <a:t>How do we test a program?</a:t>
            </a:r>
          </a:p>
          <a:p>
            <a:pPr lvl="1"/>
            <a:r>
              <a:rPr lang="en-US" smtClean="0"/>
              <a:t>Be systematic</a:t>
            </a:r>
          </a:p>
          <a:p>
            <a:pPr lvl="2"/>
            <a:r>
              <a:rPr lang="en-US" smtClean="0"/>
              <a:t>“pecking at the keyboard” is okay for very small programs and for very initial tests, but is insufficient for real systems</a:t>
            </a:r>
          </a:p>
          <a:p>
            <a:pPr lvl="1"/>
            <a:r>
              <a:rPr lang="en-US" smtClean="0"/>
              <a:t>Think of testing and correctness from the very start</a:t>
            </a:r>
          </a:p>
          <a:p>
            <a:pPr lvl="2"/>
            <a:r>
              <a:rPr lang="en-US" smtClean="0"/>
              <a:t>When possible, test parts of a program in isolation</a:t>
            </a:r>
          </a:p>
          <a:p>
            <a:pPr lvl="3"/>
            <a:r>
              <a:rPr lang="en-US" smtClean="0"/>
              <a:t>E.g., when you write a complicated function write a little program that simply calls it with a lot of arguments to see how it behaves in isolation before putting it into the real program </a:t>
            </a:r>
          </a:p>
          <a:p>
            <a:pPr lvl="1"/>
            <a:r>
              <a:rPr lang="en-US" smtClean="0"/>
              <a:t>We’ll return to this question later</a:t>
            </a:r>
            <a:endParaRPr lang="en-US" dirty="0"/>
          </a:p>
        </p:txBody>
      </p:sp>
      <p:sp>
        <p:nvSpPr>
          <p:cNvPr id="2" name="Date Placeholder 1"/>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4" name="Slide Number Placeholder 5"/>
          <p:cNvSpPr>
            <a:spLocks noGrp="1"/>
          </p:cNvSpPr>
          <p:nvPr>
            <p:ph type="sldNum" sz="quarter" idx="12"/>
          </p:nvPr>
        </p:nvSpPr>
        <p:spPr/>
        <p:txBody>
          <a:bodyPr/>
          <a:lstStyle/>
          <a:p>
            <a:fld id="{2AFB1E90-5184-4E09-A06B-E05D013D5E8F}" type="slidenum">
              <a:rPr lang="en-US" smtClean="0"/>
              <a:pPr/>
              <a:t>47</a:t>
            </a:fld>
            <a:endParaRPr lang="en-US"/>
          </a:p>
        </p:txBody>
      </p:sp>
    </p:spTree>
    <p:extLst>
      <p:ext uri="{BB962C8B-B14F-4D97-AF65-F5344CB8AC3E}">
        <p14:creationId xmlns:p14="http://schemas.microsoft.com/office/powerpoint/2010/main" val="246075121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4937" y="561634"/>
            <a:ext cx="3810000" cy="285750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79735" y="3419134"/>
            <a:ext cx="3813602" cy="2860201"/>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55536" y="2182075"/>
            <a:ext cx="3813600" cy="2860200"/>
          </a:xfrm>
          <a:prstGeom prst="rect">
            <a:avLst/>
          </a:prstGeom>
        </p:spPr>
      </p:pic>
      <p:pic>
        <p:nvPicPr>
          <p:cNvPr id="10" name="Picture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31619" y="3805215"/>
            <a:ext cx="2795905" cy="1866267"/>
          </a:xfrm>
          <a:prstGeom prst="rect">
            <a:avLst/>
          </a:prstGeom>
        </p:spPr>
      </p:pic>
      <p:pic>
        <p:nvPicPr>
          <p:cNvPr id="11" name="Picture 1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097147" y="1181098"/>
            <a:ext cx="2796189" cy="1839224"/>
          </a:xfrm>
          <a:prstGeom prst="rect">
            <a:avLst/>
          </a:prstGeom>
        </p:spPr>
      </p:pic>
      <p:pic>
        <p:nvPicPr>
          <p:cNvPr id="13" name="Picture 1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891759" y="859264"/>
            <a:ext cx="2958566" cy="643669"/>
          </a:xfrm>
          <a:prstGeom prst="rect">
            <a:avLst/>
          </a:prstGeom>
          <a:noFill/>
          <a:ln>
            <a:noFill/>
          </a:ln>
        </p:spPr>
      </p:pic>
      <p:pic>
        <p:nvPicPr>
          <p:cNvPr id="16" name="Picture 1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068578" y="5547935"/>
            <a:ext cx="2570102" cy="346964"/>
          </a:xfrm>
          <a:prstGeom prst="rect">
            <a:avLst/>
          </a:prstGeom>
        </p:spPr>
      </p:pic>
      <p:sp>
        <p:nvSpPr>
          <p:cNvPr id="2" name="Date Placeholder 1"/>
          <p:cNvSpPr>
            <a:spLocks noGrp="1"/>
          </p:cNvSpPr>
          <p:nvPr>
            <p:ph type="dt" sz="half" idx="10"/>
          </p:nvPr>
        </p:nvSpPr>
        <p:spPr/>
        <p:txBody>
          <a:bodyPr/>
          <a:lstStyle/>
          <a:p>
            <a:r>
              <a:rPr lang="en-US" smtClean="0"/>
              <a:t>2/6/2024, Lecture 5</a:t>
            </a:r>
            <a:endParaRPr lang="en-US"/>
          </a:p>
        </p:txBody>
      </p:sp>
      <p:sp>
        <p:nvSpPr>
          <p:cNvPr id="3" name="Footer Placeholder 2"/>
          <p:cNvSpPr>
            <a:spLocks noGrp="1"/>
          </p:cNvSpPr>
          <p:nvPr>
            <p:ph type="ftr" sz="quarter" idx="11"/>
          </p:nvPr>
        </p:nvSpPr>
        <p:spPr/>
        <p:txBody>
          <a:bodyPr/>
          <a:lstStyle/>
          <a:p>
            <a:r>
              <a:rPr lang="en-US" smtClean="0"/>
              <a:t>CSC3380, Spring 2024, Errors</a:t>
            </a:r>
            <a:endParaRPr lang="en-US"/>
          </a:p>
        </p:txBody>
      </p:sp>
      <p:sp>
        <p:nvSpPr>
          <p:cNvPr id="4" name="Slide Number Placeholder 3"/>
          <p:cNvSpPr>
            <a:spLocks noGrp="1"/>
          </p:cNvSpPr>
          <p:nvPr>
            <p:ph type="sldNum" sz="quarter" idx="12"/>
          </p:nvPr>
        </p:nvSpPr>
        <p:spPr/>
        <p:txBody>
          <a:bodyPr>
            <a:normAutofit/>
          </a:bodyPr>
          <a:lstStyle/>
          <a:p>
            <a:fld id="{65339F38-439B-42BE-A6DB-D203DE66964E}" type="slidenum">
              <a:rPr lang="en-US" smtClean="0"/>
              <a:t>48</a:t>
            </a:fld>
            <a:endParaRPr lang="en-US"/>
          </a:p>
        </p:txBody>
      </p:sp>
    </p:spTree>
    <p:extLst>
      <p:ext uri="{BB962C8B-B14F-4D97-AF65-F5344CB8AC3E}">
        <p14:creationId xmlns:p14="http://schemas.microsoft.com/office/powerpoint/2010/main" val="5457026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device&#10;&#10;Description generated with very high confidence">
            <a:extLst>
              <a:ext uri="{FF2B5EF4-FFF2-40B4-BE49-F238E27FC236}">
                <a16:creationId xmlns:a16="http://schemas.microsoft.com/office/drawing/2014/main" id="{16F1AC2F-2728-4940-8744-FF7DCAE5D22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6629400" y="2590800"/>
            <a:ext cx="3831707" cy="2912097"/>
          </a:xfrm>
          <a:prstGeom prst="rect">
            <a:avLst/>
          </a:prstGeom>
        </p:spPr>
      </p:pic>
      <p:sp>
        <p:nvSpPr>
          <p:cNvPr id="2" name="Title 1">
            <a:extLst>
              <a:ext uri="{FF2B5EF4-FFF2-40B4-BE49-F238E27FC236}">
                <a16:creationId xmlns:a16="http://schemas.microsoft.com/office/drawing/2014/main" id="{DB2A0711-2D6F-4786-8BED-A5A506122C60}"/>
              </a:ext>
            </a:extLst>
          </p:cNvPr>
          <p:cNvSpPr>
            <a:spLocks noGrp="1"/>
          </p:cNvSpPr>
          <p:nvPr>
            <p:ph type="title"/>
          </p:nvPr>
        </p:nvSpPr>
        <p:spPr/>
        <p:txBody>
          <a:bodyPr/>
          <a:lstStyle/>
          <a:p>
            <a:r>
              <a:rPr lang="en-US" smtClean="0"/>
              <a:t>Manual Testing</a:t>
            </a:r>
            <a:endParaRPr lang="en-US" dirty="0"/>
          </a:p>
        </p:txBody>
      </p:sp>
      <p:sp>
        <p:nvSpPr>
          <p:cNvPr id="3" name="Content Placeholder 2">
            <a:extLst>
              <a:ext uri="{FF2B5EF4-FFF2-40B4-BE49-F238E27FC236}">
                <a16:creationId xmlns:a16="http://schemas.microsoft.com/office/drawing/2014/main" id="{57188524-D49A-4849-9DF4-930CDDB63B2E}"/>
              </a:ext>
            </a:extLst>
          </p:cNvPr>
          <p:cNvSpPr>
            <a:spLocks noGrp="1"/>
          </p:cNvSpPr>
          <p:nvPr>
            <p:ph idx="1"/>
          </p:nvPr>
        </p:nvSpPr>
        <p:spPr/>
        <p:txBody>
          <a:bodyPr/>
          <a:lstStyle/>
          <a:p>
            <a:r>
              <a:rPr lang="en-US" dirty="0" smtClean="0"/>
              <a:t>The most basic form of testing</a:t>
            </a:r>
          </a:p>
          <a:p>
            <a:pPr lvl="1"/>
            <a:r>
              <a:rPr lang="en-US" dirty="0" smtClean="0"/>
              <a:t>Run the program yourself</a:t>
            </a:r>
          </a:p>
          <a:p>
            <a:pPr lvl="1"/>
            <a:r>
              <a:rPr lang="en-US" dirty="0" smtClean="0"/>
              <a:t>When an error occurs, write it down</a:t>
            </a:r>
          </a:p>
          <a:p>
            <a:pPr lvl="1"/>
            <a:r>
              <a:rPr lang="en-US" dirty="0" smtClean="0"/>
              <a:t>Ensure that the error can be reproduced</a:t>
            </a:r>
          </a:p>
          <a:p>
            <a:pPr lvl="1"/>
            <a:endParaRPr lang="en-US" dirty="0"/>
          </a:p>
          <a:p>
            <a:r>
              <a:rPr lang="en-US" dirty="0" smtClean="0"/>
              <a:t>Create issue on </a:t>
            </a:r>
            <a:r>
              <a:rPr lang="en-US" dirty="0" err="1"/>
              <a:t>G</a:t>
            </a:r>
            <a:r>
              <a:rPr lang="en-US" dirty="0" err="1" smtClean="0"/>
              <a:t>ithub</a:t>
            </a:r>
            <a:endParaRPr lang="en-US" dirty="0"/>
          </a:p>
          <a:p>
            <a:pPr lvl="1"/>
            <a:r>
              <a:rPr lang="en-US" dirty="0" smtClean="0"/>
              <a:t>How to run? What input used?</a:t>
            </a:r>
          </a:p>
          <a:p>
            <a:pPr lvl="1"/>
            <a:r>
              <a:rPr lang="en-US" dirty="0" smtClean="0"/>
              <a:t>What system run on?</a:t>
            </a:r>
          </a:p>
          <a:p>
            <a:pPr lvl="1"/>
            <a:r>
              <a:rPr lang="en-US" dirty="0" smtClean="0"/>
              <a:t>Everything needed to reproduce</a:t>
            </a:r>
          </a:p>
          <a:p>
            <a:pPr lvl="1"/>
            <a:r>
              <a:rPr lang="en-US" dirty="0" smtClean="0"/>
              <a:t>What result is expected? What result is seen?</a:t>
            </a:r>
          </a:p>
          <a:p>
            <a:endParaRPr lang="en-US" dirty="0"/>
          </a:p>
        </p:txBody>
      </p:sp>
      <p:sp>
        <p:nvSpPr>
          <p:cNvPr id="5" name="Date Placeholder 4"/>
          <p:cNvSpPr>
            <a:spLocks noGrp="1"/>
          </p:cNvSpPr>
          <p:nvPr>
            <p:ph type="dt" sz="half" idx="10"/>
          </p:nvPr>
        </p:nvSpPr>
        <p:spPr/>
        <p:txBody>
          <a:bodyPr/>
          <a:lstStyle/>
          <a:p>
            <a:r>
              <a:rPr lang="en-US" smtClean="0"/>
              <a:t>2/6/2024, Lecture 5</a:t>
            </a:r>
            <a:endParaRPr lang="en-US"/>
          </a:p>
        </p:txBody>
      </p:sp>
      <p:sp>
        <p:nvSpPr>
          <p:cNvPr id="6" name="Footer Placeholder 5"/>
          <p:cNvSpPr>
            <a:spLocks noGrp="1"/>
          </p:cNvSpPr>
          <p:nvPr>
            <p:ph type="ftr" sz="quarter" idx="11"/>
          </p:nvPr>
        </p:nvSpPr>
        <p:spPr/>
        <p:txBody>
          <a:bodyPr/>
          <a:lstStyle/>
          <a:p>
            <a:r>
              <a:rPr lang="en-US" smtClean="0"/>
              <a:t>CSC3380, Spring 2024, Errors</a:t>
            </a:r>
            <a:endParaRPr lang="en-US"/>
          </a:p>
        </p:txBody>
      </p:sp>
      <p:sp>
        <p:nvSpPr>
          <p:cNvPr id="7" name="Slide Number Placeholder 6"/>
          <p:cNvSpPr>
            <a:spLocks noGrp="1"/>
          </p:cNvSpPr>
          <p:nvPr>
            <p:ph type="sldNum" sz="quarter" idx="12"/>
          </p:nvPr>
        </p:nvSpPr>
        <p:spPr/>
        <p:txBody>
          <a:bodyPr/>
          <a:lstStyle/>
          <a:p>
            <a:fld id="{361B6064-FECE-466A-BF5C-A30C7EDC9E78}" type="slidenum">
              <a:rPr lang="en-US" smtClean="0"/>
              <a:t>5</a:t>
            </a:fld>
            <a:endParaRPr lang="en-US"/>
          </a:p>
        </p:txBody>
      </p:sp>
    </p:spTree>
    <p:extLst>
      <p:ext uri="{BB962C8B-B14F-4D97-AF65-F5344CB8AC3E}">
        <p14:creationId xmlns:p14="http://schemas.microsoft.com/office/powerpoint/2010/main" val="567817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ecorative image&#10;&#10;woman's head on laptop" title="Decorative image">
            <a:extLst>
              <a:ext uri="{FF2B5EF4-FFF2-40B4-BE49-F238E27FC236}">
                <a16:creationId xmlns:a16="http://schemas.microsoft.com/office/drawing/2014/main" id="{2947D61F-5914-48ED-A5FF-2226E901BFE3}"/>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6934200" y="3124200"/>
            <a:ext cx="3657600" cy="2596896"/>
          </a:xfrm>
          <a:prstGeom prst="rect">
            <a:avLst/>
          </a:prstGeom>
        </p:spPr>
      </p:pic>
      <p:sp>
        <p:nvSpPr>
          <p:cNvPr id="2" name="Title 1">
            <a:extLst>
              <a:ext uri="{FF2B5EF4-FFF2-40B4-BE49-F238E27FC236}">
                <a16:creationId xmlns:a16="http://schemas.microsoft.com/office/drawing/2014/main" id="{D186672C-0B2A-46B8-AB78-98E87BC03AF7}"/>
              </a:ext>
            </a:extLst>
          </p:cNvPr>
          <p:cNvSpPr>
            <a:spLocks noGrp="1"/>
          </p:cNvSpPr>
          <p:nvPr>
            <p:ph type="title"/>
          </p:nvPr>
        </p:nvSpPr>
        <p:spPr/>
        <p:txBody>
          <a:bodyPr/>
          <a:lstStyle/>
          <a:p>
            <a:r>
              <a:rPr lang="en-US" smtClean="0"/>
              <a:t>Issues with Manual Testing</a:t>
            </a:r>
            <a:endParaRPr lang="en-US" dirty="0"/>
          </a:p>
        </p:txBody>
      </p:sp>
      <p:sp>
        <p:nvSpPr>
          <p:cNvPr id="3" name="Content Placeholder 2">
            <a:extLst>
              <a:ext uri="{FF2B5EF4-FFF2-40B4-BE49-F238E27FC236}">
                <a16:creationId xmlns:a16="http://schemas.microsoft.com/office/drawing/2014/main" id="{B122E343-FCDE-42C0-9D70-4E323EE2ABC0}"/>
              </a:ext>
            </a:extLst>
          </p:cNvPr>
          <p:cNvSpPr>
            <a:spLocks noGrp="1"/>
          </p:cNvSpPr>
          <p:nvPr>
            <p:ph idx="1"/>
          </p:nvPr>
        </p:nvSpPr>
        <p:spPr/>
        <p:txBody>
          <a:bodyPr/>
          <a:lstStyle/>
          <a:p>
            <a:r>
              <a:rPr lang="en-US" smtClean="0"/>
              <a:t>To be effective, bugs must be tracked</a:t>
            </a:r>
          </a:p>
          <a:p>
            <a:pPr lvl="1"/>
            <a:r>
              <a:rPr lang="en-US" smtClean="0"/>
              <a:t>Bug reproduction steps must be carefully retained</a:t>
            </a:r>
          </a:p>
          <a:p>
            <a:pPr lvl="1"/>
            <a:r>
              <a:rPr lang="en-US" smtClean="0"/>
              <a:t>Have to re-test after changes</a:t>
            </a:r>
          </a:p>
          <a:p>
            <a:r>
              <a:rPr lang="en-US" smtClean="0"/>
              <a:t>Expensive and error-prone</a:t>
            </a:r>
          </a:p>
          <a:p>
            <a:endParaRPr lang="en-US" dirty="0"/>
          </a:p>
        </p:txBody>
      </p:sp>
      <p:sp>
        <p:nvSpPr>
          <p:cNvPr id="5" name="Date Placeholder 4"/>
          <p:cNvSpPr>
            <a:spLocks noGrp="1"/>
          </p:cNvSpPr>
          <p:nvPr>
            <p:ph type="dt" sz="half" idx="10"/>
          </p:nvPr>
        </p:nvSpPr>
        <p:spPr/>
        <p:txBody>
          <a:bodyPr/>
          <a:lstStyle/>
          <a:p>
            <a:r>
              <a:rPr lang="en-US" smtClean="0"/>
              <a:t>2/6/2024, Lecture 5</a:t>
            </a:r>
            <a:endParaRPr lang="en-US"/>
          </a:p>
        </p:txBody>
      </p:sp>
      <p:sp>
        <p:nvSpPr>
          <p:cNvPr id="6" name="Footer Placeholder 5"/>
          <p:cNvSpPr>
            <a:spLocks noGrp="1"/>
          </p:cNvSpPr>
          <p:nvPr>
            <p:ph type="ftr" sz="quarter" idx="11"/>
          </p:nvPr>
        </p:nvSpPr>
        <p:spPr/>
        <p:txBody>
          <a:bodyPr/>
          <a:lstStyle/>
          <a:p>
            <a:r>
              <a:rPr lang="en-US" smtClean="0"/>
              <a:t>CSC3380, Spring 2024, Errors</a:t>
            </a:r>
            <a:endParaRPr lang="en-US"/>
          </a:p>
        </p:txBody>
      </p:sp>
      <p:sp>
        <p:nvSpPr>
          <p:cNvPr id="7" name="Slide Number Placeholder 6"/>
          <p:cNvSpPr>
            <a:spLocks noGrp="1"/>
          </p:cNvSpPr>
          <p:nvPr>
            <p:ph type="sldNum" sz="quarter" idx="12"/>
          </p:nvPr>
        </p:nvSpPr>
        <p:spPr/>
        <p:txBody>
          <a:bodyPr/>
          <a:lstStyle/>
          <a:p>
            <a:fld id="{361B6064-FECE-466A-BF5C-A30C7EDC9E78}" type="slidenum">
              <a:rPr lang="en-US" smtClean="0"/>
              <a:t>6</a:t>
            </a:fld>
            <a:endParaRPr lang="en-US"/>
          </a:p>
        </p:txBody>
      </p:sp>
    </p:spTree>
    <p:extLst>
      <p:ext uri="{BB962C8B-B14F-4D97-AF65-F5344CB8AC3E}">
        <p14:creationId xmlns:p14="http://schemas.microsoft.com/office/powerpoint/2010/main" val="2437685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8F03B-ACB0-4DE8-86EF-E31A952310EC}"/>
              </a:ext>
            </a:extLst>
          </p:cNvPr>
          <p:cNvSpPr>
            <a:spLocks noGrp="1"/>
          </p:cNvSpPr>
          <p:nvPr>
            <p:ph type="title"/>
          </p:nvPr>
        </p:nvSpPr>
        <p:spPr/>
        <p:txBody>
          <a:bodyPr/>
          <a:lstStyle/>
          <a:p>
            <a:r>
              <a:rPr lang="en-US" smtClean="0"/>
              <a:t>Automated Testing</a:t>
            </a:r>
            <a:endParaRPr lang="en-US" dirty="0"/>
          </a:p>
        </p:txBody>
      </p:sp>
      <p:sp>
        <p:nvSpPr>
          <p:cNvPr id="3" name="Content Placeholder 2">
            <a:extLst>
              <a:ext uri="{FF2B5EF4-FFF2-40B4-BE49-F238E27FC236}">
                <a16:creationId xmlns:a16="http://schemas.microsoft.com/office/drawing/2014/main" id="{B446B396-DBAB-4F67-9F6F-F90D4C95257A}"/>
              </a:ext>
            </a:extLst>
          </p:cNvPr>
          <p:cNvSpPr>
            <a:spLocks noGrp="1"/>
          </p:cNvSpPr>
          <p:nvPr>
            <p:ph idx="1"/>
          </p:nvPr>
        </p:nvSpPr>
        <p:spPr/>
        <p:txBody>
          <a:bodyPr/>
          <a:lstStyle/>
          <a:p>
            <a:r>
              <a:rPr lang="en-US" dirty="0" smtClean="0"/>
              <a:t>Manual testing is still necessary for sanity checks</a:t>
            </a:r>
          </a:p>
          <a:p>
            <a:r>
              <a:rPr lang="en-US" dirty="0" smtClean="0"/>
              <a:t>But we can create automated tests to provide immediate feedback</a:t>
            </a:r>
          </a:p>
          <a:p>
            <a:r>
              <a:rPr lang="en-US" dirty="0" smtClean="0"/>
              <a:t>Tests are automatically run for each change set (commit)</a:t>
            </a:r>
          </a:p>
          <a:p>
            <a:r>
              <a:rPr lang="en-US" dirty="0" smtClean="0"/>
              <a:t>We receive a checklist afterwards seeing how many, and which, tests succeeded and failed</a:t>
            </a:r>
          </a:p>
          <a:p>
            <a:endParaRPr lang="en-US" dirty="0"/>
          </a:p>
        </p:txBody>
      </p:sp>
      <p:sp>
        <p:nvSpPr>
          <p:cNvPr id="4" name="Date Placeholder 3"/>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7</a:t>
            </a:fld>
            <a:endParaRPr lang="en-US"/>
          </a:p>
        </p:txBody>
      </p:sp>
    </p:spTree>
    <p:extLst>
      <p:ext uri="{BB962C8B-B14F-4D97-AF65-F5344CB8AC3E}">
        <p14:creationId xmlns:p14="http://schemas.microsoft.com/office/powerpoint/2010/main" val="4059602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42D51-4DB4-4FDC-A6CF-B39887F117E3}"/>
              </a:ext>
            </a:extLst>
          </p:cNvPr>
          <p:cNvSpPr>
            <a:spLocks noGrp="1"/>
          </p:cNvSpPr>
          <p:nvPr>
            <p:ph type="title"/>
          </p:nvPr>
        </p:nvSpPr>
        <p:spPr/>
        <p:txBody>
          <a:bodyPr/>
          <a:lstStyle/>
          <a:p>
            <a:r>
              <a:rPr lang="en-US" smtClean="0"/>
              <a:t>Test Framework</a:t>
            </a:r>
            <a:endParaRPr lang="en-US" dirty="0"/>
          </a:p>
        </p:txBody>
      </p:sp>
      <p:sp>
        <p:nvSpPr>
          <p:cNvPr id="3" name="Content Placeholder 2">
            <a:extLst>
              <a:ext uri="{FF2B5EF4-FFF2-40B4-BE49-F238E27FC236}">
                <a16:creationId xmlns:a16="http://schemas.microsoft.com/office/drawing/2014/main" id="{F350FA5D-1B23-41FE-B727-A8BD943F64F5}"/>
              </a:ext>
            </a:extLst>
          </p:cNvPr>
          <p:cNvSpPr>
            <a:spLocks noGrp="1"/>
          </p:cNvSpPr>
          <p:nvPr>
            <p:ph idx="1"/>
          </p:nvPr>
        </p:nvSpPr>
        <p:spPr>
          <a:xfrm>
            <a:off x="1261872" y="1828802"/>
            <a:ext cx="9863328" cy="4351337"/>
          </a:xfrm>
        </p:spPr>
        <p:txBody>
          <a:bodyPr/>
          <a:lstStyle/>
          <a:p>
            <a:r>
              <a:rPr lang="en-US" dirty="0" smtClean="0"/>
              <a:t>Testing </a:t>
            </a:r>
            <a:r>
              <a:rPr lang="en-US" dirty="0"/>
              <a:t>and the Catch2 </a:t>
            </a:r>
            <a:r>
              <a:rPr lang="en-US" dirty="0" smtClean="0"/>
              <a:t>framework:</a:t>
            </a:r>
          </a:p>
          <a:p>
            <a:pPr lvl="1"/>
            <a:r>
              <a:rPr lang="en-US" dirty="0" smtClean="0">
                <a:hlinkClick r:id="rId2"/>
              </a:rPr>
              <a:t>https</a:t>
            </a:r>
            <a:r>
              <a:rPr lang="en-US" dirty="0">
                <a:hlinkClick r:id="rId2"/>
              </a:rPr>
              <a:t>://</a:t>
            </a:r>
            <a:r>
              <a:rPr lang="en-US" dirty="0" smtClean="0">
                <a:hlinkClick r:id="rId2"/>
              </a:rPr>
              <a:t>teaching.hkaiser.org/resources/testing.html</a:t>
            </a:r>
            <a:endParaRPr lang="en-US" dirty="0" smtClean="0"/>
          </a:p>
          <a:p>
            <a:r>
              <a:rPr lang="en-US" dirty="0" smtClean="0"/>
              <a:t>Read this to learn everything!</a:t>
            </a:r>
          </a:p>
          <a:p>
            <a:r>
              <a:rPr lang="en-US" dirty="0" smtClean="0"/>
              <a:t>Integrates well with </a:t>
            </a:r>
            <a:r>
              <a:rPr lang="en-US" dirty="0" err="1" smtClean="0"/>
              <a:t>VSCode</a:t>
            </a:r>
            <a:endParaRPr lang="en-US" dirty="0" smtClean="0"/>
          </a:p>
          <a:p>
            <a:pPr lvl="1"/>
            <a:r>
              <a:rPr lang="en-US" dirty="0" smtClean="0"/>
              <a:t>Run tests before pushing, make sure all tests pass</a:t>
            </a:r>
          </a:p>
          <a:p>
            <a:r>
              <a:rPr lang="en-US" dirty="0" smtClean="0"/>
              <a:t>Integrates well with </a:t>
            </a:r>
            <a:r>
              <a:rPr lang="en-US" dirty="0" err="1"/>
              <a:t>G</a:t>
            </a:r>
            <a:r>
              <a:rPr lang="en-US" dirty="0" err="1" smtClean="0"/>
              <a:t>ithub</a:t>
            </a:r>
            <a:r>
              <a:rPr lang="en-US" dirty="0" smtClean="0"/>
              <a:t> automated testing</a:t>
            </a:r>
          </a:p>
          <a:p>
            <a:pPr lvl="1"/>
            <a:r>
              <a:rPr lang="en-US" dirty="0" smtClean="0"/>
              <a:t>Each push triggers the tests – immediate feedback</a:t>
            </a:r>
          </a:p>
          <a:p>
            <a:pPr lvl="1"/>
            <a:r>
              <a:rPr lang="en-US" dirty="0" smtClean="0"/>
              <a:t>This is the basis for grading!</a:t>
            </a:r>
          </a:p>
        </p:txBody>
      </p:sp>
      <p:sp>
        <p:nvSpPr>
          <p:cNvPr id="4" name="Date Placeholder 3"/>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8</a:t>
            </a:fld>
            <a:endParaRPr lang="en-US"/>
          </a:p>
        </p:txBody>
      </p:sp>
    </p:spTree>
    <p:extLst>
      <p:ext uri="{BB962C8B-B14F-4D97-AF65-F5344CB8AC3E}">
        <p14:creationId xmlns:p14="http://schemas.microsoft.com/office/powerpoint/2010/main" val="341987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31063-02EA-4824-A3FF-86ADD0596150}"/>
              </a:ext>
            </a:extLst>
          </p:cNvPr>
          <p:cNvSpPr>
            <a:spLocks noGrp="1"/>
          </p:cNvSpPr>
          <p:nvPr>
            <p:ph type="title"/>
          </p:nvPr>
        </p:nvSpPr>
        <p:spPr/>
        <p:txBody>
          <a:bodyPr/>
          <a:lstStyle/>
          <a:p>
            <a:r>
              <a:rPr lang="en-US" smtClean="0"/>
              <a:t>Unit Testing</a:t>
            </a:r>
            <a:endParaRPr lang="en-US" dirty="0"/>
          </a:p>
        </p:txBody>
      </p:sp>
      <p:sp>
        <p:nvSpPr>
          <p:cNvPr id="3" name="Content Placeholder 2">
            <a:extLst>
              <a:ext uri="{FF2B5EF4-FFF2-40B4-BE49-F238E27FC236}">
                <a16:creationId xmlns:a16="http://schemas.microsoft.com/office/drawing/2014/main" id="{D69BFBF3-141F-429F-BDE4-01306DEEDB59}"/>
              </a:ext>
            </a:extLst>
          </p:cNvPr>
          <p:cNvSpPr>
            <a:spLocks noGrp="1"/>
          </p:cNvSpPr>
          <p:nvPr>
            <p:ph idx="1"/>
          </p:nvPr>
        </p:nvSpPr>
        <p:spPr/>
        <p:txBody>
          <a:bodyPr/>
          <a:lstStyle/>
          <a:p>
            <a:r>
              <a:rPr lang="en-US" dirty="0" smtClean="0"/>
              <a:t>The most common kind of automated testing is Unit Testing</a:t>
            </a:r>
          </a:p>
          <a:p>
            <a:r>
              <a:rPr lang="en-US" dirty="0" smtClean="0"/>
              <a:t>Unit testing is a form of automated testing where you test a single class, module, or method</a:t>
            </a:r>
          </a:p>
          <a:p>
            <a:r>
              <a:rPr lang="en-US" dirty="0" smtClean="0"/>
              <a:t>A unit is the smallest testable portion of an application:</a:t>
            </a:r>
          </a:p>
          <a:p>
            <a:pPr lvl="1"/>
            <a:r>
              <a:rPr lang="en-US" dirty="0" smtClean="0"/>
              <a:t>Each unit test tests one thing</a:t>
            </a:r>
          </a:p>
          <a:p>
            <a:pPr lvl="1"/>
            <a:r>
              <a:rPr lang="en-US" dirty="0" smtClean="0"/>
              <a:t>We can test every function of the unit, and every meaningful case of the function</a:t>
            </a:r>
          </a:p>
          <a:p>
            <a:pPr lvl="1"/>
            <a:r>
              <a:rPr lang="en-US" dirty="0" smtClean="0"/>
              <a:t>Pay particular attention to testing boundary cases</a:t>
            </a:r>
          </a:p>
          <a:p>
            <a:pPr lvl="2"/>
            <a:r>
              <a:rPr lang="en-US" dirty="0" smtClean="0"/>
              <a:t>Zero length strings</a:t>
            </a:r>
          </a:p>
          <a:p>
            <a:pPr lvl="2"/>
            <a:r>
              <a:rPr lang="en-US" dirty="0"/>
              <a:t>C</a:t>
            </a:r>
            <a:r>
              <a:rPr lang="en-US" dirty="0" smtClean="0"/>
              <a:t>heck at minimum/maximum index bounds</a:t>
            </a:r>
            <a:endParaRPr lang="en-US" dirty="0"/>
          </a:p>
        </p:txBody>
      </p:sp>
      <p:sp>
        <p:nvSpPr>
          <p:cNvPr id="4" name="Date Placeholder 3"/>
          <p:cNvSpPr>
            <a:spLocks noGrp="1"/>
          </p:cNvSpPr>
          <p:nvPr>
            <p:ph type="dt" sz="half" idx="10"/>
          </p:nvPr>
        </p:nvSpPr>
        <p:spPr/>
        <p:txBody>
          <a:bodyPr/>
          <a:lstStyle/>
          <a:p>
            <a:r>
              <a:rPr lang="en-US" smtClean="0"/>
              <a:t>2/6/2024, Lecture 5</a:t>
            </a:r>
            <a:endParaRPr lang="en-US"/>
          </a:p>
        </p:txBody>
      </p:sp>
      <p:sp>
        <p:nvSpPr>
          <p:cNvPr id="5" name="Footer Placeholder 4"/>
          <p:cNvSpPr>
            <a:spLocks noGrp="1"/>
          </p:cNvSpPr>
          <p:nvPr>
            <p:ph type="ftr" sz="quarter" idx="11"/>
          </p:nvPr>
        </p:nvSpPr>
        <p:spPr/>
        <p:txBody>
          <a:bodyPr/>
          <a:lstStyle/>
          <a:p>
            <a:r>
              <a:rPr lang="en-US" smtClean="0"/>
              <a:t>CSC3380, Spring 2024, Errors</a:t>
            </a:r>
            <a:endParaRPr lang="en-US"/>
          </a:p>
        </p:txBody>
      </p:sp>
      <p:sp>
        <p:nvSpPr>
          <p:cNvPr id="6" name="Slide Number Placeholder 5"/>
          <p:cNvSpPr>
            <a:spLocks noGrp="1"/>
          </p:cNvSpPr>
          <p:nvPr>
            <p:ph type="sldNum" sz="quarter" idx="12"/>
          </p:nvPr>
        </p:nvSpPr>
        <p:spPr/>
        <p:txBody>
          <a:bodyPr/>
          <a:lstStyle/>
          <a:p>
            <a:fld id="{361B6064-FECE-466A-BF5C-A30C7EDC9E78}" type="slidenum">
              <a:rPr lang="en-US" smtClean="0"/>
              <a:t>9</a:t>
            </a:fld>
            <a:endParaRPr lang="en-US"/>
          </a:p>
        </p:txBody>
      </p:sp>
    </p:spTree>
    <p:extLst>
      <p:ext uri="{BB962C8B-B14F-4D97-AF65-F5344CB8AC3E}">
        <p14:creationId xmlns:p14="http://schemas.microsoft.com/office/powerpoint/2010/main" val="2425825089"/>
      </p:ext>
    </p:extLst>
  </p:cSld>
  <p:clrMapOvr>
    <a:masterClrMapping/>
  </p:clrMapOvr>
</p:sld>
</file>

<file path=ppt/theme/theme1.xml><?xml version="1.0" encoding="utf-8"?>
<a:theme xmlns:a="http://schemas.openxmlformats.org/drawingml/2006/main" name="View">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7B713C7F-58B7-4AE9-B361-B13EB9EC4C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Lecture 5 - Organizing Programs and Data</Template>
  <TotalTime>5877</TotalTime>
  <Words>4106</Words>
  <Application>Microsoft Office PowerPoint</Application>
  <PresentationFormat>Widescreen</PresentationFormat>
  <Paragraphs>659</Paragraphs>
  <Slides>48</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48</vt:i4>
      </vt:variant>
    </vt:vector>
  </HeadingPairs>
  <TitlesOfParts>
    <vt:vector size="55" baseType="lpstr">
      <vt:lpstr>Arial</vt:lpstr>
      <vt:lpstr>Calibri</vt:lpstr>
      <vt:lpstr>Century Schoolbook</vt:lpstr>
      <vt:lpstr>Consolas</vt:lpstr>
      <vt:lpstr>Times New Roman</vt:lpstr>
      <vt:lpstr>Wingdings 2</vt:lpstr>
      <vt:lpstr>View</vt:lpstr>
      <vt:lpstr>Errors</vt:lpstr>
      <vt:lpstr>Course Project</vt:lpstr>
      <vt:lpstr>Course Project</vt:lpstr>
      <vt:lpstr>Software Development Notes</vt:lpstr>
      <vt:lpstr>Manual Testing</vt:lpstr>
      <vt:lpstr>Issues with Manual Testing</vt:lpstr>
      <vt:lpstr>Automated Testing</vt:lpstr>
      <vt:lpstr>Test Framework</vt:lpstr>
      <vt:lpstr>Unit Testing</vt:lpstr>
      <vt:lpstr>Regressions</vt:lpstr>
      <vt:lpstr>Be Careful</vt:lpstr>
      <vt:lpstr>Normal Process</vt:lpstr>
      <vt:lpstr>Guidelines</vt:lpstr>
      <vt:lpstr>Errors and Error Handling</vt:lpstr>
      <vt:lpstr>Abstract</vt:lpstr>
      <vt:lpstr>Overview</vt:lpstr>
      <vt:lpstr>Errors</vt:lpstr>
      <vt:lpstr>Your Program</vt:lpstr>
      <vt:lpstr>Sources of Errors</vt:lpstr>
      <vt:lpstr>Kinds of Errors</vt:lpstr>
      <vt:lpstr>Check your Inputs</vt:lpstr>
      <vt:lpstr>Bad Function Arguments</vt:lpstr>
      <vt:lpstr>Bad Function Arguments</vt:lpstr>
      <vt:lpstr>Bad Function Arguments</vt:lpstr>
      <vt:lpstr>How to Report an Error</vt:lpstr>
      <vt:lpstr>How to Report an Error</vt:lpstr>
      <vt:lpstr>How to Report an Error</vt:lpstr>
      <vt:lpstr>How to Report an Error</vt:lpstr>
      <vt:lpstr>Exceptions</vt:lpstr>
      <vt:lpstr>Out of range</vt:lpstr>
      <vt:lpstr>Exceptions – for now</vt:lpstr>
      <vt:lpstr>Getting an Integer from an Input Stream</vt:lpstr>
      <vt:lpstr>Getting an Integer from an Input Stream</vt:lpstr>
      <vt:lpstr>How to Look for Errors</vt:lpstr>
      <vt:lpstr>Debugging</vt:lpstr>
      <vt:lpstr>Program structure</vt:lpstr>
      <vt:lpstr>First Get the Program to Compile</vt:lpstr>
      <vt:lpstr>First Get the Program to Compile</vt:lpstr>
      <vt:lpstr>Debugging</vt:lpstr>
      <vt:lpstr>Debugging</vt:lpstr>
      <vt:lpstr>Debugging</vt:lpstr>
      <vt:lpstr>Debugging</vt:lpstr>
      <vt:lpstr>Note</vt:lpstr>
      <vt:lpstr>Pre-conditions</vt:lpstr>
      <vt:lpstr>Post-conditions</vt:lpstr>
      <vt:lpstr>Pre- and post-conditions</vt:lpstr>
      <vt:lpstr>Testing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Started</dc:title>
  <dc:creator>Hartmut Kaiser</dc:creator>
  <cp:lastModifiedBy>Hartmut Kaiser</cp:lastModifiedBy>
  <cp:revision>203</cp:revision>
  <dcterms:created xsi:type="dcterms:W3CDTF">2011-06-09T18:54:32Z</dcterms:created>
  <dcterms:modified xsi:type="dcterms:W3CDTF">2024-02-08T14:44:26Z</dcterms:modified>
</cp:coreProperties>
</file>