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1"/>
  </p:sldMasterIdLst>
  <p:notesMasterIdLst>
    <p:notesMasterId r:id="rId47"/>
  </p:notesMasterIdLst>
  <p:handoutMasterIdLst>
    <p:handoutMasterId r:id="rId48"/>
  </p:handoutMasterIdLst>
  <p:sldIdLst>
    <p:sldId id="297" r:id="rId2"/>
    <p:sldId id="363" r:id="rId3"/>
    <p:sldId id="349" r:id="rId4"/>
    <p:sldId id="350" r:id="rId5"/>
    <p:sldId id="351" r:id="rId6"/>
    <p:sldId id="352" r:id="rId7"/>
    <p:sldId id="356" r:id="rId8"/>
    <p:sldId id="358" r:id="rId9"/>
    <p:sldId id="359" r:id="rId10"/>
    <p:sldId id="362" r:id="rId11"/>
    <p:sldId id="355" r:id="rId12"/>
    <p:sldId id="300" r:id="rId13"/>
    <p:sldId id="301" r:id="rId14"/>
    <p:sldId id="302" r:id="rId15"/>
    <p:sldId id="303" r:id="rId16"/>
    <p:sldId id="304" r:id="rId17"/>
    <p:sldId id="305" r:id="rId18"/>
    <p:sldId id="307" r:id="rId19"/>
    <p:sldId id="334" r:id="rId20"/>
    <p:sldId id="306" r:id="rId21"/>
    <p:sldId id="335" r:id="rId22"/>
    <p:sldId id="336" r:id="rId23"/>
    <p:sldId id="337" r:id="rId24"/>
    <p:sldId id="309" r:id="rId25"/>
    <p:sldId id="313" r:id="rId26"/>
    <p:sldId id="314" r:id="rId27"/>
    <p:sldId id="316" r:id="rId28"/>
    <p:sldId id="317" r:id="rId29"/>
    <p:sldId id="343" r:id="rId30"/>
    <p:sldId id="344" r:id="rId31"/>
    <p:sldId id="320" r:id="rId32"/>
    <p:sldId id="321" r:id="rId33"/>
    <p:sldId id="322" r:id="rId34"/>
    <p:sldId id="323" r:id="rId35"/>
    <p:sldId id="325" r:id="rId36"/>
    <p:sldId id="326" r:id="rId37"/>
    <p:sldId id="346" r:id="rId38"/>
    <p:sldId id="347" r:id="rId39"/>
    <p:sldId id="348" r:id="rId40"/>
    <p:sldId id="324" r:id="rId41"/>
    <p:sldId id="338" r:id="rId42"/>
    <p:sldId id="327" r:id="rId43"/>
    <p:sldId id="328" r:id="rId44"/>
    <p:sldId id="330" r:id="rId45"/>
    <p:sldId id="345" r:id="rId46"/>
  </p:sldIdLst>
  <p:sldSz cx="12192000" cy="6858000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37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1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0" autoAdjust="0"/>
    <p:restoredTop sz="94660"/>
  </p:normalViewPr>
  <p:slideViewPr>
    <p:cSldViewPr showGuides="1">
      <p:cViewPr varScale="1">
        <p:scale>
          <a:sx n="110" d="100"/>
          <a:sy n="110" d="100"/>
        </p:scale>
        <p:origin x="528" y="78"/>
      </p:cViewPr>
      <p:guideLst>
        <p:guide orient="horz" pos="2496"/>
        <p:guide pos="3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74"/>
    </p:cViewPr>
  </p:sorterViewPr>
  <p:notesViewPr>
    <p:cSldViewPr showGuides="1">
      <p:cViewPr varScale="1">
        <p:scale>
          <a:sx n="70" d="100"/>
          <a:sy n="70" d="100"/>
        </p:scale>
        <p:origin x="-2814" y="-114"/>
      </p:cViewPr>
      <p:guideLst>
        <p:guide orient="horz" pos="2861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965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965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7995791C-964C-4648-A496-A469E7778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35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1638" y="681038"/>
            <a:ext cx="6056312" cy="3406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4825"/>
            <a:ext cx="5029200" cy="408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965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2965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6ACBD04-5A92-49AA-A612-4FB96D09DD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884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B8C33206-6968-416F-9E65-57614867C66E}" type="slidenum">
              <a:rPr lang="en-US" smtClean="0">
                <a:latin typeface="Times New Roman" charset="0"/>
              </a:rPr>
              <a:pPr/>
              <a:t>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F94A18C5-5702-4DF0-9B65-2EFD3D6B6C75}" type="slidenum">
              <a:rPr lang="en-US" smtClean="0">
                <a:latin typeface="Times New Roman" charset="0"/>
              </a:rPr>
              <a:pPr/>
              <a:t>24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ED48CD7B-C355-433C-B7F8-3E40A27F79EF}" type="slidenum">
              <a:rPr lang="en-US" smtClean="0">
                <a:latin typeface="Times New Roman" charset="0"/>
              </a:rPr>
              <a:pPr/>
              <a:t>25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1B3E119C-C185-4A0E-96D8-271B1D6AAD51}" type="slidenum">
              <a:rPr lang="en-US" smtClean="0">
                <a:latin typeface="Times New Roman" charset="0"/>
              </a:rPr>
              <a:pPr/>
              <a:t>26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B6981468-3466-4A05-868D-973C1C66DFDD}" type="slidenum">
              <a:rPr lang="en-US" smtClean="0">
                <a:latin typeface="Times New Roman" charset="0"/>
              </a:rPr>
              <a:pPr/>
              <a:t>27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807D7527-C347-44B6-985B-F6296495FBB1}" type="slidenum">
              <a:rPr lang="en-US" smtClean="0">
                <a:latin typeface="Times New Roman" charset="0"/>
              </a:rPr>
              <a:pPr/>
              <a:t>28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807D7527-C347-44B6-985B-F6296495FBB1}" type="slidenum">
              <a:rPr lang="en-US" smtClean="0">
                <a:latin typeface="Times New Roman" charset="0"/>
              </a:rPr>
              <a:pPr/>
              <a:t>29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945981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807D7527-C347-44B6-985B-F6296495FBB1}" type="slidenum">
              <a:rPr lang="en-US" smtClean="0">
                <a:latin typeface="Times New Roman" charset="0"/>
              </a:rPr>
              <a:pPr/>
              <a:t>30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67443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4403BFDF-D33F-417C-9A7B-052835D4EF73}" type="slidenum">
              <a:rPr lang="en-US" smtClean="0">
                <a:latin typeface="Times New Roman" charset="0"/>
              </a:rPr>
              <a:pPr/>
              <a:t>31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89A904F0-2ED4-403E-A7EE-DE1593B5A1AB}" type="slidenum">
              <a:rPr lang="en-US" smtClean="0">
                <a:latin typeface="Times New Roman" charset="0"/>
              </a:rPr>
              <a:pPr/>
              <a:t>32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BB44AF38-CBC0-419A-A2F7-EF1341F23A47}" type="slidenum">
              <a:rPr lang="en-US" smtClean="0">
                <a:latin typeface="Times New Roman" charset="0"/>
              </a:rPr>
              <a:pPr/>
              <a:t>33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F02AD081-33E6-49EB-AA66-AA87D81E2086}" type="slidenum">
              <a:rPr lang="en-US" smtClean="0">
                <a:latin typeface="Times New Roman" charset="0"/>
              </a:rPr>
              <a:pPr/>
              <a:t>12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230999F6-05AB-45A7-BE1D-2D5A64493DF8}" type="slidenum">
              <a:rPr lang="en-US" smtClean="0">
                <a:latin typeface="Times New Roman" charset="0"/>
              </a:rPr>
              <a:pPr/>
              <a:t>34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01119DBE-CE3C-46E7-B4F9-2D882EAAAAC3}" type="slidenum">
              <a:rPr lang="en-US" smtClean="0">
                <a:latin typeface="Times New Roman" charset="0"/>
              </a:rPr>
              <a:pPr/>
              <a:t>35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B5A07267-1BBF-4D0E-A096-7E6875316BBD}" type="slidenum">
              <a:rPr lang="en-US" smtClean="0">
                <a:latin typeface="Times New Roman" charset="0"/>
              </a:rPr>
              <a:pPr/>
              <a:t>36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B6981468-3466-4A05-868D-973C1C66DFDD}" type="slidenum">
              <a:rPr lang="en-US" smtClean="0">
                <a:latin typeface="Times New Roman" charset="0"/>
              </a:rPr>
              <a:pPr/>
              <a:t>37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569379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B6981468-3466-4A05-868D-973C1C66DFDD}" type="slidenum">
              <a:rPr lang="en-US" smtClean="0">
                <a:latin typeface="Times New Roman" charset="0"/>
              </a:rPr>
              <a:pPr/>
              <a:t>38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2720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807D7527-C347-44B6-985B-F6296495FBB1}" type="slidenum">
              <a:rPr lang="en-US" smtClean="0">
                <a:latin typeface="Times New Roman" charset="0"/>
              </a:rPr>
              <a:pPr/>
              <a:t>39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394774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A3A4ED34-99AB-4AE1-99DB-E4C44DA66C67}" type="slidenum">
              <a:rPr lang="en-US" smtClean="0">
                <a:latin typeface="Times New Roman" charset="0"/>
              </a:rPr>
              <a:pPr/>
              <a:t>40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D5A5E6D0-5E59-4C41-B218-B7F02A19D8FE}" type="slidenum">
              <a:rPr lang="en-US" smtClean="0">
                <a:latin typeface="Times New Roman" charset="0"/>
              </a:rPr>
              <a:pPr/>
              <a:t>41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BD04AA82-248E-4948-89DF-0F6DCA403E2D}" type="slidenum">
              <a:rPr lang="en-US" smtClean="0">
                <a:latin typeface="Times New Roman" charset="0"/>
              </a:rPr>
              <a:pPr/>
              <a:t>42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CA117038-3E5F-4DC7-A787-E08A50E80483}" type="slidenum">
              <a:rPr lang="en-US" smtClean="0">
                <a:latin typeface="Times New Roman" charset="0"/>
              </a:rPr>
              <a:pPr/>
              <a:t>43</a:t>
            </a:fld>
            <a:endParaRPr lang="en-US" smtClean="0">
              <a:latin typeface="Times New Roman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9CB1BB75-9C89-44A7-815E-1149A64DC012}" type="slidenum">
              <a:rPr lang="en-US" smtClean="0">
                <a:latin typeface="Times New Roman" charset="0"/>
              </a:rPr>
              <a:pPr/>
              <a:t>13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08ED50E8-6388-4CCF-899C-97CAD9A3B77F}" type="slidenum">
              <a:rPr lang="en-US" smtClean="0">
                <a:latin typeface="Times New Roman" charset="0"/>
              </a:rPr>
              <a:pPr/>
              <a:t>44</a:t>
            </a:fld>
            <a:endParaRPr lang="en-US" smtClean="0">
              <a:latin typeface="Times New Roman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91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37B66333-446C-43D9-A929-BD7BB3DFEB33}" type="slidenum">
              <a:rPr lang="en-US" smtClean="0">
                <a:latin typeface="Times New Roman" charset="0"/>
              </a:rPr>
              <a:pPr/>
              <a:t>14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E96CC0E2-C077-48D8-ADA1-2C70B57303F9}" type="slidenum">
              <a:rPr lang="en-US" smtClean="0">
                <a:latin typeface="Times New Roman" charset="0"/>
              </a:rPr>
              <a:pPr/>
              <a:t>15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73703393-B8D3-4B80-BBD2-BE3D8A2D80B9}" type="slidenum">
              <a:rPr lang="en-US" smtClean="0">
                <a:latin typeface="Times New Roman" charset="0"/>
              </a:rPr>
              <a:pPr/>
              <a:t>16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7A905691-F2DD-4C42-A81E-98D499582AE6}" type="slidenum">
              <a:rPr lang="en-US" smtClean="0">
                <a:latin typeface="Times New Roman" charset="0"/>
              </a:rPr>
              <a:pPr/>
              <a:t>17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749259A7-DC97-427D-AA7A-FCDD6EB9DA4C}" type="slidenum">
              <a:rPr lang="en-US" smtClean="0">
                <a:latin typeface="Times New Roman" charset="0"/>
              </a:rPr>
              <a:pPr/>
              <a:t>18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DED61231-8EA8-48E6-BD8C-B28D537687E9}" type="slidenum">
              <a:rPr lang="en-US" smtClean="0">
                <a:latin typeface="Times New Roman" charset="0"/>
              </a:rPr>
              <a:pPr/>
              <a:t>20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3225" y="681038"/>
            <a:ext cx="6056313" cy="3406775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7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705540-2C10-41F6-B4D6-B35CF962D2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072757" y="6642556"/>
            <a:ext cx="49407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smtClean="0">
                <a:latin typeface="+mn-lt"/>
              </a:rPr>
              <a:t>Slides</a:t>
            </a:r>
            <a:r>
              <a:rPr lang="en-US" sz="800" baseline="0" smtClean="0">
                <a:latin typeface="+mn-lt"/>
              </a:rPr>
              <a:t> partially a</a:t>
            </a:r>
            <a:r>
              <a:rPr lang="en-US" sz="800" smtClean="0">
                <a:latin typeface="+mn-lt"/>
              </a:rPr>
              <a:t>dapted </a:t>
            </a:r>
            <a:r>
              <a:rPr lang="en-US" sz="800" dirty="0" smtClean="0">
                <a:latin typeface="+mn-lt"/>
              </a:rPr>
              <a:t>from: Bjarne </a:t>
            </a:r>
            <a:r>
              <a:rPr lang="en-US" sz="800" dirty="0" err="1" smtClean="0">
                <a:latin typeface="+mn-lt"/>
              </a:rPr>
              <a:t>Stroustrup</a:t>
            </a:r>
            <a:r>
              <a:rPr lang="en-US" sz="800" dirty="0" smtClean="0">
                <a:latin typeface="+mn-lt"/>
              </a:rPr>
              <a:t>, Programming – Principles and Practice</a:t>
            </a:r>
            <a:r>
              <a:rPr lang="en-US" sz="800" baseline="0" dirty="0" smtClean="0">
                <a:latin typeface="+mn-lt"/>
              </a:rPr>
              <a:t> using C++</a:t>
            </a:r>
            <a:r>
              <a:rPr lang="en-US" sz="800" dirty="0" smtClean="0">
                <a:latin typeface="+mn-lt"/>
              </a:rPr>
              <a:t> </a:t>
            </a:r>
            <a:endParaRPr lang="en-US" sz="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76876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BF849A-6EA4-4256-87E1-566120D1CA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84509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00D144-5E82-481D-96FB-5FF146147E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4565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E09C2C-8993-451B-B205-1B7124EDFD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30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558703-FC4E-439F-A668-0E17DE17D6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32066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EFDF9-23EA-499F-A6AF-4CB97EA08C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08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75130-F65F-4309-A481-3631376216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352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7F1D1C-8645-440D-989F-956CA56DD5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839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40DB0A-3B26-46BE-B526-443298451A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1340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3EC170-7401-4352-8DAF-0C0FD04D8D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59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5D53A4-D132-4516-B71C-7E5028DFD4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83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1D3EC170-7401-4352-8DAF-0C0FD04D8D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74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g"/><Relationship Id="rId4" Type="http://schemas.openxmlformats.org/officeDocument/2006/relationships/image" Target="../media/image7.jp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Writing a Program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6</a:t>
            </a:r>
          </a:p>
          <a:p>
            <a:r>
              <a:rPr lang="en-US" dirty="0"/>
              <a:t>Hartmut </a:t>
            </a:r>
            <a:r>
              <a:rPr lang="en-US" dirty="0" smtClean="0"/>
              <a:t>Kaiser</a:t>
            </a:r>
          </a:p>
          <a:p>
            <a:r>
              <a:rPr lang="en-US" dirty="0"/>
              <a:t>https://</a:t>
            </a:r>
            <a:r>
              <a:rPr lang="en-US" dirty="0" smtClean="0"/>
              <a:t>teaching.hkaiserorg/spring2024/csc3380/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3915A-C9EA-4E2B-BA17-47C5EDB1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Strategies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D29C4-B7A2-4BA6-BC4B-AF1145A33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9558528" cy="435133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Top-down </a:t>
            </a:r>
          </a:p>
          <a:p>
            <a:pPr lvl="1"/>
            <a:r>
              <a:rPr lang="en-US" dirty="0" smtClean="0"/>
              <a:t>Functional decomposition</a:t>
            </a:r>
          </a:p>
          <a:p>
            <a:pPr lvl="1"/>
            <a:r>
              <a:rPr lang="en-US" dirty="0" smtClean="0"/>
              <a:t>Stepwise refinement at the component level</a:t>
            </a:r>
          </a:p>
          <a:p>
            <a:r>
              <a:rPr lang="en-US" dirty="0" smtClean="0"/>
              <a:t>Bottom up</a:t>
            </a:r>
          </a:p>
          <a:p>
            <a:pPr lvl="1"/>
            <a:r>
              <a:rPr lang="en-US" dirty="0" smtClean="0"/>
              <a:t>Composition</a:t>
            </a:r>
          </a:p>
          <a:p>
            <a:pPr lvl="1"/>
            <a:r>
              <a:rPr lang="en-US" dirty="0" smtClean="0"/>
              <a:t>Design pieces in isolation before deciding how they will fit together as a whole</a:t>
            </a:r>
          </a:p>
          <a:p>
            <a:r>
              <a:rPr lang="en-US" dirty="0" smtClean="0"/>
              <a:t>Stylized</a:t>
            </a:r>
          </a:p>
          <a:p>
            <a:pPr lvl="1"/>
            <a:r>
              <a:rPr lang="en-US" dirty="0" smtClean="0"/>
              <a:t>Pattern (re)use</a:t>
            </a:r>
          </a:p>
          <a:p>
            <a:pPr lvl="1"/>
            <a:r>
              <a:rPr lang="en-US" dirty="0" smtClean="0"/>
              <a:t>Good solution already exists, in part or in whole</a:t>
            </a:r>
          </a:p>
          <a:p>
            <a:r>
              <a:rPr lang="en-US" dirty="0" smtClean="0"/>
              <a:t>There is a place for all of these strategies in software and software system design</a:t>
            </a:r>
          </a:p>
          <a:p>
            <a:pPr lvl="1"/>
            <a:r>
              <a:rPr lang="en-US" dirty="0" smtClean="0"/>
              <a:t>Start with top-down architecture design</a:t>
            </a:r>
          </a:p>
          <a:p>
            <a:pPr lvl="1"/>
            <a:r>
              <a:rPr lang="en-US" dirty="0" smtClean="0"/>
              <a:t>Components are handed off to development team for bottom-up software design</a:t>
            </a:r>
          </a:p>
          <a:p>
            <a:pPr lvl="1"/>
            <a:r>
              <a:rPr lang="en-US" dirty="0" smtClean="0"/>
              <a:t>Patterns are reused at both the architecture and software design levels, where appropriate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AAE09C2C-8993-451B-B205-1B7124EDFD8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2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Calculator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AAE09C2C-8993-451B-B205-1B7124EDFD8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61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Building a program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800" dirty="0"/>
              <a:t>Analysis</a:t>
            </a:r>
          </a:p>
          <a:p>
            <a:pPr lvl="1" eaLnBrk="1" hangingPunct="1">
              <a:defRPr/>
            </a:pPr>
            <a:r>
              <a:rPr lang="en-US" sz="2400" dirty="0"/>
              <a:t>Refine our understanding of the problem</a:t>
            </a:r>
          </a:p>
          <a:p>
            <a:pPr lvl="2" eaLnBrk="1" hangingPunct="1">
              <a:defRPr/>
            </a:pPr>
            <a:r>
              <a:rPr lang="en-US" sz="2000" dirty="0"/>
              <a:t>Think of the final use of our program</a:t>
            </a:r>
          </a:p>
          <a:p>
            <a:pPr eaLnBrk="1" hangingPunct="1">
              <a:defRPr/>
            </a:pPr>
            <a:r>
              <a:rPr lang="en-US" sz="2800" dirty="0"/>
              <a:t>Design</a:t>
            </a:r>
          </a:p>
          <a:p>
            <a:pPr lvl="1" eaLnBrk="1" hangingPunct="1">
              <a:defRPr/>
            </a:pPr>
            <a:r>
              <a:rPr lang="en-US" sz="2400" dirty="0"/>
              <a:t>Create an overall structure for the program</a:t>
            </a:r>
          </a:p>
          <a:p>
            <a:pPr eaLnBrk="1" hangingPunct="1">
              <a:defRPr/>
            </a:pPr>
            <a:r>
              <a:rPr lang="en-US" sz="2800" dirty="0"/>
              <a:t>Implementation</a:t>
            </a:r>
          </a:p>
          <a:p>
            <a:pPr lvl="1" eaLnBrk="1" hangingPunct="1">
              <a:defRPr/>
            </a:pPr>
            <a:r>
              <a:rPr lang="en-US" sz="2400" dirty="0"/>
              <a:t>Write code</a:t>
            </a:r>
          </a:p>
          <a:p>
            <a:pPr lvl="1" eaLnBrk="1" hangingPunct="1">
              <a:defRPr/>
            </a:pPr>
            <a:r>
              <a:rPr lang="en-US" sz="2400" dirty="0"/>
              <a:t>Debug</a:t>
            </a:r>
          </a:p>
          <a:p>
            <a:pPr lvl="1" eaLnBrk="1" hangingPunct="1">
              <a:defRPr/>
            </a:pPr>
            <a:r>
              <a:rPr lang="en-US" sz="2400" dirty="0"/>
              <a:t>Test</a:t>
            </a:r>
          </a:p>
          <a:p>
            <a:pPr eaLnBrk="1" hangingPunct="1">
              <a:defRPr/>
            </a:pPr>
            <a:r>
              <a:rPr lang="en-US" sz="2800" dirty="0"/>
              <a:t>Go through these stages repeatedly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7DDECEE4-74AD-49A2-A91A-1D23DACB4D2B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3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3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Writing a program: Strategy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What is the problem to be solved?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Is the problem statement clear?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Is the problem manageable, given the time, skills, and tools available?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Try breaking it into manageable parts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Do we know of any tools, libraries, etc. that might help?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/>
              <a:t>Yes, even this early: </a:t>
            </a:r>
            <a:r>
              <a:rPr lang="en-US" sz="1800" b="1" dirty="0" err="1">
                <a:latin typeface="Consolas" panose="020B0609020204030204" pitchFamily="49" charset="0"/>
              </a:rPr>
              <a:t>iostream</a:t>
            </a:r>
            <a:r>
              <a:rPr lang="en-US" sz="1800" dirty="0" err="1"/>
              <a:t>s</a:t>
            </a:r>
            <a:r>
              <a:rPr lang="en-US" sz="1800" dirty="0"/>
              <a:t>, </a:t>
            </a:r>
            <a:r>
              <a:rPr lang="en-US" sz="1800" b="1" dirty="0">
                <a:latin typeface="Consolas" panose="020B0609020204030204" pitchFamily="49" charset="0"/>
              </a:rPr>
              <a:t>vector</a:t>
            </a:r>
            <a:r>
              <a:rPr lang="en-US" sz="1800" dirty="0"/>
              <a:t>, etc.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Build a small, limited version solving a key part of the problem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To bring out problems in our understanding, ideas, or tools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Possibly change the details of the problem statement to make it manageable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If that doesn’t work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Throw away the first version and make another limited version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Keep doing that until we find a version that we’re happy with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Build a full scale solution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Ideally by using part of our initial version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AA7C8184-A51F-47A8-8759-D442A95D05E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5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5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5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5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54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54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54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54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54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54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54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54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Writing a program: Example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/>
              <a:t>I’ll build a program in stages, making lot of  “typical mistakes” along the way</a:t>
            </a:r>
          </a:p>
          <a:p>
            <a:pPr lvl="1" eaLnBrk="1" hangingPunct="1">
              <a:defRPr/>
            </a:pPr>
            <a:r>
              <a:rPr lang="en-US" sz="2400" dirty="0"/>
              <a:t>Even experienced programmers make mistakes</a:t>
            </a:r>
          </a:p>
          <a:p>
            <a:pPr lvl="2" eaLnBrk="1" hangingPunct="1">
              <a:defRPr/>
            </a:pPr>
            <a:r>
              <a:rPr lang="en-US" sz="2000" dirty="0"/>
              <a:t>Lots of mistakes; it’s a necessary part of learning</a:t>
            </a:r>
          </a:p>
          <a:p>
            <a:pPr lvl="1" eaLnBrk="1" hangingPunct="1">
              <a:defRPr/>
            </a:pPr>
            <a:r>
              <a:rPr lang="en-US" sz="2400" dirty="0"/>
              <a:t>Designing a good program is genuinely difficult</a:t>
            </a:r>
          </a:p>
          <a:p>
            <a:pPr lvl="1" eaLnBrk="1" hangingPunct="1">
              <a:defRPr/>
            </a:pPr>
            <a:r>
              <a:rPr lang="en-US" sz="2400" dirty="0"/>
              <a:t>It’s often faster to let the compiler detect gross mistakes than to try to get every detail right the first time</a:t>
            </a:r>
          </a:p>
          <a:p>
            <a:pPr lvl="2" eaLnBrk="1" hangingPunct="1">
              <a:defRPr/>
            </a:pPr>
            <a:r>
              <a:rPr lang="en-US" sz="2000" dirty="0"/>
              <a:t>Concentrate on the important design choices</a:t>
            </a:r>
          </a:p>
          <a:p>
            <a:pPr lvl="1" eaLnBrk="1" hangingPunct="1">
              <a:defRPr/>
            </a:pPr>
            <a:r>
              <a:rPr lang="en-US" sz="2400" dirty="0"/>
              <a:t>Building a simple, incomplete version allows us to experiment and get feedback</a:t>
            </a:r>
          </a:p>
          <a:p>
            <a:pPr lvl="2" eaLnBrk="1" hangingPunct="1">
              <a:defRPr/>
            </a:pPr>
            <a:r>
              <a:rPr lang="en-US" sz="2000" dirty="0"/>
              <a:t>Good programs are “grown”</a:t>
            </a:r>
            <a:endParaRPr lang="en-US" sz="2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F35BF115-27EA-46AB-A55B-DE90D6688B57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 simple calculator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Given expressions as input from the keyboard, evaluate them and write out the resulting value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For example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/>
              <a:t>Expression: </a:t>
            </a:r>
            <a:r>
              <a:rPr lang="en-US" sz="2000" i="1" dirty="0">
                <a:latin typeface="Consolas" panose="020B0609020204030204" pitchFamily="49" charset="0"/>
              </a:rPr>
              <a:t>2+2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/>
              <a:t>Result: </a:t>
            </a:r>
            <a:r>
              <a:rPr lang="en-US" sz="2000" dirty="0">
                <a:latin typeface="Consolas" panose="020B0609020204030204" pitchFamily="49" charset="0"/>
              </a:rPr>
              <a:t>4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/>
              <a:t>Expression: </a:t>
            </a:r>
            <a:r>
              <a:rPr lang="en-US" sz="2000" i="1" dirty="0">
                <a:latin typeface="Consolas" panose="020B0609020204030204" pitchFamily="49" charset="0"/>
              </a:rPr>
              <a:t>2+2*3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/>
              <a:t>Result: </a:t>
            </a:r>
            <a:r>
              <a:rPr lang="en-US" sz="2000" dirty="0">
                <a:latin typeface="Consolas" panose="020B0609020204030204" pitchFamily="49" charset="0"/>
              </a:rPr>
              <a:t>8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/>
              <a:t>Expression: </a:t>
            </a:r>
            <a:r>
              <a:rPr lang="en-US" sz="2000" i="1" dirty="0">
                <a:latin typeface="Consolas" panose="020B0609020204030204" pitchFamily="49" charset="0"/>
              </a:rPr>
              <a:t>2+3-25/5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/>
              <a:t>Result: </a:t>
            </a:r>
            <a:r>
              <a:rPr lang="en-US" sz="2000" dirty="0">
                <a:latin typeface="Consolas" panose="020B0609020204030204" pitchFamily="49" charset="0"/>
              </a:rPr>
              <a:t>0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Let’s refine this a bit more 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83BB3DDD-F0A2-4FF4-9A59-E3210DD91B9F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Pseudo Code</a:t>
            </a: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600" dirty="0" smtClean="0"/>
              <a:t>A first idea: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800" dirty="0" smtClean="0"/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err="1" smtClean="0">
                <a:latin typeface="Consolas" panose="020B0609020204030204" pitchFamily="49" charset="0"/>
              </a:rPr>
              <a:t>int</a:t>
            </a:r>
            <a:r>
              <a:rPr lang="en-US" sz="2000" dirty="0" smtClean="0">
                <a:latin typeface="Consolas" panose="020B0609020204030204" pitchFamily="49" charset="0"/>
              </a:rPr>
              <a:t> main()	 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	</a:t>
            </a:r>
            <a:r>
              <a:rPr lang="en-US" sz="2000" dirty="0" smtClean="0">
                <a:latin typeface="Consolas" panose="020B0609020204030204" pitchFamily="49" charset="0"/>
              </a:rPr>
              <a:t>variables			</a:t>
            </a:r>
            <a:r>
              <a:rPr lang="en-US" sz="2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pseudo code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100" dirty="0">
                <a:solidFill>
                  <a:srgbClr val="008000"/>
                </a:solidFill>
                <a:latin typeface="Consolas" panose="020B0609020204030204" pitchFamily="49" charset="0"/>
              </a:rPr>
              <a:t>	</a:t>
            </a:r>
            <a:r>
              <a:rPr lang="en-US" sz="2000" dirty="0" smtClean="0">
                <a:latin typeface="Consolas" panose="020B0609020204030204" pitchFamily="49" charset="0"/>
              </a:rPr>
              <a:t>while (get a line) {		</a:t>
            </a:r>
            <a:r>
              <a:rPr lang="en-US" sz="2100" spc="1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what's a line?</a:t>
            </a:r>
          </a:p>
          <a:p>
            <a:pPr lvl="2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latin typeface="Consolas" panose="020B0609020204030204" pitchFamily="49" charset="0"/>
              </a:rPr>
              <a:t>		    analyze the expression	</a:t>
            </a:r>
            <a:r>
              <a:rPr lang="en-US" sz="2100" spc="1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what does that mean?</a:t>
            </a:r>
          </a:p>
          <a:p>
            <a:pPr lvl="2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latin typeface="Consolas" panose="020B0609020204030204" pitchFamily="49" charset="0"/>
              </a:rPr>
              <a:t>		    evaluate the expression</a:t>
            </a:r>
          </a:p>
          <a:p>
            <a:pPr lvl="2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latin typeface="Consolas" panose="020B0609020204030204" pitchFamily="49" charset="0"/>
              </a:rPr>
              <a:t>		    print the result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>
                <a:latin typeface="Consolas" panose="020B0609020204030204" pitchFamily="49" charset="0"/>
              </a:rPr>
              <a:t>	  }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>
                <a:latin typeface="Consolas" panose="020B06090202040302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600" dirty="0" smtClean="0"/>
              <a:t>How do we represent </a:t>
            </a:r>
            <a:r>
              <a:rPr lang="en-US" sz="2600" b="1" dirty="0" smtClean="0">
                <a:latin typeface="Consolas" panose="020B0609020204030204" pitchFamily="49" charset="0"/>
              </a:rPr>
              <a:t>45+5/7</a:t>
            </a:r>
            <a:r>
              <a:rPr lang="en-US" sz="2600" dirty="0" smtClean="0"/>
              <a:t> as data?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600" dirty="0" smtClean="0"/>
              <a:t>How do we find </a:t>
            </a:r>
            <a:r>
              <a:rPr lang="en-US" sz="2600" b="1" dirty="0" smtClean="0">
                <a:latin typeface="Consolas" panose="020B0609020204030204" pitchFamily="49" charset="0"/>
              </a:rPr>
              <a:t>45   +   5     /</a:t>
            </a:r>
            <a:r>
              <a:rPr lang="en-US" sz="2600" b="1" dirty="0" smtClean="0"/>
              <a:t>    </a:t>
            </a:r>
            <a:r>
              <a:rPr lang="en-US" sz="2600" dirty="0" smtClean="0"/>
              <a:t>and</a:t>
            </a:r>
            <a:r>
              <a:rPr lang="en-US" sz="2600" b="1" dirty="0" smtClean="0"/>
              <a:t>   </a:t>
            </a:r>
            <a:r>
              <a:rPr lang="en-US" sz="2600" b="1" dirty="0" smtClean="0">
                <a:latin typeface="Consolas" panose="020B0609020204030204" pitchFamily="49" charset="0"/>
              </a:rPr>
              <a:t>7</a:t>
            </a:r>
            <a:r>
              <a:rPr lang="en-US" sz="2600" b="1" dirty="0" smtClean="0"/>
              <a:t>  </a:t>
            </a:r>
            <a:r>
              <a:rPr lang="en-US" sz="2600" dirty="0" smtClean="0"/>
              <a:t> in an input string?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600" dirty="0" smtClean="0"/>
              <a:t>How do we make sure that </a:t>
            </a:r>
            <a:r>
              <a:rPr lang="en-US" sz="2600" b="1" dirty="0" smtClean="0">
                <a:latin typeface="Consolas" panose="020B0609020204030204" pitchFamily="49" charset="0"/>
              </a:rPr>
              <a:t>45+5/7</a:t>
            </a:r>
            <a:r>
              <a:rPr lang="en-US" sz="2600" dirty="0" smtClean="0"/>
              <a:t> means </a:t>
            </a:r>
            <a:r>
              <a:rPr lang="en-US" sz="2600" b="1" dirty="0" smtClean="0">
                <a:latin typeface="Consolas" panose="020B0609020204030204" pitchFamily="49" charset="0"/>
              </a:rPr>
              <a:t>45+(5/7)</a:t>
            </a:r>
            <a:r>
              <a:rPr lang="en-US" sz="2600" dirty="0" smtClean="0">
                <a:latin typeface="Consolas" panose="020B0609020204030204" pitchFamily="49" charset="0"/>
              </a:rPr>
              <a:t> </a:t>
            </a:r>
            <a:r>
              <a:rPr lang="en-US" sz="2600" dirty="0" smtClean="0"/>
              <a:t>rather than </a:t>
            </a:r>
            <a:r>
              <a:rPr lang="en-US" sz="2600" b="1" dirty="0" smtClean="0">
                <a:latin typeface="Consolas" panose="020B0609020204030204" pitchFamily="49" charset="0"/>
              </a:rPr>
              <a:t>(45+5)/7</a:t>
            </a:r>
            <a:r>
              <a:rPr lang="en-US" sz="2600" dirty="0" smtClean="0"/>
              <a:t>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600" dirty="0" smtClean="0"/>
              <a:t>Should we allow floating-point numbers (sure!)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600" dirty="0" smtClean="0"/>
              <a:t>Can we have variables?   </a:t>
            </a:r>
            <a:r>
              <a:rPr lang="en-US" sz="2600" b="1" dirty="0" smtClean="0">
                <a:latin typeface="Consolas" panose="020B0609020204030204" pitchFamily="49" charset="0"/>
              </a:rPr>
              <a:t>v=7; m=9; v*m</a:t>
            </a:r>
            <a:r>
              <a:rPr lang="en-US" sz="2600" dirty="0" smtClean="0">
                <a:latin typeface="Consolas" panose="020B0609020204030204" pitchFamily="49" charset="0"/>
              </a:rPr>
              <a:t> </a:t>
            </a:r>
            <a:r>
              <a:rPr lang="en-US" sz="2600" dirty="0" smtClean="0"/>
              <a:t>(later)</a:t>
            </a:r>
            <a:endParaRPr lang="en-US" sz="2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71B60FC5-B60B-424A-8CA2-2FBFA81AC19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16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16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16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16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simple </a:t>
            </a:r>
            <a:r>
              <a:rPr lang="en-US" dirty="0" smtClean="0"/>
              <a:t>Calculator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1828800"/>
            <a:ext cx="8872728" cy="4351337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Wait!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We are just about to reinvent the wheel!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Read Chapter </a:t>
            </a:r>
            <a:r>
              <a:rPr lang="en-US" sz="2400" dirty="0" smtClean="0"/>
              <a:t>6 </a:t>
            </a:r>
            <a:r>
              <a:rPr lang="en-US" sz="2400" dirty="0"/>
              <a:t>for more examples of dead-end </a:t>
            </a:r>
            <a:r>
              <a:rPr lang="en-US" sz="2400" dirty="0" smtClean="0"/>
              <a:t>approaches</a:t>
            </a:r>
            <a:r>
              <a:rPr lang="en-US" sz="2400" baseline="30000" dirty="0" smtClean="0"/>
              <a:t>1</a:t>
            </a:r>
            <a:endParaRPr lang="en-US" sz="2400" baseline="30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What would the experts do?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Computers have been evaluating expressions for 50+ years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There </a:t>
            </a:r>
            <a:r>
              <a:rPr lang="en-US" sz="2400" i="1" dirty="0"/>
              <a:t>has</a:t>
            </a:r>
            <a:r>
              <a:rPr lang="en-US" sz="2400" dirty="0"/>
              <a:t>  to be a solution!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What </a:t>
            </a:r>
            <a:r>
              <a:rPr lang="en-US" sz="2400" i="1" dirty="0"/>
              <a:t>did</a:t>
            </a:r>
            <a:r>
              <a:rPr lang="en-US" sz="2400" dirty="0"/>
              <a:t>  the experts do?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/>
              <a:t>Reading is good for you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/>
              <a:t>Asking more experienced friends/colleagues can be far more effective, pleasant, and time-effective than slogging along on your own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D90FDB44-0B9F-4E92-A465-4CF9C6AF509E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109915" y="6341899"/>
            <a:ext cx="781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1</a:t>
            </a:r>
            <a:r>
              <a:rPr lang="en-US" dirty="0" smtClean="0"/>
              <a:t> Bjarne </a:t>
            </a:r>
            <a:r>
              <a:rPr lang="en-US" dirty="0" err="1"/>
              <a:t>Stroustrup</a:t>
            </a:r>
            <a:r>
              <a:rPr lang="en-US" dirty="0"/>
              <a:t>, Programming – Principles and Practice using C</a:t>
            </a:r>
            <a:r>
              <a:rPr lang="en-US" dirty="0" smtClean="0"/>
              <a:t>++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side trip: Grammars</a:t>
            </a:r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a grammar?  </a:t>
            </a:r>
          </a:p>
          <a:p>
            <a:pPr lvl="1"/>
            <a:r>
              <a:rPr lang="en-US" dirty="0" smtClean="0"/>
              <a:t>A set of  (syntax) rules for expressions.</a:t>
            </a:r>
          </a:p>
          <a:p>
            <a:pPr lvl="1"/>
            <a:r>
              <a:rPr lang="en-US" dirty="0" smtClean="0"/>
              <a:t>The rules say how to analyze (“parse”) an expression.</a:t>
            </a:r>
          </a:p>
          <a:p>
            <a:pPr lvl="1"/>
            <a:r>
              <a:rPr lang="en-US" dirty="0" smtClean="0"/>
              <a:t>Some seem hard-wired into our brains</a:t>
            </a:r>
          </a:p>
          <a:p>
            <a:pPr lvl="1"/>
            <a:r>
              <a:rPr lang="en-US" dirty="0" smtClean="0"/>
              <a:t>Example, you know what this means:</a:t>
            </a:r>
          </a:p>
          <a:p>
            <a:pPr lvl="2"/>
            <a:r>
              <a:rPr lang="en-US" dirty="0" smtClean="0">
                <a:latin typeface="Consolas" panose="020B0609020204030204" pitchFamily="49" charset="0"/>
              </a:rPr>
              <a:t>2*3+4/2</a:t>
            </a:r>
          </a:p>
          <a:p>
            <a:pPr lvl="2"/>
            <a:r>
              <a:rPr lang="en-US" dirty="0" smtClean="0"/>
              <a:t>“birds fly but fish swim”</a:t>
            </a:r>
          </a:p>
          <a:p>
            <a:pPr lvl="1"/>
            <a:r>
              <a:rPr lang="en-US" dirty="0" smtClean="0"/>
              <a:t>You know that this is wrong:</a:t>
            </a:r>
          </a:p>
          <a:p>
            <a:pPr lvl="2"/>
            <a:r>
              <a:rPr lang="en-US" dirty="0" smtClean="0">
                <a:latin typeface="Consolas" panose="020B0609020204030204" pitchFamily="49" charset="0"/>
              </a:rPr>
              <a:t>2 * + 3 4/2</a:t>
            </a:r>
          </a:p>
          <a:p>
            <a:pPr lvl="2"/>
            <a:r>
              <a:rPr lang="en-US" dirty="0" smtClean="0"/>
              <a:t>“fly birds fish but swim”</a:t>
            </a:r>
          </a:p>
          <a:p>
            <a:pPr lvl="1"/>
            <a:r>
              <a:rPr lang="en-US" dirty="0" smtClean="0"/>
              <a:t>Why is it right/wrong?</a:t>
            </a:r>
          </a:p>
          <a:p>
            <a:pPr lvl="1"/>
            <a:r>
              <a:rPr lang="en-US" dirty="0" smtClean="0"/>
              <a:t>How do we know?</a:t>
            </a:r>
          </a:p>
          <a:p>
            <a:pPr lvl="1"/>
            <a:r>
              <a:rPr lang="en-US" dirty="0" smtClean="0"/>
              <a:t>How can we teach what we know to a computer?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1337129-D164-4B64-A713-342781AD50C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7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7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7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7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7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7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77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77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7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7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Grammars – “English”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54E88C8A-A5B5-4255-9FF3-4CAF9E0C08E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133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823395"/>
            <a:ext cx="6426486" cy="4196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STEM Careers at the NSA and Quantum Computing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Event Details: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Date: </a:t>
            </a:r>
            <a:r>
              <a:rPr lang="en-US" dirty="0" smtClean="0"/>
              <a:t>02/08/2024 (today)</a:t>
            </a:r>
            <a:endParaRPr lang="en-US" dirty="0"/>
          </a:p>
          <a:p>
            <a:r>
              <a:rPr lang="en-US" dirty="0"/>
              <a:t>Time: 2:00 pm CST</a:t>
            </a:r>
          </a:p>
          <a:p>
            <a:r>
              <a:rPr lang="en-US" dirty="0"/>
              <a:t>Location: CCT-Digital Media Center (Theater)</a:t>
            </a:r>
          </a:p>
          <a:p>
            <a:r>
              <a:rPr lang="en-US" dirty="0"/>
              <a:t>Speaker: Sean Nemetz-MA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talk is specially designed for students, professionals, and anyone interested in the cutting-edge developments in STEM. We will discuss opportunities for a STEM career at the agency. This will be followed by a more technical talk about quantum computing, its immediate application in public key cryptography, and the potential impact of quantum computing on the NSA's mission.  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AAE09C2C-8993-451B-B205-1B7124EDFD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1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Expression Grammar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900" dirty="0"/>
              <a:t>This is what the experts usually do – write a </a:t>
            </a:r>
            <a:r>
              <a:rPr lang="en-US" sz="2900" i="1" dirty="0"/>
              <a:t>grammar</a:t>
            </a:r>
            <a:r>
              <a:rPr lang="en-US" sz="2900" dirty="0" smtClean="0"/>
              <a:t>:</a:t>
            </a:r>
            <a:endParaRPr lang="en-US" sz="1300" dirty="0"/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800" b="1" dirty="0" smtClean="0"/>
          </a:p>
          <a:p>
            <a:pPr marL="1376363" indent="-182563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</a:rPr>
              <a:t>Expression </a:t>
            </a:r>
            <a:r>
              <a:rPr lang="en-US" sz="1800" dirty="0">
                <a:latin typeface="Consolas" panose="020B0609020204030204" pitchFamily="49" charset="0"/>
              </a:rPr>
              <a:t>:</a:t>
            </a:r>
          </a:p>
          <a:p>
            <a:pPr marL="1376363" indent="-182563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onsolas" panose="020B0609020204030204" pitchFamily="49" charset="0"/>
              </a:rPr>
              <a:t>	Term</a:t>
            </a:r>
          </a:p>
          <a:p>
            <a:pPr marL="1376363" indent="-182563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onsolas" panose="020B0609020204030204" pitchFamily="49" charset="0"/>
              </a:rPr>
              <a:t>	Expression ‘+’ Term 	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i="1" dirty="0" smtClean="0">
                <a:latin typeface="Consolas" panose="020B0609020204030204" pitchFamily="49" charset="0"/>
              </a:rPr>
              <a:t>e.g</a:t>
            </a:r>
            <a:r>
              <a:rPr lang="en-US" sz="1800" i="1" dirty="0">
                <a:latin typeface="Consolas" panose="020B0609020204030204" pitchFamily="49" charset="0"/>
              </a:rPr>
              <a:t>.</a:t>
            </a:r>
            <a:r>
              <a:rPr lang="en-US" sz="1800" dirty="0">
                <a:latin typeface="Consolas" panose="020B0609020204030204" pitchFamily="49" charset="0"/>
              </a:rPr>
              <a:t>, 1+2,   (1-2)+3,   2*3+1</a:t>
            </a:r>
          </a:p>
          <a:p>
            <a:pPr marL="1376363" indent="-182563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onsolas" panose="020B0609020204030204" pitchFamily="49" charset="0"/>
              </a:rPr>
              <a:t>	Expression ‘-’ Term</a:t>
            </a:r>
          </a:p>
          <a:p>
            <a:pPr marL="1376363" indent="-182563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000" dirty="0">
              <a:latin typeface="Consolas" panose="020B0609020204030204" pitchFamily="49" charset="0"/>
            </a:endParaRPr>
          </a:p>
          <a:p>
            <a:pPr marL="1376363" indent="-182563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onsolas" panose="020B0609020204030204" pitchFamily="49" charset="0"/>
              </a:rPr>
              <a:t>Term :</a:t>
            </a:r>
          </a:p>
          <a:p>
            <a:pPr marL="1376363" indent="-182563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onsolas" panose="020B0609020204030204" pitchFamily="49" charset="0"/>
              </a:rPr>
              <a:t>	Primary</a:t>
            </a:r>
          </a:p>
          <a:p>
            <a:pPr marL="1376363" indent="-182563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onsolas" panose="020B0609020204030204" pitchFamily="49" charset="0"/>
              </a:rPr>
              <a:t>	Term ‘*’ Primary 	 </a:t>
            </a:r>
            <a:r>
              <a:rPr lang="en-US" sz="1800" dirty="0" smtClean="0">
                <a:latin typeface="Consolas" panose="020B0609020204030204" pitchFamily="49" charset="0"/>
              </a:rPr>
              <a:t>            </a:t>
            </a:r>
            <a:r>
              <a:rPr lang="en-US" sz="1800" i="1" dirty="0" smtClean="0">
                <a:latin typeface="Consolas" panose="020B0609020204030204" pitchFamily="49" charset="0"/>
              </a:rPr>
              <a:t>e.g</a:t>
            </a:r>
            <a:r>
              <a:rPr lang="en-US" sz="1800" i="1" dirty="0">
                <a:latin typeface="Consolas" panose="020B0609020204030204" pitchFamily="49" charset="0"/>
              </a:rPr>
              <a:t>.</a:t>
            </a:r>
            <a:r>
              <a:rPr lang="en-US" sz="1800" dirty="0">
                <a:latin typeface="Consolas" panose="020B0609020204030204" pitchFamily="49" charset="0"/>
              </a:rPr>
              <a:t>, 1*2,   (1-2)*3.5</a:t>
            </a:r>
          </a:p>
          <a:p>
            <a:pPr marL="1376363" indent="-182563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onsolas" panose="020B0609020204030204" pitchFamily="49" charset="0"/>
              </a:rPr>
              <a:t>	Term ‘/’ Primary</a:t>
            </a:r>
          </a:p>
          <a:p>
            <a:pPr marL="1376363" indent="-182563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onsolas" panose="020B0609020204030204" pitchFamily="49" charset="0"/>
              </a:rPr>
              <a:t>	Term ‘%’ Primary</a:t>
            </a:r>
          </a:p>
          <a:p>
            <a:pPr marL="1376363" indent="-182563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900" dirty="0">
              <a:latin typeface="Consolas" panose="020B0609020204030204" pitchFamily="49" charset="0"/>
            </a:endParaRPr>
          </a:p>
          <a:p>
            <a:pPr marL="1376363" indent="-182563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onsolas" panose="020B0609020204030204" pitchFamily="49" charset="0"/>
              </a:rPr>
              <a:t>Primary :</a:t>
            </a:r>
          </a:p>
          <a:p>
            <a:pPr marL="1376363" indent="-182563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onsolas" panose="020B0609020204030204" pitchFamily="49" charset="0"/>
              </a:rPr>
              <a:t>	Number		 </a:t>
            </a:r>
            <a:r>
              <a:rPr lang="en-US" sz="1800" i="1" dirty="0">
                <a:latin typeface="Consolas" panose="020B0609020204030204" pitchFamily="49" charset="0"/>
              </a:rPr>
              <a:t>e.g.</a:t>
            </a:r>
            <a:r>
              <a:rPr lang="en-US" sz="1800" dirty="0">
                <a:latin typeface="Consolas" panose="020B0609020204030204" pitchFamily="49" charset="0"/>
              </a:rPr>
              <a:t>, 1,   3.5</a:t>
            </a:r>
          </a:p>
          <a:p>
            <a:pPr marL="1376363" indent="-182563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onsolas" panose="020B0609020204030204" pitchFamily="49" charset="0"/>
              </a:rPr>
              <a:t>	‘(‘ Expression ‘)’	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i="1" dirty="0" smtClean="0">
                <a:latin typeface="Consolas" panose="020B0609020204030204" pitchFamily="49" charset="0"/>
              </a:rPr>
              <a:t>e.g</a:t>
            </a:r>
            <a:r>
              <a:rPr lang="en-US" sz="1800" i="1" dirty="0">
                <a:latin typeface="Consolas" panose="020B0609020204030204" pitchFamily="49" charset="0"/>
              </a:rPr>
              <a:t>.</a:t>
            </a:r>
            <a:r>
              <a:rPr lang="en-US" sz="1800" dirty="0">
                <a:latin typeface="Consolas" panose="020B0609020204030204" pitchFamily="49" charset="0"/>
              </a:rPr>
              <a:t>, (1+2*3)</a:t>
            </a:r>
          </a:p>
          <a:p>
            <a:pPr marL="1376363" indent="-182563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000" dirty="0">
              <a:latin typeface="Consolas" panose="020B0609020204030204" pitchFamily="49" charset="0"/>
            </a:endParaRPr>
          </a:p>
          <a:p>
            <a:pPr marL="1376363" indent="-182563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onsolas" panose="020B0609020204030204" pitchFamily="49" charset="0"/>
              </a:rPr>
              <a:t>Number :</a:t>
            </a:r>
          </a:p>
          <a:p>
            <a:pPr marL="1376363" indent="-182563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1800" dirty="0">
                <a:latin typeface="Consolas" panose="020B0609020204030204" pitchFamily="49" charset="0"/>
              </a:rPr>
              <a:t>	floating-point literal	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i="1" dirty="0" smtClean="0">
                <a:latin typeface="Consolas" panose="020B0609020204030204" pitchFamily="49" charset="0"/>
              </a:rPr>
              <a:t>e.g</a:t>
            </a:r>
            <a:r>
              <a:rPr lang="en-US" sz="1800" i="1" dirty="0">
                <a:latin typeface="Consolas" panose="020B0609020204030204" pitchFamily="49" charset="0"/>
              </a:rPr>
              <a:t>.</a:t>
            </a:r>
            <a:r>
              <a:rPr lang="en-US" sz="1800" dirty="0">
                <a:latin typeface="Consolas" panose="020B0609020204030204" pitchFamily="49" charset="0"/>
              </a:rPr>
              <a:t>, 3.14, 0.274e1, or 42</a:t>
            </a:r>
            <a:r>
              <a:rPr lang="en-US" sz="1800" dirty="0"/>
              <a:t> – as defined for C++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000" dirty="0"/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en-US" sz="2600" dirty="0" smtClean="0"/>
              <a:t>An expression is </a:t>
            </a:r>
            <a:r>
              <a:rPr lang="en-US" sz="2600" dirty="0"/>
              <a:t>built out of Tokens (</a:t>
            </a:r>
            <a:r>
              <a:rPr lang="en-US" sz="2600" i="1" dirty="0"/>
              <a:t>e.g.</a:t>
            </a:r>
            <a:r>
              <a:rPr lang="en-US" sz="2600" dirty="0"/>
              <a:t>, numbers and operators).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65128A28-8F09-4446-8AE5-4D65ED561B12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57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57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57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57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57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57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57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57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571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571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Grammars - Expression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75BF9E31-228B-4D19-A797-7EE32F2A8CB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992" y="1876355"/>
            <a:ext cx="5486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Grammars - Expression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414D404B-AEAC-445D-BD10-E605CBA969B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523" y="1909762"/>
            <a:ext cx="5367338" cy="426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Grammars - Expression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64E021AA-C6EC-4373-9F44-358F3611DB2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804" y="2057400"/>
            <a:ext cx="67087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for Parsing</a:t>
            </a:r>
            <a:endParaRPr lang="en-US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need functions to match the grammar rules:</a:t>
            </a:r>
          </a:p>
          <a:p>
            <a:endParaRPr lang="en-US" dirty="0" smtClean="0"/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get()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// read characters and compose tokens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        // calls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cin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for input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expression()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deal with + and –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        // calls term() and get()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term()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// deal with *, /, and %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        // calls primary() and get()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primary()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// deal with numbers and parentheses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        // calls expression() and get()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/>
              <a:t>Note: each function deals with a specific part of an expression and leaves everything else to other functions – this radically simplifies each function.</a:t>
            </a:r>
          </a:p>
          <a:p>
            <a:r>
              <a:rPr lang="en-US" dirty="0" smtClean="0"/>
              <a:t>Analogy: a group of people can deal with a complex problem by each person handling only problems in his/her own specialty, leaving the rest for colleagues.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5EF42ADF-0A3E-4093-86B6-2119778C7DE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1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1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1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1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1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1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1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1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Function Return Types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1828800"/>
            <a:ext cx="9787128" cy="435133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What should the parser functions return?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How about the result?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token get();</a:t>
            </a:r>
            <a:r>
              <a:rPr lang="en-US" sz="1800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// read characters and compose tokens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expression();</a:t>
            </a:r>
            <a:r>
              <a:rPr lang="en-US" sz="1800" dirty="0">
                <a:solidFill>
                  <a:srgbClr val="008000"/>
                </a:solidFill>
                <a:latin typeface="Consolas" panose="020B0609020204030204" pitchFamily="49" charset="0"/>
              </a:rPr>
              <a:t>    // deal with + and –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8000"/>
                </a:solidFill>
                <a:latin typeface="Consolas" panose="020B0609020204030204" pitchFamily="49" charset="0"/>
              </a:rPr>
              <a:t>                        //   return the sum (or difference)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term();</a:t>
            </a:r>
            <a:r>
              <a:rPr lang="en-US" sz="1800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// deal with *, /, and %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8000"/>
                </a:solidFill>
                <a:latin typeface="Consolas" panose="020B0609020204030204" pitchFamily="49" charset="0"/>
              </a:rPr>
              <a:t>                        //   return the product (or …)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primary();</a:t>
            </a:r>
            <a:r>
              <a:rPr lang="en-US" sz="1800" dirty="0">
                <a:solidFill>
                  <a:srgbClr val="008000"/>
                </a:solidFill>
                <a:latin typeface="Consolas" panose="020B0609020204030204" pitchFamily="49" charset="0"/>
              </a:rPr>
              <a:t>       // deal with numbers and parentheses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8000"/>
                </a:solidFill>
                <a:latin typeface="Consolas" panose="020B0609020204030204" pitchFamily="49" charset="0"/>
              </a:rPr>
              <a:t>                        //   return the value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What </a:t>
            </a:r>
            <a:r>
              <a:rPr lang="en-US" sz="2800" dirty="0"/>
              <a:t>is a </a:t>
            </a:r>
            <a:r>
              <a:rPr lang="en-US" sz="2800" dirty="0" smtClean="0"/>
              <a:t>‘</a:t>
            </a:r>
            <a:r>
              <a:rPr lang="en-US" sz="2800" dirty="0" smtClean="0">
                <a:latin typeface="Consolas" panose="020B0609020204030204" pitchFamily="49" charset="0"/>
              </a:rPr>
              <a:t>token</a:t>
            </a:r>
            <a:r>
              <a:rPr lang="en-US" sz="2800" dirty="0" smtClean="0"/>
              <a:t>’?</a:t>
            </a:r>
            <a:endParaRPr lang="en-US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F6C74C1-E687-4CDA-8BFF-28D078349041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What is a token?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1828800"/>
            <a:ext cx="8872728" cy="4351337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 sz="2000" dirty="0"/>
              <a:t>We want to see input as a stream of tokens</a:t>
            </a:r>
          </a:p>
          <a:p>
            <a:pPr lvl="1" eaLnBrk="1" hangingPunct="1">
              <a:defRPr/>
            </a:pPr>
            <a:r>
              <a:rPr lang="en-US" sz="2000" dirty="0"/>
              <a:t>We read characters</a:t>
            </a:r>
            <a:r>
              <a:rPr lang="en-US" sz="2000" b="1" dirty="0"/>
              <a:t> </a:t>
            </a:r>
            <a:r>
              <a:rPr lang="en-US" sz="2000" dirty="0">
                <a:latin typeface="Consolas" panose="020B0609020204030204" pitchFamily="49" charset="0"/>
              </a:rPr>
              <a:t>1 + 4*(4.5-6)</a:t>
            </a:r>
            <a:r>
              <a:rPr lang="en-US" sz="2000" b="1" dirty="0"/>
              <a:t>   </a:t>
            </a:r>
            <a:r>
              <a:rPr lang="en-US" sz="2000" dirty="0"/>
              <a:t>(That’s 13 characters incl. 2 spaces)</a:t>
            </a:r>
          </a:p>
          <a:p>
            <a:pPr lvl="1" eaLnBrk="1" hangingPunct="1">
              <a:defRPr/>
            </a:pPr>
            <a:r>
              <a:rPr lang="en-US" sz="2000" dirty="0"/>
              <a:t>9 tokens in that expression: </a:t>
            </a:r>
            <a:r>
              <a:rPr lang="en-US" sz="2000" dirty="0">
                <a:latin typeface="Consolas" panose="020B0609020204030204" pitchFamily="49" charset="0"/>
              </a:rPr>
              <a:t>1   +   4   *   (   4.5   -   6   )</a:t>
            </a:r>
          </a:p>
          <a:p>
            <a:pPr lvl="1" eaLnBrk="1" hangingPunct="1">
              <a:defRPr/>
            </a:pPr>
            <a:r>
              <a:rPr lang="en-US" sz="2000" dirty="0"/>
              <a:t>6 kinds of tokens in that expression: </a:t>
            </a:r>
            <a:r>
              <a:rPr lang="en-US" sz="2000" dirty="0">
                <a:latin typeface="Consolas" panose="020B0609020204030204" pitchFamily="49" charset="0"/>
              </a:rPr>
              <a:t>number</a:t>
            </a:r>
            <a:r>
              <a:rPr lang="en-US" sz="2000" dirty="0"/>
              <a:t>  </a:t>
            </a:r>
            <a:r>
              <a:rPr lang="en-US" sz="2000" b="1" dirty="0" smtClean="0">
                <a:latin typeface="Consolas" panose="020B0609020204030204" pitchFamily="49" charset="0"/>
              </a:rPr>
              <a:t>+ * ( - )</a:t>
            </a:r>
            <a:endParaRPr lang="en-US" sz="2000" b="1" dirty="0">
              <a:latin typeface="Consolas" panose="020B0609020204030204" pitchFamily="49" charset="0"/>
            </a:endParaRPr>
          </a:p>
          <a:p>
            <a:pPr eaLnBrk="1" hangingPunct="1">
              <a:defRPr/>
            </a:pPr>
            <a:r>
              <a:rPr lang="en-US" sz="2000" dirty="0"/>
              <a:t>We want each token to have two parts</a:t>
            </a:r>
          </a:p>
          <a:p>
            <a:pPr lvl="1" eaLnBrk="1" hangingPunct="1">
              <a:defRPr/>
            </a:pPr>
            <a:r>
              <a:rPr lang="en-US" sz="2000" dirty="0"/>
              <a:t>A “kind”; e.g., </a:t>
            </a:r>
            <a:r>
              <a:rPr lang="en-US" sz="2000" dirty="0">
                <a:latin typeface="Consolas" panose="020B0609020204030204" pitchFamily="49" charset="0"/>
              </a:rPr>
              <a:t>number</a:t>
            </a:r>
          </a:p>
          <a:p>
            <a:pPr lvl="1" eaLnBrk="1" hangingPunct="1">
              <a:defRPr/>
            </a:pPr>
            <a:r>
              <a:rPr lang="en-US" sz="2000" dirty="0"/>
              <a:t>A value; e.g., </a:t>
            </a:r>
            <a:r>
              <a:rPr lang="en-US" sz="2000" dirty="0">
                <a:latin typeface="Consolas" panose="020B0609020204030204" pitchFamily="49" charset="0"/>
              </a:rPr>
              <a:t>4</a:t>
            </a:r>
          </a:p>
          <a:p>
            <a:pPr eaLnBrk="1" hangingPunct="1">
              <a:defRPr/>
            </a:pPr>
            <a:r>
              <a:rPr lang="en-US" sz="2000" dirty="0"/>
              <a:t>We need a type to represent this </a:t>
            </a:r>
            <a:r>
              <a:rPr lang="en-US" sz="2000" dirty="0" smtClean="0"/>
              <a:t>“token</a:t>
            </a:r>
            <a:r>
              <a:rPr lang="en-US" sz="2000" dirty="0"/>
              <a:t>” idea</a:t>
            </a:r>
          </a:p>
          <a:p>
            <a:pPr lvl="1" eaLnBrk="1" hangingPunct="1">
              <a:defRPr/>
            </a:pPr>
            <a:r>
              <a:rPr lang="en-US" sz="2000" dirty="0"/>
              <a:t>We’ll build that </a:t>
            </a:r>
            <a:r>
              <a:rPr lang="en-US" sz="2000" dirty="0" smtClean="0"/>
              <a:t>later, </a:t>
            </a:r>
            <a:r>
              <a:rPr lang="en-US" sz="2000" dirty="0"/>
              <a:t>but for now:</a:t>
            </a:r>
          </a:p>
          <a:p>
            <a:pPr lvl="2" eaLnBrk="1" hangingPunct="1">
              <a:defRPr/>
            </a:pPr>
            <a:r>
              <a:rPr lang="en-US" sz="2000" dirty="0">
                <a:latin typeface="Consolas" panose="020B0609020204030204" pitchFamily="49" charset="0"/>
              </a:rPr>
              <a:t>t</a:t>
            </a:r>
            <a:r>
              <a:rPr lang="en-US" sz="2000" dirty="0" smtClean="0">
                <a:latin typeface="Consolas" panose="020B0609020204030204" pitchFamily="49" charset="0"/>
              </a:rPr>
              <a:t> = </a:t>
            </a:r>
            <a:r>
              <a:rPr lang="en-US" sz="2000" dirty="0" smtClean="0">
                <a:latin typeface="Consolas" panose="020B0609020204030204" pitchFamily="49" charset="0"/>
              </a:rPr>
              <a:t>get()</a:t>
            </a:r>
            <a:r>
              <a:rPr lang="en-US" sz="2000" dirty="0" smtClean="0"/>
              <a:t> </a:t>
            </a:r>
            <a:r>
              <a:rPr lang="en-US" sz="2000" dirty="0"/>
              <a:t>gives us the next token from input</a:t>
            </a:r>
          </a:p>
          <a:p>
            <a:pPr lvl="2" eaLnBrk="1" hangingPunct="1">
              <a:defRPr/>
            </a:pPr>
            <a:r>
              <a:rPr lang="en-US" sz="2000" dirty="0" err="1">
                <a:latin typeface="Consolas" panose="020B0609020204030204" pitchFamily="49" charset="0"/>
              </a:rPr>
              <a:t>t.kind</a:t>
            </a:r>
            <a:r>
              <a:rPr lang="en-US" sz="2000" dirty="0"/>
              <a:t> gives us the kind of the token</a:t>
            </a:r>
          </a:p>
          <a:p>
            <a:pPr lvl="2" eaLnBrk="1" hangingPunct="1">
              <a:defRPr/>
            </a:pPr>
            <a:r>
              <a:rPr lang="en-US" sz="2000" dirty="0" err="1">
                <a:latin typeface="Consolas" panose="020B0609020204030204" pitchFamily="49" charset="0"/>
              </a:rPr>
              <a:t>t.value</a:t>
            </a:r>
            <a:r>
              <a:rPr lang="en-US" sz="2000" dirty="0"/>
              <a:t> gives us the value of the token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C99DB3FA-C3A7-401B-AB44-386B71F3D479}" type="slidenum">
              <a:rPr lang="en-US"/>
              <a:pPr>
                <a:defRPr/>
              </a:pPr>
              <a:t>26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8382000" y="5324475"/>
            <a:ext cx="1905000" cy="847725"/>
            <a:chOff x="7772400" y="5629276"/>
            <a:chExt cx="1905000" cy="847725"/>
          </a:xfrm>
        </p:grpSpPr>
        <p:grpSp>
          <p:nvGrpSpPr>
            <p:cNvPr id="4" name="Group 3"/>
            <p:cNvGrpSpPr/>
            <p:nvPr/>
          </p:nvGrpSpPr>
          <p:grpSpPr>
            <a:xfrm>
              <a:off x="8991600" y="5629276"/>
              <a:ext cx="685800" cy="847725"/>
              <a:chOff x="7467600" y="533400"/>
              <a:chExt cx="685800" cy="847725"/>
            </a:xfrm>
            <a:solidFill>
              <a:srgbClr val="92D050"/>
            </a:solidFill>
          </p:grpSpPr>
          <p:sp>
            <p:nvSpPr>
              <p:cNvPr id="19461" name="Text Box 4"/>
              <p:cNvSpPr txBox="1">
                <a:spLocks noChangeArrowheads="1"/>
              </p:cNvSpPr>
              <p:nvPr/>
            </p:nvSpPr>
            <p:spPr bwMode="auto">
              <a:xfrm>
                <a:off x="7467600" y="533400"/>
                <a:ext cx="685800" cy="37623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dirty="0">
                    <a:latin typeface="+mn-lt"/>
                  </a:rPr>
                  <a:t>+</a:t>
                </a:r>
              </a:p>
            </p:txBody>
          </p:sp>
          <p:sp>
            <p:nvSpPr>
              <p:cNvPr id="19462" name="Text Box 5"/>
              <p:cNvSpPr txBox="1">
                <a:spLocks noChangeArrowheads="1"/>
              </p:cNvSpPr>
              <p:nvPr/>
            </p:nvSpPr>
            <p:spPr bwMode="auto">
              <a:xfrm>
                <a:off x="7467600" y="914400"/>
                <a:ext cx="685800" cy="466725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sz="2400">
                  <a:latin typeface="+mn-lt"/>
                </a:endParaRP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7772400" y="5629276"/>
              <a:ext cx="1066800" cy="847725"/>
              <a:chOff x="685800" y="457200"/>
              <a:chExt cx="914400" cy="847725"/>
            </a:xfrm>
            <a:solidFill>
              <a:srgbClr val="92D050"/>
            </a:solidFill>
          </p:grpSpPr>
          <p:sp>
            <p:nvSpPr>
              <p:cNvPr id="19463" name="Text Box 6"/>
              <p:cNvSpPr txBox="1">
                <a:spLocks noChangeArrowheads="1"/>
              </p:cNvSpPr>
              <p:nvPr/>
            </p:nvSpPr>
            <p:spPr bwMode="auto">
              <a:xfrm>
                <a:off x="685800" y="457200"/>
                <a:ext cx="914400" cy="3693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dirty="0">
                    <a:latin typeface="+mn-lt"/>
                  </a:rPr>
                  <a:t>number</a:t>
                </a:r>
              </a:p>
            </p:txBody>
          </p:sp>
          <p:sp>
            <p:nvSpPr>
              <p:cNvPr id="19464" name="Text Box 7"/>
              <p:cNvSpPr txBox="1">
                <a:spLocks noChangeArrowheads="1"/>
              </p:cNvSpPr>
              <p:nvPr/>
            </p:nvSpPr>
            <p:spPr bwMode="auto">
              <a:xfrm>
                <a:off x="685800" y="838200"/>
                <a:ext cx="914400" cy="466725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dirty="0">
                    <a:latin typeface="+mn-lt"/>
                  </a:rPr>
                  <a:t>4.5</a:t>
                </a:r>
              </a:p>
            </p:txBody>
          </p: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2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2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2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2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Dealing with + and -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1828800"/>
            <a:ext cx="9692640" cy="4351337"/>
          </a:xfrm>
        </p:spPr>
        <p:txBody>
          <a:bodyPr>
            <a:normAutofit fontScale="25000" lnSpcReduction="20000"/>
          </a:bodyPr>
          <a:lstStyle/>
          <a:p>
            <a:pPr marL="633413" indent="-182563"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US" sz="4400" dirty="0">
                <a:latin typeface="Consolas" panose="020B0609020204030204" pitchFamily="49" charset="0"/>
              </a:rPr>
              <a:t>Expression :</a:t>
            </a:r>
          </a:p>
          <a:p>
            <a:pPr marL="633413" indent="-182563"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US" sz="4400" dirty="0">
                <a:latin typeface="Consolas" panose="020B0609020204030204" pitchFamily="49" charset="0"/>
              </a:rPr>
              <a:t>	Term</a:t>
            </a:r>
          </a:p>
          <a:p>
            <a:pPr marL="633413" indent="-182563"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US" sz="4400" dirty="0">
                <a:latin typeface="Consolas" panose="020B0609020204030204" pitchFamily="49" charset="0"/>
              </a:rPr>
              <a:t>	Expression ‘+’ Term 	 </a:t>
            </a:r>
            <a:r>
              <a:rPr lang="en-US" sz="4400" i="1" dirty="0">
                <a:latin typeface="Consolas" panose="020B0609020204030204" pitchFamily="49" charset="0"/>
              </a:rPr>
              <a:t>e.g.</a:t>
            </a:r>
            <a:r>
              <a:rPr lang="en-US" sz="4400" dirty="0">
                <a:latin typeface="Consolas" panose="020B0609020204030204" pitchFamily="49" charset="0"/>
              </a:rPr>
              <a:t>, 1+2,   (1-2)+3,   2*3+1</a:t>
            </a:r>
          </a:p>
          <a:p>
            <a:pPr marL="633413" indent="-182563"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US" sz="4400" dirty="0">
                <a:latin typeface="Consolas" panose="020B0609020204030204" pitchFamily="49" charset="0"/>
              </a:rPr>
              <a:t>	Expression ‘-’ Term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000" dirty="0"/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8000"/>
                </a:solidFill>
                <a:latin typeface="Consolas" panose="020B0609020204030204" pitchFamily="49" charset="0"/>
              </a:rPr>
              <a:t>// read and evaluate: </a:t>
            </a:r>
            <a:r>
              <a:rPr lang="en-US" sz="5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1, 1+2.5, 1+2+3.14 etc., </a:t>
            </a:r>
            <a:r>
              <a:rPr lang="en-US" sz="5600" dirty="0">
                <a:solidFill>
                  <a:srgbClr val="008000"/>
                </a:solidFill>
                <a:latin typeface="Consolas" panose="020B0609020204030204" pitchFamily="49" charset="0"/>
              </a:rPr>
              <a:t>return the sum (or difference)</a:t>
            </a:r>
            <a:endParaRPr lang="en-US" sz="5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 expression()          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5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 left = term();</a:t>
            </a:r>
            <a:r>
              <a:rPr lang="en-US" sz="5600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sz="5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// </a:t>
            </a:r>
            <a:r>
              <a:rPr lang="en-US" sz="5600" dirty="0">
                <a:solidFill>
                  <a:srgbClr val="008000"/>
                </a:solidFill>
                <a:latin typeface="Consolas" panose="020B0609020204030204" pitchFamily="49" charset="0"/>
              </a:rPr>
              <a:t>get the Term</a:t>
            </a:r>
            <a:endParaRPr lang="en-US" sz="5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5600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5600" dirty="0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token t = </a:t>
            </a:r>
            <a:r>
              <a:rPr lang="en-US" sz="5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get();</a:t>
            </a:r>
            <a:r>
              <a:rPr lang="en-US" sz="5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5600" dirty="0">
                <a:solidFill>
                  <a:srgbClr val="008000"/>
                </a:solidFill>
                <a:latin typeface="Consolas" panose="020B0609020204030204" pitchFamily="49" charset="0"/>
              </a:rPr>
              <a:t> </a:t>
            </a:r>
            <a:r>
              <a:rPr lang="en-US" sz="5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</a:t>
            </a:r>
            <a:r>
              <a:rPr lang="en-US" sz="5600" dirty="0">
                <a:solidFill>
                  <a:srgbClr val="008000"/>
                </a:solidFill>
                <a:latin typeface="Consolas" panose="020B0609020204030204" pitchFamily="49" charset="0"/>
              </a:rPr>
              <a:t> // get the next </a:t>
            </a:r>
            <a:r>
              <a:rPr lang="en-US" sz="5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token ...</a:t>
            </a:r>
            <a:endParaRPr lang="en-US" sz="5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5600" dirty="0">
                <a:solidFill>
                  <a:srgbClr val="0000FF"/>
                </a:solidFill>
                <a:latin typeface="Consolas" panose="020B0609020204030204" pitchFamily="49" charset="0"/>
              </a:rPr>
              <a:t>switch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5600" dirty="0" err="1">
                <a:solidFill>
                  <a:srgbClr val="000000"/>
                </a:solidFill>
                <a:latin typeface="Consolas" panose="020B0609020204030204" pitchFamily="49" charset="0"/>
              </a:rPr>
              <a:t>t.kind</a:t>
            </a:r>
            <a:r>
              <a:rPr lang="en-US" sz="5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 {</a:t>
            </a:r>
            <a:r>
              <a:rPr lang="en-US" sz="5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5600" dirty="0">
                <a:solidFill>
                  <a:srgbClr val="008000"/>
                </a:solidFill>
                <a:latin typeface="Consolas" panose="020B0609020204030204" pitchFamily="49" charset="0"/>
              </a:rPr>
              <a:t>      </a:t>
            </a:r>
            <a:r>
              <a:rPr lang="en-US" sz="5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// </a:t>
            </a:r>
            <a:r>
              <a:rPr lang="en-US" sz="5600" dirty="0">
                <a:solidFill>
                  <a:srgbClr val="008000"/>
                </a:solidFill>
                <a:latin typeface="Consolas" panose="020B0609020204030204" pitchFamily="49" charset="0"/>
              </a:rPr>
              <a:t>... and do the right thing with it</a:t>
            </a:r>
            <a:endParaRPr lang="en-US" sz="5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5600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56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'+'</a:t>
            </a:r>
            <a:r>
              <a:rPr lang="en-US" sz="5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left 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+= term</a:t>
            </a:r>
            <a:r>
              <a:rPr lang="en-US" sz="5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5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5600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56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'-'</a:t>
            </a:r>
            <a:r>
              <a:rPr lang="en-US" sz="5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left -= term</a:t>
            </a:r>
            <a:r>
              <a:rPr lang="en-US" sz="5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5600" dirty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5600" dirty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sz="5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56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 left;</a:t>
            </a:r>
            <a:r>
              <a:rPr lang="en-US" sz="5600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sz="5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// </a:t>
            </a:r>
            <a:r>
              <a:rPr lang="en-US" sz="5600" dirty="0">
                <a:solidFill>
                  <a:srgbClr val="008000"/>
                </a:solidFill>
                <a:latin typeface="Consolas" panose="020B0609020204030204" pitchFamily="49" charset="0"/>
              </a:rPr>
              <a:t>return the value of the expression</a:t>
            </a:r>
            <a:endParaRPr lang="en-US" sz="5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sz="56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557C1767-63EB-4C1E-852F-1A9FC646AF66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61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61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6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6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6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6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6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6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6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6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6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6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6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6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619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619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*, /, and %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627063" indent="-182563"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US" sz="4800" dirty="0">
                <a:latin typeface="Consolas" panose="020B0609020204030204" pitchFamily="49" charset="0"/>
              </a:rPr>
              <a:t>Term :</a:t>
            </a:r>
          </a:p>
          <a:p>
            <a:pPr marL="627063" indent="-182563"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US" sz="4800" dirty="0">
                <a:latin typeface="Consolas" panose="020B0609020204030204" pitchFamily="49" charset="0"/>
              </a:rPr>
              <a:t>	Primary</a:t>
            </a:r>
          </a:p>
          <a:p>
            <a:pPr marL="627063" indent="-182563"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US" sz="4800" dirty="0">
                <a:latin typeface="Consolas" panose="020B0609020204030204" pitchFamily="49" charset="0"/>
              </a:rPr>
              <a:t>	Term ‘*’ Primary 	             </a:t>
            </a:r>
            <a:r>
              <a:rPr lang="en-US" sz="4800" i="1" dirty="0">
                <a:latin typeface="Consolas" panose="020B0609020204030204" pitchFamily="49" charset="0"/>
              </a:rPr>
              <a:t>e.g.</a:t>
            </a:r>
            <a:r>
              <a:rPr lang="en-US" sz="4800" dirty="0">
                <a:latin typeface="Consolas" panose="020B0609020204030204" pitchFamily="49" charset="0"/>
              </a:rPr>
              <a:t>, 1*2,   (1-2)*3.5</a:t>
            </a:r>
          </a:p>
          <a:p>
            <a:pPr marL="627063" indent="-182563"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US" sz="4800" dirty="0">
                <a:latin typeface="Consolas" panose="020B0609020204030204" pitchFamily="49" charset="0"/>
              </a:rPr>
              <a:t>	Term ‘/’ Primary</a:t>
            </a:r>
          </a:p>
          <a:p>
            <a:pPr marL="627063" indent="-182563"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US" sz="4800" dirty="0">
                <a:latin typeface="Consolas" panose="020B0609020204030204" pitchFamily="49" charset="0"/>
              </a:rPr>
              <a:t>	Term ‘%’ </a:t>
            </a:r>
            <a:r>
              <a:rPr lang="en-US" sz="4800" dirty="0" smtClean="0">
                <a:latin typeface="Consolas" panose="020B0609020204030204" pitchFamily="49" charset="0"/>
              </a:rPr>
              <a:t>Primary</a:t>
            </a:r>
            <a:endParaRPr lang="en-US" sz="4800" dirty="0"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sz="4000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exactly like expression(), but for *, /, and  %</a:t>
            </a:r>
            <a:endParaRPr lang="en-US" sz="4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term()    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left = primary();</a:t>
            </a: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    // get the Primary</a:t>
            </a:r>
            <a:endParaRPr lang="en-US" sz="4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sz="4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token t = 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get();</a:t>
            </a:r>
            <a:r>
              <a:rPr lang="en-US" sz="4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  </a:t>
            </a:r>
            <a:r>
              <a:rPr lang="en-US" sz="4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</a:t>
            </a: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 // get the next Token ...</a:t>
            </a:r>
            <a:endParaRPr lang="en-US" sz="4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switch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4800" dirty="0" err="1">
                <a:solidFill>
                  <a:srgbClr val="000000"/>
                </a:solidFill>
                <a:latin typeface="Consolas" panose="020B0609020204030204" pitchFamily="49" charset="0"/>
              </a:rPr>
              <a:t>t.kind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sz="4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48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'*'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left 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*= primary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4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48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'/'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left 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/= primary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4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48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'%'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left 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%= primary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4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4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left;</a:t>
            </a: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    // return the value</a:t>
            </a:r>
            <a:endParaRPr lang="en-US" sz="4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48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73D0956-F0DD-4E98-A9F0-C82950C1B738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4267200" y="5486401"/>
            <a:ext cx="5779780" cy="1227884"/>
            <a:chOff x="3964299" y="5344760"/>
            <a:chExt cx="5635748" cy="1401272"/>
          </a:xfrm>
        </p:grpSpPr>
        <p:sp>
          <p:nvSpPr>
            <p:cNvPr id="5" name="TextBox 4"/>
            <p:cNvSpPr txBox="1"/>
            <p:nvPr/>
          </p:nvSpPr>
          <p:spPr>
            <a:xfrm>
              <a:off x="4269357" y="6127401"/>
              <a:ext cx="5330690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1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Oops: doesn’t compile</a:t>
              </a:r>
            </a:p>
            <a:p>
              <a:pPr lvl="1">
                <a:lnSpc>
                  <a:spcPct val="90000"/>
                </a:lnSpc>
                <a:defRPr/>
              </a:pPr>
              <a:r>
                <a:rPr lang="en-US" sz="1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% isn’t defined for floating-point numbers</a:t>
              </a:r>
            </a:p>
          </p:txBody>
        </p:sp>
        <p:cxnSp>
          <p:nvCxnSpPr>
            <p:cNvPr id="8" name="Straight Arrow Connector 7"/>
            <p:cNvCxnSpPr>
              <a:stCxn id="5" idx="1"/>
            </p:cNvCxnSpPr>
            <p:nvPr/>
          </p:nvCxnSpPr>
          <p:spPr>
            <a:xfrm flipH="1" flipV="1">
              <a:off x="3964299" y="5344760"/>
              <a:ext cx="305058" cy="109195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8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8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8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8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8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8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8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8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8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8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82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82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82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82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82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82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824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824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82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82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824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824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</a:t>
            </a:r>
            <a:r>
              <a:rPr lang="en-US" dirty="0" smtClean="0"/>
              <a:t>* and /</a:t>
            </a:r>
            <a:endParaRPr lang="en-US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627063" indent="-182563"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US" sz="4800" dirty="0">
                <a:latin typeface="Consolas" panose="020B0609020204030204" pitchFamily="49" charset="0"/>
              </a:rPr>
              <a:t>Term :</a:t>
            </a:r>
          </a:p>
          <a:p>
            <a:pPr marL="627063" indent="-182563"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US" sz="4800" dirty="0">
                <a:latin typeface="Consolas" panose="020B0609020204030204" pitchFamily="49" charset="0"/>
              </a:rPr>
              <a:t>	Primary</a:t>
            </a:r>
          </a:p>
          <a:p>
            <a:pPr marL="627063" indent="-182563"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US" sz="4800" dirty="0">
                <a:latin typeface="Consolas" panose="020B0609020204030204" pitchFamily="49" charset="0"/>
              </a:rPr>
              <a:t>	Term ‘*’ Primary 	             </a:t>
            </a:r>
            <a:r>
              <a:rPr lang="en-US" sz="4800" i="1" dirty="0">
                <a:latin typeface="Consolas" panose="020B0609020204030204" pitchFamily="49" charset="0"/>
              </a:rPr>
              <a:t>e.g.</a:t>
            </a:r>
            <a:r>
              <a:rPr lang="en-US" sz="4800" dirty="0">
                <a:latin typeface="Consolas" panose="020B0609020204030204" pitchFamily="49" charset="0"/>
              </a:rPr>
              <a:t>, 1*2,   (1-2)*3.5</a:t>
            </a:r>
          </a:p>
          <a:p>
            <a:pPr marL="627063" indent="-182563"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US" sz="4800" dirty="0">
                <a:latin typeface="Consolas" panose="020B0609020204030204" pitchFamily="49" charset="0"/>
              </a:rPr>
              <a:t>	Term ‘/’ Primary</a:t>
            </a:r>
          </a:p>
          <a:p>
            <a:pPr marL="627063" indent="-182563">
              <a:lnSpc>
                <a:spcPct val="80000"/>
              </a:lnSpc>
              <a:spcBef>
                <a:spcPts val="600"/>
              </a:spcBef>
              <a:buNone/>
              <a:defRPr/>
            </a:pPr>
            <a:endParaRPr lang="en-US" sz="4000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5600" dirty="0">
                <a:solidFill>
                  <a:srgbClr val="008000"/>
                </a:solidFill>
                <a:latin typeface="Consolas" panose="020B0609020204030204" pitchFamily="49" charset="0"/>
              </a:rPr>
              <a:t>exactly like expression(), but for </a:t>
            </a:r>
            <a:r>
              <a:rPr lang="en-US" sz="5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* and /</a:t>
            </a:r>
            <a:endParaRPr lang="en-US" sz="5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 term()    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5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 left = primary();</a:t>
            </a:r>
            <a:r>
              <a:rPr lang="en-US" sz="5600" dirty="0">
                <a:solidFill>
                  <a:srgbClr val="008000"/>
                </a:solidFill>
                <a:latin typeface="Consolas" panose="020B0609020204030204" pitchFamily="49" charset="0"/>
              </a:rPr>
              <a:t>    // get the Primary</a:t>
            </a:r>
            <a:endParaRPr lang="en-US" sz="5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5600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5600" dirty="0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en-US" sz="5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sz="5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token t = </a:t>
            </a:r>
            <a:r>
              <a:rPr lang="en-US" sz="5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get();</a:t>
            </a:r>
            <a:r>
              <a:rPr lang="en-US" sz="5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5600" dirty="0">
                <a:solidFill>
                  <a:srgbClr val="008000"/>
                </a:solidFill>
                <a:latin typeface="Consolas" panose="020B0609020204030204" pitchFamily="49" charset="0"/>
              </a:rPr>
              <a:t> </a:t>
            </a:r>
            <a:r>
              <a:rPr lang="en-US" sz="5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</a:t>
            </a:r>
            <a:r>
              <a:rPr lang="en-US" sz="5600" dirty="0">
                <a:solidFill>
                  <a:srgbClr val="008000"/>
                </a:solidFill>
                <a:latin typeface="Consolas" panose="020B0609020204030204" pitchFamily="49" charset="0"/>
              </a:rPr>
              <a:t> // get the next Token ...</a:t>
            </a:r>
            <a:endParaRPr lang="en-US" sz="5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5600" dirty="0">
                <a:solidFill>
                  <a:srgbClr val="0000FF"/>
                </a:solidFill>
                <a:latin typeface="Consolas" panose="020B0609020204030204" pitchFamily="49" charset="0"/>
              </a:rPr>
              <a:t>switch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5600" dirty="0" err="1">
                <a:solidFill>
                  <a:srgbClr val="000000"/>
                </a:solidFill>
                <a:latin typeface="Consolas" panose="020B0609020204030204" pitchFamily="49" charset="0"/>
              </a:rPr>
              <a:t>t.kind</a:t>
            </a:r>
            <a:r>
              <a:rPr lang="en-US" sz="5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sz="5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5600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56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'*'</a:t>
            </a:r>
            <a:r>
              <a:rPr lang="en-US" sz="5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left 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*= primary</a:t>
            </a:r>
            <a:r>
              <a:rPr lang="en-US" sz="5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5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5600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56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'/'</a:t>
            </a:r>
            <a:r>
              <a:rPr lang="en-US" sz="5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left 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/= primary</a:t>
            </a:r>
            <a:r>
              <a:rPr lang="en-US" sz="5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5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5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sz="5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5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5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left;</a:t>
            </a:r>
            <a:r>
              <a:rPr lang="en-US" sz="5600" dirty="0">
                <a:solidFill>
                  <a:srgbClr val="008000"/>
                </a:solidFill>
                <a:latin typeface="Consolas" panose="020B0609020204030204" pitchFamily="49" charset="0"/>
              </a:rPr>
              <a:t>    // return the value</a:t>
            </a:r>
            <a:endParaRPr lang="en-US" sz="5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5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56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73D0956-F0DD-4E98-A9F0-C82950C1B738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0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Development Notes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AAE09C2C-8993-451B-B205-1B7124EDFD8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0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divide by 0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8000"/>
                </a:solidFill>
                <a:latin typeface="Consolas" panose="020B0609020204030204" pitchFamily="49" charset="0"/>
              </a:rPr>
              <a:t>// exactly like expression(), but for * and /</a:t>
            </a:r>
            <a:endParaRPr lang="en-US" sz="1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term()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left = primary();</a:t>
            </a:r>
            <a:r>
              <a:rPr lang="en-US" sz="1100" dirty="0">
                <a:solidFill>
                  <a:srgbClr val="008000"/>
                </a:solidFill>
                <a:latin typeface="Consolas" panose="020B0609020204030204" pitchFamily="49" charset="0"/>
              </a:rPr>
              <a:t>    // get the Primary</a:t>
            </a:r>
            <a:endParaRPr lang="en-US" sz="1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token t = 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get();</a:t>
            </a:r>
            <a:r>
              <a:rPr lang="en-US" sz="1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8000"/>
                </a:solidFill>
                <a:latin typeface="Consolas" panose="020B0609020204030204" pitchFamily="49" charset="0"/>
              </a:rPr>
              <a:t>  </a:t>
            </a:r>
            <a:r>
              <a:rPr lang="en-US" sz="1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</a:t>
            </a:r>
            <a:r>
              <a:rPr lang="en-US" sz="1100" dirty="0">
                <a:solidFill>
                  <a:srgbClr val="008000"/>
                </a:solidFill>
                <a:latin typeface="Consolas" panose="020B0609020204030204" pitchFamily="49" charset="0"/>
              </a:rPr>
              <a:t> // get the next Token ...</a:t>
            </a:r>
            <a:endParaRPr lang="en-US" sz="1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switch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</a:rPr>
              <a:t>t.kind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sz="1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'*'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left *= primary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'/'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d = primary();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(d == </a:t>
            </a:r>
            <a:r>
              <a:rPr lang="en-US" sz="11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throw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runtime_error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100" dirty="0">
                <a:solidFill>
                  <a:srgbClr val="A31515"/>
                </a:solidFill>
                <a:latin typeface="Consolas" panose="020B0609020204030204" pitchFamily="49" charset="0"/>
              </a:rPr>
              <a:t>divide by zero"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left /= d;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left;</a:t>
            </a:r>
            <a:r>
              <a:rPr lang="en-US" sz="1100" dirty="0">
                <a:solidFill>
                  <a:srgbClr val="008000"/>
                </a:solidFill>
                <a:latin typeface="Consolas" panose="020B0609020204030204" pitchFamily="49" charset="0"/>
              </a:rPr>
              <a:t>    // return the value</a:t>
            </a:r>
            <a:endParaRPr lang="en-US" sz="1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1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73D0956-F0DD-4E98-A9F0-C82950C1B738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7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400" dirty="0"/>
              <a:t>Dealing with numbers, ‘(‘and ‘)’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primary()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    // Number or ‘(‘ Expression ‘)’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token t = 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get();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switch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t.kind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'('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  <a:r>
              <a:rPr lang="en-US" sz="12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            // handle </a:t>
            </a:r>
            <a:r>
              <a:rPr lang="en-US" sz="12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‘(’ expression 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‘)’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d = expression();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t = 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get();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t.kind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!= </a:t>
            </a:r>
            <a:r>
              <a:rPr lang="en-US" sz="12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')'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throw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runtime_error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"')' 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expected"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d;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'8'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   // we use ‘8’ to represent the “kind” of a number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t.value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     // return the number’s value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throw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runtime_error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primary expected"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6D29E261-66E9-448B-BB0A-359512CCFC35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Program </a:t>
            </a:r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Who calls </a:t>
            </a:r>
            <a:r>
              <a:rPr lang="en-US" dirty="0" smtClean="0"/>
              <a:t>who? </a:t>
            </a:r>
            <a:r>
              <a:rPr lang="en-US" sz="2000" dirty="0"/>
              <a:t>(note the loop)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73398226-B233-432F-A1EB-FD2DAA5FF9CF}" type="slidenum">
              <a:rPr lang="en-US"/>
              <a:pPr>
                <a:defRPr/>
              </a:pPr>
              <a:t>32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781300" y="2410096"/>
            <a:ext cx="6477000" cy="3637601"/>
            <a:chOff x="228600" y="1371600"/>
            <a:chExt cx="8153400" cy="4579098"/>
          </a:xfrm>
        </p:grpSpPr>
        <p:sp>
          <p:nvSpPr>
            <p:cNvPr id="25605" name="Oval 4"/>
            <p:cNvSpPr>
              <a:spLocks noChangeArrowheads="1"/>
            </p:cNvSpPr>
            <p:nvPr/>
          </p:nvSpPr>
          <p:spPr bwMode="auto">
            <a:xfrm>
              <a:off x="6400800" y="2139366"/>
              <a:ext cx="1981200" cy="685800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/>
                <a:t>primary()</a:t>
              </a:r>
            </a:p>
          </p:txBody>
        </p:sp>
        <p:sp>
          <p:nvSpPr>
            <p:cNvPr id="25606" name="Oval 5"/>
            <p:cNvSpPr>
              <a:spLocks noChangeArrowheads="1"/>
            </p:cNvSpPr>
            <p:nvPr/>
          </p:nvSpPr>
          <p:spPr bwMode="auto">
            <a:xfrm>
              <a:off x="5402870" y="4540717"/>
              <a:ext cx="1752600" cy="762000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/>
                <a:t>expression()</a:t>
              </a:r>
            </a:p>
          </p:txBody>
        </p:sp>
        <p:sp>
          <p:nvSpPr>
            <p:cNvPr id="25607" name="Oval 6"/>
            <p:cNvSpPr>
              <a:spLocks noChangeArrowheads="1"/>
            </p:cNvSpPr>
            <p:nvPr/>
          </p:nvSpPr>
          <p:spPr bwMode="auto">
            <a:xfrm>
              <a:off x="4604965" y="3009899"/>
              <a:ext cx="2057400" cy="685800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/>
                <a:t>term()</a:t>
              </a:r>
            </a:p>
          </p:txBody>
        </p:sp>
        <p:sp>
          <p:nvSpPr>
            <p:cNvPr id="25608" name="Oval 8"/>
            <p:cNvSpPr>
              <a:spLocks noChangeArrowheads="1"/>
            </p:cNvSpPr>
            <p:nvPr/>
          </p:nvSpPr>
          <p:spPr bwMode="auto">
            <a:xfrm>
              <a:off x="2802032" y="5341098"/>
              <a:ext cx="1981200" cy="609600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dirty="0"/>
                <a:t>main()</a:t>
              </a:r>
            </a:p>
          </p:txBody>
        </p:sp>
        <p:cxnSp>
          <p:nvCxnSpPr>
            <p:cNvPr id="25609" name="AutoShape 9"/>
            <p:cNvCxnSpPr>
              <a:cxnSpLocks noChangeShapeType="1"/>
              <a:stCxn id="25608" idx="7"/>
              <a:endCxn id="25606" idx="2"/>
            </p:cNvCxnSpPr>
            <p:nvPr/>
          </p:nvCxnSpPr>
          <p:spPr bwMode="auto">
            <a:xfrm flipV="1">
              <a:off x="4493092" y="4921717"/>
              <a:ext cx="909778" cy="5086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10" name="AutoShape 10"/>
            <p:cNvCxnSpPr>
              <a:cxnSpLocks noChangeShapeType="1"/>
              <a:stCxn id="25606" idx="0"/>
              <a:endCxn id="25607" idx="4"/>
            </p:cNvCxnSpPr>
            <p:nvPr/>
          </p:nvCxnSpPr>
          <p:spPr bwMode="auto">
            <a:xfrm flipH="1" flipV="1">
              <a:off x="5633665" y="3695699"/>
              <a:ext cx="645505" cy="8450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11" name="AutoShape 11"/>
            <p:cNvCxnSpPr>
              <a:cxnSpLocks noChangeShapeType="1"/>
              <a:stCxn id="25607" idx="7"/>
              <a:endCxn id="25605" idx="3"/>
            </p:cNvCxnSpPr>
            <p:nvPr/>
          </p:nvCxnSpPr>
          <p:spPr bwMode="auto">
            <a:xfrm flipV="1">
              <a:off x="6361066" y="2724733"/>
              <a:ext cx="329874" cy="38559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12" name="AutoShape 12"/>
            <p:cNvCxnSpPr>
              <a:cxnSpLocks noChangeShapeType="1"/>
              <a:stCxn id="25605" idx="4"/>
              <a:endCxn id="25606" idx="7"/>
            </p:cNvCxnSpPr>
            <p:nvPr/>
          </p:nvCxnSpPr>
          <p:spPr bwMode="auto">
            <a:xfrm flipH="1">
              <a:off x="6898808" y="2825166"/>
              <a:ext cx="492592" cy="18271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13" name="AutoShape 13"/>
            <p:cNvCxnSpPr>
              <a:cxnSpLocks noChangeShapeType="1"/>
              <a:stCxn id="25606" idx="1"/>
              <a:endCxn id="25624" idx="4"/>
            </p:cNvCxnSpPr>
            <p:nvPr/>
          </p:nvCxnSpPr>
          <p:spPr bwMode="auto">
            <a:xfrm flipH="1" flipV="1">
              <a:off x="3276600" y="2286000"/>
              <a:ext cx="2382932" cy="236630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14" name="AutoShape 14"/>
            <p:cNvCxnSpPr>
              <a:cxnSpLocks noChangeShapeType="1"/>
              <a:stCxn id="25605" idx="1"/>
              <a:endCxn id="25624" idx="6"/>
            </p:cNvCxnSpPr>
            <p:nvPr/>
          </p:nvCxnSpPr>
          <p:spPr bwMode="auto">
            <a:xfrm flipH="1" flipV="1">
              <a:off x="4114800" y="1981200"/>
              <a:ext cx="2576140" cy="25859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15" name="AutoShape 15"/>
            <p:cNvCxnSpPr>
              <a:cxnSpLocks noChangeShapeType="1"/>
              <a:stCxn id="25607" idx="1"/>
              <a:endCxn id="25624" idx="5"/>
            </p:cNvCxnSpPr>
            <p:nvPr/>
          </p:nvCxnSpPr>
          <p:spPr bwMode="auto">
            <a:xfrm flipH="1" flipV="1">
              <a:off x="3869297" y="2196726"/>
              <a:ext cx="1036967" cy="9136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616" name="Rectangle 16"/>
            <p:cNvSpPr>
              <a:spLocks noChangeArrowheads="1"/>
            </p:cNvSpPr>
            <p:nvPr/>
          </p:nvSpPr>
          <p:spPr bwMode="auto">
            <a:xfrm>
              <a:off x="228600" y="3200400"/>
              <a:ext cx="1676400" cy="106680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/>
                <a:t>istream</a:t>
              </a:r>
            </a:p>
            <a:p>
              <a:pPr algn="ctr" eaLnBrk="1" hangingPunct="1"/>
              <a:r>
                <a:rPr lang="en-US" sz="1600"/>
                <a:t>cin</a:t>
              </a:r>
            </a:p>
            <a:p>
              <a:pPr algn="ctr" eaLnBrk="1" hangingPunct="1"/>
              <a:r>
                <a:rPr lang="en-US" sz="1600"/>
                <a:t>&gt;&gt;</a:t>
              </a:r>
            </a:p>
          </p:txBody>
        </p:sp>
        <p:cxnSp>
          <p:nvCxnSpPr>
            <p:cNvPr id="25617" name="AutoShape 17"/>
            <p:cNvCxnSpPr>
              <a:cxnSpLocks noChangeShapeType="1"/>
              <a:stCxn id="25624" idx="3"/>
              <a:endCxn id="25616" idx="0"/>
            </p:cNvCxnSpPr>
            <p:nvPr/>
          </p:nvCxnSpPr>
          <p:spPr bwMode="auto">
            <a:xfrm flipH="1">
              <a:off x="1066800" y="2196726"/>
              <a:ext cx="1617104" cy="100367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619" name="AutoShape 19"/>
            <p:cNvSpPr>
              <a:spLocks noChangeArrowheads="1"/>
            </p:cNvSpPr>
            <p:nvPr/>
          </p:nvSpPr>
          <p:spPr bwMode="auto">
            <a:xfrm>
              <a:off x="457200" y="1371600"/>
              <a:ext cx="1143000" cy="685800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dirty="0"/>
                <a:t>Token</a:t>
              </a:r>
            </a:p>
          </p:txBody>
        </p:sp>
        <p:cxnSp>
          <p:nvCxnSpPr>
            <p:cNvPr id="25620" name="AutoShape 20"/>
            <p:cNvCxnSpPr>
              <a:cxnSpLocks noChangeShapeType="1"/>
              <a:stCxn id="25608" idx="0"/>
              <a:endCxn id="25624" idx="4"/>
            </p:cNvCxnSpPr>
            <p:nvPr/>
          </p:nvCxnSpPr>
          <p:spPr bwMode="auto">
            <a:xfrm flipH="1" flipV="1">
              <a:off x="3276600" y="2286000"/>
              <a:ext cx="516032" cy="30550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622" name="Rectangle 22"/>
            <p:cNvSpPr>
              <a:spLocks noChangeArrowheads="1"/>
            </p:cNvSpPr>
            <p:nvPr/>
          </p:nvSpPr>
          <p:spPr bwMode="auto">
            <a:xfrm>
              <a:off x="228600" y="4572000"/>
              <a:ext cx="1676400" cy="106680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/>
                <a:t>ostream</a:t>
              </a:r>
            </a:p>
            <a:p>
              <a:pPr algn="ctr" eaLnBrk="1" hangingPunct="1"/>
              <a:r>
                <a:rPr lang="en-US" sz="1600"/>
                <a:t>cout</a:t>
              </a:r>
            </a:p>
            <a:p>
              <a:pPr algn="ctr" eaLnBrk="1" hangingPunct="1"/>
              <a:r>
                <a:rPr lang="en-US" sz="1600"/>
                <a:t>&lt;&lt;</a:t>
              </a:r>
            </a:p>
          </p:txBody>
        </p:sp>
        <p:cxnSp>
          <p:nvCxnSpPr>
            <p:cNvPr id="25623" name="AutoShape 23"/>
            <p:cNvCxnSpPr>
              <a:cxnSpLocks noChangeShapeType="1"/>
              <a:stCxn id="25608" idx="2"/>
              <a:endCxn id="25622" idx="3"/>
            </p:cNvCxnSpPr>
            <p:nvPr/>
          </p:nvCxnSpPr>
          <p:spPr bwMode="auto">
            <a:xfrm flipH="1" flipV="1">
              <a:off x="1905000" y="5105400"/>
              <a:ext cx="897032" cy="5404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624" name="Oval 18"/>
            <p:cNvSpPr>
              <a:spLocks noChangeArrowheads="1"/>
            </p:cNvSpPr>
            <p:nvPr/>
          </p:nvSpPr>
          <p:spPr bwMode="auto">
            <a:xfrm>
              <a:off x="2438400" y="1676400"/>
              <a:ext cx="1676400" cy="609600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dirty="0" smtClean="0"/>
                <a:t>get()</a:t>
              </a:r>
              <a:endParaRPr lang="en-US"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cxnSp>
        <p:nvCxnSpPr>
          <p:cNvPr id="28" name="AutoShape 17"/>
          <p:cNvCxnSpPr>
            <a:cxnSpLocks noChangeShapeType="1"/>
            <a:stCxn id="25608" idx="1"/>
            <a:endCxn id="25616" idx="3"/>
          </p:cNvCxnSpPr>
          <p:nvPr/>
        </p:nvCxnSpPr>
        <p:spPr bwMode="auto">
          <a:xfrm flipH="1" flipV="1">
            <a:off x="4113020" y="4286610"/>
            <a:ext cx="943080" cy="134774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The program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1828800"/>
            <a:ext cx="10305606" cy="4351337"/>
          </a:xfrm>
        </p:spPr>
        <p:txBody>
          <a:bodyPr>
            <a:normAutofit fontScale="92500" lnSpcReduction="10000"/>
          </a:bodyPr>
          <a:lstStyle/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#include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iostream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#include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&lt;string&gt;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Token stuff (explained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in </a:t>
            </a:r>
            <a:r>
              <a:rPr lang="en-US" smtClean="0">
                <a:solidFill>
                  <a:srgbClr val="008000"/>
                </a:solidFill>
                <a:latin typeface="Consolas" panose="020B0609020204030204" pitchFamily="49" charset="0"/>
              </a:rPr>
              <a:t>next lecture)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declaration so that primary() can call expression()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expression();    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primary() {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/* … */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deal with numbers and parentheses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term() {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/* … */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// deal with * and / (pity about %)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expression() {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/* … */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// deal with + and –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main() {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/* … */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// on next slide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C283CBB2-953A-44A4-86B4-4913064CF888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P</a:t>
            </a:r>
            <a:r>
              <a:rPr lang="en-US" dirty="0" smtClean="0"/>
              <a:t>rogram – main()</a:t>
            </a:r>
            <a:endParaRPr lang="en-US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1828800"/>
            <a:ext cx="8595360" cy="4419600"/>
          </a:xfrm>
        </p:spPr>
        <p:txBody>
          <a:bodyPr>
            <a:normAutofit fontScale="77500" lnSpcReduction="20000"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try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expression()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'\n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catch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runtime_error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cerr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e.what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&lt;&lt;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endl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catch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(...) 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cerr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exception\n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50F0040B-0E73-4FFD-A61E-6F040B514955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 mystery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/>
              <a:t>2</a:t>
            </a:r>
          </a:p>
          <a:p>
            <a:pPr eaLnBrk="1" hangingPunct="1">
              <a:defRPr/>
            </a:pPr>
            <a:r>
              <a:rPr lang="en-US" sz="2000" dirty="0"/>
              <a:t> </a:t>
            </a:r>
          </a:p>
          <a:p>
            <a:pPr eaLnBrk="1" hangingPunct="1">
              <a:defRPr/>
            </a:pPr>
            <a:r>
              <a:rPr lang="en-US" sz="2000" dirty="0"/>
              <a:t>3</a:t>
            </a:r>
          </a:p>
          <a:p>
            <a:pPr eaLnBrk="1" hangingPunct="1">
              <a:defRPr/>
            </a:pPr>
            <a:r>
              <a:rPr lang="en-US" sz="2000" dirty="0"/>
              <a:t>4</a:t>
            </a:r>
          </a:p>
          <a:p>
            <a:pPr eaLnBrk="1" hangingPunct="1">
              <a:defRPr/>
            </a:pPr>
            <a:r>
              <a:rPr lang="en-US" sz="2000" dirty="0"/>
              <a:t>2			an answer</a:t>
            </a:r>
          </a:p>
          <a:p>
            <a:pPr eaLnBrk="1" hangingPunct="1">
              <a:defRPr/>
            </a:pPr>
            <a:r>
              <a:rPr lang="en-US" sz="2000" dirty="0"/>
              <a:t>5+6</a:t>
            </a:r>
          </a:p>
          <a:p>
            <a:pPr eaLnBrk="1" hangingPunct="1">
              <a:defRPr/>
            </a:pPr>
            <a:r>
              <a:rPr lang="en-US" sz="2000" dirty="0"/>
              <a:t>5			an answer</a:t>
            </a:r>
          </a:p>
          <a:p>
            <a:pPr eaLnBrk="1" hangingPunct="1">
              <a:defRPr/>
            </a:pPr>
            <a:r>
              <a:rPr lang="en-US" sz="2000" dirty="0"/>
              <a:t>X</a:t>
            </a:r>
          </a:p>
          <a:p>
            <a:pPr eaLnBrk="1" hangingPunct="1">
              <a:defRPr/>
            </a:pPr>
            <a:r>
              <a:rPr lang="en-US" sz="2000" dirty="0"/>
              <a:t>Bad token		an answer (finally, an expected answer)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A484D10A-3D96-4E5D-A57A-E1881CB09580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 mystery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2000" dirty="0"/>
              <a:t>1 2 3 4+5 6+7 8+9 10 11 12</a:t>
            </a:r>
          </a:p>
          <a:p>
            <a:pPr eaLnBrk="1" hangingPunct="1">
              <a:defRPr/>
            </a:pPr>
            <a:r>
              <a:rPr lang="en-US" sz="2000" dirty="0"/>
              <a:t>1			an answer</a:t>
            </a:r>
          </a:p>
          <a:p>
            <a:pPr eaLnBrk="1" hangingPunct="1">
              <a:defRPr/>
            </a:pPr>
            <a:r>
              <a:rPr lang="en-US" sz="2000" dirty="0"/>
              <a:t>4			an answer</a:t>
            </a:r>
          </a:p>
          <a:p>
            <a:pPr eaLnBrk="1" hangingPunct="1">
              <a:defRPr/>
            </a:pPr>
            <a:r>
              <a:rPr lang="en-US" sz="2000" dirty="0"/>
              <a:t>6			an answer</a:t>
            </a:r>
          </a:p>
          <a:p>
            <a:pPr eaLnBrk="1" hangingPunct="1">
              <a:defRPr/>
            </a:pPr>
            <a:r>
              <a:rPr lang="en-US" sz="2000" dirty="0"/>
              <a:t>8			an answer</a:t>
            </a:r>
          </a:p>
          <a:p>
            <a:pPr eaLnBrk="1" hangingPunct="1">
              <a:defRPr/>
            </a:pPr>
            <a:r>
              <a:rPr lang="en-US" sz="2000" dirty="0"/>
              <a:t>10			an answer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/>
          </a:p>
          <a:p>
            <a:pPr eaLnBrk="1" hangingPunct="1">
              <a:defRPr/>
            </a:pPr>
            <a:r>
              <a:rPr lang="en-US" sz="2800" dirty="0"/>
              <a:t>Aha! Our program “eats” two out of three inputs</a:t>
            </a:r>
            <a:endParaRPr lang="en-US" sz="2400" dirty="0"/>
          </a:p>
          <a:p>
            <a:pPr lvl="1" eaLnBrk="1" hangingPunct="1">
              <a:defRPr/>
            </a:pPr>
            <a:r>
              <a:rPr lang="en-US" sz="2400" dirty="0"/>
              <a:t>How come?</a:t>
            </a:r>
          </a:p>
          <a:p>
            <a:pPr lvl="1" eaLnBrk="1" hangingPunct="1">
              <a:defRPr/>
            </a:pPr>
            <a:r>
              <a:rPr lang="en-US" sz="2400" dirty="0"/>
              <a:t>Let’s have a look at expression()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5B9816C4-1BAC-4232-8B9A-224A92015C8D}" type="slidenum">
              <a:rPr lang="en-US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Dealing with + and -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1828800"/>
            <a:ext cx="9692640" cy="4351337"/>
          </a:xfrm>
        </p:spPr>
        <p:txBody>
          <a:bodyPr>
            <a:normAutofit fontScale="25000" lnSpcReduction="20000"/>
          </a:bodyPr>
          <a:lstStyle/>
          <a:p>
            <a:pPr marL="633413" indent="-182563"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US" sz="4400" dirty="0">
                <a:latin typeface="Consolas" panose="020B0609020204030204" pitchFamily="49" charset="0"/>
              </a:rPr>
              <a:t>Expression :</a:t>
            </a:r>
          </a:p>
          <a:p>
            <a:pPr marL="633413" indent="-182563"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US" sz="4400" dirty="0">
                <a:latin typeface="Consolas" panose="020B0609020204030204" pitchFamily="49" charset="0"/>
              </a:rPr>
              <a:t>	Term</a:t>
            </a:r>
          </a:p>
          <a:p>
            <a:pPr marL="633413" indent="-182563"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US" sz="4400" dirty="0">
                <a:latin typeface="Consolas" panose="020B0609020204030204" pitchFamily="49" charset="0"/>
              </a:rPr>
              <a:t>	Expression ‘+’ Term 	 </a:t>
            </a:r>
            <a:r>
              <a:rPr lang="en-US" sz="4400" i="1" dirty="0">
                <a:latin typeface="Consolas" panose="020B0609020204030204" pitchFamily="49" charset="0"/>
              </a:rPr>
              <a:t>e.g.</a:t>
            </a:r>
            <a:r>
              <a:rPr lang="en-US" sz="4400" dirty="0">
                <a:latin typeface="Consolas" panose="020B0609020204030204" pitchFamily="49" charset="0"/>
              </a:rPr>
              <a:t>, 1+2,   (1-2)+3,   2*3+1</a:t>
            </a:r>
          </a:p>
          <a:p>
            <a:pPr marL="633413" indent="-182563"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US" sz="4400" dirty="0">
                <a:latin typeface="Consolas" panose="020B0609020204030204" pitchFamily="49" charset="0"/>
              </a:rPr>
              <a:t>	Expression ‘-’ Term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000" dirty="0"/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// read and evaluate: </a:t>
            </a:r>
            <a:r>
              <a:rPr lang="en-US" sz="4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1, 1+2.5, 1+2+3.14 etc., </a:t>
            </a: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return the sum (or difference)</a:t>
            </a:r>
            <a:endParaRPr lang="en-US" sz="4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expression()          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left = term();</a:t>
            </a: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sz="4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// </a:t>
            </a: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get the Term</a:t>
            </a:r>
            <a:endParaRPr lang="en-US" sz="4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token t = 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get();</a:t>
            </a:r>
            <a:r>
              <a:rPr lang="en-US" sz="4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 </a:t>
            </a:r>
            <a:r>
              <a:rPr lang="en-US" sz="4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</a:t>
            </a: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 // get the next </a:t>
            </a:r>
            <a:r>
              <a:rPr lang="en-US" sz="4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token ...</a:t>
            </a:r>
            <a:endParaRPr lang="en-US" sz="4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switch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4800" dirty="0" err="1">
                <a:solidFill>
                  <a:srgbClr val="000000"/>
                </a:solidFill>
                <a:latin typeface="Consolas" panose="020B0609020204030204" pitchFamily="49" charset="0"/>
              </a:rPr>
              <a:t>t.kind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 {</a:t>
            </a:r>
            <a:r>
              <a:rPr lang="en-US" sz="4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      </a:t>
            </a:r>
            <a:r>
              <a:rPr lang="en-US" sz="4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// </a:t>
            </a: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... and do the right thing with it</a:t>
            </a:r>
            <a:endParaRPr lang="en-US" sz="4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48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'+'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left 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+= term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4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48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'-'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left -= term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4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4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left;</a:t>
            </a: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     // </a:t>
            </a:r>
            <a:r>
              <a:rPr lang="en-US" sz="4800" dirty="0">
                <a:solidFill>
                  <a:srgbClr val="FF0000"/>
                </a:solidFill>
                <a:latin typeface="Consolas" panose="020B0609020204030204" pitchFamily="49" charset="0"/>
              </a:rPr>
              <a:t>&lt;&lt;&lt; doesn’t use “next token</a:t>
            </a:r>
            <a:r>
              <a:rPr lang="en-US" sz="4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”, discards it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sz="48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557C1767-63EB-4C1E-852F-1A9FC646AF66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8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Dealing with + and -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1828800"/>
            <a:ext cx="9692640" cy="4351337"/>
          </a:xfrm>
        </p:spPr>
        <p:txBody>
          <a:bodyPr>
            <a:normAutofit fontScale="25000" lnSpcReduction="20000"/>
          </a:bodyPr>
          <a:lstStyle/>
          <a:p>
            <a:pPr lvl="0">
              <a:lnSpc>
                <a:spcPct val="80000"/>
              </a:lnSpc>
              <a:buClr>
                <a:srgbClr val="4F81BD"/>
              </a:buClr>
              <a:defRPr/>
            </a:pPr>
            <a:r>
              <a:rPr lang="en-US" sz="8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So, we need a way to “put back” a token!</a:t>
            </a:r>
          </a:p>
          <a:p>
            <a:pPr lvl="1">
              <a:lnSpc>
                <a:spcPct val="80000"/>
              </a:lnSpc>
              <a:buClr>
                <a:srgbClr val="4F81BD"/>
              </a:buClr>
              <a:defRPr/>
            </a:pPr>
            <a:r>
              <a:rPr lang="en-US" sz="7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Back into what?</a:t>
            </a:r>
          </a:p>
          <a:p>
            <a:pPr lvl="1">
              <a:lnSpc>
                <a:spcPct val="80000"/>
              </a:lnSpc>
              <a:buClr>
                <a:srgbClr val="4F81BD"/>
              </a:buClr>
              <a:defRPr/>
            </a:pPr>
            <a:r>
              <a:rPr lang="en-US" sz="7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“the input,” of course; that is, we need an input stream of tokens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000" dirty="0"/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// read and evaluate: </a:t>
            </a:r>
            <a:r>
              <a:rPr lang="en-US" sz="4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1, 1+2.5, 1+2+3.14 etc., </a:t>
            </a: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return the sum (or difference)</a:t>
            </a:r>
            <a:endParaRPr lang="en-US" sz="4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expression()          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left = term();</a:t>
            </a: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sz="4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// </a:t>
            </a: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get the Term</a:t>
            </a:r>
            <a:endParaRPr lang="en-US" sz="4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token t = </a:t>
            </a:r>
            <a:r>
              <a:rPr lang="en-US" sz="48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ts.get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sz="4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// </a:t>
            </a: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get the next </a:t>
            </a:r>
            <a:r>
              <a:rPr lang="en-US" sz="4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token ...</a:t>
            </a:r>
            <a:endParaRPr lang="en-US" sz="4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switch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4800" dirty="0" err="1">
                <a:solidFill>
                  <a:srgbClr val="000000"/>
                </a:solidFill>
                <a:latin typeface="Consolas" panose="020B0609020204030204" pitchFamily="49" charset="0"/>
              </a:rPr>
              <a:t>t.kind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 {</a:t>
            </a:r>
            <a:r>
              <a:rPr lang="en-US" sz="4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      </a:t>
            </a:r>
            <a:r>
              <a:rPr lang="en-US" sz="4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// </a:t>
            </a: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... and do the right thing with it</a:t>
            </a:r>
            <a:endParaRPr lang="en-US" sz="4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48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'+'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left 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+= term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4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48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'-'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left -= term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4800" dirty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4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4800" dirty="0" err="1">
                <a:solidFill>
                  <a:srgbClr val="000000"/>
                </a:solidFill>
                <a:latin typeface="Consolas" panose="020B0609020204030204" pitchFamily="49" charset="0"/>
              </a:rPr>
              <a:t>ts.putback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(t);  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4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&lt;&lt;&lt; put </a:t>
            </a:r>
            <a:r>
              <a:rPr lang="en-US" sz="4800" dirty="0">
                <a:solidFill>
                  <a:srgbClr val="008000"/>
                </a:solidFill>
                <a:latin typeface="Consolas" panose="020B0609020204030204" pitchFamily="49" charset="0"/>
              </a:rPr>
              <a:t>the unused token </a:t>
            </a:r>
            <a:r>
              <a:rPr lang="en-US" sz="4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back into the token stream</a:t>
            </a:r>
            <a:endParaRPr lang="en-US" sz="4800" dirty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             return</a:t>
            </a: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left;</a:t>
            </a:r>
            <a:r>
              <a:rPr lang="en-US" sz="48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sz="48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557C1767-63EB-4C1E-852F-1A9FC646AF66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9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6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6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6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6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6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6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6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6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6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6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6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6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61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61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619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619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</a:t>
            </a:r>
            <a:r>
              <a:rPr lang="en-US" dirty="0" smtClean="0"/>
              <a:t>* and /</a:t>
            </a:r>
            <a:endParaRPr lang="en-US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en-US" sz="6200" dirty="0"/>
              <a:t>Now make the same change to </a:t>
            </a:r>
            <a:r>
              <a:rPr lang="en-US" sz="5500" b="1" dirty="0"/>
              <a:t>term()</a:t>
            </a:r>
          </a:p>
          <a:p>
            <a:pPr marL="914400" indent="0">
              <a:spcBef>
                <a:spcPts val="600"/>
              </a:spcBef>
              <a:buNone/>
            </a:pPr>
            <a:endParaRPr lang="en-US" sz="4900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0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4000" dirty="0">
                <a:solidFill>
                  <a:srgbClr val="008000"/>
                </a:solidFill>
                <a:latin typeface="Consolas" panose="020B0609020204030204" pitchFamily="49" charset="0"/>
              </a:rPr>
              <a:t>exactly like expression(), but for </a:t>
            </a:r>
            <a:r>
              <a:rPr lang="en-US" sz="40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* and /</a:t>
            </a:r>
            <a:endParaRPr lang="en-US" sz="4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0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 term()    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40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 left = primary();</a:t>
            </a:r>
            <a:r>
              <a:rPr lang="en-US" sz="4000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sz="40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// </a:t>
            </a:r>
            <a:r>
              <a:rPr lang="en-US" sz="4000" dirty="0">
                <a:solidFill>
                  <a:srgbClr val="008000"/>
                </a:solidFill>
                <a:latin typeface="Consolas" panose="020B0609020204030204" pitchFamily="49" charset="0"/>
              </a:rPr>
              <a:t>get the Primary</a:t>
            </a:r>
            <a:endParaRPr lang="en-US" sz="4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4000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4000" dirty="0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en-US" sz="4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sz="4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token t = </a:t>
            </a:r>
            <a:r>
              <a:rPr lang="en-US" sz="40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ts.get</a:t>
            </a:r>
            <a:r>
              <a:rPr lang="en-US" sz="4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     </a:t>
            </a:r>
            <a:r>
              <a:rPr lang="en-US" sz="40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// </a:t>
            </a:r>
            <a:r>
              <a:rPr lang="en-US" sz="4000" dirty="0">
                <a:solidFill>
                  <a:srgbClr val="008000"/>
                </a:solidFill>
                <a:latin typeface="Consolas" panose="020B0609020204030204" pitchFamily="49" charset="0"/>
              </a:rPr>
              <a:t>get the next Token ...</a:t>
            </a:r>
            <a:endParaRPr lang="en-US" sz="4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4000" dirty="0">
                <a:solidFill>
                  <a:srgbClr val="0000FF"/>
                </a:solidFill>
                <a:latin typeface="Consolas" panose="020B0609020204030204" pitchFamily="49" charset="0"/>
              </a:rPr>
              <a:t>switch</a:t>
            </a: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4000" dirty="0" err="1">
                <a:solidFill>
                  <a:srgbClr val="000000"/>
                </a:solidFill>
                <a:latin typeface="Consolas" panose="020B0609020204030204" pitchFamily="49" charset="0"/>
              </a:rPr>
              <a:t>t.kind</a:t>
            </a:r>
            <a:r>
              <a:rPr lang="en-US" sz="4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sz="4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4000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40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'*'</a:t>
            </a:r>
            <a:r>
              <a:rPr lang="en-US" sz="4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left </a:t>
            </a: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*= primary</a:t>
            </a:r>
            <a:r>
              <a:rPr lang="en-US" sz="4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40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4000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40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'/'</a:t>
            </a:r>
            <a:r>
              <a:rPr lang="en-US" sz="4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left </a:t>
            </a: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/= primary</a:t>
            </a:r>
            <a:r>
              <a:rPr lang="en-US" sz="4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40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40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sz="4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4000" dirty="0" err="1">
                <a:solidFill>
                  <a:srgbClr val="000000"/>
                </a:solidFill>
                <a:latin typeface="Consolas" panose="020B0609020204030204" pitchFamily="49" charset="0"/>
              </a:rPr>
              <a:t>ts.putback</a:t>
            </a: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(t);   </a:t>
            </a:r>
            <a:r>
              <a:rPr lang="en-US" sz="4000" dirty="0">
                <a:solidFill>
                  <a:srgbClr val="008000"/>
                </a:solidFill>
                <a:latin typeface="Consolas" panose="020B0609020204030204" pitchFamily="49" charset="0"/>
              </a:rPr>
              <a:t>// &lt;&lt;&lt; put the unused token back</a:t>
            </a:r>
            <a:endParaRPr lang="en-US" sz="40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0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             return</a:t>
            </a:r>
            <a:r>
              <a:rPr lang="en-US" sz="4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left;</a:t>
            </a:r>
            <a:r>
              <a:rPr lang="en-US" sz="4000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sz="40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// </a:t>
            </a:r>
            <a:r>
              <a:rPr lang="en-US" sz="4000" dirty="0">
                <a:solidFill>
                  <a:srgbClr val="008000"/>
                </a:solidFill>
                <a:latin typeface="Consolas" panose="020B0609020204030204" pitchFamily="49" charset="0"/>
              </a:rPr>
              <a:t>return the value</a:t>
            </a:r>
            <a:endParaRPr lang="en-US" sz="4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0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4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40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73D0956-F0DD-4E98-A9F0-C82950C1B738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5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D968A-9098-4221-9D1B-BB1BB6DB2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Design Process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9B6D8-0E1D-457F-B0F2-E9901C1CD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System Architect</a:t>
            </a:r>
          </a:p>
          <a:p>
            <a:pPr lvl="1"/>
            <a:r>
              <a:rPr lang="en-US" dirty="0" smtClean="0"/>
              <a:t>Postulates a solution</a:t>
            </a:r>
          </a:p>
          <a:p>
            <a:pPr lvl="1"/>
            <a:r>
              <a:rPr lang="en-US" dirty="0" smtClean="0"/>
              <a:t>Models it in a design framework</a:t>
            </a:r>
          </a:p>
          <a:p>
            <a:pPr lvl="1"/>
            <a:r>
              <a:rPr lang="en-US" dirty="0" smtClean="0"/>
              <a:t>Establishes and maintains the vision for the solution</a:t>
            </a:r>
          </a:p>
          <a:p>
            <a:pPr lvl="1"/>
            <a:r>
              <a:rPr lang="en-US" dirty="0" smtClean="0"/>
              <a:t>Evaluates design against original requirements</a:t>
            </a:r>
          </a:p>
          <a:p>
            <a:r>
              <a:rPr lang="en-US" dirty="0" smtClean="0"/>
              <a:t>Primary responsibility of the Software System Architect</a:t>
            </a:r>
          </a:p>
          <a:p>
            <a:pPr lvl="1"/>
            <a:r>
              <a:rPr lang="en-US" dirty="0" smtClean="0"/>
              <a:t>Specify a solution to a given problem (usually expressed as a functional specification)</a:t>
            </a:r>
          </a:p>
          <a:p>
            <a:pPr lvl="1"/>
            <a:r>
              <a:rPr lang="en-US" dirty="0" smtClean="0"/>
              <a:t>Implementation independent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AAE09C2C-8993-451B-B205-1B7124EDFD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7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program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/>
              <a:t>It “sort of works”</a:t>
            </a:r>
          </a:p>
          <a:p>
            <a:pPr lvl="1" eaLnBrk="1" hangingPunct="1">
              <a:defRPr/>
            </a:pPr>
            <a:r>
              <a:rPr lang="en-US" sz="2400" dirty="0"/>
              <a:t>That’s not bad for a first try</a:t>
            </a:r>
          </a:p>
          <a:p>
            <a:pPr lvl="2" eaLnBrk="1" hangingPunct="1">
              <a:defRPr/>
            </a:pPr>
            <a:r>
              <a:rPr lang="en-US" sz="2000" dirty="0"/>
              <a:t>Well, second try</a:t>
            </a:r>
          </a:p>
          <a:p>
            <a:pPr lvl="2" eaLnBrk="1" hangingPunct="1">
              <a:defRPr/>
            </a:pPr>
            <a:r>
              <a:rPr lang="en-US" sz="2000" dirty="0"/>
              <a:t>Well, really, the fourth try; see the book</a:t>
            </a:r>
          </a:p>
          <a:p>
            <a:pPr lvl="1" eaLnBrk="1" hangingPunct="1">
              <a:defRPr/>
            </a:pPr>
            <a:r>
              <a:rPr lang="en-US" sz="2400" dirty="0"/>
              <a:t>But “sort of works” is not good enough</a:t>
            </a:r>
          </a:p>
          <a:p>
            <a:pPr lvl="1" eaLnBrk="1" hangingPunct="1">
              <a:defRPr/>
            </a:pPr>
            <a:r>
              <a:rPr lang="en-US" sz="2400" dirty="0"/>
              <a:t>When the program “sort of works” is when the work (and fun) really start</a:t>
            </a:r>
          </a:p>
          <a:p>
            <a:pPr eaLnBrk="1" hangingPunct="1">
              <a:defRPr/>
            </a:pPr>
            <a:r>
              <a:rPr lang="en-US" sz="2800" dirty="0"/>
              <a:t>Now we can get feedback!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11CD6933-2BA8-460B-8AD9-2C058A0E3218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Another </a:t>
            </a:r>
            <a:r>
              <a:rPr lang="en-US" dirty="0"/>
              <a:t>mystery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sz="2000" dirty="0"/>
              <a:t>2 3 4 2+3 2*3</a:t>
            </a:r>
          </a:p>
          <a:p>
            <a:pPr eaLnBrk="1" hangingPunct="1">
              <a:defRPr/>
            </a:pPr>
            <a:r>
              <a:rPr lang="en-US" sz="2000" dirty="0"/>
              <a:t>2			an answer</a:t>
            </a:r>
          </a:p>
          <a:p>
            <a:pPr eaLnBrk="1" hangingPunct="1">
              <a:defRPr/>
            </a:pPr>
            <a:r>
              <a:rPr lang="en-US" sz="2000" dirty="0"/>
              <a:t>3			an answer</a:t>
            </a:r>
          </a:p>
          <a:p>
            <a:pPr eaLnBrk="1" hangingPunct="1">
              <a:defRPr/>
            </a:pPr>
            <a:r>
              <a:rPr lang="en-US" sz="2000" dirty="0"/>
              <a:t>4			an answer</a:t>
            </a:r>
          </a:p>
          <a:p>
            <a:pPr eaLnBrk="1" hangingPunct="1">
              <a:defRPr/>
            </a:pPr>
            <a:r>
              <a:rPr lang="en-US" sz="2000" dirty="0"/>
              <a:t>5			an answer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/>
          </a:p>
          <a:p>
            <a:pPr eaLnBrk="1" hangingPunct="1">
              <a:defRPr/>
            </a:pPr>
            <a:r>
              <a:rPr lang="en-US" sz="2800" dirty="0"/>
              <a:t>What! No “6” ?</a:t>
            </a:r>
            <a:endParaRPr lang="en-US" sz="2400" dirty="0"/>
          </a:p>
          <a:p>
            <a:pPr lvl="1" eaLnBrk="1" hangingPunct="1">
              <a:defRPr/>
            </a:pPr>
            <a:r>
              <a:rPr lang="en-US" sz="2400" dirty="0"/>
              <a:t>The program looks ahead one token</a:t>
            </a:r>
          </a:p>
          <a:p>
            <a:pPr lvl="2" eaLnBrk="1" hangingPunct="1">
              <a:defRPr/>
            </a:pPr>
            <a:r>
              <a:rPr lang="en-US" sz="2000" dirty="0"/>
              <a:t>It’s waiting for the user</a:t>
            </a:r>
          </a:p>
          <a:p>
            <a:pPr lvl="1" eaLnBrk="1" hangingPunct="1">
              <a:defRPr/>
            </a:pPr>
            <a:r>
              <a:rPr lang="en-US" sz="2400" dirty="0"/>
              <a:t>So, we introduce a “print result” command</a:t>
            </a:r>
          </a:p>
          <a:p>
            <a:pPr lvl="1" eaLnBrk="1" hangingPunct="1">
              <a:defRPr/>
            </a:pPr>
            <a:r>
              <a:rPr lang="en-US" sz="2400" dirty="0"/>
              <a:t>While we’re at it, we also introduce a “quit” command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BAF306DC-F3F3-48F8-9972-DB268653532B}" type="slidenum">
              <a:rPr lang="en-US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The main() program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token t =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ts.get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t.kind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'q'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           // ‘q’ for “quit”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t.kind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';'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   // ‘;’ for “print now”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'\n'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print result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ts.putback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(t);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expression();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  // evaluate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exception handling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7001B5B7-1C54-4D1B-8F83-8F5926AC3EF0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dirty="0"/>
              <a:t>Now the calculator is minimally useful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/>
              <a:t>2;</a:t>
            </a:r>
          </a:p>
          <a:p>
            <a:pPr eaLnBrk="1" hangingPunct="1">
              <a:defRPr/>
            </a:pPr>
            <a:r>
              <a:rPr lang="en-US" sz="2000" dirty="0"/>
              <a:t>2			an answer</a:t>
            </a:r>
          </a:p>
          <a:p>
            <a:pPr eaLnBrk="1" hangingPunct="1">
              <a:defRPr/>
            </a:pPr>
            <a:r>
              <a:rPr lang="en-US" sz="2000" dirty="0"/>
              <a:t>2+3;</a:t>
            </a:r>
          </a:p>
          <a:p>
            <a:pPr eaLnBrk="1" hangingPunct="1">
              <a:defRPr/>
            </a:pPr>
            <a:r>
              <a:rPr lang="en-US" sz="2000" dirty="0"/>
              <a:t>5			an answer</a:t>
            </a:r>
          </a:p>
          <a:p>
            <a:pPr eaLnBrk="1" hangingPunct="1">
              <a:defRPr/>
            </a:pPr>
            <a:r>
              <a:rPr lang="en-US" sz="2000" dirty="0"/>
              <a:t>3+4*5;</a:t>
            </a:r>
          </a:p>
          <a:p>
            <a:pPr eaLnBrk="1" hangingPunct="1">
              <a:defRPr/>
            </a:pPr>
            <a:r>
              <a:rPr lang="en-US" sz="2000" dirty="0"/>
              <a:t>23			an answer</a:t>
            </a:r>
          </a:p>
          <a:p>
            <a:pPr eaLnBrk="1" hangingPunct="1">
              <a:defRPr/>
            </a:pPr>
            <a:r>
              <a:rPr lang="en-US" sz="2000" dirty="0"/>
              <a:t>q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0EABB2D1-D7BE-41AC-A7B7-291B4D4DDB3F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</a:t>
            </a:r>
            <a:r>
              <a:rPr lang="en-US" smtClean="0"/>
              <a:t>Lecture</a:t>
            </a:r>
            <a:endParaRPr lang="en-US" dirty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Completing a program</a:t>
            </a:r>
          </a:p>
          <a:p>
            <a:pPr lvl="1"/>
            <a:r>
              <a:rPr lang="en-US" dirty="0" smtClean="0"/>
              <a:t>Tokens and token stream</a:t>
            </a:r>
            <a:endParaRPr lang="en-US" dirty="0" smtClean="0"/>
          </a:p>
          <a:p>
            <a:pPr lvl="1"/>
            <a:r>
              <a:rPr lang="en-US" dirty="0" smtClean="0"/>
              <a:t>Recovering from errors</a:t>
            </a:r>
          </a:p>
          <a:p>
            <a:pPr lvl="1"/>
            <a:r>
              <a:rPr lang="en-US" dirty="0" smtClean="0"/>
              <a:t>Cleaning up the code</a:t>
            </a:r>
          </a:p>
          <a:p>
            <a:pPr lvl="1"/>
            <a:r>
              <a:rPr lang="en-US" dirty="0" smtClean="0"/>
              <a:t>Code review</a:t>
            </a:r>
          </a:p>
          <a:p>
            <a:pPr lvl="1"/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051EE81-869B-4702-BCDA-C10A5DC043D5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5339F38-439B-42BE-A6DB-D203DE66964E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4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D968A-9098-4221-9D1B-BB1BB6DB2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Design Process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9B6D8-0E1D-457F-B0F2-E9901C1CD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Software Designer</a:t>
            </a:r>
          </a:p>
          <a:p>
            <a:pPr lvl="1"/>
            <a:r>
              <a:rPr lang="en-US" smtClean="0"/>
              <a:t>Designs the internal working of system components</a:t>
            </a:r>
          </a:p>
          <a:p>
            <a:pPr lvl="2"/>
            <a:r>
              <a:rPr lang="en-US" smtClean="0"/>
              <a:t>Defines subsystems</a:t>
            </a:r>
          </a:p>
          <a:p>
            <a:pPr lvl="2"/>
            <a:r>
              <a:rPr lang="en-US" smtClean="0"/>
              <a:t>Crafts process logic</a:t>
            </a:r>
          </a:p>
          <a:p>
            <a:pPr lvl="2"/>
            <a:r>
              <a:rPr lang="en-US" smtClean="0"/>
              <a:t>Details data flow between and within system components and external sources and interfaces</a:t>
            </a:r>
          </a:p>
          <a:p>
            <a:pPr lvl="1"/>
            <a:r>
              <a:rPr lang="en-US" smtClean="0"/>
              <a:t>Produces a specification of the design, detailed enough that </a:t>
            </a:r>
          </a:p>
          <a:p>
            <a:pPr lvl="2"/>
            <a:r>
              <a:rPr lang="en-US" smtClean="0"/>
              <a:t>A programmer can implement it</a:t>
            </a:r>
          </a:p>
          <a:p>
            <a:pPr lvl="2"/>
            <a:r>
              <a:rPr lang="en-US" smtClean="0"/>
              <a:t>A tester can test it</a:t>
            </a:r>
          </a:p>
          <a:p>
            <a:pPr lvl="2"/>
            <a:r>
              <a:rPr lang="en-US" smtClean="0"/>
              <a:t>A technical writer can document it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AE09C2C-8993-451B-B205-1B7124EDFD8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9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78FD4-C111-44B2-8D76-EADDEEB78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 of the Design Process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C82AE-1E80-4162-81B6-4E217626D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responsibility of the Software Designer</a:t>
            </a:r>
          </a:p>
          <a:p>
            <a:pPr lvl="1"/>
            <a:r>
              <a:rPr lang="en-US" dirty="0" smtClean="0"/>
              <a:t>Produce a set of specifications that describe the intended form of the implementation for the software system</a:t>
            </a:r>
          </a:p>
          <a:p>
            <a:r>
              <a:rPr lang="en-US" dirty="0" smtClean="0"/>
              <a:t>The design specifications</a:t>
            </a:r>
          </a:p>
          <a:p>
            <a:pPr lvl="1"/>
            <a:r>
              <a:rPr lang="en-US" dirty="0" smtClean="0"/>
              <a:t>Describe </a:t>
            </a:r>
          </a:p>
          <a:p>
            <a:pPr lvl="2"/>
            <a:r>
              <a:rPr lang="en-US" dirty="0" smtClean="0"/>
              <a:t>The form (structure) of the solution</a:t>
            </a:r>
          </a:p>
          <a:p>
            <a:pPr lvl="2"/>
            <a:r>
              <a:rPr lang="en-US" dirty="0" smtClean="0"/>
              <a:t>The way that the components are to fit together</a:t>
            </a:r>
          </a:p>
          <a:p>
            <a:pPr lvl="1"/>
            <a:r>
              <a:rPr lang="en-US" dirty="0" smtClean="0"/>
              <a:t>Act as a set of “blueprints” that show how the system is to be constructed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AAE09C2C-8993-451B-B205-1B7124EDFD8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38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91FD2-E879-4614-AB2E-A512B9FB6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Desirable Features…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B2D2-A079-4057-8C2F-02D54E024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Fitness for purpose</a:t>
            </a:r>
          </a:p>
          <a:p>
            <a:pPr lvl="1"/>
            <a:r>
              <a:rPr lang="en-US" dirty="0" smtClean="0"/>
              <a:t>The system must work, and work correctly</a:t>
            </a:r>
          </a:p>
          <a:p>
            <a:pPr lvl="1"/>
            <a:r>
              <a:rPr lang="en-US" dirty="0" smtClean="0"/>
              <a:t>It should </a:t>
            </a:r>
          </a:p>
          <a:p>
            <a:pPr lvl="2"/>
            <a:r>
              <a:rPr lang="en-US" dirty="0" smtClean="0"/>
              <a:t>perform the required tasks </a:t>
            </a:r>
          </a:p>
          <a:p>
            <a:pPr lvl="2"/>
            <a:r>
              <a:rPr lang="en-US" dirty="0" smtClean="0"/>
              <a:t>in the specified manner and </a:t>
            </a:r>
          </a:p>
          <a:p>
            <a:pPr lvl="2"/>
            <a:r>
              <a:rPr lang="en-US" dirty="0" smtClean="0"/>
              <a:t>within the specified constraints </a:t>
            </a:r>
          </a:p>
          <a:p>
            <a:pPr lvl="2"/>
            <a:r>
              <a:rPr lang="en-US" dirty="0" smtClean="0"/>
              <a:t>of the specified resources</a:t>
            </a:r>
          </a:p>
          <a:p>
            <a:r>
              <a:rPr lang="en-US" dirty="0" smtClean="0"/>
              <a:t>Robustness</a:t>
            </a:r>
          </a:p>
          <a:p>
            <a:pPr lvl="1"/>
            <a:r>
              <a:rPr lang="en-US" dirty="0" smtClean="0"/>
              <a:t>The design should be stable against changes </a:t>
            </a:r>
            <a:r>
              <a:rPr lang="en-US" dirty="0" smtClean="0"/>
              <a:t>such </a:t>
            </a:r>
            <a:r>
              <a:rPr lang="en-US" dirty="0" smtClean="0"/>
              <a:t>as file and data structures, user interface, etc.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AAE09C2C-8993-451B-B205-1B7124EDFD8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08933-701C-4818-80A8-68BC7D952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Desirable Design Features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3D14E-60D6-4BAC-B434-886BAA491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Simplicity</a:t>
            </a:r>
          </a:p>
          <a:p>
            <a:pPr lvl="1"/>
            <a:r>
              <a:rPr lang="en-US" dirty="0" smtClean="0"/>
              <a:t>The design should be as simple as possible, but no simpler</a:t>
            </a:r>
          </a:p>
          <a:p>
            <a:r>
              <a:rPr lang="en-US" dirty="0" smtClean="0"/>
              <a:t>Separation of concerns</a:t>
            </a:r>
          </a:p>
          <a:p>
            <a:pPr lvl="1"/>
            <a:r>
              <a:rPr lang="en-US" dirty="0" smtClean="0"/>
              <a:t>The different concepts and components should be separated out (modular)</a:t>
            </a:r>
          </a:p>
          <a:p>
            <a:r>
              <a:rPr lang="en-US" dirty="0" smtClean="0"/>
              <a:t>Information hiding</a:t>
            </a:r>
          </a:p>
          <a:p>
            <a:pPr lvl="1"/>
            <a:r>
              <a:rPr lang="en-US" dirty="0" smtClean="0"/>
              <a:t>Information about the detailed form of objects such as data structures and device interfaces should </a:t>
            </a:r>
          </a:p>
          <a:p>
            <a:pPr lvl="2"/>
            <a:r>
              <a:rPr lang="en-US" dirty="0" smtClean="0"/>
              <a:t>be kept local to a module or unit</a:t>
            </a:r>
          </a:p>
          <a:p>
            <a:pPr lvl="2"/>
            <a:r>
              <a:rPr lang="en-US" dirty="0" smtClean="0"/>
              <a:t>Not be directly “visible” outside that unit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AAE09C2C-8993-451B-B205-1B7124EDFD8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98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3A686-63A7-4CC0-9AD2-A72609D89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Undesirable Features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87A6B-0AD4-4D10-929D-9073E81C6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Having too much retained state information spread around the system</a:t>
            </a:r>
          </a:p>
          <a:p>
            <a:r>
              <a:rPr lang="en-US" dirty="0" smtClean="0"/>
              <a:t>Using interfaces that are too complex</a:t>
            </a:r>
          </a:p>
          <a:p>
            <a:r>
              <a:rPr lang="en-US" dirty="0" smtClean="0"/>
              <a:t>Containing excessively complex control structures</a:t>
            </a:r>
          </a:p>
          <a:p>
            <a:r>
              <a:rPr lang="en-US" dirty="0" smtClean="0"/>
              <a:t>Involving needless replication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2/8/2024, Lecture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 3380, Spring 2024, Writing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AAE09C2C-8993-451B-B205-1B7124EDFD8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1 - Welcome and Getting Started</Template>
  <TotalTime>4429</TotalTime>
  <Words>4854</Words>
  <Application>Microsoft Office PowerPoint</Application>
  <PresentationFormat>Widescreen</PresentationFormat>
  <Paragraphs>667</Paragraphs>
  <Slides>45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Century Schoolbook</vt:lpstr>
      <vt:lpstr>Consolas</vt:lpstr>
      <vt:lpstr>Times New Roman</vt:lpstr>
      <vt:lpstr>Wingdings</vt:lpstr>
      <vt:lpstr>Wingdings 2</vt:lpstr>
      <vt:lpstr>View</vt:lpstr>
      <vt:lpstr> Writing a Program</vt:lpstr>
      <vt:lpstr>STEM Careers at the NSA and Quantum Computing</vt:lpstr>
      <vt:lpstr>Software Development Notes</vt:lpstr>
      <vt:lpstr>The Design Process</vt:lpstr>
      <vt:lpstr>The Design Process</vt:lpstr>
      <vt:lpstr>Objectives of the Design Process</vt:lpstr>
      <vt:lpstr>Desirable Features…</vt:lpstr>
      <vt:lpstr>Desirable Design Features</vt:lpstr>
      <vt:lpstr>Undesirable Features</vt:lpstr>
      <vt:lpstr>Design Strategies</vt:lpstr>
      <vt:lpstr>Building a Calculator</vt:lpstr>
      <vt:lpstr>Building a program</vt:lpstr>
      <vt:lpstr>Writing a program: Strategy</vt:lpstr>
      <vt:lpstr>Writing a program: Example</vt:lpstr>
      <vt:lpstr>A simple calculator</vt:lpstr>
      <vt:lpstr>Pseudo Code</vt:lpstr>
      <vt:lpstr>A simple Calculator</vt:lpstr>
      <vt:lpstr>A side trip: Grammars</vt:lpstr>
      <vt:lpstr>Grammars – “English”</vt:lpstr>
      <vt:lpstr>Expression Grammar</vt:lpstr>
      <vt:lpstr>Grammars - Expression</vt:lpstr>
      <vt:lpstr>Grammars - Expression</vt:lpstr>
      <vt:lpstr>Grammars - Expression</vt:lpstr>
      <vt:lpstr>Functions for Parsing</vt:lpstr>
      <vt:lpstr>Function Return Types</vt:lpstr>
      <vt:lpstr>What is a token?</vt:lpstr>
      <vt:lpstr>Dealing with + and -</vt:lpstr>
      <vt:lpstr>Dealing with *, /, and %</vt:lpstr>
      <vt:lpstr>Dealing with * and /</vt:lpstr>
      <vt:lpstr>Dealing with divide by 0</vt:lpstr>
      <vt:lpstr>Dealing with numbers, ‘(‘and ‘)’</vt:lpstr>
      <vt:lpstr>Program Organization</vt:lpstr>
      <vt:lpstr>The program</vt:lpstr>
      <vt:lpstr>The Program – main()</vt:lpstr>
      <vt:lpstr>A mystery</vt:lpstr>
      <vt:lpstr>A mystery</vt:lpstr>
      <vt:lpstr>Dealing with + and -</vt:lpstr>
      <vt:lpstr>Dealing with + and -</vt:lpstr>
      <vt:lpstr>Dealing with * and /</vt:lpstr>
      <vt:lpstr>The program</vt:lpstr>
      <vt:lpstr>Another mystery</vt:lpstr>
      <vt:lpstr>The main() program</vt:lpstr>
      <vt:lpstr>Now the calculator is minimally useful</vt:lpstr>
      <vt:lpstr>Next Lecture</vt:lpstr>
      <vt:lpstr>PowerPoint Presentation</vt:lpstr>
    </vt:vector>
  </TitlesOfParts>
  <Company>TAMU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</dc:title>
  <dc:creator>Ronnie Ward</dc:creator>
  <cp:lastModifiedBy>Hartmut Kaiser</cp:lastModifiedBy>
  <cp:revision>219</cp:revision>
  <dcterms:created xsi:type="dcterms:W3CDTF">1601-01-01T00:00:00Z</dcterms:created>
  <dcterms:modified xsi:type="dcterms:W3CDTF">2024-02-08T14:50:54Z</dcterms:modified>
</cp:coreProperties>
</file>