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0" r:id="rId1"/>
  </p:sldMasterIdLst>
  <p:notesMasterIdLst>
    <p:notesMasterId r:id="rId46"/>
  </p:notesMasterIdLst>
  <p:handoutMasterIdLst>
    <p:handoutMasterId r:id="rId47"/>
  </p:handoutMasterIdLst>
  <p:sldIdLst>
    <p:sldId id="256" r:id="rId2"/>
    <p:sldId id="317" r:id="rId3"/>
    <p:sldId id="320" r:id="rId4"/>
    <p:sldId id="321" r:id="rId5"/>
    <p:sldId id="322" r:id="rId6"/>
    <p:sldId id="323" r:id="rId7"/>
    <p:sldId id="324" r:id="rId8"/>
    <p:sldId id="325" r:id="rId9"/>
    <p:sldId id="326" r:id="rId10"/>
    <p:sldId id="327" r:id="rId11"/>
    <p:sldId id="328" r:id="rId12"/>
    <p:sldId id="329" r:id="rId13"/>
    <p:sldId id="330" r:id="rId14"/>
    <p:sldId id="318" r:id="rId15"/>
    <p:sldId id="280" r:id="rId16"/>
    <p:sldId id="278" r:id="rId17"/>
    <p:sldId id="275" r:id="rId18"/>
    <p:sldId id="274" r:id="rId19"/>
    <p:sldId id="331" r:id="rId20"/>
    <p:sldId id="292" r:id="rId21"/>
    <p:sldId id="294" r:id="rId22"/>
    <p:sldId id="273" r:id="rId23"/>
    <p:sldId id="271" r:id="rId24"/>
    <p:sldId id="313" r:id="rId25"/>
    <p:sldId id="291" r:id="rId26"/>
    <p:sldId id="295" r:id="rId27"/>
    <p:sldId id="296" r:id="rId28"/>
    <p:sldId id="298" r:id="rId29"/>
    <p:sldId id="299" r:id="rId30"/>
    <p:sldId id="300" r:id="rId31"/>
    <p:sldId id="301" r:id="rId32"/>
    <p:sldId id="302" r:id="rId33"/>
    <p:sldId id="315" r:id="rId34"/>
    <p:sldId id="303" r:id="rId35"/>
    <p:sldId id="304" r:id="rId36"/>
    <p:sldId id="314" r:id="rId37"/>
    <p:sldId id="305" r:id="rId38"/>
    <p:sldId id="306" r:id="rId39"/>
    <p:sldId id="307" r:id="rId40"/>
    <p:sldId id="308" r:id="rId41"/>
    <p:sldId id="309" r:id="rId42"/>
    <p:sldId id="310" r:id="rId43"/>
    <p:sldId id="311" r:id="rId44"/>
    <p:sldId id="316" r:id="rId4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67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90" y="342"/>
      </p:cViewPr>
      <p:guideLst>
        <p:guide orient="horz" pos="2160"/>
        <p:guide pos="67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C64BDFB-B9BD-4892-ACD9-C1EDDC6DAD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9892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EA311F5-81D1-4A14-8FD1-7C7E09D33A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3819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15B58CF8-7699-47D1-90E2-E595041BA604}" type="slidenum">
              <a:rPr lang="en-US" smtClean="0">
                <a:latin typeface="Times New Roman" charset="0"/>
              </a:rPr>
              <a:pPr/>
              <a:t>1</a:t>
            </a:fld>
            <a:endParaRPr lang="en-US" dirty="0" smtClean="0">
              <a:latin typeface="Times New Roman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D5401BC6-C223-4F37-8AB3-927FC629E270}" type="slidenum">
              <a:rPr lang="en-US" smtClean="0">
                <a:latin typeface="Times New Roman" charset="0"/>
              </a:rPr>
              <a:pPr/>
              <a:t>22</a:t>
            </a:fld>
            <a:endParaRPr lang="en-US" smtClean="0">
              <a:latin typeface="Times New Roman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D12368A1-B2A6-4925-AC7D-CEFD2F7CFC14}" type="slidenum">
              <a:rPr lang="en-US" smtClean="0">
                <a:latin typeface="Times New Roman" charset="0"/>
              </a:rPr>
              <a:pPr/>
              <a:t>23</a:t>
            </a:fld>
            <a:endParaRPr lang="en-US" smtClean="0">
              <a:latin typeface="Times New Roman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232883AB-8EDA-4B57-91DC-27A7482FF68D}" type="slidenum">
              <a:rPr lang="en-US" smtClean="0">
                <a:latin typeface="Times New Roman" charset="0"/>
              </a:rPr>
              <a:pPr/>
              <a:t>24</a:t>
            </a:fld>
            <a:endParaRPr lang="en-US" smtClean="0">
              <a:latin typeface="Times New Roman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32EF9957-7EE6-4987-9198-0A4E962817AF}" type="slidenum">
              <a:rPr lang="en-US" smtClean="0">
                <a:latin typeface="Times New Roman" charset="0"/>
              </a:rPr>
              <a:pPr/>
              <a:t>25</a:t>
            </a:fld>
            <a:endParaRPr lang="en-US" smtClean="0">
              <a:latin typeface="Times New Roman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2D03B60A-02A2-4932-9558-6B1F9B1CDB89}" type="slidenum">
              <a:rPr lang="en-US" smtClean="0">
                <a:latin typeface="Times New Roman" charset="0"/>
              </a:rPr>
              <a:pPr/>
              <a:t>26</a:t>
            </a:fld>
            <a:endParaRPr lang="en-US" smtClean="0">
              <a:latin typeface="Times New Roman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5619901B-0762-4E66-940A-407361B062C4}" type="slidenum">
              <a:rPr lang="en-US" smtClean="0">
                <a:latin typeface="Times New Roman" charset="0"/>
              </a:rPr>
              <a:pPr/>
              <a:t>27</a:t>
            </a:fld>
            <a:endParaRPr lang="en-US" smtClean="0">
              <a:latin typeface="Times New Roman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2B3352FD-EFFC-4192-995D-0A7DB56B7743}" type="slidenum">
              <a:rPr lang="en-US" smtClean="0">
                <a:latin typeface="Times New Roman" charset="0"/>
              </a:rPr>
              <a:pPr/>
              <a:t>28</a:t>
            </a:fld>
            <a:endParaRPr lang="en-US" smtClean="0">
              <a:latin typeface="Times New Roman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CD7FD156-0B12-4B40-B7AE-1FC97819C273}" type="slidenum">
              <a:rPr lang="en-US" smtClean="0">
                <a:latin typeface="Times New Roman" charset="0"/>
              </a:rPr>
              <a:pPr/>
              <a:t>29</a:t>
            </a:fld>
            <a:endParaRPr lang="en-US" smtClean="0">
              <a:latin typeface="Times New Roman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060892A2-76C1-4EE5-BFB1-78AD28AE9973}" type="slidenum">
              <a:rPr lang="en-US" smtClean="0">
                <a:latin typeface="Times New Roman" charset="0"/>
              </a:rPr>
              <a:pPr/>
              <a:t>30</a:t>
            </a:fld>
            <a:endParaRPr lang="en-US" smtClean="0">
              <a:latin typeface="Times New Roman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10701574-7B47-4599-8257-C3EBA6838D68}" type="slidenum">
              <a:rPr lang="en-US" smtClean="0">
                <a:latin typeface="Times New Roman" charset="0"/>
              </a:rPr>
              <a:pPr/>
              <a:t>31</a:t>
            </a:fld>
            <a:endParaRPr lang="en-US" smtClean="0">
              <a:latin typeface="Times New Roman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015CF2-E6DE-48AA-8429-635085DEEEE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3139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F91628F5-F64D-48FB-A685-8A076D001760}" type="slidenum">
              <a:rPr lang="en-US" smtClean="0">
                <a:latin typeface="Times New Roman" charset="0"/>
              </a:rPr>
              <a:pPr/>
              <a:t>32</a:t>
            </a:fld>
            <a:endParaRPr lang="en-US" dirty="0" smtClean="0">
              <a:latin typeface="Times New Roman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88C7F613-20EE-491E-9502-7E808E491845}" type="slidenum">
              <a:rPr lang="en-US" smtClean="0">
                <a:latin typeface="Times New Roman" charset="0"/>
              </a:rPr>
              <a:pPr/>
              <a:t>33</a:t>
            </a:fld>
            <a:endParaRPr lang="en-US" dirty="0" smtClean="0">
              <a:latin typeface="Times New Roman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5CAB5224-287E-4F06-8B08-CE26386EEA42}" type="slidenum">
              <a:rPr lang="en-US" smtClean="0">
                <a:latin typeface="Times New Roman" charset="0"/>
              </a:rPr>
              <a:pPr/>
              <a:t>34</a:t>
            </a:fld>
            <a:endParaRPr lang="en-US" smtClean="0">
              <a:latin typeface="Times New Roman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9EA41B97-5BCC-4C38-BA78-3F996E0EC31D}" type="slidenum">
              <a:rPr lang="en-US" smtClean="0">
                <a:latin typeface="Times New Roman" charset="0"/>
              </a:rPr>
              <a:pPr/>
              <a:t>35</a:t>
            </a:fld>
            <a:endParaRPr lang="en-US" smtClean="0">
              <a:latin typeface="Times New Roman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6EDF9976-5601-4874-9581-F4D35C6F01C0}" type="slidenum">
              <a:rPr lang="en-US" smtClean="0">
                <a:latin typeface="Times New Roman" charset="0"/>
              </a:rPr>
              <a:pPr/>
              <a:t>36</a:t>
            </a:fld>
            <a:endParaRPr lang="en-US" smtClean="0">
              <a:latin typeface="Times New Roman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CAD9BAF3-A02D-47F6-A971-28A7549683F2}" type="slidenum">
              <a:rPr lang="en-US" smtClean="0">
                <a:latin typeface="Times New Roman" charset="0"/>
              </a:rPr>
              <a:pPr/>
              <a:t>37</a:t>
            </a:fld>
            <a:endParaRPr lang="en-US" smtClean="0">
              <a:latin typeface="Times New Roman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B6D4CD30-7BCE-46CC-9ECE-06B36EFC9C4E}" type="slidenum">
              <a:rPr lang="en-US" smtClean="0">
                <a:latin typeface="Times New Roman" charset="0"/>
              </a:rPr>
              <a:pPr/>
              <a:t>38</a:t>
            </a:fld>
            <a:endParaRPr lang="en-US" smtClean="0">
              <a:latin typeface="Times New Roman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832B7933-2D42-4A68-AAFF-C3DAB87CEC38}" type="slidenum">
              <a:rPr lang="en-US" smtClean="0">
                <a:latin typeface="Times New Roman" charset="0"/>
              </a:rPr>
              <a:pPr/>
              <a:t>39</a:t>
            </a:fld>
            <a:endParaRPr lang="en-US" smtClean="0">
              <a:latin typeface="Times New Roman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B9EB8B07-8D17-44C4-8BCF-7C768343D26F}" type="slidenum">
              <a:rPr lang="en-US" smtClean="0">
                <a:latin typeface="Times New Roman" charset="0"/>
              </a:rPr>
              <a:pPr/>
              <a:t>40</a:t>
            </a:fld>
            <a:endParaRPr lang="en-US" smtClean="0">
              <a:latin typeface="Times New Roman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6014E87F-AE4D-4A38-89B2-2A27D8A595AB}" type="slidenum">
              <a:rPr lang="en-US" smtClean="0">
                <a:latin typeface="Times New Roman" charset="0"/>
              </a:rPr>
              <a:pPr/>
              <a:t>41</a:t>
            </a:fld>
            <a:endParaRPr lang="en-US" smtClean="0">
              <a:latin typeface="Times New Roman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1F00B392-012A-4589-B353-6A1C91FA2FC1}" type="slidenum">
              <a:rPr lang="en-US" smtClean="0">
                <a:latin typeface="Times New Roman" charset="0"/>
              </a:rPr>
              <a:pPr/>
              <a:t>15</a:t>
            </a:fld>
            <a:endParaRPr lang="en-US" smtClean="0">
              <a:latin typeface="Times New Roman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9AF005A7-AF22-472E-9235-9C0926BFA482}" type="slidenum">
              <a:rPr lang="en-US" smtClean="0">
                <a:latin typeface="Times New Roman" charset="0"/>
              </a:rPr>
              <a:pPr/>
              <a:t>42</a:t>
            </a:fld>
            <a:endParaRPr lang="en-US" smtClean="0">
              <a:latin typeface="Times New Roman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B385DC65-D66D-4302-81A2-E74EFCD91CFB}" type="slidenum">
              <a:rPr lang="en-US" smtClean="0">
                <a:latin typeface="Times New Roman" charset="0"/>
              </a:rPr>
              <a:pPr/>
              <a:t>43</a:t>
            </a:fld>
            <a:endParaRPr lang="en-US" smtClean="0">
              <a:latin typeface="Times New Roman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95210F-3153-47D6-B786-4D5C9DCDB62B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5422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34AA293C-7AD1-4BD1-97DF-13F790C8A304}" type="slidenum">
              <a:rPr lang="en-US" smtClean="0">
                <a:latin typeface="Times New Roman" charset="0"/>
              </a:rPr>
              <a:pPr/>
              <a:t>16</a:t>
            </a:fld>
            <a:endParaRPr lang="en-US" smtClean="0">
              <a:latin typeface="Times New Roman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08CB97CE-0E6A-4C00-8301-CC495DBC9D9B}" type="slidenum">
              <a:rPr lang="en-US" smtClean="0">
                <a:latin typeface="Times New Roman" charset="0"/>
              </a:rPr>
              <a:pPr/>
              <a:t>17</a:t>
            </a:fld>
            <a:endParaRPr lang="en-US" smtClean="0">
              <a:latin typeface="Times New Roman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794F2416-6D89-4EF4-80F2-B2F79971E3D6}" type="slidenum">
              <a:rPr lang="en-US" smtClean="0">
                <a:latin typeface="Times New Roman" charset="0"/>
              </a:rPr>
              <a:pPr/>
              <a:t>18</a:t>
            </a:fld>
            <a:endParaRPr lang="en-US" smtClean="0">
              <a:latin typeface="Times New Roman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794F2416-6D89-4EF4-80F2-B2F79971E3D6}" type="slidenum">
              <a:rPr lang="en-US" smtClean="0">
                <a:latin typeface="Times New Roman" charset="0"/>
              </a:rPr>
              <a:pPr/>
              <a:t>19</a:t>
            </a:fld>
            <a:endParaRPr lang="en-US" smtClean="0">
              <a:latin typeface="Times New Roman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524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8D34517E-DE87-4290-A808-A75277AE2A9E}" type="slidenum">
              <a:rPr lang="en-US" smtClean="0">
                <a:latin typeface="Times New Roman" charset="0"/>
              </a:rPr>
              <a:pPr/>
              <a:t>20</a:t>
            </a:fld>
            <a:endParaRPr lang="en-US" smtClean="0">
              <a:latin typeface="Times New Roman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06856EC8-0300-4572-AA80-6E1FE73A98EF}" type="slidenum">
              <a:rPr lang="en-US" smtClean="0">
                <a:latin typeface="Times New Roman" charset="0"/>
              </a:rPr>
              <a:pPr/>
              <a:t>21</a:t>
            </a:fld>
            <a:endParaRPr lang="en-US" smtClean="0">
              <a:latin typeface="Times New Roman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2/15/2024, Lecture 7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Completing a Program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54B002-1069-41D2-983F-42442602FB9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7217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2/15/2024, Lecture 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Completing a Program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658721-BE65-4739-8B71-BD211377DFC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44744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2/15/2024, Lecture 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Completing a Program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9E6965-4D71-4FDB-A572-ED1539AAE82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97577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2/15/2024, Lecture 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Completing a Program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362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700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2/15/2024, Lecture 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Completing a Program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3C63FC-4E59-4D97-A113-142C71B796D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09181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2/15/2024, Lecture 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Completing a Program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6F4A78-CFA0-4D3C-ADB9-4C0A36DEDC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362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699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2/15/2024, Lecture 7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Completing a Program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C5DD30-0B16-4AC0-AC11-6CA557F75B6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362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16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2/15/2024, Lecture 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Completing a Program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92C3D4-BB28-4719-8C24-4AFD7B6EA4F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362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569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2/15/2024, Lecture 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Completing a Program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8FC81A-007E-49E1-8F80-46C53711C0C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44630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2800" b="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2/15/2024, Lecture 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Completing a Program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D9E07B-0BE4-45AE-9192-0C3B1CF97AB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163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2/15/2024, Lecture 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Completing a Program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16073D-77C2-41CE-8663-6A6B05C8EAC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929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1397124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2/15/2024, Lecture 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CSC3380, Spring 2024, Completing a Program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8AD9E07B-0BE4-45AE-9192-0C3B1CF97AB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71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lickr.com/photos/cskk/6799351990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g"/><Relationship Id="rId4" Type="http://schemas.openxmlformats.org/officeDocument/2006/relationships/image" Target="../media/image4.jp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Completing a Program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Lecture 7</a:t>
            </a:r>
          </a:p>
          <a:p>
            <a:r>
              <a:rPr lang="en-US" dirty="0"/>
              <a:t>Hartmut Kaiser</a:t>
            </a:r>
          </a:p>
          <a:p>
            <a:r>
              <a:rPr lang="en-US" dirty="0"/>
              <a:t>https://</a:t>
            </a:r>
            <a:r>
              <a:rPr lang="en-US" dirty="0" smtClean="0"/>
              <a:t>teaching.hkaiser.org/spring2024/csc3380</a:t>
            </a:r>
            <a:r>
              <a:rPr lang="en-US" dirty="0"/>
              <a:t>/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6400" y="6422219"/>
            <a:ext cx="510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http://c2.com/xp/YouArentGonnaNeedIt.html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YAGNI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“You aren’t </a:t>
            </a:r>
            <a:r>
              <a:rPr lang="en-US" dirty="0" err="1" smtClean="0"/>
              <a:t>gonna</a:t>
            </a:r>
            <a:r>
              <a:rPr lang="en-US" dirty="0" smtClean="0"/>
              <a:t> need it”</a:t>
            </a:r>
          </a:p>
          <a:p>
            <a:r>
              <a:rPr lang="en-US" dirty="0" smtClean="0"/>
              <a:t>Avoid developing unless you have to:</a:t>
            </a:r>
          </a:p>
          <a:p>
            <a:pPr lvl="1"/>
            <a:r>
              <a:rPr lang="en-US" dirty="0" smtClean="0"/>
              <a:t>The cheapest code is the code you don’t write </a:t>
            </a:r>
          </a:p>
          <a:p>
            <a:r>
              <a:rPr lang="en-US" dirty="0" smtClean="0"/>
              <a:t>If it’s in the requirements you probably do need it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2/15/2024, Lecture 7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Completing a Program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005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Once and Only Once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We never want to duplicate code</a:t>
            </a:r>
          </a:p>
          <a:p>
            <a:r>
              <a:rPr lang="en-US" smtClean="0"/>
              <a:t>What if there’s an error in the code?</a:t>
            </a:r>
          </a:p>
          <a:p>
            <a:pPr lvl="1"/>
            <a:r>
              <a:rPr lang="en-US" smtClean="0"/>
              <a:t>Now you have to change it everywhere</a:t>
            </a:r>
          </a:p>
          <a:p>
            <a:pPr lvl="1"/>
            <a:r>
              <a:rPr lang="en-US" smtClean="0"/>
              <a:t>There is no way to ensure that code remains in sync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2/15/2024, Lecture 7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Completing a Program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993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Best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Separate what changes from what stays the same</a:t>
            </a:r>
          </a:p>
          <a:p>
            <a:pPr lvl="1"/>
            <a:r>
              <a:rPr lang="en-US" dirty="0" smtClean="0"/>
              <a:t>If something stays the same, you won’t break it</a:t>
            </a:r>
          </a:p>
          <a:p>
            <a:pPr lvl="1"/>
            <a:r>
              <a:rPr lang="en-US" dirty="0" smtClean="0"/>
              <a:t>Keeping change limited reduces the amount of analysis</a:t>
            </a:r>
          </a:p>
          <a:p>
            <a:r>
              <a:rPr lang="en-US" dirty="0" smtClean="0"/>
              <a:t>Coupling </a:t>
            </a:r>
            <a:r>
              <a:rPr lang="en-US" dirty="0" smtClean="0"/>
              <a:t>vs. </a:t>
            </a:r>
            <a:r>
              <a:rPr lang="en-US" dirty="0" smtClean="0"/>
              <a:t>Cohesion</a:t>
            </a:r>
          </a:p>
          <a:p>
            <a:pPr lvl="1"/>
            <a:r>
              <a:rPr lang="en-US" dirty="0" smtClean="0"/>
              <a:t>Coupling is bad, cohesion is good</a:t>
            </a:r>
          </a:p>
          <a:p>
            <a:pPr lvl="1"/>
            <a:r>
              <a:rPr lang="en-US" dirty="0" smtClean="0"/>
              <a:t>Classes should work together in small, cohesive clusters</a:t>
            </a:r>
          </a:p>
          <a:p>
            <a:pPr lvl="1"/>
            <a:r>
              <a:rPr lang="en-US" dirty="0" smtClean="0"/>
              <a:t>You should have high cohesion within modules and low coupling between modules</a:t>
            </a:r>
          </a:p>
          <a:p>
            <a:r>
              <a:rPr lang="en-US" dirty="0" smtClean="0"/>
              <a:t>Program to an interface, not an implementation</a:t>
            </a:r>
          </a:p>
          <a:p>
            <a:pPr lvl="1"/>
            <a:r>
              <a:rPr lang="en-US" dirty="0" smtClean="0"/>
              <a:t>Depend on an interface where practical (instead of </a:t>
            </a:r>
            <a:r>
              <a:rPr lang="en-US" dirty="0" smtClean="0"/>
              <a:t>a concrete type)</a:t>
            </a:r>
            <a:endParaRPr lang="en-US" dirty="0" smtClean="0"/>
          </a:p>
          <a:p>
            <a:pPr lvl="1"/>
            <a:r>
              <a:rPr lang="en-US" dirty="0" smtClean="0"/>
              <a:t>Allows </a:t>
            </a:r>
            <a:r>
              <a:rPr lang="en-US" dirty="0" smtClean="0"/>
              <a:t>types </a:t>
            </a:r>
            <a:r>
              <a:rPr lang="en-US" dirty="0" smtClean="0"/>
              <a:t>to be swapped out later</a:t>
            </a:r>
          </a:p>
          <a:p>
            <a:pPr lvl="1"/>
            <a:r>
              <a:rPr lang="en-US" dirty="0" smtClean="0"/>
              <a:t>Even more pragmatic with </a:t>
            </a:r>
            <a:r>
              <a:rPr lang="en-US" dirty="0" smtClean="0"/>
              <a:t>duck-typing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2/15/2024, Lecture 7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Completing a Program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739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 shot of an open computer&#10;&#10;Description generated with very high confidence">
            <a:extLst>
              <a:ext uri="{FF2B5EF4-FFF2-40B4-BE49-F238E27FC236}">
                <a16:creationId xmlns:a16="http://schemas.microsoft.com/office/drawing/2014/main" id="{7A38C599-C287-4135-82B4-5BE3911914B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rcRect b="332"/>
          <a:stretch/>
        </p:blipFill>
        <p:spPr>
          <a:xfrm>
            <a:off x="7010400" y="1985169"/>
            <a:ext cx="3717748" cy="4038597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10091928" cy="1397124"/>
          </a:xfrm>
        </p:spPr>
        <p:txBody>
          <a:bodyPr/>
          <a:lstStyle/>
          <a:p>
            <a:r>
              <a:rPr lang="en-US" dirty="0" smtClean="0"/>
              <a:t>A Word on Duck Typing (Duct Taping?)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5672328" cy="435133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Comes from saying: “If it walks like a duck and quacks like a duck, it’s a duck”</a:t>
            </a:r>
          </a:p>
          <a:p>
            <a:r>
              <a:rPr lang="en-US" dirty="0" smtClean="0"/>
              <a:t>Means that any object can be substituted for any other if it has the correct methods</a:t>
            </a:r>
          </a:p>
          <a:p>
            <a:r>
              <a:rPr lang="en-US" dirty="0" smtClean="0"/>
              <a:t>Class doesn’t matter; don’t need to know class in advance</a:t>
            </a:r>
          </a:p>
          <a:p>
            <a:r>
              <a:rPr lang="en-US" dirty="0" smtClean="0"/>
              <a:t>Common in dynamic OO languages: </a:t>
            </a:r>
          </a:p>
          <a:p>
            <a:pPr lvl="1"/>
            <a:r>
              <a:rPr lang="en-US" dirty="0" err="1" smtClean="0"/>
              <a:t>Javascript</a:t>
            </a:r>
            <a:r>
              <a:rPr lang="en-US" dirty="0" smtClean="0"/>
              <a:t>, Ruby, Python, etc.</a:t>
            </a:r>
          </a:p>
          <a:p>
            <a:r>
              <a:rPr lang="en-US" dirty="0" smtClean="0"/>
              <a:t>Doesn’t exist in most static languages, but structural typing similar</a:t>
            </a:r>
          </a:p>
          <a:p>
            <a:pPr lvl="1"/>
            <a:r>
              <a:rPr lang="en-US" dirty="0" smtClean="0"/>
              <a:t>Fortran, Go, </a:t>
            </a:r>
            <a:r>
              <a:rPr lang="en-US" dirty="0" err="1" smtClean="0"/>
              <a:t>O’Caml</a:t>
            </a:r>
            <a:r>
              <a:rPr lang="en-US" dirty="0" smtClean="0"/>
              <a:t>, Scala, etc.</a:t>
            </a:r>
          </a:p>
          <a:p>
            <a:r>
              <a:rPr lang="en-US" dirty="0" smtClean="0"/>
              <a:t>C++ templates (without requires clauses</a:t>
            </a:r>
            <a:r>
              <a:rPr lang="en-US" smtClean="0"/>
              <a:t>) rely on </a:t>
            </a:r>
            <a:r>
              <a:rPr lang="en-US" dirty="0" smtClean="0"/>
              <a:t>Duck typing</a:t>
            </a:r>
          </a:p>
          <a:p>
            <a:pPr lvl="1"/>
            <a:r>
              <a:rPr lang="en-US" dirty="0" smtClean="0"/>
              <a:t>Polymorphism!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2/15/2024, Lecture 7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Completing a Program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420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</a:t>
            </a:r>
            <a:r>
              <a:rPr lang="en-US" smtClean="0"/>
              <a:t>a Calculator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2/15/2024, Lecture 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Completing a Program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75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  <a:endParaRPr 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Tokens and token streams</a:t>
            </a:r>
          </a:p>
          <a:p>
            <a:pPr lvl="1"/>
            <a:r>
              <a:rPr lang="en-US" smtClean="0"/>
              <a:t>Structs and classes</a:t>
            </a:r>
          </a:p>
          <a:p>
            <a:r>
              <a:rPr lang="en-US" smtClean="0"/>
              <a:t>Cleaning up the code</a:t>
            </a:r>
          </a:p>
          <a:p>
            <a:pPr lvl="1"/>
            <a:r>
              <a:rPr lang="en-US" smtClean="0"/>
              <a:t>Prompts</a:t>
            </a:r>
          </a:p>
          <a:p>
            <a:pPr lvl="1"/>
            <a:r>
              <a:rPr lang="en-US" smtClean="0"/>
              <a:t>Program organization</a:t>
            </a:r>
          </a:p>
          <a:p>
            <a:pPr lvl="2"/>
            <a:r>
              <a:rPr lang="en-US" smtClean="0"/>
              <a:t>constants</a:t>
            </a:r>
          </a:p>
          <a:p>
            <a:pPr lvl="1"/>
            <a:r>
              <a:rPr lang="en-US" smtClean="0"/>
              <a:t>Recovering from errors</a:t>
            </a:r>
          </a:p>
          <a:p>
            <a:pPr lvl="1"/>
            <a:r>
              <a:rPr lang="en-US" smtClean="0"/>
              <a:t>Commenting</a:t>
            </a:r>
          </a:p>
          <a:p>
            <a:pPr lvl="1"/>
            <a:r>
              <a:rPr lang="en-US" smtClean="0"/>
              <a:t>Code review</a:t>
            </a:r>
          </a:p>
          <a:p>
            <a:pPr lvl="1"/>
            <a:r>
              <a:rPr lang="en-US" smtClean="0"/>
              <a:t>Testing </a:t>
            </a:r>
          </a:p>
          <a:p>
            <a:r>
              <a:rPr lang="en-US" smtClean="0"/>
              <a:t>A word on complexity and difficulty</a:t>
            </a:r>
          </a:p>
          <a:p>
            <a:pPr lvl="1"/>
            <a:r>
              <a:rPr lang="en-US" smtClean="0"/>
              <a:t>Variables 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2/15/2024, Lecture 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Completing a Program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51F797D-D8FD-497C-BB89-43FA1E9C179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Token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/>
              <a:t>We want a type that can hold a “kind” and a value: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1200" dirty="0"/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Token stuff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67F99"/>
                </a:solidFill>
                <a:latin typeface="Consolas" panose="020B0609020204030204" pitchFamily="49" charset="0"/>
              </a:rPr>
              <a:t>token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       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define a type called Token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                    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1080"/>
                </a:solidFill>
                <a:latin typeface="Consolas" panose="020B0609020204030204" pitchFamily="49" charset="0"/>
              </a:rPr>
              <a:t>kind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  // what kind of token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1080"/>
                </a:solidFill>
                <a:latin typeface="Consolas" panose="020B0609020204030204" pitchFamily="49" charset="0"/>
              </a:rPr>
              <a:t>value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// used for numbers (only): a value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 smtClean="0">
                <a:solidFill>
                  <a:srgbClr val="267F99"/>
                </a:solidFill>
                <a:latin typeface="Consolas" panose="020B0609020204030204" pitchFamily="49" charset="0"/>
              </a:rPr>
              <a:t>token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1080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err="1" smtClean="0">
                <a:solidFill>
                  <a:srgbClr val="001080"/>
                </a:solidFill>
                <a:latin typeface="Consolas" panose="020B0609020204030204" pitchFamily="49" charset="0"/>
              </a:rPr>
              <a:t>t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1080"/>
                </a:solidFill>
                <a:latin typeface="Consolas" panose="020B0609020204030204" pitchFamily="49" charset="0"/>
              </a:rPr>
              <a:t>kind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'8'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. (dot) is used to access members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             // (use '8' to mean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"number")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 err="1" smtClean="0">
                <a:solidFill>
                  <a:srgbClr val="001080"/>
                </a:solidFill>
                <a:latin typeface="Consolas" panose="020B0609020204030204" pitchFamily="49" charset="0"/>
              </a:rPr>
              <a:t>t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1080"/>
                </a:solidFill>
                <a:latin typeface="Consolas" panose="020B0609020204030204" pitchFamily="49" charset="0"/>
              </a:rPr>
              <a:t>value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2.3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 smtClean="0">
                <a:solidFill>
                  <a:srgbClr val="267F99"/>
                </a:solidFill>
                <a:latin typeface="Consolas" panose="020B0609020204030204" pitchFamily="49" charset="0"/>
              </a:rPr>
              <a:t>token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1080"/>
                </a:solidFill>
                <a:latin typeface="Consolas" panose="020B0609020204030204" pitchFamily="49" charset="0"/>
              </a:rPr>
              <a:t>u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001080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a token behaves much like a built-in type, such as </a:t>
            </a:r>
            <a:r>
              <a:rPr lang="en-US" dirty="0" err="1">
                <a:solidFill>
                  <a:srgbClr val="008000"/>
                </a:solidFill>
                <a:latin typeface="Consolas" panose="020B0609020204030204" pitchFamily="49" charset="0"/>
              </a:rPr>
              <a:t>int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            // so u becomes a copy of t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 err="1" smtClean="0">
                <a:solidFill>
                  <a:srgbClr val="267F99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1080"/>
                </a:solidFill>
                <a:latin typeface="Consolas" panose="020B0609020204030204" pitchFamily="49" charset="0"/>
              </a:rPr>
              <a:t>cout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95E26"/>
                </a:solidFill>
                <a:latin typeface="Consolas" panose="020B0609020204030204" pitchFamily="49" charset="0"/>
              </a:rPr>
              <a:t>&lt;&lt;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1080"/>
                </a:solidFill>
                <a:latin typeface="Consolas" panose="020B0609020204030204" pitchFamily="49" charset="0"/>
              </a:rPr>
              <a:t>u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1080"/>
                </a:solidFill>
                <a:latin typeface="Consolas" panose="020B0609020204030204" pitchFamily="49" charset="0"/>
              </a:rPr>
              <a:t>value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95E26"/>
                </a:solidFill>
                <a:latin typeface="Consolas" panose="020B0609020204030204" pitchFamily="49" charset="0"/>
              </a:rPr>
              <a:t>&lt;&lt;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EE0000"/>
                </a:solidFill>
                <a:latin typeface="Consolas" panose="020B0609020204030204" pitchFamily="49" charset="0"/>
              </a:rPr>
              <a:t>\n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will print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2.3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2/15/2024, Lecture 7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Completing a Program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91D0B4EA-5BC3-4CDD-9A14-250776EFAE84}" type="slidenum">
              <a:rPr lang="en-US"/>
              <a:pPr>
                <a:defRPr/>
              </a:pPr>
              <a:t>16</a:t>
            </a:fld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8686800" y="4004468"/>
            <a:ext cx="1066800" cy="923925"/>
            <a:chOff x="6781800" y="304800"/>
            <a:chExt cx="1066800" cy="923925"/>
          </a:xfrm>
        </p:grpSpPr>
        <p:sp>
          <p:nvSpPr>
            <p:cNvPr id="4101" name="Text Box 4"/>
            <p:cNvSpPr txBox="1">
              <a:spLocks noChangeArrowheads="1"/>
            </p:cNvSpPr>
            <p:nvPr/>
          </p:nvSpPr>
          <p:spPr bwMode="auto">
            <a:xfrm>
              <a:off x="6781800" y="304800"/>
              <a:ext cx="1066800" cy="466725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dirty="0">
                  <a:latin typeface="+mn-lt"/>
                </a:rPr>
                <a:t>'8'</a:t>
              </a:r>
            </a:p>
          </p:txBody>
        </p:sp>
        <p:sp>
          <p:nvSpPr>
            <p:cNvPr id="4102" name="Text Box 5"/>
            <p:cNvSpPr txBox="1">
              <a:spLocks noChangeArrowheads="1"/>
            </p:cNvSpPr>
            <p:nvPr/>
          </p:nvSpPr>
          <p:spPr bwMode="auto">
            <a:xfrm>
              <a:off x="6781800" y="762000"/>
              <a:ext cx="1066800" cy="466725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>
                  <a:latin typeface="+mn-lt"/>
                </a:rPr>
                <a:t>2.3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0178955" y="4009230"/>
            <a:ext cx="1066800" cy="923925"/>
            <a:chOff x="990600" y="304800"/>
            <a:chExt cx="1066800" cy="923925"/>
          </a:xfrm>
          <a:solidFill>
            <a:srgbClr val="92D050"/>
          </a:solidFill>
        </p:grpSpPr>
        <p:sp>
          <p:nvSpPr>
            <p:cNvPr id="14" name="Text Box 6"/>
            <p:cNvSpPr txBox="1">
              <a:spLocks noChangeArrowheads="1"/>
            </p:cNvSpPr>
            <p:nvPr/>
          </p:nvSpPr>
          <p:spPr bwMode="auto">
            <a:xfrm>
              <a:off x="990600" y="304800"/>
              <a:ext cx="1066800" cy="466725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>
                  <a:latin typeface="+mn-lt"/>
                </a:rPr>
                <a:t>'+'</a:t>
              </a:r>
            </a:p>
          </p:txBody>
        </p:sp>
        <p:sp>
          <p:nvSpPr>
            <p:cNvPr id="15" name="Text Box 7"/>
            <p:cNvSpPr txBox="1">
              <a:spLocks noChangeArrowheads="1"/>
            </p:cNvSpPr>
            <p:nvPr/>
          </p:nvSpPr>
          <p:spPr bwMode="auto">
            <a:xfrm>
              <a:off x="990600" y="762000"/>
              <a:ext cx="1066800" cy="466725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sz="2400"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76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76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76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76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6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6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User defined Type: token</a:t>
            </a:r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user-defined type called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‘token’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67F99"/>
                </a:solidFill>
                <a:latin typeface="Consolas" panose="020B0609020204030204" pitchFamily="49" charset="0"/>
              </a:rPr>
              <a:t>token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    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 // data members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 // function members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  <a:endParaRPr lang="en-US" sz="2000" b="1" dirty="0" smtClean="0"/>
          </a:p>
          <a:p>
            <a:pPr eaLnBrk="1" hangingPunct="1">
              <a:defRPr/>
            </a:pPr>
            <a:r>
              <a:rPr lang="en-US" sz="2000" dirty="0" smtClean="0"/>
              <a:t>A </a:t>
            </a:r>
            <a:r>
              <a:rPr lang="en-US" sz="2000" b="1" dirty="0" err="1"/>
              <a:t>struct</a:t>
            </a:r>
            <a:r>
              <a:rPr lang="en-US" sz="2000" dirty="0"/>
              <a:t> is the simplest form of a </a:t>
            </a:r>
            <a:r>
              <a:rPr lang="en-US" sz="2000" dirty="0" smtClean="0"/>
              <a:t>class (type)</a:t>
            </a:r>
            <a:endParaRPr lang="en-US" sz="2000" dirty="0"/>
          </a:p>
          <a:p>
            <a:pPr eaLnBrk="1" hangingPunct="1">
              <a:defRPr/>
            </a:pPr>
            <a:r>
              <a:rPr lang="en-US" sz="2000" dirty="0"/>
              <a:t>“class” is C++’s term for “user-defined type”</a:t>
            </a:r>
          </a:p>
          <a:p>
            <a:pPr eaLnBrk="1" hangingPunct="1">
              <a:defRPr/>
            </a:pPr>
            <a:r>
              <a:rPr lang="en-US" sz="2000" dirty="0"/>
              <a:t>Defining types is the crucial mechanism for organizing programs in C++</a:t>
            </a:r>
          </a:p>
          <a:p>
            <a:pPr lvl="1" eaLnBrk="1" hangingPunct="1">
              <a:defRPr/>
            </a:pPr>
            <a:r>
              <a:rPr lang="en-US" sz="1800" dirty="0"/>
              <a:t>as in most other modern languages</a:t>
            </a:r>
          </a:p>
          <a:p>
            <a:pPr eaLnBrk="1" hangingPunct="1">
              <a:defRPr/>
            </a:pPr>
            <a:r>
              <a:rPr lang="en-US" sz="2000" dirty="0"/>
              <a:t>a </a:t>
            </a:r>
            <a:r>
              <a:rPr lang="en-US" sz="2000" b="1" dirty="0"/>
              <a:t>class</a:t>
            </a:r>
            <a:r>
              <a:rPr lang="en-US" sz="2000" dirty="0"/>
              <a:t> (including </a:t>
            </a:r>
            <a:r>
              <a:rPr lang="en-US" sz="2000" b="1" dirty="0" err="1"/>
              <a:t>struct</a:t>
            </a:r>
            <a:r>
              <a:rPr lang="en-US" sz="2000" dirty="0" err="1"/>
              <a:t>s</a:t>
            </a:r>
            <a:r>
              <a:rPr lang="en-US" sz="2000" dirty="0"/>
              <a:t>) can have</a:t>
            </a:r>
          </a:p>
          <a:p>
            <a:pPr lvl="1" eaLnBrk="1" hangingPunct="1">
              <a:defRPr/>
            </a:pPr>
            <a:r>
              <a:rPr lang="en-US" dirty="0"/>
              <a:t>D</a:t>
            </a:r>
            <a:r>
              <a:rPr lang="en-US" sz="1800" dirty="0" smtClean="0"/>
              <a:t>ata </a:t>
            </a:r>
            <a:r>
              <a:rPr lang="en-US" sz="1800" dirty="0"/>
              <a:t>members (to hold information), and</a:t>
            </a:r>
          </a:p>
          <a:p>
            <a:pPr lvl="1" eaLnBrk="1" hangingPunct="1">
              <a:defRPr/>
            </a:pPr>
            <a:r>
              <a:rPr lang="en-US" dirty="0"/>
              <a:t>F</a:t>
            </a:r>
            <a:r>
              <a:rPr lang="en-US" sz="1800" dirty="0" smtClean="0"/>
              <a:t>unction </a:t>
            </a:r>
            <a:r>
              <a:rPr lang="en-US" sz="1800" dirty="0"/>
              <a:t>members (providing operations on the data</a:t>
            </a:r>
            <a:r>
              <a:rPr lang="en-US" sz="1800" dirty="0" smtClean="0"/>
              <a:t>)</a:t>
            </a:r>
          </a:p>
          <a:p>
            <a:pPr lvl="1">
              <a:defRPr/>
            </a:pPr>
            <a:r>
              <a:rPr lang="en-US" dirty="0" smtClean="0"/>
              <a:t>Member functions have implicit access to other members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2/15/2024, Lecture 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Completing a Program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A3BC0412-BCC3-4D72-9584-27697FB346FD}" type="slidenum">
              <a:rPr lang="en-US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User defined Type: token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914400" indent="0">
              <a:spcBef>
                <a:spcPts val="600"/>
              </a:spcBef>
              <a:buNone/>
            </a:pPr>
            <a:r>
              <a:rPr lang="en-US" sz="2400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 smtClean="0">
                <a:solidFill>
                  <a:srgbClr val="267F99"/>
                </a:solidFill>
                <a:latin typeface="Consolas" panose="020B0609020204030204" pitchFamily="49" charset="0"/>
              </a:rPr>
              <a:t>token</a:t>
            </a:r>
            <a:endParaRPr lang="en-US" sz="2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001080"/>
                </a:solidFill>
                <a:latin typeface="Consolas" panose="020B0609020204030204" pitchFamily="49" charset="0"/>
              </a:rPr>
              <a:t>kind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sz="2400" dirty="0">
                <a:solidFill>
                  <a:srgbClr val="008000"/>
                </a:solidFill>
                <a:latin typeface="Consolas" panose="020B0609020204030204" pitchFamily="49" charset="0"/>
              </a:rPr>
              <a:t>       // what kind of token</a:t>
            </a:r>
            <a:endParaRPr lang="en-US" sz="2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001080"/>
                </a:solidFill>
                <a:latin typeface="Consolas" panose="020B0609020204030204" pitchFamily="49" charset="0"/>
              </a:rPr>
              <a:t>value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sz="2400" dirty="0">
                <a:solidFill>
                  <a:srgbClr val="008000"/>
                </a:solidFill>
                <a:latin typeface="Consolas" panose="020B0609020204030204" pitchFamily="49" charset="0"/>
              </a:rPr>
              <a:t>    // for numbers: a value</a:t>
            </a:r>
            <a:endParaRPr lang="en-US" sz="2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2400" dirty="0">
                <a:solidFill>
                  <a:srgbClr val="008000"/>
                </a:solidFill>
                <a:latin typeface="Consolas" panose="020B0609020204030204" pitchFamily="49" charset="0"/>
              </a:rPr>
              <a:t>    // constructors</a:t>
            </a:r>
            <a:endParaRPr lang="en-US" sz="2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400" dirty="0">
                <a:solidFill>
                  <a:srgbClr val="267F99"/>
                </a:solidFill>
                <a:latin typeface="Consolas" panose="020B0609020204030204" pitchFamily="49" charset="0"/>
              </a:rPr>
              <a:t>token</a:t>
            </a: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 err="1">
                <a:solidFill>
                  <a:srgbClr val="001080"/>
                </a:solidFill>
                <a:latin typeface="Consolas" panose="020B0609020204030204" pitchFamily="49" charset="0"/>
              </a:rPr>
              <a:t>ch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) : </a:t>
            </a:r>
            <a:r>
              <a:rPr lang="en-US" sz="2400" dirty="0">
                <a:solidFill>
                  <a:srgbClr val="001080"/>
                </a:solidFill>
                <a:latin typeface="Consolas" panose="020B0609020204030204" pitchFamily="49" charset="0"/>
              </a:rPr>
              <a:t>kind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400" dirty="0" err="1">
                <a:solidFill>
                  <a:srgbClr val="001080"/>
                </a:solidFill>
                <a:latin typeface="Consolas" panose="020B0609020204030204" pitchFamily="49" charset="0"/>
              </a:rPr>
              <a:t>ch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), </a:t>
            </a:r>
            <a:r>
              <a:rPr lang="en-US" sz="2400" dirty="0">
                <a:solidFill>
                  <a:srgbClr val="001080"/>
                </a:solidFill>
                <a:latin typeface="Consolas" panose="020B0609020204030204" pitchFamily="49" charset="0"/>
              </a:rPr>
              <a:t>value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40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) {} 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400" dirty="0" smtClean="0">
                <a:solidFill>
                  <a:srgbClr val="267F99"/>
                </a:solidFill>
                <a:latin typeface="Consolas" panose="020B0609020204030204" pitchFamily="49" charset="0"/>
              </a:rPr>
              <a:t>token</a:t>
            </a: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 err="1">
                <a:solidFill>
                  <a:srgbClr val="001080"/>
                </a:solidFill>
                <a:latin typeface="Consolas" panose="020B0609020204030204" pitchFamily="49" charset="0"/>
              </a:rPr>
              <a:t>val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) : </a:t>
            </a:r>
            <a:r>
              <a:rPr lang="en-US" sz="2400" dirty="0" smtClean="0">
                <a:solidFill>
                  <a:srgbClr val="001080"/>
                </a:solidFill>
                <a:latin typeface="Consolas" panose="020B0609020204030204" pitchFamily="49" charset="0"/>
              </a:rPr>
              <a:t>kind</a:t>
            </a: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400" dirty="0" smtClean="0">
                <a:solidFill>
                  <a:srgbClr val="001080"/>
                </a:solidFill>
                <a:latin typeface="Consolas" panose="020B0609020204030204" pitchFamily="49" charset="0"/>
              </a:rPr>
              <a:t>'8'</a:t>
            </a: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), </a:t>
            </a:r>
            <a:r>
              <a:rPr lang="en-US" sz="2400" dirty="0">
                <a:solidFill>
                  <a:srgbClr val="001080"/>
                </a:solidFill>
                <a:latin typeface="Consolas" panose="020B0609020204030204" pitchFamily="49" charset="0"/>
              </a:rPr>
              <a:t>value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400" dirty="0" err="1">
                <a:solidFill>
                  <a:srgbClr val="001080"/>
                </a:solidFill>
                <a:latin typeface="Consolas" panose="020B0609020204030204" pitchFamily="49" charset="0"/>
              </a:rPr>
              <a:t>val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) {}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A constructor has the same name as its class and has no return value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A </a:t>
            </a:r>
            <a:r>
              <a:rPr lang="en-US" sz="2400" dirty="0"/>
              <a:t>constructor defines how an object of a class is initialized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Here </a:t>
            </a:r>
            <a:r>
              <a:rPr lang="en-US" sz="2000" b="1" dirty="0">
                <a:latin typeface="Consolas" panose="020B0609020204030204" pitchFamily="49" charset="0"/>
              </a:rPr>
              <a:t>kind</a:t>
            </a:r>
            <a:r>
              <a:rPr lang="en-US" sz="2000" dirty="0"/>
              <a:t> is initialized with </a:t>
            </a:r>
            <a:r>
              <a:rPr lang="en-US" sz="2000" b="1" dirty="0" err="1">
                <a:latin typeface="Consolas" panose="020B0609020204030204" pitchFamily="49" charset="0"/>
              </a:rPr>
              <a:t>ch</a:t>
            </a:r>
            <a:r>
              <a:rPr lang="en-US" sz="2000" b="1" dirty="0"/>
              <a:t>,</a:t>
            </a:r>
            <a:r>
              <a:rPr lang="en-US" sz="2000" dirty="0"/>
              <a:t> and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b="1" dirty="0"/>
              <a:t>         </a:t>
            </a:r>
            <a:r>
              <a:rPr lang="en-US" sz="2000" b="1" dirty="0">
                <a:latin typeface="Consolas" panose="020B0609020204030204" pitchFamily="49" charset="0"/>
              </a:rPr>
              <a:t>value</a:t>
            </a:r>
            <a:r>
              <a:rPr lang="en-US" sz="2000" dirty="0"/>
              <a:t> is initialized with </a:t>
            </a:r>
            <a:r>
              <a:rPr lang="en-US" sz="2000" b="1" dirty="0" err="1">
                <a:latin typeface="Consolas" panose="020B0609020204030204" pitchFamily="49" charset="0"/>
              </a:rPr>
              <a:t>val</a:t>
            </a:r>
            <a:r>
              <a:rPr lang="en-US" sz="2000" dirty="0"/>
              <a:t> or </a:t>
            </a:r>
            <a:r>
              <a:rPr lang="en-US" sz="2000" b="1" dirty="0">
                <a:latin typeface="Consolas" panose="020B0609020204030204" pitchFamily="49" charset="0"/>
              </a:rPr>
              <a:t>0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>
                <a:latin typeface="Consolas" panose="020B0609020204030204" pitchFamily="49" charset="0"/>
              </a:rPr>
              <a:t>t</a:t>
            </a:r>
            <a:r>
              <a:rPr lang="en-US" sz="2000" dirty="0" smtClean="0">
                <a:latin typeface="Consolas" panose="020B0609020204030204" pitchFamily="49" charset="0"/>
              </a:rPr>
              <a:t>oken </a:t>
            </a:r>
            <a:r>
              <a:rPr lang="en-US" sz="2000" dirty="0">
                <a:latin typeface="Consolas" panose="020B0609020204030204" pitchFamily="49" charset="0"/>
              </a:rPr>
              <a:t>t1('+');	</a:t>
            </a:r>
            <a:r>
              <a:rPr lang="en-US" sz="2000" spc="10" dirty="0">
                <a:solidFill>
                  <a:srgbClr val="008000"/>
                </a:solidFill>
                <a:latin typeface="Consolas" panose="020B0609020204030204" pitchFamily="49" charset="0"/>
              </a:rPr>
              <a:t>// make a token t1 of “kind” </a:t>
            </a:r>
            <a:r>
              <a:rPr lang="en-US" sz="2000" spc="1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'+'</a:t>
            </a:r>
            <a:endParaRPr lang="en-US" sz="2000" spc="10" dirty="0">
              <a:solidFill>
                <a:srgbClr val="008000"/>
              </a:solidFill>
              <a:latin typeface="Consolas" panose="020B0609020204030204" pitchFamily="49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>
                <a:latin typeface="Consolas" panose="020B0609020204030204" pitchFamily="49" charset="0"/>
              </a:rPr>
              <a:t>t</a:t>
            </a:r>
            <a:r>
              <a:rPr lang="en-US" sz="2000" dirty="0" smtClean="0">
                <a:latin typeface="Consolas" panose="020B0609020204030204" pitchFamily="49" charset="0"/>
              </a:rPr>
              <a:t>oken t2(4.5</a:t>
            </a:r>
            <a:r>
              <a:rPr lang="en-US" sz="2000" dirty="0">
                <a:latin typeface="Consolas" panose="020B0609020204030204" pitchFamily="49" charset="0"/>
              </a:rPr>
              <a:t>);	</a:t>
            </a:r>
            <a:r>
              <a:rPr lang="en-US" sz="2000" spc="10" dirty="0">
                <a:solidFill>
                  <a:srgbClr val="008000"/>
                </a:solidFill>
                <a:latin typeface="Consolas" panose="020B0609020204030204" pitchFamily="49" charset="0"/>
              </a:rPr>
              <a:t>// make a token t2 of “kind” </a:t>
            </a:r>
            <a:r>
              <a:rPr lang="en-US" sz="2000" spc="1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'8' </a:t>
            </a:r>
            <a:r>
              <a:rPr lang="en-US" sz="2000" spc="10" dirty="0">
                <a:solidFill>
                  <a:srgbClr val="008000"/>
                </a:solidFill>
                <a:latin typeface="Consolas" panose="020B0609020204030204" pitchFamily="49" charset="0"/>
              </a:rPr>
              <a:t>and value 4.5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2/15/2024, Lecture 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Completing a Program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5BEEE517-1E19-40AA-831B-46FD0D0ECA19}" type="slidenum">
              <a:rPr lang="en-US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User defined Type: token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914400" indent="0">
              <a:spcBef>
                <a:spcPts val="600"/>
              </a:spcBef>
              <a:buNone/>
            </a:pPr>
            <a:r>
              <a:rPr lang="en-US" sz="2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2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200" dirty="0" smtClean="0">
                <a:solidFill>
                  <a:srgbClr val="267F99"/>
                </a:solidFill>
                <a:latin typeface="Consolas" panose="020B0609020204030204" pitchFamily="49" charset="0"/>
              </a:rPr>
              <a:t>token</a:t>
            </a:r>
            <a:endParaRPr lang="en-US" sz="2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200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200" dirty="0" smtClean="0">
                <a:solidFill>
                  <a:srgbClr val="001080"/>
                </a:solidFill>
                <a:latin typeface="Consolas" panose="020B0609020204030204" pitchFamily="49" charset="0"/>
              </a:rPr>
              <a:t>kind_</a:t>
            </a:r>
            <a:r>
              <a:rPr lang="en-US" sz="2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sz="22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008000"/>
                </a:solidFill>
                <a:latin typeface="Consolas" panose="020B0609020204030204" pitchFamily="49" charset="0"/>
              </a:rPr>
              <a:t>      // what kind of token</a:t>
            </a:r>
            <a:endParaRPr lang="en-US" sz="2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2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200" dirty="0" smtClean="0">
                <a:solidFill>
                  <a:srgbClr val="001080"/>
                </a:solidFill>
                <a:latin typeface="Consolas" panose="020B0609020204030204" pitchFamily="49" charset="0"/>
              </a:rPr>
              <a:t>value_</a:t>
            </a:r>
            <a:r>
              <a:rPr lang="en-US" sz="2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sz="22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008000"/>
                </a:solidFill>
                <a:latin typeface="Consolas" panose="020B0609020204030204" pitchFamily="49" charset="0"/>
              </a:rPr>
              <a:t>   // for numbers: a value</a:t>
            </a:r>
            <a:endParaRPr lang="en-US" sz="2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buNone/>
            </a:pPr>
            <a:r>
              <a:rPr lang="en-US" sz="2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2200" dirty="0">
                <a:solidFill>
                  <a:srgbClr val="0000FF"/>
                </a:solidFill>
                <a:latin typeface="Consolas" panose="020B0609020204030204" pitchFamily="49" charset="0"/>
              </a:rPr>
              <a:t>:</a:t>
            </a:r>
            <a:endParaRPr lang="en-US" sz="2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22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    // constructors</a:t>
            </a:r>
            <a:endParaRPr lang="en-US" sz="22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200" dirty="0">
                <a:solidFill>
                  <a:srgbClr val="267F99"/>
                </a:solidFill>
                <a:latin typeface="Consolas" panose="020B0609020204030204" pitchFamily="49" charset="0"/>
              </a:rPr>
              <a:t>token</a:t>
            </a:r>
            <a:r>
              <a:rPr lang="en-US" sz="2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sz="2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rgbClr val="001080"/>
                </a:solidFill>
                <a:latin typeface="Consolas" panose="020B0609020204030204" pitchFamily="49" charset="0"/>
              </a:rPr>
              <a:t>ch</a:t>
            </a: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) : </a:t>
            </a:r>
            <a:r>
              <a:rPr lang="en-US" sz="2200" dirty="0" smtClean="0">
                <a:solidFill>
                  <a:srgbClr val="001080"/>
                </a:solidFill>
                <a:latin typeface="Consolas" panose="020B0609020204030204" pitchFamily="49" charset="0"/>
              </a:rPr>
              <a:t>kind_</a:t>
            </a:r>
            <a:r>
              <a:rPr lang="en-US" sz="2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200" dirty="0" err="1">
                <a:solidFill>
                  <a:srgbClr val="001080"/>
                </a:solidFill>
                <a:latin typeface="Consolas" panose="020B0609020204030204" pitchFamily="49" charset="0"/>
              </a:rPr>
              <a:t>ch</a:t>
            </a: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), </a:t>
            </a:r>
            <a:r>
              <a:rPr lang="en-US" sz="2200" dirty="0" smtClean="0">
                <a:solidFill>
                  <a:srgbClr val="001080"/>
                </a:solidFill>
                <a:latin typeface="Consolas" panose="020B0609020204030204" pitchFamily="49" charset="0"/>
              </a:rPr>
              <a:t>value_</a:t>
            </a:r>
            <a:r>
              <a:rPr lang="en-US" sz="2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20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) {} 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200" dirty="0" smtClean="0">
                <a:solidFill>
                  <a:srgbClr val="267F99"/>
                </a:solidFill>
                <a:latin typeface="Consolas" panose="020B0609020204030204" pitchFamily="49" charset="0"/>
              </a:rPr>
              <a:t>token</a:t>
            </a:r>
            <a:r>
              <a:rPr lang="en-US" sz="2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2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rgbClr val="001080"/>
                </a:solidFill>
                <a:latin typeface="Consolas" panose="020B0609020204030204" pitchFamily="49" charset="0"/>
              </a:rPr>
              <a:t>val</a:t>
            </a: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) : </a:t>
            </a:r>
            <a:r>
              <a:rPr lang="en-US" sz="2200" dirty="0" smtClean="0">
                <a:solidFill>
                  <a:srgbClr val="001080"/>
                </a:solidFill>
                <a:latin typeface="Consolas" panose="020B0609020204030204" pitchFamily="49" charset="0"/>
              </a:rPr>
              <a:t>kind_</a:t>
            </a:r>
            <a:r>
              <a:rPr lang="en-US" sz="2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200" dirty="0">
                <a:solidFill>
                  <a:srgbClr val="001080"/>
                </a:solidFill>
                <a:latin typeface="Consolas" panose="020B0609020204030204" pitchFamily="49" charset="0"/>
              </a:rPr>
              <a:t>'8'</a:t>
            </a:r>
            <a:r>
              <a:rPr lang="en-US" sz="2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), </a:t>
            </a:r>
            <a:r>
              <a:rPr lang="en-US" sz="2200" dirty="0" smtClean="0">
                <a:solidFill>
                  <a:srgbClr val="001080"/>
                </a:solidFill>
                <a:latin typeface="Consolas" panose="020B0609020204030204" pitchFamily="49" charset="0"/>
              </a:rPr>
              <a:t>value_</a:t>
            </a:r>
            <a:r>
              <a:rPr lang="en-US" sz="2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200" dirty="0" err="1">
                <a:solidFill>
                  <a:srgbClr val="001080"/>
                </a:solidFill>
                <a:latin typeface="Consolas" panose="020B0609020204030204" pitchFamily="49" charset="0"/>
              </a:rPr>
              <a:t>val</a:t>
            </a: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sz="2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22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 char</a:t>
            </a:r>
            <a:r>
              <a:rPr lang="en-US" sz="2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kind() </a:t>
            </a:r>
            <a:r>
              <a:rPr lang="en-US" sz="220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2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{ </a:t>
            </a:r>
            <a:r>
              <a:rPr lang="en-US" sz="22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kind</a:t>
            </a:r>
            <a:r>
              <a:rPr lang="en-US" sz="2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_; }</a:t>
            </a:r>
            <a:endParaRPr lang="en-US" sz="2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22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value() </a:t>
            </a:r>
            <a:r>
              <a:rPr lang="en-US" sz="220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2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{ </a:t>
            </a:r>
            <a:r>
              <a:rPr lang="en-US" sz="22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 value</a:t>
            </a:r>
            <a:r>
              <a:rPr lang="en-US" sz="2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_; 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2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  <a:endParaRPr lang="en-US" sz="2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A constructor has the same name as its class and has no return value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A </a:t>
            </a:r>
            <a:r>
              <a:rPr lang="en-US" sz="2400" dirty="0"/>
              <a:t>constructor defines how an object of a class is initialized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Here </a:t>
            </a:r>
            <a:r>
              <a:rPr lang="en-US" sz="2000" b="1" dirty="0" smtClean="0">
                <a:latin typeface="Consolas" panose="020B0609020204030204" pitchFamily="49" charset="0"/>
              </a:rPr>
              <a:t>kind_</a:t>
            </a:r>
            <a:r>
              <a:rPr lang="en-US" sz="2000" dirty="0" smtClean="0"/>
              <a:t> </a:t>
            </a:r>
            <a:r>
              <a:rPr lang="en-US" sz="2000" dirty="0"/>
              <a:t>is initialized with </a:t>
            </a:r>
            <a:r>
              <a:rPr lang="en-US" sz="2000" b="1" dirty="0" err="1">
                <a:latin typeface="Consolas" panose="020B0609020204030204" pitchFamily="49" charset="0"/>
              </a:rPr>
              <a:t>ch</a:t>
            </a:r>
            <a:r>
              <a:rPr lang="en-US" sz="2000" b="1" dirty="0"/>
              <a:t>,</a:t>
            </a:r>
            <a:r>
              <a:rPr lang="en-US" sz="2000" dirty="0"/>
              <a:t> </a:t>
            </a:r>
            <a:r>
              <a:rPr lang="en-US" sz="2000" dirty="0" smtClean="0"/>
              <a:t>and </a:t>
            </a:r>
            <a:r>
              <a:rPr lang="en-US" sz="2000" b="1" dirty="0" smtClean="0"/>
              <a:t> </a:t>
            </a:r>
            <a:r>
              <a:rPr lang="en-US" sz="2000" b="1" dirty="0" smtClean="0">
                <a:latin typeface="Consolas" panose="020B0609020204030204" pitchFamily="49" charset="0"/>
              </a:rPr>
              <a:t>value_</a:t>
            </a:r>
            <a:r>
              <a:rPr lang="en-US" sz="2000" dirty="0" smtClean="0"/>
              <a:t> </a:t>
            </a:r>
            <a:r>
              <a:rPr lang="en-US" sz="2000" dirty="0"/>
              <a:t>is initialized with </a:t>
            </a:r>
            <a:r>
              <a:rPr lang="en-US" sz="2000" b="1" dirty="0" err="1">
                <a:latin typeface="Consolas" panose="020B0609020204030204" pitchFamily="49" charset="0"/>
              </a:rPr>
              <a:t>val</a:t>
            </a:r>
            <a:r>
              <a:rPr lang="en-US" sz="2000" dirty="0"/>
              <a:t> or </a:t>
            </a:r>
            <a:r>
              <a:rPr lang="en-US" sz="2000" b="1" dirty="0">
                <a:latin typeface="Consolas" panose="020B0609020204030204" pitchFamily="49" charset="0"/>
              </a:rPr>
              <a:t>0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>
                <a:latin typeface="Consolas" panose="020B0609020204030204" pitchFamily="49" charset="0"/>
              </a:rPr>
              <a:t>t</a:t>
            </a:r>
            <a:r>
              <a:rPr lang="en-US" sz="2000" dirty="0" smtClean="0">
                <a:latin typeface="Consolas" panose="020B0609020204030204" pitchFamily="49" charset="0"/>
              </a:rPr>
              <a:t>oken </a:t>
            </a:r>
            <a:r>
              <a:rPr lang="en-US" sz="2000" dirty="0">
                <a:latin typeface="Consolas" panose="020B0609020204030204" pitchFamily="49" charset="0"/>
              </a:rPr>
              <a:t>t1('+');	</a:t>
            </a:r>
            <a:r>
              <a:rPr lang="en-US" sz="2000" spc="10" dirty="0">
                <a:solidFill>
                  <a:srgbClr val="008000"/>
                </a:solidFill>
                <a:latin typeface="Consolas" panose="020B0609020204030204" pitchFamily="49" charset="0"/>
              </a:rPr>
              <a:t>// make a token t1 of “kind” </a:t>
            </a:r>
            <a:r>
              <a:rPr lang="en-US" sz="2000" spc="1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'+'</a:t>
            </a:r>
            <a:endParaRPr lang="en-US" sz="2000" spc="10" dirty="0">
              <a:solidFill>
                <a:srgbClr val="008000"/>
              </a:solidFill>
              <a:latin typeface="Consolas" panose="020B0609020204030204" pitchFamily="49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>
                <a:latin typeface="Consolas" panose="020B0609020204030204" pitchFamily="49" charset="0"/>
              </a:rPr>
              <a:t>t</a:t>
            </a:r>
            <a:r>
              <a:rPr lang="en-US" sz="2000" dirty="0" smtClean="0">
                <a:latin typeface="Consolas" panose="020B0609020204030204" pitchFamily="49" charset="0"/>
              </a:rPr>
              <a:t>oken t2(4.5</a:t>
            </a:r>
            <a:r>
              <a:rPr lang="en-US" sz="2000" dirty="0">
                <a:latin typeface="Consolas" panose="020B0609020204030204" pitchFamily="49" charset="0"/>
              </a:rPr>
              <a:t>);	</a:t>
            </a:r>
            <a:r>
              <a:rPr lang="en-US" sz="2000" spc="10" dirty="0">
                <a:solidFill>
                  <a:srgbClr val="008000"/>
                </a:solidFill>
                <a:latin typeface="Consolas" panose="020B0609020204030204" pitchFamily="49" charset="0"/>
              </a:rPr>
              <a:t>// make a token t2 of “kind” </a:t>
            </a:r>
            <a:r>
              <a:rPr lang="en-US" sz="2000" spc="1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'8' </a:t>
            </a:r>
            <a:r>
              <a:rPr lang="en-US" sz="2000" spc="10" dirty="0">
                <a:solidFill>
                  <a:srgbClr val="008000"/>
                </a:solidFill>
                <a:latin typeface="Consolas" panose="020B0609020204030204" pitchFamily="49" charset="0"/>
              </a:rPr>
              <a:t>and value 4.5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2/15/2024, Lecture 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Completing a Program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5BEEE517-1E19-40AA-831B-46FD0D0ECA19}" type="slidenum">
              <a:rPr lang="en-US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07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Development Notes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2/15/2024, Lecture 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Completing a Program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550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/>
              <a:t>t</a:t>
            </a:r>
            <a:r>
              <a:rPr lang="en-US" dirty="0" err="1" smtClean="0"/>
              <a:t>oken_stream</a:t>
            </a:r>
            <a:endParaRPr lang="en-US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 dirty="0"/>
              <a:t>A </a:t>
            </a:r>
            <a:r>
              <a:rPr lang="en-US" b="1" dirty="0" err="1">
                <a:latin typeface="Consolas" panose="020B0609020204030204" pitchFamily="49" charset="0"/>
              </a:rPr>
              <a:t>t</a:t>
            </a:r>
            <a:r>
              <a:rPr lang="en-US" sz="2000" b="1" dirty="0" err="1" smtClean="0">
                <a:latin typeface="Consolas" panose="020B0609020204030204" pitchFamily="49" charset="0"/>
              </a:rPr>
              <a:t>oken_stream</a:t>
            </a:r>
            <a:r>
              <a:rPr lang="en-US" sz="2000" b="1" dirty="0" smtClean="0"/>
              <a:t> </a:t>
            </a:r>
            <a:r>
              <a:rPr lang="en-US" sz="2000" dirty="0"/>
              <a:t>reads characters, producing</a:t>
            </a:r>
            <a:r>
              <a:rPr lang="en-US" sz="2000" b="1" dirty="0"/>
              <a:t> </a:t>
            </a:r>
            <a:r>
              <a:rPr lang="en-US" sz="2000" b="1" dirty="0" smtClean="0"/>
              <a:t>token</a:t>
            </a:r>
            <a:r>
              <a:rPr lang="en-US" sz="2000" dirty="0" smtClean="0"/>
              <a:t>s </a:t>
            </a:r>
            <a:r>
              <a:rPr lang="en-US" sz="2000" dirty="0"/>
              <a:t>on demand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/>
              <a:t>We can put a</a:t>
            </a:r>
            <a:r>
              <a:rPr lang="en-US" sz="2000" b="1" dirty="0"/>
              <a:t> </a:t>
            </a:r>
            <a:r>
              <a:rPr lang="en-US" sz="2000" b="1" dirty="0" smtClean="0"/>
              <a:t>token</a:t>
            </a:r>
            <a:r>
              <a:rPr lang="en-US" sz="2000" dirty="0" smtClean="0"/>
              <a:t> ‘back’ into </a:t>
            </a:r>
            <a:r>
              <a:rPr lang="en-US" sz="2000" dirty="0"/>
              <a:t>a </a:t>
            </a:r>
            <a:r>
              <a:rPr lang="en-US" b="1" dirty="0" err="1">
                <a:latin typeface="Consolas" panose="020B0609020204030204" pitchFamily="49" charset="0"/>
              </a:rPr>
              <a:t>token_stream</a:t>
            </a:r>
            <a:r>
              <a:rPr lang="en-US" sz="2000" dirty="0" smtClean="0"/>
              <a:t> </a:t>
            </a:r>
            <a:r>
              <a:rPr lang="en-US" sz="2000" dirty="0"/>
              <a:t>for later use</a:t>
            </a:r>
            <a:endParaRPr lang="en-US" sz="2000" b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/>
              <a:t>A </a:t>
            </a:r>
            <a:r>
              <a:rPr lang="en-US" b="1" dirty="0" err="1">
                <a:latin typeface="Consolas" panose="020B0609020204030204" pitchFamily="49" charset="0"/>
              </a:rPr>
              <a:t>t</a:t>
            </a:r>
            <a:r>
              <a:rPr lang="en-US" b="1" dirty="0" err="1" smtClean="0">
                <a:latin typeface="Consolas" panose="020B0609020204030204" pitchFamily="49" charset="0"/>
              </a:rPr>
              <a:t>oken_stream</a:t>
            </a:r>
            <a:r>
              <a:rPr lang="en-US" sz="2000" b="1" dirty="0" smtClean="0"/>
              <a:t> </a:t>
            </a:r>
            <a:r>
              <a:rPr lang="en-US" sz="2000" dirty="0"/>
              <a:t>uses a “buffer” to hold tokens we put back into it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2/15/2024, Lecture 7</a:t>
            </a:r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Completing a Program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B0C452E8-1B67-486E-8C8D-62E00C2E32E3}" type="slidenum">
              <a:rPr lang="en-US"/>
              <a:pPr>
                <a:defRPr/>
              </a:pPr>
              <a:t>20</a:t>
            </a:fld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4149176" y="3184933"/>
            <a:ext cx="6414180" cy="990600"/>
            <a:chOff x="1600200" y="3276600"/>
            <a:chExt cx="6414180" cy="990600"/>
          </a:xfrm>
        </p:grpSpPr>
        <p:sp>
          <p:nvSpPr>
            <p:cNvPr id="7173" name="Rectangle 4"/>
            <p:cNvSpPr>
              <a:spLocks noChangeArrowheads="1"/>
            </p:cNvSpPr>
            <p:nvPr/>
          </p:nvSpPr>
          <p:spPr bwMode="auto">
            <a:xfrm>
              <a:off x="5147224" y="3843634"/>
              <a:ext cx="2864190" cy="385465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400" dirty="0"/>
                <a:t>1+2*3;</a:t>
              </a:r>
            </a:p>
          </p:txBody>
        </p:sp>
        <p:sp>
          <p:nvSpPr>
            <p:cNvPr id="7174" name="Rectangle 5"/>
            <p:cNvSpPr>
              <a:spLocks noChangeArrowheads="1"/>
            </p:cNvSpPr>
            <p:nvPr/>
          </p:nvSpPr>
          <p:spPr bwMode="auto">
            <a:xfrm>
              <a:off x="5147224" y="3325889"/>
              <a:ext cx="2867156" cy="3810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400" dirty="0"/>
                <a:t>empty</a:t>
              </a:r>
            </a:p>
          </p:txBody>
        </p:sp>
        <p:sp>
          <p:nvSpPr>
            <p:cNvPr id="7175" name="Text Box 6"/>
            <p:cNvSpPr txBox="1">
              <a:spLocks noChangeArrowheads="1"/>
            </p:cNvSpPr>
            <p:nvPr/>
          </p:nvSpPr>
          <p:spPr bwMode="auto">
            <a:xfrm>
              <a:off x="1600200" y="3276600"/>
              <a:ext cx="315983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400" dirty="0" err="1">
                  <a:latin typeface="+mn-lt"/>
                </a:rPr>
                <a:t>t</a:t>
              </a:r>
              <a:r>
                <a:rPr lang="en-US" sz="2400" dirty="0" err="1" smtClean="0">
                  <a:latin typeface="+mn-lt"/>
                </a:rPr>
                <a:t>oken_stream</a:t>
              </a:r>
              <a:r>
                <a:rPr lang="en-US" sz="2400" dirty="0" smtClean="0">
                  <a:latin typeface="+mn-lt"/>
                </a:rPr>
                <a:t> </a:t>
              </a:r>
              <a:r>
                <a:rPr lang="en-US" sz="2400" dirty="0">
                  <a:latin typeface="+mn-lt"/>
                </a:rPr>
                <a:t>buffer:</a:t>
              </a:r>
            </a:p>
          </p:txBody>
        </p:sp>
        <p:sp>
          <p:nvSpPr>
            <p:cNvPr id="7176" name="Text Box 7"/>
            <p:cNvSpPr txBox="1">
              <a:spLocks noChangeArrowheads="1"/>
            </p:cNvSpPr>
            <p:nvPr/>
          </p:nvSpPr>
          <p:spPr bwMode="auto">
            <a:xfrm>
              <a:off x="2590800" y="3805535"/>
              <a:ext cx="198002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400" dirty="0">
                  <a:latin typeface="+mn-lt"/>
                </a:rPr>
                <a:t>Input stream:</a:t>
              </a:r>
            </a:p>
          </p:txBody>
        </p:sp>
      </p:grpSp>
      <p:sp>
        <p:nvSpPr>
          <p:cNvPr id="43016" name="Rectangle 8"/>
          <p:cNvSpPr>
            <a:spLocks noChangeArrowheads="1"/>
          </p:cNvSpPr>
          <p:nvPr/>
        </p:nvSpPr>
        <p:spPr bwMode="auto">
          <a:xfrm>
            <a:off x="1139952" y="4329065"/>
            <a:ext cx="8839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r>
              <a:rPr lang="en-US" sz="2000" dirty="0">
                <a:cs typeface="Times New Roman" pitchFamily="18" charset="0"/>
              </a:rPr>
              <a:t>	For </a:t>
            </a:r>
            <a:r>
              <a:rPr lang="en-US" sz="2000" b="1" dirty="0">
                <a:cs typeface="Times New Roman" pitchFamily="18" charset="0"/>
              </a:rPr>
              <a:t>1+2*3;</a:t>
            </a:r>
            <a:r>
              <a:rPr lang="en-US" sz="2000" dirty="0">
                <a:cs typeface="Times New Roman" pitchFamily="18" charset="0"/>
              </a:rPr>
              <a:t>,</a:t>
            </a:r>
            <a:r>
              <a:rPr lang="en-US" sz="2000" b="1" dirty="0">
                <a:cs typeface="Times New Roman" pitchFamily="18" charset="0"/>
              </a:rPr>
              <a:t> </a:t>
            </a:r>
            <a:r>
              <a:rPr lang="en-US" sz="2000" b="1" spc="1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expression()</a:t>
            </a:r>
            <a:r>
              <a:rPr lang="en-US" sz="2000" dirty="0">
                <a:cs typeface="Times New Roman" pitchFamily="18" charset="0"/>
              </a:rPr>
              <a:t> calls </a:t>
            </a:r>
            <a:r>
              <a:rPr lang="en-US" sz="2000" b="1" spc="1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term() </a:t>
            </a:r>
            <a:r>
              <a:rPr lang="en-US" sz="2000" dirty="0">
                <a:cs typeface="Times New Roman" pitchFamily="18" charset="0"/>
              </a:rPr>
              <a:t>which reads </a:t>
            </a:r>
            <a:r>
              <a:rPr lang="en-US" sz="2000" b="1" dirty="0">
                <a:latin typeface="Consolas" panose="020B0609020204030204" pitchFamily="49" charset="0"/>
                <a:cs typeface="Times New Roman" pitchFamily="18" charset="0"/>
              </a:rPr>
              <a:t>1</a:t>
            </a:r>
            <a:r>
              <a:rPr lang="en-US" sz="2000" dirty="0">
                <a:cs typeface="Times New Roman" pitchFamily="18" charset="0"/>
              </a:rPr>
              <a:t>, then reads </a:t>
            </a:r>
            <a:r>
              <a:rPr lang="en-US" sz="2000" b="1" dirty="0">
                <a:latin typeface="Consolas" panose="020B0609020204030204" pitchFamily="49" charset="0"/>
                <a:cs typeface="Times New Roman" pitchFamily="18" charset="0"/>
              </a:rPr>
              <a:t>+</a:t>
            </a:r>
            <a:r>
              <a:rPr lang="en-US" sz="2000" b="1" dirty="0">
                <a:cs typeface="Times New Roman" pitchFamily="18" charset="0"/>
              </a:rPr>
              <a:t>,</a:t>
            </a:r>
            <a:endParaRPr lang="en-US" sz="2000" dirty="0">
              <a:cs typeface="Times New Roman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r>
              <a:rPr lang="en-US" sz="2000" dirty="0">
                <a:cs typeface="Times New Roman" pitchFamily="18" charset="0"/>
              </a:rPr>
              <a:t>	decides that </a:t>
            </a:r>
            <a:r>
              <a:rPr lang="en-US" sz="2000" b="1" dirty="0">
                <a:latin typeface="Consolas" panose="020B0609020204030204" pitchFamily="49" charset="0"/>
                <a:cs typeface="Times New Roman" pitchFamily="18" charset="0"/>
              </a:rPr>
              <a:t>+</a:t>
            </a:r>
            <a:r>
              <a:rPr lang="en-US" sz="2000" dirty="0">
                <a:cs typeface="Times New Roman" pitchFamily="18" charset="0"/>
              </a:rPr>
              <a:t> is a job for </a:t>
            </a:r>
            <a:r>
              <a:rPr lang="en-US" sz="2000" b="1" dirty="0">
                <a:cs typeface="Times New Roman" pitchFamily="18" charset="0"/>
              </a:rPr>
              <a:t>“someone else”</a:t>
            </a:r>
            <a:r>
              <a:rPr lang="en-US" sz="2000" dirty="0">
                <a:cs typeface="Times New Roman" pitchFamily="18" charset="0"/>
              </a:rPr>
              <a:t> and puts </a:t>
            </a:r>
            <a:r>
              <a:rPr lang="en-US" sz="2000" b="1" dirty="0">
                <a:latin typeface="Consolas" panose="020B0609020204030204" pitchFamily="49" charset="0"/>
                <a:cs typeface="Times New Roman" pitchFamily="18" charset="0"/>
              </a:rPr>
              <a:t>+</a:t>
            </a:r>
            <a:r>
              <a:rPr lang="en-US" sz="2000" dirty="0">
                <a:cs typeface="Times New Roman" pitchFamily="18" charset="0"/>
              </a:rPr>
              <a:t> back in the </a:t>
            </a:r>
            <a:r>
              <a:rPr lang="en-US" sz="2000" b="1" spc="1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token_stream</a:t>
            </a:r>
            <a:r>
              <a:rPr lang="en-US" sz="2000" b="1" dirty="0" smtClean="0">
                <a:cs typeface="Times New Roman" pitchFamily="18" charset="0"/>
              </a:rPr>
              <a:t> </a:t>
            </a:r>
            <a:r>
              <a:rPr lang="en-US" sz="2000" dirty="0">
                <a:cs typeface="Times New Roman" pitchFamily="18" charset="0"/>
              </a:rPr>
              <a:t>(where </a:t>
            </a:r>
            <a:r>
              <a:rPr lang="en-US" sz="2000" b="1" spc="1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</a:rPr>
              <a:t>expression()</a:t>
            </a:r>
            <a:r>
              <a:rPr lang="en-US" sz="2000" b="1" dirty="0">
                <a:cs typeface="Times New Roman" pitchFamily="18" charset="0"/>
              </a:rPr>
              <a:t> </a:t>
            </a:r>
            <a:r>
              <a:rPr lang="en-US" sz="2000" dirty="0">
                <a:cs typeface="Times New Roman" pitchFamily="18" charset="0"/>
              </a:rPr>
              <a:t>will find it)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endParaRPr lang="en-US" sz="2400" b="1" dirty="0"/>
          </a:p>
        </p:txBody>
      </p:sp>
      <p:grpSp>
        <p:nvGrpSpPr>
          <p:cNvPr id="4" name="Group 3"/>
          <p:cNvGrpSpPr/>
          <p:nvPr/>
        </p:nvGrpSpPr>
        <p:grpSpPr>
          <a:xfrm>
            <a:off x="4167038" y="5228128"/>
            <a:ext cx="6393352" cy="995082"/>
            <a:chOff x="1600200" y="5334000"/>
            <a:chExt cx="6393352" cy="995082"/>
          </a:xfrm>
        </p:grpSpPr>
        <p:sp>
          <p:nvSpPr>
            <p:cNvPr id="7178" name="Text Box 9"/>
            <p:cNvSpPr txBox="1">
              <a:spLocks noChangeArrowheads="1"/>
            </p:cNvSpPr>
            <p:nvPr/>
          </p:nvSpPr>
          <p:spPr bwMode="auto">
            <a:xfrm>
              <a:off x="1600200" y="5334000"/>
              <a:ext cx="315983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400" dirty="0" err="1">
                  <a:latin typeface="+mn-lt"/>
                </a:rPr>
                <a:t>t</a:t>
              </a:r>
              <a:r>
                <a:rPr lang="en-US" sz="2400" dirty="0" err="1" smtClean="0">
                  <a:latin typeface="+mn-lt"/>
                </a:rPr>
                <a:t>oken_stream</a:t>
              </a:r>
              <a:r>
                <a:rPr lang="en-US" sz="2400" dirty="0" smtClean="0">
                  <a:latin typeface="+mn-lt"/>
                </a:rPr>
                <a:t> </a:t>
              </a:r>
              <a:r>
                <a:rPr lang="en-US" sz="2400" dirty="0">
                  <a:latin typeface="+mn-lt"/>
                </a:rPr>
                <a:t>buffer:</a:t>
              </a:r>
            </a:p>
          </p:txBody>
        </p:sp>
        <p:sp>
          <p:nvSpPr>
            <p:cNvPr id="7179" name="Rectangle 10"/>
            <p:cNvSpPr>
              <a:spLocks noChangeArrowheads="1"/>
            </p:cNvSpPr>
            <p:nvPr/>
          </p:nvSpPr>
          <p:spPr bwMode="auto">
            <a:xfrm>
              <a:off x="5129362" y="5372100"/>
              <a:ext cx="2864190" cy="3810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400" dirty="0"/>
                <a:t>t</a:t>
              </a:r>
              <a:r>
                <a:rPr lang="en-US" sz="2400" dirty="0" smtClean="0"/>
                <a:t>oken</a:t>
              </a:r>
              <a:r>
                <a:rPr lang="en-US" sz="2400" dirty="0"/>
                <a:t>('+')</a:t>
              </a:r>
            </a:p>
          </p:txBody>
        </p:sp>
        <p:sp>
          <p:nvSpPr>
            <p:cNvPr id="7180" name="Rectangle 11"/>
            <p:cNvSpPr>
              <a:spLocks noChangeArrowheads="1"/>
            </p:cNvSpPr>
            <p:nvPr/>
          </p:nvSpPr>
          <p:spPr bwMode="auto">
            <a:xfrm>
              <a:off x="5129362" y="5906632"/>
              <a:ext cx="2864189" cy="383233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400" dirty="0"/>
                <a:t>2*3;</a:t>
              </a:r>
            </a:p>
          </p:txBody>
        </p:sp>
        <p:sp>
          <p:nvSpPr>
            <p:cNvPr id="7181" name="Text Box 12"/>
            <p:cNvSpPr txBox="1">
              <a:spLocks noChangeArrowheads="1"/>
            </p:cNvSpPr>
            <p:nvPr/>
          </p:nvSpPr>
          <p:spPr bwMode="auto">
            <a:xfrm>
              <a:off x="2590800" y="5867417"/>
              <a:ext cx="197201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400" dirty="0">
                  <a:latin typeface="+mn-lt"/>
                </a:rPr>
                <a:t>Input</a:t>
              </a:r>
              <a:r>
                <a:rPr lang="en-US" sz="2400" dirty="0">
                  <a:latin typeface="Times New Roman" charset="0"/>
                </a:rPr>
                <a:t> </a:t>
              </a:r>
              <a:r>
                <a:rPr lang="en-US" sz="2400" dirty="0">
                  <a:latin typeface="+mn-lt"/>
                </a:rPr>
                <a:t>stream</a:t>
              </a:r>
              <a:r>
                <a:rPr lang="en-US" sz="2400" dirty="0">
                  <a:latin typeface="Times New Roman" charset="0"/>
                </a:rPr>
                <a:t>: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/>
              <a:t>t</a:t>
            </a:r>
            <a:r>
              <a:rPr lang="en-US" dirty="0" err="1" smtClean="0"/>
              <a:t>oken_stream</a:t>
            </a:r>
            <a:endParaRPr lang="en-US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/>
              <a:t>A</a:t>
            </a:r>
            <a:r>
              <a:rPr lang="en-US" sz="2400" b="1" dirty="0"/>
              <a:t> </a:t>
            </a:r>
            <a:r>
              <a:rPr lang="en-US" sz="2400" b="1" dirty="0" err="1">
                <a:latin typeface="Consolas" panose="020B0609020204030204" pitchFamily="49" charset="0"/>
              </a:rPr>
              <a:t>t</a:t>
            </a:r>
            <a:r>
              <a:rPr lang="en-US" sz="2400" b="1" dirty="0" err="1" smtClean="0">
                <a:latin typeface="Consolas" panose="020B0609020204030204" pitchFamily="49" charset="0"/>
              </a:rPr>
              <a:t>oken_stream</a:t>
            </a:r>
            <a:r>
              <a:rPr lang="en-US" sz="2400" b="1" dirty="0" smtClean="0"/>
              <a:t> </a:t>
            </a:r>
            <a:r>
              <a:rPr lang="en-US" sz="2400" dirty="0"/>
              <a:t>reads characters, producing</a:t>
            </a:r>
            <a:r>
              <a:rPr lang="en-US" sz="2400" b="1" dirty="0"/>
              <a:t> </a:t>
            </a:r>
            <a:r>
              <a:rPr lang="en-US" sz="2400" b="1" dirty="0">
                <a:latin typeface="Consolas" panose="020B0609020204030204" pitchFamily="49" charset="0"/>
              </a:rPr>
              <a:t>token</a:t>
            </a:r>
            <a:r>
              <a:rPr lang="en-US" sz="2400" dirty="0" smtClean="0"/>
              <a:t>’s</a:t>
            </a:r>
            <a:endParaRPr lang="en-US" sz="2400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/>
              <a:t>We can put back a</a:t>
            </a:r>
            <a:r>
              <a:rPr lang="en-US" sz="2400" b="1" dirty="0"/>
              <a:t> t</a:t>
            </a:r>
            <a:r>
              <a:rPr lang="en-US" sz="2400" b="1" dirty="0" smtClean="0"/>
              <a:t>oken</a:t>
            </a:r>
            <a:endParaRPr lang="en-US" sz="1000" b="1" dirty="0"/>
          </a:p>
          <a:p>
            <a:pPr marL="914400" indent="0">
              <a:spcBef>
                <a:spcPts val="600"/>
              </a:spcBef>
              <a:buNone/>
            </a:pP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 smtClean="0">
                <a:solidFill>
                  <a:srgbClr val="267F99"/>
                </a:solidFill>
                <a:latin typeface="Consolas" panose="020B0609020204030204" pitchFamily="49" charset="0"/>
              </a:rPr>
              <a:t>token_stream</a:t>
            </a:r>
            <a:r>
              <a:rPr lang="en-US" sz="1200" dirty="0" smtClean="0">
                <a:solidFill>
                  <a:srgbClr val="267F99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200"/>
              </a:spcBef>
              <a:buNone/>
            </a:pPr>
            <a:r>
              <a:rPr lang="en-US" sz="1200" dirty="0">
                <a:solidFill>
                  <a:srgbClr val="008000"/>
                </a:solidFill>
                <a:latin typeface="Consolas" panose="020B0609020204030204" pitchFamily="49" charset="0"/>
              </a:rPr>
              <a:t>    // representation: not directly accessible to </a:t>
            </a:r>
            <a:r>
              <a:rPr lang="en-US" sz="12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users (private):</a:t>
            </a: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2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bool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1080"/>
                </a:solidFill>
                <a:latin typeface="Consolas" panose="020B0609020204030204" pitchFamily="49" charset="0"/>
              </a:rPr>
              <a:t>full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sz="1200" dirty="0">
                <a:solidFill>
                  <a:srgbClr val="008000"/>
                </a:solidFill>
                <a:latin typeface="Consolas" panose="020B0609020204030204" pitchFamily="49" charset="0"/>
              </a:rPr>
              <a:t>       // is there a token in the buffer?</a:t>
            </a: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2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200" dirty="0">
                <a:solidFill>
                  <a:srgbClr val="267F99"/>
                </a:solidFill>
                <a:latin typeface="Consolas" panose="020B0609020204030204" pitchFamily="49" charset="0"/>
              </a:rPr>
              <a:t>token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1080"/>
                </a:solidFill>
                <a:latin typeface="Consolas" panose="020B0609020204030204" pitchFamily="49" charset="0"/>
              </a:rPr>
              <a:t>buffer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sz="1200" dirty="0">
                <a:solidFill>
                  <a:srgbClr val="008000"/>
                </a:solidFill>
                <a:latin typeface="Consolas" panose="020B0609020204030204" pitchFamily="49" charset="0"/>
              </a:rPr>
              <a:t>    // here is where we keep a </a:t>
            </a:r>
            <a:r>
              <a:rPr lang="en-US" sz="12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token </a:t>
            </a:r>
            <a:r>
              <a:rPr lang="en-US" sz="1200" dirty="0">
                <a:solidFill>
                  <a:srgbClr val="008000"/>
                </a:solidFill>
                <a:latin typeface="Consolas" panose="020B0609020204030204" pitchFamily="49" charset="0"/>
              </a:rPr>
              <a:t>put back </a:t>
            </a:r>
            <a:r>
              <a:rPr lang="en-US" sz="12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using </a:t>
            </a:r>
            <a:r>
              <a:rPr lang="en-US" sz="1200" dirty="0" err="1">
                <a:solidFill>
                  <a:srgbClr val="008000"/>
                </a:solidFill>
                <a:latin typeface="Consolas" panose="020B0609020204030204" pitchFamily="49" charset="0"/>
              </a:rPr>
              <a:t>putback</a:t>
            </a:r>
            <a:r>
              <a:rPr lang="en-US" sz="12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()</a:t>
            </a:r>
          </a:p>
          <a:p>
            <a:pPr marL="914400" indent="0">
              <a:spcBef>
                <a:spcPts val="200"/>
              </a:spcBef>
              <a:buNone/>
            </a:pP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200"/>
              </a:spcBef>
              <a:buNone/>
            </a:pP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public:</a:t>
            </a: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200"/>
              </a:spcBef>
              <a:buNone/>
            </a:pPr>
            <a:r>
              <a:rPr lang="en-US" sz="1200" dirty="0">
                <a:solidFill>
                  <a:srgbClr val="008000"/>
                </a:solidFill>
                <a:latin typeface="Consolas" panose="020B0609020204030204" pitchFamily="49" charset="0"/>
              </a:rPr>
              <a:t>    // user interface:</a:t>
            </a: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2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200" dirty="0">
                <a:solidFill>
                  <a:srgbClr val="267F99"/>
                </a:solidFill>
                <a:latin typeface="Consolas" panose="020B0609020204030204" pitchFamily="49" charset="0"/>
              </a:rPr>
              <a:t>token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795E26"/>
                </a:solidFill>
                <a:latin typeface="Consolas" panose="020B0609020204030204" pitchFamily="49" charset="0"/>
              </a:rPr>
              <a:t>get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r>
              <a:rPr lang="en-US" sz="1200" dirty="0">
                <a:solidFill>
                  <a:srgbClr val="008000"/>
                </a:solidFill>
                <a:latin typeface="Consolas" panose="020B0609020204030204" pitchFamily="49" charset="0"/>
              </a:rPr>
              <a:t>            // get a </a:t>
            </a:r>
            <a:r>
              <a:rPr lang="en-US" sz="12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token</a:t>
            </a: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2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795E26"/>
                </a:solidFill>
                <a:latin typeface="Consolas" panose="020B0609020204030204" pitchFamily="49" charset="0"/>
              </a:rPr>
              <a:t>putback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200" dirty="0">
                <a:solidFill>
                  <a:srgbClr val="267F99"/>
                </a:solidFill>
                <a:latin typeface="Consolas" panose="020B0609020204030204" pitchFamily="49" charset="0"/>
              </a:rPr>
              <a:t>token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sz="1200" dirty="0">
                <a:solidFill>
                  <a:srgbClr val="008000"/>
                </a:solidFill>
                <a:latin typeface="Consolas" panose="020B0609020204030204" pitchFamily="49" charset="0"/>
              </a:rPr>
              <a:t>    // put a </a:t>
            </a:r>
            <a:r>
              <a:rPr lang="en-US" sz="12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token </a:t>
            </a:r>
            <a:r>
              <a:rPr lang="en-US" sz="1200" dirty="0">
                <a:solidFill>
                  <a:srgbClr val="008000"/>
                </a:solidFill>
                <a:latin typeface="Consolas" panose="020B0609020204030204" pitchFamily="49" charset="0"/>
              </a:rPr>
              <a:t>back into the </a:t>
            </a:r>
            <a:r>
              <a:rPr lang="en-US" sz="1200" dirty="0" err="1" smtClean="0">
                <a:solidFill>
                  <a:srgbClr val="008000"/>
                </a:solidFill>
                <a:latin typeface="Consolas" panose="020B0609020204030204" pitchFamily="49" charset="0"/>
              </a:rPr>
              <a:t>token_stream</a:t>
            </a: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2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200" dirty="0" err="1">
                <a:solidFill>
                  <a:srgbClr val="795E26"/>
                </a:solidFill>
                <a:latin typeface="Consolas" panose="020B0609020204030204" pitchFamily="49" charset="0"/>
              </a:rPr>
              <a:t>token_stream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r>
              <a:rPr lang="en-US" sz="1200" dirty="0">
                <a:solidFill>
                  <a:srgbClr val="008000"/>
                </a:solidFill>
                <a:latin typeface="Consolas" panose="020B0609020204030204" pitchFamily="49" charset="0"/>
              </a:rPr>
              <a:t>         // constructor: make a </a:t>
            </a:r>
            <a:r>
              <a:rPr lang="en-US" sz="1200" dirty="0" err="1" smtClean="0">
                <a:solidFill>
                  <a:srgbClr val="008000"/>
                </a:solidFill>
                <a:latin typeface="Consolas" panose="020B0609020204030204" pitchFamily="49" charset="0"/>
              </a:rPr>
              <a:t>token_stream</a:t>
            </a: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200"/>
              </a:spcBef>
              <a:buNone/>
            </a:pP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  <a:endParaRPr lang="en-US" sz="1200" b="1" dirty="0" smtClean="0">
              <a:latin typeface="Consolas" panose="020B0609020204030204" pitchFamily="49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A </a:t>
            </a:r>
            <a:r>
              <a:rPr lang="en-US" sz="2400" dirty="0"/>
              <a:t>constructor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defines how an object of a class is initialized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has the same name as its class, and no return type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2/15/2024, Lecture 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Completing a Program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B4D91764-EBC7-4677-84E2-2FAC4DFBE019}" type="slidenum">
              <a:rPr lang="en-US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/>
              <a:t>t</a:t>
            </a:r>
            <a:r>
              <a:rPr lang="en-US" dirty="0" err="1" smtClean="0"/>
              <a:t>oken_stream</a:t>
            </a:r>
            <a:r>
              <a:rPr lang="en-US" dirty="0" smtClean="0"/>
              <a:t> </a:t>
            </a:r>
            <a:r>
              <a:rPr lang="en-US" dirty="0"/>
              <a:t>I</a:t>
            </a:r>
            <a:r>
              <a:rPr lang="en-US" dirty="0" smtClean="0"/>
              <a:t>mplementation</a:t>
            </a:r>
            <a:endParaRPr lang="en-US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914400" indent="0">
              <a:spcBef>
                <a:spcPts val="300"/>
              </a:spcBef>
              <a:buNone/>
            </a:pP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 smtClean="0">
                <a:solidFill>
                  <a:srgbClr val="267F99"/>
                </a:solidFill>
                <a:latin typeface="Consolas" panose="020B0609020204030204" pitchFamily="49" charset="0"/>
              </a:rPr>
              <a:t>token_stream</a:t>
            </a:r>
            <a:r>
              <a:rPr lang="en-US" sz="1200" dirty="0" smtClean="0">
                <a:solidFill>
                  <a:srgbClr val="267F99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300"/>
              </a:spcBef>
              <a:buNone/>
            </a:pPr>
            <a:r>
              <a:rPr lang="en-US" sz="1200" dirty="0">
                <a:solidFill>
                  <a:srgbClr val="008000"/>
                </a:solidFill>
                <a:latin typeface="Consolas" panose="020B0609020204030204" pitchFamily="49" charset="0"/>
              </a:rPr>
              <a:t>    // representation: not directly accessible to users:</a:t>
            </a: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3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bool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1080"/>
                </a:solidFill>
                <a:latin typeface="Consolas" panose="020B0609020204030204" pitchFamily="49" charset="0"/>
              </a:rPr>
              <a:t>full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sz="1200" dirty="0">
                <a:solidFill>
                  <a:srgbClr val="008000"/>
                </a:solidFill>
                <a:latin typeface="Consolas" panose="020B0609020204030204" pitchFamily="49" charset="0"/>
              </a:rPr>
              <a:t>       // is there a token in the buffer?</a:t>
            </a: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3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200" dirty="0">
                <a:solidFill>
                  <a:srgbClr val="267F99"/>
                </a:solidFill>
                <a:latin typeface="Consolas" panose="020B0609020204030204" pitchFamily="49" charset="0"/>
              </a:rPr>
              <a:t>token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1080"/>
                </a:solidFill>
                <a:latin typeface="Consolas" panose="020B0609020204030204" pitchFamily="49" charset="0"/>
              </a:rPr>
              <a:t>buffer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sz="1200" dirty="0">
                <a:solidFill>
                  <a:srgbClr val="008000"/>
                </a:solidFill>
                <a:latin typeface="Consolas" panose="020B0609020204030204" pitchFamily="49" charset="0"/>
              </a:rPr>
              <a:t>    // here is where we keep a Token put back </a:t>
            </a:r>
            <a:r>
              <a:rPr lang="en-US" sz="12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using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 smtClean="0">
                <a:solidFill>
                  <a:srgbClr val="008000"/>
                </a:solidFill>
                <a:latin typeface="Consolas" panose="020B0609020204030204" pitchFamily="49" charset="0"/>
              </a:rPr>
              <a:t>putback</a:t>
            </a:r>
            <a:r>
              <a:rPr lang="en-US" sz="1200" dirty="0">
                <a:solidFill>
                  <a:srgbClr val="008000"/>
                </a:solidFill>
                <a:latin typeface="Consolas" panose="020B0609020204030204" pitchFamily="49" charset="0"/>
              </a:rPr>
              <a:t>()</a:t>
            </a: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300"/>
              </a:spcBef>
              <a:buNone/>
            </a:pP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public:</a:t>
            </a: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300"/>
              </a:spcBef>
              <a:buNone/>
            </a:pPr>
            <a:r>
              <a:rPr lang="en-US" sz="1200" dirty="0">
                <a:solidFill>
                  <a:srgbClr val="008000"/>
                </a:solidFill>
                <a:latin typeface="Consolas" panose="020B0609020204030204" pitchFamily="49" charset="0"/>
              </a:rPr>
              <a:t>    // user interface:</a:t>
            </a: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3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200" dirty="0">
                <a:solidFill>
                  <a:srgbClr val="267F99"/>
                </a:solidFill>
                <a:latin typeface="Consolas" panose="020B0609020204030204" pitchFamily="49" charset="0"/>
              </a:rPr>
              <a:t>token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795E26"/>
                </a:solidFill>
                <a:latin typeface="Consolas" panose="020B0609020204030204" pitchFamily="49" charset="0"/>
              </a:rPr>
              <a:t>get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r>
              <a:rPr lang="en-US" sz="1200" dirty="0">
                <a:solidFill>
                  <a:srgbClr val="008000"/>
                </a:solidFill>
                <a:latin typeface="Consolas" panose="020B0609020204030204" pitchFamily="49" charset="0"/>
              </a:rPr>
              <a:t>            // get a token</a:t>
            </a: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3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795E26"/>
                </a:solidFill>
                <a:latin typeface="Consolas" panose="020B0609020204030204" pitchFamily="49" charset="0"/>
              </a:rPr>
              <a:t>putback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200" dirty="0">
                <a:solidFill>
                  <a:srgbClr val="267F99"/>
                </a:solidFill>
                <a:latin typeface="Consolas" panose="020B0609020204030204" pitchFamily="49" charset="0"/>
              </a:rPr>
              <a:t>token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sz="1200" dirty="0">
                <a:solidFill>
                  <a:srgbClr val="008000"/>
                </a:solidFill>
                <a:latin typeface="Consolas" panose="020B0609020204030204" pitchFamily="49" charset="0"/>
              </a:rPr>
              <a:t>    // put a token back into the </a:t>
            </a:r>
            <a:r>
              <a:rPr lang="en-US" sz="1200" dirty="0" err="1">
                <a:solidFill>
                  <a:srgbClr val="008000"/>
                </a:solidFill>
                <a:latin typeface="Consolas" panose="020B0609020204030204" pitchFamily="49" charset="0"/>
              </a:rPr>
              <a:t>token_stream</a:t>
            </a: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3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200" dirty="0">
                <a:solidFill>
                  <a:srgbClr val="008000"/>
                </a:solidFill>
                <a:latin typeface="Consolas" panose="020B0609020204030204" pitchFamily="49" charset="0"/>
              </a:rPr>
              <a:t>    // constructor: make a </a:t>
            </a:r>
            <a:r>
              <a:rPr lang="en-US" sz="1200" dirty="0" err="1">
                <a:solidFill>
                  <a:srgbClr val="008000"/>
                </a:solidFill>
                <a:latin typeface="Consolas" panose="020B0609020204030204" pitchFamily="49" charset="0"/>
              </a:rPr>
              <a:t>token_stream</a:t>
            </a:r>
            <a:r>
              <a:rPr lang="en-US" sz="1200" dirty="0">
                <a:solidFill>
                  <a:srgbClr val="008000"/>
                </a:solidFill>
                <a:latin typeface="Consolas" panose="020B0609020204030204" pitchFamily="49" charset="0"/>
              </a:rPr>
              <a:t>, the buffer starts empty</a:t>
            </a: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3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200" dirty="0" err="1">
                <a:solidFill>
                  <a:srgbClr val="795E26"/>
                </a:solidFill>
                <a:latin typeface="Consolas" panose="020B0609020204030204" pitchFamily="49" charset="0"/>
              </a:rPr>
              <a:t>token_stream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sz="1200" dirty="0">
                <a:solidFill>
                  <a:srgbClr val="001080"/>
                </a:solidFill>
                <a:latin typeface="Consolas" panose="020B0609020204030204" pitchFamily="49" charset="0"/>
              </a:rPr>
              <a:t>full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false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), </a:t>
            </a:r>
            <a:r>
              <a:rPr lang="en-US" sz="1200" dirty="0" smtClean="0">
                <a:solidFill>
                  <a:srgbClr val="001080"/>
                </a:solidFill>
                <a:latin typeface="Consolas" panose="020B0609020204030204" pitchFamily="49" charset="0"/>
              </a:rPr>
              <a:t>buffer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200" dirty="0" smtClean="0">
                <a:solidFill>
                  <a:srgbClr val="098658"/>
                </a:solidFill>
                <a:latin typeface="Consolas" panose="020B0609020204030204" pitchFamily="49" charset="0"/>
              </a:rPr>
              <a:t>'\0'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{}</a:t>
            </a: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3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</a:p>
          <a:p>
            <a:pPr marL="914400" indent="0">
              <a:spcBef>
                <a:spcPts val="3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267F99"/>
                </a:solidFill>
                <a:latin typeface="Consolas" panose="020B0609020204030204" pitchFamily="49" charset="0"/>
              </a:rPr>
              <a:t>token_stream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200" dirty="0" err="1">
                <a:solidFill>
                  <a:srgbClr val="795E26"/>
                </a:solidFill>
                <a:latin typeface="Consolas" panose="020B0609020204030204" pitchFamily="49" charset="0"/>
              </a:rPr>
              <a:t>putback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200" dirty="0">
                <a:solidFill>
                  <a:srgbClr val="267F99"/>
                </a:solidFill>
                <a:latin typeface="Consolas" panose="020B0609020204030204" pitchFamily="49" charset="0"/>
              </a:rPr>
              <a:t>token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1080"/>
                </a:solidFill>
                <a:latin typeface="Consolas" panose="020B0609020204030204" pitchFamily="49" charset="0"/>
              </a:rPr>
              <a:t>t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3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200" dirty="0">
                <a:solidFill>
                  <a:srgbClr val="AF00DB"/>
                </a:solidFill>
                <a:latin typeface="Consolas" panose="020B0609020204030204" pitchFamily="49" charset="0"/>
              </a:rPr>
              <a:t>if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200" dirty="0">
                <a:solidFill>
                  <a:srgbClr val="001080"/>
                </a:solidFill>
                <a:latin typeface="Consolas" panose="020B0609020204030204" pitchFamily="49" charset="0"/>
              </a:rPr>
              <a:t>full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sz="1200" dirty="0">
                <a:solidFill>
                  <a:srgbClr val="AF00DB"/>
                </a:solidFill>
                <a:latin typeface="Consolas" panose="020B0609020204030204" pitchFamily="49" charset="0"/>
              </a:rPr>
              <a:t>throw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267F99"/>
                </a:solidFill>
                <a:latin typeface="Consolas" panose="020B0609020204030204" pitchFamily="49" charset="0"/>
              </a:rPr>
              <a:t>std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200" dirty="0" err="1">
                <a:solidFill>
                  <a:srgbClr val="267F99"/>
                </a:solidFill>
                <a:latin typeface="Consolas" panose="020B0609020204030204" pitchFamily="49" charset="0"/>
              </a:rPr>
              <a:t>runtime_error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200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en-US" sz="1200" dirty="0" err="1">
                <a:solidFill>
                  <a:srgbClr val="A31515"/>
                </a:solidFill>
                <a:latin typeface="Consolas" panose="020B0609020204030204" pitchFamily="49" charset="0"/>
              </a:rPr>
              <a:t>putback</a:t>
            </a:r>
            <a:r>
              <a:rPr lang="en-US" sz="1200" dirty="0">
                <a:solidFill>
                  <a:srgbClr val="A31515"/>
                </a:solidFill>
                <a:latin typeface="Consolas" panose="020B0609020204030204" pitchFamily="49" charset="0"/>
              </a:rPr>
              <a:t>() into a full buffer"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914400" indent="0">
              <a:spcBef>
                <a:spcPts val="3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200" dirty="0">
                <a:solidFill>
                  <a:srgbClr val="001080"/>
                </a:solidFill>
                <a:latin typeface="Consolas" panose="020B0609020204030204" pitchFamily="49" charset="0"/>
              </a:rPr>
              <a:t>buffer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795E26"/>
                </a:solidFill>
                <a:latin typeface="Consolas" panose="020B0609020204030204" pitchFamily="49" charset="0"/>
              </a:rPr>
              <a:t>=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1080"/>
                </a:solidFill>
                <a:latin typeface="Consolas" panose="020B0609020204030204" pitchFamily="49" charset="0"/>
              </a:rPr>
              <a:t>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914400" indent="0">
              <a:spcBef>
                <a:spcPts val="3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200" dirty="0">
                <a:solidFill>
                  <a:srgbClr val="001080"/>
                </a:solidFill>
                <a:latin typeface="Consolas" panose="020B0609020204030204" pitchFamily="49" charset="0"/>
              </a:rPr>
              <a:t>full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true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914400" indent="0">
              <a:spcBef>
                <a:spcPts val="300"/>
              </a:spcBef>
              <a:buNone/>
            </a:pP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2/15/2024, Lecture 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Completing a Program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82DDF787-5E2D-409F-8D60-1C0C410A5B5E}" type="slidenum">
              <a:rPr lang="en-US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5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5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5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53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53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err="1"/>
              <a:t>t</a:t>
            </a:r>
            <a:r>
              <a:rPr lang="en-US" sz="4000" dirty="0" err="1" smtClean="0"/>
              <a:t>oken_stream</a:t>
            </a:r>
            <a:r>
              <a:rPr lang="en-US" sz="4000" dirty="0" smtClean="0"/>
              <a:t> </a:t>
            </a:r>
            <a:r>
              <a:rPr lang="en-US" sz="4000" dirty="0"/>
              <a:t>I</a:t>
            </a:r>
            <a:r>
              <a:rPr lang="en-US" sz="4000" dirty="0" smtClean="0"/>
              <a:t>mplementation</a:t>
            </a:r>
            <a:endParaRPr lang="en-US" sz="4000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914400" indent="0">
              <a:spcBef>
                <a:spcPts val="600"/>
              </a:spcBef>
              <a:buNone/>
            </a:pPr>
            <a:r>
              <a:rPr lang="en-US" sz="900" dirty="0">
                <a:solidFill>
                  <a:srgbClr val="267F99"/>
                </a:solidFill>
                <a:latin typeface="Consolas" panose="020B0609020204030204" pitchFamily="49" charset="0"/>
              </a:rPr>
              <a:t>token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900" dirty="0" err="1">
                <a:solidFill>
                  <a:srgbClr val="267F99"/>
                </a:solidFill>
                <a:latin typeface="Consolas" panose="020B0609020204030204" pitchFamily="49" charset="0"/>
              </a:rPr>
              <a:t>token_stream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900" dirty="0">
                <a:solidFill>
                  <a:srgbClr val="795E26"/>
                </a:solidFill>
                <a:latin typeface="Consolas" panose="020B0609020204030204" pitchFamily="49" charset="0"/>
              </a:rPr>
              <a:t>get</a:t>
            </a:r>
            <a:r>
              <a:rPr lang="en-US" sz="9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  <a:r>
              <a:rPr lang="en-US" sz="9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sz="900" dirty="0">
                <a:solidFill>
                  <a:srgbClr val="008000"/>
                </a:solidFill>
                <a:latin typeface="Consolas" panose="020B0609020204030204" pitchFamily="49" charset="0"/>
              </a:rPr>
              <a:t>   // read a token from the </a:t>
            </a:r>
            <a:r>
              <a:rPr lang="en-US" sz="900" dirty="0" err="1" smtClean="0">
                <a:solidFill>
                  <a:srgbClr val="008000"/>
                </a:solidFill>
                <a:latin typeface="Consolas" panose="020B0609020204030204" pitchFamily="49" charset="0"/>
              </a:rPr>
              <a:t>token_stream</a:t>
            </a:r>
            <a:endParaRPr lang="en-US" sz="9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9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900" dirty="0" smtClean="0">
                <a:solidFill>
                  <a:srgbClr val="AF00DB"/>
                </a:solidFill>
                <a:latin typeface="Consolas" panose="020B0609020204030204" pitchFamily="49" charset="0"/>
              </a:rPr>
              <a:t>if</a:t>
            </a:r>
            <a:r>
              <a:rPr lang="en-US" sz="9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900" dirty="0" smtClean="0">
                <a:solidFill>
                  <a:srgbClr val="001080"/>
                </a:solidFill>
                <a:latin typeface="Consolas" panose="020B0609020204030204" pitchFamily="49" charset="0"/>
              </a:rPr>
              <a:t>full</a:t>
            </a:r>
            <a:r>
              <a:rPr lang="en-US" sz="9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  <a:r>
              <a:rPr lang="en-US" sz="900" dirty="0">
                <a:solidFill>
                  <a:srgbClr val="008000"/>
                </a:solidFill>
                <a:latin typeface="Consolas" panose="020B0609020204030204" pitchFamily="49" charset="0"/>
              </a:rPr>
              <a:t>   </a:t>
            </a:r>
            <a:r>
              <a:rPr lang="en-US" sz="9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        // </a:t>
            </a:r>
            <a:r>
              <a:rPr lang="en-US" sz="900" dirty="0">
                <a:solidFill>
                  <a:srgbClr val="008000"/>
                </a:solidFill>
                <a:latin typeface="Consolas" panose="020B0609020204030204" pitchFamily="49" charset="0"/>
              </a:rPr>
              <a:t>check if we already have a Token ready</a:t>
            </a:r>
            <a:endParaRPr lang="en-US" sz="9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900" dirty="0">
                <a:solidFill>
                  <a:srgbClr val="001080"/>
                </a:solidFill>
                <a:latin typeface="Consolas" panose="020B0609020204030204" pitchFamily="49" charset="0"/>
              </a:rPr>
              <a:t>full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900" dirty="0">
                <a:solidFill>
                  <a:srgbClr val="0000FF"/>
                </a:solidFill>
                <a:latin typeface="Consolas" panose="020B0609020204030204" pitchFamily="49" charset="0"/>
              </a:rPr>
              <a:t>false</a:t>
            </a:r>
            <a:r>
              <a:rPr lang="en-US" sz="9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900" dirty="0">
                <a:solidFill>
                  <a:srgbClr val="AF00DB"/>
                </a:solidFill>
                <a:latin typeface="Consolas" panose="020B0609020204030204" pitchFamily="49" charset="0"/>
              </a:rPr>
              <a:t>return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900" dirty="0">
                <a:solidFill>
                  <a:srgbClr val="001080"/>
                </a:solidFill>
                <a:latin typeface="Consolas" panose="020B0609020204030204" pitchFamily="49" charset="0"/>
              </a:rPr>
              <a:t>buffer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9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900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900" dirty="0" err="1">
                <a:solidFill>
                  <a:srgbClr val="001080"/>
                </a:solidFill>
                <a:latin typeface="Consolas" panose="020B0609020204030204" pitchFamily="49" charset="0"/>
              </a:rPr>
              <a:t>ch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900" dirty="0" err="1">
                <a:solidFill>
                  <a:srgbClr val="267F99"/>
                </a:solidFill>
                <a:latin typeface="Consolas" panose="020B0609020204030204" pitchFamily="49" charset="0"/>
              </a:rPr>
              <a:t>std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900" dirty="0" err="1">
                <a:solidFill>
                  <a:srgbClr val="001080"/>
                </a:solidFill>
                <a:latin typeface="Consolas" panose="020B0609020204030204" pitchFamily="49" charset="0"/>
              </a:rPr>
              <a:t>cin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900" dirty="0">
                <a:solidFill>
                  <a:srgbClr val="795E26"/>
                </a:solidFill>
                <a:latin typeface="Consolas" panose="020B0609020204030204" pitchFamily="49" charset="0"/>
              </a:rPr>
              <a:t>&gt;&gt;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900" dirty="0" err="1">
                <a:solidFill>
                  <a:srgbClr val="001080"/>
                </a:solidFill>
                <a:latin typeface="Consolas" panose="020B0609020204030204" pitchFamily="49" charset="0"/>
              </a:rPr>
              <a:t>ch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sz="900" dirty="0">
                <a:solidFill>
                  <a:srgbClr val="008000"/>
                </a:solidFill>
                <a:latin typeface="Consolas" panose="020B0609020204030204" pitchFamily="49" charset="0"/>
              </a:rPr>
              <a:t>    </a:t>
            </a:r>
            <a:r>
              <a:rPr lang="en-US" sz="9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   // </a:t>
            </a:r>
            <a:r>
              <a:rPr lang="en-US" sz="900" dirty="0">
                <a:solidFill>
                  <a:srgbClr val="008000"/>
                </a:solidFill>
                <a:latin typeface="Consolas" panose="020B0609020204030204" pitchFamily="49" charset="0"/>
              </a:rPr>
              <a:t>note that &gt;&gt; skips whitespace (space, newline, tab, etc.)</a:t>
            </a:r>
            <a:endParaRPr lang="en-US" sz="9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900" dirty="0">
                <a:solidFill>
                  <a:srgbClr val="AF00DB"/>
                </a:solidFill>
                <a:latin typeface="Consolas" panose="020B0609020204030204" pitchFamily="49" charset="0"/>
              </a:rPr>
              <a:t>switch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900" dirty="0" err="1">
                <a:solidFill>
                  <a:srgbClr val="001080"/>
                </a:solidFill>
                <a:latin typeface="Consolas" panose="020B0609020204030204" pitchFamily="49" charset="0"/>
              </a:rPr>
              <a:t>ch</a:t>
            </a:r>
            <a:r>
              <a:rPr lang="en-US" sz="9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  <a:endParaRPr lang="en-US" sz="9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900" dirty="0">
                <a:solidFill>
                  <a:srgbClr val="AF00DB"/>
                </a:solidFill>
                <a:latin typeface="Consolas" panose="020B0609020204030204" pitchFamily="49" charset="0"/>
              </a:rPr>
              <a:t>case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900" dirty="0">
                <a:solidFill>
                  <a:srgbClr val="A31515"/>
                </a:solidFill>
                <a:latin typeface="Consolas" panose="020B0609020204030204" pitchFamily="49" charset="0"/>
              </a:rPr>
              <a:t>'('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sz="900" dirty="0">
                <a:solidFill>
                  <a:srgbClr val="AF00DB"/>
                </a:solidFill>
                <a:latin typeface="Consolas" panose="020B0609020204030204" pitchFamily="49" charset="0"/>
              </a:rPr>
              <a:t>case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900" dirty="0">
                <a:solidFill>
                  <a:srgbClr val="A31515"/>
                </a:solidFill>
                <a:latin typeface="Consolas" panose="020B0609020204030204" pitchFamily="49" charset="0"/>
              </a:rPr>
              <a:t>')'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sz="900" dirty="0">
                <a:solidFill>
                  <a:srgbClr val="AF00DB"/>
                </a:solidFill>
                <a:latin typeface="Consolas" panose="020B0609020204030204" pitchFamily="49" charset="0"/>
              </a:rPr>
              <a:t>case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900" dirty="0">
                <a:solidFill>
                  <a:srgbClr val="A31515"/>
                </a:solidFill>
                <a:latin typeface="Consolas" panose="020B0609020204030204" pitchFamily="49" charset="0"/>
              </a:rPr>
              <a:t>';'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sz="900" dirty="0">
                <a:solidFill>
                  <a:srgbClr val="AF00DB"/>
                </a:solidFill>
                <a:latin typeface="Consolas" panose="020B0609020204030204" pitchFamily="49" charset="0"/>
              </a:rPr>
              <a:t>case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900" dirty="0">
                <a:solidFill>
                  <a:srgbClr val="A31515"/>
                </a:solidFill>
                <a:latin typeface="Consolas" panose="020B0609020204030204" pitchFamily="49" charset="0"/>
              </a:rPr>
              <a:t>'q</a:t>
            </a:r>
            <a:r>
              <a:rPr lang="en-US" sz="9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sz="9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sz="900" dirty="0">
                <a:solidFill>
                  <a:srgbClr val="AF00DB"/>
                </a:solidFill>
                <a:latin typeface="Consolas" panose="020B0609020204030204" pitchFamily="49" charset="0"/>
              </a:rPr>
              <a:t>case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900" dirty="0">
                <a:solidFill>
                  <a:srgbClr val="A31515"/>
                </a:solidFill>
                <a:latin typeface="Consolas" panose="020B0609020204030204" pitchFamily="49" charset="0"/>
              </a:rPr>
              <a:t>'+'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sz="900" dirty="0">
                <a:solidFill>
                  <a:srgbClr val="AF00DB"/>
                </a:solidFill>
                <a:latin typeface="Consolas" panose="020B0609020204030204" pitchFamily="49" charset="0"/>
              </a:rPr>
              <a:t>case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900" dirty="0">
                <a:solidFill>
                  <a:srgbClr val="A31515"/>
                </a:solidFill>
                <a:latin typeface="Consolas" panose="020B0609020204030204" pitchFamily="49" charset="0"/>
              </a:rPr>
              <a:t>'-'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sz="900" dirty="0">
                <a:solidFill>
                  <a:srgbClr val="AF00DB"/>
                </a:solidFill>
                <a:latin typeface="Consolas" panose="020B0609020204030204" pitchFamily="49" charset="0"/>
              </a:rPr>
              <a:t>case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900" dirty="0">
                <a:solidFill>
                  <a:srgbClr val="A31515"/>
                </a:solidFill>
                <a:latin typeface="Consolas" panose="020B0609020204030204" pitchFamily="49" charset="0"/>
              </a:rPr>
              <a:t>'*'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sz="900" dirty="0">
                <a:solidFill>
                  <a:srgbClr val="AF00DB"/>
                </a:solidFill>
                <a:latin typeface="Consolas" panose="020B0609020204030204" pitchFamily="49" charset="0"/>
              </a:rPr>
              <a:t>case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900" dirty="0">
                <a:solidFill>
                  <a:srgbClr val="A31515"/>
                </a:solidFill>
                <a:latin typeface="Consolas" panose="020B0609020204030204" pitchFamily="49" charset="0"/>
              </a:rPr>
              <a:t>'/'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900" dirty="0">
                <a:solidFill>
                  <a:srgbClr val="AF00DB"/>
                </a:solidFill>
                <a:latin typeface="Consolas" panose="020B0609020204030204" pitchFamily="49" charset="0"/>
              </a:rPr>
              <a:t>return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900" dirty="0">
                <a:solidFill>
                  <a:srgbClr val="267F99"/>
                </a:solidFill>
                <a:latin typeface="Consolas" panose="020B0609020204030204" pitchFamily="49" charset="0"/>
              </a:rPr>
              <a:t>token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900" dirty="0" err="1">
                <a:solidFill>
                  <a:srgbClr val="001080"/>
                </a:solidFill>
                <a:latin typeface="Consolas" panose="020B0609020204030204" pitchFamily="49" charset="0"/>
              </a:rPr>
              <a:t>ch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sz="900" dirty="0">
                <a:solidFill>
                  <a:srgbClr val="008000"/>
                </a:solidFill>
                <a:latin typeface="Consolas" panose="020B0609020204030204" pitchFamily="49" charset="0"/>
              </a:rPr>
              <a:t>    </a:t>
            </a:r>
            <a:r>
              <a:rPr lang="en-US" sz="9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 // </a:t>
            </a:r>
            <a:r>
              <a:rPr lang="en-US" sz="900" dirty="0">
                <a:solidFill>
                  <a:srgbClr val="008000"/>
                </a:solidFill>
                <a:latin typeface="Consolas" panose="020B0609020204030204" pitchFamily="49" charset="0"/>
              </a:rPr>
              <a:t>let each character represent itself</a:t>
            </a:r>
            <a:endParaRPr lang="en-US" sz="9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900" dirty="0">
                <a:solidFill>
                  <a:srgbClr val="AF00DB"/>
                </a:solidFill>
                <a:latin typeface="Consolas" panose="020B0609020204030204" pitchFamily="49" charset="0"/>
              </a:rPr>
              <a:t>case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900" dirty="0">
                <a:solidFill>
                  <a:srgbClr val="A31515"/>
                </a:solidFill>
                <a:latin typeface="Consolas" panose="020B0609020204030204" pitchFamily="49" charset="0"/>
              </a:rPr>
              <a:t>'.'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sz="900" dirty="0">
                <a:solidFill>
                  <a:srgbClr val="AF00DB"/>
                </a:solidFill>
                <a:latin typeface="Consolas" panose="020B0609020204030204" pitchFamily="49" charset="0"/>
              </a:rPr>
              <a:t>case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900" dirty="0">
                <a:solidFill>
                  <a:srgbClr val="A31515"/>
                </a:solidFill>
                <a:latin typeface="Consolas" panose="020B0609020204030204" pitchFamily="49" charset="0"/>
              </a:rPr>
              <a:t>'0'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sz="900" dirty="0">
                <a:solidFill>
                  <a:srgbClr val="AF00DB"/>
                </a:solidFill>
                <a:latin typeface="Consolas" panose="020B0609020204030204" pitchFamily="49" charset="0"/>
              </a:rPr>
              <a:t>case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900" dirty="0">
                <a:solidFill>
                  <a:srgbClr val="A31515"/>
                </a:solidFill>
                <a:latin typeface="Consolas" panose="020B0609020204030204" pitchFamily="49" charset="0"/>
              </a:rPr>
              <a:t>'1'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sz="900" dirty="0">
                <a:solidFill>
                  <a:srgbClr val="AF00DB"/>
                </a:solidFill>
                <a:latin typeface="Consolas" panose="020B0609020204030204" pitchFamily="49" charset="0"/>
              </a:rPr>
              <a:t>case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900" dirty="0">
                <a:solidFill>
                  <a:srgbClr val="A31515"/>
                </a:solidFill>
                <a:latin typeface="Consolas" panose="020B0609020204030204" pitchFamily="49" charset="0"/>
              </a:rPr>
              <a:t>'2'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sz="900" dirty="0">
                <a:solidFill>
                  <a:srgbClr val="AF00DB"/>
                </a:solidFill>
                <a:latin typeface="Consolas" panose="020B0609020204030204" pitchFamily="49" charset="0"/>
              </a:rPr>
              <a:t>case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900" dirty="0">
                <a:solidFill>
                  <a:srgbClr val="A31515"/>
                </a:solidFill>
                <a:latin typeface="Consolas" panose="020B0609020204030204" pitchFamily="49" charset="0"/>
              </a:rPr>
              <a:t>'3</a:t>
            </a:r>
            <a:r>
              <a:rPr lang="en-US" sz="9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sz="9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sz="900" dirty="0">
                <a:solidFill>
                  <a:srgbClr val="AF00DB"/>
                </a:solidFill>
                <a:latin typeface="Consolas" panose="020B0609020204030204" pitchFamily="49" charset="0"/>
              </a:rPr>
              <a:t>case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900" dirty="0">
                <a:solidFill>
                  <a:srgbClr val="A31515"/>
                </a:solidFill>
                <a:latin typeface="Consolas" panose="020B0609020204030204" pitchFamily="49" charset="0"/>
              </a:rPr>
              <a:t>'4'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sz="900" dirty="0">
                <a:solidFill>
                  <a:srgbClr val="AF00DB"/>
                </a:solidFill>
                <a:latin typeface="Consolas" panose="020B0609020204030204" pitchFamily="49" charset="0"/>
              </a:rPr>
              <a:t>case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900" dirty="0">
                <a:solidFill>
                  <a:srgbClr val="A31515"/>
                </a:solidFill>
                <a:latin typeface="Consolas" panose="020B0609020204030204" pitchFamily="49" charset="0"/>
              </a:rPr>
              <a:t>'5'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sz="900" dirty="0">
                <a:solidFill>
                  <a:srgbClr val="AF00DB"/>
                </a:solidFill>
                <a:latin typeface="Consolas" panose="020B0609020204030204" pitchFamily="49" charset="0"/>
              </a:rPr>
              <a:t>case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900" dirty="0">
                <a:solidFill>
                  <a:srgbClr val="A31515"/>
                </a:solidFill>
                <a:latin typeface="Consolas" panose="020B0609020204030204" pitchFamily="49" charset="0"/>
              </a:rPr>
              <a:t>'6'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sz="900" dirty="0">
                <a:solidFill>
                  <a:srgbClr val="AF00DB"/>
                </a:solidFill>
                <a:latin typeface="Consolas" panose="020B0609020204030204" pitchFamily="49" charset="0"/>
              </a:rPr>
              <a:t>case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900" dirty="0">
                <a:solidFill>
                  <a:srgbClr val="A31515"/>
                </a:solidFill>
                <a:latin typeface="Consolas" panose="020B0609020204030204" pitchFamily="49" charset="0"/>
              </a:rPr>
              <a:t>'7'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sz="900" dirty="0">
                <a:solidFill>
                  <a:srgbClr val="AF00DB"/>
                </a:solidFill>
                <a:latin typeface="Consolas" panose="020B0609020204030204" pitchFamily="49" charset="0"/>
              </a:rPr>
              <a:t>case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900" dirty="0">
                <a:solidFill>
                  <a:srgbClr val="A31515"/>
                </a:solidFill>
                <a:latin typeface="Consolas" panose="020B0609020204030204" pitchFamily="49" charset="0"/>
              </a:rPr>
              <a:t>'8</a:t>
            </a:r>
            <a:r>
              <a:rPr lang="en-US" sz="9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sz="9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sz="900" dirty="0">
                <a:solidFill>
                  <a:srgbClr val="AF00DB"/>
                </a:solidFill>
                <a:latin typeface="Consolas" panose="020B0609020204030204" pitchFamily="49" charset="0"/>
              </a:rPr>
              <a:t>case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900" dirty="0">
                <a:solidFill>
                  <a:srgbClr val="A31515"/>
                </a:solidFill>
                <a:latin typeface="Consolas" panose="020B0609020204030204" pitchFamily="49" charset="0"/>
              </a:rPr>
              <a:t>'9</a:t>
            </a:r>
            <a:r>
              <a:rPr lang="en-US" sz="9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sz="9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900" dirty="0" err="1">
                <a:solidFill>
                  <a:srgbClr val="267F99"/>
                </a:solidFill>
                <a:latin typeface="Consolas" panose="020B0609020204030204" pitchFamily="49" charset="0"/>
              </a:rPr>
              <a:t>std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900" dirty="0" err="1">
                <a:solidFill>
                  <a:srgbClr val="001080"/>
                </a:solidFill>
                <a:latin typeface="Consolas" panose="020B0609020204030204" pitchFamily="49" charset="0"/>
              </a:rPr>
              <a:t>cin</a:t>
            </a:r>
            <a:r>
              <a:rPr lang="en-US" sz="9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900" dirty="0" err="1">
                <a:solidFill>
                  <a:srgbClr val="795E26"/>
                </a:solidFill>
                <a:latin typeface="Consolas" panose="020B0609020204030204" pitchFamily="49" charset="0"/>
              </a:rPr>
              <a:t>putback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900" dirty="0" err="1">
                <a:solidFill>
                  <a:srgbClr val="001080"/>
                </a:solidFill>
                <a:latin typeface="Consolas" panose="020B0609020204030204" pitchFamily="49" charset="0"/>
              </a:rPr>
              <a:t>ch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sz="900" dirty="0">
                <a:solidFill>
                  <a:srgbClr val="008000"/>
                </a:solidFill>
                <a:latin typeface="Consolas" panose="020B0609020204030204" pitchFamily="49" charset="0"/>
              </a:rPr>
              <a:t>    </a:t>
            </a:r>
            <a:r>
              <a:rPr lang="en-US" sz="9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// </a:t>
            </a:r>
            <a:r>
              <a:rPr lang="en-US" sz="900" dirty="0">
                <a:solidFill>
                  <a:srgbClr val="008000"/>
                </a:solidFill>
                <a:latin typeface="Consolas" panose="020B0609020204030204" pitchFamily="49" charset="0"/>
              </a:rPr>
              <a:t>put digit back into the input stream</a:t>
            </a:r>
            <a:endParaRPr lang="en-US" sz="9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9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900" dirty="0" err="1">
                <a:solidFill>
                  <a:srgbClr val="001080"/>
                </a:solidFill>
                <a:latin typeface="Consolas" panose="020B0609020204030204" pitchFamily="49" charset="0"/>
              </a:rPr>
              <a:t>val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900" dirty="0" err="1">
                <a:solidFill>
                  <a:srgbClr val="267F99"/>
                </a:solidFill>
                <a:latin typeface="Consolas" panose="020B0609020204030204" pitchFamily="49" charset="0"/>
              </a:rPr>
              <a:t>std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900" dirty="0" err="1">
                <a:solidFill>
                  <a:srgbClr val="001080"/>
                </a:solidFill>
                <a:latin typeface="Consolas" panose="020B0609020204030204" pitchFamily="49" charset="0"/>
              </a:rPr>
              <a:t>cin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900" dirty="0">
                <a:solidFill>
                  <a:srgbClr val="795E26"/>
                </a:solidFill>
                <a:latin typeface="Consolas" panose="020B0609020204030204" pitchFamily="49" charset="0"/>
              </a:rPr>
              <a:t>&gt;&gt;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900" dirty="0" err="1">
                <a:solidFill>
                  <a:srgbClr val="001080"/>
                </a:solidFill>
                <a:latin typeface="Consolas" panose="020B0609020204030204" pitchFamily="49" charset="0"/>
              </a:rPr>
              <a:t>val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sz="900" dirty="0">
                <a:solidFill>
                  <a:srgbClr val="008000"/>
                </a:solidFill>
                <a:latin typeface="Consolas" panose="020B0609020204030204" pitchFamily="49" charset="0"/>
              </a:rPr>
              <a:t>           </a:t>
            </a:r>
            <a:r>
              <a:rPr lang="en-US" sz="9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sz="900" dirty="0">
                <a:solidFill>
                  <a:srgbClr val="008000"/>
                </a:solidFill>
                <a:latin typeface="Consolas" panose="020B0609020204030204" pitchFamily="49" charset="0"/>
              </a:rPr>
              <a:t>read a floating-point number</a:t>
            </a:r>
            <a:endParaRPr lang="en-US" sz="9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900" dirty="0">
                <a:solidFill>
                  <a:srgbClr val="AF00DB"/>
                </a:solidFill>
                <a:latin typeface="Consolas" panose="020B0609020204030204" pitchFamily="49" charset="0"/>
              </a:rPr>
              <a:t>return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900" dirty="0" smtClean="0">
                <a:solidFill>
                  <a:srgbClr val="267F99"/>
                </a:solidFill>
                <a:latin typeface="Consolas" panose="020B0609020204030204" pitchFamily="49" charset="0"/>
              </a:rPr>
              <a:t>token</a:t>
            </a:r>
            <a:r>
              <a:rPr lang="en-US" sz="9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900" dirty="0" err="1" smtClean="0">
                <a:solidFill>
                  <a:srgbClr val="001080"/>
                </a:solidFill>
                <a:latin typeface="Consolas" panose="020B0609020204030204" pitchFamily="49" charset="0"/>
              </a:rPr>
              <a:t>val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sz="900" dirty="0">
                <a:solidFill>
                  <a:srgbClr val="008000"/>
                </a:solidFill>
                <a:latin typeface="Consolas" panose="020B0609020204030204" pitchFamily="49" charset="0"/>
              </a:rPr>
              <a:t>    </a:t>
            </a:r>
            <a:r>
              <a:rPr lang="en-US" sz="9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// </a:t>
            </a:r>
            <a:r>
              <a:rPr lang="en-US" sz="900" dirty="0">
                <a:solidFill>
                  <a:srgbClr val="008000"/>
                </a:solidFill>
                <a:latin typeface="Consolas" panose="020B0609020204030204" pitchFamily="49" charset="0"/>
              </a:rPr>
              <a:t>let ‘8’ represent “a number”</a:t>
            </a:r>
            <a:endParaRPr lang="en-US" sz="9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indent="0">
              <a:spcBef>
                <a:spcPts val="600"/>
              </a:spcBef>
              <a:buNone/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900" dirty="0">
                <a:solidFill>
                  <a:srgbClr val="AF00DB"/>
                </a:solidFill>
                <a:latin typeface="Consolas" panose="020B0609020204030204" pitchFamily="49" charset="0"/>
              </a:rPr>
              <a:t>default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900" dirty="0">
                <a:solidFill>
                  <a:srgbClr val="AF00DB"/>
                </a:solidFill>
                <a:latin typeface="Consolas" panose="020B0609020204030204" pitchFamily="49" charset="0"/>
              </a:rPr>
              <a:t>throw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900" dirty="0" err="1">
                <a:solidFill>
                  <a:srgbClr val="267F99"/>
                </a:solidFill>
                <a:latin typeface="Consolas" panose="020B0609020204030204" pitchFamily="49" charset="0"/>
              </a:rPr>
              <a:t>std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900" dirty="0" err="1">
                <a:solidFill>
                  <a:srgbClr val="267F99"/>
                </a:solidFill>
                <a:latin typeface="Consolas" panose="020B0609020204030204" pitchFamily="49" charset="0"/>
              </a:rPr>
              <a:t>runtime_error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900" dirty="0">
                <a:solidFill>
                  <a:srgbClr val="A31515"/>
                </a:solidFill>
                <a:latin typeface="Consolas" panose="020B0609020204030204" pitchFamily="49" charset="0"/>
              </a:rPr>
              <a:t>"Bad token"</a:t>
            </a: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sz="9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9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2/15/2024, Lecture 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Completing a Program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1DECC540-B037-4585-9A0D-95269598B32E}" type="slidenum">
              <a:rPr lang="en-US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48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48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48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48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04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04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04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04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4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4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04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04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048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048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048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048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Streams</a:t>
            </a:r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 that the notion of a stream of data is extremely general and very widely used</a:t>
            </a:r>
          </a:p>
          <a:p>
            <a:pPr lvl="1"/>
            <a:r>
              <a:rPr lang="en-US" dirty="0" smtClean="0"/>
              <a:t>Most I/O systems</a:t>
            </a:r>
          </a:p>
          <a:p>
            <a:pPr lvl="2"/>
            <a:r>
              <a:rPr lang="en-US" dirty="0" smtClean="0"/>
              <a:t>E.g., C++ standard I/O streams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ith or without a </a:t>
            </a:r>
            <a:r>
              <a:rPr lang="en-US" dirty="0" err="1" smtClean="0"/>
              <a:t>putback</a:t>
            </a:r>
            <a:r>
              <a:rPr lang="en-US" dirty="0" smtClean="0"/>
              <a:t>/</a:t>
            </a:r>
            <a:r>
              <a:rPr lang="en-US" dirty="0" err="1" smtClean="0"/>
              <a:t>unget</a:t>
            </a:r>
            <a:r>
              <a:rPr lang="en-US" dirty="0" smtClean="0"/>
              <a:t> operation</a:t>
            </a:r>
          </a:p>
          <a:p>
            <a:pPr lvl="2"/>
            <a:r>
              <a:rPr lang="en-US" dirty="0" smtClean="0"/>
              <a:t>We used </a:t>
            </a:r>
            <a:r>
              <a:rPr lang="en-US" dirty="0" err="1" smtClean="0"/>
              <a:t>putback</a:t>
            </a:r>
            <a:r>
              <a:rPr lang="en-US" dirty="0" smtClean="0"/>
              <a:t> for both </a:t>
            </a:r>
            <a:r>
              <a:rPr lang="en-US" dirty="0" err="1" smtClean="0"/>
              <a:t>token_stream</a:t>
            </a:r>
            <a:r>
              <a:rPr lang="en-US" dirty="0" smtClean="0"/>
              <a:t> and </a:t>
            </a:r>
            <a:r>
              <a:rPr lang="en-US" dirty="0" err="1" smtClean="0"/>
              <a:t>cin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2/15/2024, Lecture 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Completing a Program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4BEB44A-FF64-47CB-9F71-8C6C330E0946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calculator is primitive</a:t>
            </a: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We can improve it in stages</a:t>
            </a:r>
          </a:p>
          <a:p>
            <a:pPr lvl="1"/>
            <a:r>
              <a:rPr lang="en-US" smtClean="0"/>
              <a:t>Style – clarity of code</a:t>
            </a:r>
          </a:p>
          <a:p>
            <a:pPr lvl="2"/>
            <a:r>
              <a:rPr lang="en-US" smtClean="0"/>
              <a:t>Comments</a:t>
            </a:r>
          </a:p>
          <a:p>
            <a:pPr lvl="2"/>
            <a:r>
              <a:rPr lang="en-US" smtClean="0"/>
              <a:t>Naming</a:t>
            </a:r>
          </a:p>
          <a:p>
            <a:pPr lvl="2"/>
            <a:r>
              <a:rPr lang="en-US" smtClean="0"/>
              <a:t>Use of functions</a:t>
            </a:r>
          </a:p>
          <a:p>
            <a:pPr lvl="2"/>
            <a:r>
              <a:rPr lang="en-US" smtClean="0"/>
              <a:t>...</a:t>
            </a:r>
          </a:p>
          <a:p>
            <a:pPr lvl="1"/>
            <a:r>
              <a:rPr lang="en-US" smtClean="0"/>
              <a:t>Functionality – what it can do</a:t>
            </a:r>
          </a:p>
          <a:p>
            <a:pPr lvl="2"/>
            <a:r>
              <a:rPr lang="en-US" smtClean="0"/>
              <a:t>Better prompts</a:t>
            </a:r>
          </a:p>
          <a:p>
            <a:pPr lvl="2"/>
            <a:r>
              <a:rPr lang="en-US" smtClean="0"/>
              <a:t>Recovery after error</a:t>
            </a:r>
          </a:p>
          <a:p>
            <a:pPr lvl="2"/>
            <a:r>
              <a:rPr lang="en-US" smtClean="0"/>
              <a:t>Negative numbers</a:t>
            </a:r>
          </a:p>
          <a:p>
            <a:pPr lvl="2"/>
            <a:r>
              <a:rPr lang="en-US" smtClean="0"/>
              <a:t>% (remainder/modulo)</a:t>
            </a:r>
          </a:p>
          <a:p>
            <a:pPr lvl="2"/>
            <a:r>
              <a:rPr lang="en-US" smtClean="0"/>
              <a:t>Pre-defined symbolic values</a:t>
            </a:r>
          </a:p>
          <a:p>
            <a:pPr lvl="2"/>
            <a:r>
              <a:rPr lang="en-US" smtClean="0"/>
              <a:t>Variables</a:t>
            </a:r>
          </a:p>
          <a:p>
            <a:pPr lvl="2"/>
            <a:r>
              <a:rPr lang="en-US" smtClean="0"/>
              <a:t>…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2/15/2024, Lecture 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Completing a Program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D74FF4D9-FD5B-4AD7-BB0F-893FDA9F0216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Prompting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/>
              <a:t>Initially we said we wanted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b="1" dirty="0">
                <a:latin typeface="Consolas" panose="020B0609020204030204" pitchFamily="49" charset="0"/>
              </a:rPr>
              <a:t>Expression: 2+3; 5*7; 2+9;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b="1" dirty="0">
                <a:latin typeface="Consolas" panose="020B0609020204030204" pitchFamily="49" charset="0"/>
              </a:rPr>
              <a:t>Result : 5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b="1" dirty="0">
                <a:latin typeface="Consolas" panose="020B0609020204030204" pitchFamily="49" charset="0"/>
              </a:rPr>
              <a:t>Expression: Result: 35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b="1" dirty="0">
                <a:latin typeface="Consolas" panose="020B0609020204030204" pitchFamily="49" charset="0"/>
              </a:rPr>
              <a:t>Expression: Result: 11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b="1" dirty="0">
                <a:latin typeface="Consolas" panose="020B0609020204030204" pitchFamily="49" charset="0"/>
              </a:rPr>
              <a:t>Expression:</a:t>
            </a:r>
            <a:endParaRPr lang="en-US" sz="1800" dirty="0">
              <a:latin typeface="Consolas" panose="020B0609020204030204" pitchFamily="49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/>
              <a:t>But this is what we implemented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b="1" dirty="0">
                <a:latin typeface="Consolas" panose="020B0609020204030204" pitchFamily="49" charset="0"/>
              </a:rPr>
              <a:t>2+3; 5*7; 2+9;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b="1" dirty="0">
                <a:latin typeface="Consolas" panose="020B0609020204030204" pitchFamily="49" charset="0"/>
              </a:rPr>
              <a:t>5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b="1" dirty="0">
                <a:latin typeface="Consolas" panose="020B0609020204030204" pitchFamily="49" charset="0"/>
              </a:rPr>
              <a:t>35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b="1" dirty="0">
                <a:latin typeface="Consolas" panose="020B0609020204030204" pitchFamily="49" charset="0"/>
              </a:rPr>
              <a:t>11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/>
              <a:t>What do we really want?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b="1" dirty="0">
                <a:latin typeface="Consolas" panose="020B0609020204030204" pitchFamily="49" charset="0"/>
              </a:rPr>
              <a:t>&gt; 2+3;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b="1" dirty="0">
                <a:latin typeface="Consolas" panose="020B0609020204030204" pitchFamily="49" charset="0"/>
              </a:rPr>
              <a:t>= 5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b="1" dirty="0">
                <a:latin typeface="Consolas" panose="020B0609020204030204" pitchFamily="49" charset="0"/>
              </a:rPr>
              <a:t>&gt; 5*7;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b="1" dirty="0">
                <a:latin typeface="Consolas" panose="020B0609020204030204" pitchFamily="49" charset="0"/>
              </a:rPr>
              <a:t>= 35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b="1" dirty="0">
                <a:latin typeface="Consolas" panose="020B0609020204030204" pitchFamily="49" charset="0"/>
              </a:rPr>
              <a:t>&gt;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2/15/2024, Lecture 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Completing a Program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6C7204C4-7E6C-4127-974B-F3A5408A77F7}" type="slidenum">
              <a:rPr lang="en-US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 dirty="0"/>
              <a:t>Adding prompts and output indicators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18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val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80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s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td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cout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&lt;&lt; </a:t>
            </a:r>
            <a:r>
              <a:rPr lang="en-US" sz="1800" dirty="0">
                <a:solidFill>
                  <a:srgbClr val="A31515"/>
                </a:solidFill>
                <a:latin typeface="Consolas" panose="020B0609020204030204" pitchFamily="49" charset="0"/>
              </a:rPr>
              <a:t>"&gt; "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sz="1800" dirty="0">
                <a:solidFill>
                  <a:srgbClr val="008000"/>
                </a:solidFill>
                <a:latin typeface="Consolas" panose="020B0609020204030204" pitchFamily="49" charset="0"/>
              </a:rPr>
              <a:t>    // print prompt</a:t>
            </a:r>
            <a:endParaRPr lang="en-US" sz="1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cin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token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t =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ts.get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800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t.kind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US" sz="1800" dirty="0">
                <a:solidFill>
                  <a:srgbClr val="A31515"/>
                </a:solidFill>
                <a:latin typeface="Consolas" panose="020B0609020204030204" pitchFamily="49" charset="0"/>
              </a:rPr>
              <a:t>'q'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800" dirty="0">
                <a:solidFill>
                  <a:srgbClr val="0000FF"/>
                </a:solidFill>
                <a:latin typeface="Consolas" panose="020B0609020204030204" pitchFamily="49" charset="0"/>
              </a:rPr>
              <a:t>break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sz="1800" dirty="0">
                <a:solidFill>
                  <a:srgbClr val="008000"/>
                </a:solidFill>
                <a:latin typeface="Consolas" panose="020B0609020204030204" pitchFamily="49" charset="0"/>
              </a:rPr>
              <a:t>    // check for “quit”</a:t>
            </a:r>
            <a:endParaRPr lang="en-US" sz="1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800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t.kind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US" sz="1800" dirty="0">
                <a:solidFill>
                  <a:srgbClr val="A31515"/>
                </a:solidFill>
                <a:latin typeface="Consolas" panose="020B0609020204030204" pitchFamily="49" charset="0"/>
              </a:rPr>
              <a:t>';'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cout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&lt;&lt; </a:t>
            </a:r>
            <a:r>
              <a:rPr lang="en-US" sz="1800" dirty="0">
                <a:solidFill>
                  <a:srgbClr val="A31515"/>
                </a:solidFill>
                <a:latin typeface="Consolas" panose="020B0609020204030204" pitchFamily="49" charset="0"/>
              </a:rPr>
              <a:t>"= "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&lt;&lt;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val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&lt;&lt; </a:t>
            </a:r>
            <a:r>
              <a:rPr lang="en-US" sz="1800" dirty="0">
                <a:solidFill>
                  <a:srgbClr val="A31515"/>
                </a:solidFill>
                <a:latin typeface="Consolas" panose="020B0609020204030204" pitchFamily="49" charset="0"/>
              </a:rPr>
              <a:t>"\n &gt; "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sz="1800" dirty="0">
                <a:solidFill>
                  <a:srgbClr val="008000"/>
                </a:solidFill>
                <a:latin typeface="Consolas" panose="020B0609020204030204" pitchFamily="49" charset="0"/>
              </a:rPr>
              <a:t>    // print “= result” and prompt</a:t>
            </a:r>
            <a:endParaRPr lang="en-US" sz="1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800" dirty="0">
                <a:solidFill>
                  <a:srgbClr val="0000FF"/>
                </a:solidFill>
                <a:latin typeface="Consolas" panose="020B0609020204030204" pitchFamily="49" charset="0"/>
              </a:rPr>
              <a:t>else</a:t>
            </a:r>
            <a:endParaRPr lang="en-US" sz="1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ts.putback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(t);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val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= expression();</a:t>
            </a:r>
            <a:r>
              <a:rPr lang="en-US" sz="1800" dirty="0">
                <a:solidFill>
                  <a:srgbClr val="008000"/>
                </a:solidFill>
                <a:latin typeface="Consolas" panose="020B0609020204030204" pitchFamily="49" charset="0"/>
              </a:rPr>
              <a:t>    // read and evaluate expression</a:t>
            </a:r>
            <a:endParaRPr lang="en-US" sz="1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600"/>
              </a:spcBef>
              <a:buNone/>
            </a:pPr>
            <a:endParaRPr lang="en-US" sz="18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&gt; </a:t>
            </a:r>
            <a:r>
              <a:rPr lang="en-US" sz="1800" dirty="0">
                <a:solidFill>
                  <a:srgbClr val="098658"/>
                </a:solidFill>
                <a:latin typeface="Consolas" panose="020B0609020204030204" pitchFamily="49" charset="0"/>
              </a:rPr>
              <a:t>2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+</a:t>
            </a:r>
            <a:r>
              <a:rPr lang="en-US" sz="1800" dirty="0">
                <a:solidFill>
                  <a:srgbClr val="098658"/>
                </a:solidFill>
                <a:latin typeface="Consolas" panose="020B0609020204030204" pitchFamily="49" charset="0"/>
              </a:rPr>
              <a:t>3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1800" dirty="0">
                <a:solidFill>
                  <a:srgbClr val="098658"/>
                </a:solidFill>
                <a:latin typeface="Consolas" panose="020B0609020204030204" pitchFamily="49" charset="0"/>
              </a:rPr>
              <a:t>5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*</a:t>
            </a:r>
            <a:r>
              <a:rPr lang="en-US" sz="1800" dirty="0">
                <a:solidFill>
                  <a:srgbClr val="098658"/>
                </a:solidFill>
                <a:latin typeface="Consolas" panose="020B0609020204030204" pitchFamily="49" charset="0"/>
              </a:rPr>
              <a:t>7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1800" dirty="0">
                <a:solidFill>
                  <a:srgbClr val="098658"/>
                </a:solidFill>
                <a:latin typeface="Consolas" panose="020B0609020204030204" pitchFamily="49" charset="0"/>
              </a:rPr>
              <a:t>2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+</a:t>
            </a:r>
            <a:r>
              <a:rPr lang="en-US" sz="1800" dirty="0">
                <a:solidFill>
                  <a:srgbClr val="098658"/>
                </a:solidFill>
                <a:latin typeface="Consolas" panose="020B0609020204030204" pitchFamily="49" charset="0"/>
              </a:rPr>
              <a:t>9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;    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&lt;--  the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program doesn’t see input before you hit “enter/</a:t>
            </a:r>
            <a:r>
              <a:rPr lang="en-US" sz="18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”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sz="1800" dirty="0">
                <a:solidFill>
                  <a:srgbClr val="098658"/>
                </a:solidFill>
                <a:latin typeface="Consolas" panose="020B0609020204030204" pitchFamily="49" charset="0"/>
              </a:rPr>
              <a:t>5</a:t>
            </a:r>
            <a:endParaRPr lang="en-US" sz="1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&gt; = </a:t>
            </a:r>
            <a:r>
              <a:rPr lang="en-US" sz="1800" dirty="0">
                <a:solidFill>
                  <a:srgbClr val="098658"/>
                </a:solidFill>
                <a:latin typeface="Consolas" panose="020B0609020204030204" pitchFamily="49" charset="0"/>
              </a:rPr>
              <a:t>35</a:t>
            </a:r>
            <a:endParaRPr lang="en-US" sz="1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&gt; = </a:t>
            </a:r>
            <a:r>
              <a:rPr lang="en-US" sz="1800" dirty="0">
                <a:solidFill>
                  <a:srgbClr val="098658"/>
                </a:solidFill>
                <a:latin typeface="Consolas" panose="020B0609020204030204" pitchFamily="49" charset="0"/>
              </a:rPr>
              <a:t>11</a:t>
            </a:r>
            <a:endParaRPr lang="en-US" sz="1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</a:p>
          <a:p>
            <a:pPr marL="0" indent="0">
              <a:spcBef>
                <a:spcPts val="600"/>
              </a:spcBef>
              <a:buNone/>
            </a:pPr>
            <a:endParaRPr lang="en-US" sz="18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2/15/2024, Lecture 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Completing a Program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6C78BE8B-8ADB-4444-8F75-C890984E3BD8}" type="slidenum">
              <a:rPr lang="en-US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code is getting messy</a:t>
            </a: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Bugs thrive in messy corners</a:t>
            </a:r>
          </a:p>
          <a:p>
            <a:r>
              <a:rPr lang="en-US" smtClean="0"/>
              <a:t>Time to clean up!</a:t>
            </a:r>
          </a:p>
          <a:p>
            <a:pPr lvl="1"/>
            <a:r>
              <a:rPr lang="en-US" smtClean="0"/>
              <a:t>Read through all of the code carefully</a:t>
            </a:r>
          </a:p>
          <a:p>
            <a:pPr lvl="2"/>
            <a:r>
              <a:rPr lang="en-US" smtClean="0"/>
              <a:t>Try to be systematic (“have you looked at all the code?”)</a:t>
            </a:r>
          </a:p>
          <a:p>
            <a:pPr lvl="1"/>
            <a:r>
              <a:rPr lang="en-US" smtClean="0"/>
              <a:t>Improve comments</a:t>
            </a:r>
          </a:p>
          <a:p>
            <a:pPr lvl="1"/>
            <a:r>
              <a:rPr lang="en-US" smtClean="0"/>
              <a:t>Replace obscure names with better ones</a:t>
            </a:r>
          </a:p>
          <a:p>
            <a:pPr lvl="1"/>
            <a:r>
              <a:rPr lang="en-US" smtClean="0"/>
              <a:t>Improve use of functions</a:t>
            </a:r>
          </a:p>
          <a:p>
            <a:pPr lvl="2"/>
            <a:r>
              <a:rPr lang="en-US" smtClean="0"/>
              <a:t>Add functions to simplify messy code</a:t>
            </a:r>
          </a:p>
          <a:p>
            <a:pPr lvl="1"/>
            <a:r>
              <a:rPr lang="en-US" smtClean="0"/>
              <a:t>Remove “magic constants”</a:t>
            </a:r>
          </a:p>
          <a:p>
            <a:pPr lvl="2"/>
            <a:r>
              <a:rPr lang="en-US" smtClean="0"/>
              <a:t>E.g. '8' ('8' what could that mean? Why '8'?)</a:t>
            </a:r>
          </a:p>
          <a:p>
            <a:r>
              <a:rPr lang="en-US" smtClean="0"/>
              <a:t>Once you have cleaned up, let a friend/colleague review the code (“code review”)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2/15/2024, Lecture 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Completing a Program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FE6EAB3-BBBA-4FD6-9B0E-499CA0A3F62F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Remove “magic constants”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1261872" y="1828800"/>
            <a:ext cx="10030968" cy="4351337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endParaRPr lang="en-US" dirty="0" smtClean="0">
              <a:solidFill>
                <a:srgbClr val="008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Token “kind” values: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number =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'8'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a floating-point number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quit =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'q'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  // an exit command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print =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';'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 // a print command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User interaction strings: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::string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prompt =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"&gt; 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::string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result =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"= 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indicate that a result follows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2/15/2024, Lecture 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Completing a Program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B991BADB-C760-4B40-BC79-7BD6D3DB8319}" type="slidenum">
              <a:rPr lang="en-US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Four Tenets of OO Paradigm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Abstraction</a:t>
            </a:r>
          </a:p>
          <a:p>
            <a:pPr lvl="1"/>
            <a:r>
              <a:rPr lang="en-US" dirty="0" smtClean="0"/>
              <a:t>Hidden Data</a:t>
            </a:r>
          </a:p>
          <a:p>
            <a:pPr lvl="2"/>
            <a:r>
              <a:rPr lang="en-US" dirty="0" smtClean="0"/>
              <a:t>Implementation of Abstract Data Type (ADT) is irrelevant</a:t>
            </a:r>
          </a:p>
          <a:p>
            <a:pPr lvl="2"/>
            <a:r>
              <a:rPr lang="en-US" dirty="0" smtClean="0"/>
              <a:t>*** Interdependent class data members </a:t>
            </a:r>
            <a:r>
              <a:rPr lang="en-US" dirty="0" smtClean="0"/>
              <a:t>are not (NEVER) accessed directly ***</a:t>
            </a:r>
          </a:p>
          <a:p>
            <a:pPr lvl="3"/>
            <a:r>
              <a:rPr lang="en-US" dirty="0" smtClean="0"/>
              <a:t>No public </a:t>
            </a:r>
            <a:r>
              <a:rPr lang="en-US" dirty="0" smtClean="0"/>
              <a:t>interdependent class data members</a:t>
            </a:r>
          </a:p>
          <a:p>
            <a:pPr lvl="3"/>
            <a:r>
              <a:rPr lang="en-US" dirty="0" smtClean="0"/>
              <a:t>It’s fine to expose independent class data members</a:t>
            </a:r>
            <a:endParaRPr lang="en-US" dirty="0" smtClean="0"/>
          </a:p>
          <a:p>
            <a:r>
              <a:rPr lang="en-US" dirty="0" smtClean="0"/>
              <a:t>Encapsulation</a:t>
            </a:r>
          </a:p>
          <a:p>
            <a:pPr lvl="1"/>
            <a:r>
              <a:rPr lang="en-US" dirty="0" smtClean="0"/>
              <a:t>Data and methods on that data are bundled together</a:t>
            </a:r>
          </a:p>
          <a:p>
            <a:pPr lvl="2"/>
            <a:r>
              <a:rPr lang="en-US" dirty="0" smtClean="0"/>
              <a:t>A class defines the data implementation, access to the data elements, and methods that act on the data</a:t>
            </a:r>
          </a:p>
          <a:p>
            <a:r>
              <a:rPr lang="en-US" dirty="0" smtClean="0"/>
              <a:t>Inheritance</a:t>
            </a:r>
          </a:p>
          <a:p>
            <a:pPr lvl="1"/>
            <a:r>
              <a:rPr lang="en-US" dirty="0" smtClean="0"/>
              <a:t>A class can take on the properties of another class</a:t>
            </a:r>
          </a:p>
          <a:p>
            <a:pPr lvl="2"/>
            <a:r>
              <a:rPr lang="en-US" dirty="0" smtClean="0"/>
              <a:t>Creates the is-a relationship between the base </a:t>
            </a:r>
            <a:r>
              <a:rPr lang="en-US" dirty="0" smtClean="0"/>
              <a:t>type </a:t>
            </a:r>
            <a:r>
              <a:rPr lang="en-US" dirty="0" smtClean="0"/>
              <a:t>and the </a:t>
            </a:r>
            <a:r>
              <a:rPr lang="en-US" dirty="0" smtClean="0"/>
              <a:t>super-type (derived type)</a:t>
            </a:r>
            <a:endParaRPr lang="en-US" dirty="0" smtClean="0"/>
          </a:p>
          <a:p>
            <a:r>
              <a:rPr lang="en-US" dirty="0" smtClean="0"/>
              <a:t>Polymorphism</a:t>
            </a:r>
          </a:p>
          <a:p>
            <a:pPr lvl="1"/>
            <a:r>
              <a:rPr lang="en-US" dirty="0" smtClean="0"/>
              <a:t>Derived objects (those of a class inherited from another) can behave differently</a:t>
            </a:r>
          </a:p>
          <a:p>
            <a:pPr lvl="2"/>
            <a:r>
              <a:rPr lang="en-US" dirty="0" smtClean="0"/>
              <a:t>Interface of inherited methods remain the same, but may function differently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2/15/2024, Lecture 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Completing a Program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C5AD73E-ED04-4483-87A9-ED19382BA99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334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Remove “magic constants”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In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token::token():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token(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val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: kind_(number)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let ‘8’ represent “a number”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, value_(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val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In primary():</a:t>
            </a: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case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number: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  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 //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rather than case '8':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t.value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// return the number’s value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2/15/2024, Lecture 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Completing a Program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16F0F9F7-D830-4527-B500-D0F35413F53F}" type="slidenum">
              <a:rPr lang="en-US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Remove “magic constants”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endParaRPr lang="en-US" dirty="0" smtClean="0">
              <a:solidFill>
                <a:srgbClr val="008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In main():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cout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prompt;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//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rather than "&gt; "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token t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ts.get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600"/>
              </a:spcBef>
              <a:buNone/>
            </a:pP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t.kind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== print)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  // rather than ==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';'</a:t>
            </a: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t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ts.get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600"/>
              </a:spcBef>
              <a:buNone/>
            </a:pP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t.kind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== quit) 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//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rather than =='q'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break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600"/>
              </a:spcBef>
              <a:buNone/>
            </a:pP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ts.putback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(t);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cout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result &lt;&lt; expression() &lt;&lt;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endl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600"/>
              </a:spcBef>
              <a:buNone/>
            </a:pP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2/15/2024, Lecture 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Completing a Program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25D548FF-EA3C-4464-9B5F-CF2312080745}" type="slidenum">
              <a:rPr lang="en-US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Remove “magic constants”</a:t>
            </a:r>
            <a:endParaRPr lang="en-US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1261872" y="1828800"/>
            <a:ext cx="9406128" cy="435133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But what’s wrong with “magic constants”?</a:t>
            </a:r>
          </a:p>
          <a:p>
            <a:pPr lvl="1"/>
            <a:r>
              <a:rPr lang="en-US" dirty="0" smtClean="0"/>
              <a:t>Everybody knows  3.14159265358979323846264, 12,  -1,  365,   24,  2.7182818284590,   299792458,   2.54,  1.61,  -273.15, 6.6260693e-34,  0.5291772108e-10,  6.0221415e23  and   42!</a:t>
            </a:r>
          </a:p>
          <a:p>
            <a:pPr lvl="1"/>
            <a:r>
              <a:rPr lang="en-US" dirty="0" smtClean="0"/>
              <a:t>No; they don’t.</a:t>
            </a:r>
          </a:p>
          <a:p>
            <a:r>
              <a:rPr lang="en-US" dirty="0" smtClean="0"/>
              <a:t>“Magic” is detrimental to your (mental) health!</a:t>
            </a:r>
          </a:p>
          <a:p>
            <a:pPr lvl="1"/>
            <a:r>
              <a:rPr lang="en-US" dirty="0" smtClean="0"/>
              <a:t>It causes you to stay up all night searching for bugs</a:t>
            </a:r>
          </a:p>
          <a:p>
            <a:pPr lvl="1"/>
            <a:r>
              <a:rPr lang="en-US" dirty="0" smtClean="0"/>
              <a:t>It causes space probes to self destruct (well … it can … sometimes …)</a:t>
            </a:r>
          </a:p>
          <a:p>
            <a:r>
              <a:rPr lang="en-US" dirty="0" smtClean="0"/>
              <a:t>If a “constant” could change (during program maintenance) or if someone might not recognize it, use a symbolic constant.</a:t>
            </a:r>
          </a:p>
          <a:p>
            <a:pPr lvl="1"/>
            <a:r>
              <a:rPr lang="en-US" dirty="0" smtClean="0"/>
              <a:t>Note that a change in precision is often a significant change </a:t>
            </a:r>
            <a:br>
              <a:rPr lang="en-US" dirty="0" smtClean="0"/>
            </a:br>
            <a:r>
              <a:rPr lang="en-US" dirty="0" smtClean="0"/>
              <a:t>3.14 != 3.14159265</a:t>
            </a:r>
          </a:p>
          <a:p>
            <a:pPr lvl="1"/>
            <a:r>
              <a:rPr lang="en-US" dirty="0" smtClean="0"/>
              <a:t>0 and 1 are usually fine without explanation, -1 and 2 sometimes (but rarely) are.</a:t>
            </a:r>
          </a:p>
          <a:p>
            <a:pPr lvl="1"/>
            <a:r>
              <a:rPr lang="en-US" dirty="0" smtClean="0"/>
              <a:t>12 can be okay (the number of months in a year rarely changes), but probably is not </a:t>
            </a:r>
          </a:p>
          <a:p>
            <a:r>
              <a:rPr lang="en-US" dirty="0" smtClean="0"/>
              <a:t>If a constant is used twice, it should probably be symbolic. That way, you can change it in one place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2/15/2024, Lecture 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Completing a Program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40B4692-C462-4104-B671-22CEDC399D75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3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3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32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32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So why did we use “magic constants”?</a:t>
            </a:r>
            <a:endParaRPr lang="en-US" sz="4000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make a point</a:t>
            </a:r>
          </a:p>
          <a:p>
            <a:pPr lvl="1"/>
            <a:r>
              <a:rPr lang="en-US" dirty="0" smtClean="0"/>
              <a:t>Now you see how ugly that first code was</a:t>
            </a:r>
          </a:p>
          <a:p>
            <a:pPr lvl="2"/>
            <a:r>
              <a:rPr lang="en-US" dirty="0" smtClean="0"/>
              <a:t>just look back to see</a:t>
            </a:r>
          </a:p>
          <a:p>
            <a:r>
              <a:rPr lang="en-US" dirty="0" smtClean="0"/>
              <a:t>Because we forget (get busy, etc.) and write ugly code</a:t>
            </a:r>
          </a:p>
          <a:p>
            <a:pPr lvl="1"/>
            <a:r>
              <a:rPr lang="en-US" dirty="0" smtClean="0"/>
              <a:t>“Cleaning up code” is a real and important activity</a:t>
            </a:r>
          </a:p>
          <a:p>
            <a:pPr lvl="2"/>
            <a:r>
              <a:rPr lang="en-US" dirty="0" smtClean="0"/>
              <a:t>Not just for students</a:t>
            </a:r>
          </a:p>
          <a:p>
            <a:pPr lvl="2"/>
            <a:r>
              <a:rPr lang="en-US" dirty="0" smtClean="0"/>
              <a:t>Re-test the program whenever you have made a change</a:t>
            </a:r>
          </a:p>
          <a:p>
            <a:pPr lvl="1"/>
            <a:r>
              <a:rPr lang="en-US" dirty="0" smtClean="0"/>
              <a:t>Ever so often, stop adding functionality and “go back” and review code</a:t>
            </a:r>
          </a:p>
          <a:p>
            <a:pPr lvl="2"/>
            <a:r>
              <a:rPr lang="en-US" dirty="0" smtClean="0"/>
              <a:t>It saves time 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2/15/2024, Lecture 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Completing a Program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EF014C5-D972-4013-86D9-A154D9F47ED0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Recover from errors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/>
              <a:t>Any user error terminates the program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/>
              <a:t>That’s not ideal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/>
              <a:t>Structure of code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400" dirty="0"/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main()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try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... do “everything” ...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catch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::exception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&amp; e) {   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catch errors we understand something about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...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catch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(...)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catch all other errors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...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2/15/2024, Lecture 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Completing a Program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191BFB17-C3E0-4321-A2EF-882BA4769C05}" type="slidenum">
              <a:rPr lang="en-US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Recover from errors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1261872" y="1828800"/>
            <a:ext cx="9406128" cy="4572000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4400" dirty="0"/>
              <a:t>Move code that actually does something out of main()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3300" dirty="0"/>
              <a:t> leave main() for initialization and cleanup </a:t>
            </a:r>
            <a:r>
              <a:rPr lang="en-US" sz="3300" dirty="0" smtClean="0"/>
              <a:t>only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sz="1800" dirty="0" smtClean="0"/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main()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step 1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try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calculate();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catch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exception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const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e)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errors we understand something about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cerr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e.what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&lt;&lt;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endl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catch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(...)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other errors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cerr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"exception \n"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2/15/2024, Lecture 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Completing a Program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C02EA1C3-16FE-4034-B0A0-A2AA10B04BBD}" type="slidenum">
              <a:rPr lang="en-US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Recover from errors</a:t>
            </a:r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600" dirty="0" smtClean="0"/>
              <a:t>Separating the read and evaluate loop out into calculate() allows us to simplify it </a:t>
            </a:r>
            <a:endParaRPr lang="en-US" dirty="0" smtClean="0"/>
          </a:p>
          <a:p>
            <a:pPr marL="548640" lvl="2" indent="0">
              <a:spcBef>
                <a:spcPts val="600"/>
              </a:spcBef>
              <a:buNone/>
            </a:pPr>
            <a:endParaRPr lang="en-US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calculate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cin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cout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prompt;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token t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ts.get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t.kind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== print)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t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ts.get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first discard all “prints”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t.kind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== quit)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 //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quit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ts.putback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(t);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cout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result &lt;&lt; expression() &lt;&lt;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endl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2/15/2024, Lecture 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Completing a Program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D15A1657-E7F2-4F29-9F8A-A42595D10757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Recover from errors</a:t>
            </a:r>
            <a:endParaRPr lang="en-US"/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Move code that handles exceptions from which we can recover from main() to calculate()</a:t>
            </a:r>
          </a:p>
          <a:p>
            <a:pPr marL="548640" lvl="2" indent="0">
              <a:spcBef>
                <a:spcPts val="600"/>
              </a:spcBef>
              <a:buNone/>
            </a:pPr>
            <a:endParaRPr lang="en-US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main()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step 2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try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calculate();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catch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(...)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other errors (don’t try to recover)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cerr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"exception \n"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2/15/2024, Lecture 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Completing a Program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63821F7C-860E-48D9-85DE-9482D33502A1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Recover from errors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1261872" y="1828800"/>
            <a:ext cx="8595360" cy="4495800"/>
          </a:xfrm>
        </p:spPr>
        <p:txBody>
          <a:bodyPr>
            <a:normAutofit fontScale="62500" lnSpcReduction="20000"/>
          </a:bodyPr>
          <a:lstStyle/>
          <a:p>
            <a:pPr marL="45720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calculate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cin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try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cout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prompt;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token t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ts.get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t.kind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== print)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    t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ts.get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first discard all “prints”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t.kind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== quit)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quit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ts.putback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(t);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cout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result &lt;&lt; expression() &lt;&lt;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endl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}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catch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::exception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&amp; 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cerr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e.what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&lt;&lt;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endl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write error message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clean_up_mess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                   // &lt;&lt;&lt; The tricky part!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}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2/15/2024, Lecture 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Completing a Program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F213183E-837B-4422-8DD3-3E0151DB6FF1}" type="slidenum">
              <a:rPr lang="en-US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Recover from errors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/>
              <a:t>First try</a:t>
            </a:r>
            <a:endParaRPr lang="en-US" sz="1200" dirty="0"/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clean_up_mess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true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skip until we find a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print (';')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token t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ts.get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t.kind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== print)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 smtClean="0"/>
              <a:t>Unfortunately</a:t>
            </a:r>
            <a:r>
              <a:rPr lang="en-US" sz="2000" dirty="0"/>
              <a:t>, that doesn’t work all that well. Why not? Consider the input </a:t>
            </a:r>
            <a:r>
              <a:rPr lang="en-US" sz="1800" b="1" dirty="0"/>
              <a:t>1@$z; 1+3;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When you try to</a:t>
            </a:r>
            <a:r>
              <a:rPr lang="en-US" sz="1800" b="1" dirty="0"/>
              <a:t> </a:t>
            </a:r>
            <a:r>
              <a:rPr lang="en-US" sz="1800" b="1" dirty="0" err="1"/>
              <a:t>clean_up_mess</a:t>
            </a:r>
            <a:r>
              <a:rPr lang="en-US" sz="1800" b="1" dirty="0"/>
              <a:t>() </a:t>
            </a:r>
            <a:r>
              <a:rPr lang="en-US" sz="1800" dirty="0"/>
              <a:t>from the</a:t>
            </a:r>
            <a:r>
              <a:rPr lang="en-US" sz="1800" b="1" dirty="0"/>
              <a:t> </a:t>
            </a:r>
            <a:r>
              <a:rPr lang="en-US" sz="1800" dirty="0"/>
              <a:t>bad token</a:t>
            </a:r>
            <a:r>
              <a:rPr lang="en-US" sz="1800" b="1" dirty="0"/>
              <a:t> @</a:t>
            </a:r>
            <a:r>
              <a:rPr lang="en-US" sz="1800" dirty="0"/>
              <a:t>,</a:t>
            </a:r>
            <a:r>
              <a:rPr lang="en-US" sz="1800" b="1" dirty="0"/>
              <a:t> </a:t>
            </a:r>
            <a:r>
              <a:rPr lang="en-US" sz="1800" dirty="0"/>
              <a:t>you get a</a:t>
            </a:r>
            <a:r>
              <a:rPr lang="en-US" sz="1800" b="1" dirty="0"/>
              <a:t> “Bad token” </a:t>
            </a:r>
            <a:r>
              <a:rPr lang="en-US" sz="1800" dirty="0"/>
              <a:t>error trying to get rid of</a:t>
            </a:r>
            <a:r>
              <a:rPr lang="en-US" sz="1800" b="1" dirty="0"/>
              <a:t> $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We always try not to get errors while handling errors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2/15/2024, Lecture 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Completing a Program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49595360-1773-4E49-BC6D-637AD873D04D}" type="slidenum">
              <a:rPr lang="en-US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9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9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93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93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6400" y="6433105"/>
            <a:ext cx="441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http://wiki.c2.com/?PrinciplesOfObjectOrientedDesign</a:t>
            </a:r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Five Principles of </a:t>
            </a:r>
            <a:r>
              <a:rPr lang="en-US" dirty="0" smtClean="0"/>
              <a:t>Type </a:t>
            </a:r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Single Responsibility Principle</a:t>
            </a:r>
          </a:p>
          <a:p>
            <a:r>
              <a:rPr lang="en-US" smtClean="0"/>
              <a:t>Open/Closed Principle</a:t>
            </a:r>
          </a:p>
          <a:p>
            <a:r>
              <a:rPr lang="en-US" smtClean="0"/>
              <a:t>Liskov Substitution Principle</a:t>
            </a:r>
          </a:p>
          <a:p>
            <a:r>
              <a:rPr lang="en-US" smtClean="0"/>
              <a:t>Interface Segregation Principle</a:t>
            </a:r>
          </a:p>
          <a:p>
            <a:r>
              <a:rPr lang="en-US" smtClean="0"/>
              <a:t>Dependency Inversion Principle</a:t>
            </a:r>
          </a:p>
          <a:p>
            <a:endParaRPr lang="en-US" smtClean="0"/>
          </a:p>
          <a:p>
            <a:r>
              <a:rPr lang="en-US" smtClean="0"/>
              <a:t>Other OO Design Principles</a:t>
            </a:r>
          </a:p>
          <a:p>
            <a:pPr lvl="1"/>
            <a:r>
              <a:rPr lang="en-US" smtClean="0"/>
              <a:t>YAGNI</a:t>
            </a:r>
          </a:p>
          <a:p>
            <a:pPr lvl="1"/>
            <a:r>
              <a:rPr lang="en-US" smtClean="0"/>
              <a:t>Once &amp; Only Once</a:t>
            </a:r>
          </a:p>
          <a:p>
            <a:pPr lvl="1"/>
            <a:endParaRPr lang="en-US" smtClean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2/15/2024, Lecture 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Completing a Program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C5AD73E-ED04-4483-87A9-ED19382BA99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17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Recover from errors</a:t>
            </a: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2600" dirty="0" smtClean="0"/>
              <a:t>Classic problem: the higher levels of a program can’t recover well from low-level errors (i.e., errors with bad tokens).</a:t>
            </a:r>
          </a:p>
          <a:p>
            <a:pPr lvl="1"/>
            <a:r>
              <a:rPr lang="en-US" sz="2300" dirty="0" smtClean="0"/>
              <a:t>Only </a:t>
            </a:r>
            <a:r>
              <a:rPr lang="en-US" sz="2300" dirty="0" err="1">
                <a:latin typeface="Consolas" panose="020B0609020204030204" pitchFamily="49" charset="0"/>
              </a:rPr>
              <a:t>t</a:t>
            </a:r>
            <a:r>
              <a:rPr lang="en-US" sz="2300" dirty="0" err="1" smtClean="0">
                <a:latin typeface="Consolas" panose="020B0609020204030204" pitchFamily="49" charset="0"/>
              </a:rPr>
              <a:t>oken_stream</a:t>
            </a:r>
            <a:r>
              <a:rPr lang="en-US" sz="2300" dirty="0" smtClean="0"/>
              <a:t> knows about characters</a:t>
            </a:r>
          </a:p>
          <a:p>
            <a:r>
              <a:rPr lang="en-US" sz="2600" dirty="0" smtClean="0"/>
              <a:t>We must drop down to the level of characters</a:t>
            </a:r>
          </a:p>
          <a:p>
            <a:pPr lvl="1"/>
            <a:r>
              <a:rPr lang="en-US" sz="2300" dirty="0" smtClean="0"/>
              <a:t>The solution must be a modification of </a:t>
            </a:r>
            <a:r>
              <a:rPr lang="en-US" sz="2300" dirty="0" err="1">
                <a:latin typeface="Consolas" panose="020B0609020204030204" pitchFamily="49" charset="0"/>
              </a:rPr>
              <a:t>t</a:t>
            </a:r>
            <a:r>
              <a:rPr lang="en-US" sz="2300" dirty="0" err="1" smtClean="0">
                <a:latin typeface="Consolas" panose="020B0609020204030204" pitchFamily="49" charset="0"/>
              </a:rPr>
              <a:t>oken_stream</a:t>
            </a:r>
            <a:r>
              <a:rPr lang="en-US" sz="2300" dirty="0" smtClean="0"/>
              <a:t>:</a:t>
            </a:r>
          </a:p>
          <a:p>
            <a:pPr lvl="1"/>
            <a:endParaRPr lang="en-US" dirty="0" smtClean="0"/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token_stream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bool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full;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   // is there a Token in the buffer?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token buffer;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here is where we keep a Token put back using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                 // </a:t>
            </a:r>
            <a:r>
              <a:rPr lang="en-US" dirty="0" err="1">
                <a:solidFill>
                  <a:srgbClr val="008000"/>
                </a:solidFill>
                <a:latin typeface="Consolas" panose="020B0609020204030204" pitchFamily="49" charset="0"/>
              </a:rPr>
              <a:t>putback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()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public: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token get();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          // get a Token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putback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(Token t);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put back a Token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token_stream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       // make a </a:t>
            </a:r>
            <a:r>
              <a:rPr lang="en-US" dirty="0" err="1" smtClean="0">
                <a:solidFill>
                  <a:srgbClr val="008000"/>
                </a:solidFill>
                <a:latin typeface="Consolas" panose="020B0609020204030204" pitchFamily="49" charset="0"/>
              </a:rPr>
              <a:t>token_stream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that reads from </a:t>
            </a:r>
            <a:r>
              <a:rPr lang="en-US" dirty="0" err="1" smtClean="0">
                <a:solidFill>
                  <a:srgbClr val="008000"/>
                </a:solidFill>
                <a:latin typeface="Consolas" panose="020B0609020204030204" pitchFamily="49" charset="0"/>
              </a:rPr>
              <a:t>std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 smtClean="0">
                <a:solidFill>
                  <a:srgbClr val="008000"/>
                </a:solidFill>
                <a:latin typeface="Consolas" panose="020B0609020204030204" pitchFamily="49" charset="0"/>
              </a:rPr>
              <a:t>cin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ignore(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c);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  //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&lt;&lt;&lt; discard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tokens up to and including a c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2/15/2024, Lecture 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Completing a Program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993F692-E8C7-45FC-9764-15C7BA8B18FC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Recover from errors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skip characters until we find a c; also discard that c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token_stream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::ignore(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c)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first look in buffer: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(full &amp;&amp; c ==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buffer.kind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&amp;&amp; means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‘and’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full =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false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full =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false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discard the contents of buffer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now search input: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&gt;&gt;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== c)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break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457200" indent="0">
              <a:spcBef>
                <a:spcPts val="600"/>
              </a:spcBef>
              <a:buNone/>
            </a:pP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lnSpc>
                <a:spcPct val="80000"/>
              </a:lnSpc>
              <a:spcBef>
                <a:spcPts val="600"/>
              </a:spcBef>
              <a:buNone/>
              <a:defRPr/>
            </a:pPr>
            <a:endParaRPr lang="en-US" sz="2000" b="1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2/15/2024, Lecture 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2024, Completing a Program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160175E6-D67F-4712-983A-191FDACD2F17}" type="slidenum">
              <a:rPr lang="en-US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Recover from errors</a:t>
            </a:r>
            <a:endParaRPr 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clean_up_mess</a:t>
            </a:r>
            <a:r>
              <a:rPr lang="en-US" dirty="0" smtClean="0"/>
              <a:t>() now is trivial</a:t>
            </a:r>
          </a:p>
          <a:p>
            <a:pPr lvl="1"/>
            <a:r>
              <a:rPr lang="en-US" dirty="0" smtClean="0"/>
              <a:t>and it works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clean_up_mess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ts.ignore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(print);</a:t>
            </a:r>
          </a:p>
          <a:p>
            <a:pPr marL="91440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 smtClean="0"/>
          </a:p>
          <a:p>
            <a:r>
              <a:rPr lang="en-US" dirty="0" smtClean="0"/>
              <a:t>Note the distinction between what we do and how we do it:</a:t>
            </a:r>
          </a:p>
          <a:p>
            <a:pPr lvl="1"/>
            <a:r>
              <a:rPr lang="en-US" dirty="0" err="1" smtClean="0"/>
              <a:t>clean_up_mess</a:t>
            </a:r>
            <a:r>
              <a:rPr lang="en-US" dirty="0" smtClean="0"/>
              <a:t>() is what users see; it cleans up messes</a:t>
            </a:r>
          </a:p>
          <a:p>
            <a:pPr lvl="2"/>
            <a:r>
              <a:rPr lang="en-US" dirty="0" smtClean="0"/>
              <a:t>The users are not interested in exactly how it cleans up messes</a:t>
            </a:r>
          </a:p>
          <a:p>
            <a:pPr lvl="1"/>
            <a:r>
              <a:rPr lang="en-US" dirty="0" err="1" smtClean="0"/>
              <a:t>ts.ignore</a:t>
            </a:r>
            <a:r>
              <a:rPr lang="en-US" dirty="0" smtClean="0"/>
              <a:t>(print) is the way we implement </a:t>
            </a:r>
            <a:r>
              <a:rPr lang="en-US" dirty="0" err="1" smtClean="0"/>
              <a:t>clean_up_mess</a:t>
            </a:r>
            <a:r>
              <a:rPr lang="en-US" dirty="0" smtClean="0"/>
              <a:t>()</a:t>
            </a:r>
          </a:p>
          <a:p>
            <a:pPr lvl="2"/>
            <a:r>
              <a:rPr lang="en-US" dirty="0" smtClean="0"/>
              <a:t>We can change/improve the way we clean up messes without affecting users</a:t>
            </a:r>
          </a:p>
          <a:p>
            <a:pPr lvl="2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2/15/2024, Lecture 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Completing a Program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39467C0-7B74-4C53-ACD4-C256C9260234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Features</a:t>
            </a: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did not (yet) add</a:t>
            </a:r>
          </a:p>
          <a:p>
            <a:pPr lvl="1"/>
            <a:r>
              <a:rPr lang="en-US" dirty="0" smtClean="0"/>
              <a:t>Negative numbers</a:t>
            </a:r>
          </a:p>
          <a:p>
            <a:pPr lvl="1"/>
            <a:r>
              <a:rPr lang="en-US" dirty="0" smtClean="0"/>
              <a:t>% (remainder/modulo)</a:t>
            </a:r>
          </a:p>
          <a:p>
            <a:pPr lvl="1"/>
            <a:r>
              <a:rPr lang="en-US" dirty="0" smtClean="0"/>
              <a:t>Pre-defined symbolic values</a:t>
            </a:r>
          </a:p>
          <a:p>
            <a:pPr lvl="1"/>
            <a:r>
              <a:rPr lang="en-US" dirty="0" smtClean="0"/>
              <a:t>Variables</a:t>
            </a:r>
          </a:p>
          <a:p>
            <a:r>
              <a:rPr lang="en-US" dirty="0" smtClean="0"/>
              <a:t>Major Point</a:t>
            </a:r>
          </a:p>
          <a:p>
            <a:pPr lvl="1"/>
            <a:r>
              <a:rPr lang="en-US" dirty="0" smtClean="0"/>
              <a:t>Providing “extra features” early causes major problems, delays, bugs, and confusion</a:t>
            </a:r>
          </a:p>
          <a:p>
            <a:pPr lvl="1"/>
            <a:r>
              <a:rPr lang="en-US" dirty="0" smtClean="0"/>
              <a:t>“Grow” your programs</a:t>
            </a:r>
          </a:p>
          <a:p>
            <a:pPr lvl="2"/>
            <a:r>
              <a:rPr lang="en-US" dirty="0" smtClean="0"/>
              <a:t>First get a simple working version</a:t>
            </a:r>
          </a:p>
          <a:p>
            <a:pPr lvl="2"/>
            <a:r>
              <a:rPr lang="en-US" dirty="0" smtClean="0"/>
              <a:t>Then, add features that seem worth the effort</a:t>
            </a:r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2/15/2024, Lecture 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Completing a Program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1DB93DB-2CD9-4955-97A9-E3A6D37CD7C5}" type="slidenum">
              <a:rPr lang="en-US" smtClean="0"/>
              <a:pPr/>
              <a:t>43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4781801" y="1982450"/>
            <a:ext cx="5246154" cy="1446550"/>
            <a:chOff x="4781801" y="1823591"/>
            <a:chExt cx="5246154" cy="1446550"/>
          </a:xfrm>
        </p:grpSpPr>
        <p:sp>
          <p:nvSpPr>
            <p:cNvPr id="3" name="TextBox 2"/>
            <p:cNvSpPr txBox="1"/>
            <p:nvPr/>
          </p:nvSpPr>
          <p:spPr>
            <a:xfrm>
              <a:off x="5540829" y="2500992"/>
              <a:ext cx="4487126" cy="369332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Exercise: implement any (or all) of those</a:t>
              </a:r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>
                  <a:off x="4781801" y="1823591"/>
                  <a:ext cx="936474" cy="144655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8800" b="0" i="1" smtClean="0">
                            <a:latin typeface="Cambria Math" panose="02040503050406030204" pitchFamily="18" charset="0"/>
                          </a:rPr>
                          <m:t>}</m:t>
                        </m:r>
                      </m:oMath>
                    </m:oMathPara>
                  </a14:m>
                  <a:endParaRPr lang="en-US" sz="8800" dirty="0"/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81801" y="1823591"/>
                  <a:ext cx="936474" cy="1446550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937" y="561634"/>
            <a:ext cx="3810000" cy="2857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735" y="3419134"/>
            <a:ext cx="3813602" cy="286020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536" y="2182075"/>
            <a:ext cx="3813600" cy="28602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19" y="3805215"/>
            <a:ext cx="2795905" cy="186626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147" y="1181098"/>
            <a:ext cx="2796189" cy="183922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1759" y="859264"/>
            <a:ext cx="2958566" cy="64366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8578" y="5547935"/>
            <a:ext cx="2570102" cy="34696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2/15/2024, Lecture 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Completing a Program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65339F38-439B-42BE-A6DB-D203DE66964E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38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6400" y="6433105"/>
            <a:ext cx="441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http://wiki.c2.com/?SingleResponsibilityPrinciple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1. Single Responsibility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responsibility should be a separate </a:t>
            </a:r>
            <a:r>
              <a:rPr lang="en-US" dirty="0" smtClean="0"/>
              <a:t>type, </a:t>
            </a:r>
            <a:r>
              <a:rPr lang="en-US" dirty="0" smtClean="0"/>
              <a:t>because each responsibility is an axis of change</a:t>
            </a:r>
          </a:p>
          <a:p>
            <a:r>
              <a:rPr lang="en-US" dirty="0" smtClean="0"/>
              <a:t>A </a:t>
            </a:r>
            <a:r>
              <a:rPr lang="en-US" dirty="0" smtClean="0"/>
              <a:t>type </a:t>
            </a:r>
            <a:r>
              <a:rPr lang="en-US" dirty="0" smtClean="0"/>
              <a:t>should have one, and only one, reason to change</a:t>
            </a:r>
          </a:p>
          <a:p>
            <a:r>
              <a:rPr lang="en-US" dirty="0" smtClean="0"/>
              <a:t>If a change to the business rules causes a </a:t>
            </a:r>
            <a:r>
              <a:rPr lang="en-US" dirty="0" smtClean="0"/>
              <a:t>type </a:t>
            </a:r>
            <a:r>
              <a:rPr lang="en-US" dirty="0" smtClean="0"/>
              <a:t>to change, then a change to the </a:t>
            </a:r>
            <a:r>
              <a:rPr lang="en-US" dirty="0" smtClean="0"/>
              <a:t>GUI</a:t>
            </a:r>
            <a:r>
              <a:rPr lang="en-US" dirty="0" smtClean="0"/>
              <a:t>, report format, or any other </a:t>
            </a:r>
            <a:r>
              <a:rPr lang="en-US" dirty="0" smtClean="0"/>
              <a:t>derived segment </a:t>
            </a:r>
            <a:r>
              <a:rPr lang="en-US" dirty="0" smtClean="0"/>
              <a:t>of the system should not force that </a:t>
            </a:r>
            <a:r>
              <a:rPr lang="en-US" dirty="0" smtClean="0"/>
              <a:t>type</a:t>
            </a:r>
            <a:r>
              <a:rPr lang="en-US" dirty="0" smtClean="0"/>
              <a:t> </a:t>
            </a:r>
            <a:r>
              <a:rPr lang="en-US" dirty="0" smtClean="0"/>
              <a:t>to change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2/15/2024, Lecture 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Completing a Program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C5AD73E-ED04-4483-87A9-ED19382BA99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830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6400" y="6433105"/>
            <a:ext cx="441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http://wiki.c2.com/?OpenClosedPrinciple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2. Open/Closed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Software entities (classes, modules, functions, etc.) should be open for extension, but closed for modification</a:t>
            </a:r>
          </a:p>
          <a:p>
            <a:r>
              <a:rPr lang="en-US" dirty="0" smtClean="0"/>
              <a:t>Types (their interfaces) should </a:t>
            </a:r>
            <a:r>
              <a:rPr lang="en-US" dirty="0" smtClean="0"/>
              <a:t>be designed as if they will persist forever</a:t>
            </a:r>
          </a:p>
          <a:p>
            <a:r>
              <a:rPr lang="en-US" dirty="0" smtClean="0"/>
              <a:t>The motivation is to prevent the introduction of bugs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2/15/2024, Lecture 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Completing a Program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C5AD73E-ED04-4483-87A9-ED19382BA99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685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6400" y="6433105"/>
            <a:ext cx="441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http://wiki.c2.com/?LiskovSubstitutionPrinciple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3. The Liskov Substitution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“If for each object o1 of type S there is an object o2 of type T such that for all programs P defined in terms of T, the behavior of P is unchanged when o1 is substituted for o2 then S is a subtype of T." – Barbara </a:t>
            </a:r>
            <a:r>
              <a:rPr lang="en-US" dirty="0" err="1" smtClean="0"/>
              <a:t>Liskov</a:t>
            </a:r>
            <a:r>
              <a:rPr lang="en-US" dirty="0" smtClean="0"/>
              <a:t>, Data Abstraction and Hierarchy, SIGPLAN Notices, 23,5 (May, 1988).</a:t>
            </a:r>
          </a:p>
          <a:p>
            <a:r>
              <a:rPr lang="en-US" dirty="0" smtClean="0"/>
              <a:t>In other words, </a:t>
            </a:r>
            <a:r>
              <a:rPr lang="en-US" dirty="0"/>
              <a:t>derived class objects must be substitutable for the base class objects. </a:t>
            </a:r>
            <a:endParaRPr lang="en-US" dirty="0" smtClean="0"/>
          </a:p>
          <a:p>
            <a:r>
              <a:rPr lang="en-US" dirty="0" smtClean="0"/>
              <a:t>That means objects of the derived class must behave in a manner consistent with the promises made in the base class' contract.</a:t>
            </a:r>
          </a:p>
          <a:p>
            <a:r>
              <a:rPr lang="en-US" dirty="0" smtClean="0"/>
              <a:t>Types implementing an interface should not change the core semantics of that interface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2/15/2024, Lecture 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Completing a Program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C5AD73E-ED04-4483-87A9-ED19382BA99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544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1918" y="6405217"/>
            <a:ext cx="441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https://wiki.c2.com/?InterfaceSegregationPrinciple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4. The Interface Segregation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dependency of one </a:t>
            </a:r>
            <a:r>
              <a:rPr lang="en-US" dirty="0" smtClean="0"/>
              <a:t>type </a:t>
            </a:r>
            <a:r>
              <a:rPr lang="en-US" dirty="0" smtClean="0"/>
              <a:t>to another one should depend on the smallest possible interface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2/15/2024, Lecture 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Completing a Program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C5AD73E-ED04-4483-87A9-ED19382BA99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73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6400" y="6433105"/>
            <a:ext cx="441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http://wiki.c2.com/?DependencyInversionPrinciple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5. Dependency Inversion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High level modules should not depend upon low level module internals; both should depend upon </a:t>
            </a:r>
            <a:r>
              <a:rPr lang="en-US" dirty="0" smtClean="0"/>
              <a:t>abstractions (interfaces)</a:t>
            </a:r>
            <a:endParaRPr lang="en-US" dirty="0" smtClean="0"/>
          </a:p>
          <a:p>
            <a:r>
              <a:rPr lang="en-US" dirty="0" smtClean="0"/>
              <a:t> Abstractions should not depend upon details; details should depend upon abstractions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2/15/2024, Lecture 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Completing a Program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C5AD73E-ED04-4483-87A9-ED19382BA99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45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7B713C7F-58B7-4AE9-B361-B13EB9EC4C0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 1 - Welcome and Getting Started</Template>
  <TotalTime>5371</TotalTime>
  <Words>5209</Words>
  <Application>Microsoft Office PowerPoint</Application>
  <PresentationFormat>Widescreen</PresentationFormat>
  <Paragraphs>686</Paragraphs>
  <Slides>44</Slides>
  <Notes>32</Notes>
  <HiddenSlides>1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3" baseType="lpstr">
      <vt:lpstr>Arial</vt:lpstr>
      <vt:lpstr>Calibri</vt:lpstr>
      <vt:lpstr>Cambria Math</vt:lpstr>
      <vt:lpstr>Century Schoolbook</vt:lpstr>
      <vt:lpstr>Consolas</vt:lpstr>
      <vt:lpstr>Times New Roman</vt:lpstr>
      <vt:lpstr>Wingdings</vt:lpstr>
      <vt:lpstr>Wingdings 2</vt:lpstr>
      <vt:lpstr>View</vt:lpstr>
      <vt:lpstr> Completing a Program</vt:lpstr>
      <vt:lpstr>Software Development Notes</vt:lpstr>
      <vt:lpstr>The Four Tenets of OO Paradigm</vt:lpstr>
      <vt:lpstr>The Five Principles of Type Design</vt:lpstr>
      <vt:lpstr>1. Single Responsibility Principle</vt:lpstr>
      <vt:lpstr>2. Open/Closed Principle</vt:lpstr>
      <vt:lpstr>3. The Liskov Substitution Principle</vt:lpstr>
      <vt:lpstr>4. The Interface Segregation Principle</vt:lpstr>
      <vt:lpstr>5. Dependency Inversion Principle</vt:lpstr>
      <vt:lpstr>The YAGNI Principle</vt:lpstr>
      <vt:lpstr>Once and Only Once</vt:lpstr>
      <vt:lpstr>Best Practices</vt:lpstr>
      <vt:lpstr>A Word on Duck Typing (Duct Taping?)</vt:lpstr>
      <vt:lpstr>Building a Calculator</vt:lpstr>
      <vt:lpstr>Abstract</vt:lpstr>
      <vt:lpstr>Token</vt:lpstr>
      <vt:lpstr>User defined Type: token</vt:lpstr>
      <vt:lpstr>User defined Type: token</vt:lpstr>
      <vt:lpstr>User defined Type: token</vt:lpstr>
      <vt:lpstr>token_stream</vt:lpstr>
      <vt:lpstr>token_stream</vt:lpstr>
      <vt:lpstr>token_stream Implementation</vt:lpstr>
      <vt:lpstr>token_stream Implementation</vt:lpstr>
      <vt:lpstr>Streams</vt:lpstr>
      <vt:lpstr>The calculator is primitive</vt:lpstr>
      <vt:lpstr>Prompting</vt:lpstr>
      <vt:lpstr>Adding prompts and output indicators</vt:lpstr>
      <vt:lpstr>The code is getting messy</vt:lpstr>
      <vt:lpstr>Remove “magic constants”</vt:lpstr>
      <vt:lpstr>Remove “magic constants”</vt:lpstr>
      <vt:lpstr>Remove “magic constants”</vt:lpstr>
      <vt:lpstr>Remove “magic constants”</vt:lpstr>
      <vt:lpstr>So why did we use “magic constants”?</vt:lpstr>
      <vt:lpstr>Recover from errors</vt:lpstr>
      <vt:lpstr>Recover from errors</vt:lpstr>
      <vt:lpstr>Recover from errors</vt:lpstr>
      <vt:lpstr>Recover from errors</vt:lpstr>
      <vt:lpstr>Recover from errors</vt:lpstr>
      <vt:lpstr>Recover from errors</vt:lpstr>
      <vt:lpstr>Recover from errors</vt:lpstr>
      <vt:lpstr>Recover from errors</vt:lpstr>
      <vt:lpstr>Recover from errors</vt:lpstr>
      <vt:lpstr>Features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</dc:title>
  <dc:creator>Ronnie Ward</dc:creator>
  <cp:lastModifiedBy>Hartmut Kaiser</cp:lastModifiedBy>
  <cp:revision>190</cp:revision>
  <dcterms:created xsi:type="dcterms:W3CDTF">1601-01-01T00:00:00Z</dcterms:created>
  <dcterms:modified xsi:type="dcterms:W3CDTF">2024-02-15T16:11:43Z</dcterms:modified>
</cp:coreProperties>
</file>