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53"/>
  </p:notesMasterIdLst>
  <p:handoutMasterIdLst>
    <p:handoutMasterId r:id="rId54"/>
  </p:handoutMasterIdLst>
  <p:sldIdLst>
    <p:sldId id="256" r:id="rId2"/>
    <p:sldId id="362" r:id="rId3"/>
    <p:sldId id="363" r:id="rId4"/>
    <p:sldId id="364" r:id="rId5"/>
    <p:sldId id="366" r:id="rId6"/>
    <p:sldId id="358" r:id="rId7"/>
    <p:sldId id="359" r:id="rId8"/>
    <p:sldId id="360" r:id="rId9"/>
    <p:sldId id="361" r:id="rId10"/>
    <p:sldId id="339" r:id="rId11"/>
    <p:sldId id="280" r:id="rId12"/>
    <p:sldId id="317" r:id="rId13"/>
    <p:sldId id="318" r:id="rId14"/>
    <p:sldId id="326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7" r:id="rId23"/>
    <p:sldId id="328" r:id="rId24"/>
    <p:sldId id="329" r:id="rId25"/>
    <p:sldId id="347" r:id="rId26"/>
    <p:sldId id="348" r:id="rId27"/>
    <p:sldId id="349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37" r:id="rId36"/>
    <p:sldId id="350" r:id="rId37"/>
    <p:sldId id="340" r:id="rId38"/>
    <p:sldId id="341" r:id="rId39"/>
    <p:sldId id="342" r:id="rId40"/>
    <p:sldId id="344" r:id="rId41"/>
    <p:sldId id="345" r:id="rId42"/>
    <p:sldId id="343" r:id="rId43"/>
    <p:sldId id="351" r:id="rId44"/>
    <p:sldId id="352" r:id="rId45"/>
    <p:sldId id="353" r:id="rId46"/>
    <p:sldId id="354" r:id="rId47"/>
    <p:sldId id="355" r:id="rId48"/>
    <p:sldId id="357" r:id="rId49"/>
    <p:sldId id="356" r:id="rId50"/>
    <p:sldId id="346" r:id="rId51"/>
    <p:sldId id="316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14" y="342"/>
      </p:cViewPr>
      <p:guideLst>
        <p:guide orient="horz" pos="2160"/>
        <p:guide pos="6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64BDFB-B9BD-4892-ACD9-C1EDDC6DA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89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EA311F5-81D1-4A14-8FD1-7C7E09D33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81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5B58CF8-7699-47D1-90E2-E595041BA604}" type="slidenum">
              <a:rPr lang="en-US" smtClean="0">
                <a:latin typeface="Times New Roman" charset="0"/>
              </a:rPr>
              <a:pPr/>
              <a:t>1</a:t>
            </a:fld>
            <a:endParaRPr lang="en-US" dirty="0" smtClean="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F00B392-012A-4589-B353-6A1C91FA2FC1}" type="slidenum">
              <a:rPr lang="en-US" smtClean="0">
                <a:latin typeface="Times New Roman" charset="0"/>
              </a:rPr>
              <a:pPr/>
              <a:t>11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4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4B002-1069-41D2-983F-42442602FB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21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58721-BE65-4739-8B71-BD211377DF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474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E6965-4D71-4FDB-A572-ED1539AAE8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757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0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C63FC-4E59-4D97-A113-142C71B796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8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F4A78-CFA0-4D3C-ADB9-4C0A36DEDC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9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5DD30-0B16-4AC0-AC11-6CA557F75B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2C3D4-BB28-4719-8C24-4AFD7B6EA4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6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FC81A-007E-49E1-8F80-46C53711C0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63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6073D-77C2-41CE-8663-6A6B05C8EA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g"/><Relationship Id="rId4" Type="http://schemas.openxmlformats.org/officeDocument/2006/relationships/image" Target="../media/image13.jp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Working with Types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8</a:t>
            </a:r>
            <a:endParaRPr lang="en-US" dirty="0"/>
          </a:p>
          <a:p>
            <a:r>
              <a:rPr lang="en-US" dirty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teaching.hkaiser.org/spring2024/csc3380</a:t>
            </a:r>
            <a:r>
              <a:rPr lang="en-US" dirty="0"/>
              <a:t>/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Type?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3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types? What are objects?</a:t>
            </a:r>
          </a:p>
          <a:p>
            <a:r>
              <a:rPr lang="en-US" dirty="0" smtClean="0"/>
              <a:t>A </a:t>
            </a:r>
            <a:r>
              <a:rPr lang="en-US" dirty="0"/>
              <a:t>pattern for regular </a:t>
            </a:r>
            <a:r>
              <a:rPr lang="en-US" dirty="0" smtClean="0"/>
              <a:t>types: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  <a:p>
            <a:pPr lvl="1"/>
            <a:r>
              <a:rPr lang="en-US" dirty="0" smtClean="0"/>
              <a:t>Semi-regular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  <a:p>
            <a:pPr lvl="1"/>
            <a:r>
              <a:rPr lang="en-US" dirty="0" smtClean="0"/>
              <a:t>Regular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  <a:p>
            <a:pPr lvl="1"/>
            <a:r>
              <a:rPr lang="en-US" dirty="0"/>
              <a:t>Totally ordered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  <a:p>
            <a:r>
              <a:rPr lang="en-US" dirty="0" smtClean="0"/>
              <a:t>Another useful regular type: </a:t>
            </a:r>
            <a:r>
              <a:rPr lang="en-US" dirty="0" smtClean="0">
                <a:latin typeface="Consolas" panose="020B0609020204030204" pitchFamily="49" charset="0"/>
              </a:rPr>
              <a:t>instrumented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51F797D-D8FD-497C-BB89-43FA1E9C179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‘type’?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‘type’ (of an object) defines the following things:</a:t>
            </a:r>
          </a:p>
          <a:p>
            <a:pPr lvl="1"/>
            <a:r>
              <a:rPr lang="en-US" dirty="0" smtClean="0"/>
              <a:t>The amount of memory required to store all the data that is needed to support the operations valid for a type</a:t>
            </a:r>
          </a:p>
          <a:p>
            <a:pPr lvl="1"/>
            <a:r>
              <a:rPr lang="en-US" dirty="0" smtClean="0"/>
              <a:t>The rules of how to interpret the bits in that memory as values in order to be able to make sense of the bit-salad</a:t>
            </a:r>
          </a:p>
          <a:p>
            <a:pPr lvl="1"/>
            <a:r>
              <a:rPr lang="en-US" dirty="0" smtClean="0"/>
              <a:t>The set of values that are valid</a:t>
            </a:r>
          </a:p>
          <a:p>
            <a:pPr lvl="1"/>
            <a:r>
              <a:rPr lang="en-US" dirty="0" smtClean="0"/>
              <a:t>The set of operations that are valid on those values</a:t>
            </a:r>
          </a:p>
          <a:p>
            <a:r>
              <a:rPr lang="en-US" dirty="0" smtClean="0"/>
              <a:t>Examples of types: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double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float</a:t>
            </a:r>
            <a:r>
              <a:rPr lang="en-US" dirty="0" smtClean="0"/>
              <a:t> (built-in types)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token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token_stream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  <a:r>
              <a:rPr lang="en-US" dirty="0" smtClean="0"/>
              <a:t>, etc. (user-defined types)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6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’object’?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object is an instance of a type</a:t>
            </a:r>
          </a:p>
          <a:p>
            <a:pPr lvl="1"/>
            <a:r>
              <a:rPr lang="en-US" dirty="0" smtClean="0"/>
              <a:t>Occupies memory</a:t>
            </a:r>
          </a:p>
          <a:p>
            <a:pPr lvl="1"/>
            <a:r>
              <a:rPr lang="en-US" dirty="0" smtClean="0"/>
              <a:t>Has an optional name (is a variable)</a:t>
            </a:r>
          </a:p>
          <a:p>
            <a:pPr lvl="1"/>
            <a:r>
              <a:rPr lang="en-US" dirty="0" smtClean="0"/>
              <a:t>Has a lifetime</a:t>
            </a:r>
          </a:p>
          <a:p>
            <a:r>
              <a:rPr lang="en-US" dirty="0" smtClean="0"/>
              <a:t>Objects in C++ don’t change their type</a:t>
            </a:r>
          </a:p>
          <a:p>
            <a:pPr lvl="1"/>
            <a:r>
              <a:rPr lang="en-US" dirty="0" smtClean="0"/>
              <a:t>C++ is a type-safe language</a:t>
            </a:r>
          </a:p>
          <a:p>
            <a:pPr lvl="1"/>
            <a:r>
              <a:rPr lang="en-US" dirty="0" smtClean="0"/>
              <a:t>C++ checks types and type compatibility at compile time</a:t>
            </a:r>
          </a:p>
          <a:p>
            <a:r>
              <a:rPr lang="en-US" dirty="0" smtClean="0"/>
              <a:t>Examples of objects: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 = 0;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token t('+');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s</a:t>
            </a:r>
            <a:r>
              <a:rPr lang="en-US" dirty="0" err="1" smtClean="0">
                <a:latin typeface="Consolas" panose="020B0609020204030204" pitchFamily="49" charset="0"/>
              </a:rPr>
              <a:t>td</a:t>
            </a:r>
            <a:r>
              <a:rPr lang="en-US" dirty="0" smtClean="0">
                <a:latin typeface="Consolas" panose="020B0609020204030204" pitchFamily="49" charset="0"/>
              </a:rPr>
              <a:t>::vector&lt;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&gt; v = {1, 2, 3, 4, 5};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3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Regularity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4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Let’s informally define what it means for a type to be ‘Regular’</a:t>
            </a:r>
          </a:p>
          <a:p>
            <a:pPr lvl="1"/>
            <a:r>
              <a:rPr lang="en-US" dirty="0" smtClean="0"/>
              <a:t>It behaves like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(or any other built-in type)</a:t>
            </a:r>
          </a:p>
          <a:p>
            <a:r>
              <a:rPr lang="en-US" dirty="0" smtClean="0"/>
              <a:t>Regularity defines a set of properties a type should have</a:t>
            </a:r>
          </a:p>
          <a:p>
            <a:r>
              <a:rPr lang="en-US" dirty="0" smtClean="0"/>
              <a:t>Understanding regularity is important as it will allow us to understand what algorithms are allowed to do</a:t>
            </a:r>
          </a:p>
          <a:p>
            <a:pPr lvl="1"/>
            <a:r>
              <a:rPr lang="en-US" dirty="0" smtClean="0"/>
              <a:t>Use only operations allowed for regular types</a:t>
            </a:r>
          </a:p>
          <a:p>
            <a:r>
              <a:rPr lang="en-US" dirty="0" smtClean="0"/>
              <a:t>Regular types are those that can be stored in standard containers (like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::vector&lt;T&gt;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properties must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  <a:r>
              <a:rPr lang="en-US" dirty="0" smtClean="0"/>
              <a:t> have to be regular?</a:t>
            </a:r>
          </a:p>
          <a:p>
            <a:pPr lvl="1"/>
            <a:r>
              <a:rPr lang="en-US" dirty="0" smtClean="0"/>
              <a:t>IOW, what properties must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  <a:r>
              <a:rPr lang="en-US" dirty="0" smtClean="0"/>
              <a:t> have in order for it to be stored in a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::vector&lt;T&gt;</a:t>
            </a:r>
          </a:p>
          <a:p>
            <a:r>
              <a:rPr lang="en-US" sz="1800" dirty="0"/>
              <a:t>We should </a:t>
            </a:r>
            <a:r>
              <a:rPr lang="en-US" sz="1800" dirty="0" smtClean="0"/>
              <a:t>be able to rely on </a:t>
            </a:r>
            <a:r>
              <a:rPr lang="en-US" sz="1800" dirty="0" err="1" smtClean="0">
                <a:latin typeface="Consolas" panose="020B0609020204030204" pitchFamily="49" charset="0"/>
              </a:rPr>
              <a:t>std</a:t>
            </a:r>
            <a:r>
              <a:rPr lang="en-US" sz="1800" dirty="0" smtClean="0">
                <a:latin typeface="Consolas" panose="020B0609020204030204" pitchFamily="49" charset="0"/>
              </a:rPr>
              <a:t>::vector&lt;T&gt;</a:t>
            </a:r>
            <a:r>
              <a:rPr lang="en-US" sz="1800" dirty="0" smtClean="0"/>
              <a:t> being regular if </a:t>
            </a:r>
            <a:r>
              <a:rPr lang="en-US" sz="1800" dirty="0">
                <a:latin typeface="Consolas" panose="020B0609020204030204" pitchFamily="49" charset="0"/>
              </a:rPr>
              <a:t>T</a:t>
            </a:r>
            <a:r>
              <a:rPr lang="en-US" sz="1800" dirty="0" smtClean="0"/>
              <a:t> is regular</a:t>
            </a:r>
            <a:endParaRPr lang="en-US" sz="1800" dirty="0"/>
          </a:p>
          <a:p>
            <a:r>
              <a:rPr lang="en-US" dirty="0" smtClean="0"/>
              <a:t>We will use </a:t>
            </a:r>
            <a:r>
              <a:rPr lang="en-US" b="1" dirty="0" smtClean="0"/>
              <a:t>concepts</a:t>
            </a:r>
            <a:r>
              <a:rPr lang="en-US" dirty="0" smtClean="0"/>
              <a:t> to describe those properties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2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Semiregular Types: Copy </a:t>
            </a:r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Semiregular</a:t>
            </a:r>
            <a:r>
              <a:rPr lang="en-US" dirty="0" smtClean="0"/>
              <a:t> is a bit weaker than </a:t>
            </a:r>
            <a:r>
              <a:rPr lang="en-US" dirty="0" smtClean="0">
                <a:latin typeface="Consolas" panose="020B0609020204030204" pitchFamily="49" charset="0"/>
              </a:rPr>
              <a:t>Regular</a:t>
            </a:r>
          </a:p>
          <a:p>
            <a:r>
              <a:rPr lang="en-US" dirty="0" smtClean="0"/>
              <a:t>We should be able to write:</a:t>
            </a:r>
          </a:p>
          <a:p>
            <a:pPr lvl="1"/>
            <a:r>
              <a:rPr lang="en-US" dirty="0" smtClean="0"/>
              <a:t>Copy </a:t>
            </a:r>
            <a:r>
              <a:rPr lang="en-US" dirty="0" smtClean="0"/>
              <a:t>constructor (</a:t>
            </a:r>
            <a:r>
              <a:rPr lang="en-US" i="1" dirty="0" smtClean="0"/>
              <a:t>initializes</a:t>
            </a:r>
            <a:r>
              <a:rPr lang="en-US" dirty="0" smtClean="0"/>
              <a:t> </a:t>
            </a:r>
            <a:r>
              <a:rPr lang="en-US" dirty="0" smtClean="0">
                <a:latin typeface="Consolas" panose="020B0609020204030204" pitchFamily="49" charset="0"/>
              </a:rPr>
              <a:t>a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T </a:t>
            </a:r>
            <a:r>
              <a:rPr lang="en-US" dirty="0" smtClean="0">
                <a:latin typeface="Consolas" panose="020B0609020204030204" pitchFamily="49" charset="0"/>
              </a:rPr>
              <a:t>a(b);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T a = b;</a:t>
            </a:r>
          </a:p>
          <a:p>
            <a:pPr lvl="1"/>
            <a:r>
              <a:rPr lang="en-US" sz="2000" spc="10" dirty="0"/>
              <a:t>Both are equivalent, </a:t>
            </a:r>
            <a:r>
              <a:rPr lang="en-US" sz="2000" spc="10" dirty="0" smtClean="0"/>
              <a:t>even the same, if </a:t>
            </a:r>
            <a:r>
              <a:rPr lang="en-US" sz="2000" spc="10" dirty="0" smtClean="0">
                <a:latin typeface="Consolas" panose="020B0609020204030204" pitchFamily="49" charset="0"/>
              </a:rPr>
              <a:t>b</a:t>
            </a:r>
            <a:r>
              <a:rPr lang="en-US" sz="2000" spc="10" dirty="0" smtClean="0"/>
              <a:t> is of type </a:t>
            </a:r>
            <a:r>
              <a:rPr lang="en-US" sz="2000" spc="10" dirty="0" smtClean="0">
                <a:latin typeface="Consolas" panose="020B0609020204030204" pitchFamily="49" charset="0"/>
              </a:rPr>
              <a:t>T</a:t>
            </a:r>
          </a:p>
          <a:p>
            <a:r>
              <a:rPr lang="en-US" sz="2200" dirty="0" smtClean="0"/>
              <a:t>What are the semantics of this operation?</a:t>
            </a:r>
          </a:p>
          <a:p>
            <a:pPr lvl="1"/>
            <a:r>
              <a:rPr lang="en-US" sz="2000" spc="10" dirty="0" smtClean="0"/>
              <a:t>After this operation </a:t>
            </a:r>
            <a:r>
              <a:rPr lang="en-US" sz="2000" spc="10" dirty="0" smtClean="0">
                <a:latin typeface="Consolas" panose="020B0609020204030204" pitchFamily="49" charset="0"/>
              </a:rPr>
              <a:t>a</a:t>
            </a:r>
            <a:r>
              <a:rPr lang="en-US" sz="2000" spc="10" dirty="0" smtClean="0"/>
              <a:t> should be equivalent to </a:t>
            </a:r>
            <a:r>
              <a:rPr lang="en-US" sz="2000" spc="10" dirty="0" smtClean="0">
                <a:latin typeface="Consolas" panose="020B0609020204030204" pitchFamily="49" charset="0"/>
              </a:rPr>
              <a:t>b</a:t>
            </a:r>
          </a:p>
          <a:p>
            <a:r>
              <a:rPr lang="en-US" sz="2200" dirty="0" smtClean="0"/>
              <a:t>What is equivalence?</a:t>
            </a:r>
          </a:p>
          <a:p>
            <a:pPr lvl="1"/>
            <a:r>
              <a:rPr lang="en-US" sz="2000" spc="10" dirty="0" smtClean="0"/>
              <a:t>A relation </a:t>
            </a:r>
            <a:r>
              <a:rPr lang="en-US" sz="2000" spc="10" dirty="0" smtClean="0">
                <a:latin typeface="Consolas" panose="020B0609020204030204" pitchFamily="49" charset="0"/>
              </a:rPr>
              <a:t>R(a, b) = true</a:t>
            </a:r>
            <a:r>
              <a:rPr lang="en-US" sz="2000" spc="10" dirty="0" smtClean="0"/>
              <a:t> is equivalence, if it satisfies</a:t>
            </a:r>
          </a:p>
          <a:p>
            <a:pPr lvl="2"/>
            <a:r>
              <a:rPr lang="pt-BR" sz="1800" spc="10" dirty="0"/>
              <a:t>symmetric: </a:t>
            </a:r>
            <a:r>
              <a:rPr lang="pt-BR" sz="1800" spc="10" dirty="0">
                <a:latin typeface="Consolas" panose="020B0609020204030204" pitchFamily="49" charset="0"/>
              </a:rPr>
              <a:t>R(a, b) &lt;=&gt; R(b, a)</a:t>
            </a:r>
          </a:p>
          <a:p>
            <a:pPr lvl="2"/>
            <a:r>
              <a:rPr lang="pt-BR" sz="1800" spc="10" dirty="0"/>
              <a:t>reflexive: </a:t>
            </a:r>
            <a:r>
              <a:rPr lang="pt-BR" sz="1800" spc="10" dirty="0">
                <a:latin typeface="Consolas" panose="020B0609020204030204" pitchFamily="49" charset="0"/>
              </a:rPr>
              <a:t>R(a, a)</a:t>
            </a:r>
          </a:p>
          <a:p>
            <a:pPr lvl="2"/>
            <a:r>
              <a:rPr lang="pt-BR" sz="1800" spc="10" dirty="0" smtClean="0"/>
              <a:t>transitive: </a:t>
            </a:r>
            <a:r>
              <a:rPr lang="pt-BR" sz="1800" spc="10" dirty="0">
                <a:latin typeface="Consolas" panose="020B0609020204030204" pitchFamily="49" charset="0"/>
              </a:rPr>
              <a:t>R(a, b)</a:t>
            </a:r>
            <a:r>
              <a:rPr lang="pt-BR" sz="1800" spc="10" dirty="0"/>
              <a:t> and </a:t>
            </a:r>
            <a:r>
              <a:rPr lang="pt-BR" sz="1800" spc="10" dirty="0">
                <a:latin typeface="Consolas" panose="020B0609020204030204" pitchFamily="49" charset="0"/>
              </a:rPr>
              <a:t>R(b, c) =&gt; R(a, c)</a:t>
            </a:r>
            <a:endParaRPr lang="en-US" sz="1800" spc="10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5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Semiregular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actually </a:t>
            </a:r>
            <a:r>
              <a:rPr lang="en-US" dirty="0" smtClean="0"/>
              <a:t>want </a:t>
            </a:r>
            <a:r>
              <a:rPr lang="en-US" dirty="0"/>
              <a:t>something way stronger. We want </a:t>
            </a:r>
            <a:r>
              <a:rPr lang="en-US" i="1" dirty="0" smtClean="0"/>
              <a:t>equality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A copy is something </a:t>
            </a:r>
            <a:r>
              <a:rPr lang="en-US" dirty="0"/>
              <a:t>which is </a:t>
            </a:r>
            <a:r>
              <a:rPr lang="en-US" i="1" dirty="0"/>
              <a:t>equal to the original, but not identical to </a:t>
            </a:r>
            <a:r>
              <a:rPr lang="en-US" i="1" dirty="0" smtClean="0"/>
              <a:t>it</a:t>
            </a:r>
          </a:p>
          <a:p>
            <a:pPr lvl="1"/>
            <a:r>
              <a:rPr lang="en-US" dirty="0" smtClean="0"/>
              <a:t>After </a:t>
            </a:r>
            <a:r>
              <a:rPr lang="en-US" dirty="0">
                <a:latin typeface="Consolas" panose="020B0609020204030204" pitchFamily="49" charset="0"/>
              </a:rPr>
              <a:t>a</a:t>
            </a:r>
            <a:r>
              <a:rPr lang="en-US" dirty="0"/>
              <a:t> is copy constructed from </a:t>
            </a:r>
            <a:r>
              <a:rPr lang="en-US" dirty="0">
                <a:latin typeface="Consolas" panose="020B0609020204030204" pitchFamily="49" charset="0"/>
              </a:rPr>
              <a:t>b</a:t>
            </a:r>
            <a:r>
              <a:rPr lang="en-US" dirty="0"/>
              <a:t> </a:t>
            </a:r>
            <a:r>
              <a:rPr lang="en-US" dirty="0" smtClean="0"/>
              <a:t>then </a:t>
            </a:r>
            <a:r>
              <a:rPr lang="en-US" dirty="0" smtClean="0">
                <a:latin typeface="Consolas" panose="020B0609020204030204" pitchFamily="49" charset="0"/>
              </a:rPr>
              <a:t>a == b</a:t>
            </a:r>
            <a:r>
              <a:rPr lang="en-US" dirty="0" smtClean="0"/>
              <a:t>, whatever the meaning of equality</a:t>
            </a:r>
            <a:endParaRPr lang="en-US" i="1" dirty="0" smtClean="0"/>
          </a:p>
          <a:p>
            <a:pPr lvl="1"/>
            <a:r>
              <a:rPr lang="en-US" dirty="0"/>
              <a:t>After </a:t>
            </a:r>
            <a:r>
              <a:rPr lang="en-US" dirty="0">
                <a:latin typeface="Consolas" panose="020B0609020204030204" pitchFamily="49" charset="0"/>
              </a:rPr>
              <a:t>a</a:t>
            </a:r>
            <a:r>
              <a:rPr lang="en-US" dirty="0"/>
              <a:t> is copy constructed from </a:t>
            </a:r>
            <a:r>
              <a:rPr lang="en-US" dirty="0">
                <a:latin typeface="Consolas" panose="020B0609020204030204" pitchFamily="49" charset="0"/>
              </a:rPr>
              <a:t>b</a:t>
            </a:r>
            <a:r>
              <a:rPr lang="en-US" dirty="0"/>
              <a:t> they have distinct identity markers. </a:t>
            </a:r>
            <a:endParaRPr lang="en-US" dirty="0" smtClean="0"/>
          </a:p>
          <a:p>
            <a:pPr lvl="2"/>
            <a:r>
              <a:rPr lang="en-US" dirty="0" smtClean="0"/>
              <a:t>In </a:t>
            </a:r>
            <a:r>
              <a:rPr lang="en-US" dirty="0"/>
              <a:t>C++ the identity marker is usually </a:t>
            </a:r>
            <a:r>
              <a:rPr lang="en-US" dirty="0" smtClean="0"/>
              <a:t>the object’s address</a:t>
            </a:r>
            <a:r>
              <a:rPr lang="en-US" dirty="0"/>
              <a:t>: </a:t>
            </a:r>
            <a:r>
              <a:rPr lang="en-US" dirty="0">
                <a:latin typeface="Consolas" panose="020B0609020204030204" pitchFamily="49" charset="0"/>
              </a:rPr>
              <a:t>&amp;a != </a:t>
            </a:r>
            <a:r>
              <a:rPr lang="en-US" dirty="0" smtClean="0">
                <a:latin typeface="Consolas" panose="020B0609020204030204" pitchFamily="49" charset="0"/>
              </a:rPr>
              <a:t>&amp;b</a:t>
            </a:r>
            <a:r>
              <a:rPr lang="en-US" dirty="0"/>
              <a:t> </a:t>
            </a:r>
            <a:r>
              <a:rPr lang="en-US" dirty="0" smtClean="0"/>
              <a:t>(location in memory)</a:t>
            </a:r>
          </a:p>
          <a:p>
            <a:r>
              <a:rPr lang="en-US" dirty="0"/>
              <a:t>All copy constructors must behave this way.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somebody clever comes and says, “oh we’re going to have </a:t>
            </a:r>
            <a:r>
              <a:rPr lang="en-US" dirty="0" smtClean="0"/>
              <a:t>semantics </a:t>
            </a:r>
            <a:r>
              <a:rPr lang="en-US" dirty="0"/>
              <a:t>where we’re going to have this shared thing</a:t>
            </a:r>
            <a:r>
              <a:rPr lang="en-US" dirty="0" smtClean="0"/>
              <a:t>”. </a:t>
            </a:r>
          </a:p>
          <a:p>
            <a:pPr lvl="1"/>
            <a:r>
              <a:rPr lang="en-US" dirty="0" smtClean="0"/>
              <a:t>Will </a:t>
            </a:r>
            <a:r>
              <a:rPr lang="en-US" dirty="0"/>
              <a:t>it work? No. Copy has to construct a different thing.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4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Semiregular Types: </a:t>
            </a:r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Assignment operator: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T a; a = b;</a:t>
            </a:r>
          </a:p>
          <a:p>
            <a:r>
              <a:rPr lang="en-US" dirty="0" smtClean="0"/>
              <a:t>Construction </a:t>
            </a:r>
            <a:r>
              <a:rPr lang="en-US" dirty="0" smtClean="0"/>
              <a:t>(initialization) and </a:t>
            </a:r>
            <a:r>
              <a:rPr lang="en-US" dirty="0"/>
              <a:t>assignment </a:t>
            </a:r>
            <a:r>
              <a:rPr lang="en-US" dirty="0" smtClean="0"/>
              <a:t>must be equivalent (lead to the same results): 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T </a:t>
            </a:r>
            <a:r>
              <a:rPr lang="en-US" dirty="0">
                <a:latin typeface="Consolas" panose="020B0609020204030204" pitchFamily="49" charset="0"/>
              </a:rPr>
              <a:t>a(b) &lt;=&gt; T a; a = </a:t>
            </a:r>
            <a:r>
              <a:rPr lang="en-US" dirty="0" smtClean="0">
                <a:latin typeface="Consolas" panose="020B0609020204030204" pitchFamily="49" charset="0"/>
              </a:rPr>
              <a:t>b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lvl="1"/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i="1" dirty="0" smtClean="0"/>
              <a:t>Initialization</a:t>
            </a:r>
            <a:r>
              <a:rPr lang="en-US" dirty="0" smtClean="0"/>
              <a:t> creates an initial state for a new object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i="1" dirty="0" smtClean="0"/>
              <a:t>Assignment</a:t>
            </a:r>
            <a:r>
              <a:rPr lang="en-US" dirty="0" smtClean="0"/>
              <a:t> first cleans up old state of an existing object and then initializes its new state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order </a:t>
            </a:r>
            <a:r>
              <a:rPr lang="en-US" dirty="0" smtClean="0"/>
              <a:t>for </a:t>
            </a:r>
            <a:r>
              <a:rPr lang="en-US" dirty="0"/>
              <a:t>these operations to have correct semantics, </a:t>
            </a:r>
            <a:r>
              <a:rPr lang="en-US" dirty="0" smtClean="0"/>
              <a:t>the types involved </a:t>
            </a:r>
            <a:r>
              <a:rPr lang="en-US" dirty="0"/>
              <a:t>have to have </a:t>
            </a:r>
            <a:r>
              <a:rPr lang="en-US" i="1" dirty="0"/>
              <a:t>equality</a:t>
            </a:r>
            <a:r>
              <a:rPr lang="en-US" dirty="0"/>
              <a:t> </a:t>
            </a:r>
            <a:r>
              <a:rPr lang="en-US" dirty="0" smtClean="0"/>
              <a:t>defined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smtClean="0">
                <a:latin typeface="Consolas" panose="020B0609020204030204" pitchFamily="49" charset="0"/>
              </a:rPr>
              <a:t>operator==()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How would you know otherwise if two instances are equal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2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Semiregular Types: </a:t>
            </a:r>
            <a:r>
              <a:rPr lang="en-US" dirty="0" smtClean="0"/>
              <a:t>Destructor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if you don’t call destructors directly (the compiler does, though):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~T</a:t>
            </a:r>
            <a:r>
              <a:rPr lang="en-US" dirty="0" smtClean="0">
                <a:latin typeface="Consolas" panose="020B0609020204030204" pitchFamily="49" charset="0"/>
              </a:rPr>
              <a:t>();</a:t>
            </a:r>
          </a:p>
          <a:p>
            <a:r>
              <a:rPr lang="en-US" dirty="0" smtClean="0"/>
              <a:t>Ends the lifetime of an object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Notes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7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egular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concept </a:t>
            </a:r>
            <a:r>
              <a:rPr lang="en-US" dirty="0">
                <a:latin typeface="Consolas" panose="020B0609020204030204" pitchFamily="49" charset="0"/>
              </a:rPr>
              <a:t>Regular</a:t>
            </a:r>
            <a:r>
              <a:rPr lang="en-US" dirty="0"/>
              <a:t> extends </a:t>
            </a:r>
            <a:r>
              <a:rPr lang="en-US" dirty="0">
                <a:latin typeface="Consolas" panose="020B0609020204030204" pitchFamily="49" charset="0"/>
              </a:rPr>
              <a:t>Semiregular</a:t>
            </a:r>
            <a:r>
              <a:rPr lang="en-US" dirty="0"/>
              <a:t> with equality operators which are </a:t>
            </a:r>
            <a:r>
              <a:rPr lang="en-US" dirty="0">
                <a:latin typeface="Consolas" panose="020B0609020204030204" pitchFamily="49" charset="0"/>
              </a:rPr>
              <a:t>==</a:t>
            </a:r>
            <a:r>
              <a:rPr lang="en-US" dirty="0"/>
              <a:t> and </a:t>
            </a:r>
            <a:r>
              <a:rPr lang="en-US" dirty="0" smtClean="0">
                <a:latin typeface="Consolas" panose="020B0609020204030204" pitchFamily="49" charset="0"/>
              </a:rPr>
              <a:t>!=</a:t>
            </a:r>
          </a:p>
          <a:p>
            <a:r>
              <a:rPr lang="en-US" dirty="0" smtClean="0"/>
              <a:t>We </a:t>
            </a:r>
            <a:r>
              <a:rPr lang="en-US" dirty="0"/>
              <a:t>should define </a:t>
            </a:r>
            <a:r>
              <a:rPr lang="en-US" dirty="0">
                <a:latin typeface="Consolas" panose="020B0609020204030204" pitchFamily="49" charset="0"/>
              </a:rPr>
              <a:t>==</a:t>
            </a:r>
            <a:r>
              <a:rPr lang="en-US" dirty="0"/>
              <a:t> so that after constructing a copy, the original and the copy are </a:t>
            </a:r>
            <a:r>
              <a:rPr lang="en-US" dirty="0" smtClean="0"/>
              <a:t>equal</a:t>
            </a:r>
          </a:p>
          <a:p>
            <a:r>
              <a:rPr lang="en-US" dirty="0">
                <a:latin typeface="Consolas" panose="020B0609020204030204" pitchFamily="49" charset="0"/>
              </a:rPr>
              <a:t>!=</a:t>
            </a:r>
            <a:r>
              <a:rPr lang="en-US" dirty="0"/>
              <a:t> should always behave like: </a:t>
            </a:r>
            <a:r>
              <a:rPr lang="en-US" dirty="0">
                <a:latin typeface="Consolas" panose="020B0609020204030204" pitchFamily="49" charset="0"/>
              </a:rPr>
              <a:t>!(a == b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/>
              <a:t>Fundamentally </a:t>
            </a:r>
            <a:r>
              <a:rPr lang="en-US" dirty="0"/>
              <a:t>equal is a symmetric function. It compares two </a:t>
            </a:r>
            <a:r>
              <a:rPr lang="en-US" dirty="0" smtClean="0"/>
              <a:t>things</a:t>
            </a:r>
          </a:p>
          <a:p>
            <a:pPr lvl="1"/>
            <a:r>
              <a:rPr lang="en-US" dirty="0" smtClean="0"/>
              <a:t>We will implement it as a </a:t>
            </a:r>
            <a:r>
              <a:rPr lang="en-US" dirty="0" smtClean="0">
                <a:latin typeface="Consolas" panose="020B0609020204030204" pitchFamily="49" charset="0"/>
              </a:rPr>
              <a:t>friend</a:t>
            </a:r>
            <a:r>
              <a:rPr lang="en-US" dirty="0" smtClean="0"/>
              <a:t> function, not as a member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1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</a:t>
            </a:r>
            <a:r>
              <a:rPr lang="en-US" dirty="0" smtClean="0"/>
              <a:t>orderings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concept </a:t>
            </a:r>
            <a:r>
              <a:rPr lang="en-US" dirty="0" err="1">
                <a:latin typeface="Consolas" panose="020B0609020204030204" pitchFamily="49" charset="0"/>
              </a:rPr>
              <a:t>TotallyOrdered</a:t>
            </a:r>
            <a:r>
              <a:rPr lang="en-US" dirty="0"/>
              <a:t> extends </a:t>
            </a:r>
            <a:r>
              <a:rPr lang="en-US" dirty="0">
                <a:latin typeface="Consolas" panose="020B0609020204030204" pitchFamily="49" charset="0"/>
              </a:rPr>
              <a:t>Regular</a:t>
            </a:r>
            <a:r>
              <a:rPr lang="en-US" dirty="0"/>
              <a:t> by adding a comparison operator </a:t>
            </a:r>
            <a:r>
              <a:rPr lang="en-US" dirty="0" smtClean="0">
                <a:latin typeface="Consolas" panose="020B0609020204030204" pitchFamily="49" charset="0"/>
              </a:rPr>
              <a:t>&lt;</a:t>
            </a:r>
          </a:p>
          <a:p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operator </a:t>
            </a:r>
            <a:r>
              <a:rPr lang="en-US" sz="2100" dirty="0" smtClean="0">
                <a:latin typeface="Consolas" panose="020B0609020204030204" pitchFamily="49" charset="0"/>
              </a:rPr>
              <a:t>&lt;</a:t>
            </a:r>
            <a:r>
              <a:rPr lang="en-US" sz="2100" dirty="0" smtClean="0"/>
              <a:t> </a:t>
            </a:r>
            <a:r>
              <a:rPr lang="en-US" sz="2100" dirty="0"/>
              <a:t>must obey the following mathematical properties:</a:t>
            </a:r>
          </a:p>
          <a:p>
            <a:pPr lvl="1"/>
            <a:r>
              <a:rPr lang="en-US" sz="1900" dirty="0" smtClean="0"/>
              <a:t>Axiom </a:t>
            </a:r>
            <a:r>
              <a:rPr lang="en-US" sz="1900" dirty="0"/>
              <a:t>1: Anti-reflexive: </a:t>
            </a:r>
            <a:r>
              <a:rPr lang="en-US" sz="1900" dirty="0">
                <a:latin typeface="Consolas" panose="020B0609020204030204" pitchFamily="49" charset="0"/>
              </a:rPr>
              <a:t>!(a &lt; a</a:t>
            </a:r>
            <a:r>
              <a:rPr lang="en-US" sz="1900" dirty="0" smtClean="0">
                <a:latin typeface="Consolas" panose="020B0609020204030204" pitchFamily="49" charset="0"/>
              </a:rPr>
              <a:t>)</a:t>
            </a:r>
            <a:endParaRPr lang="en-US" sz="1900" dirty="0"/>
          </a:p>
          <a:p>
            <a:pPr lvl="1"/>
            <a:r>
              <a:rPr lang="en-US" sz="1900" dirty="0" smtClean="0"/>
              <a:t>Axiom </a:t>
            </a:r>
            <a:r>
              <a:rPr lang="en-US" sz="1900" dirty="0"/>
              <a:t>2: Transitive: If </a:t>
            </a:r>
            <a:r>
              <a:rPr lang="en-US" sz="1900" dirty="0">
                <a:latin typeface="Consolas" panose="020B0609020204030204" pitchFamily="49" charset="0"/>
              </a:rPr>
              <a:t>a &lt; b</a:t>
            </a:r>
            <a:r>
              <a:rPr lang="en-US" sz="1900" dirty="0"/>
              <a:t> and </a:t>
            </a:r>
            <a:r>
              <a:rPr lang="en-US" sz="1900" dirty="0">
                <a:latin typeface="Consolas" panose="020B0609020204030204" pitchFamily="49" charset="0"/>
              </a:rPr>
              <a:t>b &lt; c</a:t>
            </a:r>
            <a:r>
              <a:rPr lang="en-US" sz="1900" dirty="0"/>
              <a:t> then </a:t>
            </a:r>
            <a:r>
              <a:rPr lang="en-US" sz="1900" dirty="0">
                <a:latin typeface="Consolas" panose="020B0609020204030204" pitchFamily="49" charset="0"/>
              </a:rPr>
              <a:t>a &lt; </a:t>
            </a:r>
            <a:r>
              <a:rPr lang="en-US" sz="1900" dirty="0" smtClean="0">
                <a:latin typeface="Consolas" panose="020B0609020204030204" pitchFamily="49" charset="0"/>
              </a:rPr>
              <a:t>c</a:t>
            </a:r>
            <a:endParaRPr lang="en-US" sz="1900" dirty="0"/>
          </a:p>
          <a:p>
            <a:pPr lvl="1"/>
            <a:r>
              <a:rPr lang="en-US" sz="1900" dirty="0" smtClean="0"/>
              <a:t>Axiom </a:t>
            </a:r>
            <a:r>
              <a:rPr lang="en-US" sz="1900" dirty="0"/>
              <a:t>3: Anti-symmetric: If </a:t>
            </a:r>
            <a:r>
              <a:rPr lang="en-US" sz="1900" dirty="0">
                <a:latin typeface="Consolas" panose="020B0609020204030204" pitchFamily="49" charset="0"/>
              </a:rPr>
              <a:t>a &lt; b</a:t>
            </a:r>
            <a:r>
              <a:rPr lang="en-US" sz="1900" dirty="0"/>
              <a:t> then </a:t>
            </a:r>
            <a:r>
              <a:rPr lang="en-US" sz="1900" dirty="0">
                <a:latin typeface="Consolas" panose="020B0609020204030204" pitchFamily="49" charset="0"/>
              </a:rPr>
              <a:t>!(b &lt; a</a:t>
            </a:r>
            <a:r>
              <a:rPr lang="en-US" sz="1900" dirty="0" smtClean="0">
                <a:latin typeface="Consolas" panose="020B0609020204030204" pitchFamily="49" charset="0"/>
              </a:rPr>
              <a:t>)</a:t>
            </a:r>
            <a:endParaRPr lang="en-US" sz="1900" dirty="0">
              <a:latin typeface="Consolas" panose="020B0609020204030204" pitchFamily="49" charset="0"/>
            </a:endParaRPr>
          </a:p>
          <a:p>
            <a:pPr lvl="1"/>
            <a:r>
              <a:rPr lang="en-US" sz="1900" dirty="0" smtClean="0"/>
              <a:t>Axiom </a:t>
            </a:r>
            <a:r>
              <a:rPr lang="en-US" sz="1900" dirty="0"/>
              <a:t>4: If </a:t>
            </a:r>
            <a:r>
              <a:rPr lang="en-US" sz="1900" dirty="0">
                <a:latin typeface="Consolas" panose="020B0609020204030204" pitchFamily="49" charset="0"/>
              </a:rPr>
              <a:t>a != b</a:t>
            </a:r>
            <a:r>
              <a:rPr lang="en-US" sz="1900" dirty="0"/>
              <a:t> then </a:t>
            </a:r>
            <a:r>
              <a:rPr lang="en-US" sz="1900" dirty="0">
                <a:latin typeface="Consolas" panose="020B0609020204030204" pitchFamily="49" charset="0"/>
              </a:rPr>
              <a:t>a &lt; b</a:t>
            </a:r>
            <a:r>
              <a:rPr lang="en-US" sz="1900" dirty="0"/>
              <a:t> or </a:t>
            </a:r>
            <a:r>
              <a:rPr lang="en-US" sz="1900" dirty="0" smtClean="0">
                <a:latin typeface="Consolas" panose="020B0609020204030204" pitchFamily="49" charset="0"/>
              </a:rPr>
              <a:t>b </a:t>
            </a:r>
            <a:r>
              <a:rPr lang="en-US" sz="1900" dirty="0">
                <a:latin typeface="Consolas" panose="020B0609020204030204" pitchFamily="49" charset="0"/>
              </a:rPr>
              <a:t>&gt; </a:t>
            </a:r>
            <a:r>
              <a:rPr lang="en-US" sz="1900" dirty="0" smtClean="0">
                <a:latin typeface="Consolas" panose="020B0609020204030204" pitchFamily="49" charset="0"/>
              </a:rPr>
              <a:t>a</a:t>
            </a:r>
            <a:endParaRPr lang="en-US" sz="1900" dirty="0" smtClean="0"/>
          </a:p>
          <a:p>
            <a:r>
              <a:rPr lang="en-US" sz="2100" dirty="0" smtClean="0"/>
              <a:t>The </a:t>
            </a:r>
            <a:r>
              <a:rPr lang="en-US" sz="2100" dirty="0"/>
              <a:t>semantics of </a:t>
            </a:r>
            <a:r>
              <a:rPr lang="en-US" sz="2100" dirty="0">
                <a:latin typeface="Consolas" panose="020B0609020204030204" pitchFamily="49" charset="0"/>
              </a:rPr>
              <a:t>&lt;</a:t>
            </a:r>
            <a:r>
              <a:rPr lang="en-US" sz="2100" dirty="0"/>
              <a:t> must be totally bound to the semantics of </a:t>
            </a:r>
            <a:r>
              <a:rPr lang="en-US" sz="2100" dirty="0" smtClean="0"/>
              <a:t>equality and related operations</a:t>
            </a:r>
          </a:p>
          <a:p>
            <a:pPr lvl="1"/>
            <a:r>
              <a:rPr lang="en-US" sz="1900" dirty="0" smtClean="0"/>
              <a:t>The following should always be true, otherwise </a:t>
            </a:r>
            <a:r>
              <a:rPr lang="en-US" sz="1900" dirty="0"/>
              <a:t>the world perishes</a:t>
            </a:r>
            <a:r>
              <a:rPr lang="en-US" sz="1900" dirty="0" smtClean="0"/>
              <a:t>.</a:t>
            </a:r>
          </a:p>
          <a:p>
            <a:pPr lvl="2">
              <a:tabLst>
                <a:tab pos="1828800" algn="l"/>
              </a:tabLst>
            </a:pPr>
            <a:r>
              <a:rPr lang="en-US" sz="1800" dirty="0">
                <a:latin typeface="Consolas" panose="020B0609020204030204" pitchFamily="49" charset="0"/>
              </a:rPr>
              <a:t>a &gt;= </a:t>
            </a:r>
            <a:r>
              <a:rPr lang="en-US" sz="1800" dirty="0" smtClean="0">
                <a:latin typeface="Consolas" panose="020B0609020204030204" pitchFamily="49" charset="0"/>
              </a:rPr>
              <a:t>b 	--&gt; !(</a:t>
            </a:r>
            <a:r>
              <a:rPr lang="en-US" sz="1800" dirty="0">
                <a:latin typeface="Consolas" panose="020B0609020204030204" pitchFamily="49" charset="0"/>
              </a:rPr>
              <a:t>a &lt; b</a:t>
            </a:r>
            <a:r>
              <a:rPr lang="en-US" sz="1800" dirty="0" smtClean="0">
                <a:latin typeface="Consolas" panose="020B0609020204030204" pitchFamily="49" charset="0"/>
              </a:rPr>
              <a:t>)</a:t>
            </a:r>
          </a:p>
          <a:p>
            <a:pPr lvl="2">
              <a:tabLst>
                <a:tab pos="1828800" algn="l"/>
              </a:tabLst>
            </a:pPr>
            <a:r>
              <a:rPr lang="en-US" sz="1800" dirty="0">
                <a:latin typeface="Consolas" panose="020B0609020204030204" pitchFamily="49" charset="0"/>
              </a:rPr>
              <a:t>a &gt; b 	--&gt; b &lt; a</a:t>
            </a:r>
          </a:p>
          <a:p>
            <a:pPr lvl="2"/>
            <a:r>
              <a:rPr lang="en-US" sz="1800" dirty="0">
                <a:latin typeface="Consolas" panose="020B0609020204030204" pitchFamily="49" charset="0"/>
              </a:rPr>
              <a:t>a </a:t>
            </a:r>
            <a:r>
              <a:rPr lang="en-US" sz="1800" dirty="0" smtClean="0">
                <a:latin typeface="Consolas" panose="020B0609020204030204" pitchFamily="49" charset="0"/>
              </a:rPr>
              <a:t>&lt;= </a:t>
            </a:r>
            <a:r>
              <a:rPr lang="en-US" sz="1800" dirty="0">
                <a:latin typeface="Consolas" panose="020B0609020204030204" pitchFamily="49" charset="0"/>
              </a:rPr>
              <a:t>b 	--&gt; </a:t>
            </a:r>
            <a:r>
              <a:rPr lang="en-US" sz="1800" dirty="0" smtClean="0">
                <a:latin typeface="Consolas" panose="020B0609020204030204" pitchFamily="49" charset="0"/>
              </a:rPr>
              <a:t>!(b </a:t>
            </a:r>
            <a:r>
              <a:rPr lang="en-US" sz="1800" dirty="0">
                <a:latin typeface="Consolas" panose="020B0609020204030204" pitchFamily="49" charset="0"/>
              </a:rPr>
              <a:t>&lt; </a:t>
            </a:r>
            <a:r>
              <a:rPr lang="en-US" sz="1800" dirty="0" smtClean="0">
                <a:latin typeface="Consolas" panose="020B0609020204030204" pitchFamily="49" charset="0"/>
              </a:rPr>
              <a:t>a)</a:t>
            </a:r>
            <a:endParaRPr lang="en-US" sz="1800" dirty="0"/>
          </a:p>
          <a:p>
            <a:pPr lvl="2"/>
            <a:endParaRPr lang="en-US" sz="1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Pattern for Regular </a:t>
            </a:r>
            <a:r>
              <a:rPr lang="en-US" dirty="0"/>
              <a:t>T</a:t>
            </a:r>
            <a:r>
              <a:rPr lang="en-US" dirty="0" smtClean="0"/>
              <a:t>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develop the simplest possible Regular </a:t>
            </a:r>
            <a:r>
              <a:rPr lang="en-US" dirty="0" smtClean="0"/>
              <a:t>(even </a:t>
            </a:r>
            <a:r>
              <a:rPr lang="en-US" dirty="0" smtClean="0"/>
              <a:t>totally ordered) </a:t>
            </a:r>
            <a:r>
              <a:rPr lang="en-US" dirty="0" smtClean="0"/>
              <a:t>type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singleton</a:t>
            </a:r>
          </a:p>
          <a:p>
            <a:r>
              <a:rPr lang="en-US" dirty="0" smtClean="0"/>
              <a:t>The dictionary says: </a:t>
            </a:r>
            <a:r>
              <a:rPr lang="en-US" dirty="0" smtClean="0">
                <a:latin typeface="Consolas" panose="020B0609020204030204" pitchFamily="49" charset="0"/>
              </a:rPr>
              <a:t>singleton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pair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triple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quadruple</a:t>
            </a:r>
            <a:r>
              <a:rPr lang="en-US" dirty="0" smtClean="0"/>
              <a:t>, etc. </a:t>
            </a:r>
          </a:p>
          <a:p>
            <a:pPr lvl="1"/>
            <a:r>
              <a:rPr lang="en-US" dirty="0" smtClean="0"/>
              <a:t>A pair has two things, well a singleton has just one </a:t>
            </a:r>
            <a:r>
              <a:rPr lang="en-US" dirty="0" smtClean="0"/>
              <a:t>thing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used as a pattern (or “template”) for any types you will want to create</a:t>
            </a:r>
          </a:p>
          <a:p>
            <a:pPr lvl="1"/>
            <a:r>
              <a:rPr lang="en-US" dirty="0"/>
              <a:t>It is the most simple class </a:t>
            </a:r>
            <a:r>
              <a:rPr lang="en-US" dirty="0" smtClean="0"/>
              <a:t>possible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will have no </a:t>
            </a:r>
            <a:r>
              <a:rPr lang="en-US" dirty="0" smtClean="0"/>
              <a:t>(functionality oriented) code whatsoever</a:t>
            </a:r>
            <a:endParaRPr lang="en-US" dirty="0"/>
          </a:p>
          <a:p>
            <a:pPr lvl="1"/>
            <a:r>
              <a:rPr lang="en-US" dirty="0"/>
              <a:t>It is the most complete class </a:t>
            </a:r>
            <a:r>
              <a:rPr lang="en-US" dirty="0" smtClean="0"/>
              <a:t>possible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will have all the language details about </a:t>
            </a:r>
            <a:r>
              <a:rPr lang="en-US" dirty="0" smtClean="0"/>
              <a:t>type creation that you </a:t>
            </a:r>
            <a:r>
              <a:rPr lang="en-US" dirty="0"/>
              <a:t>need to </a:t>
            </a:r>
            <a:r>
              <a:rPr lang="en-US" dirty="0" smtClean="0"/>
              <a:t>know</a:t>
            </a:r>
          </a:p>
          <a:p>
            <a:pPr lvl="1"/>
            <a:r>
              <a:rPr lang="en-US" dirty="0" smtClean="0"/>
              <a:t>It is a ‘pure’ regular type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type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948928" cy="435133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Singleton:</a:t>
            </a:r>
          </a:p>
          <a:p>
            <a:pPr marL="461963" lvl="1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template &lt;</a:t>
            </a:r>
            <a:r>
              <a:rPr lang="en-US" dirty="0" err="1" smtClean="0">
                <a:latin typeface="Consolas" panose="020B0609020204030204" pitchFamily="49" charset="0"/>
              </a:rPr>
              <a:t>typename</a:t>
            </a:r>
            <a:r>
              <a:rPr lang="en-US" dirty="0" smtClean="0">
                <a:latin typeface="Consolas" panose="020B0609020204030204" pitchFamily="49" charset="0"/>
              </a:rPr>
              <a:t> T&gt;</a:t>
            </a:r>
          </a:p>
          <a:p>
            <a:pPr marL="461963" lvl="1" indent="0">
              <a:spcBef>
                <a:spcPts val="600"/>
              </a:spcBef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singleton</a:t>
            </a:r>
          </a:p>
          <a:p>
            <a:pPr marL="461963" lvl="1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{</a:t>
            </a:r>
          </a:p>
          <a:p>
            <a:pPr marL="461963" lvl="1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    T value;</a:t>
            </a:r>
          </a:p>
          <a:p>
            <a:pPr marL="461963" lvl="1" indent="0">
              <a:spcBef>
                <a:spcPts val="600"/>
              </a:spcBef>
              <a:buNone/>
            </a:pPr>
            <a:r>
              <a:rPr lang="en-US" dirty="0" smtClean="0">
                <a:latin typeface="Consolas" panose="020B0609020204030204" pitchFamily="49" charset="0"/>
              </a:rPr>
              <a:t>};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template 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dirty="0" err="1">
                <a:latin typeface="Consolas" panose="020B0609020204030204" pitchFamily="49" charset="0"/>
              </a:rPr>
              <a:t>typename</a:t>
            </a:r>
            <a:r>
              <a:rPr lang="en-US" dirty="0">
                <a:latin typeface="Consolas" panose="020B0609020204030204" pitchFamily="49" charset="0"/>
              </a:rPr>
              <a:t> T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dirty="0" smtClean="0"/>
              <a:t>Why </a:t>
            </a:r>
            <a:r>
              <a:rPr lang="en-US" dirty="0" smtClean="0">
                <a:latin typeface="Consolas" panose="020B0609020204030204" pitchFamily="49" charset="0"/>
              </a:rPr>
              <a:t>template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We </a:t>
            </a:r>
            <a:r>
              <a:rPr lang="en-US" dirty="0"/>
              <a:t>want to write something which takes one type and returns another </a:t>
            </a:r>
            <a:r>
              <a:rPr lang="en-US" dirty="0" smtClean="0"/>
              <a:t>type, i.e. a ‘type function’</a:t>
            </a:r>
          </a:p>
          <a:p>
            <a:pPr lvl="2"/>
            <a:r>
              <a:rPr lang="en-US" dirty="0" smtClean="0"/>
              <a:t>In C++ the </a:t>
            </a:r>
            <a:r>
              <a:rPr lang="en-US" dirty="0" smtClean="0">
                <a:latin typeface="Consolas" panose="020B0609020204030204" pitchFamily="49" charset="0"/>
              </a:rPr>
              <a:t>template</a:t>
            </a:r>
            <a:r>
              <a:rPr lang="en-US" dirty="0" smtClean="0"/>
              <a:t> mechanism is just that</a:t>
            </a:r>
          </a:p>
          <a:p>
            <a:r>
              <a:rPr lang="en-US" dirty="0" smtClean="0"/>
              <a:t>Simplest type function example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</a:t>
            </a:r>
            <a:r>
              <a:rPr lang="en-US" dirty="0" smtClean="0"/>
              <a:t>: i.e. get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/>
              <a:t> and return an 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*</a:t>
            </a:r>
          </a:p>
          <a:p>
            <a:pPr lvl="1"/>
            <a:r>
              <a:rPr lang="en-US" dirty="0" smtClean="0"/>
              <a:t>Transform one type into another type</a:t>
            </a:r>
          </a:p>
          <a:p>
            <a:pPr marL="173038" indent="-173038">
              <a:spcBef>
                <a:spcPts val="600"/>
              </a:spcBef>
            </a:pPr>
            <a:r>
              <a:rPr lang="en-US" sz="2100" dirty="0" smtClean="0"/>
              <a:t>Singleton </a:t>
            </a:r>
            <a:r>
              <a:rPr lang="en-US" sz="2100" dirty="0" smtClean="0"/>
              <a:t>is a type function that takes a </a:t>
            </a:r>
            <a:r>
              <a:rPr lang="en-US" sz="2100" dirty="0" smtClean="0">
                <a:latin typeface="Consolas" panose="020B0609020204030204" pitchFamily="49" charset="0"/>
              </a:rPr>
              <a:t>T</a:t>
            </a:r>
            <a:r>
              <a:rPr lang="en-US" sz="2100" dirty="0" smtClean="0"/>
              <a:t> and gives us a </a:t>
            </a:r>
            <a:r>
              <a:rPr lang="en-US" sz="2100" dirty="0" smtClean="0">
                <a:latin typeface="Consolas" panose="020B0609020204030204" pitchFamily="49" charset="0"/>
              </a:rPr>
              <a:t>singleton&lt;T&gt;</a:t>
            </a:r>
            <a:endParaRPr lang="en-US" sz="2100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Generated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C++, each user defined type has 6 special functions</a:t>
            </a:r>
          </a:p>
          <a:p>
            <a:pPr lvl="1"/>
            <a:r>
              <a:rPr lang="en-US" dirty="0" smtClean="0"/>
              <a:t>Those are being generated by the compiler, if not explicitly provided</a:t>
            </a:r>
          </a:p>
          <a:p>
            <a:pPr lvl="1"/>
            <a:r>
              <a:rPr lang="en-US" dirty="0" smtClean="0"/>
              <a:t>These functions are </a:t>
            </a:r>
            <a:r>
              <a:rPr lang="en-US" i="1" dirty="0" smtClean="0"/>
              <a:t>always</a:t>
            </a:r>
            <a:r>
              <a:rPr lang="en-US" dirty="0" smtClean="0"/>
              <a:t> available</a:t>
            </a:r>
          </a:p>
          <a:p>
            <a:r>
              <a:rPr lang="en-US" dirty="0" smtClean="0"/>
              <a:t>Here are the 6 functions</a:t>
            </a:r>
          </a:p>
          <a:p>
            <a:pPr lvl="1"/>
            <a:r>
              <a:rPr lang="en-US" dirty="0" smtClean="0"/>
              <a:t>Default constructor</a:t>
            </a:r>
          </a:p>
          <a:p>
            <a:pPr lvl="1"/>
            <a:r>
              <a:rPr lang="en-US" dirty="0" smtClean="0"/>
              <a:t>Destructor</a:t>
            </a:r>
          </a:p>
          <a:p>
            <a:pPr lvl="1"/>
            <a:r>
              <a:rPr lang="en-US" dirty="0" smtClean="0"/>
              <a:t>Copy constructor</a:t>
            </a:r>
          </a:p>
          <a:p>
            <a:pPr lvl="1"/>
            <a:r>
              <a:rPr lang="en-US" dirty="0" smtClean="0"/>
              <a:t>Copy assignment</a:t>
            </a:r>
          </a:p>
          <a:p>
            <a:pPr lvl="1"/>
            <a:r>
              <a:rPr lang="en-US" dirty="0" smtClean="0"/>
              <a:t>Move constructor</a:t>
            </a:r>
          </a:p>
          <a:p>
            <a:pPr lvl="1"/>
            <a:r>
              <a:rPr lang="en-US" dirty="0" smtClean="0"/>
              <a:t>Move assignment</a:t>
            </a:r>
          </a:p>
          <a:p>
            <a:r>
              <a:rPr lang="en-US" dirty="0" smtClean="0"/>
              <a:t>The special functions are being automatically used in certain situations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4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Generated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Constructors are automatically used whenever a new instance of a user defined type is </a:t>
            </a:r>
            <a:r>
              <a:rPr lang="en-US" dirty="0" smtClean="0"/>
              <a:t>created (start lifetime of object)</a:t>
            </a:r>
            <a:endParaRPr lang="en-US" dirty="0" smtClean="0"/>
          </a:p>
          <a:p>
            <a:pPr lvl="1"/>
            <a:r>
              <a:rPr lang="en-US" dirty="0" smtClean="0"/>
              <a:t>Default constructor is used when no additional arguments are supplied:</a:t>
            </a:r>
          </a:p>
          <a:p>
            <a:pPr marL="9144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singleton&lt;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 s;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Destructor is automatically called whenever an instance of a user defined type goes out of </a:t>
            </a:r>
            <a:r>
              <a:rPr lang="en-US" dirty="0" smtClean="0"/>
              <a:t>scope (ends the lifetime of an object)</a:t>
            </a:r>
            <a:endParaRPr lang="en-US" dirty="0" smtClean="0"/>
          </a:p>
          <a:p>
            <a:pPr lvl="1"/>
            <a:r>
              <a:rPr lang="en-US" dirty="0" smtClean="0"/>
              <a:t>Copy constructor </a:t>
            </a:r>
            <a:r>
              <a:rPr lang="en-US" dirty="0"/>
              <a:t>is used </a:t>
            </a:r>
            <a:r>
              <a:rPr lang="en-US" dirty="0" smtClean="0"/>
              <a:t>whenever a new instance of a user defined type is created and initialized from another instance:</a:t>
            </a:r>
          </a:p>
          <a:p>
            <a:pPr marL="9144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singleton&lt;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 s1 = s;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Copy assignment is used whenever an existing instance of a user defined type is assigned </a:t>
            </a:r>
            <a:r>
              <a:rPr lang="en-US" dirty="0" smtClean="0"/>
              <a:t>to another </a:t>
            </a:r>
            <a:r>
              <a:rPr lang="en-US" dirty="0" smtClean="0"/>
              <a:t>instance:</a:t>
            </a:r>
          </a:p>
          <a:p>
            <a:pPr marL="9144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singleton&lt;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 s2; s2 = s1;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2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Generated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compiler generated special function by default invokes the corresponding special functions for all member data of the user defined type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Default constructor invokes default constructor of all members (in order of their definition)</a:t>
            </a:r>
          </a:p>
          <a:p>
            <a:pPr lvl="1"/>
            <a:r>
              <a:rPr lang="en-US" dirty="0" smtClean="0"/>
              <a:t>Destructor invokes destructors of all members (in reverse order)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2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Semi-regular </a:t>
            </a:r>
            <a:r>
              <a:rPr lang="en-US" dirty="0" smtClean="0">
                <a:latin typeface="Consolas" panose="020B0609020204030204" pitchFamily="49" charset="0"/>
              </a:rPr>
              <a:t>singleton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34728" cy="4351337"/>
          </a:xfrm>
        </p:spPr>
        <p:txBody>
          <a:bodyPr>
            <a:normAutofit fontScale="55000" lnSpcReduction="20000"/>
          </a:bodyPr>
          <a:lstStyle/>
          <a:p>
            <a:r>
              <a:rPr lang="en-US" sz="3200" dirty="0" smtClean="0"/>
              <a:t>Let’s implement support to make singleton Semiregular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</a:t>
            </a: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Semiregular: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>
                <a:solidFill>
                  <a:srgbClr val="795E26"/>
                </a:solidFill>
                <a:latin typeface="Consolas" panose="020B0609020204030204" pitchFamily="49" charset="0"/>
              </a:rPr>
              <a:t>singleton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() {}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     //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default constructor: could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be implicitly declared sometimes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>
                <a:solidFill>
                  <a:srgbClr val="795E26"/>
                </a:solidFill>
                <a:latin typeface="Consolas" panose="020B0609020204030204" pitchFamily="49" charset="0"/>
              </a:rPr>
              <a:t>~singleton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() {}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    //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destructor: could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be implicitly declared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>
                <a:solidFill>
                  <a:srgbClr val="795E26"/>
                </a:solidFill>
                <a:latin typeface="Consolas" panose="020B0609020204030204" pitchFamily="49" charset="0"/>
              </a:rPr>
              <a:t>singleton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3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copy constructor: could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be implicitly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declared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  :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300" dirty="0" err="1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23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300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3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795E26"/>
                </a:solidFill>
                <a:latin typeface="Consolas" panose="020B0609020204030204" pitchFamily="49" charset="0"/>
              </a:rPr>
              <a:t>operator=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3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copy assignment operator: could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be implicitly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declared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23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2300" dirty="0" err="1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23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300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23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9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Semi-regular </a:t>
            </a:r>
            <a:r>
              <a:rPr lang="en-US" dirty="0" smtClean="0">
                <a:latin typeface="Consolas" panose="020B0609020204030204" pitchFamily="49" charset="0"/>
              </a:rPr>
              <a:t>singleton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Let’s implement support to make singleton Semiregular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</a:t>
            </a: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Semiregular: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795E26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	     // default constructor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795E26"/>
                </a:solidFill>
                <a:latin typeface="Consolas" panose="020B0609020204030204" pitchFamily="49" charset="0"/>
              </a:rPr>
              <a:t>~singleton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destructor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copy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constructor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795E26"/>
                </a:solidFill>
                <a:latin typeface="Consolas" panose="020B0609020204030204" pitchFamily="49" charset="0"/>
              </a:rPr>
              <a:t>singleton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1080"/>
                </a:solidFill>
                <a:latin typeface="Consolas" panose="020B0609020204030204" pitchFamily="49" charset="0"/>
              </a:rPr>
              <a:t>x)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copy assignment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95E26"/>
                </a:solidFill>
                <a:latin typeface="Consolas" panose="020B0609020204030204" pitchFamily="49" charset="0"/>
              </a:rPr>
              <a:t>operator=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system architecture is the overall shared vision of the software system</a:t>
            </a:r>
          </a:p>
          <a:p>
            <a:pPr lvl="1"/>
            <a:r>
              <a:rPr lang="en-US" dirty="0" smtClean="0"/>
              <a:t>The high level design of a software system</a:t>
            </a:r>
          </a:p>
          <a:p>
            <a:r>
              <a:rPr lang="en-US" dirty="0" smtClean="0"/>
              <a:t>The fundamental organization of a system, embodied in its major components </a:t>
            </a:r>
          </a:p>
          <a:p>
            <a:pPr lvl="1"/>
            <a:r>
              <a:rPr lang="en-US" dirty="0" smtClean="0"/>
              <a:t>Each component represents a broad category of functionality</a:t>
            </a:r>
          </a:p>
          <a:p>
            <a:pPr lvl="1"/>
            <a:r>
              <a:rPr lang="en-US" dirty="0" smtClean="0"/>
              <a:t>Components represent possibly many classes that work together as one</a:t>
            </a:r>
          </a:p>
          <a:p>
            <a:r>
              <a:rPr lang="en-US" dirty="0" smtClean="0"/>
              <a:t>Their relationships to each other and the environment</a:t>
            </a:r>
          </a:p>
          <a:p>
            <a:pPr lvl="1"/>
            <a:r>
              <a:rPr lang="en-US" dirty="0" smtClean="0"/>
              <a:t>Components are linked with connections</a:t>
            </a:r>
          </a:p>
          <a:p>
            <a:pPr lvl="1"/>
            <a:r>
              <a:rPr lang="en-US" dirty="0" smtClean="0"/>
              <a:t>Each connection represents potentially numerous communication channels</a:t>
            </a:r>
          </a:p>
          <a:p>
            <a:r>
              <a:rPr lang="en-US" dirty="0" smtClean="0"/>
              <a:t>The principles governing its design and evolution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Semi-regular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semantics of the default constructor?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this case you want whatever the default value of </a:t>
            </a:r>
            <a:r>
              <a:rPr lang="en-US" dirty="0">
                <a:latin typeface="Consolas" panose="020B0609020204030204" pitchFamily="49" charset="0"/>
              </a:rPr>
              <a:t>T</a:t>
            </a:r>
            <a:r>
              <a:rPr lang="en-US" dirty="0"/>
              <a:t> is, to be constructed. The compiler will do this for us</a:t>
            </a:r>
            <a:r>
              <a:rPr lang="en-US" dirty="0" smtClean="0"/>
              <a:t>.</a:t>
            </a:r>
          </a:p>
          <a:p>
            <a:r>
              <a:rPr lang="en-US" dirty="0"/>
              <a:t>The default constructor will always be synthesized by the compiler unless you have another constructor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Always add it to avoid surprises!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0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Semi-regular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Should the destructor be virtual?</a:t>
            </a:r>
          </a:p>
          <a:p>
            <a:pPr lvl="1"/>
            <a:r>
              <a:rPr lang="en-US" dirty="0" smtClean="0"/>
              <a:t>No! Why should it be?</a:t>
            </a:r>
          </a:p>
          <a:p>
            <a:pPr lvl="1"/>
            <a:r>
              <a:rPr lang="en-US" dirty="0" smtClean="0"/>
              <a:t>Some people say ‘all destructors have to be virtual’ – they couldn’t be more wrong than that!</a:t>
            </a:r>
          </a:p>
          <a:p>
            <a:r>
              <a:rPr lang="en-US" dirty="0"/>
              <a:t>Feel free to make singleton </a:t>
            </a:r>
            <a:r>
              <a:rPr lang="en-US" dirty="0" smtClean="0">
                <a:latin typeface="Consolas" panose="020B0609020204030204" pitchFamily="49" charset="0"/>
              </a:rPr>
              <a:t>final</a:t>
            </a:r>
            <a:r>
              <a:rPr lang="en-US" dirty="0" smtClean="0"/>
              <a:t> to prevent people from deriving from it</a:t>
            </a:r>
          </a:p>
          <a:p>
            <a:pPr lvl="1"/>
            <a:r>
              <a:rPr lang="en-US" dirty="0" smtClean="0"/>
              <a:t>There is no point in ever deriving from it anyways:</a:t>
            </a:r>
          </a:p>
          <a:p>
            <a:pPr lvl="1"/>
            <a:endParaRPr lang="en-US" dirty="0" smtClean="0"/>
          </a:p>
          <a:p>
            <a:pPr marL="9144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final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...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2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61963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Regular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AF00DB"/>
                </a:solidFill>
                <a:latin typeface="Consolas" panose="020B0609020204030204" pitchFamily="49" charset="0"/>
              </a:rPr>
              <a:t>operator==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AF00DB"/>
                </a:solidFill>
                <a:latin typeface="Consolas" panose="020B0609020204030204" pitchFamily="49" charset="0"/>
              </a:rPr>
              <a:t>operator!=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!(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400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600" dirty="0" smtClean="0"/>
              <a:t>Recall </a:t>
            </a:r>
            <a:r>
              <a:rPr lang="en-US" sz="2600" dirty="0"/>
              <a:t>that we decided not to define these as member </a:t>
            </a:r>
            <a:r>
              <a:rPr lang="en-US" sz="2600" dirty="0" smtClean="0"/>
              <a:t>functions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they </a:t>
            </a:r>
            <a:r>
              <a:rPr lang="en-US" sz="2200" dirty="0"/>
              <a:t>are </a:t>
            </a:r>
            <a:r>
              <a:rPr lang="en-US" sz="2200" dirty="0" smtClean="0"/>
              <a:t>symmetric 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>
                <a:latin typeface="Consolas" panose="020B0609020204030204" pitchFamily="49" charset="0"/>
              </a:rPr>
              <a:t>friend</a:t>
            </a:r>
            <a:r>
              <a:rPr lang="en-US" sz="2200" dirty="0" smtClean="0"/>
              <a:t> </a:t>
            </a:r>
            <a:r>
              <a:rPr lang="en-US" sz="2200" dirty="0"/>
              <a:t>functions inside the class declaration are not member </a:t>
            </a:r>
            <a:r>
              <a:rPr lang="en-US" sz="2200" dirty="0" smtClean="0"/>
              <a:t>functions</a:t>
            </a:r>
          </a:p>
          <a:p>
            <a:pPr lvl="2">
              <a:spcBef>
                <a:spcPts val="600"/>
              </a:spcBef>
            </a:pPr>
            <a:r>
              <a:rPr lang="en-US" sz="1700" dirty="0" smtClean="0"/>
              <a:t>but </a:t>
            </a:r>
            <a:r>
              <a:rPr lang="en-US" sz="1700" dirty="0"/>
              <a:t>still have all the access to all the </a:t>
            </a:r>
            <a:r>
              <a:rPr lang="en-US" sz="1700" dirty="0" smtClean="0"/>
              <a:t>members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More </a:t>
            </a:r>
            <a:r>
              <a:rPr lang="en-US" sz="2200" dirty="0"/>
              <a:t>importantly this signature is nice. If you put it outside you discover you have to write an ugly </a:t>
            </a:r>
            <a:r>
              <a:rPr lang="en-US" sz="2200" dirty="0" smtClean="0"/>
              <a:t>thing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8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Equality and the three laws of thought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law of identity</a:t>
            </a:r>
            <a:r>
              <a:rPr lang="en-US" dirty="0"/>
              <a:t>: </a:t>
            </a:r>
            <a:r>
              <a:rPr lang="en-US" dirty="0">
                <a:latin typeface="Consolas" panose="020B0609020204030204" pitchFamily="49" charset="0"/>
              </a:rPr>
              <a:t>a == </a:t>
            </a:r>
            <a:r>
              <a:rPr lang="en-US" dirty="0" smtClean="0">
                <a:latin typeface="Consolas" panose="020B0609020204030204" pitchFamily="49" charset="0"/>
              </a:rPr>
              <a:t>a</a:t>
            </a:r>
          </a:p>
          <a:p>
            <a:pPr lvl="1"/>
            <a:r>
              <a:rPr lang="en-US" dirty="0" smtClean="0"/>
              <a:t>Popeye </a:t>
            </a:r>
            <a:r>
              <a:rPr lang="en-US" dirty="0"/>
              <a:t>the Sailor used to say, “I </a:t>
            </a:r>
            <a:r>
              <a:rPr lang="en-US" dirty="0" smtClean="0"/>
              <a:t>am, </a:t>
            </a:r>
            <a:r>
              <a:rPr lang="en-US" dirty="0"/>
              <a:t>what I am</a:t>
            </a:r>
            <a:r>
              <a:rPr lang="en-US" dirty="0" smtClean="0"/>
              <a:t>”</a:t>
            </a:r>
          </a:p>
          <a:p>
            <a:r>
              <a:rPr lang="en-US" b="1" dirty="0"/>
              <a:t>The law of non-contradiction: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You </a:t>
            </a:r>
            <a:r>
              <a:rPr lang="en-US" dirty="0"/>
              <a:t>cannot have a predicate </a:t>
            </a: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/>
              <a:t> be true and </a:t>
            </a:r>
            <a:r>
              <a:rPr lang="en-US" dirty="0">
                <a:latin typeface="Consolas" panose="020B0609020204030204" pitchFamily="49" charset="0"/>
              </a:rPr>
              <a:t>!P</a:t>
            </a:r>
            <a:r>
              <a:rPr lang="en-US" dirty="0"/>
              <a:t> be true at the same time</a:t>
            </a:r>
            <a:r>
              <a:rPr lang="en-US" dirty="0" smtClean="0"/>
              <a:t>.</a:t>
            </a:r>
          </a:p>
          <a:p>
            <a:r>
              <a:rPr lang="en-US" b="1" dirty="0"/>
              <a:t>The law of excluded middle: </a:t>
            </a:r>
            <a:endParaRPr lang="en-US" b="1" dirty="0" smtClean="0"/>
          </a:p>
          <a:p>
            <a:pPr lvl="1"/>
            <a:r>
              <a:rPr lang="en-US" dirty="0" smtClean="0"/>
              <a:t>Every </a:t>
            </a:r>
            <a:r>
              <a:rPr lang="en-US" dirty="0"/>
              <a:t>predicate </a:t>
            </a: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/>
              <a:t> must be either true, or false.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72200" y="4648200"/>
            <a:ext cx="4343399" cy="6463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Exercise:</a:t>
            </a:r>
            <a:r>
              <a:rPr lang="en-US" dirty="0"/>
              <a:t> </a:t>
            </a:r>
            <a:r>
              <a:rPr lang="en-US" dirty="0" smtClean="0"/>
              <a:t>Figure </a:t>
            </a:r>
            <a:r>
              <a:rPr lang="en-US" dirty="0"/>
              <a:t>out a type </a:t>
            </a:r>
            <a:r>
              <a:rPr lang="en-US" dirty="0" smtClean="0"/>
              <a:t>that </a:t>
            </a:r>
            <a:r>
              <a:rPr lang="en-US" dirty="0"/>
              <a:t>violates the law of identity</a:t>
            </a:r>
          </a:p>
        </p:txBody>
      </p:sp>
    </p:spTree>
    <p:extLst>
      <p:ext uri="{BB962C8B-B14F-4D97-AF65-F5344CB8AC3E}">
        <p14:creationId xmlns:p14="http://schemas.microsoft.com/office/powerpoint/2010/main" val="409819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Totally ordered </a:t>
            </a:r>
            <a:r>
              <a:rPr lang="en-US" dirty="0">
                <a:latin typeface="Consolas" panose="020B0609020204030204" pitchFamily="49" charset="0"/>
              </a:rPr>
              <a:t>singleton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TotallyOrdered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operator&lt;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operator&gt;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operator&lt;=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!(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operator&gt;=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!(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in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requirements do we have apply to T in order for singleton&lt;T&gt; to be valid?</a:t>
            </a:r>
          </a:p>
          <a:p>
            <a:pPr lvl="1"/>
            <a:r>
              <a:rPr lang="en-US" dirty="0" smtClean="0"/>
              <a:t>C++20 introduced concepts allowing to constrain use of singleton</a:t>
            </a:r>
          </a:p>
          <a:p>
            <a:pPr marL="461963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requires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::regular&lt;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&gt; || </a:t>
            </a:r>
            <a:r>
              <a:rPr lang="en-US" sz="1400" dirty="0" err="1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::semiregular&lt;T&gt; || </a:t>
            </a:r>
            <a:r>
              <a:rPr lang="en-US" sz="1400" dirty="0" err="1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totally_ordered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&lt;T&gt;) 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267F99"/>
                </a:solidFill>
                <a:latin typeface="Consolas" panose="020B0609020204030204" pitchFamily="49" charset="0"/>
              </a:rPr>
              <a:t>singleton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final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// ...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179388" indent="-179388">
              <a:spcBef>
                <a:spcPts val="600"/>
              </a:spcBef>
            </a:pPr>
            <a:r>
              <a:rPr lang="en-US" dirty="0" smtClean="0"/>
              <a:t>You </a:t>
            </a:r>
            <a:r>
              <a:rPr lang="en-US" dirty="0"/>
              <a:t>might wonder how == will work, if you plug-in only a </a:t>
            </a:r>
            <a:r>
              <a:rPr lang="en-US" dirty="0" smtClean="0"/>
              <a:t>semiregular type T </a:t>
            </a:r>
          </a:p>
          <a:p>
            <a:pPr marL="453708" lvl="1" indent="-179388">
              <a:spcBef>
                <a:spcPts val="600"/>
              </a:spcBef>
            </a:pPr>
            <a:r>
              <a:rPr lang="en-US" dirty="0" smtClean="0"/>
              <a:t>In </a:t>
            </a:r>
            <a:r>
              <a:rPr lang="en-US" dirty="0"/>
              <a:t>C</a:t>
            </a:r>
            <a:r>
              <a:rPr lang="en-US" dirty="0" smtClean="0"/>
              <a:t>++ templates, </a:t>
            </a:r>
            <a:r>
              <a:rPr lang="en-US" dirty="0"/>
              <a:t>things don’t have to be defined unless they are </a:t>
            </a:r>
            <a:r>
              <a:rPr lang="en-US" dirty="0" smtClean="0"/>
              <a:t>used</a:t>
            </a:r>
          </a:p>
          <a:p>
            <a:pPr marL="728028" lvl="2" indent="-179388">
              <a:spcBef>
                <a:spcPts val="600"/>
              </a:spcBef>
            </a:pPr>
            <a:r>
              <a:rPr lang="en-US" dirty="0" smtClean="0"/>
              <a:t>If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  <a:r>
              <a:rPr lang="en-US" dirty="0" smtClean="0"/>
              <a:t> has </a:t>
            </a:r>
            <a:r>
              <a:rPr lang="en-US" dirty="0"/>
              <a:t>no equality, </a:t>
            </a:r>
            <a:r>
              <a:rPr lang="en-US" dirty="0" smtClean="0">
                <a:latin typeface="Consolas" panose="020B0609020204030204" pitchFamily="49" charset="0"/>
              </a:rPr>
              <a:t>singleton&lt;T&gt;</a:t>
            </a:r>
            <a:r>
              <a:rPr lang="en-US" dirty="0" smtClean="0"/>
              <a:t> will </a:t>
            </a:r>
            <a:r>
              <a:rPr lang="en-US" dirty="0"/>
              <a:t>have copy constructor and assignment but </a:t>
            </a:r>
            <a:r>
              <a:rPr lang="en-US" dirty="0" smtClean="0"/>
              <a:t>no equality</a:t>
            </a:r>
            <a:r>
              <a:rPr lang="en-US" dirty="0"/>
              <a:t>. </a:t>
            </a:r>
            <a:endParaRPr lang="en-US" dirty="0" smtClean="0"/>
          </a:p>
          <a:p>
            <a:pPr marL="728028" lvl="2" indent="-179388">
              <a:spcBef>
                <a:spcPts val="600"/>
              </a:spcBef>
            </a:pPr>
            <a:r>
              <a:rPr lang="en-US" dirty="0" smtClean="0"/>
              <a:t>If </a:t>
            </a:r>
            <a:r>
              <a:rPr lang="en-US" dirty="0">
                <a:latin typeface="Consolas" panose="020B0609020204030204" pitchFamily="49" charset="0"/>
              </a:rPr>
              <a:t>T</a:t>
            </a:r>
            <a:r>
              <a:rPr lang="en-US" dirty="0"/>
              <a:t> has an equality, then </a:t>
            </a:r>
            <a:r>
              <a:rPr lang="en-US" dirty="0" smtClean="0">
                <a:latin typeface="Consolas" panose="020B0609020204030204" pitchFamily="49" charset="0"/>
              </a:rPr>
              <a:t>singleton&lt;T&gt;</a:t>
            </a:r>
            <a:r>
              <a:rPr lang="en-US" dirty="0" smtClean="0"/>
              <a:t> </a:t>
            </a:r>
            <a:r>
              <a:rPr lang="en-US" dirty="0"/>
              <a:t>will have </a:t>
            </a:r>
            <a:r>
              <a:rPr lang="en-US" dirty="0" smtClean="0"/>
              <a:t>equality</a:t>
            </a:r>
          </a:p>
          <a:p>
            <a:pPr marL="728028" lvl="2" indent="-179388">
              <a:spcBef>
                <a:spcPts val="600"/>
              </a:spcBef>
            </a:pPr>
            <a:r>
              <a:rPr lang="en-US" dirty="0"/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24601" y="3582768"/>
            <a:ext cx="4343399" cy="646331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Exercise:</a:t>
            </a:r>
            <a:r>
              <a:rPr lang="en-US" dirty="0"/>
              <a:t> </a:t>
            </a:r>
            <a:r>
              <a:rPr lang="en-US" dirty="0" smtClean="0"/>
              <a:t>Copy the file for </a:t>
            </a:r>
            <a:r>
              <a:rPr lang="en-US" dirty="0" smtClean="0">
                <a:latin typeface="Consolas" panose="020B0609020204030204" pitchFamily="49" charset="0"/>
              </a:rPr>
              <a:t>singleton</a:t>
            </a:r>
            <a:r>
              <a:rPr lang="en-US" dirty="0" smtClean="0"/>
              <a:t> and modify it to write </a:t>
            </a:r>
            <a:r>
              <a:rPr lang="en-US" dirty="0" smtClean="0">
                <a:latin typeface="Consolas" panose="020B0609020204030204" pitchFamily="49" charset="0"/>
              </a:rPr>
              <a:t>pair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17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Pattern: Composite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Context:</a:t>
            </a:r>
          </a:p>
          <a:p>
            <a:pPr lvl="1"/>
            <a:r>
              <a:rPr lang="en-US" dirty="0"/>
              <a:t>1. Primitive objects can be combined into composite </a:t>
            </a:r>
            <a:r>
              <a:rPr lang="en-US" dirty="0" smtClean="0"/>
              <a:t>objects</a:t>
            </a:r>
            <a:endParaRPr lang="en-US" dirty="0"/>
          </a:p>
          <a:p>
            <a:pPr lvl="1"/>
            <a:r>
              <a:rPr lang="en-US" dirty="0"/>
              <a:t>2. </a:t>
            </a:r>
            <a:r>
              <a:rPr lang="en-US" dirty="0" smtClean="0"/>
              <a:t>Programs treat </a:t>
            </a:r>
            <a:r>
              <a:rPr lang="en-US" dirty="0"/>
              <a:t>a composite object as a primitive </a:t>
            </a:r>
            <a:r>
              <a:rPr lang="en-US" dirty="0" smtClean="0"/>
              <a:t>object</a:t>
            </a:r>
          </a:p>
          <a:p>
            <a:r>
              <a:rPr lang="en-US" b="1" dirty="0"/>
              <a:t>Solution:</a:t>
            </a:r>
          </a:p>
          <a:p>
            <a:pPr lvl="1"/>
            <a:r>
              <a:rPr lang="en-US" dirty="0"/>
              <a:t>1. Define an interface </a:t>
            </a:r>
            <a:r>
              <a:rPr lang="en-US" dirty="0" smtClean="0"/>
              <a:t>that </a:t>
            </a:r>
            <a:r>
              <a:rPr lang="en-US" dirty="0"/>
              <a:t>is an abstraction for the primitive </a:t>
            </a:r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2</a:t>
            </a:r>
            <a:r>
              <a:rPr lang="en-US" dirty="0"/>
              <a:t>. A composite object contains a collection of primitive </a:t>
            </a:r>
            <a:r>
              <a:rPr lang="en-US" dirty="0" smtClean="0"/>
              <a:t>objects</a:t>
            </a:r>
            <a:endParaRPr lang="en-US" dirty="0"/>
          </a:p>
          <a:p>
            <a:pPr lvl="1"/>
            <a:r>
              <a:rPr lang="en-US" dirty="0"/>
              <a:t>3. Both primitive classes and composite classes implement that </a:t>
            </a:r>
            <a:r>
              <a:rPr lang="en-US" dirty="0" smtClean="0"/>
              <a:t>interface</a:t>
            </a:r>
            <a:endParaRPr lang="en-US" dirty="0"/>
          </a:p>
          <a:p>
            <a:pPr lvl="1"/>
            <a:r>
              <a:rPr lang="en-US" dirty="0"/>
              <a:t>4. When implementing a method from the </a:t>
            </a:r>
            <a:r>
              <a:rPr lang="en-US" dirty="0" smtClean="0"/>
              <a:t>interface, </a:t>
            </a:r>
            <a:r>
              <a:rPr lang="en-US" dirty="0"/>
              <a:t>the composite </a:t>
            </a:r>
            <a:r>
              <a:rPr lang="en-US" dirty="0" smtClean="0"/>
              <a:t>class applies </a:t>
            </a:r>
            <a:r>
              <a:rPr lang="en-US" dirty="0"/>
              <a:t>the method to its primitive objects and combines the </a:t>
            </a:r>
            <a:r>
              <a:rPr lang="en-US" dirty="0" smtClean="0"/>
              <a:t>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Instrumented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performance measuring tool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4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nstrumented&lt;T&gt;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025128" cy="4351337"/>
          </a:xfrm>
        </p:spPr>
        <p:txBody>
          <a:bodyPr/>
          <a:lstStyle/>
          <a:p>
            <a:r>
              <a:rPr lang="en-US" dirty="0" smtClean="0"/>
              <a:t>We will write </a:t>
            </a:r>
            <a:r>
              <a:rPr lang="en-US" dirty="0"/>
              <a:t>a wrapper (</a:t>
            </a:r>
            <a:r>
              <a:rPr lang="en-US" dirty="0" smtClean="0"/>
              <a:t>adapter, decorator) class </a:t>
            </a:r>
            <a:r>
              <a:rPr lang="en-US" dirty="0">
                <a:latin typeface="Consolas" panose="020B0609020204030204" pitchFamily="49" charset="0"/>
              </a:rPr>
              <a:t>instrumented&lt;T&gt;</a:t>
            </a:r>
            <a:r>
              <a:rPr lang="en-US" dirty="0"/>
              <a:t> which will </a:t>
            </a:r>
            <a:r>
              <a:rPr lang="en-US" dirty="0" smtClean="0"/>
              <a:t>take </a:t>
            </a:r>
            <a:r>
              <a:rPr lang="en-US" dirty="0"/>
              <a:t>a type </a:t>
            </a:r>
            <a:r>
              <a:rPr lang="en-US" dirty="0">
                <a:latin typeface="Consolas" panose="020B0609020204030204" pitchFamily="49" charset="0"/>
              </a:rPr>
              <a:t>T</a:t>
            </a:r>
            <a:r>
              <a:rPr lang="en-US" dirty="0"/>
              <a:t> and behave exactly like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</a:p>
          <a:p>
            <a:r>
              <a:rPr lang="en-US" dirty="0" smtClean="0"/>
              <a:t>We will be able </a:t>
            </a:r>
            <a:r>
              <a:rPr lang="en-US" dirty="0"/>
              <a:t>to </a:t>
            </a:r>
            <a:r>
              <a:rPr lang="en-US" dirty="0" smtClean="0"/>
              <a:t>use </a:t>
            </a:r>
            <a:r>
              <a:rPr lang="en-US" dirty="0">
                <a:latin typeface="Consolas" panose="020B0609020204030204" pitchFamily="49" charset="0"/>
              </a:rPr>
              <a:t>instrumented&lt;T&gt;</a:t>
            </a:r>
            <a:r>
              <a:rPr lang="en-US" dirty="0"/>
              <a:t> </a:t>
            </a:r>
            <a:r>
              <a:rPr lang="en-US" dirty="0" smtClean="0"/>
              <a:t>for any algorithm or container</a:t>
            </a:r>
            <a:endParaRPr lang="en-US" dirty="0"/>
          </a:p>
          <a:p>
            <a:pPr lvl="1"/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will behave </a:t>
            </a:r>
            <a:r>
              <a:rPr lang="en-US" dirty="0" smtClean="0"/>
              <a:t>normally, just like a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addition it will count all the operations that are applied to </a:t>
            </a:r>
            <a:r>
              <a:rPr lang="en-US" dirty="0" smtClean="0"/>
              <a:t>it</a:t>
            </a:r>
          </a:p>
          <a:p>
            <a:r>
              <a:rPr lang="en-US" dirty="0"/>
              <a:t>Which operations </a:t>
            </a:r>
            <a:r>
              <a:rPr lang="en-US" dirty="0" smtClean="0"/>
              <a:t>should we </a:t>
            </a:r>
            <a:r>
              <a:rPr lang="en-US" dirty="0"/>
              <a:t>count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ones specified by our concepts!</a:t>
            </a:r>
          </a:p>
          <a:p>
            <a:r>
              <a:rPr lang="en-US" dirty="0">
                <a:latin typeface="Consolas" panose="020B0609020204030204" pitchFamily="49" charset="0"/>
              </a:rPr>
              <a:t>T</a:t>
            </a:r>
            <a:r>
              <a:rPr lang="en-US" dirty="0"/>
              <a:t> will be </a:t>
            </a:r>
            <a:r>
              <a:rPr lang="en-US" dirty="0" err="1">
                <a:latin typeface="Consolas" panose="020B0609020204030204" pitchFamily="49" charset="0"/>
              </a:rPr>
              <a:t>SemiRegular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Regular</a:t>
            </a:r>
            <a:r>
              <a:rPr lang="en-US" dirty="0"/>
              <a:t>, or </a:t>
            </a:r>
            <a:r>
              <a:rPr lang="en-US" dirty="0" err="1" smtClean="0">
                <a:latin typeface="Consolas" panose="020B0609020204030204" pitchFamily="49" charset="0"/>
              </a:rPr>
              <a:t>TotallyOrdered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/>
              <a:t>R</a:t>
            </a:r>
            <a:r>
              <a:rPr lang="en-US" dirty="0" smtClean="0"/>
              <a:t>edefine </a:t>
            </a:r>
            <a:r>
              <a:rPr lang="en-US" dirty="0"/>
              <a:t>all the operations: copy constructor, assignment, </a:t>
            </a:r>
            <a:r>
              <a:rPr lang="en-US" dirty="0" smtClean="0"/>
              <a:t>operator&lt;, </a:t>
            </a:r>
            <a:r>
              <a:rPr lang="en-US" dirty="0" err="1"/>
              <a:t>etc</a:t>
            </a:r>
            <a:r>
              <a:rPr lang="en-US" dirty="0"/>
              <a:t>, adding code to count them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instrumented&lt;T&gt;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For example: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::vector&lt;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my_func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vec.begin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vec.end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endParaRPr lang="en-US" dirty="0" smtClean="0"/>
          </a:p>
          <a:p>
            <a:r>
              <a:rPr lang="en-US" sz="2400" dirty="0" smtClean="0"/>
              <a:t>Could </a:t>
            </a:r>
            <a:r>
              <a:rPr lang="en-US" sz="2400" dirty="0"/>
              <a:t>be replaced by: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::vector&lt;instrumented&lt;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my_func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vec.begin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vec.end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endParaRPr lang="en-US" dirty="0" smtClean="0"/>
          </a:p>
          <a:p>
            <a:r>
              <a:rPr lang="en-US" sz="2400" dirty="0" smtClean="0"/>
              <a:t>And </a:t>
            </a:r>
            <a:r>
              <a:rPr lang="en-US" sz="2400" dirty="0"/>
              <a:t>it will count all </a:t>
            </a:r>
            <a:r>
              <a:rPr lang="en-US" sz="2400" dirty="0" smtClean="0"/>
              <a:t>operations</a:t>
            </a:r>
          </a:p>
          <a:p>
            <a:r>
              <a:rPr lang="en-US" sz="2400" dirty="0"/>
              <a:t>Writing this particular class will teach </a:t>
            </a:r>
            <a:r>
              <a:rPr lang="en-US" sz="2400" dirty="0" smtClean="0"/>
              <a:t>to </a:t>
            </a:r>
            <a:r>
              <a:rPr lang="en-US" sz="2400" dirty="0"/>
              <a:t>write </a:t>
            </a:r>
            <a:r>
              <a:rPr lang="en-US" sz="2400" dirty="0">
                <a:latin typeface="Consolas" panose="020B0609020204030204" pitchFamily="49" charset="0"/>
              </a:rPr>
              <a:t>Regular</a:t>
            </a:r>
            <a:r>
              <a:rPr lang="en-US" sz="2400" dirty="0"/>
              <a:t> classes right.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3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Important Properties of </a:t>
            </a:r>
            <a:br>
              <a:rPr lang="en-US" smtClean="0"/>
            </a:br>
            <a:r>
              <a:rPr lang="en-US" smtClean="0"/>
              <a:t>Software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High-enough level of abstraction that the system can be viewed as a whole</a:t>
            </a:r>
          </a:p>
          <a:p>
            <a:r>
              <a:rPr lang="en-US" dirty="0" smtClean="0"/>
              <a:t>Structure must support the functionality required of the system</a:t>
            </a:r>
          </a:p>
          <a:p>
            <a:r>
              <a:rPr lang="en-US" dirty="0" smtClean="0"/>
              <a:t>Structure must conform to the system qualities (e.g. performance, security, reliability, flexibility, and extensibility ) </a:t>
            </a:r>
          </a:p>
          <a:p>
            <a:r>
              <a:rPr lang="en-US" dirty="0" smtClean="0"/>
              <a:t>At the architectural level, all implementation details are hidden</a:t>
            </a:r>
          </a:p>
          <a:p>
            <a:r>
              <a:rPr lang="en-US" dirty="0"/>
              <a:t>Keep your architecture </a:t>
            </a:r>
            <a:r>
              <a:rPr lang="en-US" dirty="0" smtClean="0"/>
              <a:t>as </a:t>
            </a:r>
            <a:r>
              <a:rPr lang="en-US" dirty="0"/>
              <a:t>small as it possibly can be, while still meeting your architectural objectives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7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instrumented&lt;T&gt;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500" dirty="0"/>
              <a:t>What to do with all the counts? Where do they get stored? </a:t>
            </a:r>
            <a:endParaRPr lang="en-US" sz="2500" dirty="0" smtClean="0"/>
          </a:p>
          <a:p>
            <a:r>
              <a:rPr lang="en-US" sz="2500" dirty="0"/>
              <a:t>We will define a base class to hold this data</a:t>
            </a:r>
            <a:r>
              <a:rPr lang="en-US" sz="2500" dirty="0" smtClean="0"/>
              <a:t>: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instrumented_base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enum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operations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n = 0, copy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assignment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destructor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98658"/>
                </a:solidFill>
                <a:latin typeface="Consolas" panose="020B0609020204030204" pitchFamily="49" charset="0"/>
              </a:rPr>
              <a:t>default_constructor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equality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comparison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construction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constexpr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number_ops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8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constexpr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counter_names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number_ops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 =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n", 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copy"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"assignment"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"destructor"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default_constructor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"equality"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"comparison"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construction"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counts[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number_ops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9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instrumented&lt;T&gt;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10030968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Use this base class as:</a:t>
            </a:r>
          </a:p>
          <a:p>
            <a:endParaRPr lang="en-US" dirty="0" smtClean="0"/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T&gt;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::semiregular&lt;T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 ||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::regular&lt;T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 ||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totally_ordered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&gt;)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instrumented :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instrumented_base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endParaRPr lang="en-US" dirty="0" smtClean="0"/>
          </a:p>
          <a:p>
            <a:r>
              <a:rPr lang="en-US" dirty="0" smtClean="0"/>
              <a:t>Note that the base class does not change the size of </a:t>
            </a:r>
            <a:r>
              <a:rPr lang="en-US" dirty="0" smtClean="0">
                <a:latin typeface="Consolas" panose="020B0609020204030204" pitchFamily="49" charset="0"/>
              </a:rPr>
              <a:t>instrumented&lt;T&gt;</a:t>
            </a:r>
            <a:r>
              <a:rPr lang="en-US" dirty="0" smtClean="0"/>
              <a:t>, i.e. 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(instrumented&lt;T&gt;) ==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3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instrumented&lt;T&gt;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406128" cy="4351337"/>
          </a:xfrm>
        </p:spPr>
        <p:txBody>
          <a:bodyPr>
            <a:normAutofit fontScale="47500" lnSpcReduction="20000"/>
          </a:bodyPr>
          <a:lstStyle/>
          <a:p>
            <a:r>
              <a:rPr lang="en-US" sz="3300" dirty="0"/>
              <a:t>Copy and paste the </a:t>
            </a:r>
            <a:r>
              <a:rPr lang="en-US" sz="3300" dirty="0" smtClean="0"/>
              <a:t>singleton.hpp </a:t>
            </a:r>
            <a:r>
              <a:rPr lang="en-US" sz="3300" dirty="0"/>
              <a:t>file </a:t>
            </a:r>
            <a:r>
              <a:rPr lang="en-US" sz="3300" dirty="0" smtClean="0"/>
              <a:t>we created</a:t>
            </a:r>
            <a:endParaRPr lang="en-US" sz="3300" dirty="0"/>
          </a:p>
          <a:p>
            <a:r>
              <a:rPr lang="en-US" sz="3300" dirty="0"/>
              <a:t>Replace the string </a:t>
            </a:r>
            <a:r>
              <a:rPr lang="en-US" sz="3300" dirty="0">
                <a:latin typeface="Consolas" panose="020B0609020204030204" pitchFamily="49" charset="0"/>
              </a:rPr>
              <a:t>singleton</a:t>
            </a:r>
            <a:r>
              <a:rPr lang="en-US" sz="3300" dirty="0"/>
              <a:t> with </a:t>
            </a:r>
            <a:r>
              <a:rPr lang="en-US" sz="3300" dirty="0" smtClean="0">
                <a:latin typeface="Consolas" panose="020B0609020204030204" pitchFamily="49" charset="0"/>
              </a:rPr>
              <a:t>instrumented</a:t>
            </a:r>
            <a:endParaRPr lang="en-US" sz="3300" dirty="0" smtClean="0"/>
          </a:p>
          <a:p>
            <a:r>
              <a:rPr lang="en-US" sz="3300" dirty="0" smtClean="0"/>
              <a:t>In addition to existing operations, we’ll add counting, e.g.:</a:t>
            </a:r>
          </a:p>
          <a:p>
            <a:endParaRPr lang="en-US" dirty="0" smtClean="0"/>
          </a:p>
          <a:p>
            <a:pPr marL="914400" indent="0">
              <a:buNone/>
            </a:pP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instrumented(instrumented </a:t>
            </a:r>
            <a:r>
              <a:rPr lang="en-US" sz="27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 x)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2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// 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copy constructor</a:t>
            </a:r>
            <a:endParaRPr lang="en-US" sz="2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  : value(</a:t>
            </a:r>
            <a:r>
              <a:rPr 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x.value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    ++counts[copy</a:t>
            </a: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  </a:t>
            </a:r>
            <a:r>
              <a:rPr lang="en-US" sz="2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 // 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‘copy’ is a constant index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sz="2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buNone/>
            </a:pP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instrumented()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2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       // 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default </a:t>
            </a:r>
            <a:r>
              <a:rPr lang="en-US" sz="2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constructor</a:t>
            </a:r>
            <a:endParaRPr lang="en-US" sz="27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2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    ++counts[</a:t>
            </a:r>
            <a:r>
              <a:rPr lang="en-US" sz="2700" dirty="0" err="1">
                <a:solidFill>
                  <a:srgbClr val="000000"/>
                </a:solidFill>
                <a:latin typeface="Consolas" panose="020B0609020204030204" pitchFamily="49" charset="0"/>
              </a:rPr>
              <a:t>default_constructor</a:t>
            </a:r>
            <a:r>
              <a:rPr lang="en-US" sz="2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2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// ‘</a:t>
            </a:r>
            <a:r>
              <a:rPr lang="en-US" sz="2700" dirty="0" err="1">
                <a:solidFill>
                  <a:srgbClr val="008000"/>
                </a:solidFill>
                <a:latin typeface="Consolas" panose="020B0609020204030204" pitchFamily="49" charset="0"/>
              </a:rPr>
              <a:t>default_constructor</a:t>
            </a:r>
            <a:r>
              <a:rPr lang="en-US" sz="2700" dirty="0">
                <a:solidFill>
                  <a:srgbClr val="008000"/>
                </a:solidFill>
                <a:latin typeface="Consolas" panose="020B0609020204030204" pitchFamily="49" charset="0"/>
              </a:rPr>
              <a:t>’ is another constant index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1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Pattern: Decorator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Context:</a:t>
            </a:r>
          </a:p>
          <a:p>
            <a:pPr lvl="1"/>
            <a:r>
              <a:rPr lang="en-US" dirty="0"/>
              <a:t>1. You want to enhance the behavior of a class. We’ll call it the component </a:t>
            </a:r>
            <a:r>
              <a:rPr lang="en-US" dirty="0" smtClean="0"/>
              <a:t>class</a:t>
            </a:r>
            <a:endParaRPr lang="en-US" dirty="0"/>
          </a:p>
          <a:p>
            <a:pPr lvl="1"/>
            <a:r>
              <a:rPr lang="en-US" dirty="0"/>
              <a:t>2. A decorated component can be used in the same way as a plain component.</a:t>
            </a:r>
          </a:p>
          <a:p>
            <a:pPr lvl="1"/>
            <a:r>
              <a:rPr lang="en-US" dirty="0"/>
              <a:t>3. The component class does not want to take on the responsibility of </a:t>
            </a:r>
            <a:r>
              <a:rPr lang="en-US" dirty="0" smtClean="0"/>
              <a:t>the decoration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4. There may be an open-ended set of possible decorations.</a:t>
            </a:r>
          </a:p>
          <a:p>
            <a:r>
              <a:rPr lang="en-US" b="1" dirty="0"/>
              <a:t>Solution:</a:t>
            </a:r>
          </a:p>
          <a:p>
            <a:pPr lvl="1"/>
            <a:r>
              <a:rPr lang="en-US" dirty="0"/>
              <a:t>1. Define an interface </a:t>
            </a:r>
            <a:r>
              <a:rPr lang="en-US" dirty="0" smtClean="0"/>
              <a:t>that </a:t>
            </a:r>
            <a:r>
              <a:rPr lang="en-US" dirty="0"/>
              <a:t>is an abstraction for the </a:t>
            </a:r>
            <a:r>
              <a:rPr lang="en-US" dirty="0" smtClean="0"/>
              <a:t>component</a:t>
            </a:r>
            <a:endParaRPr lang="en-US" dirty="0"/>
          </a:p>
          <a:p>
            <a:pPr lvl="1"/>
            <a:r>
              <a:rPr lang="en-US" dirty="0"/>
              <a:t>2. Concrete component classes implement this </a:t>
            </a:r>
            <a:r>
              <a:rPr lang="en-US" dirty="0" smtClean="0"/>
              <a:t>interface</a:t>
            </a:r>
            <a:endParaRPr lang="en-US" dirty="0"/>
          </a:p>
          <a:p>
            <a:pPr lvl="1"/>
            <a:r>
              <a:rPr lang="en-US" dirty="0"/>
              <a:t>3. Decorator classes also implement this </a:t>
            </a:r>
            <a:r>
              <a:rPr lang="en-US" dirty="0" smtClean="0"/>
              <a:t>interface</a:t>
            </a:r>
            <a:endParaRPr lang="en-US" dirty="0"/>
          </a:p>
          <a:p>
            <a:pPr lvl="1"/>
            <a:r>
              <a:rPr lang="en-US" dirty="0"/>
              <a:t>4. A decorator object manages the component object that it </a:t>
            </a:r>
            <a:r>
              <a:rPr lang="en-US" dirty="0" smtClean="0"/>
              <a:t>decorates</a:t>
            </a:r>
            <a:endParaRPr lang="en-US" dirty="0"/>
          </a:p>
          <a:p>
            <a:pPr lvl="1"/>
            <a:r>
              <a:rPr lang="en-US" dirty="0"/>
              <a:t>5. When implementing a method from the component </a:t>
            </a:r>
            <a:r>
              <a:rPr lang="en-US" dirty="0" smtClean="0"/>
              <a:t>interface, the decorator </a:t>
            </a:r>
            <a:r>
              <a:rPr lang="en-US" dirty="0"/>
              <a:t>class applies the method to the decorated </a:t>
            </a:r>
            <a:r>
              <a:rPr lang="en-US"/>
              <a:t>component </a:t>
            </a:r>
            <a:r>
              <a:rPr lang="en-US" smtClean="0"/>
              <a:t>and combines </a:t>
            </a:r>
            <a:r>
              <a:rPr lang="en-US" dirty="0"/>
              <a:t>the result with the effect of the decoration.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unique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10030968" cy="4351337"/>
          </a:xfrm>
        </p:spPr>
        <p:txBody>
          <a:bodyPr/>
          <a:lstStyle/>
          <a:p>
            <a:pPr marL="285750" lvl="1" indent="-285750" defTabSz="569913"/>
            <a:r>
              <a:rPr lang="en-US" dirty="0" smtClean="0"/>
              <a:t>Counting operations and measuring execution time:</a:t>
            </a:r>
          </a:p>
          <a:p>
            <a:pPr marL="560070" lvl="2" indent="-285750" defTabSz="569913"/>
            <a:r>
              <a:rPr lang="en-US" dirty="0" smtClean="0"/>
              <a:t>Using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::set</a:t>
            </a:r>
          </a:p>
          <a:p>
            <a:pPr marL="0" lvl="1" indent="0">
              <a:buNone/>
            </a:pPr>
            <a:endParaRPr lang="en-US" sz="1400" dirty="0" smtClean="0">
              <a:latin typeface="Consolas" panose="020B0609020204030204" pitchFamily="49" charset="0"/>
            </a:endParaRPr>
          </a:p>
          <a:p>
            <a:pPr marL="914400" lvl="1" indent="0">
              <a:buNone/>
            </a:pPr>
            <a:r>
              <a:rPr lang="en-US" sz="1400" dirty="0" err="1" smtClean="0">
                <a:latin typeface="Consolas" panose="020B0609020204030204" pitchFamily="49" charset="0"/>
              </a:rPr>
              <a:t>std</a:t>
            </a:r>
            <a:r>
              <a:rPr lang="en-US" sz="1400" dirty="0" smtClean="0">
                <a:latin typeface="Consolas" panose="020B0609020204030204" pitchFamily="49" charset="0"/>
              </a:rPr>
              <a:t>::vector&lt;</a:t>
            </a:r>
            <a:r>
              <a:rPr lang="en-US" sz="1400" dirty="0">
                <a:latin typeface="Consolas" panose="020B0609020204030204" pitchFamily="49" charset="0"/>
              </a:rPr>
              <a:t>instrumented&lt;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 smtClean="0">
                <a:latin typeface="Consolas" panose="020B0609020204030204" pitchFamily="49" charset="0"/>
              </a:rPr>
              <a:t>&gt;&gt; v = {...};</a:t>
            </a:r>
          </a:p>
          <a:p>
            <a:pPr marL="914400" lvl="1" indent="0">
              <a:buNone/>
            </a:pPr>
            <a:endParaRPr lang="en-US" sz="1400" dirty="0" smtClean="0">
              <a:latin typeface="Consolas" panose="020B0609020204030204" pitchFamily="49" charset="0"/>
            </a:endParaRPr>
          </a:p>
          <a:p>
            <a:pPr marL="914400" lvl="1" indent="0">
              <a:buNone/>
            </a:pPr>
            <a:r>
              <a:rPr lang="en-US" sz="1400" dirty="0" err="1" smtClean="0">
                <a:latin typeface="Consolas" panose="020B0609020204030204" pitchFamily="49" charset="0"/>
              </a:rPr>
              <a:t>std</a:t>
            </a:r>
            <a:r>
              <a:rPr lang="en-US" sz="1400" dirty="0">
                <a:latin typeface="Consolas" panose="020B0609020204030204" pitchFamily="49" charset="0"/>
              </a:rPr>
              <a:t>::</a:t>
            </a:r>
            <a:r>
              <a:rPr lang="en-US" sz="1400" dirty="0" smtClean="0">
                <a:latin typeface="Consolas" panose="020B0609020204030204" pitchFamily="49" charset="0"/>
              </a:rPr>
              <a:t>set&lt;instrumented&lt;</a:t>
            </a:r>
            <a:r>
              <a:rPr lang="en-US" sz="1400" dirty="0" err="1" smtClean="0">
                <a:latin typeface="Consolas" panose="020B0609020204030204" pitchFamily="49" charset="0"/>
              </a:rPr>
              <a:t>int</a:t>
            </a:r>
            <a:r>
              <a:rPr lang="en-US" sz="1400" dirty="0" smtClean="0">
                <a:latin typeface="Consolas" panose="020B0609020204030204" pitchFamily="49" charset="0"/>
              </a:rPr>
              <a:t>&gt;&gt; </a:t>
            </a:r>
            <a:r>
              <a:rPr lang="en-US" sz="1400" dirty="0" err="1" smtClean="0">
                <a:latin typeface="Consolas" panose="020B0609020204030204" pitchFamily="49" charset="0"/>
              </a:rPr>
              <a:t>set_of_ints</a:t>
            </a:r>
            <a:r>
              <a:rPr lang="en-US" sz="1400" dirty="0" smtClean="0"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latin typeface="Consolas" panose="020B0609020204030204" pitchFamily="49" charset="0"/>
              </a:rPr>
              <a:t>v.begin</a:t>
            </a:r>
            <a:r>
              <a:rPr lang="en-US" sz="1400" dirty="0" smtClean="0">
                <a:latin typeface="Consolas" panose="020B0609020204030204" pitchFamily="49" charset="0"/>
              </a:rPr>
              <a:t>(), </a:t>
            </a:r>
            <a:r>
              <a:rPr lang="en-US" sz="1400" dirty="0" err="1" smtClean="0">
                <a:latin typeface="Consolas" panose="020B0609020204030204" pitchFamily="49" charset="0"/>
              </a:rPr>
              <a:t>v.end</a:t>
            </a:r>
            <a:r>
              <a:rPr lang="en-US" sz="1400" dirty="0" smtClean="0">
                <a:latin typeface="Consolas" panose="020B0609020204030204" pitchFamily="49" charset="0"/>
              </a:rPr>
              <a:t>());</a:t>
            </a:r>
            <a:endParaRPr lang="en-US" sz="1400" dirty="0">
              <a:latin typeface="Consolas" panose="020B0609020204030204" pitchFamily="49" charset="0"/>
            </a:endParaRPr>
          </a:p>
          <a:p>
            <a:pPr marL="914400" lvl="1" indent="0">
              <a:buNone/>
            </a:pPr>
            <a:r>
              <a:rPr lang="en-US" sz="1400" dirty="0" err="1" smtClean="0">
                <a:latin typeface="Consolas" panose="020B0609020204030204" pitchFamily="49" charset="0"/>
              </a:rPr>
              <a:t>std</a:t>
            </a:r>
            <a:r>
              <a:rPr lang="en-US" sz="1400" dirty="0">
                <a:latin typeface="Consolas" panose="020B0609020204030204" pitchFamily="49" charset="0"/>
              </a:rPr>
              <a:t>::</a:t>
            </a:r>
            <a:r>
              <a:rPr lang="en-US" sz="1400" dirty="0" err="1">
                <a:latin typeface="Consolas" panose="020B0609020204030204" pitchFamily="49" charset="0"/>
              </a:rPr>
              <a:t>cout</a:t>
            </a:r>
            <a:r>
              <a:rPr lang="en-US" sz="1400" dirty="0">
                <a:latin typeface="Consolas" panose="020B0609020204030204" pitchFamily="49" charset="0"/>
              </a:rPr>
              <a:t> &lt;&lt; </a:t>
            </a:r>
            <a:r>
              <a:rPr lang="en-US" sz="1400" dirty="0" err="1">
                <a:latin typeface="Consolas" panose="020B0609020204030204" pitchFamily="49" charset="0"/>
              </a:rPr>
              <a:t>set_of_ints.size</a:t>
            </a:r>
            <a:r>
              <a:rPr lang="en-US" sz="1400" dirty="0">
                <a:latin typeface="Consolas" panose="020B0609020204030204" pitchFamily="49" charset="0"/>
              </a:rPr>
              <a:t>() &lt;&lt; </a:t>
            </a:r>
            <a:r>
              <a:rPr lang="en-US" sz="1400" dirty="0" err="1">
                <a:latin typeface="Consolas" panose="020B0609020204030204" pitchFamily="49" charset="0"/>
              </a:rPr>
              <a:t>std</a:t>
            </a:r>
            <a:r>
              <a:rPr lang="en-US" sz="1400" dirty="0">
                <a:latin typeface="Consolas" panose="020B0609020204030204" pitchFamily="49" charset="0"/>
              </a:rPr>
              <a:t>::</a:t>
            </a:r>
            <a:r>
              <a:rPr lang="en-US" sz="1400" dirty="0" err="1">
                <a:latin typeface="Consolas" panose="020B0609020204030204" pitchFamily="49" charset="0"/>
              </a:rPr>
              <a:t>endl</a:t>
            </a:r>
            <a:r>
              <a:rPr lang="en-US" sz="1400" dirty="0" smtClean="0">
                <a:latin typeface="Consolas" panose="020B0609020204030204" pitchFamily="49" charset="0"/>
              </a:rPr>
              <a:t>;</a:t>
            </a:r>
          </a:p>
          <a:p>
            <a:pPr marL="9144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560070" lvl="2" indent="-285750" defTabSz="569913"/>
            <a:r>
              <a:rPr lang="en-US" dirty="0"/>
              <a:t>Using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::sort</a:t>
            </a:r>
            <a:r>
              <a:rPr lang="en-US" dirty="0" smtClean="0">
                <a:latin typeface="+mj-lt"/>
              </a:rPr>
              <a:t> and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::unique:</a:t>
            </a:r>
            <a:endParaRPr lang="en-US" dirty="0">
              <a:latin typeface="Consolas" panose="020B0609020204030204" pitchFamily="49" charset="0"/>
            </a:endParaRPr>
          </a:p>
          <a:p>
            <a:pPr marL="0" lvl="1" indent="0" defTabSz="569913">
              <a:buNone/>
            </a:pPr>
            <a:endParaRPr lang="en-US" sz="1400" dirty="0" smtClean="0">
              <a:latin typeface="Consolas" panose="020B0609020204030204" pitchFamily="49" charset="0"/>
            </a:endParaRPr>
          </a:p>
          <a:p>
            <a:pPr marL="914400" lvl="1" indent="0" defTabSz="569913">
              <a:buNone/>
            </a:pPr>
            <a:r>
              <a:rPr lang="en-US" sz="1400" dirty="0" err="1" smtClean="0">
                <a:latin typeface="Consolas" panose="020B0609020204030204" pitchFamily="49" charset="0"/>
              </a:rPr>
              <a:t>std</a:t>
            </a:r>
            <a:r>
              <a:rPr lang="en-US" sz="1400" dirty="0">
                <a:latin typeface="Consolas" panose="020B0609020204030204" pitchFamily="49" charset="0"/>
              </a:rPr>
              <a:t>::</a:t>
            </a:r>
            <a:r>
              <a:rPr lang="en-US" sz="1400" dirty="0" smtClean="0">
                <a:latin typeface="Consolas" panose="020B0609020204030204" pitchFamily="49" charset="0"/>
              </a:rPr>
              <a:t>sort(</a:t>
            </a:r>
            <a:r>
              <a:rPr lang="en-US" sz="1400" dirty="0" err="1">
                <a:latin typeface="Consolas" panose="020B0609020204030204" pitchFamily="49" charset="0"/>
              </a:rPr>
              <a:t>v.begin</a:t>
            </a:r>
            <a:r>
              <a:rPr lang="en-US" sz="1400" dirty="0">
                <a:latin typeface="Consolas" panose="020B0609020204030204" pitchFamily="49" charset="0"/>
              </a:rPr>
              <a:t>(), </a:t>
            </a:r>
            <a:r>
              <a:rPr lang="en-US" sz="1400" dirty="0" err="1">
                <a:latin typeface="Consolas" panose="020B0609020204030204" pitchFamily="49" charset="0"/>
              </a:rPr>
              <a:t>v.end</a:t>
            </a:r>
            <a:r>
              <a:rPr lang="en-US" sz="1400" dirty="0">
                <a:latin typeface="Consolas" panose="020B0609020204030204" pitchFamily="49" charset="0"/>
              </a:rPr>
              <a:t>()</a:t>
            </a:r>
            <a:r>
              <a:rPr lang="en-US" sz="1400" dirty="0" smtClean="0">
                <a:latin typeface="Consolas" panose="020B0609020204030204" pitchFamily="49" charset="0"/>
              </a:rPr>
              <a:t>);</a:t>
            </a:r>
            <a:endParaRPr lang="en-US" sz="1400" dirty="0">
              <a:latin typeface="Consolas" panose="020B0609020204030204" pitchFamily="49" charset="0"/>
            </a:endParaRPr>
          </a:p>
          <a:p>
            <a:pPr marL="914400" lvl="1" indent="0" defTabSz="569913">
              <a:buNone/>
            </a:pPr>
            <a:r>
              <a:rPr lang="en-US" sz="1400" dirty="0" err="1" smtClean="0">
                <a:latin typeface="Consolas" panose="020B0609020204030204" pitchFamily="49" charset="0"/>
              </a:rPr>
              <a:t>std</a:t>
            </a:r>
            <a:r>
              <a:rPr lang="en-US" sz="1400" dirty="0">
                <a:latin typeface="Consolas" panose="020B0609020204030204" pitchFamily="49" charset="0"/>
              </a:rPr>
              <a:t>::</a:t>
            </a:r>
            <a:r>
              <a:rPr lang="en-US" sz="1400" dirty="0" err="1">
                <a:latin typeface="Consolas" panose="020B0609020204030204" pitchFamily="49" charset="0"/>
              </a:rPr>
              <a:t>cout</a:t>
            </a:r>
            <a:r>
              <a:rPr lang="en-US" sz="1400" dirty="0">
                <a:latin typeface="Consolas" panose="020B0609020204030204" pitchFamily="49" charset="0"/>
              </a:rPr>
              <a:t> &lt;&lt; </a:t>
            </a:r>
            <a:r>
              <a:rPr lang="en-US" sz="1400" dirty="0" err="1">
                <a:latin typeface="Consolas" panose="020B0609020204030204" pitchFamily="49" charset="0"/>
              </a:rPr>
              <a:t>std</a:t>
            </a:r>
            <a:r>
              <a:rPr lang="en-US" sz="1400" dirty="0">
                <a:latin typeface="Consolas" panose="020B0609020204030204" pitchFamily="49" charset="0"/>
              </a:rPr>
              <a:t>::</a:t>
            </a:r>
            <a:r>
              <a:rPr lang="en-US" sz="1400" dirty="0" smtClean="0">
                <a:latin typeface="Consolas" panose="020B0609020204030204" pitchFamily="49" charset="0"/>
              </a:rPr>
              <a:t>unique(</a:t>
            </a:r>
            <a:r>
              <a:rPr lang="en-US" sz="1400" dirty="0" err="1">
                <a:latin typeface="Consolas" panose="020B0609020204030204" pitchFamily="49" charset="0"/>
              </a:rPr>
              <a:t>v.begin</a:t>
            </a:r>
            <a:r>
              <a:rPr lang="en-US" sz="1400" dirty="0">
                <a:latin typeface="Consolas" panose="020B0609020204030204" pitchFamily="49" charset="0"/>
              </a:rPr>
              <a:t>(), </a:t>
            </a:r>
            <a:r>
              <a:rPr lang="en-US" sz="1400" dirty="0" err="1">
                <a:latin typeface="Consolas" panose="020B0609020204030204" pitchFamily="49" charset="0"/>
              </a:rPr>
              <a:t>v.end</a:t>
            </a:r>
            <a:r>
              <a:rPr lang="en-US" sz="1400" dirty="0">
                <a:latin typeface="Consolas" panose="020B0609020204030204" pitchFamily="49" charset="0"/>
              </a:rPr>
              <a:t>()</a:t>
            </a:r>
            <a:r>
              <a:rPr lang="en-US" sz="1400" dirty="0" smtClean="0">
                <a:latin typeface="Consolas" panose="020B0609020204030204" pitchFamily="49" charset="0"/>
              </a:rPr>
              <a:t>) </a:t>
            </a: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v.begin</a:t>
            </a:r>
            <a:r>
              <a:rPr lang="en-US" sz="1400" dirty="0">
                <a:latin typeface="Consolas" panose="020B0609020204030204" pitchFamily="49" charset="0"/>
              </a:rPr>
              <a:t>() &lt;&lt; </a:t>
            </a:r>
            <a:r>
              <a:rPr lang="en-US" sz="1400" dirty="0" err="1">
                <a:latin typeface="Consolas" panose="020B0609020204030204" pitchFamily="49" charset="0"/>
              </a:rPr>
              <a:t>std</a:t>
            </a:r>
            <a:r>
              <a:rPr lang="en-US" sz="1400" dirty="0">
                <a:latin typeface="Consolas" panose="020B0609020204030204" pitchFamily="49" charset="0"/>
              </a:rPr>
              <a:t>::</a:t>
            </a:r>
            <a:r>
              <a:rPr lang="en-US" sz="1400" dirty="0" err="1">
                <a:latin typeface="Consolas" panose="020B0609020204030204" pitchFamily="49" charset="0"/>
              </a:rPr>
              <a:t>endl</a:t>
            </a:r>
            <a:r>
              <a:rPr lang="en-US" sz="1400" dirty="0" smtClean="0">
                <a:latin typeface="Consolas" panose="020B0609020204030204" pitchFamily="49" charset="0"/>
              </a:rPr>
              <a:t>;</a:t>
            </a:r>
          </a:p>
          <a:p>
            <a:pPr marL="0" lvl="1" indent="0" defTabSz="569913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7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::set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872" y="1691322"/>
            <a:ext cx="5867400" cy="40195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568" y="1996091"/>
            <a:ext cx="6090432" cy="402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94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::sort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::unique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872" y="1691322"/>
            <a:ext cx="5867400" cy="40195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4892" y="1989995"/>
            <a:ext cx="6133108" cy="402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40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unique elements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872" y="1691322"/>
            <a:ext cx="5938019" cy="42248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989" y="1794906"/>
            <a:ext cx="6127011" cy="422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46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796528" cy="4351337"/>
          </a:xfrm>
        </p:spPr>
        <p:txBody>
          <a:bodyPr/>
          <a:lstStyle/>
          <a:p>
            <a:r>
              <a:rPr lang="en-US" dirty="0" smtClean="0"/>
              <a:t>Even if the number of operations is larger, the code may run faster</a:t>
            </a:r>
          </a:p>
          <a:p>
            <a:r>
              <a:rPr lang="en-US" dirty="0" smtClean="0"/>
              <a:t>Textbook solutions are often outdated</a:t>
            </a:r>
          </a:p>
          <a:p>
            <a:pPr lvl="1"/>
            <a:r>
              <a:rPr lang="en-US" dirty="0" smtClean="0"/>
              <a:t>They are based on the understanding of how computers worked 15 years ago</a:t>
            </a:r>
          </a:p>
          <a:p>
            <a:r>
              <a:rPr lang="en-US" dirty="0" smtClean="0"/>
              <a:t>Understanding computer architecture is critically important in order to write efficient software</a:t>
            </a:r>
          </a:p>
          <a:p>
            <a:r>
              <a:rPr lang="en-US" dirty="0" smtClean="0"/>
              <a:t>Understanding Big-O complexity characteristics of algorithms (and data structure functionalities) is equally important</a:t>
            </a:r>
          </a:p>
          <a:p>
            <a:r>
              <a:rPr lang="en-US" dirty="0" smtClean="0"/>
              <a:t>All depends on the used data structures and how well those are aligned with how computers work</a:t>
            </a:r>
          </a:p>
          <a:p>
            <a:pPr lvl="1"/>
            <a:r>
              <a:rPr lang="en-US" dirty="0" smtClean="0"/>
              <a:t>Always use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::vector&lt;T&gt;</a:t>
            </a:r>
          </a:p>
          <a:p>
            <a:pPr lvl="1"/>
            <a:r>
              <a:rPr lang="en-US" dirty="0" smtClean="0"/>
              <a:t>If you think you can’t use it, try again and find a way so you can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3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and compare the amount of operations and the overall execution time for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s</a:t>
            </a:r>
            <a:r>
              <a:rPr lang="en-US" dirty="0" err="1" smtClean="0">
                <a:latin typeface="Consolas" panose="020B0609020204030204" pitchFamily="49" charset="0"/>
              </a:rPr>
              <a:t>td</a:t>
            </a:r>
            <a:r>
              <a:rPr lang="en-US" dirty="0" smtClean="0">
                <a:latin typeface="Consolas" panose="020B0609020204030204" pitchFamily="49" charset="0"/>
              </a:rPr>
              <a:t>::sort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stable_sort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Explain what you’re seeing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13923A5-AF6C-4EB8-A544-078CAF0C14BB}"/>
              </a:ext>
            </a:extLst>
          </p:cNvPr>
          <p:cNvSpPr txBox="1"/>
          <p:nvPr/>
        </p:nvSpPr>
        <p:spPr>
          <a:xfrm>
            <a:off x="1676400" y="6450576"/>
            <a:ext cx="701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http://horicky.blogspot.com/2012/08/big-data-analytics.html</a:t>
            </a:r>
            <a:endParaRPr lang="en-US" sz="1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78F9561-72E3-45D2-B49C-D745B4FE79D0}"/>
              </a:ext>
            </a:extLst>
          </p:cNvPr>
          <p:cNvSpPr txBox="1">
            <a:spLocks/>
          </p:cNvSpPr>
          <p:nvPr/>
        </p:nvSpPr>
        <p:spPr>
          <a:xfrm>
            <a:off x="6934200" y="1646237"/>
            <a:ext cx="4114800" cy="467836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Best Practice: Approximately 7 components (± 2)</a:t>
            </a:r>
          </a:p>
          <a:p>
            <a:endParaRPr lang="en-US" dirty="0"/>
          </a:p>
          <a:p>
            <a:r>
              <a:rPr lang="en-US" dirty="0"/>
              <a:t>Curved rectangles represent components</a:t>
            </a:r>
          </a:p>
          <a:p>
            <a:r>
              <a:rPr lang="en-US" dirty="0"/>
              <a:t>Like-colored components represent coupled components</a:t>
            </a:r>
          </a:p>
          <a:p>
            <a:r>
              <a:rPr lang="en-US" dirty="0"/>
              <a:t>Cylinders represent data repositories (usually databases)</a:t>
            </a:r>
          </a:p>
          <a:p>
            <a:r>
              <a:rPr lang="en-US" dirty="0"/>
              <a:t>Waved bottom rectangles represent files</a:t>
            </a:r>
          </a:p>
          <a:p>
            <a:r>
              <a:rPr lang="en-US" dirty="0"/>
              <a:t>Dog-eared rectangles represent data sets or files</a:t>
            </a:r>
          </a:p>
          <a:p>
            <a:r>
              <a:rPr lang="en-US" dirty="0"/>
              <a:t>Arcs indicate direction of data flow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036203-54C3-4A89-A2EF-CF36BAF8A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System Architecture Example</a:t>
            </a:r>
            <a:endParaRPr lang="en-US" dirty="0"/>
          </a:p>
        </p:txBody>
      </p:sp>
      <p:pic>
        <p:nvPicPr>
          <p:cNvPr id="5" name="Content Placeholder 4" descr="BIG Data Analytics&#10;&#10;Big Data:&#10;External data source: Txn Data -&gt; Component Data Cleansing&#10;Component: Data Cleansing -&gt; Internal Data Source: Clean Data&#10;Internal Data Source: Clean Data -&gt; Component Report Generator&#10;Component: Report Generator -&gt; External Reports&#10;Internal Data Store: Clean Data -&gt; Component: Dimension Aggregation&#10;Component: Dimension Aggregtation -&gt; External Data STore: Data Cubes&#10;Internal Data Store: Clean Data -&gt; Unnamed Component&#10;Unnamed Componet contains Data Sampling component and Feature Extraction component&#10;Component: Data Sampling &lt;-&gt; Component: Feature Extraction&#10;Unnamed Component -&gt; internal Traning Data artifact&#10;&#10;Deep Analysis&#10;Internal Traingin Data artifact -&gt; Component: Data partition&#10;Component: Data Partition -&gt; Internal artifact: Training Data&#10;Internal artiface: Training Data -&gt; Model Dreation&#10;Component: Model Creation -&gt; Internal file: Draft Model&#10;Internal file: Draft Model -&gt; Component Model Validation&#10;Component: Data Partition -&gt; Internal artifact: Testing Data&#10;Internal artifact: Training Data -&gt; Component: Model Validatino&#10;Component: Model Validation: External file: Model" title="Example software system architecture">
            <a:extLst>
              <a:ext uri="{FF2B5EF4-FFF2-40B4-BE49-F238E27FC236}">
                <a16:creationId xmlns:a16="http://schemas.microsoft.com/office/drawing/2014/main" id="{8C948882-1232-415B-BABD-D3C13403D4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493" y="1820862"/>
            <a:ext cx="5418839" cy="4351338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7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025128" cy="43513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know that </a:t>
            </a:r>
            <a:r>
              <a:rPr lang="en-US" dirty="0" smtClean="0">
                <a:latin typeface="Consolas" panose="020B0609020204030204" pitchFamily="49" charset="0"/>
              </a:rPr>
              <a:t>singleton&lt;T&gt;</a:t>
            </a:r>
            <a:r>
              <a:rPr lang="en-US" dirty="0" smtClean="0"/>
              <a:t> and </a:t>
            </a:r>
            <a:r>
              <a:rPr lang="en-US" dirty="0" smtClean="0">
                <a:latin typeface="Consolas" panose="020B0609020204030204" pitchFamily="49" charset="0"/>
              </a:rPr>
              <a:t>instrumented&lt;T&gt;</a:t>
            </a:r>
            <a:r>
              <a:rPr lang="en-US" dirty="0" smtClean="0"/>
              <a:t> conform to the type requirements (concepts) that all standard algorithms and containers expect</a:t>
            </a:r>
          </a:p>
          <a:p>
            <a:pPr lvl="1"/>
            <a:r>
              <a:rPr lang="en-US" dirty="0" smtClean="0"/>
              <a:t>They can be used anywhere it would </a:t>
            </a:r>
            <a:r>
              <a:rPr lang="en-US" dirty="0"/>
              <a:t>be valid </a:t>
            </a:r>
            <a:r>
              <a:rPr lang="en-US" dirty="0" smtClean="0"/>
              <a:t>to use </a:t>
            </a:r>
            <a:r>
              <a:rPr lang="en-US" dirty="0" smtClean="0">
                <a:latin typeface="Consolas" panose="020B0609020204030204" pitchFamily="49" charset="0"/>
              </a:rPr>
              <a:t>T</a:t>
            </a:r>
          </a:p>
          <a:p>
            <a:r>
              <a:rPr lang="en-US" dirty="0" smtClean="0"/>
              <a:t>This guarantees that these types can be used with all algorithms and containers</a:t>
            </a:r>
          </a:p>
          <a:p>
            <a:pPr lvl="1"/>
            <a:r>
              <a:rPr lang="en-US" dirty="0" smtClean="0"/>
              <a:t>This will not change the semantics of the algorithms</a:t>
            </a:r>
          </a:p>
          <a:p>
            <a:r>
              <a:rPr lang="en-US" dirty="0" smtClean="0"/>
              <a:t>The understanding of what concepts are assumed to apply for a given function or data structure is important</a:t>
            </a:r>
          </a:p>
          <a:p>
            <a:pPr lvl="1"/>
            <a:r>
              <a:rPr lang="en-US" dirty="0" smtClean="0"/>
              <a:t>Allows to formalize in what contexts a function or data structure is guaranteed to produce correct results</a:t>
            </a:r>
          </a:p>
          <a:p>
            <a:r>
              <a:rPr lang="en-US" dirty="0" smtClean="0"/>
              <a:t>If a function or data structure works with a type that conforms to a set of concepts</a:t>
            </a:r>
          </a:p>
          <a:p>
            <a:pPr lvl="1"/>
            <a:r>
              <a:rPr lang="en-US" dirty="0" smtClean="0"/>
              <a:t>We know that it will work with any other type that conforms to </a:t>
            </a:r>
            <a:r>
              <a:rPr lang="en-US" smtClean="0"/>
              <a:t>those concepts as well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8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615C8-45A7-4659-8D24-9CD7E4646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Flow Diagrams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F179F-F077-401D-B4A3-034954B35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Start with the Architecture Diagram</a:t>
            </a:r>
          </a:p>
          <a:p>
            <a:r>
              <a:rPr lang="en-US" dirty="0" smtClean="0"/>
              <a:t>Add data that is exchanged between components to all diagram edges</a:t>
            </a:r>
          </a:p>
          <a:p>
            <a:r>
              <a:rPr lang="en-US" dirty="0" smtClean="0"/>
              <a:t>Refine diagrams sufficiently to hand off to development team</a:t>
            </a:r>
          </a:p>
          <a:p>
            <a:pPr lvl="1"/>
            <a:r>
              <a:rPr lang="en-US" dirty="0" smtClean="0"/>
              <a:t>Level 0</a:t>
            </a:r>
          </a:p>
          <a:p>
            <a:pPr lvl="2"/>
            <a:r>
              <a:rPr lang="en-US" dirty="0" smtClean="0"/>
              <a:t>Software system is a black box</a:t>
            </a:r>
          </a:p>
          <a:p>
            <a:pPr lvl="2"/>
            <a:r>
              <a:rPr lang="en-US" dirty="0" smtClean="0"/>
              <a:t>Data flow is between software system and external entities</a:t>
            </a:r>
          </a:p>
          <a:p>
            <a:pPr lvl="1"/>
            <a:r>
              <a:rPr lang="en-US" dirty="0" smtClean="0"/>
              <a:t>Level 1</a:t>
            </a:r>
          </a:p>
          <a:p>
            <a:pPr lvl="2"/>
            <a:r>
              <a:rPr lang="en-US" dirty="0" smtClean="0"/>
              <a:t>Software System Architecture </a:t>
            </a:r>
            <a:r>
              <a:rPr lang="en-US" dirty="0" smtClean="0"/>
              <a:t>Diagram</a:t>
            </a:r>
            <a:endParaRPr lang="en-US" dirty="0" smtClean="0"/>
          </a:p>
          <a:p>
            <a:pPr lvl="2"/>
            <a:r>
              <a:rPr lang="en-US" dirty="0" smtClean="0"/>
              <a:t>Add data flow between system components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Component Design Diagrams</a:t>
            </a:r>
          </a:p>
          <a:p>
            <a:pPr lvl="2"/>
            <a:r>
              <a:rPr lang="en-US" dirty="0" smtClean="0"/>
              <a:t>Add </a:t>
            </a:r>
            <a:r>
              <a:rPr lang="en-US" dirty="0" smtClean="0"/>
              <a:t>data flow between subcomponents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8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F846A-AE21-4F45-B7CD-B641AF22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Flow Diagram Example:</a:t>
            </a:r>
            <a:br>
              <a:rPr lang="en-US" smtClean="0"/>
            </a:br>
            <a:r>
              <a:rPr lang="en-US" smtClean="0"/>
              <a:t>Level 0</a:t>
            </a:r>
            <a:endParaRPr lang="en-US" dirty="0"/>
          </a:p>
        </p:txBody>
      </p:sp>
      <p:pic>
        <p:nvPicPr>
          <p:cNvPr id="4" name="Picture 20" descr="Software system is a black box&#10;Data flow is between software system and external entities&#10;" title="DFD level 0">
            <a:extLst>
              <a:ext uri="{FF2B5EF4-FFF2-40B4-BE49-F238E27FC236}">
                <a16:creationId xmlns:a16="http://schemas.microsoft.com/office/drawing/2014/main" id="{134003A8-5B5B-423A-A566-6F39B293DE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57011" y="1828800"/>
            <a:ext cx="6204828" cy="4351338"/>
          </a:xfr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5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A6CC8-09B9-4BD5-AEB9-4C7CA200C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Flow Diagram Example:</a:t>
            </a:r>
            <a:br>
              <a:rPr lang="en-US" smtClean="0"/>
            </a:br>
            <a:r>
              <a:rPr lang="en-US" smtClean="0"/>
              <a:t>Level 1</a:t>
            </a:r>
            <a:endParaRPr lang="en-US" dirty="0"/>
          </a:p>
        </p:txBody>
      </p:sp>
      <p:pic>
        <p:nvPicPr>
          <p:cNvPr id="4" name="Picture 13" descr="Software System Architecture Diagram&#10;Numbers are added to components&#10;Data flow between system components&#10;" title="DFD Level 1">
            <a:extLst>
              <a:ext uri="{FF2B5EF4-FFF2-40B4-BE49-F238E27FC236}">
                <a16:creationId xmlns:a16="http://schemas.microsoft.com/office/drawing/2014/main" id="{95DC74DD-1A1A-4318-9372-D3A4EFE2CC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88345" y="1828800"/>
            <a:ext cx="6742160" cy="4351338"/>
          </a:xfr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98BE2-CAF6-4481-9389-070A3DB7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 Diagram Example:</a:t>
            </a:r>
            <a:br>
              <a:rPr lang="en-US" dirty="0" smtClean="0"/>
            </a:br>
            <a:r>
              <a:rPr lang="en-US" dirty="0" smtClean="0"/>
              <a:t>Level 2</a:t>
            </a:r>
            <a:endParaRPr lang="en-US" dirty="0"/>
          </a:p>
        </p:txBody>
      </p:sp>
      <p:pic>
        <p:nvPicPr>
          <p:cNvPr id="4" name="Picture 7" descr="Component Design Diagrams&#10;Numbers are added to subcomponents&#10;Data flow between subcomponents&#10;" title="DFD Level 2">
            <a:extLst>
              <a:ext uri="{FF2B5EF4-FFF2-40B4-BE49-F238E27FC236}">
                <a16:creationId xmlns:a16="http://schemas.microsoft.com/office/drawing/2014/main" id="{0D5B637B-0609-44E2-BAF6-F7E51901E1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54770" y="1828800"/>
            <a:ext cx="6809310" cy="4351338"/>
          </a:xfr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2/20/2024, Lecture 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Types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6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6192</TotalTime>
  <Words>4249</Words>
  <Application>Microsoft Office PowerPoint</Application>
  <PresentationFormat>Widescreen</PresentationFormat>
  <Paragraphs>581</Paragraphs>
  <Slides>51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Arial</vt:lpstr>
      <vt:lpstr>Calibri</vt:lpstr>
      <vt:lpstr>Century Schoolbook</vt:lpstr>
      <vt:lpstr>Consolas</vt:lpstr>
      <vt:lpstr>Times New Roman</vt:lpstr>
      <vt:lpstr>Wingdings 2</vt:lpstr>
      <vt:lpstr>View</vt:lpstr>
      <vt:lpstr> Working with Types</vt:lpstr>
      <vt:lpstr>Software Development Notes</vt:lpstr>
      <vt:lpstr>Software Architecture</vt:lpstr>
      <vt:lpstr>Important Properties of  Software Architecture</vt:lpstr>
      <vt:lpstr>Software System Architecture Example</vt:lpstr>
      <vt:lpstr>Data Flow Diagrams</vt:lpstr>
      <vt:lpstr>Data Flow Diagram Example: Level 0</vt:lpstr>
      <vt:lpstr>Data Flow Diagram Example: Level 1</vt:lpstr>
      <vt:lpstr>Data Flow Diagram Example: Level 2</vt:lpstr>
      <vt:lpstr>What is a Type?</vt:lpstr>
      <vt:lpstr>Abstract</vt:lpstr>
      <vt:lpstr>What is a ‘type’?</vt:lpstr>
      <vt:lpstr>What is an ’object’?</vt:lpstr>
      <vt:lpstr>Type Regularity</vt:lpstr>
      <vt:lpstr>Regular Types</vt:lpstr>
      <vt:lpstr>Semiregular Types: Copy constructor</vt:lpstr>
      <vt:lpstr>Semiregular Types</vt:lpstr>
      <vt:lpstr>Semiregular Types: Assignment</vt:lpstr>
      <vt:lpstr>Semiregular Types: Destructor</vt:lpstr>
      <vt:lpstr>Regular Types</vt:lpstr>
      <vt:lpstr>Total orderings</vt:lpstr>
      <vt:lpstr>Singleton</vt:lpstr>
      <vt:lpstr>A Pattern for Regular Types</vt:lpstr>
      <vt:lpstr>Template type functions</vt:lpstr>
      <vt:lpstr>Compiler Generated Functions</vt:lpstr>
      <vt:lpstr>Compiler Generated Functions</vt:lpstr>
      <vt:lpstr>Compiler Generated Functions</vt:lpstr>
      <vt:lpstr>Semi-regular singleton</vt:lpstr>
      <vt:lpstr>Semi-regular singleton</vt:lpstr>
      <vt:lpstr>Semi-regular singleton</vt:lpstr>
      <vt:lpstr>Semi-regular singleton</vt:lpstr>
      <vt:lpstr>Regular singleton</vt:lpstr>
      <vt:lpstr>Equality and the three laws of thought</vt:lpstr>
      <vt:lpstr>Totally ordered singleton</vt:lpstr>
      <vt:lpstr>Concepts in C++</vt:lpstr>
      <vt:lpstr>Pattern: Composite</vt:lpstr>
      <vt:lpstr>Instrumented</vt:lpstr>
      <vt:lpstr>instrumented&lt;T&gt;</vt:lpstr>
      <vt:lpstr>instrumented&lt;T&gt;</vt:lpstr>
      <vt:lpstr>instrumented&lt;T&gt;</vt:lpstr>
      <vt:lpstr>instrumented&lt;T&gt;</vt:lpstr>
      <vt:lpstr>instrumented&lt;T&gt;</vt:lpstr>
      <vt:lpstr>Pattern: Decorator</vt:lpstr>
      <vt:lpstr>Number of unique elements</vt:lpstr>
      <vt:lpstr>Using std::set</vt:lpstr>
      <vt:lpstr>Using std::sort and std::unique</vt:lpstr>
      <vt:lpstr>Number of unique elements</vt:lpstr>
      <vt:lpstr>Conclusions</vt:lpstr>
      <vt:lpstr>Exercise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Ronnie Ward</dc:creator>
  <cp:lastModifiedBy>Hartmut Kaiser</cp:lastModifiedBy>
  <cp:revision>273</cp:revision>
  <dcterms:created xsi:type="dcterms:W3CDTF">1601-01-01T00:00:00Z</dcterms:created>
  <dcterms:modified xsi:type="dcterms:W3CDTF">2024-02-20T16:17:05Z</dcterms:modified>
</cp:coreProperties>
</file>