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64"/>
  </p:notesMasterIdLst>
  <p:handoutMasterIdLst>
    <p:handoutMasterId r:id="rId65"/>
  </p:handoutMasterIdLst>
  <p:sldIdLst>
    <p:sldId id="256" r:id="rId2"/>
    <p:sldId id="366" r:id="rId3"/>
    <p:sldId id="361" r:id="rId4"/>
    <p:sldId id="362" r:id="rId5"/>
    <p:sldId id="363" r:id="rId6"/>
    <p:sldId id="364" r:id="rId7"/>
    <p:sldId id="365" r:id="rId8"/>
    <p:sldId id="367" r:id="rId9"/>
    <p:sldId id="317" r:id="rId10"/>
    <p:sldId id="339" r:id="rId11"/>
    <p:sldId id="377" r:id="rId12"/>
    <p:sldId id="340" r:id="rId13"/>
    <p:sldId id="338" r:id="rId14"/>
    <p:sldId id="318" r:id="rId15"/>
    <p:sldId id="319" r:id="rId16"/>
    <p:sldId id="321" r:id="rId17"/>
    <p:sldId id="320" r:id="rId18"/>
    <p:sldId id="322" r:id="rId19"/>
    <p:sldId id="323" r:id="rId20"/>
    <p:sldId id="324" r:id="rId21"/>
    <p:sldId id="325" r:id="rId22"/>
    <p:sldId id="327" r:id="rId23"/>
    <p:sldId id="349" r:id="rId24"/>
    <p:sldId id="350" r:id="rId25"/>
    <p:sldId id="326" r:id="rId26"/>
    <p:sldId id="328" r:id="rId27"/>
    <p:sldId id="351" r:id="rId28"/>
    <p:sldId id="329" r:id="rId29"/>
    <p:sldId id="330" r:id="rId30"/>
    <p:sldId id="373" r:id="rId31"/>
    <p:sldId id="333" r:id="rId32"/>
    <p:sldId id="332" r:id="rId33"/>
    <p:sldId id="374" r:id="rId34"/>
    <p:sldId id="334" r:id="rId35"/>
    <p:sldId id="331" r:id="rId36"/>
    <p:sldId id="335" r:id="rId37"/>
    <p:sldId id="336" r:id="rId38"/>
    <p:sldId id="337" r:id="rId39"/>
    <p:sldId id="358" r:id="rId40"/>
    <p:sldId id="344" r:id="rId41"/>
    <p:sldId id="375" r:id="rId42"/>
    <p:sldId id="345" r:id="rId43"/>
    <p:sldId id="346" r:id="rId44"/>
    <p:sldId id="376" r:id="rId45"/>
    <p:sldId id="347" r:id="rId46"/>
    <p:sldId id="348" r:id="rId47"/>
    <p:sldId id="343" r:id="rId48"/>
    <p:sldId id="341" r:id="rId49"/>
    <p:sldId id="342" r:id="rId50"/>
    <p:sldId id="352" r:id="rId51"/>
    <p:sldId id="353" r:id="rId52"/>
    <p:sldId id="357" r:id="rId53"/>
    <p:sldId id="355" r:id="rId54"/>
    <p:sldId id="369" r:id="rId55"/>
    <p:sldId id="370" r:id="rId56"/>
    <p:sldId id="368" r:id="rId57"/>
    <p:sldId id="372" r:id="rId58"/>
    <p:sldId id="360" r:id="rId59"/>
    <p:sldId id="316" r:id="rId60"/>
    <p:sldId id="354" r:id="rId61"/>
    <p:sldId id="356" r:id="rId62"/>
    <p:sldId id="371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117" d="100"/>
          <a:sy n="117" d="100"/>
        </p:scale>
        <p:origin x="234" y="84"/>
      </p:cViewPr>
      <p:guideLst>
        <p:guide orient="horz" pos="2160"/>
        <p:guide pos="6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64BDFB-B9BD-4892-ACD9-C1EDDC6DA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8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EA311F5-81D1-4A14-8FD1-7C7E09D33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81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5B58CF8-7699-47D1-90E2-E595041BA604}" type="slidenum">
              <a:rPr lang="en-US" smtClean="0">
                <a:latin typeface="Times New Roman" charset="0"/>
              </a:rPr>
              <a:pPr/>
              <a:t>1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4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4B002-1069-41D2-983F-42442602FB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21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58721-BE65-4739-8B71-BD211377DF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47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E6965-4D71-4FDB-A572-ED1539AAE8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57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C63FC-4E59-4D97-A113-142C71B796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8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F4A78-CFA0-4D3C-ADB9-4C0A36DEDC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9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5DD30-0B16-4AC0-AC11-6CA557F75B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2C3D4-BB28-4719-8C24-4AFD7B6EA4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6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FC81A-007E-49E1-8F80-46C53711C0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63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6073D-77C2-41CE-8663-6A6B05C8EA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ZlY9tbZo3g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g"/><Relationship Id="rId4" Type="http://schemas.openxmlformats.org/officeDocument/2006/relationships/image" Target="../media/image14.jp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Deriving a Generic Algorithm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9</a:t>
            </a:r>
          </a:p>
          <a:p>
            <a:r>
              <a:rPr lang="en-US" dirty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teaching.hkaiser.org/spring2024/csc3380</a:t>
            </a:r>
            <a:r>
              <a:rPr lang="en-US" dirty="0"/>
              <a:t>/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next number is computed by adding the previous two</a:t>
            </a:r>
          </a:p>
          <a:p>
            <a:pPr lvl="1"/>
            <a:r>
              <a:rPr lang="en-US" dirty="0" smtClean="0"/>
              <a:t>0, </a:t>
            </a:r>
            <a:r>
              <a:rPr lang="en-US" dirty="0"/>
              <a:t>1, 1, 2, 3, 5, 8, 13, 21, 34, </a:t>
            </a:r>
            <a:r>
              <a:rPr lang="en-US" dirty="0" smtClean="0"/>
              <a:t>...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971800"/>
            <a:ext cx="4314825" cy="2676525"/>
          </a:xfrm>
          <a:prstGeom prst="rect">
            <a:avLst/>
          </a:prstGeom>
        </p:spPr>
      </p:pic>
      <p:pic>
        <p:nvPicPr>
          <p:cNvPr id="1028" name="Picture 4" descr="sun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635" y="3622039"/>
            <a:ext cx="3810000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74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Sequence</a:t>
            </a:r>
          </a:p>
        </p:txBody>
      </p:sp>
      <p:pic>
        <p:nvPicPr>
          <p:cNvPr id="7" name="wZlY9tbZo3g"/>
          <p:cNvPicPr>
            <a:picLocks noGrp="1" noRot="1" noChangeAspect="1"/>
          </p:cNvPicPr>
          <p:nvPr>
            <p:ph idx="1"/>
            <a:videoFile r:link="rId1"/>
          </p:nvPr>
        </p:nvPicPr>
        <p:blipFill rotWithShape="1">
          <a:blip r:embed="rId3"/>
          <a:srcRect l="28912" r="29762"/>
          <a:stretch/>
        </p:blipFill>
        <p:spPr>
          <a:xfrm>
            <a:off x="4669971" y="2057398"/>
            <a:ext cx="2645229" cy="434340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6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fib(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if (n == 0) return 0;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::pair&lt;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v = {0, 1};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i &lt;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n; ++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v = {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v.second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v.first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.second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v.first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main()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fib(10)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&lt;&lt;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75700" y="1820636"/>
                <a:ext cx="459933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Complexity: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 smtClean="0"/>
              </a:p>
              <a:p>
                <a:r>
                  <a:rPr lang="en-US" sz="2800" dirty="0" smtClean="0"/>
                  <a:t>Is that the best we can do?</a:t>
                </a:r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00" y="1820636"/>
                <a:ext cx="4599336" cy="954107"/>
              </a:xfrm>
              <a:prstGeom prst="rect">
                <a:avLst/>
              </a:prstGeom>
              <a:blipFill>
                <a:blip r:embed="rId2"/>
                <a:stretch>
                  <a:fillRect l="-2649" t="-7051" r="-1722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961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Egyptian Multiplication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is where we stopped: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mult_acc4(</a:t>
            </a:r>
            <a:r>
              <a:rPr lang="en-US" sz="1700" i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i="1" dirty="0">
                <a:solidFill>
                  <a:srgbClr val="000000"/>
                </a:solidFill>
                <a:latin typeface="Consolas" panose="020B0609020204030204" pitchFamily="49" charset="0"/>
              </a:rPr>
              <a:t> 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 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i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i="1" dirty="0">
                <a:solidFill>
                  <a:srgbClr val="000000"/>
                </a:solidFill>
                <a:latin typeface="Consolas" panose="020B0609020204030204" pitchFamily="49" charset="0"/>
              </a:rPr>
              <a:t> a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odd(n)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700" i="1" dirty="0">
                <a:solidFill>
                  <a:srgbClr val="000000"/>
                </a:solidFill>
                <a:latin typeface="Consolas" panose="020B0609020204030204" pitchFamily="49" charset="0"/>
              </a:rPr>
              <a:t>r = r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n == </a:t>
            </a:r>
            <a:r>
              <a:rPr lang="en-US" sz="1700" b="1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r;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n = half(n);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700" i="1" dirty="0">
                <a:solidFill>
                  <a:srgbClr val="000000"/>
                </a:solidFill>
                <a:latin typeface="Consolas" panose="020B0609020204030204" pitchFamily="49" charset="0"/>
              </a:rPr>
              <a:t>a = a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the operations on </a:t>
            </a:r>
            <a:r>
              <a:rPr lang="en-US" b="1" dirty="0" smtClean="0">
                <a:latin typeface="Consolas" panose="020B0609020204030204" pitchFamily="49" charset="0"/>
              </a:rPr>
              <a:t>n</a:t>
            </a:r>
            <a:r>
              <a:rPr lang="en-US" dirty="0" smtClean="0"/>
              <a:t> and </a:t>
            </a:r>
            <a:r>
              <a:rPr lang="en-US" i="1" dirty="0" smtClean="0">
                <a:latin typeface="Consolas" panose="020B0609020204030204" pitchFamily="49" charset="0"/>
              </a:rPr>
              <a:t>r</a:t>
            </a:r>
            <a:r>
              <a:rPr lang="en-US" dirty="0" smtClean="0"/>
              <a:t> are orthogonal and non-overlapping</a:t>
            </a:r>
          </a:p>
          <a:p>
            <a:r>
              <a:rPr lang="en-US" dirty="0" smtClean="0"/>
              <a:t>The requirements on </a:t>
            </a:r>
            <a:r>
              <a:rPr lang="en-US" b="1" dirty="0" smtClean="0">
                <a:latin typeface="Consolas" panose="020B0609020204030204" pitchFamily="49" charset="0"/>
              </a:rPr>
              <a:t>n</a:t>
            </a:r>
            <a:r>
              <a:rPr lang="en-US" dirty="0" smtClean="0"/>
              <a:t> and </a:t>
            </a:r>
            <a:r>
              <a:rPr lang="en-US" i="1" dirty="0" smtClean="0">
                <a:latin typeface="Consolas" panose="020B0609020204030204" pitchFamily="49" charset="0"/>
              </a:rPr>
              <a:t>r</a:t>
            </a:r>
            <a:r>
              <a:rPr lang="en-US" dirty="0" smtClean="0"/>
              <a:t> are different and could be represented by different types</a:t>
            </a:r>
          </a:p>
          <a:p>
            <a:pPr lvl="1"/>
            <a:r>
              <a:rPr lang="en-US" dirty="0" smtClean="0"/>
              <a:t>So far we have been using the same type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for both</a:t>
            </a:r>
          </a:p>
          <a:p>
            <a:r>
              <a:rPr lang="en-US" dirty="0" smtClean="0"/>
              <a:t>Let’s call type types </a:t>
            </a:r>
            <a:r>
              <a:rPr lang="en-US" dirty="0" smtClean="0">
                <a:latin typeface="Consolas" panose="020B0609020204030204" pitchFamily="49" charset="0"/>
              </a:rPr>
              <a:t>N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A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A</a:t>
            </a:r>
            <a:r>
              <a:rPr lang="en-US" dirty="0" smtClean="0"/>
              <a:t> must be ‘addable’ (support </a:t>
            </a:r>
            <a:r>
              <a:rPr lang="en-US" dirty="0" smtClean="0">
                <a:latin typeface="Consolas" panose="020B0609020204030204" pitchFamily="49" charset="0"/>
              </a:rPr>
              <a:t>operator+()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N</a:t>
            </a:r>
            <a:r>
              <a:rPr lang="en-US" dirty="0" smtClean="0"/>
              <a:t> must be checkable for odd-ness, compared with </a:t>
            </a:r>
            <a:r>
              <a:rPr lang="en-US" dirty="0" smtClean="0">
                <a:latin typeface="Consolas" panose="020B0609020204030204" pitchFamily="49" charset="0"/>
              </a:rPr>
              <a:t>1</a:t>
            </a:r>
            <a:r>
              <a:rPr lang="en-US" dirty="0" smtClean="0"/>
              <a:t>, and must support division by </a:t>
            </a:r>
            <a:r>
              <a:rPr lang="en-US" dirty="0" smtClean="0">
                <a:latin typeface="Consolas" panose="020B0609020204030204" pitchFamily="49" charset="0"/>
              </a:rPr>
              <a:t>2</a:t>
            </a:r>
          </a:p>
          <a:p>
            <a:pPr lvl="1"/>
            <a:endParaRPr lang="en-US" dirty="0" smtClean="0"/>
          </a:p>
          <a:p>
            <a:pPr marL="914400" indent="0">
              <a:spcBef>
                <a:spcPts val="600"/>
              </a:spcBef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7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is where we stopped: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mult_acc4(</a:t>
            </a:r>
            <a:r>
              <a:rPr lang="en-US" sz="1700" i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i="1" dirty="0">
                <a:solidFill>
                  <a:srgbClr val="000000"/>
                </a:solidFill>
                <a:latin typeface="Consolas" panose="020B0609020204030204" pitchFamily="49" charset="0"/>
              </a:rPr>
              <a:t> 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 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i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i="1" dirty="0">
                <a:solidFill>
                  <a:srgbClr val="000000"/>
                </a:solidFill>
                <a:latin typeface="Consolas" panose="020B0609020204030204" pitchFamily="49" charset="0"/>
              </a:rPr>
              <a:t> a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odd(n)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700" i="1" dirty="0">
                <a:solidFill>
                  <a:srgbClr val="000000"/>
                </a:solidFill>
                <a:latin typeface="Consolas" panose="020B0609020204030204" pitchFamily="49" charset="0"/>
              </a:rPr>
              <a:t>r = r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n == </a:t>
            </a:r>
            <a:r>
              <a:rPr lang="en-US" sz="1700" b="1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r;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n = half(n);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700" i="1" dirty="0">
                <a:solidFill>
                  <a:srgbClr val="000000"/>
                </a:solidFill>
                <a:latin typeface="Consolas" panose="020B0609020204030204" pitchFamily="49" charset="0"/>
              </a:rPr>
              <a:t>a = a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3505200" y="2462892"/>
            <a:ext cx="4851682" cy="2577193"/>
            <a:chOff x="3505200" y="2462892"/>
            <a:chExt cx="4851682" cy="2577193"/>
          </a:xfrm>
        </p:grpSpPr>
        <p:sp>
          <p:nvSpPr>
            <p:cNvPr id="7" name="Oval 6"/>
            <p:cNvSpPr/>
            <p:nvPr/>
          </p:nvSpPr>
          <p:spPr>
            <a:xfrm>
              <a:off x="4495800" y="2462892"/>
              <a:ext cx="838200" cy="381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05200" y="3407229"/>
              <a:ext cx="838200" cy="381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943350" y="4038599"/>
              <a:ext cx="838200" cy="381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505200" y="4659085"/>
              <a:ext cx="976993" cy="381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stCxn id="7" idx="6"/>
              <a:endCxn id="23" idx="1"/>
            </p:cNvCxnSpPr>
            <p:nvPr/>
          </p:nvCxnSpPr>
          <p:spPr>
            <a:xfrm>
              <a:off x="5334000" y="2653392"/>
              <a:ext cx="2133600" cy="5030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8" idx="6"/>
              <a:endCxn id="23" idx="1"/>
            </p:cNvCxnSpPr>
            <p:nvPr/>
          </p:nvCxnSpPr>
          <p:spPr>
            <a:xfrm flipV="1">
              <a:off x="4343400" y="3156466"/>
              <a:ext cx="3124200" cy="4412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9" idx="6"/>
              <a:endCxn id="23" idx="1"/>
            </p:cNvCxnSpPr>
            <p:nvPr/>
          </p:nvCxnSpPr>
          <p:spPr>
            <a:xfrm flipV="1">
              <a:off x="4781550" y="3156466"/>
              <a:ext cx="2686050" cy="10726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0" idx="6"/>
              <a:endCxn id="23" idx="1"/>
            </p:cNvCxnSpPr>
            <p:nvPr/>
          </p:nvCxnSpPr>
          <p:spPr>
            <a:xfrm flipV="1">
              <a:off x="4482193" y="3156466"/>
              <a:ext cx="2985407" cy="16931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467600" y="2971800"/>
              <a:ext cx="889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Type </a:t>
              </a:r>
              <a:r>
                <a:rPr lang="en-US" dirty="0" smtClean="0">
                  <a:latin typeface="Consolas" panose="020B0609020204030204" pitchFamily="49" charset="0"/>
                </a:rPr>
                <a:t>N</a:t>
              </a:r>
              <a:endParaRPr lang="en-US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494314" y="2462892"/>
            <a:ext cx="4836745" cy="2871106"/>
            <a:chOff x="3494314" y="2462892"/>
            <a:chExt cx="4836745" cy="2871106"/>
          </a:xfrm>
        </p:grpSpPr>
        <p:sp>
          <p:nvSpPr>
            <p:cNvPr id="32" name="Oval 31"/>
            <p:cNvSpPr/>
            <p:nvPr/>
          </p:nvSpPr>
          <p:spPr>
            <a:xfrm>
              <a:off x="3657600" y="2471830"/>
              <a:ext cx="838200" cy="3810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271516" y="2462892"/>
              <a:ext cx="838200" cy="3810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980298" y="3701142"/>
              <a:ext cx="838200" cy="3810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494314" y="4952998"/>
              <a:ext cx="838200" cy="3810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>
              <a:stCxn id="32" idx="6"/>
              <a:endCxn id="39" idx="1"/>
            </p:cNvCxnSpPr>
            <p:nvPr/>
          </p:nvCxnSpPr>
          <p:spPr>
            <a:xfrm>
              <a:off x="4495800" y="2662330"/>
              <a:ext cx="2918661" cy="1749495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7414461" y="4227159"/>
              <a:ext cx="9165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Type </a:t>
              </a:r>
              <a:r>
                <a:rPr lang="en-US" dirty="0" smtClean="0">
                  <a:latin typeface="Consolas" panose="020B0609020204030204" pitchFamily="49" charset="0"/>
                </a:rPr>
                <a:t>A</a:t>
              </a:r>
              <a:endParaRPr lang="en-US" dirty="0">
                <a:latin typeface="Consolas" panose="020B0609020204030204" pitchFamily="49" charset="0"/>
              </a:endParaRPr>
            </a:p>
          </p:txBody>
        </p:sp>
        <p:cxnSp>
          <p:nvCxnSpPr>
            <p:cNvPr id="40" name="Straight Connector 39"/>
            <p:cNvCxnSpPr>
              <a:stCxn id="34" idx="6"/>
              <a:endCxn id="39" idx="1"/>
            </p:cNvCxnSpPr>
            <p:nvPr/>
          </p:nvCxnSpPr>
          <p:spPr>
            <a:xfrm>
              <a:off x="4818498" y="3891642"/>
              <a:ext cx="2595963" cy="520183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5" idx="6"/>
              <a:endCxn id="39" idx="1"/>
            </p:cNvCxnSpPr>
            <p:nvPr/>
          </p:nvCxnSpPr>
          <p:spPr>
            <a:xfrm flipV="1">
              <a:off x="4332514" y="4411825"/>
              <a:ext cx="3081947" cy="731673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33" idx="6"/>
              <a:endCxn id="39" idx="1"/>
            </p:cNvCxnSpPr>
            <p:nvPr/>
          </p:nvCxnSpPr>
          <p:spPr>
            <a:xfrm>
              <a:off x="6109716" y="2653392"/>
              <a:ext cx="1304745" cy="1758433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0067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pt-BR" sz="2400" dirty="0"/>
              <a:t>More generic form of the algorithm:</a:t>
            </a:r>
          </a:p>
          <a:p>
            <a:pPr marL="914400" indent="0">
              <a:spcBef>
                <a:spcPts val="600"/>
              </a:spcBef>
              <a:buNone/>
            </a:pPr>
            <a:endParaRPr lang="pt-BR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pt-BR" sz="1900" dirty="0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 A, </a:t>
            </a:r>
            <a:r>
              <a:rPr lang="pt-BR" sz="1900" dirty="0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 N&gt;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A multiply_accumulate(A r, N n, A a)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pt-BR" sz="19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sz="19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pt-BR" sz="19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 (odd(n))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r = r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pt-BR" sz="19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 (n == </a:t>
            </a:r>
            <a:r>
              <a:rPr lang="pt-BR" sz="19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pt-BR" sz="19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 r;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n = half(n);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a = a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pt-BR" sz="19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pt-BR" sz="2400" dirty="0"/>
              <a:t>Allows to figure out requirements for </a:t>
            </a:r>
            <a:r>
              <a:rPr lang="pt-BR" sz="2400" dirty="0">
                <a:latin typeface="Consolas" panose="020B0609020204030204" pitchFamily="49" charset="0"/>
              </a:rPr>
              <a:t>N</a:t>
            </a:r>
            <a:r>
              <a:rPr lang="pt-BR" sz="2400" dirty="0"/>
              <a:t> and </a:t>
            </a:r>
            <a:r>
              <a:rPr lang="pt-BR" sz="2400" dirty="0">
                <a:latin typeface="Consolas" panose="020B0609020204030204" pitchFamily="49" charset="0"/>
              </a:rPr>
              <a:t>A</a:t>
            </a:r>
            <a:r>
              <a:rPr lang="pt-BR" sz="2400" dirty="0"/>
              <a:t> separately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5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on </a:t>
            </a:r>
            <a:r>
              <a:rPr lang="en-US" dirty="0" smtClean="0">
                <a:latin typeface="Consolas" panose="020B0609020204030204" pitchFamily="49" charset="0"/>
              </a:rPr>
              <a:t>A</a:t>
            </a:r>
            <a:endParaRPr lang="en-US" dirty="0"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Syntactical requirements:</a:t>
                </a:r>
              </a:p>
              <a:p>
                <a:pPr lvl="1"/>
                <a:r>
                  <a:rPr lang="en-US" dirty="0" smtClean="0"/>
                  <a:t>Can be passed by value (must have a copy constructor)</a:t>
                </a:r>
              </a:p>
              <a:p>
                <a:pPr lvl="1"/>
                <a:r>
                  <a:rPr lang="en-US" dirty="0" smtClean="0"/>
                  <a:t>Can be assigned to another instance (must have copy assignment, i.e. </a:t>
                </a:r>
                <a:r>
                  <a:rPr lang="en-US" dirty="0" smtClean="0">
                    <a:latin typeface="Consolas" panose="020B0609020204030204" pitchFamily="49" charset="0"/>
                  </a:rPr>
                  <a:t>operator=()</a:t>
                </a:r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Can be added (i.e. must have </a:t>
                </a:r>
                <a:r>
                  <a:rPr lang="en-US" dirty="0" smtClean="0">
                    <a:latin typeface="Consolas" panose="020B0609020204030204" pitchFamily="49" charset="0"/>
                  </a:rPr>
                  <a:t>operator+()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Semantic requirements:</a:t>
                </a:r>
              </a:p>
              <a:p>
                <a:pPr lvl="1"/>
                <a:r>
                  <a:rPr lang="en-US" dirty="0" smtClean="0">
                    <a:latin typeface="Consolas" panose="020B0609020204030204" pitchFamily="49" charset="0"/>
                  </a:rPr>
                  <a:t>operator+()</a:t>
                </a:r>
                <a:r>
                  <a:rPr lang="en-US" dirty="0" smtClean="0"/>
                  <a:t> must be associative:</a:t>
                </a:r>
              </a:p>
              <a:p>
                <a:pPr lvl="1"/>
                <a:endParaRPr lang="en-US" dirty="0" smtClean="0"/>
              </a:p>
              <a:p>
                <a:pPr marL="27432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if </a:t>
                </a:r>
                <a:r>
                  <a:rPr lang="en-US" dirty="0"/>
                  <a:t>a type T is an A (i.e. is associative), then for any values a, b, and c in T, the following holds…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4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8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on </a:t>
            </a:r>
            <a:r>
              <a:rPr lang="en-US" dirty="0" smtClean="0">
                <a:latin typeface="Consolas" panose="020B0609020204030204" pitchFamily="49" charset="0"/>
              </a:rPr>
              <a:t>A</a:t>
            </a:r>
            <a:r>
              <a:rPr lang="en-US" dirty="0"/>
              <a:t>: Clarification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adding integers is associative in theory, on computers this might not be true</a:t>
            </a:r>
          </a:p>
          <a:p>
            <a:pPr lvl="1"/>
            <a:r>
              <a:rPr lang="en-US" dirty="0" smtClean="0"/>
              <a:t>Consider: (x + y) + z, for large x, y, and a negative z</a:t>
            </a:r>
          </a:p>
          <a:p>
            <a:pPr lvl="2"/>
            <a:r>
              <a:rPr lang="en-US" dirty="0"/>
              <a:t>x</a:t>
            </a:r>
            <a:r>
              <a:rPr lang="en-US" dirty="0" smtClean="0"/>
              <a:t> + y might overflow</a:t>
            </a:r>
          </a:p>
          <a:p>
            <a:pPr lvl="2"/>
            <a:r>
              <a:rPr lang="en-US" dirty="0" smtClean="0"/>
              <a:t>Yields possibly different result from x + (y + z)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perator+() on computers usually is a </a:t>
            </a:r>
            <a:r>
              <a:rPr lang="en-US" i="1" dirty="0" smtClean="0"/>
              <a:t>partial function</a:t>
            </a:r>
          </a:p>
          <a:p>
            <a:pPr lvl="2"/>
            <a:r>
              <a:rPr lang="en-US" dirty="0" smtClean="0"/>
              <a:t>A partial function’s domain of definition is a subset of the direct product of the types of its input</a:t>
            </a:r>
          </a:p>
          <a:p>
            <a:pPr lvl="2"/>
            <a:r>
              <a:rPr lang="en-US" dirty="0" smtClean="0"/>
              <a:t>It is defined only for a subset of all possible combinations of values of its input</a:t>
            </a:r>
          </a:p>
          <a:p>
            <a:r>
              <a:rPr lang="en-US" dirty="0" smtClean="0"/>
              <a:t>Let’s clarify requirements:</a:t>
            </a:r>
          </a:p>
          <a:p>
            <a:pPr lvl="1"/>
            <a:r>
              <a:rPr lang="en-US" dirty="0" smtClean="0"/>
              <a:t>The requirement holds only in the </a:t>
            </a:r>
            <a:r>
              <a:rPr lang="en-US" i="1" dirty="0" smtClean="0"/>
              <a:t>domain of definition</a:t>
            </a:r>
            <a:r>
              <a:rPr lang="en-US" dirty="0" smtClean="0"/>
              <a:t> of the function, i.e. for the set of values for which the function is defined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Notes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30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on </a:t>
            </a:r>
            <a:r>
              <a:rPr lang="en-US" dirty="0" smtClean="0">
                <a:latin typeface="Consolas" panose="020B0609020204030204" pitchFamily="49" charset="0"/>
              </a:rPr>
              <a:t>A</a:t>
            </a:r>
            <a:r>
              <a:rPr lang="en-US" dirty="0" smtClean="0"/>
              <a:t>: regularity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More syntactical requirements</a:t>
                </a:r>
              </a:p>
              <a:p>
                <a:pPr lvl="1"/>
                <a:r>
                  <a:rPr lang="en-US" dirty="0" smtClean="0"/>
                  <a:t>Copy construction and copy assignment should make the copy </a:t>
                </a:r>
                <a:r>
                  <a:rPr lang="en-US" b="1" dirty="0" smtClean="0"/>
                  <a:t>equal</a:t>
                </a:r>
                <a:r>
                  <a:rPr lang="en-US" dirty="0" smtClean="0"/>
                  <a:t> to the original</a:t>
                </a:r>
              </a:p>
              <a:p>
                <a:pPr lvl="2"/>
                <a:r>
                  <a:rPr lang="en-US" dirty="0" smtClean="0"/>
                  <a:t>So we need to have means of testing for equality: </a:t>
                </a:r>
                <a:r>
                  <a:rPr lang="en-US" dirty="0" smtClean="0">
                    <a:latin typeface="Consolas" panose="020B0609020204030204" pitchFamily="49" charset="0"/>
                  </a:rPr>
                  <a:t>operator==()</a:t>
                </a:r>
                <a:r>
                  <a:rPr lang="en-US" dirty="0" smtClean="0"/>
                  <a:t> and </a:t>
                </a:r>
                <a:r>
                  <a:rPr lang="en-US" dirty="0" smtClean="0">
                    <a:latin typeface="Consolas" panose="020B0609020204030204" pitchFamily="49" charset="0"/>
                  </a:rPr>
                  <a:t>operator!=()</a:t>
                </a:r>
              </a:p>
              <a:p>
                <a:r>
                  <a:rPr lang="en-US" dirty="0" smtClean="0"/>
                  <a:t>More semantic requirements</a:t>
                </a:r>
              </a:p>
              <a:p>
                <a:pPr lvl="1"/>
                <a:r>
                  <a:rPr lang="en-US" dirty="0" smtClean="0"/>
                  <a:t>Equational reasoning must be applied:</a:t>
                </a:r>
              </a:p>
              <a:p>
                <a:pPr lvl="2"/>
                <a:r>
                  <a:rPr lang="en-US" dirty="0" smtClean="0"/>
                  <a:t>Inequality must be the negation of equality:</a:t>
                </a:r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groupChr>
                        <m:groupChrPr>
                          <m:chr m:val="⇔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lvl="2"/>
                <a:r>
                  <a:rPr lang="en-US" dirty="0" smtClean="0"/>
                  <a:t>Equality is reflexive, symmetric, and transitive (i.e. </a:t>
                </a:r>
                <a:r>
                  <a:rPr lang="en-US" i="1" dirty="0" smtClean="0"/>
                  <a:t>equivalence</a:t>
                </a:r>
                <a:r>
                  <a:rPr lang="en-US" dirty="0" smtClean="0"/>
                  <a:t>):</a:t>
                </a:r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 smtClean="0"/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groupChr>
                        <m:groupChrPr>
                          <m:chr m:val="⇔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 smtClean="0"/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groupChr>
                        <m:groupChrPr>
                          <m:chr m:val="⇔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lvl="2"/>
                <a:r>
                  <a:rPr lang="en-US" dirty="0" smtClean="0"/>
                  <a:t>Equality implies substitutability:</a:t>
                </a:r>
              </a:p>
              <a:p>
                <a:pPr marL="548640" lvl="2" indent="0" algn="ctr">
                  <a:buNone/>
                </a:pPr>
                <a:r>
                  <a:rPr lang="en-US" dirty="0"/>
                  <a:t>f</a:t>
                </a:r>
                <a:r>
                  <a:rPr lang="en-US" dirty="0" smtClean="0"/>
                  <a:t>or any function f on T,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13" t="-1681" b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2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on </a:t>
            </a:r>
            <a:r>
              <a:rPr lang="en-US" dirty="0">
                <a:latin typeface="Consolas" panose="020B0609020204030204" pitchFamily="49" charset="0"/>
              </a:rPr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905000"/>
            <a:ext cx="8595360" cy="43513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Shorthand requirements description</a:t>
            </a:r>
          </a:p>
          <a:p>
            <a:pPr lvl="1"/>
            <a:r>
              <a:rPr lang="en-US" dirty="0" smtClean="0"/>
              <a:t>Must be regular type</a:t>
            </a:r>
          </a:p>
          <a:p>
            <a:pPr lvl="1"/>
            <a:r>
              <a:rPr lang="en-US" dirty="0" smtClean="0"/>
              <a:t>Must provide associative </a:t>
            </a:r>
            <a:r>
              <a:rPr lang="en-US" dirty="0" smtClean="0">
                <a:latin typeface="Consolas" panose="020B0609020204030204" pitchFamily="49" charset="0"/>
              </a:rPr>
              <a:t>operator+()</a:t>
            </a:r>
          </a:p>
          <a:p>
            <a:r>
              <a:rPr lang="en-US" dirty="0" smtClean="0"/>
              <a:t>Going back to math: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A</a:t>
            </a:r>
            <a:r>
              <a:rPr lang="en-US" dirty="0" smtClean="0"/>
              <a:t> must be a </a:t>
            </a:r>
            <a:r>
              <a:rPr lang="en-US" i="1" dirty="0" smtClean="0"/>
              <a:t>non-commutative additive semigroup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Positive even integers</a:t>
            </a:r>
          </a:p>
          <a:p>
            <a:pPr lvl="1"/>
            <a:r>
              <a:rPr lang="en-US" dirty="0" smtClean="0"/>
              <a:t>Negative integers</a:t>
            </a:r>
          </a:p>
          <a:p>
            <a:pPr lvl="1"/>
            <a:r>
              <a:rPr lang="en-US" dirty="0" smtClean="0"/>
              <a:t>Real numbers</a:t>
            </a:r>
          </a:p>
          <a:p>
            <a:pPr lvl="1"/>
            <a:r>
              <a:rPr lang="en-US" dirty="0" smtClean="0"/>
              <a:t>Polynomials</a:t>
            </a:r>
          </a:p>
          <a:p>
            <a:pPr lvl="1"/>
            <a:r>
              <a:rPr lang="en-US" dirty="0" smtClean="0"/>
              <a:t>Planar (2D) vectors</a:t>
            </a:r>
          </a:p>
          <a:p>
            <a:pPr lvl="1"/>
            <a:r>
              <a:rPr lang="en-US" dirty="0" smtClean="0"/>
              <a:t>Boolean functions</a:t>
            </a:r>
          </a:p>
          <a:p>
            <a:pPr lvl="1"/>
            <a:r>
              <a:rPr lang="en-US" dirty="0" smtClean="0"/>
              <a:t>Line segments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t-BR" sz="2400" dirty="0" smtClean="0"/>
              <a:t>Now we are able to write: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Addable =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(T a, T b) { a + b;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"</a:t>
            </a:r>
            <a:r>
              <a:rPr lang="en-US" sz="14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a+b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will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compile"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NoncommutativeAdditiveSemigroup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::regular&lt;T&gt; &amp;&amp; Addable&lt;T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there is no way to express associativity in a concept</a:t>
            </a:r>
            <a:endParaRPr lang="pt-BR" sz="14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8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691322"/>
            <a:ext cx="8595360" cy="4351337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pt-BR" sz="2800" dirty="0" smtClean="0"/>
              <a:t>Now we are able to write:</a:t>
            </a:r>
          </a:p>
          <a:p>
            <a:pPr marL="914400" indent="0">
              <a:spcBef>
                <a:spcPts val="600"/>
              </a:spcBef>
              <a:buNone/>
            </a:pPr>
            <a:endParaRPr lang="pt-BR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8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A, </a:t>
            </a:r>
            <a:r>
              <a:rPr lang="en-US" sz="18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N&gt;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smtClean="0">
                <a:solidFill>
                  <a:schemeClr val="accent2"/>
                </a:solidFill>
                <a:latin typeface="Consolas" panose="020B0609020204030204" pitchFamily="49" charset="0"/>
              </a:rPr>
              <a:t>requires(</a:t>
            </a:r>
            <a:r>
              <a:rPr lang="en-US" sz="1800" dirty="0" err="1" smtClean="0">
                <a:solidFill>
                  <a:schemeClr val="accent2"/>
                </a:solidFill>
                <a:latin typeface="Consolas" panose="020B0609020204030204" pitchFamily="49" charset="0"/>
              </a:rPr>
              <a:t>NoncommutativeAdditiveSemigroup</a:t>
            </a:r>
            <a:r>
              <a:rPr lang="en-US" sz="1800" dirty="0" smtClean="0">
                <a:solidFill>
                  <a:schemeClr val="accent2"/>
                </a:solidFill>
                <a:latin typeface="Consolas" panose="020B0609020204030204" pitchFamily="49" charset="0"/>
              </a:rPr>
              <a:t>&lt;A&gt;)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 multiply_accumulate(A r, N n, A a)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pt-BR" sz="19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sz="19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pt-BR" sz="19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(odd(n))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    r = r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pt-BR" sz="19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(n == </a:t>
            </a:r>
            <a:r>
              <a:rPr lang="pt-BR" sz="19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pt-BR" sz="19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r;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n = half(n);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a = a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0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691322"/>
            <a:ext cx="8595360" cy="435133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pt-BR" sz="2400" dirty="0" smtClean="0"/>
              <a:t>Now we are able to write:</a:t>
            </a:r>
          </a:p>
          <a:p>
            <a:pPr marL="914400" indent="0">
              <a:spcBef>
                <a:spcPts val="600"/>
              </a:spcBef>
              <a:buNone/>
            </a:pPr>
            <a:endParaRPr lang="pt-BR" sz="18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err="1">
                <a:solidFill>
                  <a:schemeClr val="accent2"/>
                </a:solidFill>
                <a:latin typeface="Consolas" panose="020B0609020204030204" pitchFamily="49" charset="0"/>
              </a:rPr>
              <a:t>NoncommutativeAdditiveSemigroup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A,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N&gt;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 multiply_accumulate(A r, N n, A a)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pt-BR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pt-BR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(odd(n))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    r = r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pt-BR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(n == </a:t>
            </a:r>
            <a:r>
              <a:rPr lang="pt-BR" sz="16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pt-BR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r;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n = half(n);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a = a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5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on </a:t>
            </a:r>
            <a:r>
              <a:rPr lang="en-US" dirty="0" smtClean="0">
                <a:latin typeface="Consolas" panose="020B0609020204030204" pitchFamily="49" charset="0"/>
              </a:rPr>
              <a:t>N</a:t>
            </a:r>
            <a:endParaRPr lang="en-US" dirty="0"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Syntactic requirements</a:t>
                </a:r>
              </a:p>
              <a:p>
                <a:pPr lvl="1"/>
                <a:r>
                  <a:rPr lang="en-US" dirty="0" smtClean="0"/>
                  <a:t>Has to be </a:t>
                </a:r>
                <a:r>
                  <a:rPr lang="en-US" dirty="0" smtClean="0">
                    <a:latin typeface="Consolas" panose="020B0609020204030204" pitchFamily="49" charset="0"/>
                  </a:rPr>
                  <a:t>regular</a:t>
                </a:r>
                <a:r>
                  <a:rPr lang="en-US" dirty="0" smtClean="0"/>
                  <a:t> as well</a:t>
                </a:r>
              </a:p>
              <a:p>
                <a:pPr lvl="1"/>
                <a:r>
                  <a:rPr lang="en-US" dirty="0" smtClean="0"/>
                  <a:t>Must implement:</a:t>
                </a:r>
              </a:p>
              <a:p>
                <a:pPr lvl="2"/>
                <a:r>
                  <a:rPr lang="en-US" dirty="0">
                    <a:latin typeface="Consolas" panose="020B0609020204030204" pitchFamily="49" charset="0"/>
                  </a:rPr>
                  <a:t>h</a:t>
                </a:r>
                <a:r>
                  <a:rPr lang="en-US" dirty="0" smtClean="0">
                    <a:latin typeface="Consolas" panose="020B0609020204030204" pitchFamily="49" charset="0"/>
                  </a:rPr>
                  <a:t>alf</a:t>
                </a:r>
              </a:p>
              <a:p>
                <a:pPr lvl="2"/>
                <a:r>
                  <a:rPr lang="en-US" dirty="0">
                    <a:latin typeface="Consolas" panose="020B0609020204030204" pitchFamily="49" charset="0"/>
                  </a:rPr>
                  <a:t>o</a:t>
                </a:r>
                <a:r>
                  <a:rPr lang="en-US" dirty="0" smtClean="0">
                    <a:latin typeface="Consolas" panose="020B0609020204030204" pitchFamily="49" charset="0"/>
                  </a:rPr>
                  <a:t>dd</a:t>
                </a:r>
              </a:p>
              <a:p>
                <a:pPr lvl="2"/>
                <a:r>
                  <a:rPr lang="en-US" dirty="0" smtClean="0">
                    <a:latin typeface="Consolas" panose="020B0609020204030204" pitchFamily="49" charset="0"/>
                  </a:rPr>
                  <a:t>== 0</a:t>
                </a:r>
              </a:p>
              <a:p>
                <a:pPr lvl="2"/>
                <a:r>
                  <a:rPr lang="en-US" dirty="0" smtClean="0">
                    <a:latin typeface="Consolas" panose="020B0609020204030204" pitchFamily="49" charset="0"/>
                  </a:rPr>
                  <a:t>== 1</a:t>
                </a:r>
              </a:p>
              <a:p>
                <a:r>
                  <a:rPr lang="en-US" dirty="0" smtClean="0"/>
                  <a:t>Semantic requirements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𝑒𝑣𝑒𝑛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en-US" b="0" i="1" smtClean="0">
                        <a:latin typeface="Cambria Math" panose="02040503050406030204" pitchFamily="18" charset="0"/>
                      </a:rPr>
                      <m:t>h𝑎𝑙𝑓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h𝑎𝑙𝑓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𝑜𝑑𝑑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𝑒𝑣𝑒𝑛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𝑜𝑑𝑑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en-US" b="0" i="1" smtClean="0">
                        <a:latin typeface="Cambria Math" panose="02040503050406030204" pitchFamily="18" charset="0"/>
                      </a:rPr>
                      <m:t>h𝑎𝑙𝑓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−1)=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h𝑎𝑙𝑓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 ∨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h𝑎𝑙𝑓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∨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h𝑎𝑙𝑓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h𝑎𝑙𝑓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4" t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270170" y="3542803"/>
            <a:ext cx="9112296" cy="3010397"/>
            <a:chOff x="1270170" y="3542803"/>
            <a:chExt cx="9112296" cy="3010397"/>
          </a:xfrm>
        </p:grpSpPr>
        <p:sp>
          <p:nvSpPr>
            <p:cNvPr id="7" name="Oval 6"/>
            <p:cNvSpPr/>
            <p:nvPr/>
          </p:nvSpPr>
          <p:spPr>
            <a:xfrm>
              <a:off x="1270170" y="3886200"/>
              <a:ext cx="4749629" cy="2667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81800" y="3542803"/>
              <a:ext cx="360066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nsolas" panose="020B0609020204030204" pitchFamily="49" charset="0"/>
                </a:rPr>
                <a:t>uint8_t</a:t>
              </a:r>
              <a:r>
                <a:rPr lang="en-US" dirty="0" smtClean="0"/>
                <a:t>, </a:t>
              </a:r>
              <a:r>
                <a:rPr lang="en-US" dirty="0" smtClean="0">
                  <a:latin typeface="Consolas" panose="020B0609020204030204" pitchFamily="49" charset="0"/>
                </a:rPr>
                <a:t>int8_t</a:t>
              </a:r>
              <a:r>
                <a:rPr lang="en-US" dirty="0" smtClean="0"/>
                <a:t>, </a:t>
              </a:r>
              <a:r>
                <a:rPr lang="en-US" dirty="0" smtClean="0">
                  <a:latin typeface="Consolas" panose="020B0609020204030204" pitchFamily="49" charset="0"/>
                </a:rPr>
                <a:t>uint64_t</a:t>
              </a:r>
              <a:r>
                <a:rPr lang="en-US" dirty="0" smtClean="0"/>
                <a:t>, etc.</a:t>
              </a:r>
            </a:p>
            <a:p>
              <a:endParaRPr lang="en-US" dirty="0"/>
            </a:p>
            <a:p>
              <a:r>
                <a:rPr lang="en-US" dirty="0" smtClean="0"/>
                <a:t>i.e. all integral types</a:t>
              </a:r>
              <a:endParaRPr lang="en-US" dirty="0"/>
            </a:p>
          </p:txBody>
        </p:sp>
        <p:cxnSp>
          <p:nvCxnSpPr>
            <p:cNvPr id="10" name="Straight Connector 9"/>
            <p:cNvCxnSpPr>
              <a:stCxn id="7" idx="7"/>
              <a:endCxn id="8" idx="1"/>
            </p:cNvCxnSpPr>
            <p:nvPr/>
          </p:nvCxnSpPr>
          <p:spPr>
            <a:xfrm flipV="1">
              <a:off x="5324232" y="4004468"/>
              <a:ext cx="1457568" cy="2723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865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t-BR" dirty="0"/>
              <a:t>Now </a:t>
            </a:r>
            <a:r>
              <a:rPr lang="pt-BR" dirty="0" smtClean="0"/>
              <a:t>finally we </a:t>
            </a:r>
            <a:r>
              <a:rPr lang="pt-BR" dirty="0"/>
              <a:t>are able to </a:t>
            </a:r>
            <a:r>
              <a:rPr lang="pt-BR" dirty="0" smtClean="0"/>
              <a:t>write a fully generic algorithm:</a:t>
            </a:r>
          </a:p>
          <a:p>
            <a:pPr>
              <a:spcBef>
                <a:spcPts val="600"/>
              </a:spcBef>
            </a:pPr>
            <a:endParaRPr lang="pt-BR" dirty="0" smtClean="0"/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Addable 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(T a, T b) { a + b;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 // "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a+b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will compile"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NoncommutativeAdditiveSemigroup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::regular&lt;T&gt; &amp;&amp; Addable&lt;T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&gt;;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fr-F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fr-F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fr-F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fr-F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integral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&lt;T</a:t>
            </a:r>
            <a:r>
              <a:rPr lang="fr-FR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&gt;;</a:t>
            </a:r>
            <a:endParaRPr lang="pt-BR" sz="14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3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t-BR" sz="2200" dirty="0"/>
              <a:t>Now </a:t>
            </a:r>
            <a:r>
              <a:rPr lang="pt-BR" sz="2200" dirty="0" smtClean="0"/>
              <a:t>finally we </a:t>
            </a:r>
            <a:r>
              <a:rPr lang="pt-BR" sz="2200" dirty="0"/>
              <a:t>are able to </a:t>
            </a:r>
            <a:r>
              <a:rPr lang="pt-BR" sz="2200" dirty="0" smtClean="0"/>
              <a:t>write a fully generic algorithm:</a:t>
            </a:r>
          </a:p>
          <a:p>
            <a:pPr marL="914400" indent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pt-BR" sz="1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pt-BR" sz="13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NoncommutativeAdditiveSemigroup</a:t>
            </a:r>
            <a:r>
              <a:rPr lang="pt-BR" sz="1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A, </a:t>
            </a:r>
            <a:r>
              <a:rPr lang="pt-BR" sz="1300" dirty="0" smtClean="0">
                <a:solidFill>
                  <a:schemeClr val="accent2"/>
                </a:solidFill>
                <a:latin typeface="Consolas" panose="020B0609020204030204" pitchFamily="49" charset="0"/>
              </a:rPr>
              <a:t>Integer</a:t>
            </a:r>
            <a:r>
              <a:rPr lang="pt-BR" sz="1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N&gt;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A </a:t>
            </a:r>
            <a:r>
              <a:rPr lang="pt-BR" sz="1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multiply_accumulate_semigroup(A 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r, N n, A a) </a:t>
            </a:r>
            <a:r>
              <a:rPr lang="pt-BR" sz="1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	</a:t>
            </a:r>
            <a:r>
              <a:rPr lang="en-US" sz="1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precondition: n &gt;= 0</a:t>
            </a:r>
            <a:endParaRPr lang="pt-BR" sz="1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pt-BR" sz="1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if (n == 0) return r;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t-BR" sz="13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pt-BR" sz="1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3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pt-BR" sz="13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 (odd(n))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r = r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pt-BR" sz="13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 (n == </a:t>
            </a:r>
            <a:r>
              <a:rPr lang="pt-BR" sz="13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pt-BR" sz="13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 r;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n = half(n);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a = a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pt-BR" sz="13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ts val="600"/>
              </a:spcBef>
            </a:pP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1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multiply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253728" cy="4351337"/>
          </a:xfrm>
        </p:spPr>
        <p:txBody>
          <a:bodyPr>
            <a:normAutofit fontScale="85000" lnSpcReduction="1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NoncommutativeAdditiveSemigroup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multiply_semigroup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(N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A a)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precondition: n &gt; 0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(!odd(n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a = a +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n = half(n);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(n ==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multiply_accumulate_semigroup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(a, half(n -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 a + a);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Generalization: </a:t>
            </a:r>
            <a:r>
              <a:rPr lang="en-US" dirty="0"/>
              <a:t>Monoid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Let’s lift the precondition that </a:t>
                </a:r>
                <a:r>
                  <a:rPr lang="en-US" dirty="0" smtClean="0">
                    <a:latin typeface="Consolas" panose="020B0609020204030204" pitchFamily="49" charset="0"/>
                  </a:rPr>
                  <a:t>n</a:t>
                </a:r>
                <a:r>
                  <a:rPr lang="en-US" dirty="0" smtClean="0"/>
                  <a:t> should be strictly greater than zero</a:t>
                </a:r>
              </a:p>
              <a:p>
                <a:r>
                  <a:rPr lang="en-US" dirty="0" smtClean="0"/>
                  <a:t>What should </a:t>
                </a:r>
                <a:r>
                  <a:rPr lang="en-US" dirty="0" smtClean="0">
                    <a:latin typeface="Consolas" panose="020B0609020204030204" pitchFamily="49" charset="0"/>
                  </a:rPr>
                  <a:t>multiply</a:t>
                </a:r>
                <a:r>
                  <a:rPr lang="en-US" dirty="0" smtClean="0"/>
                  <a:t> return if n == 0?</a:t>
                </a:r>
              </a:p>
              <a:p>
                <a:pPr lvl="2"/>
                <a:r>
                  <a:rPr lang="en-US" dirty="0" smtClean="0"/>
                  <a:t>The value that doesn’t change the result if the semigroup’s operation is applied</a:t>
                </a:r>
              </a:p>
              <a:p>
                <a:pPr lvl="2"/>
                <a:r>
                  <a:rPr lang="en-US" dirty="0" smtClean="0"/>
                  <a:t>In our case it should return the </a:t>
                </a:r>
                <a:r>
                  <a:rPr lang="en-US" i="1" dirty="0" smtClean="0"/>
                  <a:t>additive identity</a:t>
                </a:r>
              </a:p>
              <a:p>
                <a:r>
                  <a:rPr lang="en-US" dirty="0" smtClean="0"/>
                  <a:t>But semigroups are not required to have an identity element:</a:t>
                </a:r>
              </a:p>
              <a:p>
                <a:pPr marL="274320" lvl="1" indent="0" algn="ctr">
                  <a:buNone/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27432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b="0" dirty="0" smtClean="0">
                    <a:ea typeface="Cambria Math" panose="02040503050406030204" pitchFamily="18" charset="0"/>
                  </a:rPr>
                  <a:t>As a result we could change the </a:t>
                </a:r>
                <a:r>
                  <a:rPr lang="en-US" dirty="0" smtClean="0">
                    <a:ea typeface="Cambria Math" panose="02040503050406030204" pitchFamily="18" charset="0"/>
                  </a:rPr>
                  <a:t>requirements for the </a:t>
                </a:r>
                <a:r>
                  <a:rPr lang="en-US" b="0" dirty="0" smtClean="0">
                    <a:ea typeface="Cambria Math" panose="02040503050406030204" pitchFamily="18" charset="0"/>
                  </a:rPr>
                  <a:t>type to be a </a:t>
                </a:r>
                <a:r>
                  <a:rPr lang="en-US" b="0" dirty="0" smtClean="0">
                    <a:latin typeface="Consolas" panose="020B0609020204030204" pitchFamily="49" charset="0"/>
                    <a:ea typeface="Cambria Math" panose="02040503050406030204" pitchFamily="18" charset="0"/>
                  </a:rPr>
                  <a:t>Monoid</a:t>
                </a:r>
              </a:p>
              <a:p>
                <a:pPr lvl="1"/>
                <a:r>
                  <a:rPr lang="en-US" dirty="0" smtClean="0">
                    <a:ea typeface="Cambria Math" panose="02040503050406030204" pitchFamily="18" charset="0"/>
                  </a:rPr>
                  <a:t>I.e. a </a:t>
                </a:r>
                <a:r>
                  <a:rPr lang="en-US" dirty="0">
                    <a:latin typeface="Consolas" panose="020B0609020204030204" pitchFamily="49" charset="0"/>
                    <a:ea typeface="Cambria Math" panose="02040503050406030204" pitchFamily="18" charset="0"/>
                  </a:rPr>
                  <a:t>S</a:t>
                </a:r>
                <a:r>
                  <a:rPr lang="en-US" dirty="0" smtClean="0">
                    <a:latin typeface="Consolas" panose="020B0609020204030204" pitchFamily="49" charset="0"/>
                    <a:ea typeface="Cambria Math" panose="02040503050406030204" pitchFamily="18" charset="0"/>
                  </a:rPr>
                  <a:t>emigroup</a:t>
                </a:r>
                <a:r>
                  <a:rPr lang="en-US" dirty="0" smtClean="0">
                    <a:ea typeface="Cambria Math" panose="02040503050406030204" pitchFamily="18" charset="0"/>
                  </a:rPr>
                  <a:t> that additionally has an identity element</a:t>
                </a:r>
              </a:p>
              <a:p>
                <a:pPr lvl="1"/>
                <a:r>
                  <a:rPr lang="en-US" b="0" dirty="0" smtClean="0">
                    <a:ea typeface="Cambria Math" panose="02040503050406030204" pitchFamily="18" charset="0"/>
                  </a:rPr>
                  <a:t>For non-commutative additive monoid, the identity element is called ‘0’:</a:t>
                </a:r>
              </a:p>
              <a:p>
                <a:pPr lvl="1"/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27432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4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3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Client/Server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network architecture in which each computer or process on the network is either a client or a server</a:t>
            </a:r>
          </a:p>
          <a:p>
            <a:pPr lvl="1"/>
            <a:r>
              <a:rPr lang="en-US" dirty="0" smtClean="0"/>
              <a:t>Servers are processes dedicated to managing resources, such as disk drives (file servers), printers (print servers), network traffic (network servers ), or computational services</a:t>
            </a:r>
          </a:p>
          <a:p>
            <a:pPr lvl="2"/>
            <a:r>
              <a:rPr lang="en-US" dirty="0" smtClean="0"/>
              <a:t>The server “guards” access to the important resources that it manages</a:t>
            </a:r>
          </a:p>
          <a:p>
            <a:pPr lvl="1"/>
            <a:r>
              <a:rPr lang="en-US" dirty="0" smtClean="0"/>
              <a:t>Clients are programs, which are run by users or specialized applications. Clients rely on servers for resources, such as files, devices, data, and computations (e.g., processing power)</a:t>
            </a:r>
          </a:p>
          <a:p>
            <a:pPr lvl="2"/>
            <a:r>
              <a:rPr lang="en-US" dirty="0" smtClean="0"/>
              <a:t>Clients connect to the server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7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Generalization: Monoid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fr-F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fr-F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fr-FR" sz="16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HasAdditiveIdentity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fr-F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(T) { </a:t>
            </a:r>
            <a:r>
              <a:rPr lang="fr-FR" sz="1600" dirty="0">
                <a:solidFill>
                  <a:srgbClr val="795E26"/>
                </a:solidFill>
                <a:latin typeface="Consolas" panose="020B0609020204030204" pitchFamily="49" charset="0"/>
              </a:rPr>
              <a:t>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fr-FR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); };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fr-F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fr-F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fr-F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fr-F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fr-FR" sz="16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NoncommutativeAdditiveMonoid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=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fr-FR" sz="1600" dirty="0" err="1">
                <a:solidFill>
                  <a:srgbClr val="001080"/>
                </a:solidFill>
                <a:latin typeface="Consolas" panose="020B0609020204030204" pitchFamily="49" charset="0"/>
              </a:rPr>
              <a:t>NoncommutativeAdditiveSemigroup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fr-FR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 &amp;&amp; </a:t>
            </a:r>
            <a:r>
              <a:rPr lang="fr-FR" sz="1600" dirty="0" err="1">
                <a:solidFill>
                  <a:srgbClr val="001080"/>
                </a:solidFill>
                <a:latin typeface="Consolas" panose="020B0609020204030204" pitchFamily="49" charset="0"/>
              </a:rPr>
              <a:t>HasAdditiveIdentity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fr-FR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&gt;;</a:t>
            </a:r>
          </a:p>
          <a:p>
            <a:pPr marL="461963" indent="0">
              <a:spcBef>
                <a:spcPts val="600"/>
              </a:spcBef>
              <a:buNone/>
            </a:pPr>
            <a:endParaRPr lang="fr-FR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6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</a:t>
            </a:r>
            <a:r>
              <a:rPr lang="en-US" dirty="0" smtClean="0"/>
              <a:t>Generalization: Monoid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 smtClean="0">
                <a:solidFill>
                  <a:schemeClr val="accent2"/>
                </a:solidFill>
                <a:latin typeface="Consolas" panose="020B0609020204030204" pitchFamily="49" charset="0"/>
              </a:rPr>
              <a:t>NoncommutativeAdditiveMonoid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multiply_monoid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(N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A a)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precondition: n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&gt;=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0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if (n == 0) return A(0);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multiply_semigroup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(n, a);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</a:t>
            </a:r>
            <a:r>
              <a:rPr lang="en-US" dirty="0" smtClean="0"/>
              <a:t>Generalization: Group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Let’s lift the precondition that </a:t>
                </a:r>
                <a:r>
                  <a:rPr lang="en-US" dirty="0">
                    <a:latin typeface="Consolas" panose="020B0609020204030204" pitchFamily="49" charset="0"/>
                  </a:rPr>
                  <a:t>n</a:t>
                </a:r>
                <a:r>
                  <a:rPr lang="en-US" dirty="0"/>
                  <a:t> should be </a:t>
                </a:r>
                <a:r>
                  <a:rPr lang="en-US" dirty="0" smtClean="0"/>
                  <a:t>non-negative</a:t>
                </a:r>
              </a:p>
              <a:p>
                <a:pPr lvl="1"/>
                <a:r>
                  <a:rPr lang="en-US" dirty="0" smtClean="0"/>
                  <a:t>So multiply by negative must makes sense</a:t>
                </a:r>
              </a:p>
              <a:p>
                <a:pPr lvl="1"/>
                <a:r>
                  <a:rPr lang="en-US" dirty="0" smtClean="0"/>
                  <a:t>The type must support an </a:t>
                </a:r>
                <a:r>
                  <a:rPr lang="en-US" i="1" dirty="0" smtClean="0"/>
                  <a:t>inverse operation</a:t>
                </a:r>
              </a:p>
              <a:p>
                <a:r>
                  <a:rPr lang="en-US" dirty="0" smtClean="0"/>
                  <a:t>Monoids do not require such an operation to be supported</a:t>
                </a:r>
              </a:p>
              <a:p>
                <a:r>
                  <a:rPr lang="en-US" dirty="0" smtClean="0"/>
                  <a:t>So we require a </a:t>
                </a:r>
                <a:r>
                  <a:rPr lang="en-US" dirty="0" smtClean="0">
                    <a:latin typeface="Consolas" panose="020B0609020204030204" pitchFamily="49" charset="0"/>
                  </a:rPr>
                  <a:t>Group</a:t>
                </a:r>
                <a:r>
                  <a:rPr lang="en-US" dirty="0" smtClean="0"/>
                  <a:t>, that in addition to a </a:t>
                </a:r>
                <a:r>
                  <a:rPr lang="en-US" dirty="0" smtClean="0">
                    <a:latin typeface="Consolas" panose="020B0609020204030204" pitchFamily="49" charset="0"/>
                  </a:rPr>
                  <a:t>Monoid</a:t>
                </a:r>
                <a:r>
                  <a:rPr lang="en-US" dirty="0" smtClean="0"/>
                  <a:t> requires a inverse operation: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∘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∘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b="0" dirty="0" smtClean="0">
                    <a:ea typeface="Cambria Math" panose="02040503050406030204" pitchFamily="18" charset="0"/>
                  </a:rPr>
                  <a:t>In our case: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4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2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Generalization: Monoid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AdditiveIsInvertible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a) { -a; };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fr-F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fr-F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fr-F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fr-F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fr-FR" sz="16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NoncommutativeAdditiveGroup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=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fr-FR" sz="1600" dirty="0" err="1">
                <a:solidFill>
                  <a:srgbClr val="001080"/>
                </a:solidFill>
                <a:latin typeface="Consolas" panose="020B0609020204030204" pitchFamily="49" charset="0"/>
              </a:rPr>
              <a:t>NoncommutativeAdditiveMonoid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fr-FR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 &amp;&amp; </a:t>
            </a:r>
            <a:r>
              <a:rPr lang="fr-FR" sz="1600" dirty="0" err="1">
                <a:solidFill>
                  <a:srgbClr val="001080"/>
                </a:solidFill>
                <a:latin typeface="Consolas" panose="020B0609020204030204" pitchFamily="49" charset="0"/>
              </a:rPr>
              <a:t>AdditiveIsInvertible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fr-FR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fr-F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&gt;;</a:t>
            </a:r>
            <a:endParaRPr lang="fr-FR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0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Generalization: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 smtClean="0">
                <a:solidFill>
                  <a:schemeClr val="accent2"/>
                </a:solidFill>
                <a:latin typeface="Consolas" panose="020B0609020204030204" pitchFamily="49" charset="0"/>
              </a:rPr>
              <a:t>NoncommutativeAdditiveGroup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multiply_group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(N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A a)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precondition: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none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if (n &lt;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0)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n = -n;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a = -a;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multiply_monoid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a);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Structures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Just FYI</a:t>
            </a:r>
          </a:p>
          <a:p>
            <a:pPr lvl="1"/>
            <a:r>
              <a:rPr lang="en-US" dirty="0" smtClean="0"/>
              <a:t>Various algebraic structures and their relation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26163" y="1975972"/>
            <a:ext cx="4481512" cy="4056993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3336262" y="2971800"/>
            <a:ext cx="7663308" cy="3242026"/>
            <a:chOff x="3336262" y="2971800"/>
            <a:chExt cx="7663308" cy="3242026"/>
          </a:xfrm>
        </p:grpSpPr>
        <p:sp>
          <p:nvSpPr>
            <p:cNvPr id="3" name="Oval 2"/>
            <p:cNvSpPr/>
            <p:nvPr/>
          </p:nvSpPr>
          <p:spPr>
            <a:xfrm>
              <a:off x="9067138" y="2971800"/>
              <a:ext cx="1932432" cy="68580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9067138" y="4310528"/>
              <a:ext cx="1932432" cy="68580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551420" y="5528026"/>
              <a:ext cx="1932432" cy="68580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stCxn id="3" idx="2"/>
              <a:endCxn id="21" idx="3"/>
            </p:cNvCxnSpPr>
            <p:nvPr/>
          </p:nvCxnSpPr>
          <p:spPr>
            <a:xfrm flipH="1">
              <a:off x="4798585" y="3314700"/>
              <a:ext cx="4268553" cy="62755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9" idx="2"/>
              <a:endCxn id="21" idx="3"/>
            </p:cNvCxnSpPr>
            <p:nvPr/>
          </p:nvCxnSpPr>
          <p:spPr>
            <a:xfrm flipH="1" flipV="1">
              <a:off x="4798585" y="3942250"/>
              <a:ext cx="4268553" cy="71117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1" idx="2"/>
              <a:endCxn id="21" idx="3"/>
            </p:cNvCxnSpPr>
            <p:nvPr/>
          </p:nvCxnSpPr>
          <p:spPr>
            <a:xfrm flipH="1" flipV="1">
              <a:off x="4798585" y="3942250"/>
              <a:ext cx="2752835" cy="1928676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336262" y="3757584"/>
              <a:ext cx="14623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 are here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9113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Multiply into Power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</p:spPr>
            <p:txBody>
              <a:bodyPr/>
              <a:lstStyle/>
              <a:p>
                <a:r>
                  <a:rPr lang="en-US" dirty="0" smtClean="0"/>
                  <a:t>Now we have generalized a very efficient multiplication algorithm for types that conform to the requirements of </a:t>
                </a:r>
              </a:p>
              <a:p>
                <a:pPr lvl="1"/>
                <a:r>
                  <a:rPr lang="en-US" dirty="0" err="1" smtClean="0">
                    <a:latin typeface="Consolas" panose="020B0609020204030204" pitchFamily="49" charset="0"/>
                  </a:rPr>
                  <a:t>SemiGroup</a:t>
                </a:r>
                <a:r>
                  <a:rPr lang="en-US" dirty="0" smtClean="0"/>
                  <a:t>, </a:t>
                </a:r>
                <a:r>
                  <a:rPr lang="en-US" dirty="0" smtClean="0">
                    <a:latin typeface="Consolas" panose="020B0609020204030204" pitchFamily="49" charset="0"/>
                  </a:rPr>
                  <a:t>Monoid</a:t>
                </a:r>
                <a:r>
                  <a:rPr lang="en-US" dirty="0" smtClean="0"/>
                  <a:t>, and </a:t>
                </a:r>
                <a:r>
                  <a:rPr lang="en-US" dirty="0" smtClean="0">
                    <a:latin typeface="Consolas" panose="020B0609020204030204" pitchFamily="49" charset="0"/>
                  </a:rPr>
                  <a:t>Group</a:t>
                </a:r>
              </a:p>
              <a:p>
                <a:r>
                  <a:rPr lang="en-US" dirty="0" smtClean="0"/>
                  <a:t>If we replace </a:t>
                </a:r>
                <a:r>
                  <a:rPr lang="en-US" dirty="0" smtClean="0">
                    <a:latin typeface="Consolas" panose="020B0609020204030204" pitchFamily="49" charset="0"/>
                  </a:rPr>
                  <a:t>operator+()</a:t>
                </a:r>
                <a:r>
                  <a:rPr lang="en-US" dirty="0" smtClean="0"/>
                  <a:t> with </a:t>
                </a:r>
                <a:r>
                  <a:rPr lang="en-US" dirty="0" smtClean="0">
                    <a:latin typeface="Consolas" panose="020B0609020204030204" pitchFamily="49" charset="0"/>
                  </a:rPr>
                  <a:t>operator*()</a:t>
                </a:r>
                <a:r>
                  <a:rPr lang="en-US" dirty="0" smtClean="0"/>
                  <a:t> (i.e. replacing </a:t>
                </a:r>
                <a:r>
                  <a:rPr lang="en-US" i="1" dirty="0" smtClean="0"/>
                  <a:t>doubling</a:t>
                </a:r>
                <a:r>
                  <a:rPr lang="en-US" dirty="0" smtClean="0"/>
                  <a:t> with </a:t>
                </a:r>
                <a:r>
                  <a:rPr lang="en-US" i="1" dirty="0" smtClean="0"/>
                  <a:t>squaring</a:t>
                </a:r>
                <a:r>
                  <a:rPr lang="en-US" dirty="0" smtClean="0"/>
                  <a:t>), the existing algorithm can be used to calculate the power</a:t>
                </a:r>
              </a:p>
              <a:p>
                <a:pPr lvl="1"/>
                <a:r>
                  <a:rPr lang="en-US" dirty="0" smtClean="0"/>
                  <a:t>Instead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 smtClean="0"/>
                  <a:t>, we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Analogous code, just for </a:t>
                </a:r>
                <a:r>
                  <a:rPr lang="en-US" dirty="0" err="1" smtClean="0">
                    <a:latin typeface="Consolas" panose="020B0609020204030204" pitchFamily="49" charset="0"/>
                  </a:rPr>
                  <a:t>MultiplicativeSemigroup</a:t>
                </a:r>
                <a:r>
                  <a:rPr lang="en-US" dirty="0" smtClean="0"/>
                  <a:t>, </a:t>
                </a:r>
                <a:r>
                  <a:rPr lang="en-US" dirty="0" err="1" smtClean="0">
                    <a:latin typeface="Consolas" panose="020B0609020204030204" pitchFamily="49" charset="0"/>
                  </a:rPr>
                  <a:t>MultiplicativeMonoid</a:t>
                </a:r>
                <a:r>
                  <a:rPr lang="en-US" dirty="0" smtClean="0"/>
                  <a:t>, and </a:t>
                </a:r>
                <a:r>
                  <a:rPr lang="en-US" dirty="0" err="1" smtClean="0">
                    <a:latin typeface="Consolas" panose="020B0609020204030204" pitchFamily="49" charset="0"/>
                  </a:rPr>
                  <a:t>MultiplicativeGroup</a:t>
                </a:r>
                <a:endParaRPr lang="en-US" dirty="0" smtClean="0">
                  <a:latin typeface="Consolas" panose="020B0609020204030204" pitchFamily="49" charset="0"/>
                </a:endParaRPr>
              </a:p>
              <a:p>
                <a:r>
                  <a:rPr lang="en-US" dirty="0" smtClean="0"/>
                  <a:t>As the identity element we use </a:t>
                </a:r>
                <a:r>
                  <a:rPr lang="en-US" dirty="0" smtClean="0">
                    <a:latin typeface="Consolas" panose="020B0609020204030204" pitchFamily="49" charset="0"/>
                  </a:rPr>
                  <a:t>A(1)</a:t>
                </a:r>
              </a:p>
              <a:p>
                <a:r>
                  <a:rPr lang="en-US" dirty="0" smtClean="0"/>
                  <a:t>As the inverse we use </a:t>
                </a:r>
                <a:r>
                  <a:rPr lang="en-US" dirty="0" smtClean="0">
                    <a:latin typeface="Consolas" panose="020B0609020204030204" pitchFamily="49" charset="0"/>
                  </a:rPr>
                  <a:t>A(1) / a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  <a:blipFill>
                <a:blip r:embed="rId2"/>
                <a:stretch>
                  <a:fillRect l="-284" t="-980" r="-14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6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Generalizing the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two versions of the code, both almost identical</a:t>
            </a:r>
          </a:p>
          <a:p>
            <a:r>
              <a:rPr lang="en-US" dirty="0" smtClean="0"/>
              <a:t>There are many types that are semigroups, monoids, or groups</a:t>
            </a:r>
          </a:p>
          <a:p>
            <a:pPr lvl="1"/>
            <a:r>
              <a:rPr lang="en-US" dirty="0" smtClean="0"/>
              <a:t>Examples: </a:t>
            </a:r>
          </a:p>
          <a:p>
            <a:pPr lvl="2"/>
            <a:r>
              <a:rPr lang="en-US" dirty="0" smtClean="0"/>
              <a:t>Integer multiplication mod 7</a:t>
            </a:r>
          </a:p>
          <a:p>
            <a:pPr lvl="2"/>
            <a:r>
              <a:rPr lang="en-US" dirty="0" smtClean="0"/>
              <a:t>Matrix multiplication</a:t>
            </a:r>
          </a:p>
          <a:p>
            <a:r>
              <a:rPr lang="en-US" dirty="0" smtClean="0"/>
              <a:t>Let’s avoid having to create yet another copy of almost the same code for each of those</a:t>
            </a:r>
          </a:p>
          <a:p>
            <a:r>
              <a:rPr lang="en-US" dirty="0" smtClean="0"/>
              <a:t>Let’s pass the required operation as an additional argument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the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Regular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N,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</a:rPr>
              <a:t>SemigroupOperation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requires(Domain&lt;Op, A</a:t>
            </a:r>
            <a:r>
              <a:rPr lang="en-US" dirty="0" smtClean="0">
                <a:solidFill>
                  <a:schemeClr val="accent2"/>
                </a:solidFill>
                <a:latin typeface="Consolas" panose="020B0609020204030204" pitchFamily="49" charset="0"/>
              </a:rPr>
              <a:t>&gt;)    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// domain of Op must be A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power_accumulate_semigroup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(A r, A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N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Op 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precondition: n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&gt;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0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(odd(n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r =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op(r, a</a:t>
            </a:r>
            <a:r>
              <a:rPr lang="en-US" dirty="0" smtClean="0">
                <a:solidFill>
                  <a:schemeClr val="accent2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was: r + a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(n ==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n = half(n);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a =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op(a, a</a:t>
            </a:r>
            <a:r>
              <a:rPr lang="en-US" dirty="0" smtClean="0">
                <a:solidFill>
                  <a:schemeClr val="accent2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was: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+ a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1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the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1963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check whether the domain of a given operation is the same as its argument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Op,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A&gt;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Domain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same_as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&lt;A,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invoke_result_t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&lt;Op, A, A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&gt;&gt;;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we can't check whether Op is associative, assume true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Op&gt;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SemigroupOperation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8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Server Abstraction:</a:t>
            </a:r>
            <a:br>
              <a:rPr lang="en-US" dirty="0" smtClean="0"/>
            </a:br>
            <a:r>
              <a:rPr lang="en-US" dirty="0" smtClean="0"/>
              <a:t>2-Tier Architecture</a:t>
            </a:r>
            <a:endParaRPr lang="en-US" dirty="0"/>
          </a:p>
        </p:txBody>
      </p:sp>
      <p:pic>
        <p:nvPicPr>
          <p:cNvPr id="4" name="Picture 4" descr="User Interface [Client] &lt;-&gt; Data Interface [Server]" title="2-tier architectur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2160813"/>
            <a:ext cx="5033456" cy="3589338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the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900" dirty="0" smtClean="0"/>
              <a:t>For any </a:t>
            </a:r>
            <a:r>
              <a:rPr lang="en-US" sz="2900" dirty="0" err="1" smtClean="0">
                <a:latin typeface="Consolas" panose="020B0609020204030204" pitchFamily="49" charset="0"/>
              </a:rPr>
              <a:t>SemiGroup</a:t>
            </a:r>
            <a:r>
              <a:rPr lang="en-US" sz="2900" dirty="0" smtClean="0"/>
              <a:t> we can now write:</a:t>
            </a:r>
          </a:p>
          <a:p>
            <a:endParaRPr lang="en-US" dirty="0" smtClean="0"/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Regular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N,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</a:rPr>
              <a:t>SemigroupOperation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 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requires(Domain&lt;Op, A&gt;)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power_semigroup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(A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N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Op 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precondition: n &gt; 0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(!odd(n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a =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op(a, a</a:t>
            </a:r>
            <a:r>
              <a:rPr lang="en-US" dirty="0" smtClean="0">
                <a:solidFill>
                  <a:schemeClr val="accent2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was: a + a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n = half(n);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(n ==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power_accumulate_semigroup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(a,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op(a, a)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half(n -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 op);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9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the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872728" cy="4351337"/>
          </a:xfrm>
        </p:spPr>
        <p:txBody>
          <a:bodyPr/>
          <a:lstStyle/>
          <a:p>
            <a:pPr marL="461963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Op&gt;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OperationHasIdentityElement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requires(Op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 err="1">
                <a:solidFill>
                  <a:srgbClr val="795E26"/>
                </a:solidFill>
                <a:latin typeface="Consolas" panose="020B0609020204030204" pitchFamily="49" charset="0"/>
              </a:rPr>
              <a:t>identity_element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 };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MonoidOperation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SemigroupOperation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&lt;Op&gt; &amp;&amp;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OperationHasIdentityElement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&lt;Op&gt;;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3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the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any </a:t>
            </a:r>
            <a:r>
              <a:rPr lang="en-US" dirty="0" smtClean="0">
                <a:latin typeface="Consolas" panose="020B0609020204030204" pitchFamily="49" charset="0"/>
              </a:rPr>
              <a:t>Monoid</a:t>
            </a:r>
            <a:r>
              <a:rPr lang="en-US" dirty="0" smtClean="0"/>
              <a:t> we can now write:</a:t>
            </a:r>
          </a:p>
          <a:p>
            <a:endParaRPr lang="en-US" dirty="0" smtClean="0"/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Regular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N,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</a:rPr>
              <a:t>MonoidOperation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 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(Domain&lt;Op, A&gt;)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power_monoid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(A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N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Op op)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precondition: n &gt;= 0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(n ==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</a:rPr>
              <a:t>identity_element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(op</a:t>
            </a:r>
            <a:r>
              <a:rPr lang="en-US" dirty="0" smtClean="0">
                <a:solidFill>
                  <a:schemeClr val="accent2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was: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A(0)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power_semigroup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(a, n, op);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2100" dirty="0"/>
              <a:t>Note that we </a:t>
            </a:r>
            <a:r>
              <a:rPr lang="en-US" sz="2100" dirty="0" smtClean="0"/>
              <a:t>extract the identity element from the operation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1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the </a:t>
            </a:r>
            <a:r>
              <a:rPr lang="en-US" dirty="0"/>
              <a:t>I</a:t>
            </a:r>
            <a:r>
              <a:rPr lang="en-US" dirty="0" smtClean="0"/>
              <a:t>dentity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8000"/>
                </a:solidFill>
                <a:latin typeface="Consolas" panose="020B0609020204030204" pitchFamily="49" charset="0"/>
              </a:rPr>
              <a:t>// The additive </a:t>
            </a:r>
            <a:r>
              <a:rPr lang="fr-FR" dirty="0" err="1">
                <a:solidFill>
                  <a:srgbClr val="008000"/>
                </a:solidFill>
                <a:latin typeface="Consolas" panose="020B0609020204030204" pitchFamily="49" charset="0"/>
              </a:rPr>
              <a:t>identity</a:t>
            </a:r>
            <a:r>
              <a:rPr lang="fr-F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008000"/>
                </a:solidFill>
                <a:latin typeface="Consolas" panose="020B0609020204030204" pitchFamily="49" charset="0"/>
              </a:rPr>
              <a:t>is</a:t>
            </a:r>
            <a:r>
              <a:rPr lang="fr-F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008000"/>
                </a:solidFill>
                <a:latin typeface="Consolas" panose="020B0609020204030204" pitchFamily="49" charset="0"/>
              </a:rPr>
              <a:t>zero</a:t>
            </a:r>
            <a:endParaRPr lang="fr-FR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fr-FR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fr-FR" dirty="0" err="1">
                <a:solidFill>
                  <a:srgbClr val="0000FF"/>
                </a:solidFill>
                <a:latin typeface="Consolas" panose="020B0609020204030204" pitchFamily="49" charset="0"/>
              </a:rPr>
              <a:t>NoncommutativeAdditiveMonoid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T </a:t>
            </a:r>
            <a:r>
              <a:rPr lang="fr-FR" dirty="0" err="1">
                <a:solidFill>
                  <a:srgbClr val="000000"/>
                </a:solidFill>
                <a:latin typeface="Consolas" panose="020B0609020204030204" pitchFamily="49" charset="0"/>
              </a:rPr>
              <a:t>identity_element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fr-FR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::plus&lt;T&gt;)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fr-FR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T(</a:t>
            </a:r>
            <a:r>
              <a:rPr lang="fr-FR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fr-FR" dirty="0">
                <a:solidFill>
                  <a:srgbClr val="008000"/>
                </a:solidFill>
                <a:latin typeface="Consolas" panose="020B0609020204030204" pitchFamily="49" charset="0"/>
              </a:rPr>
              <a:t>// The </a:t>
            </a:r>
            <a:r>
              <a:rPr lang="fr-FR" dirty="0" smtClean="0">
                <a:solidFill>
                  <a:srgbClr val="008000"/>
                </a:solidFill>
                <a:latin typeface="Consolas" panose="020B0609020204030204" pitchFamily="49" charset="0"/>
              </a:rPr>
              <a:t>multiplicative </a:t>
            </a:r>
            <a:r>
              <a:rPr lang="fr-FR" dirty="0" err="1">
                <a:solidFill>
                  <a:srgbClr val="008000"/>
                </a:solidFill>
                <a:latin typeface="Consolas" panose="020B0609020204030204" pitchFamily="49" charset="0"/>
              </a:rPr>
              <a:t>identity</a:t>
            </a:r>
            <a:r>
              <a:rPr lang="fr-F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is</a:t>
            </a:r>
            <a:r>
              <a:rPr lang="fr-FR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one</a:t>
            </a:r>
            <a:endParaRPr lang="fr-FR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fr-FR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fr-FR" dirty="0" err="1">
                <a:solidFill>
                  <a:srgbClr val="0000FF"/>
                </a:solidFill>
                <a:latin typeface="Consolas" panose="020B0609020204030204" pitchFamily="49" charset="0"/>
              </a:rPr>
              <a:t>MultiplicativeMonoid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T </a:t>
            </a:r>
            <a:r>
              <a:rPr lang="fr-FR" dirty="0" err="1">
                <a:solidFill>
                  <a:srgbClr val="000000"/>
                </a:solidFill>
                <a:latin typeface="Consolas" panose="020B0609020204030204" pitchFamily="49" charset="0"/>
              </a:rPr>
              <a:t>identity_element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fr-FR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::multiplies&lt;T&gt;)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fr-FR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T(</a:t>
            </a:r>
            <a:r>
              <a:rPr lang="fr-FR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8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the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872728" cy="4351337"/>
          </a:xfrm>
        </p:spPr>
        <p:txBody>
          <a:bodyPr/>
          <a:lstStyle/>
          <a:p>
            <a:pPr marL="461963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Op&gt;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OperationHasInverse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 err="1">
                <a:solidFill>
                  <a:srgbClr val="795E26"/>
                </a:solidFill>
                <a:latin typeface="Consolas" panose="020B0609020204030204" pitchFamily="49" charset="0"/>
              </a:rPr>
              <a:t>inverse_operation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 };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Op&gt;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concept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GroupOperation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MonoidOperation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&lt;Op&gt; &amp;&amp;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OperationHasInverse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&lt;Op&gt;;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4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the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406128" cy="4351337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For any </a:t>
            </a:r>
            <a:r>
              <a:rPr lang="en-US" sz="2400" dirty="0" smtClean="0">
                <a:latin typeface="Consolas" panose="020B0609020204030204" pitchFamily="49" charset="0"/>
              </a:rPr>
              <a:t>Group</a:t>
            </a:r>
            <a:r>
              <a:rPr lang="en-US" sz="2400" dirty="0" smtClean="0"/>
              <a:t> </a:t>
            </a:r>
            <a:r>
              <a:rPr lang="en-US" sz="2400" dirty="0"/>
              <a:t>we can now write</a:t>
            </a:r>
            <a:r>
              <a:rPr lang="en-US" sz="2400" dirty="0" smtClean="0"/>
              <a:t>: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Regular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N,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</a:rPr>
              <a:t>GroupOperation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 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(Domain&lt;Op, A&gt;)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power_group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(A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N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Op op)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precondition: none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(n &lt;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n = -n;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a =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</a:rPr>
              <a:t>inverse_operation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(op)(a</a:t>
            </a:r>
            <a:r>
              <a:rPr lang="en-US" dirty="0" smtClean="0">
                <a:solidFill>
                  <a:schemeClr val="accent2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was: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-a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power_monoid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(a, n, op);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500" dirty="0"/>
              <a:t>Note that the operation returned from </a:t>
            </a:r>
            <a:r>
              <a:rPr lang="en-US" sz="2500" dirty="0" err="1">
                <a:latin typeface="Consolas" panose="020B0609020204030204" pitchFamily="49" charset="0"/>
              </a:rPr>
              <a:t>inverse_operation</a:t>
            </a:r>
            <a:r>
              <a:rPr lang="en-US" sz="2500" dirty="0"/>
              <a:t> is immediately invoked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the </a:t>
            </a:r>
            <a:r>
              <a:rPr lang="en-US" dirty="0"/>
              <a:t>I</a:t>
            </a:r>
            <a:r>
              <a:rPr lang="en-US" dirty="0" smtClean="0"/>
              <a:t>nverse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The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additive inverse operation is negate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NoncommutativeAdditiveGroup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inverse_operation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::plus&lt;T&gt;)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::negate&lt;T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create new instance of negate operation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MultiplicativeGroup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reciprocal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T operator()(T x)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/ 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the multiplicative inverse is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reciprocal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MultiplicativeGroup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inverse_operation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::multiplies&lt;T&gt;)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reciprocal&lt;T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create new instance of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reciprocal operation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8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7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Sequence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9406128" cy="4351337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We can compute the n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Fibonacci number with complexity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But how?</a:t>
                </a:r>
              </a:p>
              <a:p>
                <a:r>
                  <a:rPr lang="en-US" dirty="0" smtClean="0"/>
                  <a:t>The next Fibonacci number can be computed from the previous one by:</a:t>
                </a:r>
              </a:p>
              <a:p>
                <a:pPr lvl="2"/>
                <a:endParaRPr lang="en-US" dirty="0"/>
              </a:p>
              <a:p>
                <a:pPr marL="27432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Then the n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Fibonacci number can be computed from:</a:t>
                </a:r>
              </a:p>
              <a:p>
                <a:pPr lvl="2"/>
                <a:endParaRPr lang="en-US" b="0" dirty="0" smtClean="0"/>
              </a:p>
              <a:p>
                <a:pPr marL="27432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We need to raise the matrix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to a power – you see where this is going!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9406128" cy="4351337"/>
              </a:xfrm>
              <a:blipFill>
                <a:blip r:embed="rId2"/>
                <a:stretch>
                  <a:fillRect l="-259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1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can we be sure that we can use the power algorithm we developed?</a:t>
            </a:r>
          </a:p>
          <a:p>
            <a:r>
              <a:rPr lang="en-US" dirty="0" smtClean="0"/>
              <a:t>It is known that</a:t>
            </a:r>
          </a:p>
          <a:p>
            <a:pPr lvl="1"/>
            <a:r>
              <a:rPr lang="en-US" dirty="0" smtClean="0"/>
              <a:t>Matrix multiplication is associative</a:t>
            </a:r>
          </a:p>
          <a:p>
            <a:pPr lvl="1"/>
            <a:r>
              <a:rPr lang="en-US" dirty="0" smtClean="0"/>
              <a:t>Square matrices form a multiplicative </a:t>
            </a:r>
            <a:r>
              <a:rPr lang="en-US" dirty="0" err="1" smtClean="0">
                <a:latin typeface="Consolas" panose="020B0609020204030204" pitchFamily="49" charset="0"/>
              </a:rPr>
              <a:t>SemiGroup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We showed that our power algorithm is usable with any </a:t>
            </a:r>
            <a:r>
              <a:rPr lang="en-US" dirty="0" err="1" smtClean="0">
                <a:latin typeface="Consolas" panose="020B0609020204030204" pitchFamily="49" charset="0"/>
              </a:rPr>
              <a:t>SemiGroup</a:t>
            </a:r>
            <a:r>
              <a:rPr lang="en-US" dirty="0" smtClean="0"/>
              <a:t> that defines an associative operation</a:t>
            </a:r>
          </a:p>
          <a:p>
            <a:r>
              <a:rPr lang="en-US" dirty="0" smtClean="0"/>
              <a:t>We can be sure that our power algorithm gives correct results for raising matrices to a given integral power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q.e.d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5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User Interface [Client] &lt;-&gt; Process Management [Client/Server] &lt;-&gt; Data Interface [Server]" title="3-tier Architect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2133599"/>
            <a:ext cx="7620000" cy="3200400"/>
          </a:xfrm>
          <a:prstGeom prst="rect">
            <a:avLst/>
          </a:prstGeom>
          <a:noFill/>
          <a:ln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Client Server Abstraction:</a:t>
            </a:r>
            <a:br>
              <a:rPr lang="en-US" smtClean="0"/>
            </a:br>
            <a:r>
              <a:rPr lang="en-US" smtClean="0"/>
              <a:t>3-tier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800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Process Management acts as a server to the User Interface client</a:t>
            </a:r>
          </a:p>
          <a:p>
            <a:r>
              <a:rPr lang="en-US" dirty="0" smtClean="0"/>
              <a:t>It acts as a client to the Data Interface Server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matrix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</a:t>
            </a:r>
            <a:r>
              <a:rPr lang="en-US" dirty="0" smtClean="0">
                <a:latin typeface="Consolas" panose="020B0609020204030204" pitchFamily="49" charset="0"/>
              </a:rPr>
              <a:t>singleton&lt;T&gt;</a:t>
            </a:r>
            <a:r>
              <a:rPr lang="en-US" dirty="0" smtClean="0"/>
              <a:t> and rename it, add members as needed: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matrix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T x11, x12;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T x21, x22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matrix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40612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Ensure that </a:t>
            </a:r>
            <a:r>
              <a:rPr lang="en-US" dirty="0" smtClean="0">
                <a:latin typeface="Consolas" panose="020B0609020204030204" pitchFamily="49" charset="0"/>
              </a:rPr>
              <a:t>matrix&lt;T&gt;</a:t>
            </a:r>
            <a:r>
              <a:rPr lang="en-US" dirty="0" smtClean="0"/>
              <a:t> is </a:t>
            </a:r>
            <a:r>
              <a:rPr lang="en-US" dirty="0" smtClean="0">
                <a:latin typeface="Consolas" panose="020B0609020204030204" pitchFamily="49" charset="0"/>
              </a:rPr>
              <a:t>Regular</a:t>
            </a:r>
            <a:r>
              <a:rPr lang="en-US" dirty="0" smtClean="0"/>
              <a:t>:</a:t>
            </a:r>
          </a:p>
          <a:p>
            <a:pPr marL="914400" indent="0">
              <a:spcBef>
                <a:spcPts val="600"/>
              </a:spcBef>
              <a:buNone/>
            </a:pPr>
            <a:endParaRPr lang="en-US" sz="12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==(matrix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lhs, matrix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lhs.x11 == rhs.x11 &amp;&amp; </a:t>
            </a:r>
            <a:endParaRPr lang="en-US" sz="1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lhs.x12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== rhs.x12 &amp;&amp; </a:t>
            </a:r>
            <a:endParaRPr lang="en-US" sz="1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lhs.x21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== rhs.x21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lhs.x22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== rhs.x22;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!=(matrix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lhs, matrix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!(lhs ==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5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matrix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the required support for multiplication</a:t>
            </a:r>
          </a:p>
          <a:p>
            <a:endParaRPr lang="en-US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matrix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*(matrix </a:t>
            </a:r>
            <a:r>
              <a:rPr lang="en-US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lhs, matrix </a:t>
            </a:r>
            <a:r>
              <a:rPr lang="en-US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matrix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lhs.x11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* rhs.x11 + lhs.x12 * rhs.x21,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lhs.x11 * rhs.x12 + lhs.x12 * rhs.x22,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lhs.x21 * rhs.x11 + lhs.x22 * rhs.x21,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lhs.x21 * rhs.x12 + lhs.x22 *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rhs.x22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};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Fibonacci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406128" cy="435133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14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fib(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n)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(n &lt;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n;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result =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power_semigroup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(matrix{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}, n - </a:t>
            </a:r>
            <a:r>
              <a:rPr lang="en-US" sz="14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::multiplies&lt;matrix&lt;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&gt;&gt;());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result.x11;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Instrumented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fib_sequential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(n ==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pair&lt;instrumented&lt;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&gt;, instrumented&lt;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&gt;&gt;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v = {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i &lt; n -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i++)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v = {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v.second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v.first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v.second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v.first.value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57200" indent="0">
              <a:spcBef>
                <a:spcPts val="600"/>
              </a:spcBef>
              <a:buNone/>
            </a:pP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8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Instrumented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fib(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(n &lt;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result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power_semigroup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matrix&lt;instrumented&lt;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&gt;&gt;{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}, n -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multiplies&lt;matrix&lt;instrumented&lt;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&gt;&gt;&gt;());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result.x11.value;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57200" indent="0">
              <a:spcBef>
                <a:spcPts val="600"/>
              </a:spcBef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1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</a:t>
            </a:r>
            <a:r>
              <a:rPr lang="en-US" dirty="0" smtClean="0"/>
              <a:t>Instrumented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r="33026"/>
          <a:stretch/>
        </p:blipFill>
        <p:spPr>
          <a:xfrm>
            <a:off x="4114800" y="1691322"/>
            <a:ext cx="3170463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70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530" y="1576161"/>
            <a:ext cx="2324100" cy="5162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Benchmark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828800"/>
            <a:ext cx="5327709" cy="4074415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2656658" y="2246548"/>
            <a:ext cx="8011342" cy="4084215"/>
            <a:chOff x="2656658" y="2246548"/>
            <a:chExt cx="8011342" cy="4084215"/>
          </a:xfrm>
        </p:grpSpPr>
        <p:sp>
          <p:nvSpPr>
            <p:cNvPr id="21" name="Rectangle 20"/>
            <p:cNvSpPr/>
            <p:nvPr/>
          </p:nvSpPr>
          <p:spPr>
            <a:xfrm>
              <a:off x="2656658" y="5029200"/>
              <a:ext cx="544830" cy="381000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2656658" y="2246548"/>
              <a:ext cx="2675469" cy="2782652"/>
            </a:xfrm>
            <a:prstGeom prst="line">
              <a:avLst/>
            </a:prstGeom>
            <a:ln>
              <a:solidFill>
                <a:schemeClr val="accent2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3201488" y="5410200"/>
              <a:ext cx="7458348" cy="920563"/>
            </a:xfrm>
            <a:prstGeom prst="line">
              <a:avLst/>
            </a:prstGeom>
            <a:ln>
              <a:solidFill>
                <a:schemeClr val="accent2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2656659" y="5420001"/>
              <a:ext cx="2675468" cy="891162"/>
            </a:xfrm>
            <a:prstGeom prst="line">
              <a:avLst/>
            </a:prstGeom>
            <a:ln>
              <a:solidFill>
                <a:schemeClr val="accent2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201488" y="2246548"/>
              <a:ext cx="7466512" cy="2792452"/>
            </a:xfrm>
            <a:prstGeom prst="line">
              <a:avLst/>
            </a:prstGeom>
            <a:ln>
              <a:solidFill>
                <a:schemeClr val="accent2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32127" y="2246548"/>
              <a:ext cx="5327709" cy="40744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352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Doing more is sometimes faster than doing less</a:t>
            </a:r>
          </a:p>
          <a:p>
            <a:r>
              <a:rPr lang="en-US" dirty="0" smtClean="0"/>
              <a:t>Understanding the Big-O complexity characteristics of algorithms is important</a:t>
            </a:r>
          </a:p>
          <a:p>
            <a:r>
              <a:rPr lang="en-US" dirty="0" smtClean="0"/>
              <a:t>Understanding the type requirements for algorithms enables code reuse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Client/Server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Multiplayer videogames:</a:t>
            </a:r>
          </a:p>
          <a:p>
            <a:pPr lvl="1"/>
            <a:r>
              <a:rPr lang="en-US" dirty="0" smtClean="0"/>
              <a:t>Clients absolutely cannot be trusted to change game state directly</a:t>
            </a:r>
          </a:p>
          <a:p>
            <a:pPr lvl="1"/>
            <a:r>
              <a:rPr lang="en-US" dirty="0" smtClean="0"/>
              <a:t>Server validates actions and ensures rules are followed</a:t>
            </a:r>
          </a:p>
          <a:p>
            <a:pPr lvl="1"/>
            <a:r>
              <a:rPr lang="en-US" dirty="0" smtClean="0"/>
              <a:t>Doesn’t help with client side exploits</a:t>
            </a:r>
          </a:p>
          <a:p>
            <a:r>
              <a:rPr lang="en-US" dirty="0" smtClean="0"/>
              <a:t>X11 windowing system</a:t>
            </a:r>
          </a:p>
          <a:p>
            <a:pPr lvl="1"/>
            <a:r>
              <a:rPr lang="en-US" dirty="0" smtClean="0"/>
              <a:t>Allows a windowing application to be separated from a “view”</a:t>
            </a:r>
          </a:p>
          <a:p>
            <a:pPr lvl="1"/>
            <a:r>
              <a:rPr lang="en-US" dirty="0" smtClean="0"/>
              <a:t>Streams drawing commands over network</a:t>
            </a:r>
          </a:p>
          <a:p>
            <a:pPr lvl="1"/>
            <a:r>
              <a:rPr lang="en-US" dirty="0" smtClean="0"/>
              <a:t>Allows low-latency screen sharing, but still being replaced</a:t>
            </a:r>
          </a:p>
          <a:p>
            <a:r>
              <a:rPr lang="en-US" dirty="0" smtClean="0"/>
              <a:t>Modern single-page web applications</a:t>
            </a:r>
          </a:p>
          <a:p>
            <a:pPr lvl="1"/>
            <a:r>
              <a:rPr lang="en-US" dirty="0" smtClean="0"/>
              <a:t>Facebook, Twitter, </a:t>
            </a:r>
            <a:r>
              <a:rPr lang="en-US" dirty="0" err="1" smtClean="0"/>
              <a:t>Youtube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Client runs in your browser, the server runs in the cloud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matrix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406128" cy="435133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Ensure that </a:t>
            </a:r>
            <a:r>
              <a:rPr lang="en-US" dirty="0" smtClean="0">
                <a:latin typeface="Consolas" panose="020B0609020204030204" pitchFamily="49" charset="0"/>
              </a:rPr>
              <a:t>matrix&lt;T&gt;</a:t>
            </a:r>
            <a:r>
              <a:rPr lang="en-US" dirty="0" smtClean="0"/>
              <a:t> is </a:t>
            </a:r>
            <a:r>
              <a:rPr lang="en-US" dirty="0" err="1" smtClean="0">
                <a:latin typeface="Consolas" panose="020B0609020204030204" pitchFamily="49" charset="0"/>
              </a:rPr>
              <a:t>TotallyOrdered</a:t>
            </a:r>
            <a:r>
              <a:rPr lang="en-US" dirty="0" smtClean="0"/>
              <a:t> (optional):</a:t>
            </a:r>
          </a:p>
          <a:p>
            <a:pPr marL="914400" indent="0">
              <a:spcBef>
                <a:spcPts val="600"/>
              </a:spcBef>
              <a:buNone/>
            </a:pPr>
            <a:endParaRPr lang="en-US" sz="12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(matrix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lhs, matrix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lhs.determinant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&lt; 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rhs.determinant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matrix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x, matrix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y)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y &lt; x;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&lt;=(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matrix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x, matrix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y)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!(y &lt; x);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&gt;=(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matrix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x, matrix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y)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!(x &lt; y);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07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matrix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that </a:t>
            </a:r>
            <a:r>
              <a:rPr lang="en-US" dirty="0">
                <a:latin typeface="Consolas" panose="020B0609020204030204" pitchFamily="49" charset="0"/>
              </a:rPr>
              <a:t>matrix&lt;T&gt;</a:t>
            </a:r>
            <a:r>
              <a:rPr lang="en-US" dirty="0"/>
              <a:t> is </a:t>
            </a:r>
            <a:r>
              <a:rPr lang="en-US" dirty="0" err="1" smtClean="0">
                <a:latin typeface="Consolas" panose="020B0609020204030204" pitchFamily="49" charset="0"/>
              </a:rPr>
              <a:t>TotallyOrdered</a:t>
            </a:r>
            <a:r>
              <a:rPr lang="en-US" dirty="0" smtClean="0"/>
              <a:t> (optional):</a:t>
            </a: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T determinant()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x11 * x22 - x12 * x21;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35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Instrumented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0">
              <a:spcBef>
                <a:spcPts val="600"/>
              </a:spcBef>
              <a:buNone/>
            </a:pP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sz="160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fib(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(n &lt;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result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power_semigroup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instrumented&lt;matrix&lt;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&gt;&gt;{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}, n -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multiplies&lt;instrumented&lt;matrix&lt;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&gt;&gt;&gt;());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result.x11.value;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57200" indent="0">
              <a:spcBef>
                <a:spcPts val="600"/>
              </a:spcBef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29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Note on Using Web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plan on developing a web app, don’t rewrite a webserver yourself</a:t>
            </a:r>
          </a:p>
          <a:p>
            <a:r>
              <a:rPr lang="en-US" dirty="0" smtClean="0"/>
              <a:t>Consult your mentor TA on options</a:t>
            </a:r>
          </a:p>
          <a:p>
            <a:pPr lvl="1"/>
            <a:r>
              <a:rPr lang="en-US" dirty="0" smtClean="0"/>
              <a:t>The absolute easiest way to have a web-based server is for it to be a (fast) CGI application</a:t>
            </a:r>
          </a:p>
          <a:p>
            <a:pPr lvl="1"/>
            <a:r>
              <a:rPr lang="en-US" dirty="0" smtClean="0"/>
              <a:t>Install an http server on your host</a:t>
            </a:r>
          </a:p>
          <a:p>
            <a:pPr lvl="2"/>
            <a:r>
              <a:rPr lang="en-US" dirty="0" smtClean="0"/>
              <a:t>Nginx is good one</a:t>
            </a:r>
          </a:p>
          <a:p>
            <a:pPr lvl="2"/>
            <a:r>
              <a:rPr lang="en-US" dirty="0" smtClean="0"/>
              <a:t>Apache is widely supported</a:t>
            </a:r>
          </a:p>
          <a:p>
            <a:pPr lvl="1"/>
            <a:r>
              <a:rPr lang="en-US" dirty="0" smtClean="0"/>
              <a:t>Configure it to call your program</a:t>
            </a:r>
          </a:p>
          <a:p>
            <a:pPr lvl="1"/>
            <a:r>
              <a:rPr lang="en-US" dirty="0" smtClean="0"/>
              <a:t>Your server application will return either HTML or JSON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7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3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take the Egyptian Multiplication algorithm and generalize it in order to apply it to a wide variety of problems beyond simple arithmetic</a:t>
            </a:r>
          </a:p>
          <a:p>
            <a:r>
              <a:rPr lang="en-US" dirty="0" smtClean="0"/>
              <a:t>Good piece of code requires (at least) two steps</a:t>
            </a:r>
          </a:p>
          <a:p>
            <a:pPr lvl="1"/>
            <a:r>
              <a:rPr lang="en-US" dirty="0" smtClean="0"/>
              <a:t>Write the algorithm</a:t>
            </a:r>
          </a:p>
          <a:p>
            <a:pPr lvl="1"/>
            <a:r>
              <a:rPr lang="en-US" dirty="0" smtClean="0"/>
              <a:t>Find out what type requirements the algorithm imposes on its arguments</a:t>
            </a:r>
          </a:p>
          <a:p>
            <a:r>
              <a:rPr lang="en-US" dirty="0" smtClean="0"/>
              <a:t>Why generalize?</a:t>
            </a:r>
          </a:p>
          <a:p>
            <a:pPr lvl="1"/>
            <a:r>
              <a:rPr lang="en-US" dirty="0" smtClean="0"/>
              <a:t>Holy grail of programming is to reuse code</a:t>
            </a:r>
          </a:p>
          <a:p>
            <a:pPr lvl="1"/>
            <a:r>
              <a:rPr lang="en-US" dirty="0" smtClean="0"/>
              <a:t>You might not even know who is going to use your code for what application in the future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2/22/2024, Lecture 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Deriving a Generic Algorithm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1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6627</TotalTime>
  <Words>5390</Words>
  <Application>Microsoft Office PowerPoint</Application>
  <PresentationFormat>Widescreen</PresentationFormat>
  <Paragraphs>781</Paragraphs>
  <Slides>62</Slides>
  <Notes>2</Notes>
  <HiddenSlides>3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0" baseType="lpstr">
      <vt:lpstr>Arial</vt:lpstr>
      <vt:lpstr>Calibri</vt:lpstr>
      <vt:lpstr>Cambria Math</vt:lpstr>
      <vt:lpstr>Century Schoolbook</vt:lpstr>
      <vt:lpstr>Consolas</vt:lpstr>
      <vt:lpstr>Times New Roman</vt:lpstr>
      <vt:lpstr>Wingdings 2</vt:lpstr>
      <vt:lpstr>View</vt:lpstr>
      <vt:lpstr>Deriving a Generic Algorithm</vt:lpstr>
      <vt:lpstr>Software Development Notes</vt:lpstr>
      <vt:lpstr>Client/Server</vt:lpstr>
      <vt:lpstr>Client Server Abstraction: 2-Tier Architecture</vt:lpstr>
      <vt:lpstr>Client Server Abstraction: 3-tier Architecture</vt:lpstr>
      <vt:lpstr>Examples of Client/Server</vt:lpstr>
      <vt:lpstr>A Note on Using Web Servers</vt:lpstr>
      <vt:lpstr>Fibonacci Numbers</vt:lpstr>
      <vt:lpstr>Introduction</vt:lpstr>
      <vt:lpstr>Fibonacci Sequence</vt:lpstr>
      <vt:lpstr>Fibonacci Sequence</vt:lpstr>
      <vt:lpstr>Fibonacci Sequence</vt:lpstr>
      <vt:lpstr>Egyptian Multiplication</vt:lpstr>
      <vt:lpstr>Algorithm Requirements</vt:lpstr>
      <vt:lpstr>Algorithm Requirements</vt:lpstr>
      <vt:lpstr>Algorithm Requirements</vt:lpstr>
      <vt:lpstr>Algorithm Requirements</vt:lpstr>
      <vt:lpstr>Requirements on A</vt:lpstr>
      <vt:lpstr>Requirements on A: Clarification</vt:lpstr>
      <vt:lpstr>Requirements on A: regularity</vt:lpstr>
      <vt:lpstr>Requirements on A</vt:lpstr>
      <vt:lpstr>Algorithm Requirements</vt:lpstr>
      <vt:lpstr>Algorithm Requirements</vt:lpstr>
      <vt:lpstr>Algorithm Requirements</vt:lpstr>
      <vt:lpstr>Requirements on N</vt:lpstr>
      <vt:lpstr>Algorithm Requirements</vt:lpstr>
      <vt:lpstr>Algorithm Requirements</vt:lpstr>
      <vt:lpstr>Final multiply Algorithm</vt:lpstr>
      <vt:lpstr>Further Generalization: Monoid</vt:lpstr>
      <vt:lpstr>Further Generalization: Monoid</vt:lpstr>
      <vt:lpstr>Further Generalization: Monoid</vt:lpstr>
      <vt:lpstr>Further Generalization: Group</vt:lpstr>
      <vt:lpstr>Further Generalization: Monoid</vt:lpstr>
      <vt:lpstr>Further Generalization: Group</vt:lpstr>
      <vt:lpstr>Algebraic Structures</vt:lpstr>
      <vt:lpstr>Turning Multiply into Power</vt:lpstr>
      <vt:lpstr>Generalizing the Operation</vt:lpstr>
      <vt:lpstr>Generalizing the Operation</vt:lpstr>
      <vt:lpstr>Generalizing the Operation</vt:lpstr>
      <vt:lpstr>Generalizing the Operation</vt:lpstr>
      <vt:lpstr>Generalizing the Operation</vt:lpstr>
      <vt:lpstr>Generalizing the Operation</vt:lpstr>
      <vt:lpstr>Extracting the Identity Element</vt:lpstr>
      <vt:lpstr>Generalizing the Operation</vt:lpstr>
      <vt:lpstr>Generalizing the Operation</vt:lpstr>
      <vt:lpstr>Extracting the Inverse Operation</vt:lpstr>
      <vt:lpstr>Fibonacci Numbers</vt:lpstr>
      <vt:lpstr>Fibonacci Sequence</vt:lpstr>
      <vt:lpstr>Fibonacci Sequence</vt:lpstr>
      <vt:lpstr>The matrix Type</vt:lpstr>
      <vt:lpstr>The matrix Type</vt:lpstr>
      <vt:lpstr>The matrix Type</vt:lpstr>
      <vt:lpstr>Final Fibonacci Code</vt:lpstr>
      <vt:lpstr>Fibonacci Instrumented</vt:lpstr>
      <vt:lpstr>Fibonacci Instrumented</vt:lpstr>
      <vt:lpstr>Fibonacci Instrumented</vt:lpstr>
      <vt:lpstr>Fibonacci Benchmark</vt:lpstr>
      <vt:lpstr>Conclusions</vt:lpstr>
      <vt:lpstr>PowerPoint Presentation</vt:lpstr>
      <vt:lpstr>The matrix Type</vt:lpstr>
      <vt:lpstr>The matrix Type</vt:lpstr>
      <vt:lpstr>Fibonacci Instrumented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Ronnie Ward</dc:creator>
  <cp:lastModifiedBy>Hartmut Kaiser</cp:lastModifiedBy>
  <cp:revision>349</cp:revision>
  <dcterms:created xsi:type="dcterms:W3CDTF">1601-01-01T00:00:00Z</dcterms:created>
  <dcterms:modified xsi:type="dcterms:W3CDTF">2024-02-21T23:27:27Z</dcterms:modified>
</cp:coreProperties>
</file>