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61" r:id="rId3"/>
    <p:sldId id="263" r:id="rId4"/>
    <p:sldId id="262" r:id="rId5"/>
    <p:sldId id="256" r:id="rId6"/>
    <p:sldId id="257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2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EC2E3-B22A-4F72-AD8C-60F01BC0EA6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125B7-692A-4C04-9575-0E5C9018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9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6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22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67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11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166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9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91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56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213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5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3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667D5B3A-B08A-4A40-898F-A4B72D98C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4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ive.io/blog/object-oriented-programmi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defTabSz="914400">
              <a:spcBef>
                <a:spcPts val="1400"/>
              </a:spcBef>
              <a:spcAft>
                <a:spcPts val="200"/>
              </a:spcAft>
              <a:buClr>
                <a:srgbClr val="4F81BD"/>
              </a:buClr>
            </a:pPr>
            <a:r>
              <a:rPr lang="en-US" sz="2200" spc="30" dirty="0" smtClean="0">
                <a:solidFill>
                  <a:prstClr val="white">
                    <a:lumMod val="75000"/>
                  </a:prstClr>
                </a:solidFill>
              </a:rPr>
              <a:t>Hartmut </a:t>
            </a:r>
            <a:r>
              <a:rPr lang="en-US" sz="2200" spc="30" dirty="0">
                <a:solidFill>
                  <a:prstClr val="white">
                    <a:lumMod val="75000"/>
                  </a:prstClr>
                </a:solidFill>
              </a:rPr>
              <a:t>Kaiser</a:t>
            </a:r>
          </a:p>
          <a:p>
            <a:r>
              <a:rPr lang="en-US" sz="2400" dirty="0"/>
              <a:t>https://</a:t>
            </a:r>
            <a:r>
              <a:rPr lang="en-US" sz="2400" dirty="0" smtClean="0"/>
              <a:t>teaching.hkaiser.org/spring2024/csc3380</a:t>
            </a:r>
            <a:r>
              <a:rPr lang="en-US" sz="2400" dirty="0"/>
              <a:t>/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67D5B3A-B08A-4A40-898F-A4B72D98C4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vs. Equality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Equational reasoning must be applied:</a:t>
                </a:r>
              </a:p>
              <a:p>
                <a:endParaRPr lang="en-US" dirty="0" smtClean="0"/>
              </a:p>
              <a:p>
                <a:pPr lvl="1"/>
                <a:r>
                  <a:rPr lang="en-US" dirty="0" smtClean="0"/>
                  <a:t>Equivalence is reflexive, symmetric, and transitive:</a:t>
                </a:r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 smtClean="0"/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 smtClean="0"/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Equality implies substitutability:</a:t>
                </a:r>
              </a:p>
              <a:p>
                <a:pPr marL="548640" lvl="2" indent="0" algn="ctr">
                  <a:buNone/>
                </a:pPr>
                <a:r>
                  <a:rPr lang="en-US" dirty="0"/>
                  <a:t>f</a:t>
                </a:r>
                <a:r>
                  <a:rPr lang="en-US" dirty="0" smtClean="0"/>
                  <a:t>or any function f on T,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/>
              </a:p>
              <a:p>
                <a:pPr lvl="1"/>
                <a:r>
                  <a:rPr lang="en-US" dirty="0" smtClean="0"/>
                  <a:t>Inequality must be the negation of equality:</a:t>
                </a:r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4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StrictWeak</a:t>
            </a:r>
            <a:r>
              <a:rPr lang="en-US" dirty="0" smtClean="0"/>
              <a:t> and Total Ordering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A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StrictWeakOrdering</a:t>
                </a:r>
                <a:r>
                  <a:rPr lang="en-US" dirty="0" smtClean="0"/>
                  <a:t> is a Binary Predicate that compares two objects, returning true if the first precedes the second</a:t>
                </a:r>
              </a:p>
              <a:p>
                <a:pPr lvl="1"/>
                <a:r>
                  <a:rPr lang="en-US" dirty="0" smtClean="0"/>
                  <a:t>Applying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TotalOrdering</a:t>
                </a:r>
                <a:r>
                  <a:rPr lang="en-US" dirty="0" smtClean="0"/>
                  <a:t> to equivalence classes</a:t>
                </a:r>
              </a:p>
              <a:p>
                <a:pPr lvl="1"/>
                <a:r>
                  <a:rPr lang="en-US" dirty="0" smtClean="0"/>
                  <a:t>Invoke function on an element and totally order what it returns</a:t>
                </a:r>
              </a:p>
              <a:p>
                <a:r>
                  <a:rPr lang="en-US" dirty="0" err="1" smtClean="0">
                    <a:latin typeface="Consolas" panose="020B0609020204030204" pitchFamily="49" charset="0"/>
                  </a:rPr>
                  <a:t>StrictWeakOrdering</a:t>
                </a:r>
                <a:endParaRPr lang="en-US" dirty="0" smtClean="0">
                  <a:latin typeface="Consolas" panose="020B0609020204030204" pitchFamily="49" charset="0"/>
                </a:endParaRPr>
              </a:p>
              <a:p>
                <a:pPr lvl="1"/>
                <a:r>
                  <a:rPr lang="en-US" dirty="0" smtClean="0"/>
                  <a:t>Partial ordering:</a:t>
                </a:r>
              </a:p>
              <a:p>
                <a:pPr lvl="2"/>
                <a:r>
                  <a:rPr lang="en-US" dirty="0" err="1" smtClean="0"/>
                  <a:t>Irreflexivity</a:t>
                </a:r>
                <a:r>
                  <a:rPr lang="en-US" dirty="0" smtClean="0"/>
                  <a:t>: </a:t>
                </a:r>
                <a:r>
                  <a:rPr lang="en-US" dirty="0" smtClean="0">
                    <a:latin typeface="Consolas" panose="020B0609020204030204" pitchFamily="49" charset="0"/>
                  </a:rPr>
                  <a:t>!f(x</a:t>
                </a:r>
                <a:r>
                  <a:rPr lang="en-US" dirty="0">
                    <a:latin typeface="Consolas" panose="020B0609020204030204" pitchFamily="49" charset="0"/>
                  </a:rPr>
                  <a:t>, x</a:t>
                </a:r>
                <a:r>
                  <a:rPr lang="en-US" dirty="0" smtClean="0">
                    <a:latin typeface="Consolas" panose="020B0609020204030204" pitchFamily="49" charset="0"/>
                  </a:rPr>
                  <a:t>)</a:t>
                </a:r>
                <a:endParaRPr lang="en-US" dirty="0" smtClean="0"/>
              </a:p>
              <a:p>
                <a:pPr lvl="2"/>
                <a:r>
                  <a:rPr lang="en-US" dirty="0" err="1" smtClean="0"/>
                  <a:t>Antisymmetry</a:t>
                </a:r>
                <a:r>
                  <a:rPr lang="en-US" dirty="0" smtClean="0"/>
                  <a:t>: </a:t>
                </a:r>
                <a:r>
                  <a:rPr lang="es-ES" dirty="0" smtClean="0">
                    <a:latin typeface="Consolas" panose="020B0609020204030204" pitchFamily="49" charset="0"/>
                  </a:rPr>
                  <a:t>f(x</a:t>
                </a:r>
                <a:r>
                  <a:rPr lang="es-ES" dirty="0">
                    <a:latin typeface="Consolas" panose="020B0609020204030204" pitchFamily="49" charset="0"/>
                  </a:rPr>
                  <a:t>, y) </a:t>
                </a:r>
                <a:r>
                  <a:rPr lang="es-ES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 </a:t>
                </a:r>
                <a:r>
                  <a:rPr lang="es-ES" dirty="0" smtClean="0">
                    <a:latin typeface="Consolas" panose="020B0609020204030204" pitchFamily="49" charset="0"/>
                  </a:rPr>
                  <a:t>!</a:t>
                </a:r>
                <a:r>
                  <a:rPr lang="es-ES" dirty="0">
                    <a:latin typeface="Consolas" panose="020B0609020204030204" pitchFamily="49" charset="0"/>
                  </a:rPr>
                  <a:t>f(y, x</a:t>
                </a:r>
                <a:r>
                  <a:rPr lang="es-ES" dirty="0" smtClean="0">
                    <a:latin typeface="Consolas" panose="020B0609020204030204" pitchFamily="49" charset="0"/>
                  </a:rPr>
                  <a:t>)</a:t>
                </a:r>
              </a:p>
              <a:p>
                <a:pPr lvl="2"/>
                <a:r>
                  <a:rPr lang="en-US" dirty="0" smtClean="0"/>
                  <a:t>Transitivity: </a:t>
                </a:r>
                <a:r>
                  <a:rPr lang="en-US" dirty="0" smtClean="0">
                    <a:latin typeface="Consolas" panose="020B0609020204030204" pitchFamily="49" charset="0"/>
                  </a:rPr>
                  <a:t>f(x</a:t>
                </a:r>
                <a:r>
                  <a:rPr lang="en-US" dirty="0">
                    <a:latin typeface="Consolas" panose="020B0609020204030204" pitchFamily="49" charset="0"/>
                  </a:rPr>
                  <a:t>, y) </a:t>
                </a:r>
                <a:r>
                  <a:rPr lang="en-US" dirty="0" smtClean="0">
                    <a:latin typeface="Consolas" panose="020B0609020204030204" pitchFamily="49" charset="0"/>
                  </a:rPr>
                  <a:t>&amp;&amp; </a:t>
                </a:r>
                <a:r>
                  <a:rPr lang="en-US" dirty="0">
                    <a:latin typeface="Consolas" panose="020B0609020204030204" pitchFamily="49" charset="0"/>
                  </a:rPr>
                  <a:t>f(y, z) </a:t>
                </a:r>
                <a:r>
                  <a:rPr lang="en-US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 </a:t>
                </a:r>
                <a:r>
                  <a:rPr lang="en-US" dirty="0" smtClean="0">
                    <a:latin typeface="Consolas" panose="020B0609020204030204" pitchFamily="49" charset="0"/>
                  </a:rPr>
                  <a:t>f(x</a:t>
                </a:r>
                <a:r>
                  <a:rPr lang="en-US" dirty="0">
                    <a:latin typeface="Consolas" panose="020B0609020204030204" pitchFamily="49" charset="0"/>
                  </a:rPr>
                  <a:t>, z</a:t>
                </a:r>
                <a:r>
                  <a:rPr lang="en-US" dirty="0" smtClean="0">
                    <a:latin typeface="Consolas" panose="020B0609020204030204" pitchFamily="49" charset="0"/>
                  </a:rPr>
                  <a:t>)</a:t>
                </a:r>
              </a:p>
              <a:p>
                <a:pPr lvl="1"/>
                <a:r>
                  <a:rPr lang="en-US" dirty="0" smtClean="0"/>
                  <a:t>Transitivity of equivalence</a:t>
                </a:r>
              </a:p>
              <a:p>
                <a:pPr lvl="2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 smtClean="0"/>
              </a:p>
              <a:p>
                <a:r>
                  <a:rPr lang="en-US" sz="2100" dirty="0" err="1">
                    <a:latin typeface="Consolas" panose="020B0609020204030204" pitchFamily="49" charset="0"/>
                  </a:rPr>
                  <a:t>TotallyOrdered</a:t>
                </a:r>
                <a:endParaRPr lang="en-US" sz="2100" dirty="0">
                  <a:latin typeface="Consolas" panose="020B0609020204030204" pitchFamily="49" charset="0"/>
                </a:endParaRPr>
              </a:p>
              <a:p>
                <a:pPr lvl="1"/>
                <a:r>
                  <a:rPr lang="en-US" dirty="0" smtClean="0"/>
                  <a:t>Additionally connectedness: </a:t>
                </a:r>
                <a:r>
                  <a:rPr lang="en-US" sz="1600" dirty="0">
                    <a:latin typeface="Consolas" panose="020B0609020204030204" pitchFamily="49" charset="0"/>
                  </a:rPr>
                  <a:t>!f(a, b) &amp;&amp; !f(b, a) </a:t>
                </a:r>
                <a:r>
                  <a:rPr lang="en-US" sz="1600" dirty="0">
                    <a:latin typeface="Consolas" panose="020B0609020204030204" pitchFamily="49" charset="0"/>
                    <a:sym typeface="Wingdings" panose="05000000000000000000" pitchFamily="2" charset="2"/>
                  </a:rPr>
                  <a:t> a == b</a:t>
                </a:r>
              </a:p>
              <a:p>
                <a:pPr lvl="1"/>
                <a:r>
                  <a:rPr lang="en-US" dirty="0" smtClean="0"/>
                  <a:t>Transitivity of equality</a:t>
                </a:r>
              </a:p>
              <a:p>
                <a:pPr lvl="2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13" t="-2381" r="-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8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532" y="2133599"/>
            <a:ext cx="4993239" cy="3276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four pillars of object-oriented programming are:</a:t>
            </a:r>
          </a:p>
          <a:p>
            <a:r>
              <a:rPr lang="en-US" b="1" dirty="0" smtClean="0"/>
              <a:t>Encapsulation</a:t>
            </a:r>
            <a:r>
              <a:rPr lang="en-US" b="1" dirty="0"/>
              <a:t>:</a:t>
            </a:r>
            <a:r>
              <a:rPr lang="en-US" dirty="0"/>
              <a:t> containing information in an object, exposing only selected information</a:t>
            </a:r>
          </a:p>
          <a:p>
            <a:r>
              <a:rPr lang="en-US" b="1" dirty="0"/>
              <a:t>Abstraction:</a:t>
            </a:r>
            <a:r>
              <a:rPr lang="en-US" dirty="0"/>
              <a:t> only exposing high-level public methods for accessing an object</a:t>
            </a:r>
          </a:p>
          <a:p>
            <a:r>
              <a:rPr lang="en-US" b="1" dirty="0" smtClean="0"/>
              <a:t>Inheritance:</a:t>
            </a:r>
            <a:r>
              <a:rPr lang="en-US" dirty="0" smtClean="0"/>
              <a:t> child classes inherit data and behaviors from the parent class</a:t>
            </a:r>
          </a:p>
          <a:p>
            <a:r>
              <a:rPr lang="en-US" b="1" dirty="0" smtClean="0"/>
              <a:t>Polymorphism</a:t>
            </a:r>
            <a:r>
              <a:rPr lang="en-US" b="1" dirty="0"/>
              <a:t>:</a:t>
            </a:r>
            <a:r>
              <a:rPr lang="en-US" dirty="0"/>
              <a:t> many methods can do the same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48124" y="6396593"/>
            <a:ext cx="789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also: </a:t>
            </a:r>
            <a:r>
              <a:rPr lang="en-US" dirty="0">
                <a:hlinkClick r:id="rId3"/>
              </a:rPr>
              <a:t>What is object-oriented programming? OOP explained in </a:t>
            </a:r>
            <a:r>
              <a:rPr lang="en-US" dirty="0" smtClean="0">
                <a:hlinkClick r:id="rId3"/>
              </a:rPr>
              <a:t>depth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92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‘type’?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‘type’ (of an object) defines the following things:</a:t>
            </a:r>
          </a:p>
          <a:p>
            <a:pPr lvl="1"/>
            <a:r>
              <a:rPr lang="en-US" dirty="0" smtClean="0"/>
              <a:t>The amount of memory required to store all the data that is needed to support the operations valid for a type</a:t>
            </a:r>
          </a:p>
          <a:p>
            <a:pPr lvl="1"/>
            <a:r>
              <a:rPr lang="en-US" dirty="0" smtClean="0"/>
              <a:t>The rules of how to interpret the bits in that memory as values in order to be able to make sense of the bit-salad</a:t>
            </a:r>
          </a:p>
          <a:p>
            <a:pPr lvl="1"/>
            <a:r>
              <a:rPr lang="en-US" dirty="0" smtClean="0"/>
              <a:t>The set of values that are valid</a:t>
            </a:r>
          </a:p>
          <a:p>
            <a:pPr lvl="1"/>
            <a:r>
              <a:rPr lang="en-US" dirty="0" smtClean="0"/>
              <a:t>The set of operations that are valid on those values</a:t>
            </a:r>
          </a:p>
          <a:p>
            <a:r>
              <a:rPr lang="en-US" dirty="0" smtClean="0"/>
              <a:t>Examples of types: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float</a:t>
            </a:r>
            <a:r>
              <a:rPr lang="en-US" dirty="0" smtClean="0"/>
              <a:t> (built-in types)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token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token_stream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, etc. (user-defined types)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’object’?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object is an instance of a type</a:t>
            </a:r>
          </a:p>
          <a:p>
            <a:pPr lvl="1"/>
            <a:r>
              <a:rPr lang="en-US" dirty="0" smtClean="0"/>
              <a:t>Occupies memory</a:t>
            </a:r>
          </a:p>
          <a:p>
            <a:pPr lvl="1"/>
            <a:r>
              <a:rPr lang="en-US" dirty="0" smtClean="0"/>
              <a:t>Has an optional name (is a variable)</a:t>
            </a:r>
          </a:p>
          <a:p>
            <a:pPr lvl="1"/>
            <a:r>
              <a:rPr lang="en-US" dirty="0" smtClean="0"/>
              <a:t>Has a lifetime</a:t>
            </a:r>
          </a:p>
          <a:p>
            <a:r>
              <a:rPr lang="en-US" dirty="0" smtClean="0"/>
              <a:t>Objects in C++ don’t change their type</a:t>
            </a:r>
          </a:p>
          <a:p>
            <a:pPr lvl="1"/>
            <a:r>
              <a:rPr lang="en-US" dirty="0" smtClean="0"/>
              <a:t>C++ is a type-safe language</a:t>
            </a:r>
          </a:p>
          <a:p>
            <a:pPr lvl="1"/>
            <a:r>
              <a:rPr lang="en-US" dirty="0" smtClean="0"/>
              <a:t>C++ checks types and type compatibility at compile time</a:t>
            </a:r>
          </a:p>
          <a:p>
            <a:r>
              <a:rPr lang="en-US" dirty="0" smtClean="0"/>
              <a:t>Examples of objects: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= 0;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token t('+');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&gt; v = {1, 2, 3, 4, 5};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3/19/2024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8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Midterm Exam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7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17</TotalTime>
  <Words>555</Words>
  <Application>Microsoft Office PowerPoint</Application>
  <PresentationFormat>Widescreen</PresentationFormat>
  <Paragraphs>80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Century Schoolbook</vt:lpstr>
      <vt:lpstr>Consolas</vt:lpstr>
      <vt:lpstr>Wingdings</vt:lpstr>
      <vt:lpstr>Wingdings 2</vt:lpstr>
      <vt:lpstr>View</vt:lpstr>
      <vt:lpstr>Midterm Review</vt:lpstr>
      <vt:lpstr>Equivalence vs. Equality</vt:lpstr>
      <vt:lpstr>StrictWeak and Total Ordering</vt:lpstr>
      <vt:lpstr>Object Oriented Programming</vt:lpstr>
      <vt:lpstr>What is a ‘type’?</vt:lpstr>
      <vt:lpstr>What is an ’object’?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‘type’?</dc:title>
  <dc:creator>Hartmut Kaiser</dc:creator>
  <cp:lastModifiedBy>Hartmut Kaiser</cp:lastModifiedBy>
  <cp:revision>7</cp:revision>
  <dcterms:created xsi:type="dcterms:W3CDTF">2024-03-19T00:54:08Z</dcterms:created>
  <dcterms:modified xsi:type="dcterms:W3CDTF">2024-03-19T14:08:45Z</dcterms:modified>
</cp:coreProperties>
</file>