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66" r:id="rId1"/>
  </p:sldMasterIdLst>
  <p:notesMasterIdLst>
    <p:notesMasterId r:id="rId52"/>
  </p:notesMasterIdLst>
  <p:handoutMasterIdLst>
    <p:handoutMasterId r:id="rId53"/>
  </p:handoutMasterIdLst>
  <p:sldIdLst>
    <p:sldId id="256" r:id="rId2"/>
    <p:sldId id="287" r:id="rId3"/>
    <p:sldId id="296" r:id="rId4"/>
    <p:sldId id="288" r:id="rId5"/>
    <p:sldId id="294" r:id="rId6"/>
    <p:sldId id="289" r:id="rId7"/>
    <p:sldId id="290" r:id="rId8"/>
    <p:sldId id="291" r:id="rId9"/>
    <p:sldId id="292" r:id="rId10"/>
    <p:sldId id="293" r:id="rId11"/>
    <p:sldId id="336" r:id="rId12"/>
    <p:sldId id="295" r:id="rId13"/>
    <p:sldId id="297" r:id="rId14"/>
    <p:sldId id="298" r:id="rId15"/>
    <p:sldId id="299" r:id="rId16"/>
    <p:sldId id="300" r:id="rId17"/>
    <p:sldId id="301" r:id="rId18"/>
    <p:sldId id="302" r:id="rId19"/>
    <p:sldId id="303" r:id="rId20"/>
    <p:sldId id="304" r:id="rId21"/>
    <p:sldId id="313" r:id="rId22"/>
    <p:sldId id="306" r:id="rId23"/>
    <p:sldId id="307" r:id="rId24"/>
    <p:sldId id="314" r:id="rId25"/>
    <p:sldId id="309" r:id="rId26"/>
    <p:sldId id="311" r:id="rId27"/>
    <p:sldId id="312" r:id="rId28"/>
    <p:sldId id="317" r:id="rId29"/>
    <p:sldId id="318" r:id="rId30"/>
    <p:sldId id="319" r:id="rId31"/>
    <p:sldId id="320" r:id="rId32"/>
    <p:sldId id="315" r:id="rId33"/>
    <p:sldId id="316" r:id="rId34"/>
    <p:sldId id="321" r:id="rId35"/>
    <p:sldId id="322" r:id="rId36"/>
    <p:sldId id="323" r:id="rId37"/>
    <p:sldId id="337" r:id="rId38"/>
    <p:sldId id="338" r:id="rId39"/>
    <p:sldId id="339" r:id="rId40"/>
    <p:sldId id="325" r:id="rId41"/>
    <p:sldId id="326" r:id="rId42"/>
    <p:sldId id="331" r:id="rId43"/>
    <p:sldId id="334" r:id="rId44"/>
    <p:sldId id="332" r:id="rId45"/>
    <p:sldId id="333" r:id="rId46"/>
    <p:sldId id="335" r:id="rId47"/>
    <p:sldId id="340" r:id="rId48"/>
    <p:sldId id="327" r:id="rId49"/>
    <p:sldId id="328" r:id="rId50"/>
    <p:sldId id="330" r:id="rId5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12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66" y="282"/>
      </p:cViewPr>
      <p:guideLst>
        <p:guide orient="horz" pos="2880"/>
        <p:guide pos="1200"/>
      </p:guideLst>
    </p:cSldViewPr>
  </p:slideViewPr>
  <p:notesTextViewPr>
    <p:cViewPr>
      <p:scale>
        <a:sx n="100" d="100"/>
        <a:sy n="100" d="100"/>
      </p:scale>
      <p:origin x="0" y="0"/>
    </p:cViewPr>
  </p:notesTextViewPr>
  <p:notesViewPr>
    <p:cSldViewPr showGuides="1">
      <p:cViewPr varScale="1">
        <p:scale>
          <a:sx n="118" d="100"/>
          <a:sy n="118" d="100"/>
        </p:scale>
        <p:origin x="111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smtClean="0"/>
              <a:t>Millions of Lines of Code</a:t>
            </a:r>
            <a:endParaRPr lang="en-US" b="0" dirty="0"/>
          </a:p>
        </c:rich>
      </c:tx>
      <c:layout/>
      <c:overlay val="0"/>
    </c:title>
    <c:autoTitleDeleted val="0"/>
    <c:plotArea>
      <c:layout>
        <c:manualLayout>
          <c:layoutTarget val="inner"/>
          <c:xMode val="edge"/>
          <c:yMode val="edge"/>
          <c:x val="0.20059854737226912"/>
          <c:y val="4.8526253849622107E-2"/>
          <c:w val="0.76846938166170409"/>
          <c:h val="0.87503916488991795"/>
        </c:manualLayout>
      </c:layout>
      <c:barChart>
        <c:barDir val="bar"/>
        <c:grouping val="clustered"/>
        <c:varyColors val="0"/>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1E81-461A-B899-3067779DA816}"/>
              </c:ext>
            </c:extLst>
          </c:dPt>
          <c:dPt>
            <c:idx val="6"/>
            <c:invertIfNegative val="0"/>
            <c:bubble3D val="0"/>
            <c:spPr>
              <a:solidFill>
                <a:srgbClr val="FF0000"/>
              </a:solidFill>
            </c:spPr>
            <c:extLst>
              <c:ext xmlns:c16="http://schemas.microsoft.com/office/drawing/2014/chart" uri="{C3380CC4-5D6E-409C-BE32-E72D297353CC}">
                <c16:uniqueId val="{00000003-1E81-461A-B899-3067779DA816}"/>
              </c:ext>
            </c:extLst>
          </c:dPt>
          <c:dPt>
            <c:idx val="10"/>
            <c:invertIfNegative val="0"/>
            <c:bubble3D val="0"/>
            <c:spPr>
              <a:solidFill>
                <a:srgbClr val="FF0000"/>
              </a:solidFill>
            </c:spPr>
            <c:extLst>
              <c:ext xmlns:c16="http://schemas.microsoft.com/office/drawing/2014/chart" uri="{C3380CC4-5D6E-409C-BE32-E72D297353CC}">
                <c16:uniqueId val="{00000005-1E81-461A-B899-3067779DA816}"/>
              </c:ext>
            </c:extLst>
          </c:dPt>
          <c:cat>
            <c:strRef>
              <c:f>Sheet1!$A$2:$A$15</c:f>
              <c:strCache>
                <c:ptCount val="12"/>
                <c:pt idx="0">
                  <c:v>Modern Car</c:v>
                </c:pt>
                <c:pt idx="1">
                  <c:v>Mac OS X "Tiger"</c:v>
                </c:pt>
                <c:pt idx="2">
                  <c:v>Facebook</c:v>
                </c:pt>
                <c:pt idx="3">
                  <c:v>Windows Vista</c:v>
                </c:pt>
                <c:pt idx="4">
                  <c:v>Microsoft Office 2013</c:v>
                </c:pt>
                <c:pt idx="5">
                  <c:v>Windows 7</c:v>
                </c:pt>
                <c:pt idx="6">
                  <c:v>Linux 5.6 (2020)</c:v>
                </c:pt>
                <c:pt idx="7">
                  <c:v>Linux 3.1 (2005)</c:v>
                </c:pt>
                <c:pt idx="8">
                  <c:v>Android</c:v>
                </c:pt>
                <c:pt idx="9">
                  <c:v>Firefox</c:v>
                </c:pt>
                <c:pt idx="10">
                  <c:v>Mars Curiosity Rover</c:v>
                </c:pt>
                <c:pt idx="11">
                  <c:v>Linux 2.2.0 (2000)</c:v>
                </c:pt>
              </c:strCache>
            </c:strRef>
          </c:cat>
          <c:val>
            <c:numRef>
              <c:f>Sheet1!$B$2:$B$15</c:f>
              <c:numCache>
                <c:formatCode>General</c:formatCode>
                <c:ptCount val="12"/>
                <c:pt idx="0">
                  <c:v>100</c:v>
                </c:pt>
                <c:pt idx="1">
                  <c:v>86</c:v>
                </c:pt>
                <c:pt idx="2">
                  <c:v>62</c:v>
                </c:pt>
                <c:pt idx="3">
                  <c:v>50</c:v>
                </c:pt>
                <c:pt idx="4">
                  <c:v>45</c:v>
                </c:pt>
                <c:pt idx="5">
                  <c:v>40</c:v>
                </c:pt>
                <c:pt idx="6">
                  <c:v>27.8</c:v>
                </c:pt>
                <c:pt idx="7">
                  <c:v>15</c:v>
                </c:pt>
                <c:pt idx="8">
                  <c:v>12</c:v>
                </c:pt>
                <c:pt idx="9">
                  <c:v>9.6999999999999993</c:v>
                </c:pt>
                <c:pt idx="10">
                  <c:v>5</c:v>
                </c:pt>
                <c:pt idx="11">
                  <c:v>2</c:v>
                </c:pt>
              </c:numCache>
            </c:numRef>
          </c:val>
          <c:extLst>
            <c:ext xmlns:c16="http://schemas.microsoft.com/office/drawing/2014/chart" uri="{C3380CC4-5D6E-409C-BE32-E72D297353CC}">
              <c16:uniqueId val="{00000006-1E81-461A-B899-3067779DA816}"/>
            </c:ext>
          </c:extLst>
        </c:ser>
        <c:dLbls>
          <c:showLegendKey val="0"/>
          <c:showVal val="0"/>
          <c:showCatName val="0"/>
          <c:showSerName val="0"/>
          <c:showPercent val="0"/>
          <c:showBubbleSize val="0"/>
        </c:dLbls>
        <c:gapWidth val="42"/>
        <c:axId val="1497750960"/>
        <c:axId val="1"/>
      </c:barChart>
      <c:catAx>
        <c:axId val="1497750960"/>
        <c:scaling>
          <c:orientation val="minMax"/>
        </c:scaling>
        <c:delete val="0"/>
        <c:axPos val="l"/>
        <c:numFmt formatCode="General" sourceLinked="1"/>
        <c:majorTickMark val="out"/>
        <c:minorTickMark val="none"/>
        <c:tickLblPos val="nextTo"/>
        <c:crossAx val="1"/>
        <c:crosses val="autoZero"/>
        <c:auto val="1"/>
        <c:lblAlgn val="ctr"/>
        <c:lblOffset val="100"/>
        <c:noMultiLvlLbl val="0"/>
      </c:catAx>
      <c:valAx>
        <c:axId val="1"/>
        <c:scaling>
          <c:orientation val="minMax"/>
        </c:scaling>
        <c:delete val="0"/>
        <c:axPos val="b"/>
        <c:majorGridlines/>
        <c:numFmt formatCode="General" sourceLinked="1"/>
        <c:majorTickMark val="out"/>
        <c:minorTickMark val="none"/>
        <c:tickLblPos val="nextTo"/>
        <c:crossAx val="1497750960"/>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D71C6829-A861-4209-A58B-45892BC190E2}" type="datetimeFigureOut">
              <a:rPr lang="en-US" smtClean="0"/>
              <a:t>1/13/2025</a:t>
            </a:fld>
            <a:endParaRPr lang="en-US"/>
          </a:p>
        </p:txBody>
      </p:sp>
      <p:sp>
        <p:nvSpPr>
          <p:cNvPr id="4" name="Footer Placeholder 3"/>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E759BD91-4E46-4C50-9DC5-46986F3A478B}" type="slidenum">
              <a:rPr lang="en-US" smtClean="0"/>
              <a:t>‹#›</a:t>
            </a:fld>
            <a:endParaRPr lang="en-US"/>
          </a:p>
        </p:txBody>
      </p:sp>
    </p:spTree>
    <p:extLst>
      <p:ext uri="{BB962C8B-B14F-4D97-AF65-F5344CB8AC3E}">
        <p14:creationId xmlns:p14="http://schemas.microsoft.com/office/powerpoint/2010/main" val="4095592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0EF6542-CF40-46C5-9398-22FC20314686}" type="datetimeFigureOut">
              <a:rPr lang="en-US" smtClean="0"/>
              <a:t>1/13/2025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C71C05D-23FA-4458-B2F4-3D354203C9D0}" type="slidenum">
              <a:rPr lang="en-US" smtClean="0"/>
              <a:t>‹#›</a:t>
            </a:fld>
            <a:endParaRPr lang="en-US"/>
          </a:p>
        </p:txBody>
      </p:sp>
    </p:spTree>
    <p:extLst>
      <p:ext uri="{BB962C8B-B14F-4D97-AF65-F5344CB8AC3E}">
        <p14:creationId xmlns:p14="http://schemas.microsoft.com/office/powerpoint/2010/main" val="158155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928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6146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589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638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7684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6664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4657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588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7258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5021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7258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59602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709609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5445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525291" y="4367930"/>
            <a:ext cx="6031583" cy="4136462"/>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5647" tIns="46986" rIns="95647" bIns="46986"/>
          <a:lstStyle/>
          <a:p>
            <a:endParaRPr lang="en-US">
              <a:ea typeface="ＭＳ Ｐゴシック" charset="0"/>
              <a:cs typeface="ＭＳ Ｐゴシック" charset="0"/>
            </a:endParaRPr>
          </a:p>
        </p:txBody>
      </p:sp>
      <p:sp>
        <p:nvSpPr>
          <p:cNvPr id="44034" name="Rectangle 3"/>
          <p:cNvSpPr>
            <a:spLocks noGrp="1" noRot="1" noChangeAspect="1" noChangeArrowheads="1" noTextEdit="1"/>
          </p:cNvSpPr>
          <p:nvPr>
            <p:ph type="sldImg"/>
          </p:nvPr>
        </p:nvSpPr>
        <p:spPr>
          <a:xfrm>
            <a:off x="454025" y="588963"/>
            <a:ext cx="6105525" cy="3435350"/>
          </a:xfrm>
          <a:ln>
            <a:noFill/>
          </a:ln>
          <a:extLst>
            <a:ext uri="{91240B29-F687-4f45-9708-019B960494DF}">
              <a14:hiddenLine xmlns="" xmlns:a14="http://schemas.microsoft.com/office/drawing/2010/main" w="12700">
                <a:solidFill>
                  <a:schemeClr val="tx1"/>
                </a:solidFill>
                <a:miter lim="800000"/>
                <a:headEnd/>
                <a:tailEnd/>
              </a14:hiddenLine>
            </a:ext>
          </a:extLst>
        </p:spPr>
      </p:sp>
    </p:spTree>
    <p:extLst>
      <p:ext uri="{BB962C8B-B14F-4D97-AF65-F5344CB8AC3E}">
        <p14:creationId xmlns:p14="http://schemas.microsoft.com/office/powerpoint/2010/main" val="42641101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2362200" y="547688"/>
            <a:ext cx="4876800" cy="2744787"/>
          </a:xfrm>
          <a:ln/>
        </p:spPr>
      </p:sp>
      <p:sp>
        <p:nvSpPr>
          <p:cNvPr id="74755" name="Notes Placeholder 2"/>
          <p:cNvSpPr>
            <a:spLocks noGrp="1"/>
          </p:cNvSpPr>
          <p:nvPr>
            <p:ph type="body" idx="1"/>
          </p:nvPr>
        </p:nvSpPr>
        <p:spPr>
          <a:extLst>
            <a:ext uri="{FAA26D3D-D897-4be2-8F04-BA451C77F1D7}">
              <ma14:placeholderFlag xmlns="" xmlns:ma14="http://schemas.microsoft.com/office/mac/drawingml/2011/main" val="1"/>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
        <p:nvSpPr>
          <p:cNvPr id="49155" name="Slide Number Placeholder 3"/>
          <p:cNvSpPr>
            <a:spLocks noGrp="1"/>
          </p:cNvSpPr>
          <p:nvPr>
            <p:ph type="sldNum" sz="quarter" idx="4294967295"/>
          </p:nvPr>
        </p:nvSpPr>
        <p:spPr bwMode="auto">
          <a:xfrm>
            <a:off x="3983040" y="8763002"/>
            <a:ext cx="3038475" cy="4095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19" tIns="45711" rIns="91419" bIns="45711"/>
          <a:lstStyle>
            <a:lvl1pPr>
              <a:defRPr sz="2400" b="1">
                <a:solidFill>
                  <a:schemeClr val="tx1"/>
                </a:solidFill>
                <a:latin typeface="Comic Sans MS" charset="0"/>
                <a:ea typeface="ＭＳ Ｐゴシック" charset="0"/>
                <a:cs typeface="ＭＳ Ｐゴシック" charset="0"/>
              </a:defRPr>
            </a:lvl1pPr>
            <a:lvl2pPr marL="742789" indent="-285688">
              <a:defRPr sz="2400" b="1">
                <a:solidFill>
                  <a:schemeClr val="tx1"/>
                </a:solidFill>
                <a:latin typeface="Comic Sans MS" charset="0"/>
                <a:ea typeface="ＭＳ Ｐゴシック" charset="0"/>
              </a:defRPr>
            </a:lvl2pPr>
            <a:lvl3pPr marL="1142753" indent="-228550">
              <a:defRPr sz="2400" b="1">
                <a:solidFill>
                  <a:schemeClr val="tx1"/>
                </a:solidFill>
                <a:latin typeface="Comic Sans MS" charset="0"/>
                <a:ea typeface="ＭＳ Ｐゴシック" charset="0"/>
              </a:defRPr>
            </a:lvl3pPr>
            <a:lvl4pPr marL="1599854" indent="-228550">
              <a:defRPr sz="2400" b="1">
                <a:solidFill>
                  <a:schemeClr val="tx1"/>
                </a:solidFill>
                <a:latin typeface="Comic Sans MS" charset="0"/>
                <a:ea typeface="ＭＳ Ｐゴシック" charset="0"/>
              </a:defRPr>
            </a:lvl4pPr>
            <a:lvl5pPr marL="2056953" indent="-228550">
              <a:defRPr sz="2400" b="1">
                <a:solidFill>
                  <a:schemeClr val="tx1"/>
                </a:solidFill>
                <a:latin typeface="Comic Sans MS" charset="0"/>
                <a:ea typeface="ＭＳ Ｐゴシック" charset="0"/>
              </a:defRPr>
            </a:lvl5pPr>
            <a:lvl6pPr marL="2514054" indent="-228550" eaLnBrk="0" fontAlgn="base" hangingPunct="0">
              <a:spcBef>
                <a:spcPct val="0"/>
              </a:spcBef>
              <a:spcAft>
                <a:spcPct val="0"/>
              </a:spcAft>
              <a:defRPr sz="2400" b="1">
                <a:solidFill>
                  <a:schemeClr val="tx1"/>
                </a:solidFill>
                <a:latin typeface="Comic Sans MS" charset="0"/>
                <a:ea typeface="ＭＳ Ｐゴシック" charset="0"/>
              </a:defRPr>
            </a:lvl6pPr>
            <a:lvl7pPr marL="2971157" indent="-228550" eaLnBrk="0" fontAlgn="base" hangingPunct="0">
              <a:spcBef>
                <a:spcPct val="0"/>
              </a:spcBef>
              <a:spcAft>
                <a:spcPct val="0"/>
              </a:spcAft>
              <a:defRPr sz="2400" b="1">
                <a:solidFill>
                  <a:schemeClr val="tx1"/>
                </a:solidFill>
                <a:latin typeface="Comic Sans MS" charset="0"/>
                <a:ea typeface="ＭＳ Ｐゴシック" charset="0"/>
              </a:defRPr>
            </a:lvl7pPr>
            <a:lvl8pPr marL="3428257" indent="-228550" eaLnBrk="0" fontAlgn="base" hangingPunct="0">
              <a:spcBef>
                <a:spcPct val="0"/>
              </a:spcBef>
              <a:spcAft>
                <a:spcPct val="0"/>
              </a:spcAft>
              <a:defRPr sz="2400" b="1">
                <a:solidFill>
                  <a:schemeClr val="tx1"/>
                </a:solidFill>
                <a:latin typeface="Comic Sans MS" charset="0"/>
                <a:ea typeface="ＭＳ Ｐゴシック" charset="0"/>
              </a:defRPr>
            </a:lvl8pPr>
            <a:lvl9pPr marL="3885358" indent="-228550" eaLnBrk="0" fontAlgn="base" hangingPunct="0">
              <a:spcBef>
                <a:spcPct val="0"/>
              </a:spcBef>
              <a:spcAft>
                <a:spcPct val="0"/>
              </a:spcAft>
              <a:defRPr sz="2400" b="1">
                <a:solidFill>
                  <a:schemeClr val="tx1"/>
                </a:solidFill>
                <a:latin typeface="Comic Sans MS" charset="0"/>
                <a:ea typeface="ＭＳ Ｐゴシック" charset="0"/>
              </a:defRPr>
            </a:lvl9pPr>
          </a:lstStyle>
          <a:p>
            <a:fld id="{FCA468EE-B5DA-AC4E-AF81-7ECCEEA7E6F8}" type="slidenum">
              <a:rPr lang="en-US" sz="1800"/>
              <a:pPr/>
              <a:t>48</a:t>
            </a:fld>
            <a:endParaRPr lang="en-US" sz="1800"/>
          </a:p>
        </p:txBody>
      </p:sp>
    </p:spTree>
    <p:extLst>
      <p:ext uri="{BB962C8B-B14F-4D97-AF65-F5344CB8AC3E}">
        <p14:creationId xmlns:p14="http://schemas.microsoft.com/office/powerpoint/2010/main" val="41310141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95210F-3153-47D6-B786-4D5C9DCDB62B}" type="slidenum">
              <a:rPr lang="en-US" smtClean="0"/>
              <a:t>50</a:t>
            </a:fld>
            <a:endParaRPr lang="en-US"/>
          </a:p>
        </p:txBody>
      </p:sp>
    </p:spTree>
    <p:extLst>
      <p:ext uri="{BB962C8B-B14F-4D97-AF65-F5344CB8AC3E}">
        <p14:creationId xmlns:p14="http://schemas.microsoft.com/office/powerpoint/2010/main" val="240486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89993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89670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8752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9682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3895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6849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61733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Rectangle 6"/>
          <p:cNvSpPr/>
          <p:nvPr/>
        </p:nvSpPr>
        <p:spPr>
          <a:xfrm>
            <a:off x="0" y="0"/>
            <a:ext cx="4572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r>
              <a:rPr lang="en-US" smtClean="0"/>
              <a:t>1/13/2025, Lecture 1</a:t>
            </a:r>
            <a:endParaRPr lang="en-US"/>
          </a:p>
        </p:txBody>
      </p:sp>
      <p:sp>
        <p:nvSpPr>
          <p:cNvPr id="9" name="Footer Placeholder 8"/>
          <p:cNvSpPr>
            <a:spLocks noGrp="1"/>
          </p:cNvSpPr>
          <p:nvPr>
            <p:ph type="ftr" sz="quarter" idx="11"/>
          </p:nvPr>
        </p:nvSpPr>
        <p:spPr/>
        <p:txBody>
          <a:bodyPr/>
          <a:lstStyle/>
          <a:p>
            <a:r>
              <a:rPr lang="en-US" smtClean="0"/>
              <a:t>CSC4103, Spring 2025, Operating Systems Introduction</a:t>
            </a:r>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0494458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6945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67846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993139" y="2404364"/>
            <a:ext cx="7277734" cy="848360"/>
          </a:xfrm>
          <a:prstGeom prst="rect">
            <a:avLst/>
          </a:prstGeom>
        </p:spPr>
        <p:txBody>
          <a:bodyPr wrap="square" lIns="0" tIns="0" rIns="0" bIns="0">
            <a:spAutoFit/>
          </a:bodyPr>
          <a:lstStyle>
            <a:lvl1pPr>
              <a:defRPr sz="4000" b="0" i="0">
                <a:solidFill>
                  <a:srgbClr val="D2533C"/>
                </a:solidFill>
                <a:latin typeface="Arial"/>
                <a:cs typeface="Arial"/>
              </a:defRPr>
            </a:lvl1pPr>
          </a:lstStyle>
          <a:p>
            <a:endParaRPr/>
          </a:p>
        </p:txBody>
      </p:sp>
      <p:sp>
        <p:nvSpPr>
          <p:cNvPr id="3" name="Holder 3"/>
          <p:cNvSpPr>
            <a:spLocks noGrp="1"/>
          </p:cNvSpPr>
          <p:nvPr>
            <p:ph type="subTitle" idx="4"/>
          </p:nvPr>
        </p:nvSpPr>
        <p:spPr>
          <a:xfrm>
            <a:off x="993139" y="3446779"/>
            <a:ext cx="3890010" cy="915670"/>
          </a:xfrm>
          <a:prstGeom prst="rect">
            <a:avLst/>
          </a:prstGeom>
        </p:spPr>
        <p:txBody>
          <a:bodyPr wrap="square" lIns="0" tIns="0" rIns="0" bIns="0">
            <a:spAutoFit/>
          </a:bodyPr>
          <a:lstStyle>
            <a:lvl1pPr>
              <a:defRPr sz="2400" b="0" i="0">
                <a:solidFill>
                  <a:srgbClr val="292934"/>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smtClean="0"/>
              <a:t>CSC4103, Spring 2025, Operating Systems Introduction</a:t>
            </a:r>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smtClean="0"/>
              <a:t>1/13/2025, Lecture 1</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746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95710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1"/>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7845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8" name="Rectangle 7"/>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410259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1/13/2025, Lecture 1</a:t>
            </a:r>
            <a:endParaRPr lang="en-US"/>
          </a:p>
        </p:txBody>
      </p:sp>
      <p:sp>
        <p:nvSpPr>
          <p:cNvPr id="8" name="Footer Placeholder 7"/>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
        <p:nvSpPr>
          <p:cNvPr id="11" name="Rectangle 10"/>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2171433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4" name="Footer Placeholder 3"/>
          <p:cNvSpPr>
            <a:spLocks noGrp="1"/>
          </p:cNvSpPr>
          <p:nvPr>
            <p:ph type="ftr" sz="quarter" idx="11"/>
          </p:nvPr>
        </p:nvSpPr>
        <p:spPr/>
        <p:txBody>
          <a:bodyPr/>
          <a:lstStyle/>
          <a:p>
            <a:r>
              <a:rPr lang="en-US" smtClean="0"/>
              <a:t>CSC4103, Spring 2025, Operating Systems Introduction</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
        <p:nvSpPr>
          <p:cNvPr id="7" name="Rectangle 6"/>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9911" y="5621939"/>
            <a:ext cx="1143986" cy="1143986"/>
          </a:xfrm>
          <a:prstGeom prst="rect">
            <a:avLst/>
          </a:prstGeom>
        </p:spPr>
      </p:pic>
    </p:spTree>
    <p:extLst>
      <p:ext uri="{BB962C8B-B14F-4D97-AF65-F5344CB8AC3E}">
        <p14:creationId xmlns:p14="http://schemas.microsoft.com/office/powerpoint/2010/main" val="111016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1/13/2025, Lecture 1</a:t>
            </a:r>
            <a:endParaRPr lang="en-US"/>
          </a:p>
        </p:txBody>
      </p:sp>
      <p:sp>
        <p:nvSpPr>
          <p:cNvPr id="3" name="Footer Placeholder 2"/>
          <p:cNvSpPr>
            <a:spLocks noGrp="1"/>
          </p:cNvSpPr>
          <p:nvPr>
            <p:ph type="ftr" sz="quarter" idx="11"/>
          </p:nvPr>
        </p:nvSpPr>
        <p:spPr/>
        <p:txBody>
          <a:bodyPr/>
          <a:lstStyle/>
          <a:p>
            <a:r>
              <a:rPr lang="en-US" smtClean="0"/>
              <a:t>CSC4103, Spring 2025, Operating Systems Introduction</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
        <p:nvSpPr>
          <p:cNvPr id="5" name="Rectangle 4"/>
          <p:cNvSpPr/>
          <p:nvPr/>
        </p:nvSpPr>
        <p:spPr>
          <a:xfrm>
            <a:off x="0" y="0"/>
            <a:ext cx="4572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598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2800" b="1"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96856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baseline="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14830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94198"/>
            <a:ext cx="9692640" cy="1397124"/>
          </a:xfrm>
          <a:prstGeom prst="rect">
            <a:avLst/>
          </a:prstGeom>
        </p:spPr>
        <p:txBody>
          <a:bodyPr vert="horz" lIns="91440" tIns="27432"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accent1">
                    <a:lumMod val="40000"/>
                    <a:lumOff val="60000"/>
                  </a:schemeClr>
                </a:solidFill>
              </a:defRPr>
            </a:lvl1pPr>
          </a:lstStyle>
          <a:p>
            <a:r>
              <a:rPr lang="en-US" smtClean="0"/>
              <a:t>1/13/2025, Lecture 1</a:t>
            </a:r>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accent1">
                    <a:lumMod val="40000"/>
                    <a:lumOff val="60000"/>
                  </a:schemeClr>
                </a:solidFill>
              </a:defRPr>
            </a:lvl1pPr>
          </a:lstStyle>
          <a:p>
            <a:r>
              <a:rPr lang="en-US" smtClean="0"/>
              <a:t>CSC4103, Spring 2025, Operating Systems Introduction</a:t>
            </a:r>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accent1">
                    <a:lumMod val="60000"/>
                    <a:lumOff val="40000"/>
                  </a:schemeClr>
                </a:solidFill>
                <a:latin typeface="+mj-lt"/>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4197369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IW7Rqwwth84?feature=oembed" TargetMode="Externa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peoplematters.in/article/culture/how-to-build-a-high-performance-organization-23189" TargetMode="External"/><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iscord.gg/NdKrbJTaUg" TargetMode="External"/><Relationship Id="rId2" Type="http://schemas.openxmlformats.org/officeDocument/2006/relationships/hyperlink" Target="https://teaching.hkaiser.org/" TargetMode="Externa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lsu.edu/saa/students/codeofconduct.ph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5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g"/><Relationship Id="rId4" Type="http://schemas.openxmlformats.org/officeDocument/2006/relationships/image" Target="../media/image53.jpg"/><Relationship Id="rId9" Type="http://schemas.openxmlformats.org/officeDocument/2006/relationships/image" Target="../media/image58.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podfeet.com/blog/2019/09/reafoo-smart-bulbs/" TargetMode="External"/><Relationship Id="rId7" Type="http://schemas.openxmlformats.org/officeDocument/2006/relationships/hyperlink" Target="https://theequinepractice.com/travels-with-doc-t/tesla/" TargetMode="External"/><Relationship Id="rId12"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hyperlink" Target="https://www.freeimageslive.co.uk/free_stock_image/netbookcomputer0jpg" TargetMode="External"/><Relationship Id="rId5" Type="http://schemas.openxmlformats.org/officeDocument/2006/relationships/hyperlink" Target="https://www.wired.it/mobile/smartphone/2019/10/15/pixel-4-e-4-xl-prezzo-scheda/" TargetMode="External"/><Relationship Id="rId10" Type="http://schemas.openxmlformats.org/officeDocument/2006/relationships/image" Target="../media/image7.jpeg"/><Relationship Id="rId4" Type="http://schemas.openxmlformats.org/officeDocument/2006/relationships/image" Target="../media/image4.jpeg"/><Relationship Id="rId9" Type="http://schemas.openxmlformats.org/officeDocument/2006/relationships/hyperlink" Target="https://ilmond.wordpress.com/tag/smartwatch/"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alltutorials.info/2014/12/understanding-operating-systems.html" TargetMode="Externa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18" Type="http://schemas.openxmlformats.org/officeDocument/2006/relationships/image" Target="../media/image26.tiff"/><Relationship Id="rId3" Type="http://schemas.openxmlformats.org/officeDocument/2006/relationships/image" Target="../media/image12.png"/><Relationship Id="rId21" Type="http://schemas.openxmlformats.org/officeDocument/2006/relationships/image" Target="../media/image29.tiff"/><Relationship Id="rId7"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1.jpeg"/><Relationship Id="rId16" Type="http://schemas.openxmlformats.org/officeDocument/2006/relationships/image" Target="../media/image24.png"/><Relationship Id="rId20"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5" Type="http://schemas.openxmlformats.org/officeDocument/2006/relationships/image" Target="../media/image23.png"/><Relationship Id="rId10" Type="http://schemas.openxmlformats.org/officeDocument/2006/relationships/image" Target="../media/image18.jpeg"/><Relationship Id="rId19" Type="http://schemas.openxmlformats.org/officeDocument/2006/relationships/image" Target="../media/image27.tiff"/><Relationship Id="rId4" Type="http://schemas.openxmlformats.org/officeDocument/2006/relationships/image" Target="../media/image13.jpeg"/><Relationship Id="rId9" Type="http://schemas.openxmlformats.org/officeDocument/2006/relationships/image" Target="../media/image17.jpe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p:txBody>
          <a:bodyPr/>
          <a:lstStyle/>
          <a:p>
            <a:r>
              <a:rPr lang="en-US" dirty="0" smtClean="0"/>
              <a:t>Operating Systems</a:t>
            </a:r>
            <a:br>
              <a:rPr lang="en-US" dirty="0" smtClean="0"/>
            </a:br>
            <a:r>
              <a:rPr lang="en-US" dirty="0" smtClean="0"/>
              <a:t>Introduction</a:t>
            </a:r>
            <a:endParaRPr lang="en-US" dirty="0"/>
          </a:p>
        </p:txBody>
      </p:sp>
      <p:sp>
        <p:nvSpPr>
          <p:cNvPr id="3" name="object 3"/>
          <p:cNvSpPr txBox="1">
            <a:spLocks noGrp="1"/>
          </p:cNvSpPr>
          <p:nvPr>
            <p:ph type="subTitle" idx="1"/>
          </p:nvPr>
        </p:nvSpPr>
        <p:spPr/>
        <p:txBody>
          <a:bodyPr>
            <a:normAutofit/>
          </a:bodyPr>
          <a:lstStyle/>
          <a:p>
            <a:r>
              <a:rPr lang="en-US" dirty="0"/>
              <a:t>Lecture 1</a:t>
            </a:r>
          </a:p>
          <a:p>
            <a:r>
              <a:rPr lang="en-US" dirty="0"/>
              <a:t>Hartmut Kaiser</a:t>
            </a:r>
          </a:p>
          <a:p>
            <a:r>
              <a:rPr lang="en-US" dirty="0"/>
              <a:t>https://</a:t>
            </a:r>
            <a:r>
              <a:rPr lang="en-US" dirty="0" smtClean="0"/>
              <a:t>teaching.hkaiser.org/spring2025/csc4103/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B571-51FA-DD5C-547C-D073A1A97083}"/>
              </a:ext>
            </a:extLst>
          </p:cNvPr>
          <p:cNvSpPr>
            <a:spLocks noGrp="1"/>
          </p:cNvSpPr>
          <p:nvPr>
            <p:ph type="title"/>
          </p:nvPr>
        </p:nvSpPr>
        <p:spPr/>
        <p:txBody>
          <a:bodyPr/>
          <a:lstStyle/>
          <a:p>
            <a:r>
              <a:rPr lang="en-US" dirty="0">
                <a:latin typeface="+mj-lt"/>
              </a:rPr>
              <a:t>Why so much </a:t>
            </a:r>
            <a:r>
              <a:rPr lang="en-US" dirty="0" smtClean="0">
                <a:latin typeface="+mj-lt"/>
              </a:rPr>
              <a:t>Complexity</a:t>
            </a:r>
            <a:r>
              <a:rPr lang="en-US" dirty="0">
                <a:latin typeface="+mj-lt"/>
              </a:rPr>
              <a:t>? </a:t>
            </a:r>
          </a:p>
        </p:txBody>
      </p:sp>
      <p:sp>
        <p:nvSpPr>
          <p:cNvPr id="3" name="Content Placeholder 2">
            <a:extLst>
              <a:ext uri="{FF2B5EF4-FFF2-40B4-BE49-F238E27FC236}">
                <a16:creationId xmlns:a16="http://schemas.microsoft.com/office/drawing/2014/main" id="{EBDF0280-0E0B-345C-1C89-1F13A50B1F5C}"/>
              </a:ext>
            </a:extLst>
          </p:cNvPr>
          <p:cNvSpPr>
            <a:spLocks noGrp="1"/>
          </p:cNvSpPr>
          <p:nvPr>
            <p:ph sz="half" idx="1"/>
          </p:nvPr>
        </p:nvSpPr>
        <p:spPr>
          <a:xfrm>
            <a:off x="1261872" y="2085462"/>
            <a:ext cx="4480560" cy="4094675"/>
          </a:xfrm>
        </p:spPr>
        <p:txBody>
          <a:bodyPr/>
          <a:lstStyle/>
          <a:p>
            <a:pPr marL="0" indent="0">
              <a:buNone/>
            </a:pPr>
            <a:r>
              <a:rPr lang="en-US" dirty="0" smtClean="0">
                <a:latin typeface="+mn-lt"/>
              </a:rPr>
              <a:t>Hardware </a:t>
            </a:r>
            <a:r>
              <a:rPr lang="en-US" dirty="0">
                <a:latin typeface="+mn-lt"/>
              </a:rPr>
              <a:t>is becoming smarter</a:t>
            </a:r>
            <a:r>
              <a:rPr lang="en-US" dirty="0" smtClean="0">
                <a:latin typeface="+mn-lt"/>
              </a:rPr>
              <a:t>!</a:t>
            </a:r>
          </a:p>
          <a:p>
            <a:pPr marL="0" indent="0">
              <a:buNone/>
            </a:pPr>
            <a:endParaRPr lang="en-US" dirty="0" smtClean="0"/>
          </a:p>
          <a:p>
            <a:pPr marL="0" indent="0">
              <a:buNone/>
            </a:pPr>
            <a:r>
              <a:rPr lang="en-US" dirty="0" smtClean="0"/>
              <a:t>Better </a:t>
            </a:r>
            <a:r>
              <a:rPr lang="en-US" dirty="0"/>
              <a:t>reliability and </a:t>
            </a:r>
            <a:r>
              <a:rPr lang="en-US" dirty="0" smtClean="0"/>
              <a:t>security</a:t>
            </a:r>
          </a:p>
          <a:p>
            <a:pPr marL="0" indent="0">
              <a:buFontTx/>
              <a:buNone/>
            </a:pPr>
            <a:endParaRPr lang="en-US" kern="0" dirty="0" smtClean="0"/>
          </a:p>
          <a:p>
            <a:pPr marL="0" indent="0">
              <a:buFontTx/>
              <a:buNone/>
            </a:pPr>
            <a:r>
              <a:rPr lang="en-US" kern="0" dirty="0" smtClean="0"/>
              <a:t>Better </a:t>
            </a:r>
            <a:r>
              <a:rPr lang="en-US" kern="0" dirty="0"/>
              <a:t>performance (more efficient code, more parallel code</a:t>
            </a:r>
            <a:r>
              <a:rPr lang="en-US" kern="0" dirty="0" smtClean="0"/>
              <a:t>)</a:t>
            </a:r>
          </a:p>
          <a:p>
            <a:pPr marL="0" indent="0">
              <a:buFontTx/>
              <a:buNone/>
            </a:pPr>
            <a:endParaRPr lang="en-US" kern="0" dirty="0" smtClean="0"/>
          </a:p>
          <a:p>
            <a:pPr marL="0" indent="0">
              <a:buFontTx/>
              <a:buNone/>
            </a:pPr>
            <a:r>
              <a:rPr lang="en-US" kern="0" dirty="0" smtClean="0"/>
              <a:t>Better </a:t>
            </a:r>
            <a:r>
              <a:rPr lang="en-US" kern="0" dirty="0"/>
              <a:t>energy efficiency</a:t>
            </a:r>
          </a:p>
          <a:p>
            <a:pPr marL="0" indent="0">
              <a:buFontTx/>
              <a:buNone/>
            </a:pPr>
            <a:endParaRPr lang="en-US" kern="0" dirty="0"/>
          </a:p>
          <a:p>
            <a:pPr marL="0" indent="0">
              <a:buFontTx/>
              <a:buNone/>
            </a:pPr>
            <a:endParaRPr lang="en-US" kern="0" dirty="0"/>
          </a:p>
          <a:p>
            <a:pPr marL="0" indent="0">
              <a:buFontTx/>
              <a:buNone/>
            </a:pPr>
            <a:endParaRPr lang="en-US" kern="0" dirty="0"/>
          </a:p>
          <a:p>
            <a:pPr marL="0" indent="0">
              <a:buNone/>
            </a:pPr>
            <a:endParaRPr lang="en-US" dirty="0"/>
          </a:p>
          <a:p>
            <a:pPr marL="0" indent="0">
              <a:buNone/>
            </a:pPr>
            <a:endParaRPr lang="en-US" dirty="0">
              <a:latin typeface="+mn-lt"/>
            </a:endParaRPr>
          </a:p>
        </p:txBody>
      </p:sp>
      <p:pic>
        <p:nvPicPr>
          <p:cNvPr id="5" name="Picture 4" descr="Picture of the Skylake -X family of processors, showing an Intel chipset at the center with the various IO devices connected to it (PCI express, state, USB 3 ports, integrated MAC, high def audio, storage for pci express). The second half shows the processor connected via DMI to the chipset  that is itself connected to DRAM">
            <a:extLst>
              <a:ext uri="{FF2B5EF4-FFF2-40B4-BE49-F238E27FC236}">
                <a16:creationId xmlns:a16="http://schemas.microsoft.com/office/drawing/2014/main" id="{9AC663BB-370C-A84B-656B-063EDD3FB9BC}"/>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5791200" y="2085462"/>
            <a:ext cx="5029200" cy="3449078"/>
          </a:xfrm>
          <a:prstGeom prst="rect">
            <a:avLst/>
          </a:prstGeom>
        </p:spPr>
      </p:pic>
      <p:sp>
        <p:nvSpPr>
          <p:cNvPr id="6" name="Content Placeholder 2">
            <a:extLst>
              <a:ext uri="{FF2B5EF4-FFF2-40B4-BE49-F238E27FC236}">
                <a16:creationId xmlns:a16="http://schemas.microsoft.com/office/drawing/2014/main" id="{98ACD05F-63A9-FE97-1E2F-8FEA33932107}"/>
              </a:ext>
            </a:extLst>
          </p:cNvPr>
          <p:cNvSpPr txBox="1">
            <a:spLocks/>
          </p:cNvSpPr>
          <p:nvPr/>
        </p:nvSpPr>
        <p:spPr bwMode="auto">
          <a:xfrm>
            <a:off x="910244" y="5029200"/>
            <a:ext cx="4292600" cy="6096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endParaRPr lang="en-US" kern="0" dirty="0">
              <a:latin typeface="+mn-lt"/>
            </a:endParaRPr>
          </a:p>
        </p:txBody>
      </p:sp>
      <p:sp>
        <p:nvSpPr>
          <p:cNvPr id="9" name="Date Placeholder 8"/>
          <p:cNvSpPr>
            <a:spLocks noGrp="1"/>
          </p:cNvSpPr>
          <p:nvPr>
            <p:ph type="dt" sz="half" idx="10"/>
          </p:nvPr>
        </p:nvSpPr>
        <p:spPr/>
        <p:txBody>
          <a:bodyPr/>
          <a:lstStyle/>
          <a:p>
            <a:r>
              <a:rPr lang="en-US" smtClean="0"/>
              <a:t>1/13/2025, Lecture 1</a:t>
            </a:r>
            <a:endParaRPr lang="en-US"/>
          </a:p>
        </p:txBody>
      </p:sp>
      <p:sp>
        <p:nvSpPr>
          <p:cNvPr id="10" name="Footer Placeholder 9"/>
          <p:cNvSpPr>
            <a:spLocks noGrp="1"/>
          </p:cNvSpPr>
          <p:nvPr>
            <p:ph type="ftr" sz="quarter" idx="11"/>
          </p:nvPr>
        </p:nvSpPr>
        <p:spPr/>
        <p:txBody>
          <a:bodyPr/>
          <a:lstStyle/>
          <a:p>
            <a:r>
              <a:rPr lang="en-US" smtClean="0"/>
              <a:t>CSC4103, Spring 2025, Operating Systems Introduction</a:t>
            </a:r>
            <a:endParaRPr lang="en-US"/>
          </a:p>
        </p:txBody>
      </p:sp>
      <p:sp>
        <p:nvSpPr>
          <p:cNvPr id="11" name="Slide Number Placeholder 10"/>
          <p:cNvSpPr>
            <a:spLocks noGrp="1"/>
          </p:cNvSpPr>
          <p:nvPr>
            <p:ph type="sldNum" sz="quarter" idx="12"/>
          </p:nvPr>
        </p:nvSpPr>
        <p:spPr/>
        <p:txBody>
          <a:bodyPr>
            <a:normAutofit lnSpcReduction="10000"/>
          </a:bodyPr>
          <a:lstStyle/>
          <a:p>
            <a:fld id="{B6F15528-21DE-4FAA-801E-634DDDAF4B2B}" type="slidenum">
              <a:rPr lang="en-US" smtClean="0"/>
              <a:t>10</a:t>
            </a:fld>
            <a:endParaRPr lang="en-US"/>
          </a:p>
        </p:txBody>
      </p:sp>
    </p:spTree>
    <p:extLst>
      <p:ext uri="{BB962C8B-B14F-4D97-AF65-F5344CB8AC3E}">
        <p14:creationId xmlns:p14="http://schemas.microsoft.com/office/powerpoint/2010/main" val="403253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Software Complexity</a:t>
            </a:r>
            <a:endParaRPr lang="en-US" dirty="0"/>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187D5CB2-48A7-425A-8CBB-1A520B672A4C}" type="slidenum">
              <a:rPr lang="en-US" smtClean="0"/>
              <a:t>11</a:t>
            </a:fld>
            <a:endParaRPr lang="en-US"/>
          </a:p>
        </p:txBody>
      </p:sp>
      <p:graphicFrame>
        <p:nvGraphicFramePr>
          <p:cNvPr id="10" name="Content Placeholder 3">
            <a:extLst>
              <a:ext uri="{FF2B5EF4-FFF2-40B4-BE49-F238E27FC236}">
                <a16:creationId xmlns:a16="http://schemas.microsoft.com/office/drawing/2014/main" id="{A8BF7AE7-AB92-1F7A-6F2F-CF66E37ED5C5}"/>
              </a:ext>
            </a:extLst>
          </p:cNvPr>
          <p:cNvGraphicFramePr>
            <a:graphicFrameLocks noChangeAspect="1"/>
          </p:cNvGraphicFramePr>
          <p:nvPr>
            <p:extLst>
              <p:ext uri="{D42A27DB-BD31-4B8C-83A1-F6EECF244321}">
                <p14:modId xmlns:p14="http://schemas.microsoft.com/office/powerpoint/2010/main" val="2218740719"/>
              </p:ext>
            </p:extLst>
          </p:nvPr>
        </p:nvGraphicFramePr>
        <p:xfrm>
          <a:off x="1447800" y="1729013"/>
          <a:ext cx="8547100" cy="4759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313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an Operating </a:t>
            </a:r>
            <a:r>
              <a:rPr lang="en-US" dirty="0" smtClean="0"/>
              <a:t>System anyways?</a:t>
            </a:r>
            <a:endParaRPr lang="en-US" dirty="0"/>
          </a:p>
        </p:txBody>
      </p:sp>
      <p:sp>
        <p:nvSpPr>
          <p:cNvPr id="9" name="Text Placeholder 8"/>
          <p:cNvSpPr>
            <a:spLocks noGrp="1"/>
          </p:cNvSpPr>
          <p:nvPr>
            <p:ph type="body" idx="1"/>
          </p:nvPr>
        </p:nvSpPr>
        <p:spPr/>
        <p:txBody>
          <a:bodyPr/>
          <a:lstStyle/>
          <a:p>
            <a:endParaRPr lang="en-US"/>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12</a:t>
            </a:fld>
            <a:endParaRPr lang="en-US"/>
          </a:p>
        </p:txBody>
      </p:sp>
    </p:spTree>
    <p:extLst>
      <p:ext uri="{BB962C8B-B14F-4D97-AF65-F5344CB8AC3E}">
        <p14:creationId xmlns:p14="http://schemas.microsoft.com/office/powerpoint/2010/main" val="609797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1A-9DF5-1CCE-8F60-7DD91CC04474}"/>
              </a:ext>
            </a:extLst>
          </p:cNvPr>
          <p:cNvSpPr>
            <a:spLocks noGrp="1"/>
          </p:cNvSpPr>
          <p:nvPr>
            <p:ph type="title"/>
          </p:nvPr>
        </p:nvSpPr>
        <p:spPr/>
        <p:txBody>
          <a:bodyPr/>
          <a:lstStyle/>
          <a:p>
            <a:r>
              <a:rPr lang="en-US">
                <a:latin typeface="+mj-lt"/>
              </a:rPr>
              <a:t>Operating System</a:t>
            </a:r>
          </a:p>
        </p:txBody>
      </p:sp>
      <p:sp>
        <p:nvSpPr>
          <p:cNvPr id="3" name="Content Placeholder 2"/>
          <p:cNvSpPr>
            <a:spLocks noGrp="1"/>
          </p:cNvSpPr>
          <p:nvPr>
            <p:ph sz="half" idx="1"/>
          </p:nvPr>
        </p:nvSpPr>
        <p:spPr/>
        <p:txBody>
          <a:bodyPr/>
          <a:lstStyle/>
          <a:p>
            <a:endParaRPr lang="en-US" dirty="0" smtClean="0"/>
          </a:p>
          <a:p>
            <a:endParaRPr lang="en-US" dirty="0"/>
          </a:p>
          <a:p>
            <a:r>
              <a:rPr lang="en-US" dirty="0"/>
              <a:t>Manages multiple tasks and users</a:t>
            </a:r>
          </a:p>
          <a:p>
            <a:endParaRPr lang="en-US" dirty="0"/>
          </a:p>
        </p:txBody>
      </p:sp>
      <p:sp>
        <p:nvSpPr>
          <p:cNvPr id="4" name="Content Placeholder 3"/>
          <p:cNvSpPr>
            <a:spLocks noGrp="1"/>
          </p:cNvSpPr>
          <p:nvPr>
            <p:ph sz="half" idx="2"/>
          </p:nvPr>
        </p:nvSpPr>
        <p:spPr/>
        <p:txBody>
          <a:bodyPr/>
          <a:lstStyle/>
          <a:p>
            <a:endParaRPr lang="en-US" dirty="0" smtClean="0"/>
          </a:p>
          <a:p>
            <a:endParaRPr lang="en-US" dirty="0"/>
          </a:p>
          <a:p>
            <a:r>
              <a:rPr lang="en-US" dirty="0"/>
              <a:t>A set of interconnected components with an expected </a:t>
            </a:r>
            <a:r>
              <a:rPr lang="en-US" dirty="0" smtClean="0"/>
              <a:t>behavior </a:t>
            </a:r>
            <a:r>
              <a:rPr lang="en-US" dirty="0"/>
              <a:t>observed at the interface with its environment</a:t>
            </a:r>
          </a:p>
          <a:p>
            <a:endParaRPr lang="en-US" dirty="0" smtClean="0"/>
          </a:p>
          <a:p>
            <a:endParaRPr lang="en-US" dirty="0"/>
          </a:p>
        </p:txBody>
      </p:sp>
      <p:sp>
        <p:nvSpPr>
          <p:cNvPr id="7" name="Content Placeholder 2">
            <a:extLst>
              <a:ext uri="{FF2B5EF4-FFF2-40B4-BE49-F238E27FC236}">
                <a16:creationId xmlns:a16="http://schemas.microsoft.com/office/drawing/2014/main" id="{D9804642-FAEF-4134-553A-1E243D2DA75A}"/>
              </a:ext>
            </a:extLst>
          </p:cNvPr>
          <p:cNvSpPr txBox="1">
            <a:spLocks/>
          </p:cNvSpPr>
          <p:nvPr/>
        </p:nvSpPr>
        <p:spPr bwMode="auto">
          <a:xfrm>
            <a:off x="1597587" y="1981200"/>
            <a:ext cx="35814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Operating</a:t>
            </a:r>
          </a:p>
        </p:txBody>
      </p:sp>
      <p:sp>
        <p:nvSpPr>
          <p:cNvPr id="6" name="Content Placeholder 2">
            <a:extLst>
              <a:ext uri="{FF2B5EF4-FFF2-40B4-BE49-F238E27FC236}">
                <a16:creationId xmlns:a16="http://schemas.microsoft.com/office/drawing/2014/main" id="{934C966D-42F2-55D6-D6A9-4A128092C64B}"/>
              </a:ext>
            </a:extLst>
          </p:cNvPr>
          <p:cNvSpPr txBox="1">
            <a:spLocks/>
          </p:cNvSpPr>
          <p:nvPr/>
        </p:nvSpPr>
        <p:spPr bwMode="auto">
          <a:xfrm>
            <a:off x="6705600" y="1995192"/>
            <a:ext cx="3581400" cy="6096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System </a:t>
            </a:r>
          </a:p>
        </p:txBody>
      </p:sp>
      <p:pic>
        <p:nvPicPr>
          <p:cNvPr id="15" name="Picture 14">
            <a:extLst>
              <a:ext uri="{FF2B5EF4-FFF2-40B4-BE49-F238E27FC236}">
                <a16:creationId xmlns:a16="http://schemas.microsoft.com/office/drawing/2014/main" id="{B1F55426-983D-497E-8A60-748A136FC944}"/>
              </a:ext>
            </a:extLst>
          </p:cNvPr>
          <p:cNvPicPr>
            <a:picLocks noChangeAspect="1"/>
          </p:cNvPicPr>
          <p:nvPr/>
        </p:nvPicPr>
        <p:blipFill>
          <a:blip r:embed="rId3"/>
          <a:stretch>
            <a:fillRect/>
          </a:stretch>
        </p:blipFill>
        <p:spPr>
          <a:xfrm>
            <a:off x="2200488" y="4037125"/>
            <a:ext cx="2603328" cy="1952496"/>
          </a:xfrm>
          <a:prstGeom prst="rect">
            <a:avLst/>
          </a:prstGeom>
        </p:spPr>
      </p:pic>
      <p:pic>
        <p:nvPicPr>
          <p:cNvPr id="17" name="Picture 16" descr="Group of potted plants">
            <a:extLst>
              <a:ext uri="{FF2B5EF4-FFF2-40B4-BE49-F238E27FC236}">
                <a16:creationId xmlns:a16="http://schemas.microsoft.com/office/drawing/2014/main" id="{14C6DE73-C57B-60F7-F994-89B4BA3BEBC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297343" y="4210110"/>
            <a:ext cx="2397914" cy="1600200"/>
          </a:xfrm>
          <a:prstGeom prst="rect">
            <a:avLst/>
          </a:prstGeom>
        </p:spPr>
      </p:pic>
      <p:sp>
        <p:nvSpPr>
          <p:cNvPr id="5" name="Date Placeholder 4"/>
          <p:cNvSpPr>
            <a:spLocks noGrp="1"/>
          </p:cNvSpPr>
          <p:nvPr>
            <p:ph type="dt" sz="half" idx="10"/>
          </p:nvPr>
        </p:nvSpPr>
        <p:spPr/>
        <p:txBody>
          <a:bodyPr/>
          <a:lstStyle/>
          <a:p>
            <a:r>
              <a:rPr lang="en-US" smtClean="0"/>
              <a:t>1/13/2025, Lecture 1</a:t>
            </a:r>
            <a:endParaRPr lang="en-US"/>
          </a:p>
        </p:txBody>
      </p:sp>
      <p:sp>
        <p:nvSpPr>
          <p:cNvPr id="8" name="Footer Placeholder 7"/>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t>13</a:t>
            </a:fld>
            <a:endParaRPr lang="en-US"/>
          </a:p>
        </p:txBody>
      </p:sp>
    </p:spTree>
    <p:extLst>
      <p:ext uri="{BB962C8B-B14F-4D97-AF65-F5344CB8AC3E}">
        <p14:creationId xmlns:p14="http://schemas.microsoft.com/office/powerpoint/2010/main" val="371328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1A-9DF5-1CCE-8F60-7DD91CC04474}"/>
              </a:ext>
            </a:extLst>
          </p:cNvPr>
          <p:cNvSpPr>
            <a:spLocks noGrp="1"/>
          </p:cNvSpPr>
          <p:nvPr>
            <p:ph type="title"/>
          </p:nvPr>
        </p:nvSpPr>
        <p:spPr/>
        <p:txBody>
          <a:bodyPr/>
          <a:lstStyle/>
          <a:p>
            <a:r>
              <a:rPr lang="en-US" smtClean="0"/>
              <a:t>Operating System (v1)</a:t>
            </a:r>
            <a:endParaRPr lang="en-US"/>
          </a:p>
        </p:txBody>
      </p:sp>
      <p:sp>
        <p:nvSpPr>
          <p:cNvPr id="3" name="Content Placeholder 2">
            <a:extLst>
              <a:ext uri="{FF2B5EF4-FFF2-40B4-BE49-F238E27FC236}">
                <a16:creationId xmlns:a16="http://schemas.microsoft.com/office/drawing/2014/main" id="{E5ED3B16-49E0-5E03-9313-B98EFE8715F0}"/>
              </a:ext>
            </a:extLst>
          </p:cNvPr>
          <p:cNvSpPr>
            <a:spLocks noGrp="1"/>
          </p:cNvSpPr>
          <p:nvPr>
            <p:ph idx="1"/>
          </p:nvPr>
        </p:nvSpPr>
        <p:spPr/>
        <p:txBody>
          <a:bodyPr/>
          <a:lstStyle/>
          <a:p>
            <a:r>
              <a:rPr lang="en-US" smtClean="0"/>
              <a:t>An operating system is the layer of software that interfaces between (diverse) hardware resources and the (many) applications running on the machine</a:t>
            </a:r>
            <a:endParaRPr lang="en-US"/>
          </a:p>
        </p:txBody>
      </p:sp>
      <p:sp>
        <p:nvSpPr>
          <p:cNvPr id="7" name="Content Placeholder 2">
            <a:extLst>
              <a:ext uri="{FF2B5EF4-FFF2-40B4-BE49-F238E27FC236}">
                <a16:creationId xmlns:a16="http://schemas.microsoft.com/office/drawing/2014/main" id="{D9804642-FAEF-4134-553A-1E243D2DA75A}"/>
              </a:ext>
            </a:extLst>
          </p:cNvPr>
          <p:cNvSpPr txBox="1">
            <a:spLocks/>
          </p:cNvSpPr>
          <p:nvPr/>
        </p:nvSpPr>
        <p:spPr bwMode="auto">
          <a:xfrm>
            <a:off x="1765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1</a:t>
            </a:r>
          </a:p>
        </p:txBody>
      </p:sp>
      <p:sp>
        <p:nvSpPr>
          <p:cNvPr id="8" name="Content Placeholder 2">
            <a:extLst>
              <a:ext uri="{FF2B5EF4-FFF2-40B4-BE49-F238E27FC236}">
                <a16:creationId xmlns:a16="http://schemas.microsoft.com/office/drawing/2014/main" id="{2AFFA3A5-CEA5-7043-25F7-AC33A0B83FC7}"/>
              </a:ext>
            </a:extLst>
          </p:cNvPr>
          <p:cNvSpPr txBox="1">
            <a:spLocks/>
          </p:cNvSpPr>
          <p:nvPr/>
        </p:nvSpPr>
        <p:spPr bwMode="auto">
          <a:xfrm>
            <a:off x="4432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2</a:t>
            </a:r>
          </a:p>
        </p:txBody>
      </p:sp>
      <p:sp>
        <p:nvSpPr>
          <p:cNvPr id="9" name="Content Placeholder 2">
            <a:extLst>
              <a:ext uri="{FF2B5EF4-FFF2-40B4-BE49-F238E27FC236}">
                <a16:creationId xmlns:a16="http://schemas.microsoft.com/office/drawing/2014/main" id="{5ED2C6C4-A23E-53A0-7F90-288C5038A0F8}"/>
              </a:ext>
            </a:extLst>
          </p:cNvPr>
          <p:cNvSpPr txBox="1">
            <a:spLocks/>
          </p:cNvSpPr>
          <p:nvPr/>
        </p:nvSpPr>
        <p:spPr bwMode="auto">
          <a:xfrm>
            <a:off x="7099793" y="3505200"/>
            <a:ext cx="2719388"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3</a:t>
            </a:r>
          </a:p>
        </p:txBody>
      </p:sp>
      <p:sp>
        <p:nvSpPr>
          <p:cNvPr id="10" name="Content Placeholder 2">
            <a:extLst>
              <a:ext uri="{FF2B5EF4-FFF2-40B4-BE49-F238E27FC236}">
                <a16:creationId xmlns:a16="http://schemas.microsoft.com/office/drawing/2014/main" id="{921A1303-F27C-6B99-2B58-54F359D24A5B}"/>
              </a:ext>
            </a:extLst>
          </p:cNvPr>
          <p:cNvSpPr txBox="1">
            <a:spLocks/>
          </p:cNvSpPr>
          <p:nvPr/>
        </p:nvSpPr>
        <p:spPr bwMode="auto">
          <a:xfrm>
            <a:off x="1765793" y="4114800"/>
            <a:ext cx="8077200"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a:t>
            </a:r>
          </a:p>
        </p:txBody>
      </p:sp>
      <p:sp>
        <p:nvSpPr>
          <p:cNvPr id="11" name="Content Placeholder 2">
            <a:extLst>
              <a:ext uri="{FF2B5EF4-FFF2-40B4-BE49-F238E27FC236}">
                <a16:creationId xmlns:a16="http://schemas.microsoft.com/office/drawing/2014/main" id="{3D7B01B0-6537-B692-847F-D0BD2B54734D}"/>
              </a:ext>
            </a:extLst>
          </p:cNvPr>
          <p:cNvSpPr txBox="1">
            <a:spLocks/>
          </p:cNvSpPr>
          <p:nvPr/>
        </p:nvSpPr>
        <p:spPr bwMode="auto">
          <a:xfrm>
            <a:off x="1765793" y="4886326"/>
            <a:ext cx="8105774"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6" name="Date Placeholder 5"/>
          <p:cNvSpPr>
            <a:spLocks noGrp="1"/>
          </p:cNvSpPr>
          <p:nvPr>
            <p:ph type="dt" sz="half" idx="10"/>
          </p:nvPr>
        </p:nvSpPr>
        <p:spPr/>
        <p:txBody>
          <a:bodyPr/>
          <a:lstStyle/>
          <a:p>
            <a:r>
              <a:rPr lang="en-US" smtClean="0"/>
              <a:t>1/13/2025, Lecture 1</a:t>
            </a:r>
            <a:endParaRPr lang="en-US"/>
          </a:p>
        </p:txBody>
      </p:sp>
      <p:sp>
        <p:nvSpPr>
          <p:cNvPr id="12" name="Footer Placeholder 11"/>
          <p:cNvSpPr>
            <a:spLocks noGrp="1"/>
          </p:cNvSpPr>
          <p:nvPr>
            <p:ph type="ftr" sz="quarter" idx="11"/>
          </p:nvPr>
        </p:nvSpPr>
        <p:spPr/>
        <p:txBody>
          <a:bodyPr/>
          <a:lstStyle/>
          <a:p>
            <a:r>
              <a:rPr lang="en-US" smtClean="0"/>
              <a:t>CSC4103, Spring 2025, Operating Systems Introduction</a:t>
            </a:r>
            <a:endParaRPr lang="en-US"/>
          </a:p>
        </p:txBody>
      </p:sp>
      <p:sp>
        <p:nvSpPr>
          <p:cNvPr id="13" name="Slide Number Placeholder 12"/>
          <p:cNvSpPr>
            <a:spLocks noGrp="1"/>
          </p:cNvSpPr>
          <p:nvPr>
            <p:ph type="sldNum" sz="quarter" idx="12"/>
          </p:nvPr>
        </p:nvSpPr>
        <p:spPr/>
        <p:txBody>
          <a:bodyPr>
            <a:normAutofit lnSpcReduction="10000"/>
          </a:bodyPr>
          <a:lstStyle/>
          <a:p>
            <a:fld id="{B6F15528-21DE-4FAA-801E-634DDDAF4B2B}" type="slidenum">
              <a:rPr lang="en-US" smtClean="0"/>
              <a:t>14</a:t>
            </a:fld>
            <a:endParaRPr lang="en-US"/>
          </a:p>
        </p:txBody>
      </p:sp>
    </p:spTree>
    <p:extLst>
      <p:ext uri="{BB962C8B-B14F-4D97-AF65-F5344CB8AC3E}">
        <p14:creationId xmlns:p14="http://schemas.microsoft.com/office/powerpoint/2010/main" val="9395029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33B1A-9DF5-1CCE-8F60-7DD91CC04474}"/>
              </a:ext>
            </a:extLst>
          </p:cNvPr>
          <p:cNvSpPr>
            <a:spLocks noGrp="1"/>
          </p:cNvSpPr>
          <p:nvPr>
            <p:ph type="title"/>
          </p:nvPr>
        </p:nvSpPr>
        <p:spPr/>
        <p:txBody>
          <a:bodyPr/>
          <a:lstStyle/>
          <a:p>
            <a:r>
              <a:rPr lang="en-US" smtClean="0"/>
              <a:t>Operating System (v2)</a:t>
            </a:r>
            <a:endParaRPr lang="en-US"/>
          </a:p>
        </p:txBody>
      </p:sp>
      <p:sp>
        <p:nvSpPr>
          <p:cNvPr id="3" name="Content Placeholder 2">
            <a:extLst>
              <a:ext uri="{FF2B5EF4-FFF2-40B4-BE49-F238E27FC236}">
                <a16:creationId xmlns:a16="http://schemas.microsoft.com/office/drawing/2014/main" id="{E5ED3B16-49E0-5E03-9313-B98EFE8715F0}"/>
              </a:ext>
            </a:extLst>
          </p:cNvPr>
          <p:cNvSpPr>
            <a:spLocks noGrp="1"/>
          </p:cNvSpPr>
          <p:nvPr>
            <p:ph idx="1"/>
          </p:nvPr>
        </p:nvSpPr>
        <p:spPr/>
        <p:txBody>
          <a:bodyPr/>
          <a:lstStyle/>
          <a:p>
            <a:r>
              <a:rPr lang="en-US" dirty="0" smtClean="0"/>
              <a:t>An operating system implements a virtual machine for the application whose interface is more convenient than the raw hardware interface (convenient = security, reliability, portability)</a:t>
            </a:r>
            <a:endParaRPr lang="en-US" dirty="0"/>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pPr/>
              <a:t>15</a:t>
            </a:fld>
            <a:endParaRPr lang="en-US"/>
          </a:p>
        </p:txBody>
      </p:sp>
      <p:sp>
        <p:nvSpPr>
          <p:cNvPr id="17" name="Content Placeholder 2">
            <a:extLst>
              <a:ext uri="{FF2B5EF4-FFF2-40B4-BE49-F238E27FC236}">
                <a16:creationId xmlns:a16="http://schemas.microsoft.com/office/drawing/2014/main" id="{D9804642-FAEF-4134-553A-1E243D2DA75A}"/>
              </a:ext>
            </a:extLst>
          </p:cNvPr>
          <p:cNvSpPr txBox="1">
            <a:spLocks/>
          </p:cNvSpPr>
          <p:nvPr/>
        </p:nvSpPr>
        <p:spPr bwMode="auto">
          <a:xfrm>
            <a:off x="1765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1</a:t>
            </a:r>
          </a:p>
        </p:txBody>
      </p:sp>
      <p:sp>
        <p:nvSpPr>
          <p:cNvPr id="18" name="Content Placeholder 2">
            <a:extLst>
              <a:ext uri="{FF2B5EF4-FFF2-40B4-BE49-F238E27FC236}">
                <a16:creationId xmlns:a16="http://schemas.microsoft.com/office/drawing/2014/main" id="{2AFFA3A5-CEA5-7043-25F7-AC33A0B83FC7}"/>
              </a:ext>
            </a:extLst>
          </p:cNvPr>
          <p:cNvSpPr txBox="1">
            <a:spLocks/>
          </p:cNvSpPr>
          <p:nvPr/>
        </p:nvSpPr>
        <p:spPr bwMode="auto">
          <a:xfrm>
            <a:off x="4432793" y="3505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2</a:t>
            </a:r>
          </a:p>
        </p:txBody>
      </p:sp>
      <p:sp>
        <p:nvSpPr>
          <p:cNvPr id="19" name="Content Placeholder 2">
            <a:extLst>
              <a:ext uri="{FF2B5EF4-FFF2-40B4-BE49-F238E27FC236}">
                <a16:creationId xmlns:a16="http://schemas.microsoft.com/office/drawing/2014/main" id="{5ED2C6C4-A23E-53A0-7F90-288C5038A0F8}"/>
              </a:ext>
            </a:extLst>
          </p:cNvPr>
          <p:cNvSpPr txBox="1">
            <a:spLocks/>
          </p:cNvSpPr>
          <p:nvPr/>
        </p:nvSpPr>
        <p:spPr bwMode="auto">
          <a:xfrm>
            <a:off x="7099793" y="3505200"/>
            <a:ext cx="2719388"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 3</a:t>
            </a:r>
          </a:p>
        </p:txBody>
      </p:sp>
      <p:sp>
        <p:nvSpPr>
          <p:cNvPr id="20" name="Content Placeholder 2">
            <a:extLst>
              <a:ext uri="{FF2B5EF4-FFF2-40B4-BE49-F238E27FC236}">
                <a16:creationId xmlns:a16="http://schemas.microsoft.com/office/drawing/2014/main" id="{921A1303-F27C-6B99-2B58-54F359D24A5B}"/>
              </a:ext>
            </a:extLst>
          </p:cNvPr>
          <p:cNvSpPr txBox="1">
            <a:spLocks/>
          </p:cNvSpPr>
          <p:nvPr/>
        </p:nvSpPr>
        <p:spPr bwMode="auto">
          <a:xfrm>
            <a:off x="1765793" y="4114800"/>
            <a:ext cx="8077200"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a:t>
            </a:r>
          </a:p>
        </p:txBody>
      </p:sp>
      <p:sp>
        <p:nvSpPr>
          <p:cNvPr id="21" name="Content Placeholder 2">
            <a:extLst>
              <a:ext uri="{FF2B5EF4-FFF2-40B4-BE49-F238E27FC236}">
                <a16:creationId xmlns:a16="http://schemas.microsoft.com/office/drawing/2014/main" id="{3D7B01B0-6537-B692-847F-D0BD2B54734D}"/>
              </a:ext>
            </a:extLst>
          </p:cNvPr>
          <p:cNvSpPr txBox="1">
            <a:spLocks/>
          </p:cNvSpPr>
          <p:nvPr/>
        </p:nvSpPr>
        <p:spPr bwMode="auto">
          <a:xfrm>
            <a:off x="1765793" y="4886326"/>
            <a:ext cx="8105774" cy="6858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Tree>
    <p:extLst>
      <p:ext uri="{BB962C8B-B14F-4D97-AF65-F5344CB8AC3E}">
        <p14:creationId xmlns:p14="http://schemas.microsoft.com/office/powerpoint/2010/main" val="74263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Three main Hats</a:t>
            </a:r>
            <a:endParaRPr lang="en-US" dirty="0"/>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16</a:t>
            </a:fld>
            <a:endParaRPr lang="en-US"/>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1661058" y="2052613"/>
            <a:ext cx="2034192" cy="1628975"/>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5137368" y="2062563"/>
            <a:ext cx="1941647" cy="1603627"/>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7866886" y="1949976"/>
            <a:ext cx="2723321" cy="1828800"/>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878483" y="4245279"/>
            <a:ext cx="3599341" cy="1938992"/>
          </a:xfrm>
          <a:prstGeom prst="rect">
            <a:avLst/>
          </a:prstGeom>
          <a:noFill/>
        </p:spPr>
        <p:txBody>
          <a:bodyPr wrap="square">
            <a:spAutoFit/>
          </a:bodyPr>
          <a:lstStyle/>
          <a:p>
            <a:pPr algn="ctr"/>
            <a:r>
              <a:rPr lang="en-US" sz="2400" u="sng" dirty="0">
                <a:latin typeface="+mn-lt"/>
              </a:rPr>
              <a:t>Referee</a:t>
            </a:r>
          </a:p>
          <a:p>
            <a:pPr lvl="1" algn="ctr"/>
            <a:r>
              <a:rPr lang="en-US" sz="2400" b="0" dirty="0">
                <a:latin typeface="+mn-lt"/>
              </a:rPr>
              <a:t>Manage protection, isolation, and sharing of resources</a:t>
            </a:r>
          </a:p>
          <a:p>
            <a:pPr lvl="2" algn="ctr"/>
            <a:endParaRPr lang="en-US" sz="2400" b="0" dirty="0">
              <a:latin typeface="+mn-lt"/>
            </a:endParaRPr>
          </a:p>
        </p:txBody>
      </p:sp>
      <p:sp>
        <p:nvSpPr>
          <p:cNvPr id="10" name="TextBox 9">
            <a:extLst>
              <a:ext uri="{FF2B5EF4-FFF2-40B4-BE49-F238E27FC236}">
                <a16:creationId xmlns:a16="http://schemas.microsoft.com/office/drawing/2014/main" id="{9BD41762-4615-AF96-7D9F-60F66DF05B67}"/>
              </a:ext>
            </a:extLst>
          </p:cNvPr>
          <p:cNvSpPr txBox="1"/>
          <p:nvPr/>
        </p:nvSpPr>
        <p:spPr>
          <a:xfrm>
            <a:off x="4349495" y="4245279"/>
            <a:ext cx="3517391" cy="2308324"/>
          </a:xfrm>
          <a:prstGeom prst="rect">
            <a:avLst/>
          </a:prstGeom>
          <a:noFill/>
        </p:spPr>
        <p:txBody>
          <a:bodyPr wrap="square">
            <a:spAutoFit/>
          </a:bodyPr>
          <a:lstStyle/>
          <a:p>
            <a:pPr algn="ctr"/>
            <a:r>
              <a:rPr lang="en-US" sz="2400" u="sng" dirty="0">
                <a:latin typeface="+mn-lt"/>
              </a:rPr>
              <a:t>Illusionist</a:t>
            </a:r>
          </a:p>
          <a:p>
            <a:pPr lvl="1" algn="ctr"/>
            <a:r>
              <a:rPr lang="en-US" sz="2400" b="0" dirty="0">
                <a:latin typeface="+mn-lt"/>
              </a:rPr>
              <a:t>Provide clean, easy-to-use abstractions of physical resources</a:t>
            </a:r>
          </a:p>
          <a:p>
            <a:pPr lvl="2" algn="ctr"/>
            <a:endParaRPr lang="en-US" sz="2400" b="0" dirty="0">
              <a:latin typeface="+mn-lt"/>
            </a:endParaRPr>
          </a:p>
        </p:txBody>
      </p:sp>
      <p:sp>
        <p:nvSpPr>
          <p:cNvPr id="11" name="TextBox 10">
            <a:extLst>
              <a:ext uri="{FF2B5EF4-FFF2-40B4-BE49-F238E27FC236}">
                <a16:creationId xmlns:a16="http://schemas.microsoft.com/office/drawing/2014/main" id="{26362A56-4366-9243-C938-3315BD79B3ED}"/>
              </a:ext>
            </a:extLst>
          </p:cNvPr>
          <p:cNvSpPr txBox="1"/>
          <p:nvPr/>
        </p:nvSpPr>
        <p:spPr>
          <a:xfrm>
            <a:off x="7780850" y="4245279"/>
            <a:ext cx="3505200" cy="1200329"/>
          </a:xfrm>
          <a:prstGeom prst="rect">
            <a:avLst/>
          </a:prstGeom>
          <a:noFill/>
        </p:spPr>
        <p:txBody>
          <a:bodyPr wrap="square">
            <a:spAutoFit/>
          </a:bodyPr>
          <a:lstStyle/>
          <a:p>
            <a:pPr algn="ctr"/>
            <a:r>
              <a:rPr lang="en-US" sz="2400" u="sng" dirty="0">
                <a:latin typeface="+mn-lt"/>
              </a:rPr>
              <a:t>Glue</a:t>
            </a:r>
          </a:p>
          <a:p>
            <a:pPr algn="ctr"/>
            <a:r>
              <a:rPr lang="en-US" sz="2400" b="0" dirty="0">
                <a:latin typeface="+mn-lt"/>
              </a:rPr>
              <a:t>Provides a set of common services</a:t>
            </a:r>
          </a:p>
        </p:txBody>
      </p:sp>
      <p:sp>
        <p:nvSpPr>
          <p:cNvPr id="12" name="Rectangle 11"/>
          <p:cNvSpPr/>
          <p:nvPr/>
        </p:nvSpPr>
        <p:spPr>
          <a:xfrm>
            <a:off x="1143000" y="1691322"/>
            <a:ext cx="3429000" cy="4480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531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OS as a </a:t>
            </a:r>
            <a:r>
              <a:rPr lang="en-US" dirty="0" smtClean="0">
                <a:latin typeface="+mj-lt"/>
              </a:rPr>
              <a:t>Referee</a:t>
            </a:r>
            <a:endParaRPr lang="en-US" dirty="0">
              <a:latin typeface="+mj-lt"/>
            </a:endParaRPr>
          </a:p>
        </p:txBody>
      </p:sp>
      <p:sp>
        <p:nvSpPr>
          <p:cNvPr id="3" name="Content Placeholder 2">
            <a:extLst>
              <a:ext uri="{FF2B5EF4-FFF2-40B4-BE49-F238E27FC236}">
                <a16:creationId xmlns:a16="http://schemas.microsoft.com/office/drawing/2014/main" id="{F516A009-0229-5987-9283-8EA82FA64206}"/>
              </a:ext>
            </a:extLst>
          </p:cNvPr>
          <p:cNvSpPr>
            <a:spLocks noGrp="1"/>
          </p:cNvSpPr>
          <p:nvPr>
            <p:ph idx="1"/>
          </p:nvPr>
        </p:nvSpPr>
        <p:spPr/>
        <p:txBody>
          <a:bodyPr/>
          <a:lstStyle/>
          <a:p>
            <a:pPr marL="0" indent="0" algn="ctr">
              <a:buNone/>
            </a:pPr>
            <a:r>
              <a:rPr lang="en-US" dirty="0">
                <a:latin typeface="+mn-lt"/>
              </a:rPr>
              <a:t>Allow multiple (untrusted) applications to run concurrently</a:t>
            </a:r>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17</a:t>
            </a:fld>
            <a:endParaRPr lang="en-US"/>
          </a:p>
        </p:txBody>
      </p:sp>
      <p:pic>
        <p:nvPicPr>
          <p:cNvPr id="5" name="Picture 4" descr="Table&#10;&#10;Description automatically generated with medium confidence">
            <a:extLst>
              <a:ext uri="{FF2B5EF4-FFF2-40B4-BE49-F238E27FC236}">
                <a16:creationId xmlns:a16="http://schemas.microsoft.com/office/drawing/2014/main" id="{6001E6FB-C93C-0366-0F2A-A3364CD6AB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5200" y="2438399"/>
            <a:ext cx="4800600" cy="3750294"/>
          </a:xfrm>
          <a:prstGeom prst="rect">
            <a:avLst/>
          </a:prstGeom>
        </p:spPr>
      </p:pic>
    </p:spTree>
    <p:extLst>
      <p:ext uri="{BB962C8B-B14F-4D97-AF65-F5344CB8AC3E}">
        <p14:creationId xmlns:p14="http://schemas.microsoft.com/office/powerpoint/2010/main" val="124337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OS as a </a:t>
            </a:r>
            <a:r>
              <a:rPr lang="en-US" dirty="0" smtClean="0">
                <a:latin typeface="+mj-lt"/>
              </a:rPr>
              <a:t>Referee</a:t>
            </a:r>
            <a:endParaRPr lang="en-US" dirty="0">
              <a:latin typeface="+mj-lt"/>
            </a:endParaRPr>
          </a:p>
        </p:txBody>
      </p:sp>
      <p:sp>
        <p:nvSpPr>
          <p:cNvPr id="3" name="Content Placeholder 2">
            <a:extLst>
              <a:ext uri="{FF2B5EF4-FFF2-40B4-BE49-F238E27FC236}">
                <a16:creationId xmlns:a16="http://schemas.microsoft.com/office/drawing/2014/main" id="{F516A009-0229-5987-9283-8EA82FA64206}"/>
              </a:ext>
            </a:extLst>
          </p:cNvPr>
          <p:cNvSpPr>
            <a:spLocks noGrp="1"/>
          </p:cNvSpPr>
          <p:nvPr>
            <p:ph idx="1"/>
          </p:nvPr>
        </p:nvSpPr>
        <p:spPr>
          <a:xfrm>
            <a:off x="609600" y="1905000"/>
            <a:ext cx="3454400" cy="2819400"/>
          </a:xfrm>
        </p:spPr>
        <p:txBody>
          <a:bodyPr>
            <a:noAutofit/>
          </a:bodyPr>
          <a:lstStyle/>
          <a:p>
            <a:pPr marL="0" indent="0" algn="ctr">
              <a:buNone/>
            </a:pPr>
            <a:r>
              <a:rPr lang="en-US" sz="2400" b="1" u="sng" dirty="0">
                <a:latin typeface="+mn-lt"/>
              </a:rPr>
              <a:t>Fault Isolation</a:t>
            </a:r>
          </a:p>
          <a:p>
            <a:pPr marL="0" indent="0" algn="ctr">
              <a:buNone/>
            </a:pPr>
            <a:r>
              <a:rPr lang="en-US" sz="2400" dirty="0" smtClean="0">
                <a:latin typeface="+mn-lt"/>
              </a:rPr>
              <a:t>Isolate </a:t>
            </a:r>
            <a:r>
              <a:rPr lang="en-US" sz="2400" dirty="0">
                <a:latin typeface="+mn-lt"/>
              </a:rPr>
              <a:t>programs from each other</a:t>
            </a:r>
          </a:p>
          <a:p>
            <a:pPr marL="0" indent="0" algn="ctr">
              <a:buNone/>
            </a:pPr>
            <a:r>
              <a:rPr lang="en-US" sz="2400" dirty="0" smtClean="0">
                <a:latin typeface="+mn-lt"/>
              </a:rPr>
              <a:t>Isolate </a:t>
            </a:r>
            <a:r>
              <a:rPr lang="en-US" sz="2400" dirty="0">
                <a:latin typeface="+mn-lt"/>
              </a:rPr>
              <a:t>OS from other </a:t>
            </a:r>
            <a:r>
              <a:rPr lang="en-US" sz="2400" dirty="0" smtClean="0">
                <a:latin typeface="+mn-lt"/>
              </a:rPr>
              <a:t>programs</a:t>
            </a:r>
            <a:endParaRPr lang="en-US" sz="2400" dirty="0">
              <a:latin typeface="+mn-lt"/>
            </a:endParaRPr>
          </a:p>
        </p:txBody>
      </p:sp>
      <p:sp>
        <p:nvSpPr>
          <p:cNvPr id="4" name="Content Placeholder 2">
            <a:extLst>
              <a:ext uri="{FF2B5EF4-FFF2-40B4-BE49-F238E27FC236}">
                <a16:creationId xmlns:a16="http://schemas.microsoft.com/office/drawing/2014/main" id="{398A79D5-F29F-086E-4C71-9869D525E555}"/>
              </a:ext>
            </a:extLst>
          </p:cNvPr>
          <p:cNvSpPr txBox="1">
            <a:spLocks/>
          </p:cNvSpPr>
          <p:nvPr/>
        </p:nvSpPr>
        <p:spPr bwMode="auto">
          <a:xfrm>
            <a:off x="4274409" y="1900767"/>
            <a:ext cx="3454400" cy="2819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spc="10" dirty="0">
                <a:solidFill>
                  <a:schemeClr val="tx1">
                    <a:lumMod val="65000"/>
                    <a:lumOff val="35000"/>
                  </a:schemeClr>
                </a:solidFill>
                <a:latin typeface="+mn-lt"/>
                <a:ea typeface="+mn-ea"/>
                <a:cs typeface="+mn-cs"/>
              </a:rPr>
              <a:t>Resource</a:t>
            </a:r>
            <a:r>
              <a:rPr lang="en-US" b="1" u="sng" kern="0" dirty="0">
                <a:latin typeface="+mn-lt"/>
              </a:rPr>
              <a:t> </a:t>
            </a:r>
            <a:r>
              <a:rPr lang="en-US" b="1" u="sng" spc="10" dirty="0">
                <a:solidFill>
                  <a:schemeClr val="tx1">
                    <a:lumMod val="65000"/>
                    <a:lumOff val="35000"/>
                  </a:schemeClr>
                </a:solidFill>
                <a:latin typeface="+mn-lt"/>
                <a:ea typeface="+mn-ea"/>
                <a:cs typeface="+mn-cs"/>
              </a:rPr>
              <a:t>Sharing</a:t>
            </a:r>
          </a:p>
          <a:p>
            <a:pPr marL="0" indent="0" algn="ctr">
              <a:buFontTx/>
              <a:buNone/>
            </a:pPr>
            <a:endParaRPr lang="en-US" b="1" u="sng" kern="0" dirty="0">
              <a:latin typeface="+mn-lt"/>
            </a:endParaRPr>
          </a:p>
          <a:p>
            <a:pPr marL="0" indent="0" algn="ctr">
              <a:buNone/>
            </a:pPr>
            <a:r>
              <a:rPr lang="en-US" dirty="0">
                <a:latin typeface="+mn-lt"/>
              </a:rPr>
              <a:t>How to choose which task to run next?</a:t>
            </a:r>
          </a:p>
          <a:p>
            <a:pPr marL="0" indent="0" algn="ctr">
              <a:buNone/>
            </a:pPr>
            <a:endParaRPr lang="en-US" dirty="0">
              <a:latin typeface="+mn-lt"/>
            </a:endParaRPr>
          </a:p>
          <a:p>
            <a:pPr marL="0" indent="0" algn="ctr">
              <a:buNone/>
            </a:pPr>
            <a:r>
              <a:rPr lang="en-US" dirty="0">
                <a:latin typeface="+mn-lt"/>
              </a:rPr>
              <a:t>How to split physical resources? </a:t>
            </a:r>
          </a:p>
          <a:p>
            <a:pPr marL="0" indent="0" algn="ctr">
              <a:buNone/>
            </a:pPr>
            <a:endParaRPr lang="en-US" dirty="0">
              <a:latin typeface="+mn-lt"/>
            </a:endParaRPr>
          </a:p>
          <a:p>
            <a:pPr marL="0" indent="0" algn="ctr">
              <a:buFontTx/>
              <a:buNone/>
            </a:pPr>
            <a:endParaRPr lang="en-US" b="1" u="sng" kern="0" dirty="0">
              <a:latin typeface="+mn-lt"/>
            </a:endParaRPr>
          </a:p>
        </p:txBody>
      </p:sp>
      <p:sp>
        <p:nvSpPr>
          <p:cNvPr id="6" name="Content Placeholder 2">
            <a:extLst>
              <a:ext uri="{FF2B5EF4-FFF2-40B4-BE49-F238E27FC236}">
                <a16:creationId xmlns:a16="http://schemas.microsoft.com/office/drawing/2014/main" id="{F4FC9C21-766F-EC63-6739-BEF4D53F7049}"/>
              </a:ext>
            </a:extLst>
          </p:cNvPr>
          <p:cNvSpPr txBox="1">
            <a:spLocks/>
          </p:cNvSpPr>
          <p:nvPr/>
        </p:nvSpPr>
        <p:spPr bwMode="auto">
          <a:xfrm>
            <a:off x="7975600" y="1900767"/>
            <a:ext cx="3454400" cy="2819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spc="10" dirty="0">
                <a:solidFill>
                  <a:schemeClr val="tx1">
                    <a:lumMod val="65000"/>
                    <a:lumOff val="35000"/>
                  </a:schemeClr>
                </a:solidFill>
                <a:latin typeface="+mn-lt"/>
                <a:ea typeface="+mn-ea"/>
                <a:cs typeface="+mn-cs"/>
              </a:rPr>
              <a:t>Communication</a:t>
            </a:r>
          </a:p>
          <a:p>
            <a:pPr marL="0" indent="0" algn="ctr">
              <a:buFontTx/>
              <a:buNone/>
            </a:pPr>
            <a:endParaRPr lang="en-US" b="1" u="sng" kern="0" dirty="0">
              <a:latin typeface="+mn-lt"/>
            </a:endParaRPr>
          </a:p>
          <a:p>
            <a:pPr marL="0" indent="0" algn="ctr">
              <a:buFontTx/>
              <a:buNone/>
            </a:pPr>
            <a:r>
              <a:rPr lang="en-US" kern="0" dirty="0">
                <a:latin typeface="+mn-lt"/>
              </a:rPr>
              <a:t>How can OS support communication to share results?</a:t>
            </a:r>
          </a:p>
          <a:p>
            <a:pPr marL="0" indent="0" algn="ctr">
              <a:buFontTx/>
              <a:buNone/>
            </a:pPr>
            <a:endParaRPr lang="en-US" b="1" u="sng" kern="0" dirty="0">
              <a:latin typeface="+mn-lt"/>
            </a:endParaRPr>
          </a:p>
          <a:p>
            <a:pPr marL="0" indent="0" algn="ctr">
              <a:buFontTx/>
              <a:buNone/>
            </a:pPr>
            <a:endParaRPr lang="en-US" b="1" u="sng" kern="0" dirty="0">
              <a:latin typeface="+mn-lt"/>
            </a:endParaRPr>
          </a:p>
        </p:txBody>
      </p:sp>
      <p:sp>
        <p:nvSpPr>
          <p:cNvPr id="5" name="Content Placeholder 2">
            <a:extLst>
              <a:ext uri="{FF2B5EF4-FFF2-40B4-BE49-F238E27FC236}">
                <a16:creationId xmlns:a16="http://schemas.microsoft.com/office/drawing/2014/main" id="{2154F2B4-BA29-EC4F-9229-0BF54F7D7312}"/>
              </a:ext>
            </a:extLst>
          </p:cNvPr>
          <p:cNvSpPr txBox="1">
            <a:spLocks/>
          </p:cNvSpPr>
          <p:nvPr/>
        </p:nvSpPr>
        <p:spPr bwMode="auto">
          <a:xfrm>
            <a:off x="1041400" y="46482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Process</a:t>
            </a:r>
          </a:p>
        </p:txBody>
      </p:sp>
      <p:sp>
        <p:nvSpPr>
          <p:cNvPr id="7" name="Content Placeholder 2">
            <a:extLst>
              <a:ext uri="{FF2B5EF4-FFF2-40B4-BE49-F238E27FC236}">
                <a16:creationId xmlns:a16="http://schemas.microsoft.com/office/drawing/2014/main" id="{2D77BF24-F5FC-68A4-BBA9-33C7134EEC4F}"/>
              </a:ext>
            </a:extLst>
          </p:cNvPr>
          <p:cNvSpPr txBox="1">
            <a:spLocks/>
          </p:cNvSpPr>
          <p:nvPr/>
        </p:nvSpPr>
        <p:spPr bwMode="auto">
          <a:xfrm>
            <a:off x="1041400" y="5295900"/>
            <a:ext cx="2590800" cy="838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Dual Mode Execution</a:t>
            </a:r>
          </a:p>
        </p:txBody>
      </p:sp>
      <p:sp>
        <p:nvSpPr>
          <p:cNvPr id="8" name="Content Placeholder 2">
            <a:extLst>
              <a:ext uri="{FF2B5EF4-FFF2-40B4-BE49-F238E27FC236}">
                <a16:creationId xmlns:a16="http://schemas.microsoft.com/office/drawing/2014/main" id="{9096EB49-E626-35B9-F8C1-455098082EAD}"/>
              </a:ext>
            </a:extLst>
          </p:cNvPr>
          <p:cNvSpPr txBox="1">
            <a:spLocks/>
          </p:cNvSpPr>
          <p:nvPr/>
        </p:nvSpPr>
        <p:spPr bwMode="auto">
          <a:xfrm>
            <a:off x="4812792" y="5486400"/>
            <a:ext cx="25908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Scheduling</a:t>
            </a:r>
          </a:p>
        </p:txBody>
      </p:sp>
      <p:sp>
        <p:nvSpPr>
          <p:cNvPr id="9" name="Content Placeholder 2">
            <a:extLst>
              <a:ext uri="{FF2B5EF4-FFF2-40B4-BE49-F238E27FC236}">
                <a16:creationId xmlns:a16="http://schemas.microsoft.com/office/drawing/2014/main" id="{25D46C64-5F31-32D9-BCBF-B03D758D2F87}"/>
              </a:ext>
            </a:extLst>
          </p:cNvPr>
          <p:cNvSpPr txBox="1">
            <a:spLocks/>
          </p:cNvSpPr>
          <p:nvPr/>
        </p:nvSpPr>
        <p:spPr bwMode="auto">
          <a:xfrm>
            <a:off x="8425674" y="4648200"/>
            <a:ext cx="2743200"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Pipes/Sockets</a:t>
            </a:r>
          </a:p>
        </p:txBody>
      </p:sp>
      <p:sp>
        <p:nvSpPr>
          <p:cNvPr id="10" name="Date Placeholder 9"/>
          <p:cNvSpPr>
            <a:spLocks noGrp="1"/>
          </p:cNvSpPr>
          <p:nvPr>
            <p:ph type="dt" sz="half" idx="10"/>
          </p:nvPr>
        </p:nvSpPr>
        <p:spPr/>
        <p:txBody>
          <a:bodyPr/>
          <a:lstStyle/>
          <a:p>
            <a:r>
              <a:rPr lang="en-US" smtClean="0"/>
              <a:t>1/13/2025, Lecture 1</a:t>
            </a:r>
            <a:endParaRPr lang="en-US"/>
          </a:p>
        </p:txBody>
      </p:sp>
      <p:sp>
        <p:nvSpPr>
          <p:cNvPr id="11" name="Footer Placeholder 10"/>
          <p:cNvSpPr>
            <a:spLocks noGrp="1"/>
          </p:cNvSpPr>
          <p:nvPr>
            <p:ph type="ftr" sz="quarter" idx="11"/>
          </p:nvPr>
        </p:nvSpPr>
        <p:spPr/>
        <p:txBody>
          <a:bodyPr/>
          <a:lstStyle/>
          <a:p>
            <a:r>
              <a:rPr lang="en-US" smtClean="0"/>
              <a:t>CSC4103, Spring 2025, Operating Systems Introduction</a:t>
            </a:r>
            <a:endParaRPr lang="en-US"/>
          </a:p>
        </p:txBody>
      </p:sp>
      <p:sp>
        <p:nvSpPr>
          <p:cNvPr id="12" name="Slide Number Placeholder 11"/>
          <p:cNvSpPr>
            <a:spLocks noGrp="1"/>
          </p:cNvSpPr>
          <p:nvPr>
            <p:ph type="sldNum" sz="quarter" idx="12"/>
          </p:nvPr>
        </p:nvSpPr>
        <p:spPr/>
        <p:txBody>
          <a:bodyPr>
            <a:normAutofit lnSpcReduction="10000"/>
          </a:bodyPr>
          <a:lstStyle/>
          <a:p>
            <a:fld id="{B6F15528-21DE-4FAA-801E-634DDDAF4B2B}" type="slidenum">
              <a:rPr lang="en-US" smtClean="0"/>
              <a:t>18</a:t>
            </a:fld>
            <a:endParaRPr lang="en-US"/>
          </a:p>
        </p:txBody>
      </p:sp>
    </p:spTree>
    <p:extLst>
      <p:ext uri="{BB962C8B-B14F-4D97-AF65-F5344CB8AC3E}">
        <p14:creationId xmlns:p14="http://schemas.microsoft.com/office/powerpoint/2010/main" val="187639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0-#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0-#ppt_w/2"/>
                                          </p:val>
                                        </p:tav>
                                        <p:tav tm="100000">
                                          <p:val>
                                            <p:strVal val="#ppt_x"/>
                                          </p:val>
                                        </p:tav>
                                      </p:tavLst>
                                    </p:anim>
                                    <p:anim calcmode="lin" valueType="num">
                                      <p:cBhvr additive="base">
                                        <p:cTn id="4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6" grpId="0"/>
      <p:bldP spid="5"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What does this </a:t>
            </a:r>
            <a:r>
              <a:rPr lang="en-US" dirty="0" smtClean="0">
                <a:latin typeface="+mj-lt"/>
              </a:rPr>
              <a:t>Program </a:t>
            </a:r>
            <a:r>
              <a:rPr lang="en-US" dirty="0">
                <a:latin typeface="+mj-lt"/>
              </a:rPr>
              <a:t>do</a:t>
            </a:r>
            <a:r>
              <a:rPr lang="en-US" dirty="0" smtClean="0">
                <a:latin typeface="+mj-lt"/>
              </a:rPr>
              <a:t>?</a:t>
            </a:r>
            <a:endParaRPr lang="en-US" dirty="0">
              <a:latin typeface="+mj-lt"/>
            </a:endParaRPr>
          </a:p>
        </p:txBody>
      </p:sp>
      <p:sp>
        <p:nvSpPr>
          <p:cNvPr id="3" name="TextBox 2">
            <a:extLst>
              <a:ext uri="{FF2B5EF4-FFF2-40B4-BE49-F238E27FC236}">
                <a16:creationId xmlns:a16="http://schemas.microsoft.com/office/drawing/2014/main" id="{4BD7E425-1F34-A5BB-2A64-F85C0BAAADED}"/>
              </a:ext>
            </a:extLst>
          </p:cNvPr>
          <p:cNvSpPr txBox="1"/>
          <p:nvPr/>
        </p:nvSpPr>
        <p:spPr>
          <a:xfrm>
            <a:off x="5676465" y="1895900"/>
            <a:ext cx="5372535"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gcc</a:t>
            </a:r>
            <a:r>
              <a:rPr lang="en-US" sz="1400" dirty="0">
                <a:latin typeface="Courier New" panose="02070309020205020404" pitchFamily="49" charset="0"/>
                <a:cs typeface="Courier New" panose="02070309020205020404" pitchFamily="49" charset="0"/>
              </a:rPr>
              <a:t> –o </a:t>
            </a:r>
            <a:r>
              <a:rPr lang="en-US" sz="1400" dirty="0" err="1">
                <a:latin typeface="Courier New" panose="02070309020205020404" pitchFamily="49" charset="0"/>
                <a:cs typeface="Courier New" panose="02070309020205020404" pitchFamily="49" charset="0"/>
              </a:rPr>
              <a:t>cpu</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cpu.c</a:t>
            </a:r>
            <a:r>
              <a:rPr lang="en-US" sz="1400" dirty="0">
                <a:latin typeface="Courier New" panose="02070309020205020404" pitchFamily="49" charset="0"/>
                <a:cs typeface="Courier New" panose="02070309020205020404" pitchFamily="49" charset="0"/>
              </a:rPr>
              <a:t> -Wall</a:t>
            </a:r>
          </a:p>
        </p:txBody>
      </p:sp>
      <p:sp>
        <p:nvSpPr>
          <p:cNvPr id="4" name="TextBox 3">
            <a:extLst>
              <a:ext uri="{FF2B5EF4-FFF2-40B4-BE49-F238E27FC236}">
                <a16:creationId xmlns:a16="http://schemas.microsoft.com/office/drawing/2014/main" id="{643D90B0-1CD2-A52A-36DF-7B2E51260F36}"/>
              </a:ext>
            </a:extLst>
          </p:cNvPr>
          <p:cNvSpPr txBox="1"/>
          <p:nvPr/>
        </p:nvSpPr>
        <p:spPr>
          <a:xfrm>
            <a:off x="771001" y="2584388"/>
            <a:ext cx="4568890" cy="2246769"/>
          </a:xfrm>
          <a:prstGeom prst="rect">
            <a:avLst/>
          </a:prstGeom>
          <a:solidFill>
            <a:schemeClr val="bg2">
              <a:alpha val="20000"/>
            </a:schemeClr>
          </a:solidFill>
          <a:effectLst>
            <a:softEdge rad="76200"/>
          </a:effectLst>
        </p:spPr>
        <p:txBody>
          <a:bodyPr wrap="square">
            <a:spAutoFit/>
          </a:bodyPr>
          <a:lstStyle/>
          <a:p>
            <a:pPr algn="l"/>
            <a:r>
              <a:rPr lang="en-US" sz="1400" b="0" i="0" u="none" strike="noStrike" baseline="0" dirty="0">
                <a:latin typeface="Courier New" panose="02070309020205020404" pitchFamily="49" charset="0"/>
                <a:cs typeface="Courier New" panose="02070309020205020404" pitchFamily="49" charset="0"/>
              </a:rPr>
              <a:t>#include &lt;</a:t>
            </a:r>
            <a:r>
              <a:rPr lang="en-US" sz="1400" b="0" i="0" u="none" strike="noStrike" baseline="0" dirty="0" err="1">
                <a:latin typeface="Courier New" panose="02070309020205020404" pitchFamily="49" charset="0"/>
                <a:cs typeface="Courier New" panose="02070309020205020404" pitchFamily="49" charset="0"/>
              </a:rPr>
              <a:t>stdio.h</a:t>
            </a:r>
            <a:r>
              <a:rPr lang="en-US" sz="1400" b="0" i="0" u="none" strike="noStrike" baseline="0" dirty="0">
                <a:latin typeface="Courier New" panose="02070309020205020404" pitchFamily="49" charset="0"/>
                <a:cs typeface="Courier New" panose="02070309020205020404" pitchFamily="49" charset="0"/>
              </a:rPr>
              <a:t>&gt;</a:t>
            </a:r>
          </a:p>
          <a:p>
            <a:pPr algn="l"/>
            <a:endParaRPr lang="en-US" sz="1400" b="0" dirty="0">
              <a:latin typeface="Courier New" panose="02070309020205020404" pitchFamily="49" charset="0"/>
              <a:cs typeface="Courier New" panose="02070309020205020404" pitchFamily="49" charset="0"/>
            </a:endParaRPr>
          </a:p>
          <a:p>
            <a:pPr algn="l"/>
            <a:r>
              <a:rPr lang="en-US" sz="1400" b="0" i="0" u="none" strike="noStrike" baseline="0" dirty="0">
                <a:latin typeface="Courier New" panose="02070309020205020404" pitchFamily="49" charset="0"/>
                <a:cs typeface="Courier New" panose="02070309020205020404" pitchFamily="49" charset="0"/>
              </a:rPr>
              <a:t>int main(int </a:t>
            </a:r>
            <a:r>
              <a:rPr lang="en-US" sz="1400" b="0" i="0" u="none" strike="noStrike" baseline="0" dirty="0" err="1">
                <a:latin typeface="Courier New" panose="02070309020205020404" pitchFamily="49" charset="0"/>
                <a:cs typeface="Courier New" panose="02070309020205020404" pitchFamily="49" charset="0"/>
              </a:rPr>
              <a:t>argc</a:t>
            </a:r>
            <a:r>
              <a:rPr lang="en-US" sz="1400" b="0" i="0" u="none" strike="noStrike" baseline="0" dirty="0">
                <a:latin typeface="Courier New" panose="02070309020205020404" pitchFamily="49" charset="0"/>
                <a:cs typeface="Courier New" panose="02070309020205020404" pitchFamily="49" charset="0"/>
              </a:rPr>
              <a:t>, char *</a:t>
            </a:r>
            <a:r>
              <a:rPr lang="en-US" sz="1400" b="0" i="0" u="none" strike="noStrike" baseline="0" dirty="0" err="1">
                <a:latin typeface="Courier New" panose="02070309020205020404" pitchFamily="49" charset="0"/>
                <a:cs typeface="Courier New" panose="02070309020205020404" pitchFamily="49" charset="0"/>
              </a:rPr>
              <a:t>argv</a:t>
            </a:r>
            <a:r>
              <a:rPr lang="en-US" sz="1400" b="0" i="0" u="none" strike="noStrike" baseline="0" dirty="0" smtClean="0">
                <a:latin typeface="Courier New" panose="02070309020205020404" pitchFamily="49" charset="0"/>
                <a:cs typeface="Courier New" panose="02070309020205020404" pitchFamily="49" charset="0"/>
              </a:rPr>
              <a:t>[])</a:t>
            </a:r>
          </a:p>
          <a:p>
            <a:pPr algn="l"/>
            <a:r>
              <a:rPr lang="en-US" sz="1400" b="0" i="0" u="none" strike="noStrike" baseline="0" dirty="0" smtClean="0">
                <a:latin typeface="Courier New" panose="02070309020205020404" pitchFamily="49" charset="0"/>
                <a:cs typeface="Courier New" panose="02070309020205020404" pitchFamily="49" charset="0"/>
              </a:rPr>
              <a:t>{</a:t>
            </a:r>
            <a:endParaRPr lang="en-US" sz="1400" b="0" i="0" u="none" strike="noStrike" baseline="0" dirty="0">
              <a:latin typeface="Courier New" panose="02070309020205020404" pitchFamily="49" charset="0"/>
              <a:cs typeface="Courier New" panose="02070309020205020404" pitchFamily="49" charset="0"/>
            </a:endParaRPr>
          </a:p>
          <a:p>
            <a:pPr algn="l"/>
            <a:r>
              <a:rPr lang="sv-SE" sz="1400" b="0" i="0" u="none" strike="noStrike" baseline="0" dirty="0">
                <a:latin typeface="Courier New" panose="02070309020205020404" pitchFamily="49" charset="0"/>
                <a:cs typeface="Courier New" panose="02070309020205020404" pitchFamily="49" charset="0"/>
              </a:rPr>
              <a:t>  char *str = argv[1];</a:t>
            </a:r>
          </a:p>
          <a:p>
            <a:pPr algn="l"/>
            <a:r>
              <a:rPr lang="en-US" sz="1400" b="0" i="0" u="none" strike="noStrike" baseline="0" dirty="0">
                <a:latin typeface="Courier New" panose="02070309020205020404" pitchFamily="49" charset="0"/>
                <a:cs typeface="Courier New" panose="02070309020205020404" pitchFamily="49" charset="0"/>
              </a:rPr>
              <a:t>  </a:t>
            </a:r>
            <a:r>
              <a:rPr lang="en-US" sz="1400" b="0" i="0" u="none" strike="noStrike" baseline="0" dirty="0" smtClean="0">
                <a:latin typeface="Courier New" panose="02070309020205020404" pitchFamily="49" charset="0"/>
                <a:cs typeface="Courier New" panose="02070309020205020404" pitchFamily="49" charset="0"/>
              </a:rPr>
              <a:t>while </a:t>
            </a:r>
            <a:r>
              <a:rPr lang="en-US" sz="1400" b="0" i="0" u="none" strike="noStrike" baseline="0" dirty="0">
                <a:latin typeface="Courier New" panose="02070309020205020404" pitchFamily="49" charset="0"/>
                <a:cs typeface="Courier New" panose="02070309020205020404" pitchFamily="49" charset="0"/>
              </a:rPr>
              <a:t>(1) {</a:t>
            </a:r>
          </a:p>
          <a:p>
            <a:pPr algn="l"/>
            <a:r>
              <a:rPr lang="pt-BR" sz="1400" b="0" i="0" u="none" strike="noStrike" baseline="0" dirty="0">
                <a:latin typeface="Courier New" panose="02070309020205020404" pitchFamily="49" charset="0"/>
                <a:cs typeface="Courier New" panose="02070309020205020404" pitchFamily="49" charset="0"/>
              </a:rPr>
              <a:t>    </a:t>
            </a:r>
            <a:r>
              <a:rPr lang="pt-BR" sz="1400" b="0" i="0" u="none" strike="noStrike" baseline="0" dirty="0" smtClean="0">
                <a:latin typeface="Courier New" panose="02070309020205020404" pitchFamily="49" charset="0"/>
                <a:cs typeface="Courier New" panose="02070309020205020404" pitchFamily="49" charset="0"/>
              </a:rPr>
              <a:t> printf</a:t>
            </a:r>
            <a:r>
              <a:rPr lang="pt-BR" sz="1400" b="0" i="0" u="none" strike="noStrike" baseline="0" dirty="0">
                <a:latin typeface="Courier New" panose="02070309020205020404" pitchFamily="49" charset="0"/>
                <a:cs typeface="Courier New" panose="02070309020205020404" pitchFamily="49" charset="0"/>
              </a:rPr>
              <a:t>("%s\n", str);</a:t>
            </a:r>
          </a:p>
          <a:p>
            <a:pPr algn="l"/>
            <a:r>
              <a:rPr lang="en-US" sz="1400" b="0" i="0" u="none" strike="noStrike" baseline="0" dirty="0">
                <a:latin typeface="Courier New" panose="02070309020205020404" pitchFamily="49" charset="0"/>
                <a:cs typeface="Courier New" panose="02070309020205020404" pitchFamily="49" charset="0"/>
              </a:rPr>
              <a:t>  </a:t>
            </a:r>
            <a:r>
              <a:rPr lang="en-US" sz="1400" b="0" i="0" u="none" strike="noStrike" baseline="0" dirty="0" smtClean="0">
                <a:latin typeface="Courier New" panose="02070309020205020404" pitchFamily="49" charset="0"/>
                <a:cs typeface="Courier New" panose="02070309020205020404" pitchFamily="49" charset="0"/>
              </a:rPr>
              <a:t>}</a:t>
            </a:r>
            <a:endParaRPr lang="en-US" sz="1400" b="0" i="0" u="none" strike="noStrike" baseline="0" dirty="0">
              <a:latin typeface="Courier New" panose="02070309020205020404" pitchFamily="49" charset="0"/>
              <a:cs typeface="Courier New" panose="02070309020205020404" pitchFamily="49" charset="0"/>
            </a:endParaRPr>
          </a:p>
          <a:p>
            <a:pPr algn="l"/>
            <a:r>
              <a:rPr lang="en-US" sz="1400" b="0" i="0" u="none" strike="noStrike" baseline="0" dirty="0">
                <a:latin typeface="Courier New" panose="02070309020205020404" pitchFamily="49" charset="0"/>
                <a:cs typeface="Courier New" panose="02070309020205020404" pitchFamily="49" charset="0"/>
              </a:rPr>
              <a:t>  </a:t>
            </a:r>
            <a:r>
              <a:rPr lang="en-US" sz="1400" b="0" i="0" u="none" strike="noStrike" baseline="0" dirty="0" smtClean="0">
                <a:latin typeface="Courier New" panose="02070309020205020404" pitchFamily="49" charset="0"/>
                <a:cs typeface="Courier New" panose="02070309020205020404" pitchFamily="49" charset="0"/>
              </a:rPr>
              <a:t>return </a:t>
            </a:r>
            <a:r>
              <a:rPr lang="en-US" sz="1400" b="0" i="0" u="none" strike="noStrike" baseline="0" dirty="0">
                <a:latin typeface="Courier New" panose="02070309020205020404" pitchFamily="49" charset="0"/>
                <a:cs typeface="Courier New" panose="02070309020205020404" pitchFamily="49" charset="0"/>
              </a:rPr>
              <a:t>0</a:t>
            </a:r>
            <a:r>
              <a:rPr lang="en-US" sz="1400" b="0" i="0" u="none" strike="noStrike" baseline="0" dirty="0" smtClean="0">
                <a:latin typeface="Courier New" panose="02070309020205020404" pitchFamily="49" charset="0"/>
                <a:cs typeface="Courier New" panose="02070309020205020404" pitchFamily="49" charset="0"/>
              </a:rPr>
              <a:t>;</a:t>
            </a:r>
          </a:p>
          <a:p>
            <a:pPr algn="l"/>
            <a:r>
              <a:rPr lang="en-US" sz="1400" b="0" i="0" u="none" strike="noStrike" baseline="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2718BBC-E520-C439-97F1-C31D245A8116}"/>
              </a:ext>
            </a:extLst>
          </p:cNvPr>
          <p:cNvSpPr txBox="1"/>
          <p:nvPr/>
        </p:nvSpPr>
        <p:spPr>
          <a:xfrm>
            <a:off x="5687353" y="2297668"/>
            <a:ext cx="5361648"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cpu</a:t>
            </a:r>
            <a:r>
              <a:rPr lang="en-US" sz="1400" dirty="0">
                <a:latin typeface="Courier New" panose="02070309020205020404" pitchFamily="49" charset="0"/>
                <a:cs typeface="Courier New" panose="02070309020205020404" pitchFamily="49" charset="0"/>
              </a:rPr>
              <a:t> </a:t>
            </a:r>
            <a:r>
              <a:rPr lang="en-US" sz="1400" dirty="0" smtClean="0">
                <a:latin typeface="Courier New" panose="02070309020205020404" pitchFamily="49" charset="0"/>
                <a:cs typeface="Courier New" panose="02070309020205020404" pitchFamily="49" charset="0"/>
              </a:rPr>
              <a:t>A</a:t>
            </a:r>
            <a:endParaRPr lang="en-US" sz="140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574EE130-AD6A-9EE1-2803-CA2304F7A27C}"/>
              </a:ext>
            </a:extLst>
          </p:cNvPr>
          <p:cNvSpPr txBox="1"/>
          <p:nvPr/>
        </p:nvSpPr>
        <p:spPr>
          <a:xfrm>
            <a:off x="5684242" y="3807023"/>
            <a:ext cx="5364758"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pt-BR" sz="1400" dirty="0">
                <a:latin typeface="Courier New" panose="02070309020205020404" pitchFamily="49" charset="0"/>
                <a:cs typeface="Courier New" panose="02070309020205020404" pitchFamily="49" charset="0"/>
              </a:rPr>
              <a:t>./cpu A &amp; ./cpu B &amp; ./cpu C</a:t>
            </a:r>
            <a:endParaRPr lang="en-US" sz="1400"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E4128FE9-36BA-B77B-8776-59813D1EF6CC}"/>
              </a:ext>
            </a:extLst>
          </p:cNvPr>
          <p:cNvSpPr txBox="1"/>
          <p:nvPr/>
        </p:nvSpPr>
        <p:spPr>
          <a:xfrm>
            <a:off x="5684243" y="2590800"/>
            <a:ext cx="5364758" cy="116955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8" name="TextBox 7">
            <a:extLst>
              <a:ext uri="{FF2B5EF4-FFF2-40B4-BE49-F238E27FC236}">
                <a16:creationId xmlns:a16="http://schemas.microsoft.com/office/drawing/2014/main" id="{626F9C7F-2482-813C-6937-A5380DD8F0E6}"/>
              </a:ext>
            </a:extLst>
          </p:cNvPr>
          <p:cNvSpPr txBox="1"/>
          <p:nvPr/>
        </p:nvSpPr>
        <p:spPr>
          <a:xfrm>
            <a:off x="5935712" y="4088249"/>
            <a:ext cx="442151" cy="116955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888A2420-1D45-DB07-EF42-4EC8D4AF9D67}"/>
              </a:ext>
            </a:extLst>
          </p:cNvPr>
          <p:cNvSpPr txBox="1"/>
          <p:nvPr/>
        </p:nvSpPr>
        <p:spPr>
          <a:xfrm>
            <a:off x="7927813" y="4038362"/>
            <a:ext cx="442151" cy="1600438"/>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C</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C</a:t>
            </a:r>
          </a:p>
          <a:p>
            <a:pPr algn="l"/>
            <a:r>
              <a:rPr lang="en-US" sz="1400" dirty="0">
                <a:latin typeface="Courier New" panose="02070309020205020404" pitchFamily="49" charset="0"/>
                <a:cs typeface="Courier New" panose="02070309020205020404" pitchFamily="49" charset="0"/>
              </a:rPr>
              <a:t>…</a:t>
            </a:r>
          </a:p>
        </p:txBody>
      </p:sp>
      <p:sp>
        <p:nvSpPr>
          <p:cNvPr id="11" name="TextBox 10">
            <a:extLst>
              <a:ext uri="{FF2B5EF4-FFF2-40B4-BE49-F238E27FC236}">
                <a16:creationId xmlns:a16="http://schemas.microsoft.com/office/drawing/2014/main" id="{3797570F-8003-5AD9-C013-F0AAB6292ACF}"/>
              </a:ext>
            </a:extLst>
          </p:cNvPr>
          <p:cNvSpPr txBox="1"/>
          <p:nvPr/>
        </p:nvSpPr>
        <p:spPr>
          <a:xfrm>
            <a:off x="9919914" y="3975318"/>
            <a:ext cx="442151"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C</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B</a:t>
            </a:r>
          </a:p>
          <a:p>
            <a:pPr algn="l"/>
            <a:r>
              <a:rPr lang="en-US" sz="1400" dirty="0">
                <a:latin typeface="Courier New" panose="02070309020205020404" pitchFamily="49" charset="0"/>
                <a:cs typeface="Courier New" panose="02070309020205020404" pitchFamily="49" charset="0"/>
              </a:rPr>
              <a:t>C</a:t>
            </a:r>
          </a:p>
          <a:p>
            <a:pPr algn="l"/>
            <a:r>
              <a:rPr lang="en-US" sz="1400" dirty="0">
                <a:latin typeface="Courier New" panose="02070309020205020404" pitchFamily="49" charset="0"/>
                <a:cs typeface="Courier New" panose="02070309020205020404" pitchFamily="49" charset="0"/>
              </a:rPr>
              <a:t>…</a:t>
            </a:r>
          </a:p>
        </p:txBody>
      </p:sp>
      <p:sp>
        <p:nvSpPr>
          <p:cNvPr id="12" name="TextBox 11">
            <a:extLst>
              <a:ext uri="{FF2B5EF4-FFF2-40B4-BE49-F238E27FC236}">
                <a16:creationId xmlns:a16="http://schemas.microsoft.com/office/drawing/2014/main" id="{D58B6F51-0ACB-3742-234E-BB96888CB4CB}"/>
              </a:ext>
            </a:extLst>
          </p:cNvPr>
          <p:cNvSpPr txBox="1"/>
          <p:nvPr/>
        </p:nvSpPr>
        <p:spPr>
          <a:xfrm>
            <a:off x="5310673" y="3940862"/>
            <a:ext cx="685800" cy="307777"/>
          </a:xfrm>
          <a:prstGeom prst="rect">
            <a:avLst/>
          </a:prstGeom>
          <a:noFill/>
        </p:spPr>
        <p:txBody>
          <a:bodyPr wrap="square">
            <a:spAutoFit/>
          </a:bodyPr>
          <a:lstStyle/>
          <a:p>
            <a:pPr marL="0" indent="0" algn="ctr">
              <a:buNone/>
            </a:pPr>
            <a:r>
              <a:rPr lang="en-US" sz="1400" dirty="0">
                <a:latin typeface="+mn-lt"/>
              </a:rPr>
              <a:t>a) </a:t>
            </a:r>
          </a:p>
        </p:txBody>
      </p:sp>
      <p:sp>
        <p:nvSpPr>
          <p:cNvPr id="13" name="TextBox 12">
            <a:extLst>
              <a:ext uri="{FF2B5EF4-FFF2-40B4-BE49-F238E27FC236}">
                <a16:creationId xmlns:a16="http://schemas.microsoft.com/office/drawing/2014/main" id="{5703B54D-A046-A85E-4D52-62D3355868CB}"/>
              </a:ext>
            </a:extLst>
          </p:cNvPr>
          <p:cNvSpPr txBox="1"/>
          <p:nvPr/>
        </p:nvSpPr>
        <p:spPr>
          <a:xfrm>
            <a:off x="7200532" y="3958995"/>
            <a:ext cx="685800" cy="307777"/>
          </a:xfrm>
          <a:prstGeom prst="rect">
            <a:avLst/>
          </a:prstGeom>
          <a:noFill/>
        </p:spPr>
        <p:txBody>
          <a:bodyPr wrap="square">
            <a:spAutoFit/>
          </a:bodyPr>
          <a:lstStyle/>
          <a:p>
            <a:pPr marL="0" indent="0" algn="ctr">
              <a:buNone/>
            </a:pPr>
            <a:r>
              <a:rPr lang="en-US" sz="1400" dirty="0">
                <a:latin typeface="+mn-lt"/>
              </a:rPr>
              <a:t>b) </a:t>
            </a:r>
          </a:p>
        </p:txBody>
      </p:sp>
      <p:sp>
        <p:nvSpPr>
          <p:cNvPr id="14" name="TextBox 13">
            <a:extLst>
              <a:ext uri="{FF2B5EF4-FFF2-40B4-BE49-F238E27FC236}">
                <a16:creationId xmlns:a16="http://schemas.microsoft.com/office/drawing/2014/main" id="{31BE5D1C-C4EC-FB89-CBA8-9F20E089F264}"/>
              </a:ext>
            </a:extLst>
          </p:cNvPr>
          <p:cNvSpPr txBox="1"/>
          <p:nvPr/>
        </p:nvSpPr>
        <p:spPr>
          <a:xfrm>
            <a:off x="9223310" y="3958995"/>
            <a:ext cx="685800" cy="307777"/>
          </a:xfrm>
          <a:prstGeom prst="rect">
            <a:avLst/>
          </a:prstGeom>
          <a:noFill/>
        </p:spPr>
        <p:txBody>
          <a:bodyPr wrap="square">
            <a:spAutoFit/>
          </a:bodyPr>
          <a:lstStyle/>
          <a:p>
            <a:pPr marL="0" indent="0" algn="ctr">
              <a:buNone/>
            </a:pPr>
            <a:r>
              <a:rPr lang="en-US" sz="1400" dirty="0">
                <a:latin typeface="+mn-lt"/>
              </a:rPr>
              <a:t>c) </a:t>
            </a:r>
          </a:p>
        </p:txBody>
      </p:sp>
      <p:sp>
        <p:nvSpPr>
          <p:cNvPr id="15" name="TextBox 14">
            <a:extLst>
              <a:ext uri="{FF2B5EF4-FFF2-40B4-BE49-F238E27FC236}">
                <a16:creationId xmlns:a16="http://schemas.microsoft.com/office/drawing/2014/main" id="{B2CFFE3A-54D2-09F0-EADA-50FA641B971E}"/>
              </a:ext>
            </a:extLst>
          </p:cNvPr>
          <p:cNvSpPr txBox="1"/>
          <p:nvPr/>
        </p:nvSpPr>
        <p:spPr>
          <a:xfrm>
            <a:off x="5684242" y="5788223"/>
            <a:ext cx="5904011"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pt-BR" sz="1400" dirty="0">
                <a:latin typeface="Courier New" panose="02070309020205020404" pitchFamily="49" charset="0"/>
                <a:cs typeface="Courier New" panose="02070309020205020404" pitchFamily="49" charset="0"/>
              </a:rPr>
              <a:t>./cpu ; ./cpu B</a:t>
            </a:r>
            <a:endParaRPr lang="en-US" sz="1400" dirty="0">
              <a:latin typeface="Courier New" panose="02070309020205020404" pitchFamily="49" charset="0"/>
              <a:cs typeface="Courier New" panose="02070309020205020404" pitchFamily="49" charset="0"/>
            </a:endParaRPr>
          </a:p>
        </p:txBody>
      </p:sp>
      <p:sp>
        <p:nvSpPr>
          <p:cNvPr id="17" name="TextBox 16">
            <a:extLst>
              <a:ext uri="{FF2B5EF4-FFF2-40B4-BE49-F238E27FC236}">
                <a16:creationId xmlns:a16="http://schemas.microsoft.com/office/drawing/2014/main" id="{E502647C-353A-C729-9D2C-1C4AD3E9E16C}"/>
              </a:ext>
            </a:extLst>
          </p:cNvPr>
          <p:cNvSpPr txBox="1"/>
          <p:nvPr/>
        </p:nvSpPr>
        <p:spPr>
          <a:xfrm>
            <a:off x="5676466" y="6043136"/>
            <a:ext cx="5904011" cy="738664"/>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a:latin typeface="Courier New" panose="02070309020205020404" pitchFamily="49" charset="0"/>
                <a:cs typeface="Courier New" panose="02070309020205020404" pitchFamily="49" charset="0"/>
              </a:rPr>
              <a:t>Segmentation Fault</a:t>
            </a:r>
          </a:p>
          <a:p>
            <a:r>
              <a:rPr lang="en-US" sz="1400" dirty="0">
                <a:latin typeface="Courier New" panose="02070309020205020404" pitchFamily="49" charset="0"/>
                <a:cs typeface="Courier New" panose="02070309020205020404" pitchFamily="49" charset="0"/>
              </a:rPr>
              <a:t>B</a:t>
            </a:r>
          </a:p>
          <a:p>
            <a:r>
              <a:rPr lang="en-US" sz="1400" dirty="0">
                <a:latin typeface="Courier New" panose="02070309020205020404" pitchFamily="49" charset="0"/>
                <a:cs typeface="Courier New" panose="02070309020205020404" pitchFamily="49" charset="0"/>
              </a:rPr>
              <a:t>…</a:t>
            </a:r>
          </a:p>
        </p:txBody>
      </p:sp>
      <p:sp>
        <p:nvSpPr>
          <p:cNvPr id="9" name="Date Placeholder 8"/>
          <p:cNvSpPr>
            <a:spLocks noGrp="1"/>
          </p:cNvSpPr>
          <p:nvPr>
            <p:ph type="dt" sz="half" idx="10"/>
          </p:nvPr>
        </p:nvSpPr>
        <p:spPr/>
        <p:txBody>
          <a:bodyPr/>
          <a:lstStyle/>
          <a:p>
            <a:r>
              <a:rPr lang="en-US" smtClean="0"/>
              <a:t>1/13/2025, Lecture 1</a:t>
            </a:r>
            <a:endParaRPr lang="en-US"/>
          </a:p>
        </p:txBody>
      </p:sp>
      <p:sp>
        <p:nvSpPr>
          <p:cNvPr id="16" name="Footer Placeholder 15"/>
          <p:cNvSpPr>
            <a:spLocks noGrp="1"/>
          </p:cNvSpPr>
          <p:nvPr>
            <p:ph type="ftr" sz="quarter" idx="11"/>
          </p:nvPr>
        </p:nvSpPr>
        <p:spPr/>
        <p:txBody>
          <a:bodyPr/>
          <a:lstStyle/>
          <a:p>
            <a:r>
              <a:rPr lang="en-US" smtClean="0"/>
              <a:t>CSC4103, Spring 2025, Operating Systems Introduction</a:t>
            </a:r>
            <a:endParaRPr lang="en-US"/>
          </a:p>
        </p:txBody>
      </p:sp>
      <p:sp>
        <p:nvSpPr>
          <p:cNvPr id="18" name="Slide Number Placeholder 17"/>
          <p:cNvSpPr>
            <a:spLocks noGrp="1"/>
          </p:cNvSpPr>
          <p:nvPr>
            <p:ph type="sldNum" sz="quarter" idx="12"/>
          </p:nvPr>
        </p:nvSpPr>
        <p:spPr/>
        <p:txBody>
          <a:bodyPr>
            <a:normAutofit lnSpcReduction="10000"/>
          </a:bodyPr>
          <a:lstStyle/>
          <a:p>
            <a:fld id="{B6F15528-21DE-4FAA-801E-634DDDAF4B2B}" type="slidenum">
              <a:rPr lang="en-US" smtClean="0"/>
              <a:t>19</a:t>
            </a:fld>
            <a:endParaRPr lang="en-US"/>
          </a:p>
        </p:txBody>
      </p:sp>
    </p:spTree>
    <p:extLst>
      <p:ext uri="{BB962C8B-B14F-4D97-AF65-F5344CB8AC3E}">
        <p14:creationId xmlns:p14="http://schemas.microsoft.com/office/powerpoint/2010/main" val="3472683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0-#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0-#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0-#ppt_w/2"/>
                                          </p:val>
                                        </p:tav>
                                        <p:tav tm="100000">
                                          <p:val>
                                            <p:strVal val="#ppt_x"/>
                                          </p:val>
                                        </p:tav>
                                      </p:tavLst>
                                    </p:anim>
                                    <p:anim calcmode="lin" valueType="num">
                                      <p:cBhvr additive="base">
                                        <p:cTn id="5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0-#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10" grpId="0" animBg="1"/>
      <p:bldP spid="11" grpId="0" animBg="1"/>
      <p:bldP spid="12" grpId="0"/>
      <p:bldP spid="13" grpId="0"/>
      <p:bldP spid="14" grpId="0"/>
      <p:bldP spid="15"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E56D-321B-934F-C54C-530146E132D9}"/>
              </a:ext>
            </a:extLst>
          </p:cNvPr>
          <p:cNvSpPr>
            <a:spLocks noGrp="1"/>
          </p:cNvSpPr>
          <p:nvPr>
            <p:ph type="title"/>
          </p:nvPr>
        </p:nvSpPr>
        <p:spPr/>
        <p:txBody>
          <a:bodyPr/>
          <a:lstStyle/>
          <a:p>
            <a:r>
              <a:rPr lang="en-US" dirty="0">
                <a:latin typeface="+mj-lt"/>
              </a:rPr>
              <a:t>Goals for Today</a:t>
            </a:r>
          </a:p>
        </p:txBody>
      </p:sp>
      <p:sp>
        <p:nvSpPr>
          <p:cNvPr id="3" name="Content Placeholder 2">
            <a:extLst>
              <a:ext uri="{FF2B5EF4-FFF2-40B4-BE49-F238E27FC236}">
                <a16:creationId xmlns:a16="http://schemas.microsoft.com/office/drawing/2014/main" id="{ADF40A0E-E38D-5481-DEC0-364DC7940D6B}"/>
              </a:ext>
            </a:extLst>
          </p:cNvPr>
          <p:cNvSpPr>
            <a:spLocks noGrp="1"/>
          </p:cNvSpPr>
          <p:nvPr>
            <p:ph idx="1"/>
          </p:nvPr>
        </p:nvSpPr>
        <p:spPr/>
        <p:txBody>
          <a:bodyPr/>
          <a:lstStyle/>
          <a:p>
            <a:endParaRPr lang="en-US" dirty="0">
              <a:latin typeface="+mn-lt"/>
            </a:endParaRPr>
          </a:p>
          <a:p>
            <a:r>
              <a:rPr lang="en-US" dirty="0">
                <a:latin typeface="+mn-lt"/>
              </a:rPr>
              <a:t>Why should you care?</a:t>
            </a:r>
          </a:p>
          <a:p>
            <a:r>
              <a:rPr lang="en-US" dirty="0" smtClean="0">
                <a:latin typeface="+mn-lt"/>
              </a:rPr>
              <a:t>Why </a:t>
            </a:r>
            <a:r>
              <a:rPr lang="en-US" dirty="0">
                <a:latin typeface="+mn-lt"/>
              </a:rPr>
              <a:t>is it hard? </a:t>
            </a:r>
          </a:p>
          <a:p>
            <a:r>
              <a:rPr lang="en-US" dirty="0" smtClean="0">
                <a:latin typeface="+mn-lt"/>
              </a:rPr>
              <a:t>What </a:t>
            </a:r>
            <a:r>
              <a:rPr lang="en-US" dirty="0">
                <a:latin typeface="+mn-lt"/>
              </a:rPr>
              <a:t>is an Operating System?</a:t>
            </a:r>
          </a:p>
          <a:p>
            <a:r>
              <a:rPr lang="en-US" dirty="0" err="1" smtClean="0">
                <a:latin typeface="+mn-lt"/>
              </a:rPr>
              <a:t>Administratrivia</a:t>
            </a:r>
            <a:r>
              <a:rPr lang="en-US" dirty="0" smtClean="0">
                <a:latin typeface="+mn-lt"/>
              </a:rPr>
              <a:t> </a:t>
            </a:r>
            <a:r>
              <a:rPr lang="en-US" dirty="0">
                <a:latin typeface="+mn-lt"/>
              </a:rPr>
              <a:t>&amp; Course Policy</a:t>
            </a:r>
          </a:p>
          <a:p>
            <a:pPr marL="0" indent="0">
              <a:buNone/>
            </a:pPr>
            <a:endParaRPr lang="en-US" dirty="0">
              <a:latin typeface="+mj-lt"/>
            </a:endParaRPr>
          </a:p>
        </p:txBody>
      </p:sp>
      <p:pic>
        <p:nvPicPr>
          <p:cNvPr id="4" name="Picture 3" descr="Image describing the OS interfacing between applications (shell, editor, browser) and devices (disk, network, graphics card). ">
            <a:extLst>
              <a:ext uri="{FF2B5EF4-FFF2-40B4-BE49-F238E27FC236}">
                <a16:creationId xmlns:a16="http://schemas.microsoft.com/office/drawing/2014/main" id="{4E0FC017-EC6D-77A7-B576-D4465702F1FD}"/>
              </a:ext>
            </a:extLst>
          </p:cNvPr>
          <p:cNvPicPr>
            <a:picLocks noChangeAspect="1"/>
          </p:cNvPicPr>
          <p:nvPr/>
        </p:nvPicPr>
        <p:blipFill>
          <a:blip r:embed="rId2"/>
          <a:stretch>
            <a:fillRect/>
          </a:stretch>
        </p:blipFill>
        <p:spPr>
          <a:xfrm>
            <a:off x="6934200" y="2209800"/>
            <a:ext cx="3581400" cy="3310765"/>
          </a:xfrm>
          <a:prstGeom prst="rect">
            <a:avLst/>
          </a:prstGeom>
        </p:spPr>
      </p:pic>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2</a:t>
            </a:fld>
            <a:endParaRPr lang="en-US"/>
          </a:p>
        </p:txBody>
      </p:sp>
    </p:spTree>
    <p:extLst>
      <p:ext uri="{BB962C8B-B14F-4D97-AF65-F5344CB8AC3E}">
        <p14:creationId xmlns:p14="http://schemas.microsoft.com/office/powerpoint/2010/main" val="325097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Refereeing is hard!</a:t>
            </a:r>
          </a:p>
        </p:txBody>
      </p:sp>
      <p:pic>
        <p:nvPicPr>
          <p:cNvPr id="17" name="Picture 16" descr="Text&#10;&#10;Description automatically generated">
            <a:extLst>
              <a:ext uri="{FF2B5EF4-FFF2-40B4-BE49-F238E27FC236}">
                <a16:creationId xmlns:a16="http://schemas.microsoft.com/office/drawing/2014/main" id="{DABA0E60-71D3-FBA3-5898-5EBC90F792F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400" y="2209800"/>
            <a:ext cx="4775200" cy="3581400"/>
          </a:xfrm>
          <a:prstGeom prst="rect">
            <a:avLst/>
          </a:prstGeom>
        </p:spPr>
      </p:pic>
      <p:sp>
        <p:nvSpPr>
          <p:cNvPr id="18" name="TextBox 17">
            <a:extLst>
              <a:ext uri="{FF2B5EF4-FFF2-40B4-BE49-F238E27FC236}">
                <a16:creationId xmlns:a16="http://schemas.microsoft.com/office/drawing/2014/main" id="{42D12FFD-E93F-4B51-E707-B1647482B69C}"/>
              </a:ext>
            </a:extLst>
          </p:cNvPr>
          <p:cNvSpPr txBox="1"/>
          <p:nvPr/>
        </p:nvSpPr>
        <p:spPr>
          <a:xfrm>
            <a:off x="5881635" y="2303092"/>
            <a:ext cx="4800600" cy="923330"/>
          </a:xfrm>
          <a:prstGeom prst="rect">
            <a:avLst/>
          </a:prstGeom>
          <a:noFill/>
        </p:spPr>
        <p:txBody>
          <a:bodyPr wrap="square">
            <a:spAutoFit/>
          </a:bodyPr>
          <a:lstStyle/>
          <a:p>
            <a:pPr marL="0" indent="0" algn="ctr">
              <a:buNone/>
            </a:pPr>
            <a:r>
              <a:rPr lang="en-US" dirty="0">
                <a:latin typeface="+mn-lt"/>
              </a:rPr>
              <a:t>Mac V8 (1997)</a:t>
            </a:r>
          </a:p>
          <a:p>
            <a:pPr marL="0" indent="0" algn="ctr">
              <a:buNone/>
            </a:pPr>
            <a:endParaRPr lang="en-US" dirty="0">
              <a:latin typeface="+mn-lt"/>
            </a:endParaRPr>
          </a:p>
          <a:p>
            <a:pPr marL="0" indent="0" algn="ctr">
              <a:buNone/>
            </a:pPr>
            <a:r>
              <a:rPr lang="en-US" dirty="0" smtClean="0">
                <a:latin typeface="+mn-lt"/>
              </a:rPr>
              <a:t>OS </a:t>
            </a:r>
            <a:r>
              <a:rPr lang="en-US" dirty="0">
                <a:latin typeface="+mn-lt"/>
              </a:rPr>
              <a:t>cannot force program to give up control</a:t>
            </a:r>
            <a:r>
              <a:rPr lang="en-US" dirty="0" smtClean="0">
                <a:latin typeface="+mn-lt"/>
              </a:rPr>
              <a:t>!</a:t>
            </a:r>
            <a:endParaRPr lang="en-US" dirty="0">
              <a:latin typeface="+mn-lt"/>
            </a:endParaRPr>
          </a:p>
        </p:txBody>
      </p:sp>
      <p:sp>
        <p:nvSpPr>
          <p:cNvPr id="20" name="TextBox 19">
            <a:extLst>
              <a:ext uri="{FF2B5EF4-FFF2-40B4-BE49-F238E27FC236}">
                <a16:creationId xmlns:a16="http://schemas.microsoft.com/office/drawing/2014/main" id="{D1E80D4B-13FA-581D-48B8-71F3101CE157}"/>
              </a:ext>
            </a:extLst>
          </p:cNvPr>
          <p:cNvSpPr txBox="1"/>
          <p:nvPr/>
        </p:nvSpPr>
        <p:spPr>
          <a:xfrm>
            <a:off x="5481846" y="3736424"/>
            <a:ext cx="5643354"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very-old-laptop</a:t>
            </a:r>
            <a:r>
              <a:rPr lang="en-US" sz="1400" dirty="0">
                <a:latin typeface="Courier New" panose="02070309020205020404" pitchFamily="49" charset="0"/>
                <a:cs typeface="Courier New" panose="02070309020205020404" pitchFamily="49" charset="0"/>
              </a:rPr>
              <a:t>&gt; </a:t>
            </a:r>
            <a:r>
              <a:rPr lang="pt-BR" sz="1400" dirty="0" smtClean="0">
                <a:latin typeface="Courier New" panose="02070309020205020404" pitchFamily="49" charset="0"/>
                <a:cs typeface="Courier New" panose="02070309020205020404" pitchFamily="49" charset="0"/>
              </a:rPr>
              <a:t>./</a:t>
            </a:r>
            <a:r>
              <a:rPr lang="pt-BR" sz="1400" dirty="0">
                <a:latin typeface="Courier New" panose="02070309020205020404" pitchFamily="49" charset="0"/>
                <a:cs typeface="Courier New" panose="02070309020205020404" pitchFamily="49" charset="0"/>
              </a:rPr>
              <a:t>cpu A &amp; ./cpu B &amp; ./cpu C</a:t>
            </a:r>
            <a:endParaRPr lang="en-US" sz="1400" dirty="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0DB51B65-9AD1-D4DE-3B10-8086B4B0C913}"/>
              </a:ext>
            </a:extLst>
          </p:cNvPr>
          <p:cNvSpPr txBox="1"/>
          <p:nvPr/>
        </p:nvSpPr>
        <p:spPr>
          <a:xfrm>
            <a:off x="5481846" y="4356318"/>
            <a:ext cx="457200"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p>
          <a:p>
            <a:pPr algn="l"/>
            <a:r>
              <a:rPr lang="en-US" sz="1400" dirty="0">
                <a:latin typeface="Courier New" panose="02070309020205020404" pitchFamily="49" charset="0"/>
                <a:cs typeface="Courier New" panose="02070309020205020404" pitchFamily="49" charset="0"/>
              </a:rPr>
              <a:t>A</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a:t>
            </a:r>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4" name="Footer Placeholder 3"/>
          <p:cNvSpPr>
            <a:spLocks noGrp="1"/>
          </p:cNvSpPr>
          <p:nvPr>
            <p:ph type="ftr" sz="quarter" idx="11"/>
          </p:nvPr>
        </p:nvSpPr>
        <p:spPr/>
        <p:txBody>
          <a:bodyPr/>
          <a:lstStyle/>
          <a:p>
            <a:r>
              <a:rPr lang="en-US" smtClean="0"/>
              <a:t>CSC4103, Spring 2025, Operating Systems Introduction</a:t>
            </a:r>
            <a:endParaRPr lang="en-US"/>
          </a:p>
        </p:txBody>
      </p:sp>
      <p:sp>
        <p:nvSpPr>
          <p:cNvPr id="5" name="Slide Number Placeholder 4"/>
          <p:cNvSpPr>
            <a:spLocks noGrp="1"/>
          </p:cNvSpPr>
          <p:nvPr>
            <p:ph type="sldNum" sz="quarter" idx="12"/>
          </p:nvPr>
        </p:nvSpPr>
        <p:spPr/>
        <p:txBody>
          <a:bodyPr>
            <a:normAutofit lnSpcReduction="10000"/>
          </a:bodyPr>
          <a:lstStyle/>
          <a:p>
            <a:fld id="{B6F15528-21DE-4FAA-801E-634DDDAF4B2B}" type="slidenum">
              <a:rPr lang="en-US" smtClean="0"/>
              <a:t>20</a:t>
            </a:fld>
            <a:endParaRPr lang="en-US"/>
          </a:p>
        </p:txBody>
      </p:sp>
    </p:spTree>
    <p:extLst>
      <p:ext uri="{BB962C8B-B14F-4D97-AF65-F5344CB8AC3E}">
        <p14:creationId xmlns:p14="http://schemas.microsoft.com/office/powerpoint/2010/main" val="3606783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0-#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Three main Hats</a:t>
            </a:r>
            <a:endParaRPr lang="en-US" dirty="0"/>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21</a:t>
            </a:fld>
            <a:endParaRPr lang="en-US"/>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1661058" y="2052613"/>
            <a:ext cx="2034192" cy="1628975"/>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5137368" y="2062563"/>
            <a:ext cx="1941647" cy="1603627"/>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7866886" y="1949976"/>
            <a:ext cx="2723321" cy="1828800"/>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878483" y="4245279"/>
            <a:ext cx="3599341" cy="1938992"/>
          </a:xfrm>
          <a:prstGeom prst="rect">
            <a:avLst/>
          </a:prstGeom>
          <a:noFill/>
        </p:spPr>
        <p:txBody>
          <a:bodyPr wrap="square">
            <a:spAutoFit/>
          </a:bodyPr>
          <a:lstStyle/>
          <a:p>
            <a:pPr algn="ctr"/>
            <a:r>
              <a:rPr lang="en-US" sz="2400" u="sng" dirty="0">
                <a:latin typeface="+mn-lt"/>
              </a:rPr>
              <a:t>Referee</a:t>
            </a:r>
          </a:p>
          <a:p>
            <a:pPr lvl="1" algn="ctr"/>
            <a:r>
              <a:rPr lang="en-US" sz="2400" b="0" dirty="0">
                <a:latin typeface="+mn-lt"/>
              </a:rPr>
              <a:t>Manage protection, isolation, and sharing of resources</a:t>
            </a:r>
          </a:p>
          <a:p>
            <a:pPr lvl="2" algn="ctr"/>
            <a:endParaRPr lang="en-US" sz="2400" b="0" dirty="0">
              <a:latin typeface="+mn-lt"/>
            </a:endParaRPr>
          </a:p>
        </p:txBody>
      </p:sp>
      <p:sp>
        <p:nvSpPr>
          <p:cNvPr id="10" name="TextBox 9">
            <a:extLst>
              <a:ext uri="{FF2B5EF4-FFF2-40B4-BE49-F238E27FC236}">
                <a16:creationId xmlns:a16="http://schemas.microsoft.com/office/drawing/2014/main" id="{9BD41762-4615-AF96-7D9F-60F66DF05B67}"/>
              </a:ext>
            </a:extLst>
          </p:cNvPr>
          <p:cNvSpPr txBox="1"/>
          <p:nvPr/>
        </p:nvSpPr>
        <p:spPr>
          <a:xfrm>
            <a:off x="4349495" y="4245279"/>
            <a:ext cx="3517391" cy="2308324"/>
          </a:xfrm>
          <a:prstGeom prst="rect">
            <a:avLst/>
          </a:prstGeom>
          <a:noFill/>
        </p:spPr>
        <p:txBody>
          <a:bodyPr wrap="square">
            <a:spAutoFit/>
          </a:bodyPr>
          <a:lstStyle/>
          <a:p>
            <a:pPr algn="ctr"/>
            <a:r>
              <a:rPr lang="en-US" sz="2400" u="sng" dirty="0">
                <a:latin typeface="+mn-lt"/>
              </a:rPr>
              <a:t>Illusionist</a:t>
            </a:r>
          </a:p>
          <a:p>
            <a:pPr lvl="1" algn="ctr"/>
            <a:r>
              <a:rPr lang="en-US" sz="2400" b="0" dirty="0">
                <a:latin typeface="+mn-lt"/>
              </a:rPr>
              <a:t>Provide clean, easy-to-use abstractions of physical resources</a:t>
            </a:r>
          </a:p>
          <a:p>
            <a:pPr lvl="2" algn="ctr"/>
            <a:endParaRPr lang="en-US" sz="2400" b="0" dirty="0">
              <a:latin typeface="+mn-lt"/>
            </a:endParaRPr>
          </a:p>
        </p:txBody>
      </p:sp>
      <p:sp>
        <p:nvSpPr>
          <p:cNvPr id="11" name="TextBox 10">
            <a:extLst>
              <a:ext uri="{FF2B5EF4-FFF2-40B4-BE49-F238E27FC236}">
                <a16:creationId xmlns:a16="http://schemas.microsoft.com/office/drawing/2014/main" id="{26362A56-4366-9243-C938-3315BD79B3ED}"/>
              </a:ext>
            </a:extLst>
          </p:cNvPr>
          <p:cNvSpPr txBox="1"/>
          <p:nvPr/>
        </p:nvSpPr>
        <p:spPr>
          <a:xfrm>
            <a:off x="7780850" y="4245279"/>
            <a:ext cx="3505200" cy="1200329"/>
          </a:xfrm>
          <a:prstGeom prst="rect">
            <a:avLst/>
          </a:prstGeom>
          <a:noFill/>
        </p:spPr>
        <p:txBody>
          <a:bodyPr wrap="square">
            <a:spAutoFit/>
          </a:bodyPr>
          <a:lstStyle/>
          <a:p>
            <a:pPr algn="ctr"/>
            <a:r>
              <a:rPr lang="en-US" sz="2400" u="sng" dirty="0">
                <a:latin typeface="+mn-lt"/>
              </a:rPr>
              <a:t>Glue</a:t>
            </a:r>
          </a:p>
          <a:p>
            <a:pPr algn="ctr"/>
            <a:r>
              <a:rPr lang="en-US" sz="2400" b="0" dirty="0">
                <a:latin typeface="+mn-lt"/>
              </a:rPr>
              <a:t>Provides a set of common services</a:t>
            </a:r>
          </a:p>
        </p:txBody>
      </p:sp>
      <p:sp>
        <p:nvSpPr>
          <p:cNvPr id="12" name="Rectangle 11"/>
          <p:cNvSpPr/>
          <p:nvPr/>
        </p:nvSpPr>
        <p:spPr>
          <a:xfrm>
            <a:off x="4558593" y="1828800"/>
            <a:ext cx="3429000" cy="4480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8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OS as Illusionist</a:t>
            </a:r>
            <a:endParaRPr lang="en-US" dirty="0"/>
          </a:p>
        </p:txBody>
      </p:sp>
      <p:sp>
        <p:nvSpPr>
          <p:cNvPr id="3" name="Content Placeholder 2">
            <a:extLst>
              <a:ext uri="{FF2B5EF4-FFF2-40B4-BE49-F238E27FC236}">
                <a16:creationId xmlns:a16="http://schemas.microsoft.com/office/drawing/2014/main" id="{DFE00760-1293-71FC-3127-DC82BCBC35FD}"/>
              </a:ext>
            </a:extLst>
          </p:cNvPr>
          <p:cNvSpPr>
            <a:spLocks noGrp="1"/>
          </p:cNvSpPr>
          <p:nvPr>
            <p:ph idx="1"/>
          </p:nvPr>
        </p:nvSpPr>
        <p:spPr/>
        <p:txBody>
          <a:bodyPr/>
          <a:lstStyle/>
          <a:p>
            <a:r>
              <a:rPr lang="en-US" dirty="0" smtClean="0"/>
              <a:t>Mask the restrictions inherent in computer hardware through </a:t>
            </a:r>
            <a:r>
              <a:rPr lang="en-US" dirty="0" smtClean="0">
                <a:solidFill>
                  <a:schemeClr val="tx2">
                    <a:lumMod val="60000"/>
                    <a:lumOff val="40000"/>
                  </a:schemeClr>
                </a:solidFill>
              </a:rPr>
              <a:t>virtualization</a:t>
            </a:r>
          </a:p>
          <a:p>
            <a:endParaRPr lang="en-US" dirty="0"/>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22</a:t>
            </a:fld>
            <a:endParaRPr lang="en-US"/>
          </a:p>
        </p:txBody>
      </p:sp>
      <p:sp>
        <p:nvSpPr>
          <p:cNvPr id="6" name="Content Placeholder 2">
            <a:extLst>
              <a:ext uri="{FF2B5EF4-FFF2-40B4-BE49-F238E27FC236}">
                <a16:creationId xmlns:a16="http://schemas.microsoft.com/office/drawing/2014/main" id="{C6613649-9CFD-CB1D-6915-86315A95D61F}"/>
              </a:ext>
            </a:extLst>
          </p:cNvPr>
          <p:cNvSpPr txBox="1">
            <a:spLocks/>
          </p:cNvSpPr>
          <p:nvPr/>
        </p:nvSpPr>
        <p:spPr bwMode="auto">
          <a:xfrm>
            <a:off x="533400" y="3143816"/>
            <a:ext cx="3454400" cy="241118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kern="0" dirty="0">
                <a:latin typeface="+mn-lt"/>
              </a:rPr>
              <a:t>All alone</a:t>
            </a:r>
          </a:p>
          <a:p>
            <a:pPr marL="0" indent="0" algn="ctr">
              <a:buFontTx/>
              <a:buNone/>
            </a:pPr>
            <a:endParaRPr lang="en-US" b="1" u="sng" kern="0" dirty="0">
              <a:latin typeface="+mn-lt"/>
            </a:endParaRPr>
          </a:p>
          <a:p>
            <a:pPr marL="0" indent="0" algn="ctr">
              <a:buFontTx/>
              <a:buNone/>
            </a:pPr>
            <a:r>
              <a:rPr lang="en-US" kern="0" dirty="0">
                <a:latin typeface="+mn-lt"/>
              </a:rPr>
              <a:t>Provide abstraction that application has exclusive use of resources</a:t>
            </a:r>
          </a:p>
          <a:p>
            <a:pPr marL="0" indent="0" algn="ctr">
              <a:buFontTx/>
              <a:buNone/>
            </a:pPr>
            <a:endParaRPr lang="en-US" b="1" u="sng" kern="0" dirty="0">
              <a:latin typeface="+mn-lt"/>
            </a:endParaRPr>
          </a:p>
          <a:p>
            <a:pPr marL="0" indent="0" algn="ctr">
              <a:buFontTx/>
              <a:buNone/>
            </a:pPr>
            <a:endParaRPr lang="en-US" b="1" u="sng" kern="0" dirty="0">
              <a:latin typeface="+mn-lt"/>
            </a:endParaRPr>
          </a:p>
        </p:txBody>
      </p:sp>
      <p:sp>
        <p:nvSpPr>
          <p:cNvPr id="7" name="Content Placeholder 2">
            <a:extLst>
              <a:ext uri="{FF2B5EF4-FFF2-40B4-BE49-F238E27FC236}">
                <a16:creationId xmlns:a16="http://schemas.microsoft.com/office/drawing/2014/main" id="{6A0F215B-762A-1146-DD09-12FA38BC5253}"/>
              </a:ext>
            </a:extLst>
          </p:cNvPr>
          <p:cNvSpPr txBox="1">
            <a:spLocks/>
          </p:cNvSpPr>
          <p:nvPr/>
        </p:nvSpPr>
        <p:spPr bwMode="auto">
          <a:xfrm>
            <a:off x="7704646" y="3151414"/>
            <a:ext cx="3454400" cy="241118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kern="0" dirty="0">
                <a:latin typeface="+mn-lt"/>
              </a:rPr>
              <a:t>All expressive</a:t>
            </a:r>
          </a:p>
          <a:p>
            <a:pPr marL="0" indent="0" algn="ctr">
              <a:buFontTx/>
              <a:buNone/>
            </a:pPr>
            <a:endParaRPr lang="en-US" b="1" u="sng" kern="0" dirty="0">
              <a:latin typeface="+mn-lt"/>
            </a:endParaRPr>
          </a:p>
          <a:p>
            <a:pPr marL="0" indent="0" algn="ctr">
              <a:buFontTx/>
              <a:buNone/>
            </a:pPr>
            <a:r>
              <a:rPr lang="en-US" kern="0" dirty="0">
                <a:latin typeface="+mn-lt"/>
              </a:rPr>
              <a:t>Provide abstraction of hardware capabilities that are not physically present</a:t>
            </a:r>
            <a:endParaRPr lang="en-US" b="1" u="sng" kern="0" dirty="0">
              <a:latin typeface="+mn-lt"/>
            </a:endParaRPr>
          </a:p>
          <a:p>
            <a:pPr marL="0" indent="0" algn="ctr">
              <a:buFontTx/>
              <a:buNone/>
            </a:pPr>
            <a:endParaRPr lang="en-US" b="1" u="sng" kern="0" dirty="0">
              <a:latin typeface="+mn-lt"/>
            </a:endParaRPr>
          </a:p>
        </p:txBody>
      </p:sp>
      <p:sp>
        <p:nvSpPr>
          <p:cNvPr id="9" name="Content Placeholder 2">
            <a:extLst>
              <a:ext uri="{FF2B5EF4-FFF2-40B4-BE49-F238E27FC236}">
                <a16:creationId xmlns:a16="http://schemas.microsoft.com/office/drawing/2014/main" id="{2DB874D0-896C-C2F7-DED1-A297E2BB152D}"/>
              </a:ext>
            </a:extLst>
          </p:cNvPr>
          <p:cNvSpPr txBox="1">
            <a:spLocks/>
          </p:cNvSpPr>
          <p:nvPr/>
        </p:nvSpPr>
        <p:spPr bwMode="auto">
          <a:xfrm>
            <a:off x="4119023" y="3143816"/>
            <a:ext cx="3454400" cy="241118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b="1" u="sng" kern="0" dirty="0">
                <a:latin typeface="+mn-lt"/>
              </a:rPr>
              <a:t>All powerful</a:t>
            </a:r>
          </a:p>
          <a:p>
            <a:pPr marL="0" indent="0" algn="ctr">
              <a:buFontTx/>
              <a:buNone/>
            </a:pPr>
            <a:endParaRPr lang="en-US" b="1" u="sng" kern="0" dirty="0">
              <a:latin typeface="+mn-lt"/>
            </a:endParaRPr>
          </a:p>
          <a:p>
            <a:pPr marL="0" indent="0" algn="ctr">
              <a:buFontTx/>
              <a:buNone/>
            </a:pPr>
            <a:r>
              <a:rPr lang="en-US" kern="0" dirty="0">
                <a:latin typeface="+mn-lt"/>
              </a:rPr>
              <a:t>Provide abstraction that hardware resources are infinite</a:t>
            </a:r>
            <a:endParaRPr lang="en-US" b="1" u="sng" kern="0" dirty="0">
              <a:latin typeface="+mn-lt"/>
            </a:endParaRPr>
          </a:p>
          <a:p>
            <a:pPr marL="0" indent="0" algn="ctr">
              <a:buFontTx/>
              <a:buNone/>
            </a:pPr>
            <a:endParaRPr lang="en-US" b="1" u="sng" kern="0" dirty="0">
              <a:latin typeface="+mn-lt"/>
            </a:endParaRPr>
          </a:p>
        </p:txBody>
      </p:sp>
    </p:spTree>
    <p:extLst>
      <p:ext uri="{BB962C8B-B14F-4D97-AF65-F5344CB8AC3E}">
        <p14:creationId xmlns:p14="http://schemas.microsoft.com/office/powerpoint/2010/main" val="6516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2C24-B5EF-C768-98F1-B28A31EC5F41}"/>
              </a:ext>
            </a:extLst>
          </p:cNvPr>
          <p:cNvSpPr>
            <a:spLocks noGrp="1"/>
          </p:cNvSpPr>
          <p:nvPr>
            <p:ph type="title"/>
          </p:nvPr>
        </p:nvSpPr>
        <p:spPr/>
        <p:txBody>
          <a:bodyPr/>
          <a:lstStyle/>
          <a:p>
            <a:r>
              <a:rPr lang="en-US" dirty="0">
                <a:latin typeface="+mj-lt"/>
              </a:rPr>
              <a:t>What does this </a:t>
            </a:r>
            <a:r>
              <a:rPr lang="en-US" dirty="0" smtClean="0">
                <a:latin typeface="+mj-lt"/>
              </a:rPr>
              <a:t>Program do?</a:t>
            </a:r>
            <a:endParaRPr lang="en-US" dirty="0">
              <a:latin typeface="+mj-lt"/>
            </a:endParaRPr>
          </a:p>
        </p:txBody>
      </p:sp>
      <p:sp>
        <p:nvSpPr>
          <p:cNvPr id="3" name="TextBox 2">
            <a:extLst>
              <a:ext uri="{FF2B5EF4-FFF2-40B4-BE49-F238E27FC236}">
                <a16:creationId xmlns:a16="http://schemas.microsoft.com/office/drawing/2014/main" id="{4BD7E425-1F34-A5BB-2A64-F85C0BAAADED}"/>
              </a:ext>
            </a:extLst>
          </p:cNvPr>
          <p:cNvSpPr txBox="1"/>
          <p:nvPr/>
        </p:nvSpPr>
        <p:spPr>
          <a:xfrm>
            <a:off x="5638800" y="2037059"/>
            <a:ext cx="5486400"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en-US" sz="1400" dirty="0" err="1">
                <a:latin typeface="Courier New" panose="02070309020205020404" pitchFamily="49" charset="0"/>
                <a:cs typeface="Courier New" panose="02070309020205020404" pitchFamily="49" charset="0"/>
              </a:rPr>
              <a:t>gcc</a:t>
            </a:r>
            <a:r>
              <a:rPr lang="en-US" sz="1400" dirty="0">
                <a:latin typeface="Courier New" panose="02070309020205020404" pitchFamily="49" charset="0"/>
                <a:cs typeface="Courier New" panose="02070309020205020404" pitchFamily="49" charset="0"/>
              </a:rPr>
              <a:t> –o memory </a:t>
            </a:r>
            <a:r>
              <a:rPr lang="en-US" sz="1400" dirty="0" err="1">
                <a:latin typeface="Courier New" panose="02070309020205020404" pitchFamily="49" charset="0"/>
                <a:cs typeface="Courier New" panose="02070309020205020404" pitchFamily="49" charset="0"/>
              </a:rPr>
              <a:t>memory.c</a:t>
            </a:r>
            <a:r>
              <a:rPr lang="en-US" sz="1400" dirty="0">
                <a:latin typeface="Courier New" panose="02070309020205020404" pitchFamily="49" charset="0"/>
                <a:cs typeface="Courier New" panose="02070309020205020404" pitchFamily="49" charset="0"/>
              </a:rPr>
              <a:t> -Wall</a:t>
            </a:r>
          </a:p>
        </p:txBody>
      </p:sp>
      <p:sp>
        <p:nvSpPr>
          <p:cNvPr id="4" name="TextBox 3">
            <a:extLst>
              <a:ext uri="{FF2B5EF4-FFF2-40B4-BE49-F238E27FC236}">
                <a16:creationId xmlns:a16="http://schemas.microsoft.com/office/drawing/2014/main" id="{643D90B0-1CD2-A52A-36DF-7B2E51260F36}"/>
              </a:ext>
            </a:extLst>
          </p:cNvPr>
          <p:cNvSpPr txBox="1"/>
          <p:nvPr/>
        </p:nvSpPr>
        <p:spPr>
          <a:xfrm>
            <a:off x="685800" y="2179528"/>
            <a:ext cx="5326225" cy="3323987"/>
          </a:xfrm>
          <a:prstGeom prst="rect">
            <a:avLst/>
          </a:prstGeom>
          <a:solidFill>
            <a:schemeClr val="bg2">
              <a:alpha val="20000"/>
            </a:schemeClr>
          </a:solidFill>
          <a:effectLst>
            <a:softEdge rad="76200"/>
          </a:effectLst>
        </p:spPr>
        <p:txBody>
          <a:bodyPr wrap="square">
            <a:spAutoFit/>
          </a:bodyPr>
          <a:lstStyle/>
          <a:p>
            <a:pPr algn="l"/>
            <a:r>
              <a:rPr lang="en-US" sz="1400" i="0" u="none" strike="noStrike" baseline="0" dirty="0">
                <a:latin typeface="Courier New" panose="02070309020205020404" pitchFamily="49" charset="0"/>
                <a:cs typeface="Courier New" panose="02070309020205020404" pitchFamily="49" charset="0"/>
              </a:rPr>
              <a:t>#include &lt;</a:t>
            </a:r>
            <a:r>
              <a:rPr lang="en-US" sz="1400" i="0" u="none" strike="noStrike" baseline="0" dirty="0" err="1">
                <a:latin typeface="Courier New" panose="02070309020205020404" pitchFamily="49" charset="0"/>
                <a:cs typeface="Courier New" panose="02070309020205020404" pitchFamily="49" charset="0"/>
              </a:rPr>
              <a:t>stdio.h</a:t>
            </a:r>
            <a:r>
              <a:rPr lang="en-US" sz="1400" i="0" u="none" strike="noStrike" baseline="0" dirty="0">
                <a:latin typeface="Courier New" panose="02070309020205020404" pitchFamily="49" charset="0"/>
                <a:cs typeface="Courier New" panose="02070309020205020404" pitchFamily="49" charset="0"/>
              </a:rPr>
              <a:t>&gt;</a:t>
            </a:r>
          </a:p>
          <a:p>
            <a:pPr algn="l"/>
            <a:r>
              <a:rPr lang="en-US" sz="1400" i="0" u="none" strike="noStrike" baseline="0" dirty="0">
                <a:latin typeface="Courier New" panose="02070309020205020404" pitchFamily="49" charset="0"/>
                <a:cs typeface="Courier New" panose="02070309020205020404" pitchFamily="49" charset="0"/>
              </a:rPr>
              <a:t>#include &lt;</a:t>
            </a:r>
            <a:r>
              <a:rPr lang="en-US" sz="1400" i="0" u="none" strike="noStrike" baseline="0" dirty="0" err="1">
                <a:latin typeface="Courier New" panose="02070309020205020404" pitchFamily="49" charset="0"/>
                <a:cs typeface="Courier New" panose="02070309020205020404" pitchFamily="49" charset="0"/>
              </a:rPr>
              <a:t>stdlib.h</a:t>
            </a:r>
            <a:r>
              <a:rPr lang="en-US" sz="1400" i="0" u="none" strike="noStrike" baseline="0" dirty="0">
                <a:latin typeface="Courier New" panose="02070309020205020404" pitchFamily="49" charset="0"/>
                <a:cs typeface="Courier New" panose="02070309020205020404" pitchFamily="49" charset="0"/>
              </a:rPr>
              <a:t>&gt;</a:t>
            </a:r>
          </a:p>
          <a:p>
            <a:pPr algn="l"/>
            <a:r>
              <a:rPr lang="en-US" sz="1400" i="0" u="none" strike="noStrike" baseline="0" dirty="0">
                <a:latin typeface="Courier New" panose="02070309020205020404" pitchFamily="49" charset="0"/>
                <a:cs typeface="Courier New" panose="02070309020205020404" pitchFamily="49" charset="0"/>
              </a:rPr>
              <a:t>#include &lt;</a:t>
            </a:r>
            <a:r>
              <a:rPr lang="en-US" sz="1400" i="0" u="none" strike="noStrike" baseline="0" dirty="0" err="1">
                <a:latin typeface="Courier New" panose="02070309020205020404" pitchFamily="49" charset="0"/>
                <a:cs typeface="Courier New" panose="02070309020205020404" pitchFamily="49" charset="0"/>
              </a:rPr>
              <a:t>unistd.h</a:t>
            </a:r>
            <a:r>
              <a:rPr lang="en-US" sz="1400" i="0" u="none" strike="noStrike" baseline="0" dirty="0">
                <a:latin typeface="Courier New" panose="02070309020205020404" pitchFamily="49" charset="0"/>
                <a:cs typeface="Courier New" panose="02070309020205020404" pitchFamily="49" charset="0"/>
              </a:rPr>
              <a:t>&gt;</a:t>
            </a:r>
          </a:p>
          <a:p>
            <a:pPr algn="l"/>
            <a:endParaRPr lang="en-US" sz="1400" i="0" u="none" strike="noStrike" baseline="0" dirty="0">
              <a:latin typeface="Courier New" panose="02070309020205020404" pitchFamily="49" charset="0"/>
              <a:cs typeface="Courier New" panose="02070309020205020404" pitchFamily="49" charset="0"/>
            </a:endParaRPr>
          </a:p>
          <a:p>
            <a:pPr algn="l"/>
            <a:r>
              <a:rPr lang="en-US" sz="1400" i="0" u="none" strike="noStrike" baseline="0" dirty="0">
                <a:latin typeface="Courier New" panose="02070309020205020404" pitchFamily="49" charset="0"/>
                <a:cs typeface="Courier New" panose="02070309020205020404" pitchFamily="49" charset="0"/>
              </a:rPr>
              <a:t>int main(int </a:t>
            </a:r>
            <a:r>
              <a:rPr lang="en-US" sz="1400" i="0" u="none" strike="noStrike" baseline="0" dirty="0" err="1">
                <a:latin typeface="Courier New" panose="02070309020205020404" pitchFamily="49" charset="0"/>
                <a:cs typeface="Courier New" panose="02070309020205020404" pitchFamily="49" charset="0"/>
              </a:rPr>
              <a:t>argc</a:t>
            </a:r>
            <a:r>
              <a:rPr lang="en-US" sz="1400" i="0" u="none" strike="noStrike" baseline="0" dirty="0">
                <a:latin typeface="Courier New" panose="02070309020205020404" pitchFamily="49" charset="0"/>
                <a:cs typeface="Courier New" panose="02070309020205020404" pitchFamily="49" charset="0"/>
              </a:rPr>
              <a:t>, char *</a:t>
            </a:r>
            <a:r>
              <a:rPr lang="en-US" sz="1400" i="0" u="none" strike="noStrike" baseline="0" dirty="0" err="1">
                <a:latin typeface="Courier New" panose="02070309020205020404" pitchFamily="49" charset="0"/>
                <a:cs typeface="Courier New" panose="02070309020205020404" pitchFamily="49" charset="0"/>
              </a:rPr>
              <a:t>argv</a:t>
            </a:r>
            <a:r>
              <a:rPr lang="en-US" sz="1400" i="0" u="none" strike="noStrike" baseline="0" dirty="0" smtClean="0">
                <a:latin typeface="Courier New" panose="02070309020205020404" pitchFamily="49" charset="0"/>
                <a:cs typeface="Courier New" panose="02070309020205020404" pitchFamily="49" charset="0"/>
              </a:rPr>
              <a:t>[])</a:t>
            </a:r>
          </a:p>
          <a:p>
            <a:pPr algn="l"/>
            <a:r>
              <a:rPr lang="en-US" sz="1400" i="0" u="none" strike="noStrike" baseline="0" dirty="0" smtClean="0">
                <a:latin typeface="Courier New" panose="02070309020205020404" pitchFamily="49" charset="0"/>
                <a:cs typeface="Courier New" panose="02070309020205020404" pitchFamily="49" charset="0"/>
              </a:rPr>
              <a:t>{</a:t>
            </a:r>
            <a:endParaRPr lang="en-US" sz="1400" i="0" u="none" strike="noStrike" baseline="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  int </a:t>
            </a:r>
            <a:r>
              <a:rPr lang="en-US" sz="1400" i="0" u="none" strike="noStrike" baseline="0" dirty="0">
                <a:latin typeface="Courier New" panose="02070309020205020404" pitchFamily="49" charset="0"/>
                <a:cs typeface="Courier New" panose="02070309020205020404" pitchFamily="49" charset="0"/>
              </a:rPr>
              <a:t>*p = malloc(</a:t>
            </a:r>
            <a:r>
              <a:rPr lang="en-US" sz="1400" i="0" u="none" strike="noStrike" baseline="0" dirty="0" err="1">
                <a:latin typeface="Courier New" panose="02070309020205020404" pitchFamily="49" charset="0"/>
                <a:cs typeface="Courier New" panose="02070309020205020404" pitchFamily="49" charset="0"/>
              </a:rPr>
              <a:t>sizeof</a:t>
            </a:r>
            <a:r>
              <a:rPr lang="en-US" sz="1400" i="0" u="none" strike="noStrike" baseline="0" dirty="0">
                <a:latin typeface="Courier New" panose="02070309020205020404" pitchFamily="49" charset="0"/>
                <a:cs typeface="Courier New" panose="02070309020205020404" pitchFamily="49" charset="0"/>
              </a:rPr>
              <a:t>(int));  </a:t>
            </a:r>
          </a:p>
          <a:p>
            <a:pPr algn="l"/>
            <a:r>
              <a:rPr lang="en-US" sz="1400" dirty="0">
                <a:latin typeface="Courier New" panose="02070309020205020404" pitchFamily="49" charset="0"/>
                <a:cs typeface="Courier New" panose="02070309020205020404" pitchFamily="49" charset="0"/>
              </a:rPr>
              <a:t>  </a:t>
            </a:r>
            <a:r>
              <a:rPr lang="en-US" sz="1400" i="0" u="none" strike="noStrike" baseline="0" dirty="0" err="1">
                <a:latin typeface="Courier New" panose="02070309020205020404" pitchFamily="49" charset="0"/>
                <a:cs typeface="Courier New" panose="02070309020205020404" pitchFamily="49" charset="0"/>
              </a:rPr>
              <a:t>printf</a:t>
            </a:r>
            <a:r>
              <a:rPr lang="en-US" sz="1400" i="0" u="none" strike="noStrike" baseline="0" dirty="0">
                <a:latin typeface="Courier New" panose="02070309020205020404" pitchFamily="49" charset="0"/>
                <a:cs typeface="Courier New" panose="02070309020205020404" pitchFamily="49" charset="0"/>
              </a:rPr>
              <a:t>("(%d) p: %p\n", </a:t>
            </a:r>
            <a:r>
              <a:rPr lang="en-US" sz="1400" i="0" u="none" strike="noStrike" baseline="0" dirty="0" err="1">
                <a:latin typeface="Courier New" panose="02070309020205020404" pitchFamily="49" charset="0"/>
                <a:cs typeface="Courier New" panose="02070309020205020404" pitchFamily="49" charset="0"/>
              </a:rPr>
              <a:t>getpid</a:t>
            </a:r>
            <a:r>
              <a:rPr lang="en-US" sz="1400" i="0" u="none" strike="noStrike" baseline="0" dirty="0">
                <a:latin typeface="Courier New" panose="02070309020205020404" pitchFamily="49" charset="0"/>
                <a:cs typeface="Courier New" panose="02070309020205020404" pitchFamily="49" charset="0"/>
              </a:rPr>
              <a:t>(), p); </a:t>
            </a:r>
          </a:p>
          <a:p>
            <a:pPr algn="l"/>
            <a:r>
              <a:rPr lang="en-US" sz="1400" i="0" u="none" strike="noStrike" baseline="0" dirty="0">
                <a:latin typeface="Courier New" panose="02070309020205020404" pitchFamily="49" charset="0"/>
                <a:cs typeface="Courier New" panose="02070309020205020404" pitchFamily="49" charset="0"/>
              </a:rPr>
              <a:t>  *p = 0; </a:t>
            </a:r>
          </a:p>
          <a:p>
            <a:pPr algn="l"/>
            <a:r>
              <a:rPr lang="en-US" sz="1400" i="0" u="none" strike="noStrike" baseline="0" dirty="0">
                <a:latin typeface="Courier New" panose="02070309020205020404" pitchFamily="49" charset="0"/>
                <a:cs typeface="Courier New" panose="02070309020205020404" pitchFamily="49" charset="0"/>
              </a:rPr>
              <a:t>  while (1) {</a:t>
            </a:r>
          </a:p>
          <a:p>
            <a:pPr algn="l"/>
            <a:r>
              <a:rPr lang="en-US" sz="1400" i="0" u="none" strike="noStrike" baseline="0" dirty="0">
                <a:latin typeface="Courier New" panose="02070309020205020404" pitchFamily="49" charset="0"/>
                <a:cs typeface="Courier New" panose="02070309020205020404" pitchFamily="49" charset="0"/>
              </a:rPr>
              <a:t>    *p = *p + 1;</a:t>
            </a:r>
          </a:p>
          <a:p>
            <a:pPr algn="l"/>
            <a:r>
              <a:rPr lang="pt-BR" sz="1400" i="0" u="none" strike="noStrike" baseline="0" dirty="0">
                <a:latin typeface="Courier New" panose="02070309020205020404" pitchFamily="49" charset="0"/>
                <a:cs typeface="Courier New" panose="02070309020205020404" pitchFamily="49" charset="0"/>
              </a:rPr>
              <a:t>    printf("(%d) p: %d\n", getpid(), *p); </a:t>
            </a:r>
          </a:p>
          <a:p>
            <a:pPr algn="l"/>
            <a:r>
              <a:rPr lang="en-US" sz="1400" i="0" u="none" strike="noStrike" baseline="0" dirty="0">
                <a:latin typeface="Courier New" panose="02070309020205020404" pitchFamily="49" charset="0"/>
                <a:cs typeface="Courier New" panose="02070309020205020404" pitchFamily="49" charset="0"/>
              </a:rPr>
              <a:t>  }</a:t>
            </a:r>
          </a:p>
          <a:p>
            <a:pPr algn="l"/>
            <a:r>
              <a:rPr lang="en-US" sz="1400" i="0" u="none" strike="noStrike" baseline="0" dirty="0">
                <a:latin typeface="Courier New" panose="02070309020205020404" pitchFamily="49" charset="0"/>
                <a:cs typeface="Courier New" panose="02070309020205020404" pitchFamily="49" charset="0"/>
              </a:rPr>
              <a:t>  return 0;</a:t>
            </a:r>
          </a:p>
          <a:p>
            <a:pPr algn="l"/>
            <a:r>
              <a:rPr lang="en-US" sz="1400" i="0" u="none" strike="noStrike" baseline="0" dirty="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A2718BBC-E520-C439-97F1-C31D245A8116}"/>
              </a:ext>
            </a:extLst>
          </p:cNvPr>
          <p:cNvSpPr txBox="1"/>
          <p:nvPr/>
        </p:nvSpPr>
        <p:spPr>
          <a:xfrm>
            <a:off x="5638800" y="2286658"/>
            <a:ext cx="5326225" cy="307777"/>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./memory</a:t>
            </a:r>
          </a:p>
        </p:txBody>
      </p:sp>
      <p:sp>
        <p:nvSpPr>
          <p:cNvPr id="6" name="TextBox 5">
            <a:extLst>
              <a:ext uri="{FF2B5EF4-FFF2-40B4-BE49-F238E27FC236}">
                <a16:creationId xmlns:a16="http://schemas.microsoft.com/office/drawing/2014/main" id="{574EE130-AD6A-9EE1-2803-CA2304F7A27C}"/>
              </a:ext>
            </a:extLst>
          </p:cNvPr>
          <p:cNvSpPr txBox="1"/>
          <p:nvPr/>
        </p:nvSpPr>
        <p:spPr>
          <a:xfrm>
            <a:off x="5662709" y="3783568"/>
            <a:ext cx="5462491" cy="738664"/>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smtClean="0">
                <a:latin typeface="Courier New" panose="02070309020205020404" pitchFamily="49" charset="0"/>
                <a:cs typeface="Courier New" panose="02070309020205020404" pitchFamily="49" charset="0"/>
              </a:rPr>
              <a:t>laptop</a:t>
            </a:r>
            <a:r>
              <a:rPr lang="en-US" sz="1400" dirty="0">
                <a:latin typeface="Courier New" panose="02070309020205020404" pitchFamily="49" charset="0"/>
                <a:cs typeface="Courier New" panose="02070309020205020404" pitchFamily="49" charset="0"/>
              </a:rPr>
              <a:t>&gt; </a:t>
            </a:r>
            <a:r>
              <a:rPr lang="pt-BR" sz="1400" dirty="0">
                <a:latin typeface="Courier New" panose="02070309020205020404" pitchFamily="49" charset="0"/>
                <a:cs typeface="Courier New" panose="02070309020205020404" pitchFamily="49" charset="0"/>
              </a:rPr>
              <a:t>./memory &amp; ./memory</a:t>
            </a:r>
          </a:p>
          <a:p>
            <a:r>
              <a:rPr lang="en-US" sz="1400" dirty="0">
                <a:latin typeface="Courier New" panose="02070309020205020404" pitchFamily="49" charset="0"/>
                <a:cs typeface="Courier New" panose="02070309020205020404" pitchFamily="49" charset="0"/>
              </a:rPr>
              <a:t>(120) p: 0x200000</a:t>
            </a:r>
          </a:p>
          <a:p>
            <a:r>
              <a:rPr lang="en-US" sz="1400" dirty="0">
                <a:latin typeface="Courier New" panose="02070309020205020404" pitchFamily="49" charset="0"/>
                <a:cs typeface="Courier New" panose="02070309020205020404" pitchFamily="49" charset="0"/>
              </a:rPr>
              <a:t>(254) p: 0x200000</a:t>
            </a:r>
          </a:p>
        </p:txBody>
      </p:sp>
      <p:sp>
        <p:nvSpPr>
          <p:cNvPr id="7" name="TextBox 6">
            <a:extLst>
              <a:ext uri="{FF2B5EF4-FFF2-40B4-BE49-F238E27FC236}">
                <a16:creationId xmlns:a16="http://schemas.microsoft.com/office/drawing/2014/main" id="{E4128FE9-36BA-B77B-8776-59813D1EF6CC}"/>
              </a:ext>
            </a:extLst>
          </p:cNvPr>
          <p:cNvSpPr txBox="1"/>
          <p:nvPr/>
        </p:nvSpPr>
        <p:spPr>
          <a:xfrm>
            <a:off x="5638800" y="2564249"/>
            <a:ext cx="5486400" cy="1169551"/>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r>
              <a:rPr lang="en-US" sz="1400" dirty="0">
                <a:latin typeface="Courier New" panose="02070309020205020404" pitchFamily="49" charset="0"/>
                <a:cs typeface="Courier New" panose="02070309020205020404" pitchFamily="49" charset="0"/>
              </a:rPr>
              <a:t>(120) p: 0x200000</a:t>
            </a:r>
          </a:p>
          <a:p>
            <a:r>
              <a:rPr lang="en-US" sz="1400" dirty="0">
                <a:latin typeface="Courier New" panose="02070309020205020404" pitchFamily="49" charset="0"/>
                <a:cs typeface="Courier New" panose="02070309020205020404" pitchFamily="49" charset="0"/>
              </a:rPr>
              <a:t>(120) p: 1</a:t>
            </a:r>
          </a:p>
          <a:p>
            <a:r>
              <a:rPr lang="en-US" sz="1400" dirty="0">
                <a:latin typeface="Courier New" panose="02070309020205020404" pitchFamily="49" charset="0"/>
                <a:cs typeface="Courier New" panose="02070309020205020404" pitchFamily="49" charset="0"/>
              </a:rPr>
              <a:t>(120) p: 2</a:t>
            </a:r>
          </a:p>
          <a:p>
            <a:r>
              <a:rPr lang="en-US" sz="1400" dirty="0">
                <a:latin typeface="Courier New" panose="02070309020205020404" pitchFamily="49" charset="0"/>
                <a:cs typeface="Courier New" panose="02070309020205020404" pitchFamily="49" charset="0"/>
              </a:rPr>
              <a:t>(120) p: 3</a:t>
            </a:r>
          </a:p>
          <a:p>
            <a:r>
              <a:rPr lang="en-US" sz="1400" dirty="0">
                <a:latin typeface="Courier New" panose="02070309020205020404" pitchFamily="49" charset="0"/>
                <a:cs typeface="Courier New" panose="02070309020205020404" pitchFamily="49" charset="0"/>
              </a:rPr>
              <a:t>(120) p: 4</a:t>
            </a:r>
          </a:p>
        </p:txBody>
      </p:sp>
      <p:sp>
        <p:nvSpPr>
          <p:cNvPr id="12" name="TextBox 11">
            <a:extLst>
              <a:ext uri="{FF2B5EF4-FFF2-40B4-BE49-F238E27FC236}">
                <a16:creationId xmlns:a16="http://schemas.microsoft.com/office/drawing/2014/main" id="{D58B6F51-0ACB-3742-234E-BB96888CB4CB}"/>
              </a:ext>
            </a:extLst>
          </p:cNvPr>
          <p:cNvSpPr txBox="1"/>
          <p:nvPr/>
        </p:nvSpPr>
        <p:spPr>
          <a:xfrm>
            <a:off x="5138077" y="4813518"/>
            <a:ext cx="685800" cy="307777"/>
          </a:xfrm>
          <a:prstGeom prst="rect">
            <a:avLst/>
          </a:prstGeom>
          <a:noFill/>
        </p:spPr>
        <p:txBody>
          <a:bodyPr wrap="square">
            <a:spAutoFit/>
          </a:bodyPr>
          <a:lstStyle/>
          <a:p>
            <a:pPr marL="0" indent="0" algn="ctr">
              <a:buNone/>
            </a:pPr>
            <a:r>
              <a:rPr lang="en-US" sz="1400" dirty="0">
                <a:latin typeface="+mn-lt"/>
              </a:rPr>
              <a:t>a) </a:t>
            </a:r>
          </a:p>
        </p:txBody>
      </p:sp>
      <p:sp>
        <p:nvSpPr>
          <p:cNvPr id="13" name="TextBox 12">
            <a:extLst>
              <a:ext uri="{FF2B5EF4-FFF2-40B4-BE49-F238E27FC236}">
                <a16:creationId xmlns:a16="http://schemas.microsoft.com/office/drawing/2014/main" id="{5703B54D-A046-A85E-4D52-62D3355868CB}"/>
              </a:ext>
            </a:extLst>
          </p:cNvPr>
          <p:cNvSpPr txBox="1"/>
          <p:nvPr/>
        </p:nvSpPr>
        <p:spPr>
          <a:xfrm>
            <a:off x="7550886" y="4841745"/>
            <a:ext cx="685800" cy="307777"/>
          </a:xfrm>
          <a:prstGeom prst="rect">
            <a:avLst/>
          </a:prstGeom>
          <a:noFill/>
        </p:spPr>
        <p:txBody>
          <a:bodyPr wrap="square">
            <a:spAutoFit/>
          </a:bodyPr>
          <a:lstStyle/>
          <a:p>
            <a:pPr marL="0" indent="0" algn="ctr">
              <a:buNone/>
            </a:pPr>
            <a:r>
              <a:rPr lang="en-US" sz="1400" dirty="0">
                <a:latin typeface="+mn-lt"/>
              </a:rPr>
              <a:t>b) </a:t>
            </a:r>
          </a:p>
        </p:txBody>
      </p:sp>
      <p:sp>
        <p:nvSpPr>
          <p:cNvPr id="9" name="TextBox 8">
            <a:extLst>
              <a:ext uri="{FF2B5EF4-FFF2-40B4-BE49-F238E27FC236}">
                <a16:creationId xmlns:a16="http://schemas.microsoft.com/office/drawing/2014/main" id="{546789D1-E1BD-51E6-47B4-9373F0183378}"/>
              </a:ext>
            </a:extLst>
          </p:cNvPr>
          <p:cNvSpPr txBox="1"/>
          <p:nvPr/>
        </p:nvSpPr>
        <p:spPr>
          <a:xfrm>
            <a:off x="5694804" y="4813518"/>
            <a:ext cx="2034071"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(120) p: 1</a:t>
            </a:r>
          </a:p>
          <a:p>
            <a:r>
              <a:rPr lang="en-US" sz="1400" dirty="0" smtClean="0">
                <a:latin typeface="Courier New" panose="02070309020205020404" pitchFamily="49" charset="0"/>
                <a:cs typeface="Courier New" panose="02070309020205020404" pitchFamily="49" charset="0"/>
              </a:rPr>
              <a:t>(120) </a:t>
            </a:r>
            <a:r>
              <a:rPr lang="en-US" sz="1400" dirty="0">
                <a:latin typeface="Courier New" panose="02070309020205020404" pitchFamily="49" charset="0"/>
                <a:cs typeface="Courier New" panose="02070309020205020404" pitchFamily="49" charset="0"/>
              </a:rPr>
              <a:t>p: 2</a:t>
            </a:r>
          </a:p>
          <a:p>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254) p: </a:t>
            </a:r>
            <a:r>
              <a:rPr lang="en-US" sz="1400" dirty="0" smtClean="0">
                <a:latin typeface="Courier New" panose="02070309020205020404" pitchFamily="49" charset="0"/>
                <a:cs typeface="Courier New" panose="02070309020205020404" pitchFamily="49" charset="0"/>
              </a:rPr>
              <a:t>1</a:t>
            </a:r>
            <a:endParaRPr lang="en-US" sz="1400" dirty="0">
              <a:latin typeface="Courier New" panose="02070309020205020404" pitchFamily="49" charset="0"/>
              <a:cs typeface="Courier New" panose="02070309020205020404" pitchFamily="49" charset="0"/>
            </a:endParaRPr>
          </a:p>
          <a:p>
            <a:r>
              <a:rPr lang="en-US" sz="1400" dirty="0" smtClean="0">
                <a:latin typeface="Courier New" panose="02070309020205020404" pitchFamily="49" charset="0"/>
                <a:cs typeface="Courier New" panose="02070309020205020404" pitchFamily="49" charset="0"/>
              </a:rPr>
              <a:t>(254) </a:t>
            </a:r>
            <a:r>
              <a:rPr lang="en-US" sz="1400" dirty="0">
                <a:latin typeface="Courier New" panose="02070309020205020404" pitchFamily="49" charset="0"/>
                <a:cs typeface="Courier New" panose="02070309020205020404" pitchFamily="49" charset="0"/>
              </a:rPr>
              <a:t>p: </a:t>
            </a:r>
            <a:r>
              <a:rPr lang="en-US" sz="1400" dirty="0" smtClean="0">
                <a:latin typeface="Courier New" panose="02070309020205020404" pitchFamily="49" charset="0"/>
                <a:cs typeface="Courier New" panose="02070309020205020404" pitchFamily="49" charset="0"/>
              </a:rPr>
              <a:t>2</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(254) p: </a:t>
            </a:r>
            <a:r>
              <a:rPr lang="en-US" sz="1400" dirty="0" smtClean="0">
                <a:latin typeface="Courier New" panose="02070309020205020404" pitchFamily="49" charset="0"/>
                <a:cs typeface="Courier New" panose="02070309020205020404" pitchFamily="49" charset="0"/>
              </a:rPr>
              <a:t>3</a:t>
            </a:r>
          </a:p>
          <a:p>
            <a:r>
              <a:rPr lang="en-US" sz="1400" dirty="0">
                <a:latin typeface="Courier New" panose="02070309020205020404" pitchFamily="49" charset="0"/>
                <a:cs typeface="Courier New" panose="02070309020205020404" pitchFamily="49" charset="0"/>
              </a:rPr>
              <a:t>(120) p: 3</a:t>
            </a:r>
          </a:p>
          <a:p>
            <a:r>
              <a:rPr lang="en-US" sz="1400" dirty="0" smtClean="0">
                <a:latin typeface="Courier New" panose="02070309020205020404" pitchFamily="49" charset="0"/>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a:p>
            <a:pPr algn="l"/>
            <a:r>
              <a:rPr lang="en-US" sz="1400" dirty="0">
                <a:latin typeface="Courier New" panose="02070309020205020404" pitchFamily="49" charset="0"/>
                <a:cs typeface="Courier New" panose="02070309020205020404" pitchFamily="49" charset="0"/>
              </a:rPr>
              <a:t> </a:t>
            </a:r>
          </a:p>
        </p:txBody>
      </p:sp>
      <p:sp>
        <p:nvSpPr>
          <p:cNvPr id="16" name="TextBox 15">
            <a:extLst>
              <a:ext uri="{FF2B5EF4-FFF2-40B4-BE49-F238E27FC236}">
                <a16:creationId xmlns:a16="http://schemas.microsoft.com/office/drawing/2014/main" id="{559A3795-6E0C-149F-6DA0-2258DD123564}"/>
              </a:ext>
            </a:extLst>
          </p:cNvPr>
          <p:cNvSpPr txBox="1"/>
          <p:nvPr/>
        </p:nvSpPr>
        <p:spPr>
          <a:xfrm>
            <a:off x="8285602" y="4813518"/>
            <a:ext cx="2034071" cy="1815882"/>
          </a:xfrm>
          <a:prstGeom prst="rect">
            <a:avLst/>
          </a:prstGeom>
          <a:solidFill>
            <a:schemeClr val="bg2">
              <a:alpha val="20000"/>
            </a:schemeClr>
          </a:solidFill>
          <a:effectLst>
            <a:outerShdw blurRad="50800" dist="50800" dir="5400000" sx="4000" sy="4000" algn="ctr" rotWithShape="0">
              <a:srgbClr val="000000">
                <a:alpha val="43137"/>
              </a:srgbClr>
            </a:outerShdw>
            <a:softEdge rad="76200"/>
          </a:effectLst>
        </p:spPr>
        <p:txBody>
          <a:bodyPr wrap="square">
            <a:spAutoFit/>
          </a:bodyPr>
          <a:lstStyle/>
          <a:p>
            <a:pPr algn="l"/>
            <a:r>
              <a:rPr lang="en-US" sz="1400" dirty="0">
                <a:latin typeface="Courier New" panose="02070309020205020404" pitchFamily="49" charset="0"/>
                <a:cs typeface="Courier New" panose="02070309020205020404" pitchFamily="49" charset="0"/>
              </a:rPr>
              <a:t>(120) p: 1</a:t>
            </a:r>
          </a:p>
          <a:p>
            <a:r>
              <a:rPr lang="en-US" sz="1400" dirty="0">
                <a:latin typeface="Courier New" panose="02070309020205020404" pitchFamily="49" charset="0"/>
                <a:cs typeface="Courier New" panose="02070309020205020404" pitchFamily="49" charset="0"/>
              </a:rPr>
              <a:t>(254) p: 1</a:t>
            </a:r>
          </a:p>
          <a:p>
            <a:r>
              <a:rPr lang="en-US" sz="1400" dirty="0">
                <a:latin typeface="Courier New" panose="02070309020205020404" pitchFamily="49" charset="0"/>
                <a:cs typeface="Courier New" panose="02070309020205020404" pitchFamily="49" charset="0"/>
              </a:rPr>
              <a:t>(120) p: 2</a:t>
            </a:r>
          </a:p>
          <a:p>
            <a:r>
              <a:rPr lang="en-US" sz="1400" dirty="0">
                <a:latin typeface="Courier New" panose="02070309020205020404" pitchFamily="49" charset="0"/>
                <a:cs typeface="Courier New" panose="02070309020205020404" pitchFamily="49" charset="0"/>
              </a:rPr>
              <a:t>(254) p: 2</a:t>
            </a:r>
          </a:p>
          <a:p>
            <a:r>
              <a:rPr lang="en-US" sz="1400" dirty="0">
                <a:latin typeface="Courier New" panose="02070309020205020404" pitchFamily="49" charset="0"/>
                <a:cs typeface="Courier New" panose="02070309020205020404" pitchFamily="49" charset="0"/>
              </a:rPr>
              <a:t>(120) p: 3</a:t>
            </a:r>
          </a:p>
          <a:p>
            <a:r>
              <a:rPr lang="en-US" sz="1400" dirty="0">
                <a:latin typeface="Courier New" panose="02070309020205020404" pitchFamily="49" charset="0"/>
                <a:cs typeface="Courier New" panose="02070309020205020404" pitchFamily="49" charset="0"/>
              </a:rPr>
              <a:t>(254) p: 3</a:t>
            </a:r>
          </a:p>
          <a:p>
            <a:r>
              <a:rPr lang="en-US" sz="1400" dirty="0">
                <a:latin typeface="Courier New" panose="02070309020205020404" pitchFamily="49" charset="0"/>
                <a:cs typeface="Courier New" panose="02070309020205020404" pitchFamily="49" charset="0"/>
              </a:rPr>
              <a:t>…</a:t>
            </a:r>
          </a:p>
          <a:p>
            <a:pPr algn="l"/>
            <a:r>
              <a:rPr lang="en-US" sz="1400" dirty="0">
                <a:latin typeface="Courier New" panose="02070309020205020404" pitchFamily="49" charset="0"/>
                <a:cs typeface="Courier New" panose="02070309020205020404" pitchFamily="49" charset="0"/>
              </a:rPr>
              <a:t> </a:t>
            </a:r>
          </a:p>
        </p:txBody>
      </p:sp>
      <p:sp>
        <p:nvSpPr>
          <p:cNvPr id="8" name="Date Placeholder 7"/>
          <p:cNvSpPr>
            <a:spLocks noGrp="1"/>
          </p:cNvSpPr>
          <p:nvPr>
            <p:ph type="dt" sz="half" idx="10"/>
          </p:nvPr>
        </p:nvSpPr>
        <p:spPr/>
        <p:txBody>
          <a:bodyPr/>
          <a:lstStyle/>
          <a:p>
            <a:r>
              <a:rPr lang="en-US" smtClean="0"/>
              <a:t>1/13/2025, Lecture 1</a:t>
            </a:r>
            <a:endParaRPr lang="en-US"/>
          </a:p>
        </p:txBody>
      </p:sp>
      <p:sp>
        <p:nvSpPr>
          <p:cNvPr id="10" name="Footer Placeholder 9"/>
          <p:cNvSpPr>
            <a:spLocks noGrp="1"/>
          </p:cNvSpPr>
          <p:nvPr>
            <p:ph type="ftr" sz="quarter" idx="11"/>
          </p:nvPr>
        </p:nvSpPr>
        <p:spPr/>
        <p:txBody>
          <a:bodyPr/>
          <a:lstStyle/>
          <a:p>
            <a:r>
              <a:rPr lang="en-US" smtClean="0"/>
              <a:t>CSC4103, Spring 2025, Operating Systems Introduction</a:t>
            </a:r>
            <a:endParaRPr lang="en-US" dirty="0"/>
          </a:p>
        </p:txBody>
      </p:sp>
      <p:sp>
        <p:nvSpPr>
          <p:cNvPr id="11" name="Slide Number Placeholder 10"/>
          <p:cNvSpPr>
            <a:spLocks noGrp="1"/>
          </p:cNvSpPr>
          <p:nvPr>
            <p:ph type="sldNum" sz="quarter" idx="12"/>
          </p:nvPr>
        </p:nvSpPr>
        <p:spPr/>
        <p:txBody>
          <a:bodyPr>
            <a:normAutofit lnSpcReduction="10000"/>
          </a:bodyPr>
          <a:lstStyle/>
          <a:p>
            <a:fld id="{B6F15528-21DE-4FAA-801E-634DDDAF4B2B}" type="slidenum">
              <a:rPr lang="en-US" smtClean="0"/>
              <a:t>23</a:t>
            </a:fld>
            <a:endParaRPr lang="en-US"/>
          </a:p>
        </p:txBody>
      </p:sp>
    </p:spTree>
    <p:extLst>
      <p:ext uri="{BB962C8B-B14F-4D97-AF65-F5344CB8AC3E}">
        <p14:creationId xmlns:p14="http://schemas.microsoft.com/office/powerpoint/2010/main" val="1298965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0-#ppt_w/2"/>
                                          </p:val>
                                        </p:tav>
                                        <p:tav tm="100000">
                                          <p:val>
                                            <p:strVal val="#ppt_x"/>
                                          </p:val>
                                        </p:tav>
                                      </p:tavLst>
                                    </p:anim>
                                    <p:anim calcmode="lin" valueType="num">
                                      <p:cBhvr additive="base">
                                        <p:cTn id="3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0-#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0-#ppt_w/2"/>
                                          </p:val>
                                        </p:tav>
                                        <p:tav tm="100000">
                                          <p:val>
                                            <p:strVal val="#ppt_x"/>
                                          </p:val>
                                        </p:tav>
                                      </p:tavLst>
                                    </p:anim>
                                    <p:anim calcmode="lin" valueType="num">
                                      <p:cBhvr additive="base">
                                        <p:cTn id="4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12" grpId="0"/>
      <p:bldP spid="13" grpId="0"/>
      <p:bldP spid="9" grpId="0" animBg="1"/>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9FDB-7E92-AF83-A699-2F4C7AD85C77}"/>
              </a:ext>
            </a:extLst>
          </p:cNvPr>
          <p:cNvSpPr>
            <a:spLocks noGrp="1"/>
          </p:cNvSpPr>
          <p:nvPr>
            <p:ph type="title"/>
          </p:nvPr>
        </p:nvSpPr>
        <p:spPr/>
        <p:txBody>
          <a:bodyPr/>
          <a:lstStyle/>
          <a:p>
            <a:r>
              <a:rPr lang="en-US" dirty="0" smtClean="0"/>
              <a:t>Three main Hats</a:t>
            </a:r>
            <a:endParaRPr lang="en-US" dirty="0"/>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24</a:t>
            </a:fld>
            <a:endParaRPr lang="en-US"/>
          </a:p>
        </p:txBody>
      </p:sp>
      <p:pic>
        <p:nvPicPr>
          <p:cNvPr id="4" name="Picture 3">
            <a:extLst>
              <a:ext uri="{FF2B5EF4-FFF2-40B4-BE49-F238E27FC236}">
                <a16:creationId xmlns:a16="http://schemas.microsoft.com/office/drawing/2014/main" id="{E3C6D867-64E7-CDB6-4872-88C4CEF18B7C}"/>
              </a:ext>
            </a:extLst>
          </p:cNvPr>
          <p:cNvPicPr>
            <a:picLocks noChangeAspect="1"/>
          </p:cNvPicPr>
          <p:nvPr/>
        </p:nvPicPr>
        <p:blipFill>
          <a:blip r:embed="rId3"/>
          <a:stretch>
            <a:fillRect/>
          </a:stretch>
        </p:blipFill>
        <p:spPr>
          <a:xfrm>
            <a:off x="1661058" y="2052613"/>
            <a:ext cx="2034192" cy="1628975"/>
          </a:xfrm>
          <a:prstGeom prst="rect">
            <a:avLst/>
          </a:prstGeom>
        </p:spPr>
      </p:pic>
      <p:pic>
        <p:nvPicPr>
          <p:cNvPr id="5" name="Picture 4">
            <a:extLst>
              <a:ext uri="{FF2B5EF4-FFF2-40B4-BE49-F238E27FC236}">
                <a16:creationId xmlns:a16="http://schemas.microsoft.com/office/drawing/2014/main" id="{FD6A9DF9-CA0E-B5D7-05BD-CD7FC74E3E0E}"/>
              </a:ext>
            </a:extLst>
          </p:cNvPr>
          <p:cNvPicPr>
            <a:picLocks noChangeAspect="1"/>
          </p:cNvPicPr>
          <p:nvPr/>
        </p:nvPicPr>
        <p:blipFill>
          <a:blip r:embed="rId4"/>
          <a:stretch>
            <a:fillRect/>
          </a:stretch>
        </p:blipFill>
        <p:spPr>
          <a:xfrm>
            <a:off x="5137368" y="2062563"/>
            <a:ext cx="1941647" cy="1603627"/>
          </a:xfrm>
          <a:prstGeom prst="rect">
            <a:avLst/>
          </a:prstGeom>
        </p:spPr>
      </p:pic>
      <p:pic>
        <p:nvPicPr>
          <p:cNvPr id="6" name="Picture 5">
            <a:extLst>
              <a:ext uri="{FF2B5EF4-FFF2-40B4-BE49-F238E27FC236}">
                <a16:creationId xmlns:a16="http://schemas.microsoft.com/office/drawing/2014/main" id="{514306E2-DFE9-822D-1DEC-1A6C1340A94E}"/>
              </a:ext>
            </a:extLst>
          </p:cNvPr>
          <p:cNvPicPr>
            <a:picLocks noChangeAspect="1"/>
          </p:cNvPicPr>
          <p:nvPr/>
        </p:nvPicPr>
        <p:blipFill>
          <a:blip r:embed="rId5"/>
          <a:stretch>
            <a:fillRect/>
          </a:stretch>
        </p:blipFill>
        <p:spPr>
          <a:xfrm>
            <a:off x="7866886" y="1949976"/>
            <a:ext cx="2723321" cy="1828800"/>
          </a:xfrm>
          <a:prstGeom prst="rect">
            <a:avLst/>
          </a:prstGeom>
        </p:spPr>
      </p:pic>
      <p:sp>
        <p:nvSpPr>
          <p:cNvPr id="8" name="TextBox 7">
            <a:extLst>
              <a:ext uri="{FF2B5EF4-FFF2-40B4-BE49-F238E27FC236}">
                <a16:creationId xmlns:a16="http://schemas.microsoft.com/office/drawing/2014/main" id="{D5D1CF8C-EDF8-4795-252A-A5E60826A02E}"/>
              </a:ext>
            </a:extLst>
          </p:cNvPr>
          <p:cNvSpPr txBox="1"/>
          <p:nvPr/>
        </p:nvSpPr>
        <p:spPr>
          <a:xfrm>
            <a:off x="878483" y="4245279"/>
            <a:ext cx="3599341" cy="1938992"/>
          </a:xfrm>
          <a:prstGeom prst="rect">
            <a:avLst/>
          </a:prstGeom>
          <a:noFill/>
        </p:spPr>
        <p:txBody>
          <a:bodyPr wrap="square">
            <a:spAutoFit/>
          </a:bodyPr>
          <a:lstStyle/>
          <a:p>
            <a:pPr algn="ctr"/>
            <a:r>
              <a:rPr lang="en-US" sz="2400" u="sng" dirty="0">
                <a:latin typeface="+mn-lt"/>
              </a:rPr>
              <a:t>Referee</a:t>
            </a:r>
          </a:p>
          <a:p>
            <a:pPr lvl="1" algn="ctr"/>
            <a:r>
              <a:rPr lang="en-US" sz="2400" b="0" dirty="0">
                <a:latin typeface="+mn-lt"/>
              </a:rPr>
              <a:t>Manage protection, isolation, and sharing of resources</a:t>
            </a:r>
          </a:p>
          <a:p>
            <a:pPr lvl="2" algn="ctr"/>
            <a:endParaRPr lang="en-US" sz="2400" b="0" dirty="0">
              <a:latin typeface="+mn-lt"/>
            </a:endParaRPr>
          </a:p>
        </p:txBody>
      </p:sp>
      <p:sp>
        <p:nvSpPr>
          <p:cNvPr id="10" name="TextBox 9">
            <a:extLst>
              <a:ext uri="{FF2B5EF4-FFF2-40B4-BE49-F238E27FC236}">
                <a16:creationId xmlns:a16="http://schemas.microsoft.com/office/drawing/2014/main" id="{9BD41762-4615-AF96-7D9F-60F66DF05B67}"/>
              </a:ext>
            </a:extLst>
          </p:cNvPr>
          <p:cNvSpPr txBox="1"/>
          <p:nvPr/>
        </p:nvSpPr>
        <p:spPr>
          <a:xfrm>
            <a:off x="4349495" y="4245279"/>
            <a:ext cx="3517391" cy="2308324"/>
          </a:xfrm>
          <a:prstGeom prst="rect">
            <a:avLst/>
          </a:prstGeom>
          <a:noFill/>
        </p:spPr>
        <p:txBody>
          <a:bodyPr wrap="square">
            <a:spAutoFit/>
          </a:bodyPr>
          <a:lstStyle/>
          <a:p>
            <a:pPr algn="ctr"/>
            <a:r>
              <a:rPr lang="en-US" sz="2400" u="sng" dirty="0">
                <a:latin typeface="+mn-lt"/>
              </a:rPr>
              <a:t>Illusionist</a:t>
            </a:r>
          </a:p>
          <a:p>
            <a:pPr lvl="1" algn="ctr"/>
            <a:r>
              <a:rPr lang="en-US" sz="2400" b="0" dirty="0">
                <a:latin typeface="+mn-lt"/>
              </a:rPr>
              <a:t>Provide clean, easy-to-use abstractions of physical resources</a:t>
            </a:r>
          </a:p>
          <a:p>
            <a:pPr lvl="2" algn="ctr"/>
            <a:endParaRPr lang="en-US" sz="2400" b="0" dirty="0">
              <a:latin typeface="+mn-lt"/>
            </a:endParaRPr>
          </a:p>
        </p:txBody>
      </p:sp>
      <p:sp>
        <p:nvSpPr>
          <p:cNvPr id="11" name="TextBox 10">
            <a:extLst>
              <a:ext uri="{FF2B5EF4-FFF2-40B4-BE49-F238E27FC236}">
                <a16:creationId xmlns:a16="http://schemas.microsoft.com/office/drawing/2014/main" id="{26362A56-4366-9243-C938-3315BD79B3ED}"/>
              </a:ext>
            </a:extLst>
          </p:cNvPr>
          <p:cNvSpPr txBox="1"/>
          <p:nvPr/>
        </p:nvSpPr>
        <p:spPr>
          <a:xfrm>
            <a:off x="7780850" y="4245279"/>
            <a:ext cx="3505200" cy="1200329"/>
          </a:xfrm>
          <a:prstGeom prst="rect">
            <a:avLst/>
          </a:prstGeom>
          <a:noFill/>
        </p:spPr>
        <p:txBody>
          <a:bodyPr wrap="square">
            <a:spAutoFit/>
          </a:bodyPr>
          <a:lstStyle/>
          <a:p>
            <a:pPr algn="ctr"/>
            <a:r>
              <a:rPr lang="en-US" sz="2400" u="sng" dirty="0">
                <a:latin typeface="+mn-lt"/>
              </a:rPr>
              <a:t>Glue</a:t>
            </a:r>
          </a:p>
          <a:p>
            <a:pPr algn="ctr"/>
            <a:r>
              <a:rPr lang="en-US" sz="2400" b="0" dirty="0">
                <a:latin typeface="+mn-lt"/>
              </a:rPr>
              <a:t>Provides a set of common services</a:t>
            </a:r>
          </a:p>
        </p:txBody>
      </p:sp>
      <p:sp>
        <p:nvSpPr>
          <p:cNvPr id="12" name="Rectangle 11"/>
          <p:cNvSpPr/>
          <p:nvPr/>
        </p:nvSpPr>
        <p:spPr>
          <a:xfrm>
            <a:off x="7727401" y="1771589"/>
            <a:ext cx="3429000" cy="4480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385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3F870-A95C-DEC8-F664-64AFDA89AD3C}"/>
              </a:ext>
            </a:extLst>
          </p:cNvPr>
          <p:cNvSpPr>
            <a:spLocks noGrp="1"/>
          </p:cNvSpPr>
          <p:nvPr>
            <p:ph type="title"/>
          </p:nvPr>
        </p:nvSpPr>
        <p:spPr/>
        <p:txBody>
          <a:bodyPr/>
          <a:lstStyle/>
          <a:p>
            <a:r>
              <a:rPr lang="en-US" dirty="0" smtClean="0"/>
              <a:t>OS as Glue</a:t>
            </a:r>
            <a:endParaRPr lang="en-US" dirty="0"/>
          </a:p>
        </p:txBody>
      </p:sp>
      <p:sp>
        <p:nvSpPr>
          <p:cNvPr id="4" name="Content Placeholder 2">
            <a:extLst>
              <a:ext uri="{FF2B5EF4-FFF2-40B4-BE49-F238E27FC236}">
                <a16:creationId xmlns:a16="http://schemas.microsoft.com/office/drawing/2014/main" id="{22ADA9C4-D741-0CC4-9739-72B793E87944}"/>
              </a:ext>
            </a:extLst>
          </p:cNvPr>
          <p:cNvSpPr>
            <a:spLocks noGrp="1"/>
          </p:cNvSpPr>
          <p:nvPr>
            <p:ph idx="1"/>
          </p:nvPr>
        </p:nvSpPr>
        <p:spPr/>
        <p:txBody>
          <a:bodyPr/>
          <a:lstStyle/>
          <a:p>
            <a:r>
              <a:rPr lang="en-US" dirty="0" smtClean="0"/>
              <a:t>Provide set of common, standard </a:t>
            </a:r>
            <a:r>
              <a:rPr lang="en-US" dirty="0" smtClean="0">
                <a:solidFill>
                  <a:schemeClr val="tx2">
                    <a:lumMod val="60000"/>
                    <a:lumOff val="40000"/>
                  </a:schemeClr>
                </a:solidFill>
              </a:rPr>
              <a:t>services</a:t>
            </a:r>
            <a:r>
              <a:rPr lang="en-US" dirty="0" smtClean="0"/>
              <a:t> to applications to simplify and regularize their design</a:t>
            </a:r>
            <a:endParaRPr lang="en-US" dirty="0"/>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pPr/>
              <a:t>25</a:t>
            </a:fld>
            <a:endParaRPr lang="en-US"/>
          </a:p>
        </p:txBody>
      </p:sp>
      <p:sp>
        <p:nvSpPr>
          <p:cNvPr id="5" name="Content Placeholder 2">
            <a:extLst>
              <a:ext uri="{FF2B5EF4-FFF2-40B4-BE49-F238E27FC236}">
                <a16:creationId xmlns:a16="http://schemas.microsoft.com/office/drawing/2014/main" id="{A2905197-B43F-C94D-D464-326F3B6B9BBD}"/>
              </a:ext>
            </a:extLst>
          </p:cNvPr>
          <p:cNvSpPr txBox="1">
            <a:spLocks/>
          </p:cNvSpPr>
          <p:nvPr/>
        </p:nvSpPr>
        <p:spPr bwMode="auto">
          <a:xfrm>
            <a:off x="6477000" y="2869570"/>
            <a:ext cx="4495800" cy="269303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dirty="0" smtClean="0">
                <a:latin typeface="+mn-lt"/>
              </a:rPr>
              <a:t>Maximize </a:t>
            </a:r>
            <a:r>
              <a:rPr lang="en-US" u="sng" kern="0" dirty="0">
                <a:latin typeface="+mn-lt"/>
              </a:rPr>
              <a:t>reuse</a:t>
            </a:r>
          </a:p>
          <a:p>
            <a:pPr marL="0" indent="0" algn="ctr">
              <a:buFontTx/>
              <a:buNone/>
            </a:pPr>
            <a:endParaRPr lang="en-US" u="sng" kern="0" dirty="0">
              <a:latin typeface="+mn-lt"/>
            </a:endParaRPr>
          </a:p>
          <a:p>
            <a:pPr marL="0" indent="0" algn="ctr">
              <a:buFontTx/>
              <a:buNone/>
            </a:pPr>
            <a:r>
              <a:rPr lang="en-US" kern="0" dirty="0">
                <a:latin typeface="+mn-lt"/>
              </a:rPr>
              <a:t>Avoid re-implementing functionality from scratch.</a:t>
            </a:r>
          </a:p>
          <a:p>
            <a:pPr marL="0" indent="0" algn="ctr">
              <a:buFontTx/>
              <a:buNone/>
            </a:pPr>
            <a:r>
              <a:rPr lang="en-US" kern="0" dirty="0">
                <a:latin typeface="+mn-lt"/>
              </a:rPr>
              <a:t>Evolve components independently</a:t>
            </a:r>
          </a:p>
          <a:p>
            <a:pPr marL="0" indent="0" algn="ctr">
              <a:buFontTx/>
              <a:buNone/>
            </a:pPr>
            <a:endParaRPr lang="en-US" u="sng" kern="0" dirty="0">
              <a:latin typeface="+mn-lt"/>
            </a:endParaRPr>
          </a:p>
        </p:txBody>
      </p:sp>
      <p:sp>
        <p:nvSpPr>
          <p:cNvPr id="7" name="Content Placeholder 2">
            <a:extLst>
              <a:ext uri="{FF2B5EF4-FFF2-40B4-BE49-F238E27FC236}">
                <a16:creationId xmlns:a16="http://schemas.microsoft.com/office/drawing/2014/main" id="{0AE24DC8-0E19-6802-280E-5D04E829ED6A}"/>
              </a:ext>
            </a:extLst>
          </p:cNvPr>
          <p:cNvSpPr txBox="1">
            <a:spLocks/>
          </p:cNvSpPr>
          <p:nvPr/>
        </p:nvSpPr>
        <p:spPr bwMode="auto">
          <a:xfrm>
            <a:off x="609600" y="2883159"/>
            <a:ext cx="4495800" cy="2679441"/>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u="sng" kern="0" dirty="0">
                <a:latin typeface="+mn-lt"/>
              </a:rPr>
              <a:t>Make sharing easier</a:t>
            </a:r>
          </a:p>
          <a:p>
            <a:pPr marL="0" indent="0" algn="ctr">
              <a:buFontTx/>
              <a:buNone/>
            </a:pPr>
            <a:endParaRPr lang="en-US" u="sng" kern="0" dirty="0">
              <a:latin typeface="+mn-lt"/>
            </a:endParaRPr>
          </a:p>
          <a:p>
            <a:pPr marL="0" indent="0" algn="ctr">
              <a:buFontTx/>
              <a:buNone/>
            </a:pPr>
            <a:r>
              <a:rPr lang="en-US" kern="0" dirty="0">
                <a:latin typeface="+mn-lt"/>
              </a:rPr>
              <a:t>Simpler if all assume same basic primitives</a:t>
            </a:r>
          </a:p>
          <a:p>
            <a:pPr marL="0" indent="0" algn="ctr">
              <a:buFontTx/>
              <a:buNone/>
            </a:pPr>
            <a:endParaRPr lang="en-US" u="sng" kern="0" dirty="0">
              <a:latin typeface="+mn-lt"/>
            </a:endParaRPr>
          </a:p>
        </p:txBody>
      </p:sp>
      <p:sp>
        <p:nvSpPr>
          <p:cNvPr id="8" name="Content Placeholder 2">
            <a:extLst>
              <a:ext uri="{FF2B5EF4-FFF2-40B4-BE49-F238E27FC236}">
                <a16:creationId xmlns:a16="http://schemas.microsoft.com/office/drawing/2014/main" id="{085F90CD-342E-4F13-7233-693AA724D73D}"/>
              </a:ext>
            </a:extLst>
          </p:cNvPr>
          <p:cNvSpPr txBox="1">
            <a:spLocks/>
          </p:cNvSpPr>
          <p:nvPr/>
        </p:nvSpPr>
        <p:spPr bwMode="auto">
          <a:xfrm>
            <a:off x="1475232" y="5702535"/>
            <a:ext cx="8382000" cy="762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File System, User Interface, Network, etc.  </a:t>
            </a:r>
          </a:p>
        </p:txBody>
      </p:sp>
    </p:spTree>
    <p:extLst>
      <p:ext uri="{BB962C8B-B14F-4D97-AF65-F5344CB8AC3E}">
        <p14:creationId xmlns:p14="http://schemas.microsoft.com/office/powerpoint/2010/main" val="231662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Putting it all together</a:t>
            </a:r>
            <a:endParaRPr lang="en-US" dirty="0"/>
          </a:p>
        </p:txBody>
      </p:sp>
      <p:sp>
        <p:nvSpPr>
          <p:cNvPr id="3" name="Content Placeholder 2">
            <a:extLst>
              <a:ext uri="{FF2B5EF4-FFF2-40B4-BE49-F238E27FC236}">
                <a16:creationId xmlns:a16="http://schemas.microsoft.com/office/drawing/2014/main" id="{064BDBDE-EAD6-6B84-B51A-1F37AC724B9E}"/>
              </a:ext>
            </a:extLst>
          </p:cNvPr>
          <p:cNvSpPr>
            <a:spLocks noGrp="1"/>
          </p:cNvSpPr>
          <p:nvPr>
            <p:ph idx="1"/>
          </p:nvPr>
        </p:nvSpPr>
        <p:spPr/>
        <p:txBody>
          <a:bodyPr/>
          <a:lstStyle/>
          <a:p>
            <a:r>
              <a:rPr lang="en-US" dirty="0" smtClean="0"/>
              <a:t>Referee + Illusionist + Glue =&gt; Easy to use virtual machine </a:t>
            </a:r>
            <a:endParaRPr lang="en-US" dirty="0"/>
          </a:p>
        </p:txBody>
      </p:sp>
      <p:sp>
        <p:nvSpPr>
          <p:cNvPr id="2" name="Date Placeholder 1"/>
          <p:cNvSpPr>
            <a:spLocks noGrp="1"/>
          </p:cNvSpPr>
          <p:nvPr>
            <p:ph type="dt" sz="half" idx="10"/>
          </p:nvPr>
        </p:nvSpPr>
        <p:spPr/>
        <p:txBody>
          <a:bodyPr/>
          <a:lstStyle/>
          <a:p>
            <a:r>
              <a:rPr lang="en-US" smtClean="0"/>
              <a:t>1/13/2025, Lecture 1</a:t>
            </a:r>
            <a:endParaRPr lang="en-US"/>
          </a:p>
        </p:txBody>
      </p:sp>
      <p:sp>
        <p:nvSpPr>
          <p:cNvPr id="4" name="Footer Placeholder 3"/>
          <p:cNvSpPr>
            <a:spLocks noGrp="1"/>
          </p:cNvSpPr>
          <p:nvPr>
            <p:ph type="ftr" sz="quarter" idx="11"/>
          </p:nvPr>
        </p:nvSpPr>
        <p:spPr/>
        <p:txBody>
          <a:bodyPr/>
          <a:lstStyle/>
          <a:p>
            <a:r>
              <a:rPr lang="en-US" smtClean="0"/>
              <a:t>CSC4103, Spring 2025, Operating Systems Introduction</a:t>
            </a:r>
            <a:endParaRPr lang="en-US"/>
          </a:p>
        </p:txBody>
      </p:sp>
      <p:sp>
        <p:nvSpPr>
          <p:cNvPr id="5" name="Slide Number Placeholder 4"/>
          <p:cNvSpPr>
            <a:spLocks noGrp="1"/>
          </p:cNvSpPr>
          <p:nvPr>
            <p:ph type="sldNum" sz="quarter" idx="12"/>
          </p:nvPr>
        </p:nvSpPr>
        <p:spPr/>
        <p:txBody>
          <a:bodyPr>
            <a:normAutofit lnSpcReduction="10000"/>
          </a:bodyPr>
          <a:lstStyle/>
          <a:p>
            <a:fld id="{B6F15528-21DE-4FAA-801E-634DDDAF4B2B}" type="slidenum">
              <a:rPr lang="en-US" smtClean="0"/>
              <a:pPr/>
              <a:t>26</a:t>
            </a:fld>
            <a:endParaRPr lang="en-US"/>
          </a:p>
        </p:txBody>
      </p:sp>
      <p:grpSp>
        <p:nvGrpSpPr>
          <p:cNvPr id="27" name="Group 26"/>
          <p:cNvGrpSpPr/>
          <p:nvPr/>
        </p:nvGrpSpPr>
        <p:grpSpPr>
          <a:xfrm>
            <a:off x="98893" y="2386093"/>
            <a:ext cx="6567752" cy="4395707"/>
            <a:chOff x="98893" y="2157493"/>
            <a:chExt cx="6567752" cy="4395707"/>
          </a:xfrm>
        </p:grpSpPr>
        <p:grpSp>
          <p:nvGrpSpPr>
            <p:cNvPr id="6" name="Group 5"/>
            <p:cNvGrpSpPr/>
            <p:nvPr/>
          </p:nvGrpSpPr>
          <p:grpSpPr>
            <a:xfrm>
              <a:off x="98893" y="2157493"/>
              <a:ext cx="5997107" cy="4395707"/>
              <a:chOff x="98893" y="2157493"/>
              <a:chExt cx="5997107" cy="4395707"/>
            </a:xfrm>
          </p:grpSpPr>
          <p:sp>
            <p:nvSpPr>
              <p:cNvPr id="8" name="Rectangle 7">
                <a:extLst>
                  <a:ext uri="{FF2B5EF4-FFF2-40B4-BE49-F238E27FC236}">
                    <a16:creationId xmlns:a16="http://schemas.microsoft.com/office/drawing/2014/main" id="{CB898E5A-772B-4BD4-EA26-A35E7C11B7DA}"/>
                  </a:ext>
                </a:extLst>
              </p:cNvPr>
              <p:cNvSpPr/>
              <p:nvPr/>
            </p:nvSpPr>
            <p:spPr bwMode="auto">
              <a:xfrm>
                <a:off x="152400" y="2971800"/>
                <a:ext cx="5943600" cy="35814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9" name="Straight Arrow Connector 8">
                <a:extLst>
                  <a:ext uri="{FF2B5EF4-FFF2-40B4-BE49-F238E27FC236}">
                    <a16:creationId xmlns:a16="http://schemas.microsoft.com/office/drawing/2014/main" id="{A6870DF9-8759-371C-DDE7-AB50C44B1F86}"/>
                  </a:ext>
                </a:extLst>
              </p:cNvPr>
              <p:cNvCxnSpPr>
                <a:stCxn id="12" idx="3"/>
              </p:cNvCxnSpPr>
              <p:nvPr/>
            </p:nvCxnSpPr>
            <p:spPr bwMode="auto">
              <a:xfrm flipV="1">
                <a:off x="2438400" y="4217949"/>
                <a:ext cx="914400" cy="1115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0" name="Straight Arrow Connector 9">
                <a:extLst>
                  <a:ext uri="{FF2B5EF4-FFF2-40B4-BE49-F238E27FC236}">
                    <a16:creationId xmlns:a16="http://schemas.microsoft.com/office/drawing/2014/main" id="{45624A47-F23F-D644-7B34-A59351B061AF}"/>
                  </a:ext>
                </a:extLst>
              </p:cNvPr>
              <p:cNvCxnSpPr>
                <a:cxnSpLocks/>
              </p:cNvCxnSpPr>
              <p:nvPr/>
            </p:nvCxnSpPr>
            <p:spPr bwMode="auto">
              <a:xfrm flipH="1">
                <a:off x="2819400" y="4217949"/>
                <a:ext cx="6838" cy="354051"/>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11" name="Can 38">
                <a:extLst>
                  <a:ext uri="{FF2B5EF4-FFF2-40B4-BE49-F238E27FC236}">
                    <a16:creationId xmlns:a16="http://schemas.microsoft.com/office/drawing/2014/main" id="{38781064-7B99-B619-CB6E-0DE2DEFE24D8}"/>
                  </a:ext>
                </a:extLst>
              </p:cNvPr>
              <p:cNvSpPr/>
              <p:nvPr/>
            </p:nvSpPr>
            <p:spPr bwMode="auto">
              <a:xfrm>
                <a:off x="990600" y="4876800"/>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sp>
            <p:nvSpPr>
              <p:cNvPr id="12" name="Rounded Rectangle 6">
                <a:extLst>
                  <a:ext uri="{FF2B5EF4-FFF2-40B4-BE49-F238E27FC236}">
                    <a16:creationId xmlns:a16="http://schemas.microsoft.com/office/drawing/2014/main" id="{7991813B-3F20-7EC5-8C77-3E423F33FD87}"/>
                  </a:ext>
                </a:extLst>
              </p:cNvPr>
              <p:cNvSpPr/>
              <p:nvPr/>
            </p:nvSpPr>
            <p:spPr bwMode="auto">
              <a:xfrm>
                <a:off x="838200" y="3810000"/>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p>
            </p:txBody>
          </p:sp>
          <p:sp>
            <p:nvSpPr>
              <p:cNvPr id="13" name="Rectangle 12">
                <a:extLst>
                  <a:ext uri="{FF2B5EF4-FFF2-40B4-BE49-F238E27FC236}">
                    <a16:creationId xmlns:a16="http://schemas.microsoft.com/office/drawing/2014/main" id="{60152648-6B82-F8B2-ABD2-60D4D6E1F6E7}"/>
                  </a:ext>
                </a:extLst>
              </p:cNvPr>
              <p:cNvSpPr/>
              <p:nvPr/>
            </p:nvSpPr>
            <p:spPr bwMode="auto">
              <a:xfrm>
                <a:off x="1066553" y="2914808"/>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14" name="TextBox 13">
                <a:extLst>
                  <a:ext uri="{FF2B5EF4-FFF2-40B4-BE49-F238E27FC236}">
                    <a16:creationId xmlns:a16="http://schemas.microsoft.com/office/drawing/2014/main" id="{E5456E0D-B01A-30C2-3AA5-70D5D335D3EE}"/>
                  </a:ext>
                </a:extLst>
              </p:cNvPr>
              <p:cNvSpPr txBox="1"/>
              <p:nvPr/>
            </p:nvSpPr>
            <p:spPr>
              <a:xfrm>
                <a:off x="2726210" y="2565777"/>
                <a:ext cx="2817887" cy="338554"/>
              </a:xfrm>
              <a:prstGeom prst="rect">
                <a:avLst/>
              </a:prstGeom>
              <a:noFill/>
            </p:spPr>
            <p:txBody>
              <a:bodyPr wrap="square" rtlCol="0">
                <a:spAutoFit/>
              </a:bodyPr>
              <a:lstStyle/>
              <a:p>
                <a:r>
                  <a:rPr lang="en-US" sz="1600" dirty="0">
                    <a:latin typeface="Gill Sans Light"/>
                  </a:rPr>
                  <a:t>OS Hardware Virtualization</a:t>
                </a:r>
              </a:p>
            </p:txBody>
          </p:sp>
          <p:sp>
            <p:nvSpPr>
              <p:cNvPr id="15" name="Rectangle 14">
                <a:extLst>
                  <a:ext uri="{FF2B5EF4-FFF2-40B4-BE49-F238E27FC236}">
                    <a16:creationId xmlns:a16="http://schemas.microsoft.com/office/drawing/2014/main" id="{29B0D9A6-E9EF-6620-6F7D-0900E493A126}"/>
                  </a:ext>
                </a:extLst>
              </p:cNvPr>
              <p:cNvSpPr/>
              <p:nvPr/>
            </p:nvSpPr>
            <p:spPr>
              <a:xfrm>
                <a:off x="107598" y="3202432"/>
                <a:ext cx="1119217" cy="338554"/>
              </a:xfrm>
              <a:prstGeom prst="rect">
                <a:avLst/>
              </a:prstGeom>
            </p:spPr>
            <p:txBody>
              <a:bodyPr wrap="square">
                <a:spAutoFit/>
              </a:bodyPr>
              <a:lstStyle/>
              <a:p>
                <a:r>
                  <a:rPr lang="en-US" sz="1600" dirty="0">
                    <a:latin typeface="Gill Sans Light"/>
                  </a:rPr>
                  <a:t>Hardware</a:t>
                </a:r>
              </a:p>
            </p:txBody>
          </p:sp>
          <p:sp>
            <p:nvSpPr>
              <p:cNvPr id="16" name="Rectangle 15">
                <a:extLst>
                  <a:ext uri="{FF2B5EF4-FFF2-40B4-BE49-F238E27FC236}">
                    <a16:creationId xmlns:a16="http://schemas.microsoft.com/office/drawing/2014/main" id="{169FAAAF-498F-E4B8-E8B2-75305AFBB41F}"/>
                  </a:ext>
                </a:extLst>
              </p:cNvPr>
              <p:cNvSpPr/>
              <p:nvPr/>
            </p:nvSpPr>
            <p:spPr>
              <a:xfrm>
                <a:off x="98893" y="2444394"/>
                <a:ext cx="1051891" cy="338554"/>
              </a:xfrm>
              <a:prstGeom prst="rect">
                <a:avLst/>
              </a:prstGeom>
            </p:spPr>
            <p:txBody>
              <a:bodyPr wrap="square">
                <a:spAutoFit/>
              </a:bodyPr>
              <a:lstStyle/>
              <a:p>
                <a:r>
                  <a:rPr lang="en-US" sz="1600" dirty="0">
                    <a:latin typeface="Gill Sans Light"/>
                  </a:rPr>
                  <a:t>Software</a:t>
                </a:r>
              </a:p>
            </p:txBody>
          </p:sp>
          <p:sp>
            <p:nvSpPr>
              <p:cNvPr id="17" name="Rectangle 16">
                <a:extLst>
                  <a:ext uri="{FF2B5EF4-FFF2-40B4-BE49-F238E27FC236}">
                    <a16:creationId xmlns:a16="http://schemas.microsoft.com/office/drawing/2014/main" id="{FAD84FFD-7B9A-67B8-C3EE-9453EC32EC2F}"/>
                  </a:ext>
                </a:extLst>
              </p:cNvPr>
              <p:cNvSpPr/>
              <p:nvPr/>
            </p:nvSpPr>
            <p:spPr bwMode="auto">
              <a:xfrm>
                <a:off x="3352553" y="313663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sp>
            <p:nvSpPr>
              <p:cNvPr id="18" name="TextBox 17">
                <a:extLst>
                  <a:ext uri="{FF2B5EF4-FFF2-40B4-BE49-F238E27FC236}">
                    <a16:creationId xmlns:a16="http://schemas.microsoft.com/office/drawing/2014/main" id="{91A3D8C8-6909-22F3-4F93-ADD2E5635564}"/>
                  </a:ext>
                </a:extLst>
              </p:cNvPr>
              <p:cNvSpPr txBox="1"/>
              <p:nvPr/>
            </p:nvSpPr>
            <p:spPr>
              <a:xfrm>
                <a:off x="2708077" y="2159462"/>
                <a:ext cx="1152880" cy="338554"/>
              </a:xfrm>
              <a:prstGeom prst="rect">
                <a:avLst/>
              </a:prstGeom>
              <a:solidFill>
                <a:srgbClr val="9E7800"/>
              </a:solidFill>
              <a:ln>
                <a:solidFill>
                  <a:schemeClr val="tx1"/>
                </a:solidFill>
              </a:ln>
            </p:spPr>
            <p:txBody>
              <a:bodyPr wrap="square" rtlCol="0">
                <a:spAutoFit/>
              </a:bodyPr>
              <a:lstStyle/>
              <a:p>
                <a:r>
                  <a:rPr lang="en-US" sz="1600" i="1" dirty="0">
                    <a:latin typeface="Gill Sans Light"/>
                  </a:rPr>
                  <a:t>Program 1</a:t>
                </a:r>
              </a:p>
            </p:txBody>
          </p:sp>
          <p:sp>
            <p:nvSpPr>
              <p:cNvPr id="19" name="TextBox 18">
                <a:extLst>
                  <a:ext uri="{FF2B5EF4-FFF2-40B4-BE49-F238E27FC236}">
                    <a16:creationId xmlns:a16="http://schemas.microsoft.com/office/drawing/2014/main" id="{B5EF969C-3820-641D-C088-A15E68152607}"/>
                  </a:ext>
                </a:extLst>
              </p:cNvPr>
              <p:cNvSpPr txBox="1"/>
              <p:nvPr/>
            </p:nvSpPr>
            <p:spPr>
              <a:xfrm>
                <a:off x="276373" y="2844046"/>
                <a:ext cx="441146" cy="276999"/>
              </a:xfrm>
              <a:prstGeom prst="rect">
                <a:avLst/>
              </a:prstGeom>
              <a:solidFill>
                <a:srgbClr val="EFE683"/>
              </a:solidFill>
              <a:ln>
                <a:solidFill>
                  <a:schemeClr val="accent1">
                    <a:lumMod val="60000"/>
                    <a:lumOff val="40000"/>
                  </a:schemeClr>
                </a:solidFill>
              </a:ln>
            </p:spPr>
            <p:txBody>
              <a:bodyPr wrap="square" rtlCol="0">
                <a:spAutoFit/>
              </a:bodyPr>
              <a:lstStyle/>
              <a:p>
                <a:r>
                  <a:rPr lang="en-US" sz="1200" i="1" dirty="0">
                    <a:latin typeface="Gill Sans Light"/>
                  </a:rPr>
                  <a:t>ISA</a:t>
                </a:r>
              </a:p>
            </p:txBody>
          </p:sp>
          <p:grpSp>
            <p:nvGrpSpPr>
              <p:cNvPr id="20" name="Group 19">
                <a:extLst>
                  <a:ext uri="{FF2B5EF4-FFF2-40B4-BE49-F238E27FC236}">
                    <a16:creationId xmlns:a16="http://schemas.microsoft.com/office/drawing/2014/main" id="{915AAF84-4690-5E25-B77B-7FA3FC4646C0}"/>
                  </a:ext>
                </a:extLst>
              </p:cNvPr>
              <p:cNvGrpSpPr/>
              <p:nvPr/>
            </p:nvGrpSpPr>
            <p:grpSpPr>
              <a:xfrm>
                <a:off x="1408487" y="4243969"/>
                <a:ext cx="533400" cy="304800"/>
                <a:chOff x="3124200" y="3657600"/>
                <a:chExt cx="533400" cy="304800"/>
              </a:xfrm>
              <a:solidFill>
                <a:schemeClr val="accent6"/>
              </a:solidFill>
            </p:grpSpPr>
            <p:sp>
              <p:nvSpPr>
                <p:cNvPr id="21" name="Rectangle 20">
                  <a:extLst>
                    <a:ext uri="{FF2B5EF4-FFF2-40B4-BE49-F238E27FC236}">
                      <a16:creationId xmlns:a16="http://schemas.microsoft.com/office/drawing/2014/main" id="{5128BD4F-A6B1-B117-FB6D-122F85A4519C}"/>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2" name="Rectangle 21">
                  <a:extLst>
                    <a:ext uri="{FF2B5EF4-FFF2-40B4-BE49-F238E27FC236}">
                      <a16:creationId xmlns:a16="http://schemas.microsoft.com/office/drawing/2014/main" id="{E8A65031-AA44-C9BB-0F94-0EAD1A741544}"/>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grpSp>
          <p:sp>
            <p:nvSpPr>
              <p:cNvPr id="23" name="Rectangle 22">
                <a:extLst>
                  <a:ext uri="{FF2B5EF4-FFF2-40B4-BE49-F238E27FC236}">
                    <a16:creationId xmlns:a16="http://schemas.microsoft.com/office/drawing/2014/main" id="{39988D00-2C90-7848-8126-1E6C4B94F8B9}"/>
                  </a:ext>
                </a:extLst>
              </p:cNvPr>
              <p:cNvSpPr/>
              <p:nvPr/>
            </p:nvSpPr>
            <p:spPr bwMode="auto">
              <a:xfrm>
                <a:off x="3446797" y="3619500"/>
                <a:ext cx="838200" cy="685800"/>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5" name="Rectangle 24">
                <a:extLst>
                  <a:ext uri="{FF2B5EF4-FFF2-40B4-BE49-F238E27FC236}">
                    <a16:creationId xmlns:a16="http://schemas.microsoft.com/office/drawing/2014/main" id="{66977C60-AE24-161B-3830-36DA877BC1C7}"/>
                  </a:ext>
                </a:extLst>
              </p:cNvPr>
              <p:cNvSpPr/>
              <p:nvPr/>
            </p:nvSpPr>
            <p:spPr bwMode="auto">
              <a:xfrm>
                <a:off x="4437397" y="3619500"/>
                <a:ext cx="609600" cy="381000"/>
              </a:xfrm>
              <a:prstGeom prst="rect">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6" name="Rectangle 25">
                <a:extLst>
                  <a:ext uri="{FF2B5EF4-FFF2-40B4-BE49-F238E27FC236}">
                    <a16:creationId xmlns:a16="http://schemas.microsoft.com/office/drawing/2014/main" id="{A5A39502-1FF6-F65A-0837-D6567273F841}"/>
                  </a:ext>
                </a:extLst>
              </p:cNvPr>
              <p:cNvSpPr/>
              <p:nvPr/>
            </p:nvSpPr>
            <p:spPr bwMode="auto">
              <a:xfrm>
                <a:off x="4361197" y="3848100"/>
                <a:ext cx="609600" cy="3810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pic>
            <p:nvPicPr>
              <p:cNvPr id="31" name="Picture 30">
                <a:extLst>
                  <a:ext uri="{FF2B5EF4-FFF2-40B4-BE49-F238E27FC236}">
                    <a16:creationId xmlns:a16="http://schemas.microsoft.com/office/drawing/2014/main" id="{9EB68392-736E-EFAB-EF4E-F4B87BAAD358}"/>
                  </a:ext>
                </a:extLst>
              </p:cNvPr>
              <p:cNvPicPr>
                <a:picLocks noChangeAspect="1"/>
              </p:cNvPicPr>
              <p:nvPr/>
            </p:nvPicPr>
            <p:blipFill>
              <a:blip r:embed="rId3">
                <a:clrChange>
                  <a:clrFrom>
                    <a:srgbClr val="FFFFFF"/>
                  </a:clrFrom>
                  <a:clrTo>
                    <a:srgbClr val="FFFFFF">
                      <a:alpha val="0"/>
                    </a:srgbClr>
                  </a:clrTo>
                </a:clrChange>
              </a:blip>
              <a:stretch>
                <a:fillRect/>
              </a:stretch>
            </p:blipFill>
            <p:spPr>
              <a:xfrm flipH="1">
                <a:off x="3604214" y="4899614"/>
                <a:ext cx="967786" cy="967786"/>
              </a:xfrm>
              <a:prstGeom prst="rect">
                <a:avLst/>
              </a:prstGeom>
            </p:spPr>
          </p:pic>
          <p:pic>
            <p:nvPicPr>
              <p:cNvPr id="32" name="Picture 31">
                <a:extLst>
                  <a:ext uri="{FF2B5EF4-FFF2-40B4-BE49-F238E27FC236}">
                    <a16:creationId xmlns:a16="http://schemas.microsoft.com/office/drawing/2014/main" id="{D479DCBE-426F-9EE6-514E-849576DDF3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619776" y="5075700"/>
                <a:ext cx="1237948" cy="876300"/>
              </a:xfrm>
              <a:prstGeom prst="rect">
                <a:avLst/>
              </a:prstGeom>
            </p:spPr>
          </p:pic>
          <p:pic>
            <p:nvPicPr>
              <p:cNvPr id="33" name="Picture 32">
                <a:extLst>
                  <a:ext uri="{FF2B5EF4-FFF2-40B4-BE49-F238E27FC236}">
                    <a16:creationId xmlns:a16="http://schemas.microsoft.com/office/drawing/2014/main" id="{B18DF310-04B4-7D93-5C31-385C5F74AF8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657600" y="5905500"/>
                <a:ext cx="723900" cy="455315"/>
              </a:xfrm>
              <a:prstGeom prst="rect">
                <a:avLst/>
              </a:prstGeom>
            </p:spPr>
          </p:pic>
          <p:sp>
            <p:nvSpPr>
              <p:cNvPr id="34" name="TextBox 33">
                <a:extLst>
                  <a:ext uri="{FF2B5EF4-FFF2-40B4-BE49-F238E27FC236}">
                    <a16:creationId xmlns:a16="http://schemas.microsoft.com/office/drawing/2014/main" id="{2B6518BB-5E3D-BD46-F77E-86E8DB0A8923}"/>
                  </a:ext>
                </a:extLst>
              </p:cNvPr>
              <p:cNvSpPr txBox="1"/>
              <p:nvPr/>
            </p:nvSpPr>
            <p:spPr>
              <a:xfrm>
                <a:off x="3604214" y="4857268"/>
                <a:ext cx="1107996" cy="338554"/>
              </a:xfrm>
              <a:prstGeom prst="rect">
                <a:avLst/>
              </a:prstGeom>
              <a:noFill/>
            </p:spPr>
            <p:txBody>
              <a:bodyPr wrap="square" rtlCol="0">
                <a:spAutoFit/>
              </a:bodyPr>
              <a:lstStyle/>
              <a:p>
                <a:r>
                  <a:rPr lang="en-US" sz="1600" dirty="0">
                    <a:latin typeface="Gill Sans Light"/>
                  </a:rPr>
                  <a:t>Networks</a:t>
                </a:r>
              </a:p>
            </p:txBody>
          </p:sp>
          <p:sp>
            <p:nvSpPr>
              <p:cNvPr id="36" name="TextBox 35">
                <a:extLst>
                  <a:ext uri="{FF2B5EF4-FFF2-40B4-BE49-F238E27FC236}">
                    <a16:creationId xmlns:a16="http://schemas.microsoft.com/office/drawing/2014/main" id="{1FC67E49-A6D8-D93C-F13B-3D9599E2C08C}"/>
                  </a:ext>
                </a:extLst>
              </p:cNvPr>
              <p:cNvSpPr txBox="1"/>
              <p:nvPr/>
            </p:nvSpPr>
            <p:spPr>
              <a:xfrm>
                <a:off x="4494778" y="5917168"/>
                <a:ext cx="800219" cy="338554"/>
              </a:xfrm>
              <a:prstGeom prst="rect">
                <a:avLst/>
              </a:prstGeom>
              <a:noFill/>
            </p:spPr>
            <p:txBody>
              <a:bodyPr wrap="square" rtlCol="0">
                <a:spAutoFit/>
              </a:bodyPr>
              <a:lstStyle/>
              <a:p>
                <a:r>
                  <a:rPr lang="en-US" sz="1600" dirty="0">
                    <a:latin typeface="Gill Sans Light"/>
                  </a:rPr>
                  <a:t>Inputs</a:t>
                </a:r>
              </a:p>
            </p:txBody>
          </p:sp>
          <p:sp>
            <p:nvSpPr>
              <p:cNvPr id="37" name="TextBox 36">
                <a:extLst>
                  <a:ext uri="{FF2B5EF4-FFF2-40B4-BE49-F238E27FC236}">
                    <a16:creationId xmlns:a16="http://schemas.microsoft.com/office/drawing/2014/main" id="{966DAF4B-FE6D-C9E8-951E-BCD7DB235B5D}"/>
                  </a:ext>
                </a:extLst>
              </p:cNvPr>
              <p:cNvSpPr txBox="1"/>
              <p:nvPr/>
            </p:nvSpPr>
            <p:spPr>
              <a:xfrm>
                <a:off x="3860957" y="2157493"/>
                <a:ext cx="1152880" cy="338554"/>
              </a:xfrm>
              <a:prstGeom prst="rect">
                <a:avLst/>
              </a:prstGeom>
              <a:solidFill>
                <a:schemeClr val="accent6"/>
              </a:solidFill>
              <a:ln>
                <a:solidFill>
                  <a:schemeClr val="tx1"/>
                </a:solidFill>
              </a:ln>
            </p:spPr>
            <p:txBody>
              <a:bodyPr wrap="square" rtlCol="0">
                <a:spAutoFit/>
              </a:bodyPr>
              <a:lstStyle/>
              <a:p>
                <a:r>
                  <a:rPr lang="en-US" sz="1600" i="1" dirty="0">
                    <a:latin typeface="Gill Sans Light"/>
                  </a:rPr>
                  <a:t>Program 2</a:t>
                </a:r>
              </a:p>
            </p:txBody>
          </p:sp>
          <p:grpSp>
            <p:nvGrpSpPr>
              <p:cNvPr id="39" name="Group 38">
                <a:extLst>
                  <a:ext uri="{FF2B5EF4-FFF2-40B4-BE49-F238E27FC236}">
                    <a16:creationId xmlns:a16="http://schemas.microsoft.com/office/drawing/2014/main" id="{27781FF4-8384-CB7F-3AF4-6C964275C3DC}"/>
                  </a:ext>
                </a:extLst>
              </p:cNvPr>
              <p:cNvGrpSpPr/>
              <p:nvPr/>
            </p:nvGrpSpPr>
            <p:grpSpPr>
              <a:xfrm>
                <a:off x="2140438" y="4554214"/>
                <a:ext cx="1371600" cy="1848422"/>
                <a:chOff x="3505200" y="4267200"/>
                <a:chExt cx="1371600" cy="2286000"/>
              </a:xfrm>
            </p:grpSpPr>
            <p:sp>
              <p:nvSpPr>
                <p:cNvPr id="40" name="Rectangle 39">
                  <a:extLst>
                    <a:ext uri="{FF2B5EF4-FFF2-40B4-BE49-F238E27FC236}">
                      <a16:creationId xmlns:a16="http://schemas.microsoft.com/office/drawing/2014/main" id="{589125D1-7CC0-40A3-50B2-5809E58171BD}"/>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Ctrlr</a:t>
                  </a:r>
                  <a:endParaRPr kumimoji="0" lang="en-US" sz="1600" b="0" i="0" u="none" strike="noStrike" cap="none" normalizeH="0" baseline="0" dirty="0">
                    <a:ln>
                      <a:noFill/>
                    </a:ln>
                    <a:solidFill>
                      <a:schemeClr val="tx1"/>
                    </a:solidFill>
                    <a:effectLst/>
                    <a:latin typeface="Gill Sans Light"/>
                  </a:endParaRPr>
                </a:p>
              </p:txBody>
            </p:sp>
            <p:cxnSp>
              <p:nvCxnSpPr>
                <p:cNvPr id="41" name="Straight Arrow Connector 40">
                  <a:extLst>
                    <a:ext uri="{FF2B5EF4-FFF2-40B4-BE49-F238E27FC236}">
                      <a16:creationId xmlns:a16="http://schemas.microsoft.com/office/drawing/2014/main" id="{1E8AD26C-293C-AF25-F1C2-3B66E88E3BBD}"/>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2" name="Straight Arrow Connector 41">
                  <a:extLst>
                    <a:ext uri="{FF2B5EF4-FFF2-40B4-BE49-F238E27FC236}">
                      <a16:creationId xmlns:a16="http://schemas.microsoft.com/office/drawing/2014/main" id="{CA5031CB-7C5A-F766-C89E-1B33702FCAD9}"/>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3" name="Straight Arrow Connector 42">
                  <a:extLst>
                    <a:ext uri="{FF2B5EF4-FFF2-40B4-BE49-F238E27FC236}">
                      <a16:creationId xmlns:a16="http://schemas.microsoft.com/office/drawing/2014/main" id="{5C268202-AB65-12E6-1249-72CC2839E5CD}"/>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4" name="Straight Arrow Connector 43">
                  <a:extLst>
                    <a:ext uri="{FF2B5EF4-FFF2-40B4-BE49-F238E27FC236}">
                      <a16:creationId xmlns:a16="http://schemas.microsoft.com/office/drawing/2014/main" id="{003F2B53-D920-A7BA-0506-9F279A609B6B}"/>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45" name="Rectangle 44">
                  <a:extLst>
                    <a:ext uri="{FF2B5EF4-FFF2-40B4-BE49-F238E27FC236}">
                      <a16:creationId xmlns:a16="http://schemas.microsoft.com/office/drawing/2014/main" id="{A3810EEC-F5EE-3A22-D89B-B42841B659D4}"/>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46" name="Straight Arrow Connector 45">
                  <a:extLst>
                    <a:ext uri="{FF2B5EF4-FFF2-40B4-BE49-F238E27FC236}">
                      <a16:creationId xmlns:a16="http://schemas.microsoft.com/office/drawing/2014/main" id="{A37EB64A-0EC1-C254-73DC-79126B94D4D4}"/>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7" name="Straight Arrow Connector 46">
                  <a:extLst>
                    <a:ext uri="{FF2B5EF4-FFF2-40B4-BE49-F238E27FC236}">
                      <a16:creationId xmlns:a16="http://schemas.microsoft.com/office/drawing/2014/main" id="{320101F5-F6F3-FA8C-5D17-B196C91DADAD}"/>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8" name="Straight Arrow Connector 47">
                  <a:extLst>
                    <a:ext uri="{FF2B5EF4-FFF2-40B4-BE49-F238E27FC236}">
                      <a16:creationId xmlns:a16="http://schemas.microsoft.com/office/drawing/2014/main" id="{D2A724A3-7B6D-BA88-36CD-6F7260E320F8}"/>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grpSp>
        <p:sp>
          <p:nvSpPr>
            <p:cNvPr id="35" name="TextBox 34">
              <a:extLst>
                <a:ext uri="{FF2B5EF4-FFF2-40B4-BE49-F238E27FC236}">
                  <a16:creationId xmlns:a16="http://schemas.microsoft.com/office/drawing/2014/main" id="{2552B64B-87F8-8E96-0E72-E42BB4983706}"/>
                </a:ext>
              </a:extLst>
            </p:cNvPr>
            <p:cNvSpPr txBox="1"/>
            <p:nvPr/>
          </p:nvSpPr>
          <p:spPr>
            <a:xfrm>
              <a:off x="5638800" y="4851962"/>
              <a:ext cx="1027845" cy="338554"/>
            </a:xfrm>
            <a:prstGeom prst="rect">
              <a:avLst/>
            </a:prstGeom>
            <a:solidFill>
              <a:schemeClr val="bg1"/>
            </a:solidFill>
          </p:spPr>
          <p:txBody>
            <a:bodyPr wrap="square" rtlCol="0">
              <a:spAutoFit/>
            </a:bodyPr>
            <a:lstStyle/>
            <a:p>
              <a:r>
                <a:rPr lang="en-US" sz="1600" dirty="0">
                  <a:latin typeface="Gill Sans Light"/>
                </a:rPr>
                <a:t>Displays</a:t>
              </a:r>
            </a:p>
          </p:txBody>
        </p:sp>
      </p:grpSp>
      <p:sp>
        <p:nvSpPr>
          <p:cNvPr id="70" name="Arrow: Right 69">
            <a:extLst>
              <a:ext uri="{FF2B5EF4-FFF2-40B4-BE49-F238E27FC236}">
                <a16:creationId xmlns:a16="http://schemas.microsoft.com/office/drawing/2014/main" id="{8523FEE0-1CC2-7650-2F38-4324E4AA1B8B}"/>
              </a:ext>
            </a:extLst>
          </p:cNvPr>
          <p:cNvSpPr/>
          <p:nvPr/>
        </p:nvSpPr>
        <p:spPr bwMode="auto">
          <a:xfrm>
            <a:off x="6172200" y="4558221"/>
            <a:ext cx="1122603" cy="470979"/>
          </a:xfrm>
          <a:prstGeom prst="rightArrow">
            <a:avLst/>
          </a:pr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mic Sans MS" pitchFamily="66" charset="0"/>
            </a:endParaRPr>
          </a:p>
        </p:txBody>
      </p:sp>
      <p:grpSp>
        <p:nvGrpSpPr>
          <p:cNvPr id="51" name="Group 50"/>
          <p:cNvGrpSpPr/>
          <p:nvPr/>
        </p:nvGrpSpPr>
        <p:grpSpPr>
          <a:xfrm>
            <a:off x="7391400" y="4734240"/>
            <a:ext cx="3827718" cy="2047560"/>
            <a:chOff x="7418142" y="4734240"/>
            <a:chExt cx="3827718" cy="2047560"/>
          </a:xfrm>
        </p:grpSpPr>
        <p:sp>
          <p:nvSpPr>
            <p:cNvPr id="62" name="Rectangle 61">
              <a:extLst>
                <a:ext uri="{FF2B5EF4-FFF2-40B4-BE49-F238E27FC236}">
                  <a16:creationId xmlns:a16="http://schemas.microsoft.com/office/drawing/2014/main" id="{06E4047E-451D-3D91-7B5A-1F02C681AAD4}"/>
                </a:ext>
              </a:extLst>
            </p:cNvPr>
            <p:cNvSpPr/>
            <p:nvPr/>
          </p:nvSpPr>
          <p:spPr bwMode="auto">
            <a:xfrm>
              <a:off x="7418142" y="5060850"/>
              <a:ext cx="3827718" cy="172095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sp>
          <p:nvSpPr>
            <p:cNvPr id="64" name="Rectangle 63">
              <a:extLst>
                <a:ext uri="{FF2B5EF4-FFF2-40B4-BE49-F238E27FC236}">
                  <a16:creationId xmlns:a16="http://schemas.microsoft.com/office/drawing/2014/main" id="{AD45279E-4783-0A78-066F-B1317AF73EB3}"/>
                </a:ext>
              </a:extLst>
            </p:cNvPr>
            <p:cNvSpPr/>
            <p:nvPr/>
          </p:nvSpPr>
          <p:spPr bwMode="auto">
            <a:xfrm>
              <a:off x="9246345" y="5209174"/>
              <a:ext cx="1675805" cy="43292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Infite</a:t>
              </a:r>
              <a:r>
                <a:rPr kumimoji="0" lang="en-US" sz="1600" b="0" i="0" u="none" strike="noStrike" cap="none" normalizeH="0" baseline="0" dirty="0">
                  <a:ln>
                    <a:noFill/>
                  </a:ln>
                  <a:solidFill>
                    <a:schemeClr val="tx1"/>
                  </a:solidFill>
                  <a:effectLst/>
                  <a:latin typeface="Gill Sans Light"/>
                </a:rPr>
                <a:t> Memory</a:t>
              </a:r>
            </a:p>
          </p:txBody>
        </p:sp>
        <p:sp>
          <p:nvSpPr>
            <p:cNvPr id="65" name="Rounded Rectangle 6">
              <a:extLst>
                <a:ext uri="{FF2B5EF4-FFF2-40B4-BE49-F238E27FC236}">
                  <a16:creationId xmlns:a16="http://schemas.microsoft.com/office/drawing/2014/main" id="{40B6AD33-D582-09D0-0F19-199C9A519330}"/>
                </a:ext>
              </a:extLst>
            </p:cNvPr>
            <p:cNvSpPr/>
            <p:nvPr/>
          </p:nvSpPr>
          <p:spPr bwMode="auto">
            <a:xfrm>
              <a:off x="7704930" y="5182944"/>
              <a:ext cx="1362870" cy="584518"/>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Infinite </a:t>
              </a:r>
              <a:r>
                <a:rPr kumimoji="0" lang="en-US" sz="1600" b="0" i="0" u="none" strike="noStrike" cap="none" normalizeH="0" baseline="0" dirty="0" smtClean="0">
                  <a:ln>
                    <a:noFill/>
                  </a:ln>
                  <a:solidFill>
                    <a:schemeClr val="tx1"/>
                  </a:solidFill>
                  <a:effectLst/>
                  <a:latin typeface="Gill Sans Light"/>
                </a:rPr>
                <a:t>Processors</a:t>
              </a:r>
              <a:endParaRPr kumimoji="0" lang="en-US" sz="1600" b="0" i="0" u="none" strike="noStrike" cap="none" normalizeH="0" baseline="0" dirty="0">
                <a:ln>
                  <a:noFill/>
                </a:ln>
                <a:solidFill>
                  <a:schemeClr val="tx1"/>
                </a:solidFill>
                <a:effectLst/>
                <a:latin typeface="Gill Sans Light"/>
              </a:endParaRPr>
            </a:p>
          </p:txBody>
        </p:sp>
        <p:sp>
          <p:nvSpPr>
            <p:cNvPr id="66" name="Rounded Rectangle 6">
              <a:extLst>
                <a:ext uri="{FF2B5EF4-FFF2-40B4-BE49-F238E27FC236}">
                  <a16:creationId xmlns:a16="http://schemas.microsoft.com/office/drawing/2014/main" id="{E6A833FF-8495-7C20-3864-3D428BF39919}"/>
                </a:ext>
              </a:extLst>
            </p:cNvPr>
            <p:cNvSpPr/>
            <p:nvPr/>
          </p:nvSpPr>
          <p:spPr bwMode="auto">
            <a:xfrm>
              <a:off x="7522012" y="5854837"/>
              <a:ext cx="1696228" cy="39356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Storage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7" name="Rounded Rectangle 6">
              <a:extLst>
                <a:ext uri="{FF2B5EF4-FFF2-40B4-BE49-F238E27FC236}">
                  <a16:creationId xmlns:a16="http://schemas.microsoft.com/office/drawing/2014/main" id="{5402591B-59FC-0BFB-3FCF-4B9912332A2D}"/>
                </a:ext>
              </a:extLst>
            </p:cNvPr>
            <p:cNvSpPr/>
            <p:nvPr/>
          </p:nvSpPr>
          <p:spPr bwMode="auto">
            <a:xfrm>
              <a:off x="9366217" y="5854837"/>
              <a:ext cx="1696228" cy="39356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Network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8" name="Rounded Rectangle 6">
              <a:extLst>
                <a:ext uri="{FF2B5EF4-FFF2-40B4-BE49-F238E27FC236}">
                  <a16:creationId xmlns:a16="http://schemas.microsoft.com/office/drawing/2014/main" id="{4627BDA8-0DFB-292D-535C-FE61DF8792DC}"/>
                </a:ext>
              </a:extLst>
            </p:cNvPr>
            <p:cNvSpPr/>
            <p:nvPr/>
          </p:nvSpPr>
          <p:spPr bwMode="auto">
            <a:xfrm>
              <a:off x="8541077" y="6324161"/>
              <a:ext cx="1696228" cy="33732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GUI</a:t>
              </a:r>
            </a:p>
          </p:txBody>
        </p:sp>
        <p:sp>
          <p:nvSpPr>
            <p:cNvPr id="69" name="TextBox 68">
              <a:extLst>
                <a:ext uri="{FF2B5EF4-FFF2-40B4-BE49-F238E27FC236}">
                  <a16:creationId xmlns:a16="http://schemas.microsoft.com/office/drawing/2014/main" id="{976AD641-504A-0351-1162-2BDAA35D3B62}"/>
                </a:ext>
              </a:extLst>
            </p:cNvPr>
            <p:cNvSpPr txBox="1"/>
            <p:nvPr/>
          </p:nvSpPr>
          <p:spPr>
            <a:xfrm>
              <a:off x="8812751" y="4734240"/>
              <a:ext cx="1152880" cy="338554"/>
            </a:xfrm>
            <a:prstGeom prst="rect">
              <a:avLst/>
            </a:prstGeom>
            <a:solidFill>
              <a:schemeClr val="accent6"/>
            </a:solidFill>
            <a:ln>
              <a:solidFill>
                <a:schemeClr val="tx1"/>
              </a:solidFill>
            </a:ln>
          </p:spPr>
          <p:txBody>
            <a:bodyPr wrap="square" rtlCol="0" anchor="ctr">
              <a:spAutoFit/>
            </a:bodyPr>
            <a:lstStyle/>
            <a:p>
              <a:r>
                <a:rPr lang="en-US" sz="1600" i="1" dirty="0">
                  <a:latin typeface="Gill Sans Light"/>
                </a:rPr>
                <a:t>Program 2</a:t>
              </a:r>
            </a:p>
          </p:txBody>
        </p:sp>
      </p:grpSp>
      <p:grpSp>
        <p:nvGrpSpPr>
          <p:cNvPr id="50" name="Group 49"/>
          <p:cNvGrpSpPr/>
          <p:nvPr/>
        </p:nvGrpSpPr>
        <p:grpSpPr>
          <a:xfrm>
            <a:off x="7391400" y="2531516"/>
            <a:ext cx="3827718" cy="2059504"/>
            <a:chOff x="7391400" y="2531516"/>
            <a:chExt cx="3827718" cy="2059504"/>
          </a:xfrm>
        </p:grpSpPr>
        <p:sp>
          <p:nvSpPr>
            <p:cNvPr id="55" name="Rectangle 54">
              <a:extLst>
                <a:ext uri="{FF2B5EF4-FFF2-40B4-BE49-F238E27FC236}">
                  <a16:creationId xmlns:a16="http://schemas.microsoft.com/office/drawing/2014/main" id="{90D09671-A3DC-9A55-E5C5-A0FD5C156956}"/>
                </a:ext>
              </a:extLst>
            </p:cNvPr>
            <p:cNvSpPr/>
            <p:nvPr/>
          </p:nvSpPr>
          <p:spPr bwMode="auto">
            <a:xfrm>
              <a:off x="7391400" y="2870070"/>
              <a:ext cx="3827718" cy="172095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sp>
          <p:nvSpPr>
            <p:cNvPr id="56" name="TextBox 55">
              <a:extLst>
                <a:ext uri="{FF2B5EF4-FFF2-40B4-BE49-F238E27FC236}">
                  <a16:creationId xmlns:a16="http://schemas.microsoft.com/office/drawing/2014/main" id="{A6226858-92B3-D84A-964C-443F07FCDD53}"/>
                </a:ext>
              </a:extLst>
            </p:cNvPr>
            <p:cNvSpPr txBox="1"/>
            <p:nvPr/>
          </p:nvSpPr>
          <p:spPr>
            <a:xfrm>
              <a:off x="8723429" y="2531516"/>
              <a:ext cx="1152880" cy="338554"/>
            </a:xfrm>
            <a:prstGeom prst="rect">
              <a:avLst/>
            </a:prstGeom>
            <a:solidFill>
              <a:srgbClr val="9E7800"/>
            </a:solidFill>
            <a:ln>
              <a:solidFill>
                <a:schemeClr val="tx1"/>
              </a:solidFill>
            </a:ln>
          </p:spPr>
          <p:txBody>
            <a:bodyPr wrap="square" rtlCol="0" anchor="ctr">
              <a:spAutoFit/>
            </a:bodyPr>
            <a:lstStyle/>
            <a:p>
              <a:r>
                <a:rPr lang="en-US" sz="1600" i="1" dirty="0">
                  <a:latin typeface="Gill Sans Light"/>
                </a:rPr>
                <a:t>Program 1</a:t>
              </a:r>
            </a:p>
          </p:txBody>
        </p:sp>
        <p:sp>
          <p:nvSpPr>
            <p:cNvPr id="57" name="Rectangle 56">
              <a:extLst>
                <a:ext uri="{FF2B5EF4-FFF2-40B4-BE49-F238E27FC236}">
                  <a16:creationId xmlns:a16="http://schemas.microsoft.com/office/drawing/2014/main" id="{7F6B19AC-66C2-610C-BBF1-173570B8468C}"/>
                </a:ext>
              </a:extLst>
            </p:cNvPr>
            <p:cNvSpPr/>
            <p:nvPr/>
          </p:nvSpPr>
          <p:spPr bwMode="auto">
            <a:xfrm>
              <a:off x="9219603" y="3018394"/>
              <a:ext cx="1675805" cy="43292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Infinite Memory</a:t>
              </a:r>
            </a:p>
          </p:txBody>
        </p:sp>
        <p:sp>
          <p:nvSpPr>
            <p:cNvPr id="58" name="Rounded Rectangle 6">
              <a:extLst>
                <a:ext uri="{FF2B5EF4-FFF2-40B4-BE49-F238E27FC236}">
                  <a16:creationId xmlns:a16="http://schemas.microsoft.com/office/drawing/2014/main" id="{49560568-C6D2-948F-EE81-3D89F1D3A3ED}"/>
                </a:ext>
              </a:extLst>
            </p:cNvPr>
            <p:cNvSpPr/>
            <p:nvPr/>
          </p:nvSpPr>
          <p:spPr bwMode="auto">
            <a:xfrm>
              <a:off x="7704930" y="2992164"/>
              <a:ext cx="1302491" cy="596143"/>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Infinite </a:t>
              </a:r>
              <a:r>
                <a:rPr kumimoji="0" lang="en-US" sz="1600" b="0" i="0" u="none" strike="noStrike" cap="none" normalizeH="0" baseline="0" dirty="0" smtClean="0">
                  <a:ln>
                    <a:noFill/>
                  </a:ln>
                  <a:solidFill>
                    <a:schemeClr val="tx1"/>
                  </a:solidFill>
                  <a:effectLst/>
                  <a:latin typeface="Gill Sans Light"/>
                </a:rPr>
                <a:t>Processors</a:t>
              </a:r>
              <a:endParaRPr kumimoji="0" lang="en-US" sz="1600" b="0" i="0" u="none" strike="noStrike" cap="none" normalizeH="0" baseline="0" dirty="0">
                <a:ln>
                  <a:noFill/>
                </a:ln>
                <a:solidFill>
                  <a:schemeClr val="tx1"/>
                </a:solidFill>
                <a:effectLst/>
                <a:latin typeface="Gill Sans Light"/>
              </a:endParaRPr>
            </a:p>
          </p:txBody>
        </p:sp>
        <p:sp>
          <p:nvSpPr>
            <p:cNvPr id="59" name="Rounded Rectangle 6">
              <a:extLst>
                <a:ext uri="{FF2B5EF4-FFF2-40B4-BE49-F238E27FC236}">
                  <a16:creationId xmlns:a16="http://schemas.microsoft.com/office/drawing/2014/main" id="{C21DD748-2B37-7906-29F8-CA09ADB291C2}"/>
                </a:ext>
              </a:extLst>
            </p:cNvPr>
            <p:cNvSpPr/>
            <p:nvPr/>
          </p:nvSpPr>
          <p:spPr bwMode="auto">
            <a:xfrm>
              <a:off x="7495270" y="3621817"/>
              <a:ext cx="1696228" cy="432919"/>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Storage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0" name="Rounded Rectangle 6">
              <a:extLst>
                <a:ext uri="{FF2B5EF4-FFF2-40B4-BE49-F238E27FC236}">
                  <a16:creationId xmlns:a16="http://schemas.microsoft.com/office/drawing/2014/main" id="{0E01B87B-BB48-1085-8B39-CFB08F44E834}"/>
                </a:ext>
              </a:extLst>
            </p:cNvPr>
            <p:cNvSpPr/>
            <p:nvPr/>
          </p:nvSpPr>
          <p:spPr bwMode="auto">
            <a:xfrm>
              <a:off x="9339475" y="3621817"/>
              <a:ext cx="1696228" cy="432919"/>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Network </a:t>
              </a:r>
              <a:r>
                <a:rPr kumimoji="0" lang="en-US" sz="1600" b="0" i="0" u="none" strike="noStrike" cap="none" normalizeH="0" baseline="0" dirty="0" err="1">
                  <a:ln>
                    <a:noFill/>
                  </a:ln>
                  <a:solidFill>
                    <a:schemeClr val="tx1"/>
                  </a:solidFill>
                  <a:effectLst/>
                  <a:latin typeface="Gill Sans Light"/>
                </a:rPr>
                <a:t>Mger</a:t>
              </a:r>
              <a:endParaRPr kumimoji="0" lang="en-US" sz="1600" b="0" i="0" u="none" strike="noStrike" cap="none" normalizeH="0" baseline="0" dirty="0">
                <a:ln>
                  <a:noFill/>
                </a:ln>
                <a:solidFill>
                  <a:schemeClr val="tx1"/>
                </a:solidFill>
                <a:effectLst/>
                <a:latin typeface="Gill Sans Light"/>
              </a:endParaRPr>
            </a:p>
          </p:txBody>
        </p:sp>
        <p:sp>
          <p:nvSpPr>
            <p:cNvPr id="61" name="Rounded Rectangle 6">
              <a:extLst>
                <a:ext uri="{FF2B5EF4-FFF2-40B4-BE49-F238E27FC236}">
                  <a16:creationId xmlns:a16="http://schemas.microsoft.com/office/drawing/2014/main" id="{10C99B27-7C55-7F6F-B14F-5AEE8B3AEA72}"/>
                </a:ext>
              </a:extLst>
            </p:cNvPr>
            <p:cNvSpPr/>
            <p:nvPr/>
          </p:nvSpPr>
          <p:spPr bwMode="auto">
            <a:xfrm>
              <a:off x="8514335" y="4133381"/>
              <a:ext cx="1696228" cy="33732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GUI</a:t>
              </a:r>
            </a:p>
          </p:txBody>
        </p:sp>
      </p:grpSp>
    </p:spTree>
    <p:extLst>
      <p:ext uri="{BB962C8B-B14F-4D97-AF65-F5344CB8AC3E}">
        <p14:creationId xmlns:p14="http://schemas.microsoft.com/office/powerpoint/2010/main" val="328167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0-#ppt_w/2"/>
                                          </p:val>
                                        </p:tav>
                                        <p:tav tm="100000">
                                          <p:val>
                                            <p:strVal val="#ppt_x"/>
                                          </p:val>
                                        </p:tav>
                                      </p:tavLst>
                                    </p:anim>
                                    <p:anim calcmode="lin" valueType="num">
                                      <p:cBhvr additive="base">
                                        <p:cTn id="8"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Evaluation Criteria: Performance</a:t>
            </a:r>
            <a:endParaRPr lang="en-US" dirty="0"/>
          </a:p>
        </p:txBody>
      </p:sp>
      <p:sp>
        <p:nvSpPr>
          <p:cNvPr id="11" name="Content Placeholder 10"/>
          <p:cNvSpPr>
            <a:spLocks noGrp="1"/>
          </p:cNvSpPr>
          <p:nvPr>
            <p:ph idx="1"/>
          </p:nvPr>
        </p:nvSpPr>
        <p:spPr>
          <a:xfrm>
            <a:off x="1261872" y="1828800"/>
            <a:ext cx="9939528" cy="4351337"/>
          </a:xfrm>
        </p:spPr>
        <p:txBody>
          <a:bodyPr>
            <a:normAutofit/>
          </a:bodyPr>
          <a:lstStyle/>
          <a:p>
            <a:pPr marL="0" indent="0" algn="ctr">
              <a:buFontTx/>
              <a:buNone/>
            </a:pPr>
            <a:endParaRPr lang="en-US" b="1" u="sng" kern="0" dirty="0"/>
          </a:p>
          <a:p>
            <a:pPr marL="0" indent="0" algn="ctr">
              <a:buNone/>
            </a:pPr>
            <a:r>
              <a:rPr lang="en-US" kern="0" dirty="0"/>
              <a:t>OS must implement the abstraction </a:t>
            </a:r>
            <a:r>
              <a:rPr lang="en-US" kern="0" dirty="0">
                <a:solidFill>
                  <a:schemeClr val="accent1"/>
                </a:solidFill>
              </a:rPr>
              <a:t>efficiently</a:t>
            </a:r>
            <a:r>
              <a:rPr lang="en-US" kern="0" dirty="0"/>
              <a:t>, with </a:t>
            </a:r>
            <a:r>
              <a:rPr lang="en-US" kern="0" dirty="0">
                <a:solidFill>
                  <a:schemeClr val="accent1"/>
                </a:solidFill>
              </a:rPr>
              <a:t>low overhead, </a:t>
            </a:r>
            <a:r>
              <a:rPr lang="en-US" kern="0" dirty="0"/>
              <a:t>and </a:t>
            </a:r>
            <a:r>
              <a:rPr lang="en-US" kern="0" dirty="0">
                <a:solidFill>
                  <a:schemeClr val="accent1"/>
                </a:solidFill>
              </a:rPr>
              <a:t>equitably</a:t>
            </a:r>
          </a:p>
          <a:p>
            <a:pPr marL="0" indent="0" algn="ctr">
              <a:buFontTx/>
              <a:buNone/>
            </a:pPr>
            <a:endParaRPr lang="en-US" kern="0" dirty="0" smtClean="0">
              <a:solidFill>
                <a:schemeClr val="accent1"/>
              </a:solidFill>
            </a:endParaRPr>
          </a:p>
          <a:p>
            <a:pPr marL="274320" lvl="1" indent="0">
              <a:buFontTx/>
              <a:buNone/>
            </a:pPr>
            <a:r>
              <a:rPr lang="en-US" sz="2400" kern="0" dirty="0" smtClean="0">
                <a:solidFill>
                  <a:schemeClr val="accent1"/>
                </a:solidFill>
              </a:rPr>
              <a:t>Overhead</a:t>
            </a:r>
            <a:r>
              <a:rPr lang="en-US" sz="2400" kern="0" dirty="0"/>
              <a:t>: added resource cost of implementing an abstraction</a:t>
            </a:r>
          </a:p>
          <a:p>
            <a:pPr marL="274320" lvl="1" indent="0">
              <a:buFontTx/>
              <a:buNone/>
            </a:pPr>
            <a:r>
              <a:rPr lang="en-US" sz="2400" kern="0" dirty="0" smtClean="0">
                <a:solidFill>
                  <a:schemeClr val="accent1"/>
                </a:solidFill>
              </a:rPr>
              <a:t>Fairness</a:t>
            </a:r>
            <a:r>
              <a:rPr lang="en-US" sz="2400" kern="0" dirty="0"/>
              <a:t>: How “well” are resources distributed across applications</a:t>
            </a:r>
          </a:p>
          <a:p>
            <a:pPr marL="274320" lvl="1" indent="0">
              <a:buFontTx/>
              <a:buNone/>
            </a:pPr>
            <a:r>
              <a:rPr lang="en-US" sz="2400" kern="0" dirty="0" smtClean="0">
                <a:solidFill>
                  <a:schemeClr val="accent1"/>
                </a:solidFill>
              </a:rPr>
              <a:t>Response </a:t>
            </a:r>
            <a:r>
              <a:rPr lang="en-US" sz="2400" kern="0" dirty="0">
                <a:solidFill>
                  <a:schemeClr val="accent1"/>
                </a:solidFill>
              </a:rPr>
              <a:t>time: </a:t>
            </a:r>
            <a:r>
              <a:rPr lang="en-US" sz="2400" kern="0" dirty="0"/>
              <a:t>how long does it take for a task to complete</a:t>
            </a:r>
          </a:p>
          <a:p>
            <a:pPr marL="274320" lvl="1" indent="0">
              <a:buFontTx/>
              <a:buNone/>
            </a:pPr>
            <a:r>
              <a:rPr lang="en-US" sz="2400" kern="0" dirty="0" smtClean="0">
                <a:solidFill>
                  <a:schemeClr val="accent1"/>
                </a:solidFill>
              </a:rPr>
              <a:t>Throughput</a:t>
            </a:r>
            <a:r>
              <a:rPr lang="en-US" sz="2400" kern="0" dirty="0"/>
              <a:t>: Rate at which group of tasks can be completed</a:t>
            </a:r>
          </a:p>
          <a:p>
            <a:pPr marL="274320" lvl="1" indent="0">
              <a:buFontTx/>
              <a:buNone/>
            </a:pPr>
            <a:r>
              <a:rPr lang="en-US" sz="2400" kern="0" dirty="0" smtClean="0">
                <a:solidFill>
                  <a:schemeClr val="accent1"/>
                </a:solidFill>
              </a:rPr>
              <a:t>Predictability</a:t>
            </a:r>
            <a:r>
              <a:rPr lang="en-US" sz="2400" kern="0" dirty="0"/>
              <a:t>: Are performance metrics constant over time?</a:t>
            </a:r>
          </a:p>
          <a:p>
            <a:pPr marL="0" indent="0">
              <a:buNone/>
            </a:pPr>
            <a:endParaRPr lang="en-US" dirty="0"/>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4" name="Footer Placeholder 3"/>
          <p:cNvSpPr>
            <a:spLocks noGrp="1"/>
          </p:cNvSpPr>
          <p:nvPr>
            <p:ph type="ftr" sz="quarter" idx="11"/>
          </p:nvPr>
        </p:nvSpPr>
        <p:spPr/>
        <p:txBody>
          <a:bodyPr/>
          <a:lstStyle/>
          <a:p>
            <a:r>
              <a:rPr lang="en-US" smtClean="0"/>
              <a:t>CSC4103, Spring 2025, Operating Systems Introduction</a:t>
            </a:r>
            <a:endParaRPr lang="en-US"/>
          </a:p>
        </p:txBody>
      </p:sp>
      <p:sp>
        <p:nvSpPr>
          <p:cNvPr id="5" name="Slide Number Placeholder 4"/>
          <p:cNvSpPr>
            <a:spLocks noGrp="1"/>
          </p:cNvSpPr>
          <p:nvPr>
            <p:ph type="sldNum" sz="quarter" idx="12"/>
          </p:nvPr>
        </p:nvSpPr>
        <p:spPr/>
        <p:txBody>
          <a:bodyPr>
            <a:normAutofit lnSpcReduction="10000"/>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59072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 calcmode="lin" valueType="num">
                                      <p:cBhvr additive="base">
                                        <p:cTn id="7"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anim calcmode="lin" valueType="num">
                                      <p:cBhvr additive="base">
                                        <p:cTn id="13" dur="500" fill="hold"/>
                                        <p:tgtEl>
                                          <p:spTgt spid="11">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 calcmode="lin" valueType="num">
                                      <p:cBhvr additive="base">
                                        <p:cTn id="19" dur="500" fill="hold"/>
                                        <p:tgtEl>
                                          <p:spTgt spid="11">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anim calcmode="lin" valueType="num">
                                      <p:cBhvr additive="base">
                                        <p:cTn id="25" dur="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anim calcmode="lin" valueType="num">
                                      <p:cBhvr additive="base">
                                        <p:cTn id="31" dur="500" fill="hold"/>
                                        <p:tgtEl>
                                          <p:spTgt spid="1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Evaluation Criteria: Reliability</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FontTx/>
              <a:buNone/>
            </a:pPr>
            <a:r>
              <a:rPr lang="en-US" kern="0" dirty="0"/>
              <a:t>System does what it is supposed to do</a:t>
            </a:r>
          </a:p>
          <a:p>
            <a:pPr marL="0" indent="0" algn="ctr">
              <a:buFontTx/>
              <a:buNone/>
            </a:pPr>
            <a:r>
              <a:rPr lang="en-US" kern="0" dirty="0" smtClean="0"/>
              <a:t>OS </a:t>
            </a:r>
            <a:r>
              <a:rPr lang="en-US" kern="0" dirty="0"/>
              <a:t>failures catastrophic!</a:t>
            </a:r>
          </a:p>
          <a:p>
            <a:pPr marL="0" indent="0" algn="ctr">
              <a:buFontTx/>
              <a:buNone/>
            </a:pPr>
            <a:endParaRPr lang="en-US" kern="0" dirty="0"/>
          </a:p>
          <a:p>
            <a:pPr marL="0" indent="0" algn="ctr">
              <a:buFontTx/>
              <a:buNone/>
            </a:pPr>
            <a:endParaRPr lang="en-US" kern="0" dirty="0" smtClean="0"/>
          </a:p>
          <a:p>
            <a:pPr marL="0" indent="0" algn="ctr">
              <a:buFontTx/>
              <a:buNone/>
            </a:pPr>
            <a:endParaRPr lang="en-US" kern="0" dirty="0"/>
          </a:p>
          <a:p>
            <a:pPr marL="0" indent="0" algn="ctr">
              <a:buFontTx/>
              <a:buNone/>
            </a:pPr>
            <a:endParaRPr lang="en-US" kern="0" dirty="0"/>
          </a:p>
          <a:p>
            <a:pPr marL="0" indent="0" algn="ctr">
              <a:buFontTx/>
              <a:buNone/>
            </a:pPr>
            <a:endParaRPr lang="en-US" kern="0" dirty="0"/>
          </a:p>
          <a:p>
            <a:pPr marL="0" indent="0" algn="ctr">
              <a:buFontTx/>
              <a:buNone/>
            </a:pPr>
            <a:endParaRPr lang="en-US" kern="0" dirty="0">
              <a:solidFill>
                <a:schemeClr val="accent1"/>
              </a:solidFill>
            </a:endParaRPr>
          </a:p>
          <a:p>
            <a:pPr marL="0" indent="0" algn="ctr">
              <a:buFontTx/>
              <a:buNone/>
            </a:pPr>
            <a:endParaRPr lang="en-US" kern="0" dirty="0">
              <a:solidFill>
                <a:schemeClr val="accent1"/>
              </a:solidFill>
            </a:endParaRPr>
          </a:p>
          <a:p>
            <a:pPr marL="0" indent="0" algn="ctr">
              <a:buFontTx/>
              <a:buNone/>
            </a:pPr>
            <a:endParaRPr lang="en-US" kern="0" dirty="0">
              <a:solidFill>
                <a:schemeClr val="accent1"/>
              </a:solidFill>
            </a:endParaRPr>
          </a:p>
          <a:p>
            <a:pPr marL="0" indent="0" algn="ctr">
              <a:buFontTx/>
              <a:buNone/>
            </a:pPr>
            <a:r>
              <a:rPr lang="en-US" kern="0" dirty="0">
                <a:solidFill>
                  <a:schemeClr val="accent1"/>
                </a:solidFill>
              </a:rPr>
              <a:t>Availability</a:t>
            </a:r>
            <a:r>
              <a:rPr lang="en-US" kern="0" dirty="0"/>
              <a:t>: mean time to failure + mean time to repair</a:t>
            </a:r>
          </a:p>
          <a:p>
            <a:endParaRPr lang="en-US" dirty="0"/>
          </a:p>
        </p:txBody>
      </p:sp>
      <p:pic>
        <p:nvPicPr>
          <p:cNvPr id="12" name="Online Media 11" title="Bill Gates, Windows 98, Blue Screen of Death">
            <a:hlinkClick r:id="" action="ppaction://media"/>
            <a:extLst>
              <a:ext uri="{FF2B5EF4-FFF2-40B4-BE49-F238E27FC236}">
                <a16:creationId xmlns:a16="http://schemas.microsoft.com/office/drawing/2014/main" id="{5E378DAF-25CE-C7AD-7E81-927AA58F97F8}"/>
              </a:ext>
            </a:extLst>
          </p:cNvPr>
          <p:cNvPicPr>
            <a:picLocks noRot="1" noChangeAspect="1"/>
          </p:cNvPicPr>
          <p:nvPr>
            <a:videoFile r:link="rId1"/>
          </p:nvPr>
        </p:nvPicPr>
        <p:blipFill>
          <a:blip r:embed="rId4"/>
          <a:stretch>
            <a:fillRect/>
          </a:stretch>
        </p:blipFill>
        <p:spPr>
          <a:xfrm>
            <a:off x="6477000" y="2728699"/>
            <a:ext cx="3657600" cy="2743200"/>
          </a:xfrm>
          <a:prstGeom prst="rect">
            <a:avLst/>
          </a:prstGeom>
        </p:spPr>
      </p:pic>
      <p:pic>
        <p:nvPicPr>
          <p:cNvPr id="14" name="Picture 13">
            <a:extLst>
              <a:ext uri="{FF2B5EF4-FFF2-40B4-BE49-F238E27FC236}">
                <a16:creationId xmlns:a16="http://schemas.microsoft.com/office/drawing/2014/main" id="{BC4F5993-2C96-3DA6-F13C-CC57C2CEC91A}"/>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71599" y="2714198"/>
            <a:ext cx="4156225" cy="2772202"/>
          </a:xfrm>
          <a:prstGeom prst="rect">
            <a:avLst/>
          </a:prstGeom>
        </p:spPr>
      </p:pic>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28</a:t>
            </a:fld>
            <a:endParaRPr lang="en-US"/>
          </a:p>
        </p:txBody>
      </p:sp>
    </p:spTree>
    <p:extLst>
      <p:ext uri="{BB962C8B-B14F-4D97-AF65-F5344CB8AC3E}">
        <p14:creationId xmlns:p14="http://schemas.microsoft.com/office/powerpoint/2010/main" val="298878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anim calcmode="lin" valueType="num">
                                      <p:cBhvr additive="base">
                                        <p:cTn id="1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0-#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fill="hold" display="0">
                  <p:stCondLst>
                    <p:cond delay="indefinite"/>
                  </p:stCondLst>
                </p:cTn>
                <p:tgtEl>
                  <p:spTgt spid="12"/>
                </p:tgtEl>
              </p:cMediaNode>
            </p:video>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dirty="0" smtClean="0"/>
              <a:t>Evaluation Criteria: Security</a:t>
            </a:r>
            <a:endParaRPr lang="en-US" dirty="0"/>
          </a:p>
        </p:txBody>
      </p:sp>
      <p:sp>
        <p:nvSpPr>
          <p:cNvPr id="14" name="Content Placeholder 13"/>
          <p:cNvSpPr>
            <a:spLocks noGrp="1"/>
          </p:cNvSpPr>
          <p:nvPr>
            <p:ph idx="1"/>
          </p:nvPr>
        </p:nvSpPr>
        <p:spPr/>
        <p:txBody>
          <a:bodyPr/>
          <a:lstStyle/>
          <a:p>
            <a:pPr marL="0" indent="0" algn="ctr">
              <a:buNone/>
            </a:pPr>
            <a:r>
              <a:rPr lang="en-US" kern="0" dirty="0"/>
              <a:t>Minimize vulnerability to attack </a:t>
            </a:r>
          </a:p>
          <a:p>
            <a:pPr marL="0" indent="0" algn="ctr">
              <a:buFontTx/>
              <a:buNone/>
            </a:pPr>
            <a:r>
              <a:rPr lang="en-US" kern="0" dirty="0">
                <a:solidFill>
                  <a:schemeClr val="accent1"/>
                </a:solidFill>
              </a:rPr>
              <a:t>Integrity: </a:t>
            </a:r>
            <a:r>
              <a:rPr lang="en-US" kern="0" dirty="0"/>
              <a:t>Computer’s operation cannot be compromised by a malicious attacker</a:t>
            </a:r>
          </a:p>
          <a:p>
            <a:pPr marL="0" indent="0" algn="ctr">
              <a:buFontTx/>
              <a:buNone/>
            </a:pPr>
            <a:r>
              <a:rPr lang="en-US" kern="0" dirty="0" smtClean="0">
                <a:solidFill>
                  <a:schemeClr val="accent1"/>
                </a:solidFill>
              </a:rPr>
              <a:t>Privacy</a:t>
            </a:r>
            <a:r>
              <a:rPr lang="en-US" kern="0" dirty="0"/>
              <a:t>: data stored on computer accessible to authorized users</a:t>
            </a:r>
          </a:p>
          <a:p>
            <a:pPr marL="0" indent="0" algn="ctr">
              <a:buFontTx/>
              <a:buNone/>
            </a:pPr>
            <a:endParaRPr lang="en-US" kern="0" dirty="0"/>
          </a:p>
          <a:p>
            <a:pPr marL="0" indent="0" algn="ctr">
              <a:buFontTx/>
              <a:buNone/>
            </a:pPr>
            <a:endParaRPr lang="en-US" kern="0" dirty="0"/>
          </a:p>
          <a:p>
            <a:endParaRPr lang="en-US" dirty="0"/>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9" name="Footer Placeholder 8"/>
          <p:cNvSpPr>
            <a:spLocks noGrp="1"/>
          </p:cNvSpPr>
          <p:nvPr>
            <p:ph type="ftr" sz="quarter" idx="11"/>
          </p:nvPr>
        </p:nvSpPr>
        <p:spPr/>
        <p:txBody>
          <a:bodyPr/>
          <a:lstStyle/>
          <a:p>
            <a:r>
              <a:rPr lang="en-US" smtClean="0"/>
              <a:t>CSC4103, Spring 2025, Operating Systems Introduction</a:t>
            </a:r>
            <a:endParaRPr lang="en-US"/>
          </a:p>
        </p:txBody>
      </p:sp>
      <p:sp>
        <p:nvSpPr>
          <p:cNvPr id="10" name="Slide Number Placeholder 9"/>
          <p:cNvSpPr>
            <a:spLocks noGrp="1"/>
          </p:cNvSpPr>
          <p:nvPr>
            <p:ph type="sldNum" sz="quarter" idx="12"/>
          </p:nvPr>
        </p:nvSpPr>
        <p:spPr/>
        <p:txBody>
          <a:bodyPr>
            <a:normAutofit lnSpcReduction="10000"/>
          </a:bodyPr>
          <a:lstStyle/>
          <a:p>
            <a:fld id="{B6F15528-21DE-4FAA-801E-634DDDAF4B2B}" type="slidenum">
              <a:rPr lang="en-US" smtClean="0"/>
              <a:pPr/>
              <a:t>29</a:t>
            </a:fld>
            <a:endParaRPr lang="en-US"/>
          </a:p>
        </p:txBody>
      </p:sp>
      <p:sp>
        <p:nvSpPr>
          <p:cNvPr id="6" name="Content Placeholder 2">
            <a:extLst>
              <a:ext uri="{FF2B5EF4-FFF2-40B4-BE49-F238E27FC236}">
                <a16:creationId xmlns:a16="http://schemas.microsoft.com/office/drawing/2014/main" id="{82029A42-5A4F-A74E-C5A8-835157E43B28}"/>
              </a:ext>
            </a:extLst>
          </p:cNvPr>
          <p:cNvSpPr txBox="1">
            <a:spLocks/>
          </p:cNvSpPr>
          <p:nvPr/>
        </p:nvSpPr>
        <p:spPr bwMode="auto">
          <a:xfrm>
            <a:off x="533400" y="3928257"/>
            <a:ext cx="3842982" cy="212661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Enforcement Policy</a:t>
            </a:r>
          </a:p>
          <a:p>
            <a:pPr marL="0" indent="0" algn="ctr">
              <a:buFontTx/>
              <a:buNone/>
            </a:pPr>
            <a:endParaRPr lang="en-US" kern="0" dirty="0">
              <a:solidFill>
                <a:schemeClr val="accent1"/>
              </a:solidFill>
              <a:latin typeface="+mn-lt"/>
            </a:endParaRPr>
          </a:p>
          <a:p>
            <a:pPr marL="0" indent="0" algn="ctr">
              <a:buFontTx/>
              <a:buNone/>
            </a:pPr>
            <a:r>
              <a:rPr lang="en-US" kern="0" dirty="0">
                <a:latin typeface="+mn-lt"/>
              </a:rPr>
              <a:t>How the OS ensures only permitted actions are allowed</a:t>
            </a:r>
          </a:p>
        </p:txBody>
      </p:sp>
      <p:sp>
        <p:nvSpPr>
          <p:cNvPr id="8" name="Content Placeholder 2">
            <a:extLst>
              <a:ext uri="{FF2B5EF4-FFF2-40B4-BE49-F238E27FC236}">
                <a16:creationId xmlns:a16="http://schemas.microsoft.com/office/drawing/2014/main" id="{79FDDE20-2D35-C26A-B599-8C0BB21EE919}"/>
              </a:ext>
            </a:extLst>
          </p:cNvPr>
          <p:cNvSpPr txBox="1">
            <a:spLocks/>
          </p:cNvSpPr>
          <p:nvPr/>
        </p:nvSpPr>
        <p:spPr bwMode="auto">
          <a:xfrm>
            <a:off x="7299135" y="3928257"/>
            <a:ext cx="3842982" cy="194708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solidFill>
                  <a:schemeClr val="accent1"/>
                </a:solidFill>
                <a:latin typeface="+mn-lt"/>
              </a:rPr>
              <a:t>Security Policy</a:t>
            </a:r>
          </a:p>
          <a:p>
            <a:pPr marL="0" indent="0" algn="ctr">
              <a:buFontTx/>
              <a:buNone/>
            </a:pPr>
            <a:endParaRPr lang="en-US" kern="0" dirty="0">
              <a:solidFill>
                <a:schemeClr val="accent1"/>
              </a:solidFill>
              <a:latin typeface="+mn-lt"/>
            </a:endParaRPr>
          </a:p>
          <a:p>
            <a:pPr marL="0" indent="0" algn="ctr">
              <a:buFontTx/>
              <a:buNone/>
            </a:pPr>
            <a:r>
              <a:rPr lang="en-US" kern="0" dirty="0">
                <a:latin typeface="+mn-lt"/>
              </a:rPr>
              <a:t>What is permitted</a:t>
            </a:r>
          </a:p>
        </p:txBody>
      </p:sp>
      <p:pic>
        <p:nvPicPr>
          <p:cNvPr id="17" name="Picture 16" descr="Graphical user interface, text&#10;&#10;Description automatically generated">
            <a:extLst>
              <a:ext uri="{FF2B5EF4-FFF2-40B4-BE49-F238E27FC236}">
                <a16:creationId xmlns:a16="http://schemas.microsoft.com/office/drawing/2014/main" id="{CB23A422-5B3C-997D-B4D5-A5FC0E54C5E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72720" y="3928257"/>
            <a:ext cx="3027815" cy="2286000"/>
          </a:xfrm>
          <a:prstGeom prst="rect">
            <a:avLst/>
          </a:prstGeom>
        </p:spPr>
      </p:pic>
    </p:spTree>
    <p:extLst>
      <p:ext uri="{BB962C8B-B14F-4D97-AF65-F5344CB8AC3E}">
        <p14:creationId xmlns:p14="http://schemas.microsoft.com/office/powerpoint/2010/main" val="3812595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Why should you care?</a:t>
            </a:r>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3</a:t>
            </a:fld>
            <a:endParaRPr lang="en-US"/>
          </a:p>
        </p:txBody>
      </p:sp>
    </p:spTree>
    <p:extLst>
      <p:ext uri="{BB962C8B-B14F-4D97-AF65-F5344CB8AC3E}">
        <p14:creationId xmlns:p14="http://schemas.microsoft.com/office/powerpoint/2010/main" val="1200577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7761B8-9ADB-4A79-17E7-203B395EB6CA}"/>
              </a:ext>
            </a:extLst>
          </p:cNvPr>
          <p:cNvSpPr>
            <a:spLocks noGrp="1"/>
          </p:cNvSpPr>
          <p:nvPr>
            <p:ph type="title"/>
          </p:nvPr>
        </p:nvSpPr>
        <p:spPr/>
        <p:txBody>
          <a:bodyPr/>
          <a:lstStyle/>
          <a:p>
            <a:r>
              <a:rPr lang="en-US" smtClean="0"/>
              <a:t>Evaluation Criteria: Portability</a:t>
            </a:r>
            <a:endParaRPr lang="en-US"/>
          </a:p>
        </p:txBody>
      </p:sp>
      <p:sp>
        <p:nvSpPr>
          <p:cNvPr id="14" name="Content Placeholder 13"/>
          <p:cNvSpPr>
            <a:spLocks noGrp="1"/>
          </p:cNvSpPr>
          <p:nvPr>
            <p:ph idx="1"/>
          </p:nvPr>
        </p:nvSpPr>
        <p:spPr/>
        <p:txBody>
          <a:bodyPr/>
          <a:lstStyle/>
          <a:p>
            <a:pPr marL="0" indent="0" algn="ctr">
              <a:buFontTx/>
              <a:buNone/>
            </a:pPr>
            <a:r>
              <a:rPr lang="en-US" kern="0" dirty="0"/>
              <a:t>A portable abstraction </a:t>
            </a:r>
            <a:r>
              <a:rPr lang="en-US" kern="0" dirty="0">
                <a:solidFill>
                  <a:schemeClr val="accent1"/>
                </a:solidFill>
              </a:rPr>
              <a:t>does not change </a:t>
            </a:r>
            <a:r>
              <a:rPr lang="en-US" kern="0" dirty="0"/>
              <a:t>as the hardware changes</a:t>
            </a:r>
          </a:p>
          <a:p>
            <a:pPr marL="0" indent="0" algn="ctr">
              <a:buFontTx/>
              <a:buNone/>
            </a:pPr>
            <a:r>
              <a:rPr lang="en-US" kern="0" dirty="0" smtClean="0"/>
              <a:t>Can’t </a:t>
            </a:r>
            <a:r>
              <a:rPr lang="en-US" kern="0" dirty="0"/>
              <a:t>rewrite application (or OS!) every time</a:t>
            </a:r>
          </a:p>
          <a:p>
            <a:pPr marL="0" indent="0" algn="ctr">
              <a:buFontTx/>
              <a:buNone/>
            </a:pPr>
            <a:r>
              <a:rPr lang="en-US" kern="0" dirty="0" smtClean="0"/>
              <a:t>Must </a:t>
            </a:r>
            <a:r>
              <a:rPr lang="en-US" kern="0" dirty="0"/>
              <a:t>plan for hardware that does not exist yet!</a:t>
            </a:r>
          </a:p>
          <a:p>
            <a:pPr marL="0" indent="0" algn="ctr">
              <a:buFontTx/>
              <a:buNone/>
            </a:pPr>
            <a:endParaRPr lang="en-US" kern="0" dirty="0">
              <a:solidFill>
                <a:schemeClr val="accent1"/>
              </a:solidFill>
            </a:endParaRPr>
          </a:p>
          <a:p>
            <a:endParaRPr lang="en-US" dirty="0"/>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30</a:t>
            </a:fld>
            <a:endParaRPr lang="en-US"/>
          </a:p>
        </p:txBody>
      </p:sp>
      <p:sp>
        <p:nvSpPr>
          <p:cNvPr id="11" name="TextBox 10">
            <a:extLst>
              <a:ext uri="{FF2B5EF4-FFF2-40B4-BE49-F238E27FC236}">
                <a16:creationId xmlns:a16="http://schemas.microsoft.com/office/drawing/2014/main" id="{2959BAED-BE05-8C15-46D3-948960E970BD}"/>
              </a:ext>
            </a:extLst>
          </p:cNvPr>
          <p:cNvSpPr txBox="1"/>
          <p:nvPr/>
        </p:nvSpPr>
        <p:spPr>
          <a:xfrm>
            <a:off x="1607024" y="4507467"/>
            <a:ext cx="8462748" cy="369333"/>
          </a:xfrm>
          <a:prstGeom prst="rect">
            <a:avLst/>
          </a:prstGeom>
          <a:noFill/>
        </p:spPr>
        <p:txBody>
          <a:bodyPr wrap="square">
            <a:spAutoFit/>
          </a:bodyPr>
          <a:lstStyle/>
          <a:p>
            <a:pPr marL="0" indent="0" algn="ctr">
              <a:buFontTx/>
              <a:buNone/>
            </a:pPr>
            <a:r>
              <a:rPr lang="en-US" kern="0" dirty="0">
                <a:solidFill>
                  <a:schemeClr val="accent1"/>
                </a:solidFill>
                <a:latin typeface="+mn-lt"/>
              </a:rPr>
              <a:t>Abstract Machine Interface</a:t>
            </a:r>
          </a:p>
        </p:txBody>
      </p:sp>
      <p:sp>
        <p:nvSpPr>
          <p:cNvPr id="12" name="Content Placeholder 2">
            <a:extLst>
              <a:ext uri="{FF2B5EF4-FFF2-40B4-BE49-F238E27FC236}">
                <a16:creationId xmlns:a16="http://schemas.microsoft.com/office/drawing/2014/main" id="{AC837912-7A48-F2EA-621E-9E1B3BD5C719}"/>
              </a:ext>
            </a:extLst>
          </p:cNvPr>
          <p:cNvSpPr txBox="1">
            <a:spLocks/>
          </p:cNvSpPr>
          <p:nvPr/>
        </p:nvSpPr>
        <p:spPr bwMode="auto">
          <a:xfrm>
            <a:off x="2439537" y="3962402"/>
            <a:ext cx="6822174"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Application</a:t>
            </a:r>
          </a:p>
        </p:txBody>
      </p:sp>
      <p:sp>
        <p:nvSpPr>
          <p:cNvPr id="15" name="Content Placeholder 2">
            <a:extLst>
              <a:ext uri="{FF2B5EF4-FFF2-40B4-BE49-F238E27FC236}">
                <a16:creationId xmlns:a16="http://schemas.microsoft.com/office/drawing/2014/main" id="{DB2CFC41-6662-CAFD-2911-FDD5DA9CE1F1}"/>
              </a:ext>
            </a:extLst>
          </p:cNvPr>
          <p:cNvSpPr txBox="1">
            <a:spLocks/>
          </p:cNvSpPr>
          <p:nvPr/>
        </p:nvSpPr>
        <p:spPr bwMode="auto">
          <a:xfrm>
            <a:off x="2474226" y="5017531"/>
            <a:ext cx="6822174"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Operating System</a:t>
            </a:r>
          </a:p>
        </p:txBody>
      </p:sp>
      <p:sp>
        <p:nvSpPr>
          <p:cNvPr id="16" name="Content Placeholder 2">
            <a:extLst>
              <a:ext uri="{FF2B5EF4-FFF2-40B4-BE49-F238E27FC236}">
                <a16:creationId xmlns:a16="http://schemas.microsoft.com/office/drawing/2014/main" id="{0D81EEF3-204E-45DA-CC2C-E42B7179218E}"/>
              </a:ext>
            </a:extLst>
          </p:cNvPr>
          <p:cNvSpPr txBox="1">
            <a:spLocks/>
          </p:cNvSpPr>
          <p:nvPr/>
        </p:nvSpPr>
        <p:spPr bwMode="auto">
          <a:xfrm>
            <a:off x="2438400" y="5931931"/>
            <a:ext cx="6822174"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Hardware</a:t>
            </a:r>
          </a:p>
        </p:txBody>
      </p:sp>
      <p:sp>
        <p:nvSpPr>
          <p:cNvPr id="17" name="TextBox 16">
            <a:extLst>
              <a:ext uri="{FF2B5EF4-FFF2-40B4-BE49-F238E27FC236}">
                <a16:creationId xmlns:a16="http://schemas.microsoft.com/office/drawing/2014/main" id="{5490D488-5FFA-EEA6-1EEC-9220A7FE63D6}"/>
              </a:ext>
            </a:extLst>
          </p:cNvPr>
          <p:cNvSpPr txBox="1"/>
          <p:nvPr/>
        </p:nvSpPr>
        <p:spPr>
          <a:xfrm>
            <a:off x="1600200" y="5498068"/>
            <a:ext cx="8462748" cy="369332"/>
          </a:xfrm>
          <a:prstGeom prst="rect">
            <a:avLst/>
          </a:prstGeom>
          <a:noFill/>
        </p:spPr>
        <p:txBody>
          <a:bodyPr wrap="square">
            <a:spAutoFit/>
          </a:bodyPr>
          <a:lstStyle/>
          <a:p>
            <a:pPr marL="0" indent="0" algn="ctr">
              <a:buFontTx/>
              <a:buNone/>
            </a:pPr>
            <a:r>
              <a:rPr lang="en-US" kern="0" dirty="0">
                <a:solidFill>
                  <a:schemeClr val="accent1"/>
                </a:solidFill>
                <a:latin typeface="+mn-lt"/>
              </a:rPr>
              <a:t>Hardware Abstraction Layer</a:t>
            </a:r>
          </a:p>
        </p:txBody>
      </p:sp>
    </p:spTree>
    <p:extLst>
      <p:ext uri="{BB962C8B-B14F-4D97-AF65-F5344CB8AC3E}">
        <p14:creationId xmlns:p14="http://schemas.microsoft.com/office/powerpoint/2010/main" val="13949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5" grpId="0" animBg="1"/>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Administrativia</a:t>
            </a:r>
            <a:r>
              <a:rPr lang="en-US" dirty="0"/>
              <a:t/>
            </a:r>
            <a:br>
              <a:rPr lang="en-US" dirty="0"/>
            </a:br>
            <a:r>
              <a:rPr lang="en-US" dirty="0" smtClean="0"/>
              <a:t/>
            </a:r>
            <a:br>
              <a:rPr lang="en-US" dirty="0" smtClean="0"/>
            </a:br>
            <a:r>
              <a:rPr lang="en-US" dirty="0"/>
              <a:t/>
            </a:r>
            <a:br>
              <a:rPr lang="en-US" dirty="0"/>
            </a:br>
            <a:endParaRPr lang="en-US" dirty="0"/>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31</a:t>
            </a:fld>
            <a:endParaRPr lang="en-US"/>
          </a:p>
        </p:txBody>
      </p:sp>
      <p:pic>
        <p:nvPicPr>
          <p:cNvPr id="9" name="Picture 8" descr="A picture containing text, gear&#10;&#10;Description automatically generated">
            <a:extLst>
              <a:ext uri="{FF2B5EF4-FFF2-40B4-BE49-F238E27FC236}">
                <a16:creationId xmlns:a16="http://schemas.microsoft.com/office/drawing/2014/main" id="{D5382A27-E637-EEB5-079B-E2E9DC1557CC}"/>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2448899" y="2286000"/>
            <a:ext cx="7044266" cy="3962400"/>
          </a:xfrm>
          <a:prstGeom prst="rect">
            <a:avLst/>
          </a:prstGeom>
        </p:spPr>
      </p:pic>
    </p:spTree>
    <p:extLst>
      <p:ext uri="{BB962C8B-B14F-4D97-AF65-F5344CB8AC3E}">
        <p14:creationId xmlns:p14="http://schemas.microsoft.com/office/powerpoint/2010/main" val="32878988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AA6F-DA19-D5FD-7E44-41838AEC9A40}"/>
              </a:ext>
            </a:extLst>
          </p:cNvPr>
          <p:cNvSpPr>
            <a:spLocks noGrp="1"/>
          </p:cNvSpPr>
          <p:nvPr>
            <p:ph type="title"/>
          </p:nvPr>
        </p:nvSpPr>
        <p:spPr/>
        <p:txBody>
          <a:bodyPr/>
          <a:lstStyle/>
          <a:p>
            <a:r>
              <a:rPr lang="en-US">
                <a:latin typeface="+mj-lt"/>
              </a:rPr>
              <a:t>Three “Prongs” for the Class</a:t>
            </a:r>
          </a:p>
        </p:txBody>
      </p:sp>
      <p:sp>
        <p:nvSpPr>
          <p:cNvPr id="4" name="Content Placeholder 2">
            <a:extLst>
              <a:ext uri="{FF2B5EF4-FFF2-40B4-BE49-F238E27FC236}">
                <a16:creationId xmlns:a16="http://schemas.microsoft.com/office/drawing/2014/main" id="{81D2BCFF-6ABF-BAA0-FDAD-17CD82D0D317}"/>
              </a:ext>
            </a:extLst>
          </p:cNvPr>
          <p:cNvSpPr txBox="1">
            <a:spLocks/>
          </p:cNvSpPr>
          <p:nvPr/>
        </p:nvSpPr>
        <p:spPr bwMode="auto">
          <a:xfrm>
            <a:off x="838200" y="2427853"/>
            <a:ext cx="4724400" cy="1062643"/>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Understanding OS principles</a:t>
            </a:r>
          </a:p>
        </p:txBody>
      </p:sp>
      <p:sp>
        <p:nvSpPr>
          <p:cNvPr id="5" name="Content Placeholder 2">
            <a:extLst>
              <a:ext uri="{FF2B5EF4-FFF2-40B4-BE49-F238E27FC236}">
                <a16:creationId xmlns:a16="http://schemas.microsoft.com/office/drawing/2014/main" id="{0B105BB9-34CC-F149-BE3D-61BCE9393A0D}"/>
              </a:ext>
            </a:extLst>
          </p:cNvPr>
          <p:cNvSpPr txBox="1">
            <a:spLocks/>
          </p:cNvSpPr>
          <p:nvPr/>
        </p:nvSpPr>
        <p:spPr bwMode="auto">
          <a:xfrm>
            <a:off x="6567354" y="2427853"/>
            <a:ext cx="4419600" cy="1062642"/>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System Programming</a:t>
            </a:r>
          </a:p>
        </p:txBody>
      </p:sp>
      <p:sp>
        <p:nvSpPr>
          <p:cNvPr id="6" name="Content Placeholder 2">
            <a:extLst>
              <a:ext uri="{FF2B5EF4-FFF2-40B4-BE49-F238E27FC236}">
                <a16:creationId xmlns:a16="http://schemas.microsoft.com/office/drawing/2014/main" id="{5E59E872-5682-8DDE-DC8D-4FE724F61398}"/>
              </a:ext>
            </a:extLst>
          </p:cNvPr>
          <p:cNvSpPr txBox="1">
            <a:spLocks/>
          </p:cNvSpPr>
          <p:nvPr/>
        </p:nvSpPr>
        <p:spPr bwMode="auto">
          <a:xfrm>
            <a:off x="3898392" y="4211937"/>
            <a:ext cx="4419600" cy="1062642"/>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ctr"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800" kern="0">
                <a:latin typeface="+mn-lt"/>
              </a:rPr>
              <a:t>Map Concepts to Real Code</a:t>
            </a:r>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32</a:t>
            </a:fld>
            <a:endParaRPr lang="en-US"/>
          </a:p>
        </p:txBody>
      </p:sp>
      <p:sp>
        <p:nvSpPr>
          <p:cNvPr id="9" name="TextBox 8"/>
          <p:cNvSpPr txBox="1"/>
          <p:nvPr/>
        </p:nvSpPr>
        <p:spPr>
          <a:xfrm>
            <a:off x="2643997" y="3666550"/>
            <a:ext cx="1112805" cy="369332"/>
          </a:xfrm>
          <a:prstGeom prst="rect">
            <a:avLst/>
          </a:prstGeom>
          <a:noFill/>
        </p:spPr>
        <p:txBody>
          <a:bodyPr wrap="none" rtlCol="0">
            <a:spAutoFit/>
          </a:bodyPr>
          <a:lstStyle/>
          <a:p>
            <a:r>
              <a:rPr lang="en-US" dirty="0" smtClean="0"/>
              <a:t>Lectures</a:t>
            </a:r>
            <a:endParaRPr lang="en-US" dirty="0"/>
          </a:p>
        </p:txBody>
      </p:sp>
      <p:sp>
        <p:nvSpPr>
          <p:cNvPr id="10" name="TextBox 9"/>
          <p:cNvSpPr txBox="1"/>
          <p:nvPr/>
        </p:nvSpPr>
        <p:spPr>
          <a:xfrm>
            <a:off x="7888930" y="3666550"/>
            <a:ext cx="1561646" cy="369332"/>
          </a:xfrm>
          <a:prstGeom prst="rect">
            <a:avLst/>
          </a:prstGeom>
          <a:noFill/>
        </p:spPr>
        <p:txBody>
          <a:bodyPr wrap="none" rtlCol="0">
            <a:spAutoFit/>
          </a:bodyPr>
          <a:lstStyle/>
          <a:p>
            <a:r>
              <a:rPr lang="en-US" dirty="0"/>
              <a:t>Assignments</a:t>
            </a:r>
          </a:p>
        </p:txBody>
      </p:sp>
      <p:sp>
        <p:nvSpPr>
          <p:cNvPr id="11" name="TextBox 10"/>
          <p:cNvSpPr txBox="1"/>
          <p:nvPr/>
        </p:nvSpPr>
        <p:spPr>
          <a:xfrm>
            <a:off x="5327369" y="5450634"/>
            <a:ext cx="1776448" cy="369332"/>
          </a:xfrm>
          <a:prstGeom prst="rect">
            <a:avLst/>
          </a:prstGeom>
          <a:noFill/>
        </p:spPr>
        <p:txBody>
          <a:bodyPr wrap="none" rtlCol="0">
            <a:spAutoFit/>
          </a:bodyPr>
          <a:lstStyle/>
          <a:p>
            <a:r>
              <a:rPr lang="en-US" dirty="0"/>
              <a:t>Group </a:t>
            </a:r>
            <a:r>
              <a:rPr lang="en-US" dirty="0" smtClean="0"/>
              <a:t>Projects</a:t>
            </a:r>
            <a:endParaRPr lang="en-US" dirty="0"/>
          </a:p>
        </p:txBody>
      </p:sp>
    </p:spTree>
    <p:extLst>
      <p:ext uri="{BB962C8B-B14F-4D97-AF65-F5344CB8AC3E}">
        <p14:creationId xmlns:p14="http://schemas.microsoft.com/office/powerpoint/2010/main" val="225023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0-#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0-#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61FB-EA86-3D7F-FAAD-D2DF60DB4C06}"/>
              </a:ext>
            </a:extLst>
          </p:cNvPr>
          <p:cNvSpPr>
            <a:spLocks noGrp="1"/>
          </p:cNvSpPr>
          <p:nvPr>
            <p:ph type="title"/>
          </p:nvPr>
        </p:nvSpPr>
        <p:spPr/>
        <p:txBody>
          <a:bodyPr/>
          <a:lstStyle/>
          <a:p>
            <a:r>
              <a:rPr lang="en-US">
                <a:latin typeface="+mj-lt"/>
              </a:rPr>
              <a:t>Topic Breakdown</a:t>
            </a:r>
          </a:p>
        </p:txBody>
      </p:sp>
      <p:sp>
        <p:nvSpPr>
          <p:cNvPr id="3" name="Content Placeholder 2">
            <a:extLst>
              <a:ext uri="{FF2B5EF4-FFF2-40B4-BE49-F238E27FC236}">
                <a16:creationId xmlns:a16="http://schemas.microsoft.com/office/drawing/2014/main" id="{1CFA734F-9373-59A4-F7B6-816C3E51D254}"/>
              </a:ext>
            </a:extLst>
          </p:cNvPr>
          <p:cNvSpPr txBox="1">
            <a:spLocks/>
          </p:cNvSpPr>
          <p:nvPr/>
        </p:nvSpPr>
        <p:spPr bwMode="auto">
          <a:xfrm>
            <a:off x="1028007" y="210107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Virtualizing the CPU </a:t>
            </a:r>
          </a:p>
        </p:txBody>
      </p:sp>
      <p:sp>
        <p:nvSpPr>
          <p:cNvPr id="4" name="Content Placeholder 2">
            <a:extLst>
              <a:ext uri="{FF2B5EF4-FFF2-40B4-BE49-F238E27FC236}">
                <a16:creationId xmlns:a16="http://schemas.microsoft.com/office/drawing/2014/main" id="{2DD11C9A-F0A6-945D-E2EA-024B85054061}"/>
              </a:ext>
            </a:extLst>
          </p:cNvPr>
          <p:cNvSpPr txBox="1">
            <a:spLocks/>
          </p:cNvSpPr>
          <p:nvPr/>
        </p:nvSpPr>
        <p:spPr bwMode="auto">
          <a:xfrm>
            <a:off x="5986549" y="1498743"/>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Process Abstraction and API</a:t>
            </a:r>
          </a:p>
        </p:txBody>
      </p:sp>
      <p:sp>
        <p:nvSpPr>
          <p:cNvPr id="5" name="Content Placeholder 2">
            <a:extLst>
              <a:ext uri="{FF2B5EF4-FFF2-40B4-BE49-F238E27FC236}">
                <a16:creationId xmlns:a16="http://schemas.microsoft.com/office/drawing/2014/main" id="{090BF0D0-E5F8-4BE2-991C-F1D9FAD23E6D}"/>
              </a:ext>
            </a:extLst>
          </p:cNvPr>
          <p:cNvSpPr txBox="1">
            <a:spLocks/>
          </p:cNvSpPr>
          <p:nvPr/>
        </p:nvSpPr>
        <p:spPr bwMode="auto">
          <a:xfrm>
            <a:off x="5976851" y="1944858"/>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Threads and Concurrency</a:t>
            </a:r>
          </a:p>
        </p:txBody>
      </p:sp>
      <p:sp>
        <p:nvSpPr>
          <p:cNvPr id="6" name="Content Placeholder 2">
            <a:extLst>
              <a:ext uri="{FF2B5EF4-FFF2-40B4-BE49-F238E27FC236}">
                <a16:creationId xmlns:a16="http://schemas.microsoft.com/office/drawing/2014/main" id="{FF1A4833-ADDD-1396-1A56-6BD4A96D2896}"/>
              </a:ext>
            </a:extLst>
          </p:cNvPr>
          <p:cNvSpPr txBox="1">
            <a:spLocks/>
          </p:cNvSpPr>
          <p:nvPr/>
        </p:nvSpPr>
        <p:spPr bwMode="auto">
          <a:xfrm>
            <a:off x="5976851" y="2392707"/>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Scheduling</a:t>
            </a:r>
          </a:p>
        </p:txBody>
      </p:sp>
      <p:sp>
        <p:nvSpPr>
          <p:cNvPr id="7" name="Content Placeholder 2">
            <a:extLst>
              <a:ext uri="{FF2B5EF4-FFF2-40B4-BE49-F238E27FC236}">
                <a16:creationId xmlns:a16="http://schemas.microsoft.com/office/drawing/2014/main" id="{171BE2DC-DFFA-DD32-A745-2947D7EB1600}"/>
              </a:ext>
            </a:extLst>
          </p:cNvPr>
          <p:cNvSpPr txBox="1">
            <a:spLocks/>
          </p:cNvSpPr>
          <p:nvPr/>
        </p:nvSpPr>
        <p:spPr bwMode="auto">
          <a:xfrm>
            <a:off x="1028007" y="3254112"/>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Virtualizing Memory</a:t>
            </a:r>
          </a:p>
        </p:txBody>
      </p:sp>
      <p:sp>
        <p:nvSpPr>
          <p:cNvPr id="8" name="Content Placeholder 2">
            <a:extLst>
              <a:ext uri="{FF2B5EF4-FFF2-40B4-BE49-F238E27FC236}">
                <a16:creationId xmlns:a16="http://schemas.microsoft.com/office/drawing/2014/main" id="{BE96D8B7-F417-6556-377F-8EEA0A4B516B}"/>
              </a:ext>
            </a:extLst>
          </p:cNvPr>
          <p:cNvSpPr txBox="1">
            <a:spLocks/>
          </p:cNvSpPr>
          <p:nvPr/>
        </p:nvSpPr>
        <p:spPr bwMode="auto">
          <a:xfrm>
            <a:off x="5976851" y="3047334"/>
            <a:ext cx="54864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Virtual Memory</a:t>
            </a:r>
          </a:p>
        </p:txBody>
      </p:sp>
      <p:sp>
        <p:nvSpPr>
          <p:cNvPr id="9" name="Content Placeholder 2">
            <a:extLst>
              <a:ext uri="{FF2B5EF4-FFF2-40B4-BE49-F238E27FC236}">
                <a16:creationId xmlns:a16="http://schemas.microsoft.com/office/drawing/2014/main" id="{CECB7631-B2DA-974E-100F-0BC7FA9D7F87}"/>
              </a:ext>
            </a:extLst>
          </p:cNvPr>
          <p:cNvSpPr txBox="1">
            <a:spLocks/>
          </p:cNvSpPr>
          <p:nvPr/>
        </p:nvSpPr>
        <p:spPr bwMode="auto">
          <a:xfrm>
            <a:off x="5964382" y="3509382"/>
            <a:ext cx="549886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Paging</a:t>
            </a:r>
          </a:p>
        </p:txBody>
      </p:sp>
      <p:sp>
        <p:nvSpPr>
          <p:cNvPr id="10" name="Content Placeholder 2">
            <a:extLst>
              <a:ext uri="{FF2B5EF4-FFF2-40B4-BE49-F238E27FC236}">
                <a16:creationId xmlns:a16="http://schemas.microsoft.com/office/drawing/2014/main" id="{FAC919F6-7ADF-2069-CC8D-FDEFDA0D1F7B}"/>
              </a:ext>
            </a:extLst>
          </p:cNvPr>
          <p:cNvSpPr txBox="1">
            <a:spLocks/>
          </p:cNvSpPr>
          <p:nvPr/>
        </p:nvSpPr>
        <p:spPr bwMode="auto">
          <a:xfrm>
            <a:off x="1028007" y="4459113"/>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Persistence</a:t>
            </a:r>
          </a:p>
        </p:txBody>
      </p:sp>
      <p:sp>
        <p:nvSpPr>
          <p:cNvPr id="11" name="Content Placeholder 2">
            <a:extLst>
              <a:ext uri="{FF2B5EF4-FFF2-40B4-BE49-F238E27FC236}">
                <a16:creationId xmlns:a16="http://schemas.microsoft.com/office/drawing/2014/main" id="{7DE24CAD-FE32-1B96-EFE9-84219541C90D}"/>
              </a:ext>
            </a:extLst>
          </p:cNvPr>
          <p:cNvSpPr txBox="1">
            <a:spLocks/>
          </p:cNvSpPr>
          <p:nvPr/>
        </p:nvSpPr>
        <p:spPr bwMode="auto">
          <a:xfrm>
            <a:off x="5949142" y="4189985"/>
            <a:ext cx="551410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IO devices</a:t>
            </a:r>
          </a:p>
        </p:txBody>
      </p:sp>
      <p:sp>
        <p:nvSpPr>
          <p:cNvPr id="12" name="Content Placeholder 2">
            <a:extLst>
              <a:ext uri="{FF2B5EF4-FFF2-40B4-BE49-F238E27FC236}">
                <a16:creationId xmlns:a16="http://schemas.microsoft.com/office/drawing/2014/main" id="{CC58FAED-32AE-616F-99D6-94C4A62AC5D0}"/>
              </a:ext>
            </a:extLst>
          </p:cNvPr>
          <p:cNvSpPr txBox="1">
            <a:spLocks/>
          </p:cNvSpPr>
          <p:nvPr/>
        </p:nvSpPr>
        <p:spPr bwMode="auto">
          <a:xfrm>
            <a:off x="5949142" y="4655849"/>
            <a:ext cx="551410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File Systems</a:t>
            </a:r>
          </a:p>
        </p:txBody>
      </p:sp>
      <p:sp>
        <p:nvSpPr>
          <p:cNvPr id="13" name="Content Placeholder 2">
            <a:extLst>
              <a:ext uri="{FF2B5EF4-FFF2-40B4-BE49-F238E27FC236}">
                <a16:creationId xmlns:a16="http://schemas.microsoft.com/office/drawing/2014/main" id="{88E8D1B9-3FE7-628F-CE7B-482C4D166662}"/>
              </a:ext>
            </a:extLst>
          </p:cNvPr>
          <p:cNvSpPr txBox="1">
            <a:spLocks/>
          </p:cNvSpPr>
          <p:nvPr/>
        </p:nvSpPr>
        <p:spPr bwMode="auto">
          <a:xfrm>
            <a:off x="990600" y="5715000"/>
            <a:ext cx="4038600"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Distributed Systems</a:t>
            </a:r>
          </a:p>
        </p:txBody>
      </p:sp>
      <p:sp>
        <p:nvSpPr>
          <p:cNvPr id="14" name="Content Placeholder 2">
            <a:extLst>
              <a:ext uri="{FF2B5EF4-FFF2-40B4-BE49-F238E27FC236}">
                <a16:creationId xmlns:a16="http://schemas.microsoft.com/office/drawing/2014/main" id="{FDB89231-B524-451C-5AE1-52872B968359}"/>
              </a:ext>
            </a:extLst>
          </p:cNvPr>
          <p:cNvSpPr txBox="1">
            <a:spLocks/>
          </p:cNvSpPr>
          <p:nvPr/>
        </p:nvSpPr>
        <p:spPr bwMode="auto">
          <a:xfrm>
            <a:off x="5953298" y="5449713"/>
            <a:ext cx="5509954"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Challenges with distribution</a:t>
            </a:r>
          </a:p>
        </p:txBody>
      </p:sp>
      <p:sp>
        <p:nvSpPr>
          <p:cNvPr id="15" name="Content Placeholder 2">
            <a:extLst>
              <a:ext uri="{FF2B5EF4-FFF2-40B4-BE49-F238E27FC236}">
                <a16:creationId xmlns:a16="http://schemas.microsoft.com/office/drawing/2014/main" id="{61F5BD0E-A3B8-BAF5-BD29-81FBC04385F5}"/>
              </a:ext>
            </a:extLst>
          </p:cNvPr>
          <p:cNvSpPr txBox="1">
            <a:spLocks/>
          </p:cNvSpPr>
          <p:nvPr/>
        </p:nvSpPr>
        <p:spPr bwMode="auto">
          <a:xfrm>
            <a:off x="5943600" y="5901722"/>
            <a:ext cx="5529349" cy="385157"/>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sz="2000" kern="0">
                <a:latin typeface="+mn-lt"/>
              </a:rPr>
              <a:t>Data Processing &amp; Storage</a:t>
            </a:r>
          </a:p>
        </p:txBody>
      </p:sp>
      <p:sp>
        <p:nvSpPr>
          <p:cNvPr id="16" name="Date Placeholder 15"/>
          <p:cNvSpPr>
            <a:spLocks noGrp="1"/>
          </p:cNvSpPr>
          <p:nvPr>
            <p:ph type="dt" sz="half" idx="10"/>
          </p:nvPr>
        </p:nvSpPr>
        <p:spPr/>
        <p:txBody>
          <a:bodyPr/>
          <a:lstStyle/>
          <a:p>
            <a:r>
              <a:rPr lang="en-US" smtClean="0"/>
              <a:t>1/13/2025, Lecture 1</a:t>
            </a:r>
            <a:endParaRPr lang="en-US"/>
          </a:p>
        </p:txBody>
      </p:sp>
      <p:sp>
        <p:nvSpPr>
          <p:cNvPr id="17" name="Footer Placeholder 16"/>
          <p:cNvSpPr>
            <a:spLocks noGrp="1"/>
          </p:cNvSpPr>
          <p:nvPr>
            <p:ph type="ftr" sz="quarter" idx="11"/>
          </p:nvPr>
        </p:nvSpPr>
        <p:spPr>
          <a:xfrm rot="16200000">
            <a:off x="9990137" y="4046537"/>
            <a:ext cx="3581400" cy="365125"/>
          </a:xfrm>
        </p:spPr>
        <p:txBody>
          <a:bodyPr/>
          <a:lstStyle/>
          <a:p>
            <a:r>
              <a:rPr lang="en-US" smtClean="0"/>
              <a:t>CSC4103, Spring 2025, Operating Systems Introduction</a:t>
            </a:r>
            <a:endParaRPr lang="en-US" dirty="0"/>
          </a:p>
        </p:txBody>
      </p:sp>
      <p:sp>
        <p:nvSpPr>
          <p:cNvPr id="18" name="Slide Number Placeholder 17"/>
          <p:cNvSpPr>
            <a:spLocks noGrp="1"/>
          </p:cNvSpPr>
          <p:nvPr>
            <p:ph type="sldNum" sz="quarter" idx="12"/>
          </p:nvPr>
        </p:nvSpPr>
        <p:spPr/>
        <p:txBody>
          <a:bodyPr>
            <a:normAutofit lnSpcReduction="10000"/>
          </a:bodyPr>
          <a:lstStyle/>
          <a:p>
            <a:fld id="{B6F15528-21DE-4FAA-801E-634DDDAF4B2B}" type="slidenum">
              <a:rPr lang="en-US" smtClean="0"/>
              <a:t>33</a:t>
            </a:fld>
            <a:endParaRPr lang="en-US"/>
          </a:p>
        </p:txBody>
      </p:sp>
    </p:spTree>
    <p:extLst>
      <p:ext uri="{BB962C8B-B14F-4D97-AF65-F5344CB8AC3E}">
        <p14:creationId xmlns:p14="http://schemas.microsoft.com/office/powerpoint/2010/main" val="2375265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0-#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0-#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0-#ppt_w/2"/>
                                          </p:val>
                                        </p:tav>
                                        <p:tav tm="100000">
                                          <p:val>
                                            <p:strVal val="#ppt_x"/>
                                          </p:val>
                                        </p:tav>
                                      </p:tavLst>
                                    </p:anim>
                                    <p:anim calcmode="lin" valueType="num">
                                      <p:cBhvr additive="base">
                                        <p:cTn id="6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0-#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0-#ppt_w/2"/>
                                          </p:val>
                                        </p:tav>
                                        <p:tav tm="100000">
                                          <p:val>
                                            <p:strVal val="#ppt_x"/>
                                          </p:val>
                                        </p:tav>
                                      </p:tavLst>
                                    </p:anim>
                                    <p:anim calcmode="lin" valueType="num">
                                      <p:cBhvr additive="base">
                                        <p:cTn id="7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Enrollment</a:t>
            </a:r>
            <a:endParaRPr lang="en-US" dirty="0"/>
          </a:p>
        </p:txBody>
      </p:sp>
      <p:sp>
        <p:nvSpPr>
          <p:cNvPr id="3" name="Content Placeholder 2"/>
          <p:cNvSpPr>
            <a:spLocks noGrp="1"/>
          </p:cNvSpPr>
          <p:nvPr>
            <p:ph idx="1"/>
          </p:nvPr>
        </p:nvSpPr>
        <p:spPr/>
        <p:txBody>
          <a:bodyPr>
            <a:normAutofit/>
          </a:bodyPr>
          <a:lstStyle/>
          <a:p>
            <a:r>
              <a:rPr lang="en-US" dirty="0" smtClean="0"/>
              <a:t>Class has limit of 100 students</a:t>
            </a:r>
          </a:p>
          <a:p>
            <a:pPr lvl="1"/>
            <a:r>
              <a:rPr lang="en-US" dirty="0" smtClean="0"/>
              <a:t>This </a:t>
            </a:r>
            <a:r>
              <a:rPr lang="en-US" dirty="0" smtClean="0"/>
              <a:t>semester we will have only </a:t>
            </a:r>
            <a:r>
              <a:rPr lang="en-US" dirty="0" smtClean="0"/>
              <a:t>26</a:t>
            </a:r>
            <a:endParaRPr lang="en-US" dirty="0"/>
          </a:p>
          <a:p>
            <a:pPr lvl="1"/>
            <a:endParaRPr lang="en-US" dirty="0" smtClean="0"/>
          </a:p>
          <a:p>
            <a:r>
              <a:rPr lang="en-US" dirty="0" smtClean="0"/>
              <a:t>The Early Drop Deadline is January 22, 2025</a:t>
            </a:r>
          </a:p>
          <a:p>
            <a:pPr lvl="1"/>
            <a:r>
              <a:rPr lang="en-US" dirty="0" smtClean="0"/>
              <a:t>If you are not serious about taking the class, please drop early </a:t>
            </a:r>
          </a:p>
          <a:p>
            <a:pPr lvl="1"/>
            <a:r>
              <a:rPr lang="en-US" dirty="0" smtClean="0"/>
              <a:t>Really hard to drop afterwards!  </a:t>
            </a:r>
          </a:p>
          <a:p>
            <a:pPr lvl="1"/>
            <a:r>
              <a:rPr lang="en-US" dirty="0" smtClean="0"/>
              <a:t>The class involves a group project, it makes life much more difficult for the others if you drop out in the middle</a:t>
            </a:r>
          </a:p>
          <a:p>
            <a:endParaRPr lang="en-US" dirty="0" smtClean="0"/>
          </a:p>
          <a:p>
            <a:r>
              <a:rPr lang="en-US" dirty="0" smtClean="0"/>
              <a:t>Note: this is a hard class!</a:t>
            </a:r>
          </a:p>
          <a:p>
            <a:pPr lvl="1"/>
            <a:r>
              <a:rPr lang="en-US" dirty="0" smtClean="0"/>
              <a:t>While it requires a lot of work, the class is highly rewarding</a:t>
            </a:r>
          </a:p>
          <a:p>
            <a:endParaRPr lang="en-US" dirty="0"/>
          </a:p>
        </p:txBody>
      </p:sp>
      <p:sp>
        <p:nvSpPr>
          <p:cNvPr id="6" name="Date Placeholder 5"/>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34</a:t>
            </a:fld>
            <a:endParaRPr lang="en-US"/>
          </a:p>
        </p:txBody>
      </p:sp>
    </p:spTree>
    <p:extLst>
      <p:ext uri="{BB962C8B-B14F-4D97-AF65-F5344CB8AC3E}">
        <p14:creationId xmlns:p14="http://schemas.microsoft.com/office/powerpoint/2010/main" val="47676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Infrastructure, Textbook &amp; Readings</a:t>
            </a:r>
            <a:endParaRPr lang="en-US" altLang="en-US"/>
          </a:p>
        </p:txBody>
      </p:sp>
      <p:sp>
        <p:nvSpPr>
          <p:cNvPr id="37890" name="Content Placeholder 2"/>
          <p:cNvSpPr>
            <a:spLocks noGrp="1"/>
          </p:cNvSpPr>
          <p:nvPr>
            <p:ph idx="1"/>
          </p:nvPr>
        </p:nvSpPr>
        <p:spPr/>
        <p:txBody>
          <a:bodyPr>
            <a:normAutofit lnSpcReduction="10000"/>
          </a:bodyPr>
          <a:lstStyle/>
          <a:p>
            <a:r>
              <a:rPr lang="en-US" dirty="0" smtClean="0"/>
              <a:t>Infrastructure</a:t>
            </a:r>
          </a:p>
          <a:p>
            <a:pPr lvl="1"/>
            <a:r>
              <a:rPr lang="en-US" dirty="0" smtClean="0"/>
              <a:t>Website: 	</a:t>
            </a:r>
            <a:r>
              <a:rPr lang="en-US" dirty="0" smtClean="0">
                <a:hlinkClick r:id="rId2"/>
              </a:rPr>
              <a:t>https://teaching.hkaiser.org</a:t>
            </a:r>
            <a:endParaRPr lang="en-US" dirty="0" smtClean="0"/>
          </a:p>
          <a:p>
            <a:pPr lvl="1"/>
            <a:r>
              <a:rPr lang="en-US" dirty="0"/>
              <a:t>Discord:	</a:t>
            </a:r>
            <a:r>
              <a:rPr lang="en-US" u="sng" dirty="0">
                <a:hlinkClick r:id="rId3"/>
              </a:rPr>
              <a:t>https://</a:t>
            </a:r>
            <a:r>
              <a:rPr lang="en-US" u="sng" dirty="0" smtClean="0">
                <a:hlinkClick r:id="rId3"/>
              </a:rPr>
              <a:t>discord.gg/NdKrbJTaUg</a:t>
            </a:r>
            <a:endParaRPr lang="en-US" dirty="0" smtClean="0"/>
          </a:p>
          <a:p>
            <a:r>
              <a:rPr lang="en-US" dirty="0" smtClean="0"/>
              <a:t>Textbook: Operating Systems: Principles and Practice (2nd Edition) Anderson and </a:t>
            </a:r>
            <a:r>
              <a:rPr lang="en-US" dirty="0" err="1" smtClean="0"/>
              <a:t>Dahlin</a:t>
            </a:r>
            <a:endParaRPr lang="en-US" dirty="0" smtClean="0"/>
          </a:p>
          <a:p>
            <a:pPr lvl="1"/>
            <a:r>
              <a:rPr lang="en-US" dirty="0" smtClean="0"/>
              <a:t>Not required, get a copy if you feel that lectures are not sufficient</a:t>
            </a:r>
          </a:p>
          <a:p>
            <a:pPr lvl="1"/>
            <a:r>
              <a:rPr lang="en-US" dirty="0" smtClean="0"/>
              <a:t>Suggested readings posted along with lectures</a:t>
            </a:r>
          </a:p>
          <a:p>
            <a:pPr lvl="1"/>
            <a:r>
              <a:rPr lang="en-US" dirty="0" smtClean="0"/>
              <a:t>Try to keep up with material in book as well as lectures</a:t>
            </a:r>
          </a:p>
          <a:p>
            <a:pPr lvl="1"/>
            <a:endParaRPr lang="en-US" dirty="0" smtClean="0"/>
          </a:p>
          <a:p>
            <a:r>
              <a:rPr lang="en-US" dirty="0" smtClean="0"/>
              <a:t>Supplementary Material</a:t>
            </a:r>
          </a:p>
          <a:p>
            <a:pPr lvl="1"/>
            <a:r>
              <a:rPr lang="en-US" dirty="0" smtClean="0"/>
              <a:t>Operating Systems: Three Easy Pieces, by </a:t>
            </a:r>
            <a:r>
              <a:rPr lang="en-US" dirty="0" err="1" smtClean="0"/>
              <a:t>Remzi</a:t>
            </a:r>
            <a:r>
              <a:rPr lang="en-US" dirty="0" smtClean="0"/>
              <a:t> and Andrea </a:t>
            </a:r>
            <a:r>
              <a:rPr lang="en-US" dirty="0" err="1" smtClean="0"/>
              <a:t>Arpaci-Dusseau</a:t>
            </a:r>
            <a:r>
              <a:rPr lang="en-US" dirty="0" smtClean="0"/>
              <a:t>, available for free online</a:t>
            </a:r>
          </a:p>
          <a:p>
            <a:pPr lvl="1"/>
            <a:r>
              <a:rPr lang="en-US" dirty="0" smtClean="0"/>
              <a:t>Linux Kernel Development, 3rd edition, by Robert Love </a:t>
            </a:r>
          </a:p>
          <a:p>
            <a:endParaRPr lang="en-US" dirty="0"/>
          </a:p>
        </p:txBody>
      </p:sp>
      <p:pic>
        <p:nvPicPr>
          <p:cNvPr id="6" name="Picture 5">
            <a:extLst>
              <a:ext uri="{FF2B5EF4-FFF2-40B4-BE49-F238E27FC236}">
                <a16:creationId xmlns:a16="http://schemas.microsoft.com/office/drawing/2014/main" id="{8AB33325-2E22-49B0-AAE0-2B4BDB3D11D7}"/>
              </a:ext>
            </a:extLst>
          </p:cNvPr>
          <p:cNvPicPr>
            <a:picLocks noChangeAspect="1"/>
          </p:cNvPicPr>
          <p:nvPr/>
        </p:nvPicPr>
        <p:blipFill>
          <a:blip r:embed="rId4"/>
          <a:stretch>
            <a:fillRect/>
          </a:stretch>
        </p:blipFill>
        <p:spPr>
          <a:xfrm>
            <a:off x="9753600" y="1994027"/>
            <a:ext cx="1828800" cy="2427667"/>
          </a:xfrm>
          <a:prstGeom prst="rect">
            <a:avLst/>
          </a:prstGeom>
          <a:ln>
            <a:solidFill>
              <a:schemeClr val="tx1"/>
            </a:solidFill>
          </a:ln>
        </p:spPr>
      </p:pic>
      <p:pic>
        <p:nvPicPr>
          <p:cNvPr id="7" name="Picture 6">
            <a:extLst>
              <a:ext uri="{FF2B5EF4-FFF2-40B4-BE49-F238E27FC236}">
                <a16:creationId xmlns:a16="http://schemas.microsoft.com/office/drawing/2014/main" id="{17C11C20-D592-47F7-91C2-3DE51CF6CA01}"/>
              </a:ext>
            </a:extLst>
          </p:cNvPr>
          <p:cNvPicPr>
            <a:picLocks noChangeAspect="1"/>
          </p:cNvPicPr>
          <p:nvPr/>
        </p:nvPicPr>
        <p:blipFill>
          <a:blip r:embed="rId5"/>
          <a:stretch>
            <a:fillRect/>
          </a:stretch>
        </p:blipFill>
        <p:spPr>
          <a:xfrm>
            <a:off x="9368831" y="4724400"/>
            <a:ext cx="1116576" cy="1747683"/>
          </a:xfrm>
          <a:prstGeom prst="rect">
            <a:avLst/>
          </a:prstGeom>
        </p:spPr>
      </p:pic>
      <p:pic>
        <p:nvPicPr>
          <p:cNvPr id="8" name="Picture 7">
            <a:extLst>
              <a:ext uri="{FF2B5EF4-FFF2-40B4-BE49-F238E27FC236}">
                <a16:creationId xmlns:a16="http://schemas.microsoft.com/office/drawing/2014/main" id="{76E4C651-554B-4DF4-8239-B55DD36478FC}"/>
              </a:ext>
            </a:extLst>
          </p:cNvPr>
          <p:cNvPicPr>
            <a:picLocks noChangeAspect="1"/>
          </p:cNvPicPr>
          <p:nvPr/>
        </p:nvPicPr>
        <p:blipFill>
          <a:blip r:embed="rId6"/>
          <a:stretch>
            <a:fillRect/>
          </a:stretch>
        </p:blipFill>
        <p:spPr>
          <a:xfrm>
            <a:off x="10668000" y="4724400"/>
            <a:ext cx="1348422" cy="1736166"/>
          </a:xfrm>
          <a:prstGeom prst="rect">
            <a:avLst/>
          </a:prstGeom>
        </p:spPr>
      </p:pic>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t>35</a:t>
            </a:fld>
            <a:endParaRPr lang="en-US"/>
          </a:p>
        </p:txBody>
      </p:sp>
    </p:spTree>
    <p:extLst>
      <p:ext uri="{BB962C8B-B14F-4D97-AF65-F5344CB8AC3E}">
        <p14:creationId xmlns:p14="http://schemas.microsoft.com/office/powerpoint/2010/main" val="2037363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5153C-4F78-C846-6782-237576751FAE}"/>
              </a:ext>
            </a:extLst>
          </p:cNvPr>
          <p:cNvSpPr>
            <a:spLocks noGrp="1"/>
          </p:cNvSpPr>
          <p:nvPr>
            <p:ph type="title"/>
          </p:nvPr>
        </p:nvSpPr>
        <p:spPr/>
        <p:txBody>
          <a:bodyPr/>
          <a:lstStyle/>
          <a:p>
            <a:r>
              <a:rPr lang="en-US" smtClean="0"/>
              <a:t>Class Expectations</a:t>
            </a:r>
            <a:endParaRPr lang="en-US" dirty="0"/>
          </a:p>
        </p:txBody>
      </p:sp>
      <p:sp>
        <p:nvSpPr>
          <p:cNvPr id="3" name="Content Placeholder 2">
            <a:extLst>
              <a:ext uri="{FF2B5EF4-FFF2-40B4-BE49-F238E27FC236}">
                <a16:creationId xmlns:a16="http://schemas.microsoft.com/office/drawing/2014/main" id="{F413B211-448E-0640-1021-2F8950965D25}"/>
              </a:ext>
            </a:extLst>
          </p:cNvPr>
          <p:cNvSpPr>
            <a:spLocks noGrp="1"/>
          </p:cNvSpPr>
          <p:nvPr>
            <p:ph idx="1"/>
          </p:nvPr>
        </p:nvSpPr>
        <p:spPr/>
        <p:txBody>
          <a:bodyPr>
            <a:normAutofit lnSpcReduction="10000"/>
          </a:bodyPr>
          <a:lstStyle/>
          <a:p>
            <a:r>
              <a:rPr lang="en-US" dirty="0" smtClean="0"/>
              <a:t>Lectures</a:t>
            </a:r>
          </a:p>
          <a:p>
            <a:pPr lvl="1"/>
            <a:r>
              <a:rPr lang="en-US" dirty="0" smtClean="0"/>
              <a:t>Come! Cannot guarantee content will be identical to previous years</a:t>
            </a:r>
          </a:p>
          <a:p>
            <a:pPr lvl="1"/>
            <a:r>
              <a:rPr lang="en-US" dirty="0" smtClean="0"/>
              <a:t>Electronic devices used only for note taking</a:t>
            </a:r>
          </a:p>
          <a:p>
            <a:pPr lvl="1"/>
            <a:r>
              <a:rPr lang="en-US" dirty="0" smtClean="0"/>
              <a:t>Will explain many things related to assignments not otherwise explained</a:t>
            </a:r>
          </a:p>
          <a:p>
            <a:pPr lvl="1"/>
            <a:r>
              <a:rPr lang="en-US" dirty="0" smtClean="0"/>
              <a:t>Attendance not mandatory but highly advised</a:t>
            </a:r>
          </a:p>
          <a:p>
            <a:pPr lvl="1"/>
            <a:r>
              <a:rPr lang="en-US" dirty="0" smtClean="0"/>
              <a:t>If you decide to come, please be on time</a:t>
            </a:r>
          </a:p>
          <a:p>
            <a:pPr lvl="1"/>
            <a:r>
              <a:rPr lang="en-US" dirty="0" smtClean="0"/>
              <a:t>Meet your fellow students, they are your future colleagues!</a:t>
            </a:r>
          </a:p>
          <a:p>
            <a:pPr lvl="1"/>
            <a:endParaRPr lang="en-US" dirty="0" smtClean="0"/>
          </a:p>
          <a:p>
            <a:r>
              <a:rPr lang="en-US" dirty="0" smtClean="0"/>
              <a:t>Office Hours</a:t>
            </a:r>
          </a:p>
          <a:p>
            <a:pPr lvl="1"/>
            <a:r>
              <a:rPr lang="en-US" dirty="0" smtClean="0"/>
              <a:t>Come and ask for help early. There are no stupid questions! </a:t>
            </a:r>
          </a:p>
          <a:p>
            <a:pPr lvl="1"/>
            <a:r>
              <a:rPr lang="en-US" dirty="0" smtClean="0"/>
              <a:t>We like teaching and want to meet you!</a:t>
            </a:r>
          </a:p>
          <a:p>
            <a:pPr lvl="1"/>
            <a:endParaRPr lang="en-US" dirty="0"/>
          </a:p>
          <a:p>
            <a:r>
              <a:rPr lang="en-US" dirty="0"/>
              <a:t>Communicate with course staff through Discord and Email. </a:t>
            </a:r>
          </a:p>
          <a:p>
            <a:pPr marL="0" indent="0">
              <a:buNone/>
            </a:pPr>
            <a:endParaRPr lang="en-US" dirty="0" smtClean="0"/>
          </a:p>
          <a:p>
            <a:pPr lvl="1"/>
            <a:endParaRPr lang="en-US" dirty="0" smtClean="0"/>
          </a:p>
          <a:p>
            <a:pPr lvl="1"/>
            <a:endParaRPr lang="en-US" dirty="0" smtClean="0"/>
          </a:p>
          <a:p>
            <a:endParaRPr lang="en-US" dirty="0" smtClean="0"/>
          </a:p>
          <a:p>
            <a:endParaRPr lang="en-US" dirty="0" smtClean="0"/>
          </a:p>
          <a:p>
            <a:endParaRPr lang="en-US" dirty="0" smtClean="0"/>
          </a:p>
          <a:p>
            <a:pPr lvl="1"/>
            <a:endParaRPr lang="en-US" dirty="0"/>
          </a:p>
        </p:txBody>
      </p:sp>
      <p:sp>
        <p:nvSpPr>
          <p:cNvPr id="6" name="Date Placeholder 5"/>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36</a:t>
            </a:fld>
            <a:endParaRPr lang="en-US"/>
          </a:p>
        </p:txBody>
      </p:sp>
    </p:spTree>
    <p:extLst>
      <p:ext uri="{BB962C8B-B14F-4D97-AF65-F5344CB8AC3E}">
        <p14:creationId xmlns:p14="http://schemas.microsoft.com/office/powerpoint/2010/main" val="410660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Honesty</a:t>
            </a:r>
            <a:endParaRPr lang="en-US" dirty="0"/>
          </a:p>
        </p:txBody>
      </p:sp>
      <p:sp>
        <p:nvSpPr>
          <p:cNvPr id="3" name="Content Placeholder 2"/>
          <p:cNvSpPr>
            <a:spLocks noGrp="1"/>
          </p:cNvSpPr>
          <p:nvPr>
            <p:ph idx="1"/>
          </p:nvPr>
        </p:nvSpPr>
        <p:spPr/>
        <p:txBody>
          <a:bodyPr>
            <a:normAutofit/>
          </a:bodyPr>
          <a:lstStyle/>
          <a:p>
            <a:r>
              <a:rPr lang="en-US" sz="2000" dirty="0"/>
              <a:t>The LSU </a:t>
            </a:r>
            <a:r>
              <a:rPr lang="en-US" sz="2000" i="1" dirty="0"/>
              <a:t>Code of Student Conduct</a:t>
            </a:r>
            <a:r>
              <a:rPr lang="en-US" sz="2000" dirty="0"/>
              <a:t> defines plagiarism in Section 5.1.16:</a:t>
            </a:r>
          </a:p>
          <a:p>
            <a:endParaRPr lang="en-US" sz="2000" dirty="0">
              <a:latin typeface="Arial" charset="0"/>
            </a:endParaRPr>
          </a:p>
          <a:p>
            <a:pPr lvl="1"/>
            <a:r>
              <a:rPr lang="en-US" sz="1400" dirty="0"/>
              <a:t>"Plagiarism is defined as the unacknowledged inclusion of someone else's words, structure, ideas, or data. When a student submits work as his/her own that includes the words, structure, ideas, or data of others, the source of this information must be acknowledged through complete, accurate, and specific references, and, if verbatim statements are included, through quotation marks as well. Failure to identify any source (including interviews, surveys, etc.), published in any medium (including on the internet) or unpublished, from which words, structure, ideas, or data have been taken, constitutes plagiarism;“</a:t>
            </a:r>
          </a:p>
          <a:p>
            <a:endParaRPr lang="en-US" sz="2000" dirty="0">
              <a:latin typeface="Arial" charset="0"/>
            </a:endParaRPr>
          </a:p>
          <a:p>
            <a:r>
              <a:rPr lang="en-US" sz="2000" dirty="0" smtClean="0"/>
              <a:t>Plagiarism will not be tolerated and will be dealt with in accordance with and as outlined by the LSU Code of Student Conduct : </a:t>
            </a:r>
            <a:r>
              <a:rPr lang="en-US" sz="1600" dirty="0" smtClean="0">
                <a:hlinkClick r:id="rId2"/>
              </a:rPr>
              <a:t>https://www.lsu.edu/saa/students/codeofconduct.php</a:t>
            </a:r>
            <a:endParaRPr lang="en-US" sz="1200" dirty="0" smtClean="0"/>
          </a:p>
          <a:p>
            <a:endParaRPr lang="en-US" dirty="0"/>
          </a:p>
        </p:txBody>
      </p:sp>
      <p:sp>
        <p:nvSpPr>
          <p:cNvPr id="5" name="Date Placeholder 4"/>
          <p:cNvSpPr>
            <a:spLocks noGrp="1"/>
          </p:cNvSpPr>
          <p:nvPr>
            <p:ph type="dt" sz="half" idx="10"/>
          </p:nvPr>
        </p:nvSpPr>
        <p:spPr>
          <a:prstGeom prst="rect">
            <a:avLst/>
          </a:prstGeom>
        </p:spPr>
        <p:txBody>
          <a:bodyPr/>
          <a:lstStyle/>
          <a:p>
            <a:pPr>
              <a:defRPr/>
            </a:pPr>
            <a:r>
              <a:rPr lang="en-US" smtClean="0"/>
              <a:t>1/13/2025, Lecture 1</a:t>
            </a:r>
            <a:endParaRPr lang="en-US"/>
          </a:p>
        </p:txBody>
      </p:sp>
      <p:sp>
        <p:nvSpPr>
          <p:cNvPr id="6" name="Footer Placeholder 5"/>
          <p:cNvSpPr>
            <a:spLocks noGrp="1"/>
          </p:cNvSpPr>
          <p:nvPr>
            <p:ph type="ftr" sz="quarter" idx="11"/>
          </p:nvPr>
        </p:nvSpPr>
        <p:spPr>
          <a:prstGeom prst="rect">
            <a:avLst/>
          </a:prstGeom>
        </p:spPr>
        <p:txBody>
          <a:bodyPr/>
          <a:lstStyle/>
          <a:p>
            <a:pPr>
              <a:defRPr/>
            </a:pPr>
            <a:r>
              <a:rPr lang="en-US" smtClean="0"/>
              <a:t>CSC4103, Spring 2025, Operating Systems Introduction</a:t>
            </a:r>
            <a:endParaRPr lang="en-US" dirty="0"/>
          </a:p>
        </p:txBody>
      </p:sp>
      <p:sp>
        <p:nvSpPr>
          <p:cNvPr id="4" name="Slide Number Placeholder 3"/>
          <p:cNvSpPr>
            <a:spLocks noGrp="1"/>
          </p:cNvSpPr>
          <p:nvPr>
            <p:ph type="sldNum" sz="quarter" idx="12"/>
          </p:nvPr>
        </p:nvSpPr>
        <p:spPr/>
        <p:txBody>
          <a:bodyPr>
            <a:normAutofit lnSpcReduction="10000"/>
          </a:bodyPr>
          <a:lstStyle/>
          <a:p>
            <a:pPr>
              <a:defRPr/>
            </a:pPr>
            <a:fld id="{52D926D3-FD88-4CB1-B52C-F980D0D3711F}" type="slidenum">
              <a:rPr lang="en-US" smtClean="0"/>
              <a:pPr>
                <a:defRPr/>
              </a:pPr>
              <a:t>37</a:t>
            </a:fld>
            <a:endParaRPr lang="en-US"/>
          </a:p>
        </p:txBody>
      </p:sp>
    </p:spTree>
    <p:extLst>
      <p:ext uri="{BB962C8B-B14F-4D97-AF65-F5344CB8AC3E}">
        <p14:creationId xmlns:p14="http://schemas.microsoft.com/office/powerpoint/2010/main" val="3173204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r>
              <a:rPr lang="en-US" dirty="0" smtClean="0"/>
              <a:t>?</a:t>
            </a:r>
            <a:endParaRPr lang="en-US" dirty="0"/>
          </a:p>
        </p:txBody>
      </p:sp>
      <p:pic>
        <p:nvPicPr>
          <p:cNvPr id="7" name="Content Placeholder 6"/>
          <p:cNvPicPr>
            <a:picLocks noGrp="1" noChangeAspect="1"/>
          </p:cNvPicPr>
          <p:nvPr>
            <p:ph idx="1"/>
          </p:nvPr>
        </p:nvPicPr>
        <p:blipFill rotWithShape="1">
          <a:blip r:embed="rId2"/>
          <a:srcRect l="264" t="3503" r="54264" b="7188"/>
          <a:stretch/>
        </p:blipFill>
        <p:spPr>
          <a:xfrm>
            <a:off x="1981200" y="1981200"/>
            <a:ext cx="2923125" cy="3886200"/>
          </a:xfrm>
          <a:prstGeom prst="rect">
            <a:avLst/>
          </a:prstGeom>
        </p:spPr>
      </p:pic>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38</a:t>
            </a:fld>
            <a:endParaRPr lang="en-US"/>
          </a:p>
        </p:txBody>
      </p:sp>
      <p:pic>
        <p:nvPicPr>
          <p:cNvPr id="8" name="Content Placeholder 6"/>
          <p:cNvPicPr>
            <a:picLocks noChangeAspect="1"/>
          </p:cNvPicPr>
          <p:nvPr/>
        </p:nvPicPr>
        <p:blipFill rotWithShape="1">
          <a:blip r:embed="rId2"/>
          <a:srcRect l="53605" b="7187"/>
          <a:stretch/>
        </p:blipFill>
        <p:spPr>
          <a:xfrm>
            <a:off x="6466412" y="1828800"/>
            <a:ext cx="2982388" cy="4038600"/>
          </a:xfrm>
          <a:prstGeom prst="rect">
            <a:avLst/>
          </a:prstGeom>
        </p:spPr>
      </p:pic>
      <p:sp>
        <p:nvSpPr>
          <p:cNvPr id="3" name="Right Arrow 2"/>
          <p:cNvSpPr/>
          <p:nvPr/>
        </p:nvSpPr>
        <p:spPr>
          <a:xfrm>
            <a:off x="5257800" y="382697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29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ChatGPT</a:t>
            </a:r>
            <a:endParaRPr lang="en-US" dirty="0"/>
          </a:p>
        </p:txBody>
      </p:sp>
      <p:sp>
        <p:nvSpPr>
          <p:cNvPr id="3" name="Content Placeholder 2"/>
          <p:cNvSpPr>
            <a:spLocks noGrp="1"/>
          </p:cNvSpPr>
          <p:nvPr>
            <p:ph idx="1"/>
          </p:nvPr>
        </p:nvSpPr>
        <p:spPr/>
        <p:txBody>
          <a:bodyPr>
            <a:normAutofit lnSpcReduction="10000"/>
          </a:bodyPr>
          <a:lstStyle/>
          <a:p>
            <a:r>
              <a:rPr lang="en-US" dirty="0" smtClean="0"/>
              <a:t>The goal for this course is to train our brains, not </a:t>
            </a:r>
            <a:r>
              <a:rPr lang="en-US" dirty="0" err="1" smtClean="0"/>
              <a:t>ChatGPT</a:t>
            </a:r>
            <a:endParaRPr lang="en-US" dirty="0" smtClean="0"/>
          </a:p>
          <a:p>
            <a:pPr lvl="1"/>
            <a:r>
              <a:rPr lang="en-US" dirty="0" smtClean="0"/>
              <a:t>So, do yourself a favor and don’t use it</a:t>
            </a:r>
          </a:p>
          <a:p>
            <a:pPr lvl="1"/>
            <a:r>
              <a:rPr lang="en-US" dirty="0" smtClean="0"/>
              <a:t>There are too many software ‘developers’ out there who copy &amp; paste their way to the next paycheck</a:t>
            </a:r>
          </a:p>
          <a:p>
            <a:r>
              <a:rPr lang="en-US" dirty="0" smtClean="0"/>
              <a:t>However, if you do use it:</a:t>
            </a:r>
          </a:p>
          <a:p>
            <a:pPr lvl="1"/>
            <a:r>
              <a:rPr lang="en-US" dirty="0" smtClean="0"/>
              <a:t>Never use anything without carefully reviewing it</a:t>
            </a:r>
          </a:p>
          <a:p>
            <a:pPr lvl="2"/>
            <a:r>
              <a:rPr lang="en-US" dirty="0" smtClean="0"/>
              <a:t>Assume what you got is wrong! Prove to yourself it is correct!</a:t>
            </a:r>
          </a:p>
          <a:p>
            <a:pPr lvl="1"/>
            <a:r>
              <a:rPr lang="en-US" dirty="0" smtClean="0"/>
              <a:t>The skill of reading (and understanding) code becomes more important than </a:t>
            </a:r>
            <a:r>
              <a:rPr lang="en-US" dirty="0" smtClean="0"/>
              <a:t>ever</a:t>
            </a:r>
          </a:p>
          <a:p>
            <a:pPr lvl="1"/>
            <a:r>
              <a:rPr lang="en-US" dirty="0" smtClean="0"/>
              <a:t>Add a note which part of your code was generated</a:t>
            </a:r>
            <a:endParaRPr lang="en-US" dirty="0" smtClean="0"/>
          </a:p>
          <a:p>
            <a:r>
              <a:rPr lang="en-US" dirty="0" smtClean="0"/>
              <a:t>Whatever you do, remember:</a:t>
            </a:r>
          </a:p>
          <a:p>
            <a:pPr lvl="1"/>
            <a:r>
              <a:rPr lang="en-US" dirty="0" smtClean="0"/>
              <a:t>It’s plagiarism if you submit the same code as your neighbor</a:t>
            </a:r>
          </a:p>
          <a:p>
            <a:pPr lvl="1"/>
            <a:r>
              <a:rPr lang="en-US" dirty="0" smtClean="0"/>
              <a:t>No matter where you got it from, be it Google, </a:t>
            </a:r>
            <a:r>
              <a:rPr lang="en-US" dirty="0" err="1" smtClean="0"/>
              <a:t>ChatGPT</a:t>
            </a:r>
            <a:r>
              <a:rPr lang="en-US" dirty="0" smtClean="0"/>
              <a:t>, or your neighbors computer</a:t>
            </a:r>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361B6064-FECE-466A-BF5C-A30C7EDC9E78}" type="slidenum">
              <a:rPr lang="en-US" smtClean="0"/>
              <a:t>39</a:t>
            </a:fld>
            <a:endParaRPr lang="en-US"/>
          </a:p>
        </p:txBody>
      </p:sp>
    </p:spTree>
    <p:extLst>
      <p:ext uri="{BB962C8B-B14F-4D97-AF65-F5344CB8AC3E}">
        <p14:creationId xmlns:p14="http://schemas.microsoft.com/office/powerpoint/2010/main" val="249466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B3D32-7C82-CB37-E8B3-183CE5958E3B}"/>
              </a:ext>
            </a:extLst>
          </p:cNvPr>
          <p:cNvSpPr>
            <a:spLocks noGrp="1"/>
          </p:cNvSpPr>
          <p:nvPr>
            <p:ph type="title"/>
          </p:nvPr>
        </p:nvSpPr>
        <p:spPr/>
        <p:txBody>
          <a:bodyPr/>
          <a:lstStyle/>
          <a:p>
            <a:r>
              <a:rPr lang="en-US" smtClean="0"/>
              <a:t>The OS is everywhere </a:t>
            </a:r>
            <a:endParaRPr lang="en-US" dirty="0"/>
          </a:p>
        </p:txBody>
      </p:sp>
      <p:sp>
        <p:nvSpPr>
          <p:cNvPr id="4" name="Content Placeholder 2">
            <a:extLst>
              <a:ext uri="{FF2B5EF4-FFF2-40B4-BE49-F238E27FC236}">
                <a16:creationId xmlns:a16="http://schemas.microsoft.com/office/drawing/2014/main" id="{16362D93-EF8C-B500-5AE2-F5481A63379F}"/>
              </a:ext>
            </a:extLst>
          </p:cNvPr>
          <p:cNvSpPr>
            <a:spLocks noGrp="1"/>
          </p:cNvSpPr>
          <p:nvPr>
            <p:ph idx="1"/>
          </p:nvPr>
        </p:nvSpPr>
        <p:spPr/>
        <p:txBody>
          <a:bodyPr/>
          <a:lstStyle/>
          <a:p>
            <a:r>
              <a:rPr lang="en-US" dirty="0" smtClean="0"/>
              <a:t>Every device, from your smartwatch, your smart light bulb, to your mobile phone and laptop runs an operating system</a:t>
            </a:r>
          </a:p>
          <a:p>
            <a:r>
              <a:rPr lang="en-US" dirty="0" smtClean="0"/>
              <a:t>Every program you will ever write will run on an operating system</a:t>
            </a:r>
          </a:p>
          <a:p>
            <a:r>
              <a:rPr lang="en-US" dirty="0" smtClean="0"/>
              <a:t>Its performance and execution behavior will depend on the operating system </a:t>
            </a:r>
            <a:endParaRPr lang="en-US" dirty="0"/>
          </a:p>
        </p:txBody>
      </p:sp>
      <p:sp>
        <p:nvSpPr>
          <p:cNvPr id="6" name="Date Placeholder 5"/>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4</a:t>
            </a:fld>
            <a:endParaRPr lang="en-US"/>
          </a:p>
        </p:txBody>
      </p:sp>
    </p:spTree>
    <p:extLst>
      <p:ext uri="{BB962C8B-B14F-4D97-AF65-F5344CB8AC3E}">
        <p14:creationId xmlns:p14="http://schemas.microsoft.com/office/powerpoint/2010/main" val="3305235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by Doing</a:t>
            </a:r>
            <a:endParaRPr lang="en-US" dirty="0"/>
          </a:p>
        </p:txBody>
      </p:sp>
      <p:sp>
        <p:nvSpPr>
          <p:cNvPr id="3" name="Content Placeholder 2"/>
          <p:cNvSpPr>
            <a:spLocks noGrp="1"/>
          </p:cNvSpPr>
          <p:nvPr>
            <p:ph idx="1"/>
          </p:nvPr>
        </p:nvSpPr>
        <p:spPr/>
        <p:txBody>
          <a:bodyPr>
            <a:normAutofit/>
          </a:bodyPr>
          <a:lstStyle/>
          <a:p>
            <a:r>
              <a:rPr lang="en-US" dirty="0" smtClean="0"/>
              <a:t>Individual Assignments (3 weeks)</a:t>
            </a:r>
          </a:p>
          <a:p>
            <a:pPr lvl="1"/>
            <a:r>
              <a:rPr lang="en-US" dirty="0" smtClean="0"/>
              <a:t>0. Tools &amp; Environment, </a:t>
            </a:r>
            <a:r>
              <a:rPr lang="en-US" dirty="0" err="1" smtClean="0"/>
              <a:t>Autograding</a:t>
            </a:r>
            <a:r>
              <a:rPr lang="en-US" dirty="0" smtClean="0"/>
              <a:t>, recall C, executable</a:t>
            </a:r>
          </a:p>
          <a:p>
            <a:pPr lvl="1"/>
            <a:r>
              <a:rPr lang="en-US" dirty="0" smtClean="0"/>
              <a:t>1. Lists in C</a:t>
            </a:r>
          </a:p>
          <a:p>
            <a:pPr lvl="1"/>
            <a:r>
              <a:rPr lang="en-US" dirty="0" smtClean="0"/>
              <a:t>2. BYOS – build your own shell</a:t>
            </a:r>
          </a:p>
          <a:p>
            <a:pPr lvl="1"/>
            <a:r>
              <a:rPr lang="en-US" dirty="0"/>
              <a:t>3</a:t>
            </a:r>
            <a:r>
              <a:rPr lang="en-US" dirty="0" smtClean="0"/>
              <a:t>. Sockets &amp; Threads in HTTP server</a:t>
            </a:r>
          </a:p>
          <a:p>
            <a:pPr lvl="1"/>
            <a:r>
              <a:rPr lang="en-US" dirty="0"/>
              <a:t>4</a:t>
            </a:r>
            <a:r>
              <a:rPr lang="en-US" dirty="0" smtClean="0"/>
              <a:t>. possibly more…</a:t>
            </a:r>
          </a:p>
          <a:p>
            <a:pPr lvl="1"/>
            <a:endParaRPr lang="en-US" dirty="0" smtClean="0"/>
          </a:p>
          <a:p>
            <a:r>
              <a:rPr lang="en-US" dirty="0" smtClean="0"/>
              <a:t>Two (and ½) Group Projects (4-6 weeks)</a:t>
            </a:r>
          </a:p>
          <a:p>
            <a:pPr lvl="1"/>
            <a:r>
              <a:rPr lang="en-US" dirty="0" smtClean="0"/>
              <a:t>0. Getting Started (Individual, before you have a group)</a:t>
            </a:r>
          </a:p>
          <a:p>
            <a:pPr lvl="1"/>
            <a:r>
              <a:rPr lang="en-US" dirty="0" smtClean="0"/>
              <a:t>1. User-programs (exec &amp; </a:t>
            </a:r>
            <a:r>
              <a:rPr lang="en-US" dirty="0" err="1" smtClean="0"/>
              <a:t>syscall</a:t>
            </a:r>
            <a:r>
              <a:rPr lang="en-US" dirty="0" smtClean="0"/>
              <a:t>)</a:t>
            </a:r>
          </a:p>
          <a:p>
            <a:pPr lvl="1"/>
            <a:r>
              <a:rPr lang="en-US" dirty="0" smtClean="0"/>
              <a:t>2. Threads &amp; Scheduling</a:t>
            </a:r>
          </a:p>
          <a:p>
            <a:pPr marL="274320" lvl="1" indent="0">
              <a:buNone/>
            </a:pPr>
            <a:endParaRPr lang="en-US" dirty="0"/>
          </a:p>
        </p:txBody>
      </p:sp>
      <p:pic>
        <p:nvPicPr>
          <p:cNvPr id="13" name="Picture 12" descr="Life of an Educator - Dr. Justin Tarte: The 21st century ..."/>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91400" y="2036275"/>
            <a:ext cx="3710734" cy="2514600"/>
          </a:xfrm>
          <a:prstGeom prst="rect">
            <a:avLst/>
          </a:prstGeom>
        </p:spPr>
      </p:pic>
      <p:sp>
        <p:nvSpPr>
          <p:cNvPr id="6" name="Date Placeholder 5"/>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40</a:t>
            </a:fld>
            <a:endParaRPr lang="en-US"/>
          </a:p>
        </p:txBody>
      </p:sp>
    </p:spTree>
    <p:extLst>
      <p:ext uri="{BB962C8B-B14F-4D97-AF65-F5344CB8AC3E}">
        <p14:creationId xmlns:p14="http://schemas.microsoft.com/office/powerpoint/2010/main" val="219088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dirty="0" smtClean="0"/>
              <a:t>Group Projects</a:t>
            </a:r>
            <a:endParaRPr lang="en-US" dirty="0"/>
          </a:p>
        </p:txBody>
      </p:sp>
      <p:sp>
        <p:nvSpPr>
          <p:cNvPr id="185347" name="Rectangle 3"/>
          <p:cNvSpPr>
            <a:spLocks noGrp="1" noChangeArrowheads="1"/>
          </p:cNvSpPr>
          <p:nvPr>
            <p:ph type="body" idx="1"/>
          </p:nvPr>
        </p:nvSpPr>
        <p:spPr/>
        <p:txBody>
          <a:bodyPr>
            <a:normAutofit fontScale="92500" lnSpcReduction="10000"/>
          </a:bodyPr>
          <a:lstStyle/>
          <a:p>
            <a:r>
              <a:rPr lang="en-US" dirty="0" smtClean="0"/>
              <a:t>Project teams have 4 members! </a:t>
            </a:r>
          </a:p>
          <a:p>
            <a:pPr lvl="1"/>
            <a:r>
              <a:rPr lang="en-US" dirty="0" smtClean="0"/>
              <a:t>Never 5, 3 requires serious justification</a:t>
            </a:r>
          </a:p>
          <a:p>
            <a:pPr lvl="1"/>
            <a:r>
              <a:rPr lang="en-US" dirty="0" smtClean="0"/>
              <a:t>Must work in groups in “the real world”</a:t>
            </a:r>
          </a:p>
          <a:p>
            <a:pPr lvl="1"/>
            <a:r>
              <a:rPr lang="en-US" dirty="0" smtClean="0"/>
              <a:t>Suggest teammates via email, we’ll try to accommodate</a:t>
            </a:r>
          </a:p>
          <a:p>
            <a:pPr lvl="1"/>
            <a:r>
              <a:rPr lang="en-US" dirty="0" smtClean="0"/>
              <a:t>Everyone will be randomly assigned to a group by </a:t>
            </a:r>
            <a:r>
              <a:rPr lang="en-US" dirty="0" smtClean="0"/>
              <a:t>January </a:t>
            </a:r>
            <a:r>
              <a:rPr lang="en-US" dirty="0" smtClean="0"/>
              <a:t>24</a:t>
            </a:r>
            <a:r>
              <a:rPr lang="en-US" baseline="30000" dirty="0" smtClean="0"/>
              <a:t>th</a:t>
            </a:r>
            <a:r>
              <a:rPr lang="en-US" dirty="0" smtClean="0"/>
              <a:t> </a:t>
            </a:r>
            <a:endParaRPr lang="en-US" dirty="0" smtClean="0"/>
          </a:p>
          <a:p>
            <a:r>
              <a:rPr lang="en-US" dirty="0" smtClean="0"/>
              <a:t>Everyone should do work and have clear responsibilities</a:t>
            </a:r>
          </a:p>
          <a:p>
            <a:pPr lvl="1"/>
            <a:r>
              <a:rPr lang="en-US" dirty="0" smtClean="0"/>
              <a:t>You will evaluate your teammates at the end of each project milestone</a:t>
            </a:r>
          </a:p>
          <a:p>
            <a:pPr lvl="1"/>
            <a:r>
              <a:rPr lang="en-US" dirty="0" smtClean="0"/>
              <a:t>Dividing up by Task is the worst approach.  Work as a team.</a:t>
            </a:r>
          </a:p>
          <a:p>
            <a:pPr lvl="1"/>
            <a:endParaRPr lang="en-US" dirty="0" smtClean="0"/>
          </a:p>
          <a:p>
            <a:r>
              <a:rPr lang="en-US" dirty="0" smtClean="0"/>
              <a:t>Communicate with supervisor (TAs)</a:t>
            </a:r>
          </a:p>
          <a:p>
            <a:pPr lvl="1"/>
            <a:r>
              <a:rPr lang="en-US" dirty="0" smtClean="0"/>
              <a:t>What is the team’s plan?</a:t>
            </a:r>
          </a:p>
          <a:p>
            <a:pPr lvl="1"/>
            <a:r>
              <a:rPr lang="en-US" dirty="0" smtClean="0"/>
              <a:t>What is each member’</a:t>
            </a:r>
            <a:r>
              <a:rPr lang="en-US" altLang="ja-JP" dirty="0" smtClean="0"/>
              <a:t>s responsibility?</a:t>
            </a:r>
          </a:p>
          <a:p>
            <a:pPr lvl="1"/>
            <a:r>
              <a:rPr lang="en-US" dirty="0" smtClean="0"/>
              <a:t>Short progress reports are required</a:t>
            </a:r>
          </a:p>
          <a:p>
            <a:pPr lvl="1"/>
            <a:r>
              <a:rPr lang="en-US" dirty="0" smtClean="0"/>
              <a:t>Design Documents: High-level description for a manager!</a:t>
            </a:r>
            <a:endParaRPr lang="en-US" dirty="0"/>
          </a:p>
        </p:txBody>
      </p:sp>
      <p:pic>
        <p:nvPicPr>
          <p:cNvPr id="5" name="Picture 4" descr="Datei:Working Together Teamwork Puzzle Concept.jpg – Wikipedia"/>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898636" y="1524000"/>
            <a:ext cx="1676400" cy="1676400"/>
          </a:xfrm>
          <a:prstGeom prst="rect">
            <a:avLst/>
          </a:prstGeom>
        </p:spPr>
      </p:pic>
      <p:sp>
        <p:nvSpPr>
          <p:cNvPr id="4" name="Date Placeholder 3"/>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41</a:t>
            </a:fld>
            <a:endParaRPr lang="en-US"/>
          </a:p>
        </p:txBody>
      </p:sp>
    </p:spTree>
    <p:custDataLst>
      <p:tags r:id="rId1"/>
    </p:custDataLst>
    <p:extLst>
      <p:ext uri="{BB962C8B-B14F-4D97-AF65-F5344CB8AC3E}">
        <p14:creationId xmlns:p14="http://schemas.microsoft.com/office/powerpoint/2010/main" val="3553202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additive="base">
                                        <p:cTn id="7" dur="500" fill="hold"/>
                                        <p:tgtEl>
                                          <p:spTgt spid="185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534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anim calcmode="lin" valueType="num">
                                      <p:cBhvr additive="base">
                                        <p:cTn id="11" dur="500" fill="hold"/>
                                        <p:tgtEl>
                                          <p:spTgt spid="18534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534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anim calcmode="lin" valueType="num">
                                      <p:cBhvr additive="base">
                                        <p:cTn id="15" dur="500" fill="hold"/>
                                        <p:tgtEl>
                                          <p:spTgt spid="18534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8534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85347">
                                            <p:txEl>
                                              <p:pRg st="3" end="3"/>
                                            </p:txEl>
                                          </p:spTgt>
                                        </p:tgtEl>
                                        <p:attrNameLst>
                                          <p:attrName>style.visibility</p:attrName>
                                        </p:attrNameLst>
                                      </p:cBhvr>
                                      <p:to>
                                        <p:strVal val="visible"/>
                                      </p:to>
                                    </p:set>
                                    <p:anim calcmode="lin" valueType="num">
                                      <p:cBhvr additive="base">
                                        <p:cTn id="19" dur="500" fill="hold"/>
                                        <p:tgtEl>
                                          <p:spTgt spid="18534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534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85347">
                                            <p:txEl>
                                              <p:pRg st="4" end="4"/>
                                            </p:txEl>
                                          </p:spTgt>
                                        </p:tgtEl>
                                        <p:attrNameLst>
                                          <p:attrName>style.visibility</p:attrName>
                                        </p:attrNameLst>
                                      </p:cBhvr>
                                      <p:to>
                                        <p:strVal val="visible"/>
                                      </p:to>
                                    </p:set>
                                    <p:anim calcmode="lin" valueType="num">
                                      <p:cBhvr additive="base">
                                        <p:cTn id="23" dur="500" fill="hold"/>
                                        <p:tgtEl>
                                          <p:spTgt spid="18534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85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85347">
                                            <p:txEl>
                                              <p:pRg st="5" end="5"/>
                                            </p:txEl>
                                          </p:spTgt>
                                        </p:tgtEl>
                                        <p:attrNameLst>
                                          <p:attrName>style.visibility</p:attrName>
                                        </p:attrNameLst>
                                      </p:cBhvr>
                                      <p:to>
                                        <p:strVal val="visible"/>
                                      </p:to>
                                    </p:set>
                                    <p:anim calcmode="lin" valueType="num">
                                      <p:cBhvr additive="base">
                                        <p:cTn id="29" dur="500" fill="hold"/>
                                        <p:tgtEl>
                                          <p:spTgt spid="18534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85347">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85347">
                                            <p:txEl>
                                              <p:pRg st="6" end="6"/>
                                            </p:txEl>
                                          </p:spTgt>
                                        </p:tgtEl>
                                        <p:attrNameLst>
                                          <p:attrName>style.visibility</p:attrName>
                                        </p:attrNameLst>
                                      </p:cBhvr>
                                      <p:to>
                                        <p:strVal val="visible"/>
                                      </p:to>
                                    </p:set>
                                    <p:anim calcmode="lin" valueType="num">
                                      <p:cBhvr additive="base">
                                        <p:cTn id="33" dur="500" fill="hold"/>
                                        <p:tgtEl>
                                          <p:spTgt spid="185347">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85347">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5347">
                                            <p:txEl>
                                              <p:pRg st="7" end="7"/>
                                            </p:txEl>
                                          </p:spTgt>
                                        </p:tgtEl>
                                        <p:attrNameLst>
                                          <p:attrName>style.visibility</p:attrName>
                                        </p:attrNameLst>
                                      </p:cBhvr>
                                      <p:to>
                                        <p:strVal val="visible"/>
                                      </p:to>
                                    </p:set>
                                    <p:anim calcmode="lin" valueType="num">
                                      <p:cBhvr additive="base">
                                        <p:cTn id="37" dur="500" fill="hold"/>
                                        <p:tgtEl>
                                          <p:spTgt spid="185347">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8534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85347">
                                            <p:txEl>
                                              <p:pRg st="9" end="9"/>
                                            </p:txEl>
                                          </p:spTgt>
                                        </p:tgtEl>
                                        <p:attrNameLst>
                                          <p:attrName>style.visibility</p:attrName>
                                        </p:attrNameLst>
                                      </p:cBhvr>
                                      <p:to>
                                        <p:strVal val="visible"/>
                                      </p:to>
                                    </p:set>
                                    <p:anim calcmode="lin" valueType="num">
                                      <p:cBhvr additive="base">
                                        <p:cTn id="43" dur="500" fill="hold"/>
                                        <p:tgtEl>
                                          <p:spTgt spid="185347">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85347">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85347">
                                            <p:txEl>
                                              <p:pRg st="10" end="10"/>
                                            </p:txEl>
                                          </p:spTgt>
                                        </p:tgtEl>
                                        <p:attrNameLst>
                                          <p:attrName>style.visibility</p:attrName>
                                        </p:attrNameLst>
                                      </p:cBhvr>
                                      <p:to>
                                        <p:strVal val="visible"/>
                                      </p:to>
                                    </p:set>
                                    <p:anim calcmode="lin" valueType="num">
                                      <p:cBhvr additive="base">
                                        <p:cTn id="47" dur="500" fill="hold"/>
                                        <p:tgtEl>
                                          <p:spTgt spid="185347">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85347">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185347">
                                            <p:txEl>
                                              <p:pRg st="11" end="11"/>
                                            </p:txEl>
                                          </p:spTgt>
                                        </p:tgtEl>
                                        <p:attrNameLst>
                                          <p:attrName>style.visibility</p:attrName>
                                        </p:attrNameLst>
                                      </p:cBhvr>
                                      <p:to>
                                        <p:strVal val="visible"/>
                                      </p:to>
                                    </p:set>
                                    <p:anim calcmode="lin" valueType="num">
                                      <p:cBhvr additive="base">
                                        <p:cTn id="51" dur="500" fill="hold"/>
                                        <p:tgtEl>
                                          <p:spTgt spid="185347">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85347">
                                            <p:txEl>
                                              <p:pRg st="11" end="11"/>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85347">
                                            <p:txEl>
                                              <p:pRg st="12" end="12"/>
                                            </p:txEl>
                                          </p:spTgt>
                                        </p:tgtEl>
                                        <p:attrNameLst>
                                          <p:attrName>style.visibility</p:attrName>
                                        </p:attrNameLst>
                                      </p:cBhvr>
                                      <p:to>
                                        <p:strVal val="visible"/>
                                      </p:to>
                                    </p:set>
                                    <p:anim calcmode="lin" valueType="num">
                                      <p:cBhvr additive="base">
                                        <p:cTn id="55" dur="500" fill="hold"/>
                                        <p:tgtEl>
                                          <p:spTgt spid="185347">
                                            <p:txEl>
                                              <p:pRg st="12" end="12"/>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85347">
                                            <p:txEl>
                                              <p:pRg st="12" end="12"/>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85347">
                                            <p:txEl>
                                              <p:pRg st="13" end="13"/>
                                            </p:txEl>
                                          </p:spTgt>
                                        </p:tgtEl>
                                        <p:attrNameLst>
                                          <p:attrName>style.visibility</p:attrName>
                                        </p:attrNameLst>
                                      </p:cBhvr>
                                      <p:to>
                                        <p:strVal val="visible"/>
                                      </p:to>
                                    </p:set>
                                    <p:anim calcmode="lin" valueType="num">
                                      <p:cBhvr additive="base">
                                        <p:cTn id="59" dur="500" fill="hold"/>
                                        <p:tgtEl>
                                          <p:spTgt spid="185347">
                                            <p:txEl>
                                              <p:pRg st="13" end="13"/>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185347">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uiExpand="1"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a:t>Group Projects</a:t>
            </a:r>
          </a:p>
        </p:txBody>
      </p:sp>
      <p:sp>
        <p:nvSpPr>
          <p:cNvPr id="6" name="Content Placeholder 5"/>
          <p:cNvSpPr>
            <a:spLocks noGrp="1"/>
          </p:cNvSpPr>
          <p:nvPr>
            <p:ph idx="1"/>
          </p:nvPr>
        </p:nvSpPr>
        <p:spPr/>
        <p:txBody>
          <a:bodyPr>
            <a:normAutofit/>
          </a:bodyPr>
          <a:lstStyle/>
          <a:p>
            <a:r>
              <a:rPr lang="en-US" dirty="0" smtClean="0"/>
              <a:t>Detailed exploration of operating system implementation</a:t>
            </a:r>
          </a:p>
          <a:p>
            <a:r>
              <a:rPr lang="en-US" dirty="0" smtClean="0"/>
              <a:t>This is a project class:</a:t>
            </a:r>
          </a:p>
          <a:p>
            <a:pPr lvl="1"/>
            <a:r>
              <a:rPr lang="en-US" dirty="0" smtClean="0"/>
              <a:t>Every assignment requires substantial programming effort</a:t>
            </a:r>
          </a:p>
          <a:p>
            <a:pPr lvl="1"/>
            <a:r>
              <a:rPr lang="en-US" dirty="0" smtClean="0"/>
              <a:t>Most programming is C; a small amount is IA32 assembly</a:t>
            </a:r>
          </a:p>
          <a:p>
            <a:pPr lvl="1"/>
            <a:r>
              <a:rPr lang="en-US" dirty="0" smtClean="0"/>
              <a:t>Use </a:t>
            </a:r>
            <a:r>
              <a:rPr lang="en-US" dirty="0" err="1" smtClean="0"/>
              <a:t>Git</a:t>
            </a:r>
            <a:r>
              <a:rPr lang="en-US" dirty="0" smtClean="0"/>
              <a:t> version control for managing your code, making </a:t>
            </a:r>
            <a:r>
              <a:rPr lang="en-US" dirty="0" err="1" smtClean="0"/>
              <a:t>checkins</a:t>
            </a:r>
            <a:r>
              <a:rPr lang="en-US" dirty="0" smtClean="0"/>
              <a:t>, etc.</a:t>
            </a:r>
          </a:p>
          <a:p>
            <a:pPr lvl="1"/>
            <a:r>
              <a:rPr lang="en-US" dirty="0" smtClean="0"/>
              <a:t>Also, Make/</a:t>
            </a:r>
            <a:r>
              <a:rPr lang="en-US" dirty="0" err="1" smtClean="0"/>
              <a:t>Gdb</a:t>
            </a:r>
            <a:r>
              <a:rPr lang="en-US" dirty="0" smtClean="0"/>
              <a:t>/etc. Linux tools.</a:t>
            </a:r>
          </a:p>
          <a:p>
            <a:r>
              <a:rPr lang="en-US" dirty="0" smtClean="0"/>
              <a:t>Course uses the </a:t>
            </a:r>
            <a:r>
              <a:rPr lang="en-US" dirty="0" err="1" smtClean="0"/>
              <a:t>PintOS</a:t>
            </a:r>
            <a:r>
              <a:rPr lang="en-US" dirty="0" smtClean="0"/>
              <a:t> instructional operating system</a:t>
            </a:r>
          </a:p>
          <a:p>
            <a:pPr lvl="1"/>
            <a:r>
              <a:rPr lang="en-US" dirty="0" smtClean="0"/>
              <a:t>A small UNIX-like operating system with very limited capabilities</a:t>
            </a:r>
          </a:p>
          <a:p>
            <a:pPr lvl="1"/>
            <a:r>
              <a:rPr lang="en-US" dirty="0" smtClean="0"/>
              <a:t>Implemented in 2005 for use with Stanford’s CS140 OS class</a:t>
            </a:r>
          </a:p>
          <a:p>
            <a:pPr lvl="1"/>
            <a:r>
              <a:rPr lang="en-US" dirty="0" smtClean="0"/>
              <a:t>Intended to be run on IA32/x86 processor emulator (</a:t>
            </a:r>
            <a:r>
              <a:rPr lang="en-US" dirty="0" err="1" smtClean="0"/>
              <a:t>Bochs</a:t>
            </a:r>
            <a:r>
              <a:rPr lang="en-US" dirty="0" smtClean="0"/>
              <a:t>, QEMU)</a:t>
            </a:r>
          </a:p>
          <a:p>
            <a:pPr lvl="2"/>
            <a:r>
              <a:rPr lang="en-US" dirty="0" smtClean="0"/>
              <a:t>Can also run on actual IA32 hardware if properly coaxed…</a:t>
            </a:r>
          </a:p>
          <a:p>
            <a:pPr lvl="2"/>
            <a:r>
              <a:rPr lang="en-US" dirty="0" smtClean="0"/>
              <a:t>We have set up a Docker image for this</a:t>
            </a:r>
            <a:endParaRPr lang="en-US" dirty="0"/>
          </a:p>
        </p:txBody>
      </p:sp>
      <p:sp>
        <p:nvSpPr>
          <p:cNvPr id="8" name="Date Placeholder 7"/>
          <p:cNvSpPr>
            <a:spLocks noGrp="1"/>
          </p:cNvSpPr>
          <p:nvPr>
            <p:ph type="dt" sz="half" idx="10"/>
          </p:nvPr>
        </p:nvSpPr>
        <p:spPr/>
        <p:txBody>
          <a:bodyPr/>
          <a:lstStyle/>
          <a:p>
            <a:r>
              <a:rPr lang="en-US" smtClean="0"/>
              <a:t>1/13/2025, Lecture 1</a:t>
            </a:r>
            <a:endParaRPr lang="en-US"/>
          </a:p>
        </p:txBody>
      </p:sp>
      <p:sp>
        <p:nvSpPr>
          <p:cNvPr id="9" name="Footer Placeholder 8"/>
          <p:cNvSpPr>
            <a:spLocks noGrp="1"/>
          </p:cNvSpPr>
          <p:nvPr>
            <p:ph type="ftr" sz="quarter" idx="11"/>
          </p:nvPr>
        </p:nvSpPr>
        <p:spPr/>
        <p:txBody>
          <a:bodyPr/>
          <a:lstStyle/>
          <a:p>
            <a:r>
              <a:rPr lang="en-US" smtClean="0"/>
              <a:t>CSC4103, Spring 2025, Operating Systems Introduction</a:t>
            </a:r>
            <a:endParaRPr lang="en-US"/>
          </a:p>
        </p:txBody>
      </p:sp>
      <p:sp>
        <p:nvSpPr>
          <p:cNvPr id="10" name="Slide Number Placeholder 9"/>
          <p:cNvSpPr>
            <a:spLocks noGrp="1"/>
          </p:cNvSpPr>
          <p:nvPr>
            <p:ph type="sldNum" sz="quarter" idx="12"/>
          </p:nvPr>
        </p:nvSpPr>
        <p:spPr/>
        <p:txBody>
          <a:bodyPr>
            <a:normAutofit lnSpcReduction="10000"/>
          </a:bodyPr>
          <a:lstStyle/>
          <a:p>
            <a:fld id="{B6F15528-21DE-4FAA-801E-634DDDAF4B2B}" type="slidenum">
              <a:rPr lang="en-US" smtClean="0"/>
              <a:pPr/>
              <a:t>42</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2</a:t>
            </a:r>
            <a:endParaRPr sz="1400">
              <a:latin typeface="Arial"/>
              <a:cs typeface="Arial"/>
            </a:endParaRPr>
          </a:p>
        </p:txBody>
      </p:sp>
    </p:spTree>
    <p:extLst>
      <p:ext uri="{BB962C8B-B14F-4D97-AF65-F5344CB8AC3E}">
        <p14:creationId xmlns:p14="http://schemas.microsoft.com/office/powerpoint/2010/main" val="26641317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Assignments and Collaboration</a:t>
            </a:r>
            <a:endParaRPr lang="en-US" dirty="0"/>
          </a:p>
        </p:txBody>
      </p:sp>
      <p:sp>
        <p:nvSpPr>
          <p:cNvPr id="6" name="Content Placeholder 5"/>
          <p:cNvSpPr>
            <a:spLocks noGrp="1"/>
          </p:cNvSpPr>
          <p:nvPr>
            <p:ph idx="1"/>
          </p:nvPr>
        </p:nvSpPr>
        <p:spPr/>
        <p:txBody>
          <a:bodyPr>
            <a:normAutofit lnSpcReduction="10000"/>
          </a:bodyPr>
          <a:lstStyle/>
          <a:p>
            <a:r>
              <a:rPr lang="en-US" dirty="0" smtClean="0"/>
              <a:t>The assignments are hard! </a:t>
            </a:r>
          </a:p>
          <a:p>
            <a:r>
              <a:rPr lang="en-US" dirty="0" smtClean="0"/>
              <a:t>I repeat: the assignments are hard!</a:t>
            </a:r>
          </a:p>
          <a:p>
            <a:r>
              <a:rPr lang="en-US" dirty="0" smtClean="0"/>
              <a:t>Lots of code to understand, significant implementation effort, and lots of debugging to do</a:t>
            </a:r>
          </a:p>
          <a:p>
            <a:r>
              <a:rPr lang="en-US" dirty="0" smtClean="0"/>
              <a:t>You are required to work in groups</a:t>
            </a:r>
          </a:p>
          <a:p>
            <a:pPr lvl="1"/>
            <a:r>
              <a:rPr lang="en-US" dirty="0" smtClean="0"/>
              <a:t>Biggest reason: you will have other people to talk with, when designing and debugging systems</a:t>
            </a:r>
          </a:p>
          <a:p>
            <a:r>
              <a:rPr lang="en-US" dirty="0" smtClean="0"/>
              <a:t>Students can drop the class, but this will affect others…</a:t>
            </a:r>
          </a:p>
          <a:p>
            <a:pPr lvl="1"/>
            <a:r>
              <a:rPr lang="en-US" dirty="0" smtClean="0"/>
              <a:t>Please only take this course if you really intend to finish it!</a:t>
            </a:r>
          </a:p>
          <a:p>
            <a:r>
              <a:rPr lang="en-US" dirty="0" smtClean="0"/>
              <a:t>If students drop later in the term, we can adjust the teams</a:t>
            </a:r>
          </a:p>
          <a:p>
            <a:pPr lvl="1"/>
            <a:r>
              <a:rPr lang="en-US" dirty="0" smtClean="0"/>
              <a:t>e.g. move a student into another team (student will have to learn the new team’s code)</a:t>
            </a:r>
          </a:p>
        </p:txBody>
      </p:sp>
      <p:sp>
        <p:nvSpPr>
          <p:cNvPr id="8" name="Date Placeholder 7"/>
          <p:cNvSpPr>
            <a:spLocks noGrp="1"/>
          </p:cNvSpPr>
          <p:nvPr>
            <p:ph type="dt" sz="half" idx="10"/>
          </p:nvPr>
        </p:nvSpPr>
        <p:spPr/>
        <p:txBody>
          <a:bodyPr/>
          <a:lstStyle/>
          <a:p>
            <a:r>
              <a:rPr lang="en-US" smtClean="0"/>
              <a:t>1/13/2025, Lecture 1</a:t>
            </a:r>
            <a:endParaRPr lang="en-US"/>
          </a:p>
        </p:txBody>
      </p:sp>
      <p:sp>
        <p:nvSpPr>
          <p:cNvPr id="9" name="Footer Placeholder 8"/>
          <p:cNvSpPr>
            <a:spLocks noGrp="1"/>
          </p:cNvSpPr>
          <p:nvPr>
            <p:ph type="ftr" sz="quarter" idx="11"/>
          </p:nvPr>
        </p:nvSpPr>
        <p:spPr/>
        <p:txBody>
          <a:bodyPr/>
          <a:lstStyle/>
          <a:p>
            <a:r>
              <a:rPr lang="en-US" smtClean="0"/>
              <a:t>CSC4103, Spring 2025, Operating Systems Introduction</a:t>
            </a:r>
            <a:endParaRPr lang="en-US"/>
          </a:p>
        </p:txBody>
      </p:sp>
      <p:sp>
        <p:nvSpPr>
          <p:cNvPr id="10" name="Slide Number Placeholder 9"/>
          <p:cNvSpPr>
            <a:spLocks noGrp="1"/>
          </p:cNvSpPr>
          <p:nvPr>
            <p:ph type="sldNum" sz="quarter" idx="12"/>
          </p:nvPr>
        </p:nvSpPr>
        <p:spPr/>
        <p:txBody>
          <a:bodyPr>
            <a:normAutofit lnSpcReduction="10000"/>
          </a:bodyPr>
          <a:lstStyle/>
          <a:p>
            <a:fld id="{B6F15528-21DE-4FAA-801E-634DDDAF4B2B}" type="slidenum">
              <a:rPr lang="en-US" smtClean="0"/>
              <a:pPr/>
              <a:t>43</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5</a:t>
            </a:r>
            <a:endParaRPr sz="1400">
              <a:latin typeface="Arial"/>
              <a:cs typeface="Arial"/>
            </a:endParaRPr>
          </a:p>
        </p:txBody>
      </p:sp>
    </p:spTree>
    <p:extLst>
      <p:ext uri="{BB962C8B-B14F-4D97-AF65-F5344CB8AC3E}">
        <p14:creationId xmlns:p14="http://schemas.microsoft.com/office/powerpoint/2010/main" val="4750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 calcmode="lin" valueType="num">
                                      <p:cBhvr additive="base">
                                        <p:cTn id="39" dur="50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dirty="0" smtClean="0"/>
              <a:t>Assignments and Collaboration</a:t>
            </a:r>
            <a:endParaRPr lang="en-US" dirty="0"/>
          </a:p>
        </p:txBody>
      </p:sp>
      <p:sp>
        <p:nvSpPr>
          <p:cNvPr id="6" name="Content Placeholder 5"/>
          <p:cNvSpPr>
            <a:spLocks noGrp="1"/>
          </p:cNvSpPr>
          <p:nvPr>
            <p:ph idx="1"/>
          </p:nvPr>
        </p:nvSpPr>
        <p:spPr/>
        <p:txBody>
          <a:bodyPr>
            <a:normAutofit lnSpcReduction="10000"/>
          </a:bodyPr>
          <a:lstStyle/>
          <a:p>
            <a:r>
              <a:rPr lang="en-US" dirty="0" smtClean="0"/>
              <a:t>Each team’s submission must be created entirely by that team alone. Teams cannot share implementation code.</a:t>
            </a:r>
          </a:p>
          <a:p>
            <a:r>
              <a:rPr lang="en-US" dirty="0" smtClean="0"/>
              <a:t>Cross-team sharing is encouraged in these areas:</a:t>
            </a:r>
          </a:p>
          <a:p>
            <a:pPr lvl="1"/>
            <a:r>
              <a:rPr lang="en-US" dirty="0" smtClean="0"/>
              <a:t>Design and implementation ideas (but not code or pseudocode!)</a:t>
            </a:r>
          </a:p>
          <a:p>
            <a:pPr lvl="1"/>
            <a:r>
              <a:rPr lang="en-US" dirty="0" smtClean="0"/>
              <a:t>Pitfalls you encountered, and how to solve them</a:t>
            </a:r>
          </a:p>
          <a:p>
            <a:pPr lvl="1"/>
            <a:r>
              <a:rPr lang="en-US" dirty="0" smtClean="0"/>
              <a:t>Help with setup and debugging</a:t>
            </a:r>
          </a:p>
          <a:p>
            <a:r>
              <a:rPr lang="en-US" dirty="0" smtClean="0"/>
              <a:t>Also, </a:t>
            </a:r>
            <a:r>
              <a:rPr lang="en-US" dirty="0" err="1" smtClean="0"/>
              <a:t>PintOS</a:t>
            </a:r>
            <a:r>
              <a:rPr lang="en-US" dirty="0" smtClean="0"/>
              <a:t> has been around since 2005…</a:t>
            </a:r>
          </a:p>
          <a:p>
            <a:pPr lvl="1"/>
            <a:r>
              <a:rPr lang="en-US" dirty="0" smtClean="0"/>
              <a:t>Do not look for solutions to projects online!</a:t>
            </a:r>
          </a:p>
          <a:p>
            <a:r>
              <a:rPr lang="en-US" dirty="0" smtClean="0"/>
              <a:t>You are encouraged to look at other resources, e.g. Linux sources, other textbooks, OS dev. websites, etc.</a:t>
            </a:r>
          </a:p>
          <a:p>
            <a:pPr lvl="1"/>
            <a:r>
              <a:rPr lang="en-US" dirty="0" smtClean="0"/>
              <a:t>Don’t copy code! (see first point above)	Focus on understanding it.</a:t>
            </a:r>
          </a:p>
          <a:p>
            <a:pPr lvl="1"/>
            <a:r>
              <a:rPr lang="en-US" dirty="0" smtClean="0"/>
              <a:t>Cite any external sources in your submission, so I can share them with the class this year and next year.</a:t>
            </a:r>
          </a:p>
          <a:p>
            <a:endParaRPr lang="en-US" dirty="0"/>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44</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7</a:t>
            </a:r>
            <a:endParaRPr sz="1400">
              <a:latin typeface="Arial"/>
              <a:cs typeface="Arial"/>
            </a:endParaRPr>
          </a:p>
        </p:txBody>
      </p:sp>
    </p:spTree>
    <p:extLst>
      <p:ext uri="{BB962C8B-B14F-4D97-AF65-F5344CB8AC3E}">
        <p14:creationId xmlns:p14="http://schemas.microsoft.com/office/powerpoint/2010/main" val="28056108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Assignments and Due-Dates</a:t>
            </a:r>
            <a:endParaRPr lang="en-US" dirty="0"/>
          </a:p>
        </p:txBody>
      </p:sp>
      <p:sp>
        <p:nvSpPr>
          <p:cNvPr id="6" name="Content Placeholder 5"/>
          <p:cNvSpPr>
            <a:spLocks noGrp="1"/>
          </p:cNvSpPr>
          <p:nvPr>
            <p:ph idx="1"/>
          </p:nvPr>
        </p:nvSpPr>
        <p:spPr/>
        <p:txBody>
          <a:bodyPr>
            <a:normAutofit/>
          </a:bodyPr>
          <a:lstStyle/>
          <a:p>
            <a:r>
              <a:rPr lang="en-US" dirty="0" smtClean="0"/>
              <a:t>Each assignment specifies a due-date (Monday’s 11.59 pm)</a:t>
            </a:r>
          </a:p>
          <a:p>
            <a:r>
              <a:rPr lang="en-US" dirty="0" smtClean="0"/>
              <a:t>Assignments and Projects are on a tight schedule</a:t>
            </a:r>
          </a:p>
          <a:p>
            <a:r>
              <a:rPr lang="en-US" dirty="0" smtClean="0"/>
              <a:t>Late submissions are penalized</a:t>
            </a:r>
          </a:p>
          <a:p>
            <a:pPr lvl="1"/>
            <a:r>
              <a:rPr lang="en-US" dirty="0" smtClean="0"/>
              <a:t>Usually one day pre-approved extension</a:t>
            </a:r>
          </a:p>
          <a:p>
            <a:pPr lvl="1"/>
            <a:r>
              <a:rPr lang="en-US" dirty="0" smtClean="0"/>
              <a:t>On-time submissions receive 10% bonus</a:t>
            </a:r>
          </a:p>
          <a:p>
            <a:r>
              <a:rPr lang="en-US" dirty="0" smtClean="0"/>
              <a:t>Students/teams can also request extensions due to health or other reasons</a:t>
            </a:r>
          </a:p>
          <a:p>
            <a:pPr lvl="1"/>
            <a:r>
              <a:rPr lang="en-US" dirty="0" smtClean="0"/>
              <a:t>Most important thing is to try to do this beforehand, if possible</a:t>
            </a:r>
          </a:p>
          <a:p>
            <a:endParaRPr lang="en-US" dirty="0"/>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45</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8</a:t>
            </a:r>
            <a:endParaRPr sz="1400">
              <a:latin typeface="Arial"/>
              <a:cs typeface="Arial"/>
            </a:endParaRPr>
          </a:p>
        </p:txBody>
      </p:sp>
    </p:spTree>
    <p:extLst>
      <p:ext uri="{BB962C8B-B14F-4D97-AF65-F5344CB8AC3E}">
        <p14:creationId xmlns:p14="http://schemas.microsoft.com/office/powerpoint/2010/main" val="95811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lstStyle/>
          <a:p>
            <a:r>
              <a:rPr lang="en-US" smtClean="0"/>
              <a:t>Development and Testing Platform</a:t>
            </a:r>
            <a:endParaRPr lang="en-US" dirty="0"/>
          </a:p>
        </p:txBody>
      </p:sp>
      <p:sp>
        <p:nvSpPr>
          <p:cNvPr id="6" name="Content Placeholder 5"/>
          <p:cNvSpPr>
            <a:spLocks noGrp="1"/>
          </p:cNvSpPr>
          <p:nvPr>
            <p:ph idx="1"/>
          </p:nvPr>
        </p:nvSpPr>
        <p:spPr/>
        <p:txBody>
          <a:bodyPr/>
          <a:lstStyle/>
          <a:p>
            <a:r>
              <a:rPr lang="en-US" dirty="0" err="1" smtClean="0"/>
              <a:t>PintOS</a:t>
            </a:r>
            <a:r>
              <a:rPr lang="en-US" dirty="0" smtClean="0"/>
              <a:t> is designed to be built and tested on Linux</a:t>
            </a:r>
          </a:p>
          <a:p>
            <a:r>
              <a:rPr lang="en-US" dirty="0" smtClean="0"/>
              <a:t>Submissions will be tested on 32-bit Ubuntu Linux</a:t>
            </a:r>
          </a:p>
          <a:p>
            <a:pPr lvl="1"/>
            <a:r>
              <a:rPr lang="en-US" dirty="0" smtClean="0"/>
              <a:t>You are encouraged to at least test on this platform</a:t>
            </a:r>
          </a:p>
          <a:p>
            <a:pPr lvl="1"/>
            <a:r>
              <a:rPr lang="en-US" dirty="0" smtClean="0"/>
              <a:t>A very good idea to develop on a similar 32-bit Linux platform</a:t>
            </a:r>
          </a:p>
          <a:p>
            <a:r>
              <a:rPr lang="en-US" dirty="0" smtClean="0"/>
              <a:t>We provide a virtual machine (</a:t>
            </a:r>
            <a:r>
              <a:rPr lang="en-US" dirty="0"/>
              <a:t>D</a:t>
            </a:r>
            <a:r>
              <a:rPr lang="en-US" dirty="0" smtClean="0"/>
              <a:t>ocker image) for you to use</a:t>
            </a:r>
          </a:p>
          <a:p>
            <a:pPr lvl="1"/>
            <a:r>
              <a:rPr lang="en-US" dirty="0" smtClean="0"/>
              <a:t>Will have all necessary development tools (</a:t>
            </a:r>
            <a:r>
              <a:rPr lang="en-US" dirty="0" err="1" smtClean="0"/>
              <a:t>Git</a:t>
            </a:r>
            <a:r>
              <a:rPr lang="en-US" dirty="0" smtClean="0"/>
              <a:t>, </a:t>
            </a:r>
            <a:r>
              <a:rPr lang="en-US" dirty="0" err="1" smtClean="0"/>
              <a:t>gcc</a:t>
            </a:r>
            <a:r>
              <a:rPr lang="en-US" dirty="0" smtClean="0"/>
              <a:t>, emulators, …)</a:t>
            </a:r>
          </a:p>
          <a:p>
            <a:r>
              <a:rPr lang="en-US" dirty="0" smtClean="0"/>
              <a:t>ARM-based Mac users may have some challenges…</a:t>
            </a:r>
          </a:p>
          <a:p>
            <a:pPr lvl="1"/>
            <a:r>
              <a:rPr lang="en-US" dirty="0" err="1" smtClean="0"/>
              <a:t>VirtualBox</a:t>
            </a:r>
            <a:r>
              <a:rPr lang="en-US" dirty="0" smtClean="0"/>
              <a:t> just released a slow, ARM-based developer preview</a:t>
            </a:r>
          </a:p>
          <a:p>
            <a:pPr lvl="1"/>
            <a:r>
              <a:rPr lang="en-US" dirty="0" smtClean="0"/>
              <a:t>The TAs have put together a Docker image with cross-compiler tools etc.</a:t>
            </a:r>
          </a:p>
          <a:p>
            <a:pPr lvl="1"/>
            <a:r>
              <a:rPr lang="en-US" dirty="0" smtClean="0"/>
              <a:t>I’m afraid your life will be more complicated </a:t>
            </a:r>
            <a:r>
              <a:rPr lang="en-US" dirty="0" smtClean="0"/>
              <a:t>®</a:t>
            </a:r>
          </a:p>
          <a:p>
            <a:pPr lvl="1"/>
            <a:r>
              <a:rPr lang="en-US" dirty="0" smtClean="0"/>
              <a:t>You can use </a:t>
            </a:r>
            <a:r>
              <a:rPr lang="en-US" dirty="0" err="1" smtClean="0"/>
              <a:t>Codespaces</a:t>
            </a:r>
            <a:r>
              <a:rPr lang="en-US" dirty="0" smtClean="0"/>
              <a:t> (i.e. fully online </a:t>
            </a:r>
            <a:r>
              <a:rPr lang="en-US" dirty="0" err="1" smtClean="0"/>
              <a:t>VSCode</a:t>
            </a:r>
            <a:r>
              <a:rPr lang="en-US" dirty="0" smtClean="0"/>
              <a:t> on </a:t>
            </a:r>
            <a:r>
              <a:rPr lang="en-US" dirty="0" err="1" smtClean="0"/>
              <a:t>github</a:t>
            </a:r>
            <a:r>
              <a:rPr lang="en-US" dirty="0" smtClean="0"/>
              <a:t>)</a:t>
            </a:r>
            <a:endParaRPr lang="en-US" dirty="0" smtClean="0"/>
          </a:p>
          <a:p>
            <a:endParaRPr lang="en-US" dirty="0"/>
          </a:p>
        </p:txBody>
      </p:sp>
      <p:sp>
        <p:nvSpPr>
          <p:cNvPr id="5" name="Date Placeholder 4"/>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pPr/>
              <a:t>46</a:t>
            </a:fld>
            <a:endParaRPr lang="en-US"/>
          </a:p>
        </p:txBody>
      </p:sp>
      <p:sp>
        <p:nvSpPr>
          <p:cNvPr id="4" name="object 4"/>
          <p:cNvSpPr txBox="1"/>
          <p:nvPr/>
        </p:nvSpPr>
        <p:spPr>
          <a:xfrm>
            <a:off x="10238740" y="62483"/>
            <a:ext cx="124460" cy="238760"/>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9</a:t>
            </a:r>
            <a:endParaRPr sz="1400">
              <a:latin typeface="Arial"/>
              <a:cs typeface="Arial"/>
            </a:endParaRPr>
          </a:p>
        </p:txBody>
      </p:sp>
    </p:spTree>
    <p:extLst>
      <p:ext uri="{BB962C8B-B14F-4D97-AF65-F5344CB8AC3E}">
        <p14:creationId xmlns:p14="http://schemas.microsoft.com/office/powerpoint/2010/main" val="2333947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t>Getting started</a:t>
            </a:r>
            <a:endParaRPr lang="en-US" dirty="0"/>
          </a:p>
        </p:txBody>
      </p:sp>
      <p:sp>
        <p:nvSpPr>
          <p:cNvPr id="3" name="Content Placeholder 2"/>
          <p:cNvSpPr>
            <a:spLocks noGrp="1"/>
          </p:cNvSpPr>
          <p:nvPr>
            <p:ph idx="1"/>
          </p:nvPr>
        </p:nvSpPr>
        <p:spPr/>
        <p:txBody>
          <a:bodyPr/>
          <a:lstStyle/>
          <a:p>
            <a:r>
              <a:rPr lang="en-US" dirty="0" smtClean="0"/>
              <a:t>Assignment 0 has been posted</a:t>
            </a:r>
          </a:p>
          <a:p>
            <a:pPr lvl="1"/>
            <a:r>
              <a:rPr lang="en-US" dirty="0" smtClean="0"/>
              <a:t>Due date: </a:t>
            </a:r>
            <a:r>
              <a:rPr lang="en-US" dirty="0"/>
              <a:t>Monday, January </a:t>
            </a:r>
            <a:r>
              <a:rPr lang="en-US" dirty="0" smtClean="0"/>
              <a:t>27 2025</a:t>
            </a:r>
          </a:p>
          <a:p>
            <a:pPr lvl="1"/>
            <a:r>
              <a:rPr lang="en-US" dirty="0" smtClean="0"/>
              <a:t>Individual assignment</a:t>
            </a:r>
          </a:p>
          <a:p>
            <a:pPr lvl="1"/>
            <a:r>
              <a:rPr lang="en-US" dirty="0" smtClean="0"/>
              <a:t>Set up development environment, familiarize yourself with tools</a:t>
            </a:r>
          </a:p>
          <a:p>
            <a:r>
              <a:rPr lang="en-US" dirty="0" smtClean="0"/>
              <a:t>Project 0 has been posted as well</a:t>
            </a:r>
          </a:p>
          <a:p>
            <a:pPr lvl="1"/>
            <a:r>
              <a:rPr lang="en-US" dirty="0" smtClean="0"/>
              <a:t>Due date: </a:t>
            </a:r>
            <a:r>
              <a:rPr lang="en-US" dirty="0"/>
              <a:t>Monday, February 10 </a:t>
            </a:r>
            <a:r>
              <a:rPr lang="en-US" dirty="0" smtClean="0"/>
              <a:t>2025</a:t>
            </a:r>
          </a:p>
          <a:p>
            <a:pPr lvl="1"/>
            <a:r>
              <a:rPr lang="en-US" dirty="0"/>
              <a:t>Individual </a:t>
            </a:r>
            <a:r>
              <a:rPr lang="en-US" dirty="0" smtClean="0"/>
              <a:t>assignment as well, later projects will be group based</a:t>
            </a:r>
          </a:p>
          <a:p>
            <a:pPr lvl="1"/>
            <a:r>
              <a:rPr lang="en-US" dirty="0" smtClean="0"/>
              <a:t>Familiarize yourself with </a:t>
            </a:r>
            <a:r>
              <a:rPr lang="en-US" dirty="0" err="1" smtClean="0"/>
              <a:t>PintOS</a:t>
            </a:r>
            <a:r>
              <a:rPr lang="en-US" dirty="0" smtClean="0"/>
              <a:t>, how to debug things</a:t>
            </a:r>
          </a:p>
          <a:p>
            <a:endParaRPr lang="en-US" dirty="0"/>
          </a:p>
          <a:p>
            <a:r>
              <a:rPr lang="en-US" dirty="0" smtClean="0"/>
              <a:t>Don’t wait for the last day!</a:t>
            </a:r>
          </a:p>
          <a:p>
            <a:pPr lvl="1"/>
            <a:r>
              <a:rPr lang="en-US" dirty="0" smtClean="0"/>
              <a:t>Assignments and projects require a lot of work</a:t>
            </a:r>
            <a:endParaRPr lang="en-US" dirty="0"/>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47</a:t>
            </a:fld>
            <a:endParaRPr lang="en-US"/>
          </a:p>
        </p:txBody>
      </p:sp>
    </p:spTree>
    <p:extLst>
      <p:ext uri="{BB962C8B-B14F-4D97-AF65-F5344CB8AC3E}">
        <p14:creationId xmlns:p14="http://schemas.microsoft.com/office/powerpoint/2010/main" val="447639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Getting started</a:t>
            </a:r>
            <a:endParaRPr lang="en-US" altLang="en-US" dirty="0"/>
          </a:p>
        </p:txBody>
      </p:sp>
      <p:sp>
        <p:nvSpPr>
          <p:cNvPr id="36867" name="Content Placeholder 2"/>
          <p:cNvSpPr>
            <a:spLocks noGrp="1"/>
          </p:cNvSpPr>
          <p:nvPr>
            <p:ph idx="1"/>
          </p:nvPr>
        </p:nvSpPr>
        <p:spPr/>
        <p:txBody>
          <a:bodyPr/>
          <a:lstStyle/>
          <a:p>
            <a:r>
              <a:rPr lang="en-US" dirty="0" smtClean="0"/>
              <a:t>Start Assignment 0 and Project 0 right away</a:t>
            </a:r>
          </a:p>
          <a:p>
            <a:pPr lvl="1"/>
            <a:r>
              <a:rPr lang="en-US" dirty="0" err="1" smtClean="0"/>
              <a:t>Github</a:t>
            </a:r>
            <a:r>
              <a:rPr lang="en-US" dirty="0" smtClean="0"/>
              <a:t> account, assignments managed through </a:t>
            </a:r>
            <a:r>
              <a:rPr lang="en-US" dirty="0" err="1"/>
              <a:t>G</a:t>
            </a:r>
            <a:r>
              <a:rPr lang="en-US" dirty="0" err="1" smtClean="0"/>
              <a:t>ithub</a:t>
            </a:r>
            <a:r>
              <a:rPr lang="en-US" dirty="0" smtClean="0"/>
              <a:t> classroom</a:t>
            </a:r>
          </a:p>
          <a:p>
            <a:pPr lvl="1"/>
            <a:r>
              <a:rPr lang="en-US" dirty="0" smtClean="0"/>
              <a:t>Docker image - environment for the course</a:t>
            </a:r>
          </a:p>
          <a:p>
            <a:pPr lvl="2"/>
            <a:r>
              <a:rPr lang="en-US" dirty="0" smtClean="0"/>
              <a:t>Consistent, managed environment on your machine</a:t>
            </a:r>
          </a:p>
          <a:p>
            <a:pPr lvl="1"/>
            <a:r>
              <a:rPr lang="en-US" dirty="0" smtClean="0"/>
              <a:t>Get familiar with all the CSC4103 tools</a:t>
            </a:r>
          </a:p>
          <a:p>
            <a:pPr lvl="1"/>
            <a:r>
              <a:rPr lang="en-US" dirty="0" smtClean="0"/>
              <a:t>Submit to </a:t>
            </a:r>
            <a:r>
              <a:rPr lang="en-US" dirty="0" err="1" smtClean="0"/>
              <a:t>autograder</a:t>
            </a:r>
            <a:r>
              <a:rPr lang="en-US" dirty="0" smtClean="0"/>
              <a:t> via </a:t>
            </a:r>
            <a:r>
              <a:rPr lang="en-US" dirty="0" err="1" smtClean="0"/>
              <a:t>git</a:t>
            </a:r>
            <a:r>
              <a:rPr lang="en-US" dirty="0" smtClean="0"/>
              <a:t>, feedback through </a:t>
            </a:r>
            <a:r>
              <a:rPr lang="en-US" dirty="0" err="1" smtClean="0"/>
              <a:t>Github</a:t>
            </a:r>
            <a:endParaRPr lang="en-US" dirty="0" smtClean="0"/>
          </a:p>
          <a:p>
            <a:pPr lvl="1"/>
            <a:endParaRPr lang="en-US" dirty="0" smtClean="0"/>
          </a:p>
          <a:p>
            <a:r>
              <a:rPr lang="en-US" dirty="0" smtClean="0"/>
              <a:t>Study Guides on website</a:t>
            </a:r>
          </a:p>
          <a:p>
            <a:pPr lvl="1"/>
            <a:r>
              <a:rPr lang="en-US" dirty="0" smtClean="0"/>
              <a:t>We suggest to use those as a constant reference</a:t>
            </a:r>
          </a:p>
          <a:p>
            <a:pPr lvl="1"/>
            <a:r>
              <a:rPr lang="en-US" dirty="0" smtClean="0"/>
              <a:t>Answer questions, requires looking around for solutions</a:t>
            </a:r>
          </a:p>
          <a:p>
            <a:pPr lvl="1"/>
            <a:r>
              <a:rPr lang="en-US" dirty="0" smtClean="0"/>
              <a:t>Perfect guidelines for examinations</a:t>
            </a:r>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48</a:t>
            </a:fld>
            <a:endParaRPr lang="en-US"/>
          </a:p>
        </p:txBody>
      </p:sp>
    </p:spTree>
    <p:extLst>
      <p:ext uri="{BB962C8B-B14F-4D97-AF65-F5344CB8AC3E}">
        <p14:creationId xmlns:p14="http://schemas.microsoft.com/office/powerpoint/2010/main" val="2671400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anim calcmode="lin" valueType="num">
                                      <p:cBhvr additive="base">
                                        <p:cTn id="11" dur="500" fill="hold"/>
                                        <p:tgtEl>
                                          <p:spTgt spid="36867">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686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anim calcmode="lin" valueType="num">
                                      <p:cBhvr additive="base">
                                        <p:cTn id="15" dur="500" fill="hold"/>
                                        <p:tgtEl>
                                          <p:spTgt spid="36867">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686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anim calcmode="lin" valueType="num">
                                      <p:cBhvr additive="base">
                                        <p:cTn id="19" dur="500" fill="hold"/>
                                        <p:tgtEl>
                                          <p:spTgt spid="3686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anim calcmode="lin" valueType="num">
                                      <p:cBhvr additive="base">
                                        <p:cTn id="23" dur="500" fill="hold"/>
                                        <p:tgtEl>
                                          <p:spTgt spid="36867">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6867">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anim calcmode="lin" valueType="num">
                                      <p:cBhvr additive="base">
                                        <p:cTn id="27" dur="500" fill="hold"/>
                                        <p:tgtEl>
                                          <p:spTgt spid="36867">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686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6867">
                                            <p:txEl>
                                              <p:pRg st="7" end="7"/>
                                            </p:txEl>
                                          </p:spTgt>
                                        </p:tgtEl>
                                        <p:attrNameLst>
                                          <p:attrName>style.visibility</p:attrName>
                                        </p:attrNameLst>
                                      </p:cBhvr>
                                      <p:to>
                                        <p:strVal val="visible"/>
                                      </p:to>
                                    </p:set>
                                    <p:anim calcmode="lin" valueType="num">
                                      <p:cBhvr additive="base">
                                        <p:cTn id="33" dur="500" fill="hold"/>
                                        <p:tgtEl>
                                          <p:spTgt spid="36867">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6867">
                                            <p:txEl>
                                              <p:pRg st="7" end="7"/>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6867">
                                            <p:txEl>
                                              <p:pRg st="8" end="8"/>
                                            </p:txEl>
                                          </p:spTgt>
                                        </p:tgtEl>
                                        <p:attrNameLst>
                                          <p:attrName>style.visibility</p:attrName>
                                        </p:attrNameLst>
                                      </p:cBhvr>
                                      <p:to>
                                        <p:strVal val="visible"/>
                                      </p:to>
                                    </p:set>
                                    <p:anim calcmode="lin" valueType="num">
                                      <p:cBhvr additive="base">
                                        <p:cTn id="37" dur="500" fill="hold"/>
                                        <p:tgtEl>
                                          <p:spTgt spid="36867">
                                            <p:txEl>
                                              <p:pRg st="8" end="8"/>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6867">
                                            <p:txEl>
                                              <p:pRg st="8" end="8"/>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36867">
                                            <p:txEl>
                                              <p:pRg st="9" end="9"/>
                                            </p:txEl>
                                          </p:spTgt>
                                        </p:tgtEl>
                                        <p:attrNameLst>
                                          <p:attrName>style.visibility</p:attrName>
                                        </p:attrNameLst>
                                      </p:cBhvr>
                                      <p:to>
                                        <p:strVal val="visible"/>
                                      </p:to>
                                    </p:set>
                                    <p:anim calcmode="lin" valueType="num">
                                      <p:cBhvr additive="base">
                                        <p:cTn id="41" dur="500" fill="hold"/>
                                        <p:tgtEl>
                                          <p:spTgt spid="36867">
                                            <p:txEl>
                                              <p:pRg st="9" end="9"/>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6867">
                                            <p:txEl>
                                              <p:pRg st="9" end="9"/>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6867">
                                            <p:txEl>
                                              <p:pRg st="10" end="10"/>
                                            </p:txEl>
                                          </p:spTgt>
                                        </p:tgtEl>
                                        <p:attrNameLst>
                                          <p:attrName>style.visibility</p:attrName>
                                        </p:attrNameLst>
                                      </p:cBhvr>
                                      <p:to>
                                        <p:strVal val="visible"/>
                                      </p:to>
                                    </p:set>
                                    <p:anim calcmode="lin" valueType="num">
                                      <p:cBhvr additive="base">
                                        <p:cTn id="45" dur="500" fill="hold"/>
                                        <p:tgtEl>
                                          <p:spTgt spid="36867">
                                            <p:txEl>
                                              <p:pRg st="10" end="1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6867">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B3A5-D742-FD4C-8629-863E2E40642F}"/>
              </a:ext>
            </a:extLst>
          </p:cNvPr>
          <p:cNvSpPr>
            <a:spLocks noGrp="1"/>
          </p:cNvSpPr>
          <p:nvPr>
            <p:ph type="title"/>
          </p:nvPr>
        </p:nvSpPr>
        <p:spPr/>
        <p:txBody>
          <a:bodyPr/>
          <a:lstStyle/>
          <a:p>
            <a:r>
              <a:rPr lang="en-US" smtClean="0"/>
              <a:t>Preparing Yourself for this Class</a:t>
            </a:r>
            <a:endParaRPr lang="en-US" dirty="0"/>
          </a:p>
        </p:txBody>
      </p:sp>
      <p:sp>
        <p:nvSpPr>
          <p:cNvPr id="3" name="Content Placeholder 2">
            <a:extLst>
              <a:ext uri="{FF2B5EF4-FFF2-40B4-BE49-F238E27FC236}">
                <a16:creationId xmlns:a16="http://schemas.microsoft.com/office/drawing/2014/main" id="{84855AB3-183D-B341-A349-29846D7B7B20}"/>
              </a:ext>
            </a:extLst>
          </p:cNvPr>
          <p:cNvSpPr>
            <a:spLocks noGrp="1"/>
          </p:cNvSpPr>
          <p:nvPr>
            <p:ph idx="1"/>
          </p:nvPr>
        </p:nvSpPr>
        <p:spPr/>
        <p:txBody>
          <a:bodyPr>
            <a:normAutofit/>
          </a:bodyPr>
          <a:lstStyle/>
          <a:p>
            <a:r>
              <a:rPr lang="en-US" dirty="0" smtClean="0"/>
              <a:t>Projects will require you to be very comfortable with programming and debugging C</a:t>
            </a:r>
          </a:p>
          <a:p>
            <a:pPr lvl="1"/>
            <a:r>
              <a:rPr lang="en-US" dirty="0" smtClean="0"/>
              <a:t>Pointers (including function pointers, void*)</a:t>
            </a:r>
          </a:p>
          <a:p>
            <a:pPr lvl="1"/>
            <a:r>
              <a:rPr lang="en-US" dirty="0" smtClean="0"/>
              <a:t>Memory Management (</a:t>
            </a:r>
            <a:r>
              <a:rPr lang="en-US" dirty="0" err="1" smtClean="0"/>
              <a:t>malloc</a:t>
            </a:r>
            <a:r>
              <a:rPr lang="en-US" dirty="0" smtClean="0"/>
              <a:t>, free, stack vs. heap)</a:t>
            </a:r>
          </a:p>
          <a:p>
            <a:pPr lvl="1"/>
            <a:r>
              <a:rPr lang="en-US" dirty="0" smtClean="0"/>
              <a:t>Debugging with GDB</a:t>
            </a:r>
          </a:p>
          <a:p>
            <a:r>
              <a:rPr lang="en-US" dirty="0" smtClean="0"/>
              <a:t>You will be working on a larger, more sophisticated code base than anything you've likely seen before!</a:t>
            </a:r>
          </a:p>
          <a:p>
            <a:r>
              <a:rPr lang="en-US" dirty="0" smtClean="0"/>
              <a:t>"Resources" page on course website</a:t>
            </a:r>
          </a:p>
          <a:p>
            <a:pPr lvl="1"/>
            <a:r>
              <a:rPr lang="en-US" dirty="0" err="1" smtClean="0"/>
              <a:t>Ebooks</a:t>
            </a:r>
            <a:r>
              <a:rPr lang="en-US" dirty="0" smtClean="0"/>
              <a:t> on “</a:t>
            </a:r>
            <a:r>
              <a:rPr lang="en-US" dirty="0" err="1" smtClean="0"/>
              <a:t>git</a:t>
            </a:r>
            <a:r>
              <a:rPr lang="en-US" dirty="0" smtClean="0"/>
              <a:t>” and “C”</a:t>
            </a:r>
          </a:p>
          <a:p>
            <a:r>
              <a:rPr lang="en-US" dirty="0" smtClean="0"/>
              <a:t>C programming</a:t>
            </a:r>
          </a:p>
          <a:p>
            <a:pPr lvl="1"/>
            <a:r>
              <a:rPr lang="en-US" dirty="0" smtClean="0"/>
              <a:t>Happy to answer questions during lectures</a:t>
            </a:r>
          </a:p>
          <a:p>
            <a:endParaRPr lang="en-US" dirty="0" smtClean="0"/>
          </a:p>
          <a:p>
            <a:pPr lvl="1"/>
            <a:endParaRPr lang="en-US" dirty="0" smtClean="0"/>
          </a:p>
          <a:p>
            <a:endParaRPr lang="en-US" dirty="0"/>
          </a:p>
        </p:txBody>
      </p:sp>
      <p:sp>
        <p:nvSpPr>
          <p:cNvPr id="6" name="Date Placeholder 5"/>
          <p:cNvSpPr>
            <a:spLocks noGrp="1"/>
          </p:cNvSpPr>
          <p:nvPr>
            <p:ph type="dt" sz="half" idx="10"/>
          </p:nvPr>
        </p:nvSpPr>
        <p:spPr/>
        <p:txBody>
          <a:bodyPr/>
          <a:lstStyle/>
          <a:p>
            <a:r>
              <a:rPr lang="en-US" smtClean="0"/>
              <a:t>1/13/2025, Lecture 1</a:t>
            </a:r>
            <a:endParaRPr lang="en-US"/>
          </a:p>
        </p:txBody>
      </p:sp>
      <p:sp>
        <p:nvSpPr>
          <p:cNvPr id="7" name="Footer Placeholder 6"/>
          <p:cNvSpPr>
            <a:spLocks noGrp="1"/>
          </p:cNvSpPr>
          <p:nvPr>
            <p:ph type="ftr" sz="quarter" idx="11"/>
          </p:nvPr>
        </p:nvSpPr>
        <p:spPr/>
        <p:txBody>
          <a:bodyPr/>
          <a:lstStyle/>
          <a:p>
            <a:r>
              <a:rPr lang="en-US" smtClean="0"/>
              <a:t>CSC4103, Spring 2025, Operating Systems Introduction</a:t>
            </a:r>
            <a:endParaRPr lang="en-US"/>
          </a:p>
        </p:txBody>
      </p:sp>
      <p:sp>
        <p:nvSpPr>
          <p:cNvPr id="8" name="Slide Number Placeholder 7"/>
          <p:cNvSpPr>
            <a:spLocks noGrp="1"/>
          </p:cNvSpPr>
          <p:nvPr>
            <p:ph type="sldNum" sz="quarter" idx="12"/>
          </p:nvPr>
        </p:nvSpPr>
        <p:spPr/>
        <p:txBody>
          <a:bodyPr>
            <a:normAutofit lnSpcReduction="10000"/>
          </a:bodyPr>
          <a:lstStyle/>
          <a:p>
            <a:fld id="{B6F15528-21DE-4FAA-801E-634DDDAF4B2B}" type="slidenum">
              <a:rPr lang="en-US" smtClean="0"/>
              <a:t>49</a:t>
            </a:fld>
            <a:endParaRPr lang="en-US"/>
          </a:p>
        </p:txBody>
      </p:sp>
    </p:spTree>
    <p:extLst>
      <p:ext uri="{BB962C8B-B14F-4D97-AF65-F5344CB8AC3E}">
        <p14:creationId xmlns:p14="http://schemas.microsoft.com/office/powerpoint/2010/main" val="1916171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is designing an OS hard? </a:t>
            </a:r>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5</a:t>
            </a:fld>
            <a:endParaRPr lang="en-US"/>
          </a:p>
        </p:txBody>
      </p:sp>
    </p:spTree>
    <p:extLst>
      <p:ext uri="{BB962C8B-B14F-4D97-AF65-F5344CB8AC3E}">
        <p14:creationId xmlns:p14="http://schemas.microsoft.com/office/powerpoint/2010/main" val="1281790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937" y="561634"/>
            <a:ext cx="3810000" cy="28575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735" y="3419134"/>
            <a:ext cx="3813602" cy="286020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536" y="2182075"/>
            <a:ext cx="3813600" cy="28602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619" y="3805215"/>
            <a:ext cx="2795905" cy="1866267"/>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97147" y="1181098"/>
            <a:ext cx="2796189" cy="1839224"/>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91759" y="859264"/>
            <a:ext cx="2958566" cy="643669"/>
          </a:xfrm>
          <a:prstGeom prst="rect">
            <a:avLst/>
          </a:prstGeom>
          <a:noFill/>
          <a:ln>
            <a:noFill/>
          </a:ln>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68578" y="5547935"/>
            <a:ext cx="2570102" cy="346964"/>
          </a:xfrm>
          <a:prstGeom prst="rect">
            <a:avLst/>
          </a:prstGeom>
        </p:spPr>
      </p:pic>
      <p:sp>
        <p:nvSpPr>
          <p:cNvPr id="2" name="Date Placeholder 1"/>
          <p:cNvSpPr>
            <a:spLocks noGrp="1"/>
          </p:cNvSpPr>
          <p:nvPr>
            <p:ph type="dt" sz="half" idx="10"/>
          </p:nvPr>
        </p:nvSpPr>
        <p:spPr/>
        <p:txBody>
          <a:bodyPr/>
          <a:lstStyle/>
          <a:p>
            <a:r>
              <a:rPr lang="en-US" smtClean="0"/>
              <a:t>1/13/2025, Lecture 1</a:t>
            </a:r>
            <a:endParaRPr lang="en-US"/>
          </a:p>
        </p:txBody>
      </p:sp>
      <p:sp>
        <p:nvSpPr>
          <p:cNvPr id="3" name="Footer Placeholder 2"/>
          <p:cNvSpPr>
            <a:spLocks noGrp="1"/>
          </p:cNvSpPr>
          <p:nvPr>
            <p:ph type="ftr" sz="quarter" idx="11"/>
          </p:nvPr>
        </p:nvSpPr>
        <p:spPr/>
        <p:txBody>
          <a:bodyPr/>
          <a:lstStyle/>
          <a:p>
            <a:r>
              <a:rPr lang="en-US" smtClean="0"/>
              <a:t>CSC4103, Spring 2025, Operating Systems Introduction</a:t>
            </a:r>
            <a:endParaRPr lang="en-US"/>
          </a:p>
        </p:txBody>
      </p:sp>
      <p:sp>
        <p:nvSpPr>
          <p:cNvPr id="4" name="Slide Number Placeholder 3"/>
          <p:cNvSpPr>
            <a:spLocks noGrp="1"/>
          </p:cNvSpPr>
          <p:nvPr>
            <p:ph type="sldNum" sz="quarter" idx="12"/>
          </p:nvPr>
        </p:nvSpPr>
        <p:spPr/>
        <p:txBody>
          <a:bodyPr>
            <a:normAutofit lnSpcReduction="10000"/>
          </a:bodyPr>
          <a:lstStyle/>
          <a:p>
            <a:fld id="{65339F38-439B-42BE-A6DB-D203DE66964E}" type="slidenum">
              <a:rPr lang="en-US" smtClean="0"/>
              <a:t>50</a:t>
            </a:fld>
            <a:endParaRPr lang="en-US"/>
          </a:p>
        </p:txBody>
      </p:sp>
    </p:spTree>
    <p:extLst>
      <p:ext uri="{BB962C8B-B14F-4D97-AF65-F5344CB8AC3E}">
        <p14:creationId xmlns:p14="http://schemas.microsoft.com/office/powerpoint/2010/main" val="1792034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CB92-B17A-2C2C-F7FE-2DB37E70A239}"/>
              </a:ext>
            </a:extLst>
          </p:cNvPr>
          <p:cNvSpPr>
            <a:spLocks noGrp="1"/>
          </p:cNvSpPr>
          <p:nvPr>
            <p:ph type="title"/>
          </p:nvPr>
        </p:nvSpPr>
        <p:spPr/>
        <p:txBody>
          <a:bodyPr/>
          <a:lstStyle/>
          <a:p>
            <a:r>
              <a:rPr lang="en-US" dirty="0" smtClean="0"/>
              <a:t>What do these have in common?</a:t>
            </a:r>
            <a:endParaRPr lang="en-US" dirty="0"/>
          </a:p>
        </p:txBody>
      </p:sp>
      <p:pic>
        <p:nvPicPr>
          <p:cNvPr id="19" name="Picture 18" descr="A smart light bulb">
            <a:extLst>
              <a:ext uri="{FF2B5EF4-FFF2-40B4-BE49-F238E27FC236}">
                <a16:creationId xmlns:a16="http://schemas.microsoft.com/office/drawing/2014/main" id="{E5E417DF-80DD-48F0-0D14-2775ADEB03B1}"/>
              </a:ext>
            </a:extLst>
          </p:cNvPr>
          <p:cNvPicPr>
            <a:picLocks noChangeAspect="1"/>
          </p:cNvPicPr>
          <p:nvPr/>
        </p:nvPicPr>
        <p:blipFill>
          <a:blip r:embed="rId2" cstate="email">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1219198" y="4368800"/>
            <a:ext cx="2438399" cy="1625600"/>
          </a:xfrm>
          <a:prstGeom prst="rect">
            <a:avLst/>
          </a:prstGeom>
        </p:spPr>
      </p:pic>
      <p:pic>
        <p:nvPicPr>
          <p:cNvPr id="22" name="Picture 21" descr="A mobile phone">
            <a:extLst>
              <a:ext uri="{FF2B5EF4-FFF2-40B4-BE49-F238E27FC236}">
                <a16:creationId xmlns:a16="http://schemas.microsoft.com/office/drawing/2014/main" id="{790825BF-1981-05A9-8988-19F21179F9B1}"/>
              </a:ext>
            </a:extLst>
          </p:cNvPr>
          <p:cNvPicPr>
            <a:picLocks noChangeAspect="1"/>
          </p:cNvPicPr>
          <p:nvPr/>
        </p:nvPicPr>
        <p:blipFill>
          <a:blip r:embed="rId4" cstate="email">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7696200" y="2082173"/>
            <a:ext cx="2971800" cy="1981200"/>
          </a:xfrm>
          <a:prstGeom prst="rect">
            <a:avLst/>
          </a:prstGeom>
        </p:spPr>
      </p:pic>
      <p:pic>
        <p:nvPicPr>
          <p:cNvPr id="25" name="Picture 24" descr="A white Tesla car">
            <a:extLst>
              <a:ext uri="{FF2B5EF4-FFF2-40B4-BE49-F238E27FC236}">
                <a16:creationId xmlns:a16="http://schemas.microsoft.com/office/drawing/2014/main" id="{0379B0DE-D2CB-CD20-4AA3-2C1FD0B1E1FD}"/>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tretch>
            <a:fillRect/>
          </a:stretch>
        </p:blipFill>
        <p:spPr>
          <a:xfrm>
            <a:off x="4523698" y="4532312"/>
            <a:ext cx="2470151" cy="1298576"/>
          </a:xfrm>
          <a:prstGeom prst="rect">
            <a:avLst/>
          </a:prstGeom>
        </p:spPr>
      </p:pic>
      <p:pic>
        <p:nvPicPr>
          <p:cNvPr id="28" name="Picture 27" descr="A close-up of a smart watch">
            <a:extLst>
              <a:ext uri="{FF2B5EF4-FFF2-40B4-BE49-F238E27FC236}">
                <a16:creationId xmlns:a16="http://schemas.microsoft.com/office/drawing/2014/main" id="{086F6081-0329-496C-6036-5392A66903E4}"/>
              </a:ext>
            </a:extLst>
          </p:cNvPr>
          <p:cNvPicPr>
            <a:picLocks noChangeAspect="1"/>
          </p:cNvPicPr>
          <p:nvPr/>
        </p:nvPicPr>
        <p:blipFill>
          <a:blip r:embed="rId8" cstate="email">
            <a:extLst>
              <a:ext uri="{28A0092B-C50C-407E-A947-70E740481C1C}">
                <a14:useLocalDpi xmlns:a14="http://schemas.microsoft.com/office/drawing/2010/main" val="0"/>
              </a:ext>
              <a:ext uri="{837473B0-CC2E-450A-ABE3-18F120FF3D39}">
                <a1611:picAttrSrcUrl xmlns="" xmlns:a1611="http://schemas.microsoft.com/office/drawing/2016/11/main" r:id="rId9"/>
              </a:ext>
            </a:extLst>
          </a:blip>
          <a:stretch>
            <a:fillRect/>
          </a:stretch>
        </p:blipFill>
        <p:spPr>
          <a:xfrm>
            <a:off x="4876800" y="2088837"/>
            <a:ext cx="1763949" cy="1727200"/>
          </a:xfrm>
          <a:prstGeom prst="rect">
            <a:avLst/>
          </a:prstGeom>
        </p:spPr>
      </p:pic>
      <p:pic>
        <p:nvPicPr>
          <p:cNvPr id="31" name="Picture 30" descr="A black computer with a blank screen&#10;">
            <a:extLst>
              <a:ext uri="{FF2B5EF4-FFF2-40B4-BE49-F238E27FC236}">
                <a16:creationId xmlns:a16="http://schemas.microsoft.com/office/drawing/2014/main" id="{8B7D060C-7158-2E18-453B-0E6308D48A0E}"/>
              </a:ext>
            </a:extLst>
          </p:cNvPr>
          <p:cNvPicPr>
            <a:picLocks noChangeAspect="1"/>
          </p:cNvPicPr>
          <p:nvPr/>
        </p:nvPicPr>
        <p:blipFill>
          <a:blip r:embed="rId10" cstate="email">
            <a:extLst>
              <a:ext uri="{28A0092B-C50C-407E-A947-70E740481C1C}">
                <a14:useLocalDpi xmlns:a14="http://schemas.microsoft.com/office/drawing/2010/main" val="0"/>
              </a:ext>
              <a:ext uri="{837473B0-CC2E-450A-ABE3-18F120FF3D39}">
                <a1611:picAttrSrcUrl xmlns="" xmlns:a1611="http://schemas.microsoft.com/office/drawing/2016/11/main" r:id="rId11"/>
              </a:ext>
            </a:extLst>
          </a:blip>
          <a:stretch>
            <a:fillRect/>
          </a:stretch>
        </p:blipFill>
        <p:spPr>
          <a:xfrm>
            <a:off x="1372477" y="2082173"/>
            <a:ext cx="2131843" cy="1418386"/>
          </a:xfrm>
          <a:prstGeom prst="rect">
            <a:avLst/>
          </a:prstGeom>
        </p:spPr>
      </p:pic>
      <p:pic>
        <p:nvPicPr>
          <p:cNvPr id="36" name="Picture 35" descr="A programmable Chanel bag">
            <a:extLst>
              <a:ext uri="{FF2B5EF4-FFF2-40B4-BE49-F238E27FC236}">
                <a16:creationId xmlns:a16="http://schemas.microsoft.com/office/drawing/2014/main" id="{AACF709A-F355-45DD-C17A-7E46B5454979}"/>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8343900" y="4343400"/>
            <a:ext cx="1676400" cy="1676400"/>
          </a:xfrm>
          <a:prstGeom prst="rect">
            <a:avLst/>
          </a:prstGeom>
        </p:spPr>
      </p:pic>
      <p:sp>
        <p:nvSpPr>
          <p:cNvPr id="5" name="Date Placeholder 4"/>
          <p:cNvSpPr>
            <a:spLocks noGrp="1"/>
          </p:cNvSpPr>
          <p:nvPr>
            <p:ph type="dt" sz="half" idx="10"/>
          </p:nvPr>
        </p:nvSpPr>
        <p:spPr/>
        <p:txBody>
          <a:bodyPr/>
          <a:lstStyle/>
          <a:p>
            <a:r>
              <a:rPr lang="en-US" smtClean="0"/>
              <a:t>1/13/2025, Lecture 1</a:t>
            </a:r>
            <a:endParaRPr lang="en-US"/>
          </a:p>
        </p:txBody>
      </p:sp>
      <p:sp>
        <p:nvSpPr>
          <p:cNvPr id="6" name="Footer Placeholder 5"/>
          <p:cNvSpPr>
            <a:spLocks noGrp="1"/>
          </p:cNvSpPr>
          <p:nvPr>
            <p:ph type="ftr" sz="quarter" idx="11"/>
          </p:nvPr>
        </p:nvSpPr>
        <p:spPr/>
        <p:txBody>
          <a:bodyPr/>
          <a:lstStyle/>
          <a:p>
            <a:r>
              <a:rPr lang="en-US" smtClean="0"/>
              <a:t>CSC4103, Spring 2025, Operating Systems Introduction</a:t>
            </a:r>
            <a:endParaRPr lang="en-US"/>
          </a:p>
        </p:txBody>
      </p:sp>
      <p:sp>
        <p:nvSpPr>
          <p:cNvPr id="7" name="Slide Number Placeholder 6"/>
          <p:cNvSpPr>
            <a:spLocks noGrp="1"/>
          </p:cNvSpPr>
          <p:nvPr>
            <p:ph type="sldNum" sz="quarter" idx="12"/>
          </p:nvPr>
        </p:nvSpPr>
        <p:spPr/>
        <p:txBody>
          <a:bodyPr>
            <a:normAutofit lnSpcReduction="10000"/>
          </a:bodyPr>
          <a:lstStyle/>
          <a:p>
            <a:fld id="{B6F15528-21DE-4FAA-801E-634DDDAF4B2B}" type="slidenum">
              <a:rPr lang="en-US" smtClean="0"/>
              <a:t>6</a:t>
            </a:fld>
            <a:endParaRPr lang="en-US"/>
          </a:p>
        </p:txBody>
      </p:sp>
    </p:spTree>
    <p:extLst>
      <p:ext uri="{BB962C8B-B14F-4D97-AF65-F5344CB8AC3E}">
        <p14:creationId xmlns:p14="http://schemas.microsoft.com/office/powerpoint/2010/main" val="3409805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6CB92-B17A-2C2C-F7FE-2DB37E70A239}"/>
              </a:ext>
            </a:extLst>
          </p:cNvPr>
          <p:cNvSpPr>
            <a:spLocks noGrp="1"/>
          </p:cNvSpPr>
          <p:nvPr>
            <p:ph type="title"/>
          </p:nvPr>
        </p:nvSpPr>
        <p:spPr/>
        <p:txBody>
          <a:bodyPr/>
          <a:lstStyle/>
          <a:p>
            <a:r>
              <a:rPr lang="en-US">
                <a:latin typeface="+mj-lt"/>
              </a:rPr>
              <a:t>Across many devices</a:t>
            </a:r>
          </a:p>
        </p:txBody>
      </p:sp>
      <p:pic>
        <p:nvPicPr>
          <p:cNvPr id="4" name="Picture 12" descr="Picture showing the internet nodes">
            <a:extLst>
              <a:ext uri="{FF2B5EF4-FFF2-40B4-BE49-F238E27FC236}">
                <a16:creationId xmlns:a16="http://schemas.microsoft.com/office/drawing/2014/main" id="{C8D6D9F9-11FF-1BC4-D8F2-E5969B4BE13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40512" y="1781666"/>
            <a:ext cx="3045983" cy="24463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id="{35E5975D-2282-6270-4F60-E6FE8D4625BE}"/>
              </a:ext>
            </a:extLst>
          </p:cNvPr>
          <p:cNvSpPr>
            <a:spLocks noGrp="1"/>
          </p:cNvSpPr>
          <p:nvPr>
            <p:ph idx="1"/>
          </p:nvPr>
        </p:nvSpPr>
        <p:spPr>
          <a:xfrm>
            <a:off x="1448809" y="4318363"/>
            <a:ext cx="3200400" cy="533400"/>
          </a:xfrm>
        </p:spPr>
        <p:txBody>
          <a:bodyPr>
            <a:normAutofit fontScale="92500"/>
          </a:bodyPr>
          <a:lstStyle/>
          <a:p>
            <a:pPr marL="0" indent="0" algn="ctr">
              <a:buNone/>
            </a:pPr>
            <a:r>
              <a:rPr lang="en-US" dirty="0">
                <a:latin typeface="+mn-lt"/>
              </a:rPr>
              <a:t>Have an operating system</a:t>
            </a:r>
          </a:p>
        </p:txBody>
      </p:sp>
      <p:sp>
        <p:nvSpPr>
          <p:cNvPr id="20" name="Content Placeholder 2">
            <a:extLst>
              <a:ext uri="{FF2B5EF4-FFF2-40B4-BE49-F238E27FC236}">
                <a16:creationId xmlns:a16="http://schemas.microsoft.com/office/drawing/2014/main" id="{7FBCA2A5-0EE1-37B8-078A-1ABC5FD6B4D3}"/>
              </a:ext>
            </a:extLst>
          </p:cNvPr>
          <p:cNvSpPr txBox="1">
            <a:spLocks/>
          </p:cNvSpPr>
          <p:nvPr/>
        </p:nvSpPr>
        <p:spPr bwMode="auto">
          <a:xfrm>
            <a:off x="7010400" y="4324516"/>
            <a:ext cx="3506209"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Communicate over the Internet</a:t>
            </a:r>
          </a:p>
        </p:txBody>
      </p:sp>
      <p:pic>
        <p:nvPicPr>
          <p:cNvPr id="22" name="Picture 21" descr="Logos of multiple operating systems">
            <a:extLst>
              <a:ext uri="{FF2B5EF4-FFF2-40B4-BE49-F238E27FC236}">
                <a16:creationId xmlns:a16="http://schemas.microsoft.com/office/drawing/2014/main" id="{2F119B71-D874-F9CC-06B3-516A1E550D6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tretch>
            <a:fillRect/>
          </a:stretch>
        </p:blipFill>
        <p:spPr>
          <a:xfrm>
            <a:off x="1815522" y="2216876"/>
            <a:ext cx="2466975" cy="1847850"/>
          </a:xfrm>
          <a:prstGeom prst="rect">
            <a:avLst/>
          </a:prstGeom>
        </p:spPr>
      </p:pic>
      <p:sp>
        <p:nvSpPr>
          <p:cNvPr id="24" name="Content Placeholder 2">
            <a:extLst>
              <a:ext uri="{FF2B5EF4-FFF2-40B4-BE49-F238E27FC236}">
                <a16:creationId xmlns:a16="http://schemas.microsoft.com/office/drawing/2014/main" id="{0472EB9B-06EC-6478-9EEF-8F2DF4129277}"/>
              </a:ext>
            </a:extLst>
          </p:cNvPr>
          <p:cNvSpPr txBox="1">
            <a:spLocks/>
          </p:cNvSpPr>
          <p:nvPr/>
        </p:nvSpPr>
        <p:spPr bwMode="auto">
          <a:xfrm>
            <a:off x="2146044" y="5334000"/>
            <a:ext cx="7924296"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Interface across huge diversity of devices</a:t>
            </a:r>
          </a:p>
        </p:txBody>
      </p:sp>
      <p:sp>
        <p:nvSpPr>
          <p:cNvPr id="3" name="Date Placeholder 2"/>
          <p:cNvSpPr>
            <a:spLocks noGrp="1"/>
          </p:cNvSpPr>
          <p:nvPr>
            <p:ph type="dt" sz="half" idx="10"/>
          </p:nvPr>
        </p:nvSpPr>
        <p:spPr/>
        <p:txBody>
          <a:bodyPr/>
          <a:lstStyle/>
          <a:p>
            <a:r>
              <a:rPr lang="en-US" smtClean="0"/>
              <a:t>1/13/2025, Lecture 1</a:t>
            </a:r>
            <a:endParaRPr lang="en-US"/>
          </a:p>
        </p:txBody>
      </p:sp>
      <p:sp>
        <p:nvSpPr>
          <p:cNvPr id="5" name="Footer Placeholder 4"/>
          <p:cNvSpPr>
            <a:spLocks noGrp="1"/>
          </p:cNvSpPr>
          <p:nvPr>
            <p:ph type="ftr" sz="quarter" idx="11"/>
          </p:nvPr>
        </p:nvSpPr>
        <p:spPr/>
        <p:txBody>
          <a:bodyPr/>
          <a:lstStyle/>
          <a:p>
            <a:r>
              <a:rPr lang="en-US" smtClean="0"/>
              <a:t>CSC4103, Spring 2025, Operating Systems Introduction</a:t>
            </a:r>
            <a:endParaRPr lang="en-US"/>
          </a:p>
        </p:txBody>
      </p:sp>
      <p:sp>
        <p:nvSpPr>
          <p:cNvPr id="6" name="Slide Number Placeholder 5"/>
          <p:cNvSpPr>
            <a:spLocks noGrp="1"/>
          </p:cNvSpPr>
          <p:nvPr>
            <p:ph type="sldNum" sz="quarter" idx="12"/>
          </p:nvPr>
        </p:nvSpPr>
        <p:spPr/>
        <p:txBody>
          <a:bodyPr>
            <a:normAutofit lnSpcReduction="10000"/>
          </a:bodyPr>
          <a:lstStyle/>
          <a:p>
            <a:fld id="{B6F15528-21DE-4FAA-801E-634DDDAF4B2B}" type="slidenum">
              <a:rPr lang="en-US" smtClean="0"/>
              <a:t>7</a:t>
            </a:fld>
            <a:endParaRPr lang="en-US"/>
          </a:p>
        </p:txBody>
      </p:sp>
    </p:spTree>
    <p:extLst>
      <p:ext uri="{BB962C8B-B14F-4D97-AF65-F5344CB8AC3E}">
        <p14:creationId xmlns:p14="http://schemas.microsoft.com/office/powerpoint/2010/main" val="15501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C6A4-29C4-52B6-7CDD-98FAF2E4EFD9}"/>
              </a:ext>
            </a:extLst>
          </p:cNvPr>
          <p:cNvSpPr>
            <a:spLocks noGrp="1"/>
          </p:cNvSpPr>
          <p:nvPr>
            <p:ph type="title"/>
          </p:nvPr>
        </p:nvSpPr>
        <p:spPr/>
        <p:txBody>
          <a:bodyPr/>
          <a:lstStyle/>
          <a:p>
            <a:r>
              <a:rPr lang="en-US">
                <a:latin typeface="+mj-lt"/>
              </a:rPr>
              <a:t>Bell’s Law</a:t>
            </a:r>
          </a:p>
        </p:txBody>
      </p:sp>
      <p:grpSp>
        <p:nvGrpSpPr>
          <p:cNvPr id="3" name="Group 2"/>
          <p:cNvGrpSpPr/>
          <p:nvPr/>
        </p:nvGrpSpPr>
        <p:grpSpPr>
          <a:xfrm>
            <a:off x="1447800" y="1828800"/>
            <a:ext cx="9247738" cy="3748698"/>
            <a:chOff x="228600" y="804631"/>
            <a:chExt cx="12133980" cy="4918676"/>
          </a:xfrm>
        </p:grpSpPr>
        <p:sp>
          <p:nvSpPr>
            <p:cNvPr id="42" name="Right Brace 41">
              <a:extLst>
                <a:ext uri="{FF2B5EF4-FFF2-40B4-BE49-F238E27FC236}">
                  <a16:creationId xmlns:a16="http://schemas.microsoft.com/office/drawing/2014/main" id="{505988F4-4962-4CB5-FBEF-6D02CB539CBF}"/>
                </a:ext>
              </a:extLst>
            </p:cNvPr>
            <p:cNvSpPr/>
            <p:nvPr/>
          </p:nvSpPr>
          <p:spPr bwMode="auto">
            <a:xfrm>
              <a:off x="9061721" y="1392447"/>
              <a:ext cx="422011" cy="1323439"/>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grpSp>
          <p:nvGrpSpPr>
            <p:cNvPr id="4" name="Group 10">
              <a:extLst>
                <a:ext uri="{FF2B5EF4-FFF2-40B4-BE49-F238E27FC236}">
                  <a16:creationId xmlns:a16="http://schemas.microsoft.com/office/drawing/2014/main" id="{C5913AD2-32B7-F1A4-CF02-C0BE7E253340}"/>
                </a:ext>
              </a:extLst>
            </p:cNvPr>
            <p:cNvGrpSpPr>
              <a:grpSpLocks/>
            </p:cNvGrpSpPr>
            <p:nvPr/>
          </p:nvGrpSpPr>
          <p:grpSpPr bwMode="auto">
            <a:xfrm>
              <a:off x="228600" y="971289"/>
              <a:ext cx="7853187" cy="4752018"/>
              <a:chOff x="2869" y="1485"/>
              <a:chExt cx="2608" cy="2130"/>
            </a:xfrm>
            <a:noFill/>
          </p:grpSpPr>
          <p:sp>
            <p:nvSpPr>
              <p:cNvPr id="5" name="Text Box 11">
                <a:extLst>
                  <a:ext uri="{FF2B5EF4-FFF2-40B4-BE49-F238E27FC236}">
                    <a16:creationId xmlns:a16="http://schemas.microsoft.com/office/drawing/2014/main" id="{BD3E2EA7-CABC-3201-9829-39BB3DCE7986}"/>
                  </a:ext>
                </a:extLst>
              </p:cNvPr>
              <p:cNvSpPr txBox="1">
                <a:spLocks noChangeArrowheads="1"/>
              </p:cNvSpPr>
              <p:nvPr/>
            </p:nvSpPr>
            <p:spPr bwMode="auto">
              <a:xfrm>
                <a:off x="4126" y="3436"/>
                <a:ext cx="466" cy="179"/>
              </a:xfrm>
              <a:prstGeom prst="rect">
                <a:avLst/>
              </a:prstGeom>
              <a:grpFill/>
              <a:ln w="12700">
                <a:noFill/>
                <a:miter lim="800000"/>
                <a:headEnd type="none" w="sm" len="sm"/>
                <a:tailEnd type="none" w="sm" len="sm"/>
              </a:ln>
              <a:effectLst/>
            </p:spPr>
            <p:txBody>
              <a:bodyPr wrap="square">
                <a:prstTxWarp prst="textNoShape">
                  <a:avLst/>
                </a:prstTxWarp>
                <a:spAutoFit/>
              </a:bodyPr>
              <a:lstStyle/>
              <a:p>
                <a:pPr algn="ctr" eaLnBrk="0" hangingPunct="0"/>
                <a:r>
                  <a:rPr lang="en-US" sz="2000" b="1">
                    <a:latin typeface="+mn-lt"/>
                  </a:rPr>
                  <a:t>years</a:t>
                </a:r>
              </a:p>
            </p:txBody>
          </p:sp>
          <p:sp>
            <p:nvSpPr>
              <p:cNvPr id="6" name="Text Box 12">
                <a:extLst>
                  <a:ext uri="{FF2B5EF4-FFF2-40B4-BE49-F238E27FC236}">
                    <a16:creationId xmlns:a16="http://schemas.microsoft.com/office/drawing/2014/main" id="{80FD7CDF-1852-E963-B556-CAA8599AE497}"/>
                  </a:ext>
                </a:extLst>
              </p:cNvPr>
              <p:cNvSpPr txBox="1">
                <a:spLocks noChangeArrowheads="1"/>
              </p:cNvSpPr>
              <p:nvPr/>
            </p:nvSpPr>
            <p:spPr bwMode="auto">
              <a:xfrm>
                <a:off x="2869" y="1485"/>
                <a:ext cx="792" cy="380"/>
              </a:xfrm>
              <a:prstGeom prst="rect">
                <a:avLst/>
              </a:prstGeom>
              <a:grpFill/>
              <a:ln w="9525">
                <a:noFill/>
                <a:miter lim="800000"/>
                <a:headEnd/>
                <a:tailEnd/>
              </a:ln>
              <a:effectLst/>
            </p:spPr>
            <p:txBody>
              <a:bodyPr wrap="square">
                <a:prstTxWarp prst="textNoShape">
                  <a:avLst/>
                </a:prstTxWarp>
                <a:spAutoFit/>
              </a:bodyPr>
              <a:lstStyle/>
              <a:p>
                <a:pPr eaLnBrk="0" hangingPunct="0"/>
                <a:r>
                  <a:rPr lang="en-US" b="1" dirty="0">
                    <a:latin typeface="+mn-lt"/>
                  </a:rPr>
                  <a:t>Computers</a:t>
                </a:r>
              </a:p>
              <a:p>
                <a:pPr eaLnBrk="0" hangingPunct="0"/>
                <a:r>
                  <a:rPr lang="en-US" b="1" dirty="0">
                    <a:latin typeface="+mn-lt"/>
                  </a:rPr>
                  <a:t>Per Person</a:t>
                </a:r>
              </a:p>
            </p:txBody>
          </p:sp>
          <p:sp>
            <p:nvSpPr>
              <p:cNvPr id="7" name="Text Box 13">
                <a:extLst>
                  <a:ext uri="{FF2B5EF4-FFF2-40B4-BE49-F238E27FC236}">
                    <a16:creationId xmlns:a16="http://schemas.microsoft.com/office/drawing/2014/main" id="{B44A6226-BA2F-4AA7-A582-C8F5231EF934}"/>
                  </a:ext>
                </a:extLst>
              </p:cNvPr>
              <p:cNvSpPr txBox="1">
                <a:spLocks noChangeArrowheads="1"/>
              </p:cNvSpPr>
              <p:nvPr/>
            </p:nvSpPr>
            <p:spPr bwMode="auto">
              <a:xfrm>
                <a:off x="3043" y="3155"/>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10</a:t>
                </a:r>
                <a:r>
                  <a:rPr lang="en-US" sz="2000" b="1" baseline="30000">
                    <a:latin typeface="+mn-lt"/>
                  </a:rPr>
                  <a:t>3</a:t>
                </a:r>
                <a:r>
                  <a:rPr lang="en-US" sz="2000" b="1">
                    <a:latin typeface="+mn-lt"/>
                  </a:rPr>
                  <a:t>:1</a:t>
                </a:r>
              </a:p>
            </p:txBody>
          </p:sp>
          <p:sp>
            <p:nvSpPr>
              <p:cNvPr id="8" name="Text Box 14">
                <a:extLst>
                  <a:ext uri="{FF2B5EF4-FFF2-40B4-BE49-F238E27FC236}">
                    <a16:creationId xmlns:a16="http://schemas.microsoft.com/office/drawing/2014/main" id="{A0223DFA-D94C-9AD0-9B65-2618D4FB470B}"/>
                  </a:ext>
                </a:extLst>
              </p:cNvPr>
              <p:cNvSpPr txBox="1">
                <a:spLocks noChangeArrowheads="1"/>
              </p:cNvSpPr>
              <p:nvPr/>
            </p:nvSpPr>
            <p:spPr bwMode="auto">
              <a:xfrm>
                <a:off x="3043" y="182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1:10</a:t>
                </a:r>
                <a:r>
                  <a:rPr lang="en-US" sz="2000" b="1" baseline="30000">
                    <a:latin typeface="+mn-lt"/>
                  </a:rPr>
                  <a:t>6</a:t>
                </a:r>
              </a:p>
            </p:txBody>
          </p:sp>
          <p:sp>
            <p:nvSpPr>
              <p:cNvPr id="10" name="Text Box 16">
                <a:extLst>
                  <a:ext uri="{FF2B5EF4-FFF2-40B4-BE49-F238E27FC236}">
                    <a16:creationId xmlns:a16="http://schemas.microsoft.com/office/drawing/2014/main" id="{4D29F2BA-4F21-2B63-55FA-EA884246CD6B}"/>
                  </a:ext>
                </a:extLst>
              </p:cNvPr>
              <p:cNvSpPr txBox="1">
                <a:spLocks noChangeArrowheads="1"/>
              </p:cNvSpPr>
              <p:nvPr/>
            </p:nvSpPr>
            <p:spPr bwMode="auto">
              <a:xfrm>
                <a:off x="4958" y="2814"/>
                <a:ext cx="394"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PDA</a:t>
                </a:r>
              </a:p>
            </p:txBody>
          </p:sp>
          <p:sp>
            <p:nvSpPr>
              <p:cNvPr id="11" name="Line 17">
                <a:extLst>
                  <a:ext uri="{FF2B5EF4-FFF2-40B4-BE49-F238E27FC236}">
                    <a16:creationId xmlns:a16="http://schemas.microsoft.com/office/drawing/2014/main" id="{2EDB2B3E-D064-2D2A-18CA-FC7470C9F2D7}"/>
                  </a:ext>
                </a:extLst>
              </p:cNvPr>
              <p:cNvSpPr>
                <a:spLocks noChangeShapeType="1"/>
              </p:cNvSpPr>
              <p:nvPr/>
            </p:nvSpPr>
            <p:spPr bwMode="auto">
              <a:xfrm>
                <a:off x="3458" y="3385"/>
                <a:ext cx="1978" cy="0"/>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mn-lt"/>
                </a:endParaRPr>
              </a:p>
            </p:txBody>
          </p:sp>
          <p:sp>
            <p:nvSpPr>
              <p:cNvPr id="12" name="Line 18">
                <a:extLst>
                  <a:ext uri="{FF2B5EF4-FFF2-40B4-BE49-F238E27FC236}">
                    <a16:creationId xmlns:a16="http://schemas.microsoft.com/office/drawing/2014/main" id="{08436240-BEB8-488A-0C15-F58F33F11C7E}"/>
                  </a:ext>
                </a:extLst>
              </p:cNvPr>
              <p:cNvSpPr>
                <a:spLocks noChangeShapeType="1"/>
              </p:cNvSpPr>
              <p:nvPr/>
            </p:nvSpPr>
            <p:spPr bwMode="auto">
              <a:xfrm flipV="1">
                <a:off x="3462" y="1715"/>
                <a:ext cx="0" cy="1661"/>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mn-lt"/>
                </a:endParaRPr>
              </a:p>
            </p:txBody>
          </p:sp>
          <p:pic>
            <p:nvPicPr>
              <p:cNvPr id="13" name="Picture 12" descr="Computer Mainframe">
                <a:extLst>
                  <a:ext uri="{FF2B5EF4-FFF2-40B4-BE49-F238E27FC236}">
                    <a16:creationId xmlns:a16="http://schemas.microsoft.com/office/drawing/2014/main" id="{152AF6F5-CC51-9225-4964-ED946B2FCA9F}"/>
                  </a:ext>
                </a:extLst>
              </p:cNvPr>
              <p:cNvPicPr>
                <a:picLocks noChangeAspect="1" noChangeArrowheads="1"/>
              </p:cNvPicPr>
              <p:nvPr/>
            </p:nvPicPr>
            <p:blipFill>
              <a:blip r:embed="rId2"/>
              <a:srcRect/>
              <a:stretch>
                <a:fillRect/>
              </a:stretch>
            </p:blipFill>
            <p:spPr bwMode="auto">
              <a:xfrm>
                <a:off x="3486" y="1777"/>
                <a:ext cx="486" cy="348"/>
              </a:xfrm>
              <a:prstGeom prst="rect">
                <a:avLst/>
              </a:prstGeom>
              <a:grpFill/>
            </p:spPr>
          </p:pic>
          <p:pic>
            <p:nvPicPr>
              <p:cNvPr id="14" name="Picture 13" descr="360-67">
                <a:extLst>
                  <a:ext uri="{FF2B5EF4-FFF2-40B4-BE49-F238E27FC236}">
                    <a16:creationId xmlns:a16="http://schemas.microsoft.com/office/drawing/2014/main" id="{C1BEFD12-D699-7951-A8F0-DE65AD45CCBE}"/>
                  </a:ext>
                </a:extLst>
              </p:cNvPr>
              <p:cNvPicPr>
                <a:picLocks noChangeAspect="1" noChangeArrowheads="1"/>
              </p:cNvPicPr>
              <p:nvPr/>
            </p:nvPicPr>
            <p:blipFill>
              <a:blip r:embed="rId3"/>
              <a:srcRect/>
              <a:stretch>
                <a:fillRect/>
              </a:stretch>
            </p:blipFill>
            <p:spPr bwMode="auto">
              <a:xfrm>
                <a:off x="3736" y="2070"/>
                <a:ext cx="442" cy="327"/>
              </a:xfrm>
              <a:prstGeom prst="rect">
                <a:avLst/>
              </a:prstGeom>
              <a:grpFill/>
            </p:spPr>
          </p:pic>
          <p:sp>
            <p:nvSpPr>
              <p:cNvPr id="15" name="Text Box 21">
                <a:extLst>
                  <a:ext uri="{FF2B5EF4-FFF2-40B4-BE49-F238E27FC236}">
                    <a16:creationId xmlns:a16="http://schemas.microsoft.com/office/drawing/2014/main" id="{22A4C555-405C-2EE5-63B1-5EC769EC5C1C}"/>
                  </a:ext>
                </a:extLst>
              </p:cNvPr>
              <p:cNvSpPr txBox="1">
                <a:spLocks noChangeArrowheads="1"/>
              </p:cNvSpPr>
              <p:nvPr/>
            </p:nvSpPr>
            <p:spPr bwMode="auto">
              <a:xfrm>
                <a:off x="4154" y="1968"/>
                <a:ext cx="862"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Mainframe</a:t>
                </a:r>
              </a:p>
            </p:txBody>
          </p:sp>
          <p:pic>
            <p:nvPicPr>
              <p:cNvPr id="16" name="Picture 15" descr="vax11-780">
                <a:extLst>
                  <a:ext uri="{FF2B5EF4-FFF2-40B4-BE49-F238E27FC236}">
                    <a16:creationId xmlns:a16="http://schemas.microsoft.com/office/drawing/2014/main" id="{536AF7F0-6FD6-76C2-7153-6C6F2E3D37A3}"/>
                  </a:ext>
                </a:extLst>
              </p:cNvPr>
              <p:cNvPicPr>
                <a:picLocks noChangeAspect="1" noChangeArrowheads="1"/>
              </p:cNvPicPr>
              <p:nvPr/>
            </p:nvPicPr>
            <p:blipFill>
              <a:blip r:embed="rId4"/>
              <a:srcRect/>
              <a:stretch>
                <a:fillRect/>
              </a:stretch>
            </p:blipFill>
            <p:spPr bwMode="auto">
              <a:xfrm>
                <a:off x="4108" y="2307"/>
                <a:ext cx="272" cy="296"/>
              </a:xfrm>
              <a:prstGeom prst="rect">
                <a:avLst/>
              </a:prstGeom>
              <a:grpFill/>
            </p:spPr>
          </p:pic>
          <p:sp>
            <p:nvSpPr>
              <p:cNvPr id="17" name="Text Box 23">
                <a:extLst>
                  <a:ext uri="{FF2B5EF4-FFF2-40B4-BE49-F238E27FC236}">
                    <a16:creationId xmlns:a16="http://schemas.microsoft.com/office/drawing/2014/main" id="{250E6CF4-6DE5-0DA9-99EF-45328FAA3575}"/>
                  </a:ext>
                </a:extLst>
              </p:cNvPr>
              <p:cNvSpPr txBox="1">
                <a:spLocks noChangeArrowheads="1"/>
              </p:cNvSpPr>
              <p:nvPr/>
            </p:nvSpPr>
            <p:spPr bwMode="auto">
              <a:xfrm>
                <a:off x="4386" y="2216"/>
                <a:ext cx="468"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Mini</a:t>
                </a:r>
              </a:p>
            </p:txBody>
          </p:sp>
          <p:pic>
            <p:nvPicPr>
              <p:cNvPr id="18" name="Picture 17" descr="sun3+3d">
                <a:extLst>
                  <a:ext uri="{FF2B5EF4-FFF2-40B4-BE49-F238E27FC236}">
                    <a16:creationId xmlns:a16="http://schemas.microsoft.com/office/drawing/2014/main" id="{2A5F52BB-8D59-69B6-AC4C-FE89BA6B345B}"/>
                  </a:ext>
                </a:extLst>
              </p:cNvPr>
              <p:cNvPicPr>
                <a:picLocks noChangeAspect="1" noChangeArrowheads="1"/>
              </p:cNvPicPr>
              <p:nvPr/>
            </p:nvPicPr>
            <p:blipFill>
              <a:blip r:embed="rId5"/>
              <a:srcRect/>
              <a:stretch>
                <a:fillRect/>
              </a:stretch>
            </p:blipFill>
            <p:spPr bwMode="auto">
              <a:xfrm>
                <a:off x="4284" y="2488"/>
                <a:ext cx="303" cy="259"/>
              </a:xfrm>
              <a:prstGeom prst="rect">
                <a:avLst/>
              </a:prstGeom>
              <a:grpFill/>
            </p:spPr>
          </p:pic>
          <p:sp>
            <p:nvSpPr>
              <p:cNvPr id="19" name="Text Box 25">
                <a:extLst>
                  <a:ext uri="{FF2B5EF4-FFF2-40B4-BE49-F238E27FC236}">
                    <a16:creationId xmlns:a16="http://schemas.microsoft.com/office/drawing/2014/main" id="{96DB61B3-FE0A-9296-B74B-F480EC044315}"/>
                  </a:ext>
                </a:extLst>
              </p:cNvPr>
              <p:cNvSpPr txBox="1">
                <a:spLocks noChangeArrowheads="1"/>
              </p:cNvSpPr>
              <p:nvPr/>
            </p:nvSpPr>
            <p:spPr bwMode="auto">
              <a:xfrm>
                <a:off x="4547" y="2397"/>
                <a:ext cx="82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Workstation</a:t>
                </a:r>
              </a:p>
            </p:txBody>
          </p:sp>
          <p:sp>
            <p:nvSpPr>
              <p:cNvPr id="20" name="Text Box 26">
                <a:extLst>
                  <a:ext uri="{FF2B5EF4-FFF2-40B4-BE49-F238E27FC236}">
                    <a16:creationId xmlns:a16="http://schemas.microsoft.com/office/drawing/2014/main" id="{9F50B87F-6F2A-4192-4086-18EB1A805116}"/>
                  </a:ext>
                </a:extLst>
              </p:cNvPr>
              <p:cNvSpPr txBox="1">
                <a:spLocks noChangeArrowheads="1"/>
              </p:cNvSpPr>
              <p:nvPr/>
            </p:nvSpPr>
            <p:spPr bwMode="auto">
              <a:xfrm>
                <a:off x="4704" y="2544"/>
                <a:ext cx="30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mn-lt"/>
                  </a:rPr>
                  <a:t>PC</a:t>
                </a:r>
              </a:p>
            </p:txBody>
          </p:sp>
          <p:pic>
            <p:nvPicPr>
              <p:cNvPr id="21" name="Picture 20" descr="IBM_ThinkPad@ThinkPad_A_Series">
                <a:extLst>
                  <a:ext uri="{FF2B5EF4-FFF2-40B4-BE49-F238E27FC236}">
                    <a16:creationId xmlns:a16="http://schemas.microsoft.com/office/drawing/2014/main" id="{975D772C-0030-5536-5D74-6630DD6A279B}"/>
                  </a:ext>
                </a:extLst>
              </p:cNvPr>
              <p:cNvPicPr>
                <a:picLocks noChangeAspect="1" noChangeArrowheads="1"/>
              </p:cNvPicPr>
              <p:nvPr/>
            </p:nvPicPr>
            <p:blipFill>
              <a:blip r:embed="rId6"/>
              <a:srcRect/>
              <a:stretch>
                <a:fillRect/>
              </a:stretch>
            </p:blipFill>
            <p:spPr bwMode="auto">
              <a:xfrm>
                <a:off x="4635" y="2760"/>
                <a:ext cx="233" cy="227"/>
              </a:xfrm>
              <a:prstGeom prst="rect">
                <a:avLst/>
              </a:prstGeom>
              <a:grpFill/>
            </p:spPr>
          </p:pic>
          <p:pic>
            <p:nvPicPr>
              <p:cNvPr id="22" name="Picture 28" descr="Old cell phone">
                <a:hlinkClick r:id="rId7"/>
                <a:extLst>
                  <a:ext uri="{FF2B5EF4-FFF2-40B4-BE49-F238E27FC236}">
                    <a16:creationId xmlns:a16="http://schemas.microsoft.com/office/drawing/2014/main" id="{FE821BA4-7CD0-C908-32E5-7AA788C9F9C5}"/>
                  </a:ext>
                </a:extLst>
              </p:cNvPr>
              <p:cNvPicPr>
                <a:picLocks noChangeAspect="1" noChangeArrowheads="1"/>
              </p:cNvPicPr>
              <p:nvPr/>
            </p:nvPicPr>
            <p:blipFill>
              <a:blip r:embed="rId8"/>
              <a:srcRect/>
              <a:stretch>
                <a:fillRect/>
              </a:stretch>
            </p:blipFill>
            <p:spPr bwMode="auto">
              <a:xfrm>
                <a:off x="5031" y="3078"/>
                <a:ext cx="175" cy="133"/>
              </a:xfrm>
              <a:prstGeom prst="rect">
                <a:avLst/>
              </a:prstGeom>
              <a:grpFill/>
            </p:spPr>
          </p:pic>
          <p:pic>
            <p:nvPicPr>
              <p:cNvPr id="23" name="Picture 29" descr="pcsm">
                <a:extLst>
                  <a:ext uri="{FF2B5EF4-FFF2-40B4-BE49-F238E27FC236}">
                    <a16:creationId xmlns:a16="http://schemas.microsoft.com/office/drawing/2014/main" id="{B7E50AD0-0E64-4902-DD3F-9501223CBA80}"/>
                  </a:ext>
                </a:extLst>
              </p:cNvPr>
              <p:cNvPicPr>
                <a:picLocks noChangeAspect="1" noChangeArrowheads="1"/>
              </p:cNvPicPr>
              <p:nvPr/>
            </p:nvPicPr>
            <p:blipFill>
              <a:blip r:embed="rId9"/>
              <a:srcRect/>
              <a:stretch>
                <a:fillRect/>
              </a:stretch>
            </p:blipFill>
            <p:spPr bwMode="auto">
              <a:xfrm>
                <a:off x="4503" y="2624"/>
                <a:ext cx="157" cy="221"/>
              </a:xfrm>
              <a:prstGeom prst="rect">
                <a:avLst/>
              </a:prstGeom>
              <a:grpFill/>
            </p:spPr>
          </p:pic>
          <p:pic>
            <p:nvPicPr>
              <p:cNvPr id="24" name="Picture 30" descr="Old Palm Pilot">
                <a:extLst>
                  <a:ext uri="{FF2B5EF4-FFF2-40B4-BE49-F238E27FC236}">
                    <a16:creationId xmlns:a16="http://schemas.microsoft.com/office/drawing/2014/main" id="{20AFF423-157B-67A7-F5AB-75C5FBF74801}"/>
                  </a:ext>
                </a:extLst>
              </p:cNvPr>
              <p:cNvPicPr>
                <a:picLocks noChangeAspect="1" noChangeArrowheads="1"/>
              </p:cNvPicPr>
              <p:nvPr/>
            </p:nvPicPr>
            <p:blipFill>
              <a:blip r:embed="rId10"/>
              <a:srcRect/>
              <a:stretch>
                <a:fillRect/>
              </a:stretch>
            </p:blipFill>
            <p:spPr bwMode="auto">
              <a:xfrm>
                <a:off x="4803" y="2984"/>
                <a:ext cx="126" cy="184"/>
              </a:xfrm>
              <a:prstGeom prst="rect">
                <a:avLst/>
              </a:prstGeom>
              <a:grpFill/>
              <a:ln w="9525">
                <a:noFill/>
                <a:miter lim="800000"/>
                <a:headEnd/>
                <a:tailEnd/>
              </a:ln>
            </p:spPr>
          </p:pic>
          <p:sp>
            <p:nvSpPr>
              <p:cNvPr id="25" name="Rectangle 31">
                <a:extLst>
                  <a:ext uri="{FF2B5EF4-FFF2-40B4-BE49-F238E27FC236}">
                    <a16:creationId xmlns:a16="http://schemas.microsoft.com/office/drawing/2014/main" id="{ABE889E9-65B3-1B0E-8480-F2715061E9CA}"/>
                  </a:ext>
                </a:extLst>
              </p:cNvPr>
              <p:cNvSpPr>
                <a:spLocks noChangeArrowheads="1"/>
              </p:cNvSpPr>
              <p:nvPr/>
            </p:nvSpPr>
            <p:spPr bwMode="auto">
              <a:xfrm>
                <a:off x="5064" y="2934"/>
                <a:ext cx="322" cy="166"/>
              </a:xfrm>
              <a:prstGeom prst="rect">
                <a:avLst/>
              </a:prstGeom>
              <a:grpFill/>
              <a:ln w="9525">
                <a:noFill/>
                <a:miter lim="800000"/>
                <a:headEnd/>
                <a:tailEnd/>
              </a:ln>
              <a:effectLst/>
            </p:spPr>
            <p:txBody>
              <a:bodyPr wrap="square">
                <a:prstTxWarp prst="textNoShape">
                  <a:avLst/>
                </a:prstTxWarp>
                <a:spAutoFit/>
              </a:bodyPr>
              <a:lstStyle/>
              <a:p>
                <a:r>
                  <a:rPr lang="en-US">
                    <a:latin typeface="+mn-lt"/>
                  </a:rPr>
                  <a:t>Cell</a:t>
                </a:r>
              </a:p>
            </p:txBody>
          </p:sp>
          <p:sp>
            <p:nvSpPr>
              <p:cNvPr id="26" name="Text Box 32">
                <a:extLst>
                  <a:ext uri="{FF2B5EF4-FFF2-40B4-BE49-F238E27FC236}">
                    <a16:creationId xmlns:a16="http://schemas.microsoft.com/office/drawing/2014/main" id="{576119D8-E3D0-C3CA-3036-DC9D56C53BA2}"/>
                  </a:ext>
                </a:extLst>
              </p:cNvPr>
              <p:cNvSpPr txBox="1">
                <a:spLocks noChangeArrowheads="1"/>
              </p:cNvSpPr>
              <p:nvPr/>
            </p:nvSpPr>
            <p:spPr bwMode="auto">
              <a:xfrm>
                <a:off x="3163" y="2712"/>
                <a:ext cx="30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1:1</a:t>
                </a:r>
              </a:p>
            </p:txBody>
          </p:sp>
          <p:sp>
            <p:nvSpPr>
              <p:cNvPr id="27" name="Text Box 33">
                <a:extLst>
                  <a:ext uri="{FF2B5EF4-FFF2-40B4-BE49-F238E27FC236}">
                    <a16:creationId xmlns:a16="http://schemas.microsoft.com/office/drawing/2014/main" id="{B036B1AF-49C7-35B7-EF3A-C923C2172D73}"/>
                  </a:ext>
                </a:extLst>
              </p:cNvPr>
              <p:cNvSpPr txBox="1">
                <a:spLocks noChangeArrowheads="1"/>
              </p:cNvSpPr>
              <p:nvPr/>
            </p:nvSpPr>
            <p:spPr bwMode="auto">
              <a:xfrm>
                <a:off x="3043" y="230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mn-lt"/>
                  </a:rPr>
                  <a:t>1:10</a:t>
                </a:r>
                <a:r>
                  <a:rPr lang="en-US" sz="2000" b="1" baseline="30000">
                    <a:latin typeface="+mn-lt"/>
                  </a:rPr>
                  <a:t>3</a:t>
                </a:r>
              </a:p>
            </p:txBody>
          </p:sp>
          <p:sp>
            <p:nvSpPr>
              <p:cNvPr id="9" name="Text Box 15">
                <a:extLst>
                  <a:ext uri="{FF2B5EF4-FFF2-40B4-BE49-F238E27FC236}">
                    <a16:creationId xmlns:a16="http://schemas.microsoft.com/office/drawing/2014/main" id="{92BD4D52-A620-E954-6D84-FE77AA5D5189}"/>
                  </a:ext>
                </a:extLst>
              </p:cNvPr>
              <p:cNvSpPr txBox="1">
                <a:spLocks noChangeArrowheads="1"/>
              </p:cNvSpPr>
              <p:nvPr/>
            </p:nvSpPr>
            <p:spPr bwMode="auto">
              <a:xfrm>
                <a:off x="4800" y="2640"/>
                <a:ext cx="677"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dirty="0">
                    <a:latin typeface="+mn-lt"/>
                  </a:rPr>
                  <a:t>Laptop</a:t>
                </a:r>
              </a:p>
            </p:txBody>
          </p:sp>
        </p:grpSp>
        <p:grpSp>
          <p:nvGrpSpPr>
            <p:cNvPr id="28" name="Group 7">
              <a:extLst>
                <a:ext uri="{FF2B5EF4-FFF2-40B4-BE49-F238E27FC236}">
                  <a16:creationId xmlns:a16="http://schemas.microsoft.com/office/drawing/2014/main" id="{F39E41BB-E34A-E133-A419-A4F9FCA7D70E}"/>
                </a:ext>
              </a:extLst>
            </p:cNvPr>
            <p:cNvGrpSpPr>
              <a:grpSpLocks/>
            </p:cNvGrpSpPr>
            <p:nvPr/>
          </p:nvGrpSpPr>
          <p:grpSpPr bwMode="auto">
            <a:xfrm>
              <a:off x="6969260" y="4778103"/>
              <a:ext cx="1081404" cy="820738"/>
              <a:chOff x="4992" y="3124"/>
              <a:chExt cx="492" cy="517"/>
            </a:xfrm>
          </p:grpSpPr>
          <p:sp>
            <p:nvSpPr>
              <p:cNvPr id="29" name="Text Box 8">
                <a:extLst>
                  <a:ext uri="{FF2B5EF4-FFF2-40B4-BE49-F238E27FC236}">
                    <a16:creationId xmlns:a16="http://schemas.microsoft.com/office/drawing/2014/main" id="{5C3FA78A-71A6-565F-5959-4C3F51DE0FE4}"/>
                  </a:ext>
                </a:extLst>
              </p:cNvPr>
              <p:cNvSpPr txBox="1">
                <a:spLocks noChangeArrowheads="1"/>
              </p:cNvSpPr>
              <p:nvPr/>
            </p:nvSpPr>
            <p:spPr bwMode="auto">
              <a:xfrm>
                <a:off x="4992" y="3408"/>
                <a:ext cx="492" cy="233"/>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endParaRPr lang="en-US" b="1" i="1">
                  <a:latin typeface="+mn-lt"/>
                </a:endParaRPr>
              </a:p>
            </p:txBody>
          </p:sp>
          <p:pic>
            <p:nvPicPr>
              <p:cNvPr id="30" name="Picture 9" descr="dots">
                <a:extLst>
                  <a:ext uri="{FF2B5EF4-FFF2-40B4-BE49-F238E27FC236}">
                    <a16:creationId xmlns:a16="http://schemas.microsoft.com/office/drawing/2014/main" id="{C8801C11-C102-C1BA-82D1-397EA98065D7}"/>
                  </a:ext>
                </a:extLst>
              </p:cNvPr>
              <p:cNvPicPr>
                <a:picLocks noChangeAspect="1" noChangeArrowheads="1"/>
              </p:cNvPicPr>
              <p:nvPr/>
            </p:nvPicPr>
            <p:blipFill>
              <a:blip r:embed="rId11"/>
              <a:srcRect/>
              <a:stretch>
                <a:fillRect/>
              </a:stretch>
            </p:blipFill>
            <p:spPr bwMode="auto">
              <a:xfrm>
                <a:off x="5206" y="3124"/>
                <a:ext cx="211" cy="260"/>
              </a:xfrm>
              <a:prstGeom prst="rect">
                <a:avLst/>
              </a:prstGeom>
              <a:noFill/>
            </p:spPr>
          </p:pic>
        </p:grpSp>
        <p:pic>
          <p:nvPicPr>
            <p:cNvPr id="31" name="Picture 3">
              <a:extLst>
                <a:ext uri="{FF2B5EF4-FFF2-40B4-BE49-F238E27FC236}">
                  <a16:creationId xmlns:a16="http://schemas.microsoft.com/office/drawing/2014/main" id="{A45946F0-D484-F601-7FFD-17737E477B2E}"/>
                </a:ext>
              </a:extLst>
            </p:cNvPr>
            <p:cNvPicPr>
              <a:picLocks noChangeAspect="1"/>
            </p:cNvPicPr>
            <p:nvPr/>
          </p:nvPicPr>
          <p:blipFill>
            <a:blip r:embed="rId12"/>
            <a:srcRect/>
            <a:stretch>
              <a:fillRect/>
            </a:stretch>
          </p:blipFill>
          <p:spPr bwMode="auto">
            <a:xfrm>
              <a:off x="7236829" y="1087043"/>
              <a:ext cx="1733795" cy="767207"/>
            </a:xfrm>
            <a:prstGeom prst="rect">
              <a:avLst/>
            </a:prstGeom>
            <a:noFill/>
            <a:ln w="9525">
              <a:noFill/>
              <a:miter lim="800000"/>
              <a:headEnd/>
              <a:tailEnd/>
            </a:ln>
          </p:spPr>
        </p:pic>
        <p:pic>
          <p:nvPicPr>
            <p:cNvPr id="32" name="Picture 31" descr="Picutre of a phone">
              <a:extLst>
                <a:ext uri="{FF2B5EF4-FFF2-40B4-BE49-F238E27FC236}">
                  <a16:creationId xmlns:a16="http://schemas.microsoft.com/office/drawing/2014/main" id="{42520775-25B4-358C-99FE-F54E661ECE6D}"/>
                </a:ext>
              </a:extLst>
            </p:cNvPr>
            <p:cNvPicPr>
              <a:picLocks noChangeAspect="1"/>
            </p:cNvPicPr>
            <p:nvPr/>
          </p:nvPicPr>
          <p:blipFill>
            <a:blip r:embed="rId13"/>
            <a:stretch>
              <a:fillRect/>
            </a:stretch>
          </p:blipFill>
          <p:spPr>
            <a:xfrm>
              <a:off x="7628635" y="4035660"/>
              <a:ext cx="647930" cy="493613"/>
            </a:xfrm>
            <a:prstGeom prst="rect">
              <a:avLst/>
            </a:prstGeom>
          </p:spPr>
        </p:pic>
        <p:pic>
          <p:nvPicPr>
            <p:cNvPr id="33" name="Picture 32" descr="Picutre of a datacenter">
              <a:extLst>
                <a:ext uri="{FF2B5EF4-FFF2-40B4-BE49-F238E27FC236}">
                  <a16:creationId xmlns:a16="http://schemas.microsoft.com/office/drawing/2014/main" id="{4B48C219-2977-4E79-7219-94402E2CB00B}"/>
                </a:ext>
              </a:extLst>
            </p:cNvPr>
            <p:cNvPicPr>
              <a:picLocks noChangeAspect="1"/>
            </p:cNvPicPr>
            <p:nvPr/>
          </p:nvPicPr>
          <p:blipFill>
            <a:blip r:embed="rId14"/>
            <a:stretch>
              <a:fillRect/>
            </a:stretch>
          </p:blipFill>
          <p:spPr>
            <a:xfrm>
              <a:off x="6560833" y="1555426"/>
              <a:ext cx="1846299" cy="952500"/>
            </a:xfrm>
            <a:prstGeom prst="rect">
              <a:avLst/>
            </a:prstGeom>
          </p:spPr>
        </p:pic>
        <p:pic>
          <p:nvPicPr>
            <p:cNvPr id="34" name="Picture 33">
              <a:extLst>
                <a:ext uri="{FF2B5EF4-FFF2-40B4-BE49-F238E27FC236}">
                  <a16:creationId xmlns:a16="http://schemas.microsoft.com/office/drawing/2014/main" id="{3C7D2CD9-FAC2-D477-93DE-E2DB470A9628}"/>
                </a:ext>
              </a:extLst>
            </p:cNvPr>
            <p:cNvPicPr>
              <a:picLocks noChangeAspect="1"/>
            </p:cNvPicPr>
            <p:nvPr/>
          </p:nvPicPr>
          <p:blipFill>
            <a:blip r:embed="rId15"/>
            <a:stretch>
              <a:fillRect/>
            </a:stretch>
          </p:blipFill>
          <p:spPr>
            <a:xfrm>
              <a:off x="7233242" y="2435835"/>
              <a:ext cx="1196553" cy="822885"/>
            </a:xfrm>
            <a:prstGeom prst="rect">
              <a:avLst/>
            </a:prstGeom>
          </p:spPr>
        </p:pic>
        <p:pic>
          <p:nvPicPr>
            <p:cNvPr id="35" name="Picture 34" descr="Picture of a Computer">
              <a:extLst>
                <a:ext uri="{FF2B5EF4-FFF2-40B4-BE49-F238E27FC236}">
                  <a16:creationId xmlns:a16="http://schemas.microsoft.com/office/drawing/2014/main" id="{FDAEA148-D961-CC56-BEA9-22D139CE0FBD}"/>
                </a:ext>
              </a:extLst>
            </p:cNvPr>
            <p:cNvPicPr>
              <a:picLocks noChangeAspect="1"/>
            </p:cNvPicPr>
            <p:nvPr/>
          </p:nvPicPr>
          <p:blipFill>
            <a:blip r:embed="rId16"/>
            <a:stretch>
              <a:fillRect/>
            </a:stretch>
          </p:blipFill>
          <p:spPr>
            <a:xfrm>
              <a:off x="7509663" y="3262356"/>
              <a:ext cx="807821" cy="575708"/>
            </a:xfrm>
            <a:prstGeom prst="rect">
              <a:avLst/>
            </a:prstGeom>
          </p:spPr>
        </p:pic>
        <p:pic>
          <p:nvPicPr>
            <p:cNvPr id="36" name="Picture 35" descr="Picture of a laptop">
              <a:extLst>
                <a:ext uri="{FF2B5EF4-FFF2-40B4-BE49-F238E27FC236}">
                  <a16:creationId xmlns:a16="http://schemas.microsoft.com/office/drawing/2014/main" id="{357302D4-4608-38BF-8467-D26D844884CC}"/>
                </a:ext>
              </a:extLst>
            </p:cNvPr>
            <p:cNvPicPr>
              <a:picLocks noChangeAspect="1"/>
            </p:cNvPicPr>
            <p:nvPr/>
          </p:nvPicPr>
          <p:blipFill>
            <a:blip r:embed="rId17"/>
            <a:stretch>
              <a:fillRect/>
            </a:stretch>
          </p:blipFill>
          <p:spPr>
            <a:xfrm>
              <a:off x="7813285" y="3632250"/>
              <a:ext cx="748652" cy="485962"/>
            </a:xfrm>
            <a:prstGeom prst="rect">
              <a:avLst/>
            </a:prstGeom>
          </p:spPr>
        </p:pic>
        <p:cxnSp>
          <p:nvCxnSpPr>
            <p:cNvPr id="37" name="Straight Connector 36">
              <a:extLst>
                <a:ext uri="{FF2B5EF4-FFF2-40B4-BE49-F238E27FC236}">
                  <a16:creationId xmlns:a16="http://schemas.microsoft.com/office/drawing/2014/main" id="{4EFD4B96-69C4-FDD6-4EAE-F1275672A455}"/>
                </a:ext>
              </a:extLst>
            </p:cNvPr>
            <p:cNvCxnSpPr>
              <a:cxnSpLocks/>
            </p:cNvCxnSpPr>
            <p:nvPr/>
          </p:nvCxnSpPr>
          <p:spPr>
            <a:xfrm>
              <a:off x="5552620" y="191401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F0EC2E6-C1E7-4EB1-2A31-D7313070B7BC}"/>
                </a:ext>
              </a:extLst>
            </p:cNvPr>
            <p:cNvCxnSpPr>
              <a:cxnSpLocks/>
            </p:cNvCxnSpPr>
            <p:nvPr/>
          </p:nvCxnSpPr>
          <p:spPr>
            <a:xfrm>
              <a:off x="5854432" y="257441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A5B56EB7-0AD4-83F2-A590-85AC851804CC}"/>
                </a:ext>
              </a:extLst>
            </p:cNvPr>
            <p:cNvCxnSpPr>
              <a:cxnSpLocks/>
            </p:cNvCxnSpPr>
            <p:nvPr/>
          </p:nvCxnSpPr>
          <p:spPr>
            <a:xfrm>
              <a:off x="6590731" y="3420068"/>
              <a:ext cx="964006" cy="3005"/>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0" name="Cloud 39" descr="Picture of the Titan Computer">
              <a:extLst>
                <a:ext uri="{FF2B5EF4-FFF2-40B4-BE49-F238E27FC236}">
                  <a16:creationId xmlns:a16="http://schemas.microsoft.com/office/drawing/2014/main" id="{8A4BD465-7452-0393-6EA9-3B3B2B50B31A}"/>
                </a:ext>
              </a:extLst>
            </p:cNvPr>
            <p:cNvSpPr/>
            <p:nvPr/>
          </p:nvSpPr>
          <p:spPr>
            <a:xfrm>
              <a:off x="6803940" y="804631"/>
              <a:ext cx="2384864" cy="1677147"/>
            </a:xfrm>
            <a:prstGeom prst="cloud">
              <a:avLst/>
            </a:prstGeom>
            <a:solidFill>
              <a:schemeClr val="tx1">
                <a:lumMod val="85000"/>
                <a:alpha val="16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ight Brace 42">
              <a:extLst>
                <a:ext uri="{FF2B5EF4-FFF2-40B4-BE49-F238E27FC236}">
                  <a16:creationId xmlns:a16="http://schemas.microsoft.com/office/drawing/2014/main" id="{61826346-2EC2-2766-6D7F-25A977C1AEB0}"/>
                </a:ext>
              </a:extLst>
            </p:cNvPr>
            <p:cNvSpPr/>
            <p:nvPr/>
          </p:nvSpPr>
          <p:spPr bwMode="auto">
            <a:xfrm>
              <a:off x="9067142" y="2756200"/>
              <a:ext cx="422011"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4" name="Right Brace 43">
              <a:extLst>
                <a:ext uri="{FF2B5EF4-FFF2-40B4-BE49-F238E27FC236}">
                  <a16:creationId xmlns:a16="http://schemas.microsoft.com/office/drawing/2014/main" id="{BFE92BA5-D3A5-864C-DAD8-F9F61CB1B6B2}"/>
                </a:ext>
              </a:extLst>
            </p:cNvPr>
            <p:cNvSpPr/>
            <p:nvPr/>
          </p:nvSpPr>
          <p:spPr bwMode="auto">
            <a:xfrm>
              <a:off x="9061721" y="4211847"/>
              <a:ext cx="422011" cy="9906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mn-lt"/>
              </a:endParaRPr>
            </a:p>
          </p:txBody>
        </p:sp>
        <p:sp>
          <p:nvSpPr>
            <p:cNvPr id="45" name="TextBox 44">
              <a:extLst>
                <a:ext uri="{FF2B5EF4-FFF2-40B4-BE49-F238E27FC236}">
                  <a16:creationId xmlns:a16="http://schemas.microsoft.com/office/drawing/2014/main" id="{5B6C043F-841E-B476-FC6A-86DA9E9F4D67}"/>
                </a:ext>
              </a:extLst>
            </p:cNvPr>
            <p:cNvSpPr txBox="1"/>
            <p:nvPr/>
          </p:nvSpPr>
          <p:spPr>
            <a:xfrm>
              <a:off x="9677856" y="1526329"/>
              <a:ext cx="2684724" cy="969203"/>
            </a:xfrm>
            <a:prstGeom prst="rect">
              <a:avLst/>
            </a:prstGeom>
            <a:noFill/>
          </p:spPr>
          <p:txBody>
            <a:bodyPr wrap="square" rtlCol="0">
              <a:spAutoFit/>
            </a:bodyPr>
            <a:lstStyle/>
            <a:p>
              <a:r>
                <a:rPr lang="en-US" sz="1400" dirty="0">
                  <a:latin typeface="+mn-lt"/>
                </a:rPr>
                <a:t>Number crunching, Data Storage, Massive </a:t>
              </a:r>
              <a:r>
                <a:rPr lang="en-US" sz="1400" dirty="0" err="1">
                  <a:latin typeface="+mn-lt"/>
                </a:rPr>
                <a:t>Inet</a:t>
              </a:r>
              <a:r>
                <a:rPr lang="en-US" sz="1400" dirty="0">
                  <a:latin typeface="+mn-lt"/>
                </a:rPr>
                <a:t> </a:t>
              </a:r>
              <a:r>
                <a:rPr lang="en-US" sz="1400" dirty="0" smtClean="0">
                  <a:latin typeface="+mn-lt"/>
                </a:rPr>
                <a:t>Services, ML</a:t>
              </a:r>
              <a:r>
                <a:rPr lang="en-US" sz="1400" dirty="0">
                  <a:latin typeface="+mn-lt"/>
                </a:rPr>
                <a:t>, …</a:t>
              </a:r>
            </a:p>
          </p:txBody>
        </p:sp>
        <p:sp>
          <p:nvSpPr>
            <p:cNvPr id="46" name="TextBox 45">
              <a:extLst>
                <a:ext uri="{FF2B5EF4-FFF2-40B4-BE49-F238E27FC236}">
                  <a16:creationId xmlns:a16="http://schemas.microsoft.com/office/drawing/2014/main" id="{46466619-450D-DD27-C4D6-39529DAD25FF}"/>
                </a:ext>
              </a:extLst>
            </p:cNvPr>
            <p:cNvSpPr txBox="1"/>
            <p:nvPr/>
          </p:nvSpPr>
          <p:spPr>
            <a:xfrm>
              <a:off x="9691487" y="3177816"/>
              <a:ext cx="2110056" cy="686518"/>
            </a:xfrm>
            <a:prstGeom prst="rect">
              <a:avLst/>
            </a:prstGeom>
            <a:noFill/>
          </p:spPr>
          <p:txBody>
            <a:bodyPr wrap="square" rtlCol="0">
              <a:spAutoFit/>
            </a:bodyPr>
            <a:lstStyle/>
            <a:p>
              <a:r>
                <a:rPr lang="en-US" sz="1400" dirty="0">
                  <a:latin typeface="+mn-lt"/>
                </a:rPr>
                <a:t>Productivity,</a:t>
              </a:r>
            </a:p>
            <a:p>
              <a:r>
                <a:rPr lang="en-US" sz="1400" dirty="0">
                  <a:latin typeface="+mn-lt"/>
                </a:rPr>
                <a:t>Interactive</a:t>
              </a:r>
            </a:p>
          </p:txBody>
        </p:sp>
        <p:sp>
          <p:nvSpPr>
            <p:cNvPr id="47" name="TextBox 46">
              <a:extLst>
                <a:ext uri="{FF2B5EF4-FFF2-40B4-BE49-F238E27FC236}">
                  <a16:creationId xmlns:a16="http://schemas.microsoft.com/office/drawing/2014/main" id="{8D9D9872-4316-9FBE-7B11-A1E5AE56AC9F}"/>
                </a:ext>
              </a:extLst>
            </p:cNvPr>
            <p:cNvSpPr txBox="1"/>
            <p:nvPr/>
          </p:nvSpPr>
          <p:spPr>
            <a:xfrm>
              <a:off x="9689783" y="4194649"/>
              <a:ext cx="2110056" cy="969203"/>
            </a:xfrm>
            <a:prstGeom prst="rect">
              <a:avLst/>
            </a:prstGeom>
            <a:noFill/>
          </p:spPr>
          <p:txBody>
            <a:bodyPr wrap="square" rtlCol="0">
              <a:spAutoFit/>
            </a:bodyPr>
            <a:lstStyle/>
            <a:p>
              <a:r>
                <a:rPr lang="en-US" sz="1400" dirty="0">
                  <a:latin typeface="+mn-lt"/>
                </a:rPr>
                <a:t>Streaming from/to the physical world</a:t>
              </a:r>
            </a:p>
          </p:txBody>
        </p:sp>
        <p:pic>
          <p:nvPicPr>
            <p:cNvPr id="48" name="Picture 47" descr="Pictures of IoT Devices">
              <a:extLst>
                <a:ext uri="{FF2B5EF4-FFF2-40B4-BE49-F238E27FC236}">
                  <a16:creationId xmlns:a16="http://schemas.microsoft.com/office/drawing/2014/main" id="{2DE803CB-5CD9-3EE5-AEAF-62DF8CDBC301}"/>
                </a:ext>
              </a:extLst>
            </p:cNvPr>
            <p:cNvPicPr>
              <a:picLocks noChangeAspect="1"/>
            </p:cNvPicPr>
            <p:nvPr/>
          </p:nvPicPr>
          <p:blipFill>
            <a:blip r:embed="rId18"/>
            <a:stretch>
              <a:fillRect/>
            </a:stretch>
          </p:blipFill>
          <p:spPr>
            <a:xfrm>
              <a:off x="7789013" y="4559574"/>
              <a:ext cx="748652" cy="456507"/>
            </a:xfrm>
            <a:prstGeom prst="rect">
              <a:avLst/>
            </a:prstGeom>
          </p:spPr>
        </p:pic>
        <p:pic>
          <p:nvPicPr>
            <p:cNvPr id="49" name="Picture 48" descr="Pictures of IoT Devices">
              <a:extLst>
                <a:ext uri="{FF2B5EF4-FFF2-40B4-BE49-F238E27FC236}">
                  <a16:creationId xmlns:a16="http://schemas.microsoft.com/office/drawing/2014/main" id="{2D8C0155-4002-CFBF-F015-1AD7C7D51B2B}"/>
                </a:ext>
              </a:extLst>
            </p:cNvPr>
            <p:cNvPicPr>
              <a:picLocks noChangeAspect="1"/>
            </p:cNvPicPr>
            <p:nvPr/>
          </p:nvPicPr>
          <p:blipFill>
            <a:blip r:embed="rId19"/>
            <a:stretch>
              <a:fillRect/>
            </a:stretch>
          </p:blipFill>
          <p:spPr>
            <a:xfrm>
              <a:off x="8218165" y="4940505"/>
              <a:ext cx="454867" cy="328530"/>
            </a:xfrm>
            <a:prstGeom prst="rect">
              <a:avLst/>
            </a:prstGeom>
          </p:spPr>
        </p:pic>
        <p:pic>
          <p:nvPicPr>
            <p:cNvPr id="50" name="Picture 49" descr="Pictures of IoT Devices">
              <a:extLst>
                <a:ext uri="{FF2B5EF4-FFF2-40B4-BE49-F238E27FC236}">
                  <a16:creationId xmlns:a16="http://schemas.microsoft.com/office/drawing/2014/main" id="{3D96E842-8740-5714-9205-8A4F100D440C}"/>
                </a:ext>
              </a:extLst>
            </p:cNvPr>
            <p:cNvPicPr>
              <a:picLocks noChangeAspect="1"/>
            </p:cNvPicPr>
            <p:nvPr/>
          </p:nvPicPr>
          <p:blipFill>
            <a:blip r:embed="rId20"/>
            <a:stretch>
              <a:fillRect/>
            </a:stretch>
          </p:blipFill>
          <p:spPr>
            <a:xfrm>
              <a:off x="8463394" y="4703545"/>
              <a:ext cx="486938" cy="351694"/>
            </a:xfrm>
            <a:prstGeom prst="rect">
              <a:avLst/>
            </a:prstGeom>
          </p:spPr>
        </p:pic>
        <p:pic>
          <p:nvPicPr>
            <p:cNvPr id="51" name="Picture 50" descr="Pictures of IoT Devices">
              <a:extLst>
                <a:ext uri="{FF2B5EF4-FFF2-40B4-BE49-F238E27FC236}">
                  <a16:creationId xmlns:a16="http://schemas.microsoft.com/office/drawing/2014/main" id="{48526361-30C0-8518-A3DD-80B312C48421}"/>
                </a:ext>
              </a:extLst>
            </p:cNvPr>
            <p:cNvPicPr>
              <a:picLocks noChangeAspect="1"/>
            </p:cNvPicPr>
            <p:nvPr/>
          </p:nvPicPr>
          <p:blipFill>
            <a:blip r:embed="rId21"/>
            <a:stretch>
              <a:fillRect/>
            </a:stretch>
          </p:blipFill>
          <p:spPr>
            <a:xfrm>
              <a:off x="8130114" y="4376747"/>
              <a:ext cx="641722" cy="463487"/>
            </a:xfrm>
            <a:prstGeom prst="rect">
              <a:avLst/>
            </a:prstGeom>
          </p:spPr>
        </p:pic>
      </p:grpSp>
      <p:sp>
        <p:nvSpPr>
          <p:cNvPr id="55" name="Content Placeholder 2">
            <a:extLst>
              <a:ext uri="{FF2B5EF4-FFF2-40B4-BE49-F238E27FC236}">
                <a16:creationId xmlns:a16="http://schemas.microsoft.com/office/drawing/2014/main" id="{D7D20705-5BC8-E89D-253E-6BE5B1153E30}"/>
              </a:ext>
            </a:extLst>
          </p:cNvPr>
          <p:cNvSpPr txBox="1">
            <a:spLocks/>
          </p:cNvSpPr>
          <p:nvPr/>
        </p:nvSpPr>
        <p:spPr bwMode="auto">
          <a:xfrm>
            <a:off x="2068639" y="5794908"/>
            <a:ext cx="7924296" cy="457200"/>
          </a:xfrm>
          <a:prstGeom prst="roundRect">
            <a:avLst/>
          </a:prstGeom>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style>
          <a:lnRef idx="2">
            <a:schemeClr val="accent1"/>
          </a:lnRef>
          <a:fillRef idx="1">
            <a:schemeClr val="lt1"/>
          </a:fillRef>
          <a:effectRef idx="0">
            <a:schemeClr val="accent1"/>
          </a:effectRef>
          <a:fontRef idx="minor">
            <a:schemeClr val="dk1"/>
          </a:fontRef>
        </p:style>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a:latin typeface="+mn-lt"/>
              </a:rPr>
              <a:t>One new device class every 10 years</a:t>
            </a:r>
          </a:p>
        </p:txBody>
      </p:sp>
      <p:sp>
        <p:nvSpPr>
          <p:cNvPr id="41" name="Date Placeholder 40"/>
          <p:cNvSpPr>
            <a:spLocks noGrp="1"/>
          </p:cNvSpPr>
          <p:nvPr>
            <p:ph type="dt" sz="half" idx="10"/>
          </p:nvPr>
        </p:nvSpPr>
        <p:spPr/>
        <p:txBody>
          <a:bodyPr/>
          <a:lstStyle/>
          <a:p>
            <a:r>
              <a:rPr lang="en-US" smtClean="0"/>
              <a:t>1/13/2025, Lecture 1</a:t>
            </a:r>
            <a:endParaRPr lang="en-US"/>
          </a:p>
        </p:txBody>
      </p:sp>
      <p:sp>
        <p:nvSpPr>
          <p:cNvPr id="52" name="Footer Placeholder 51"/>
          <p:cNvSpPr>
            <a:spLocks noGrp="1"/>
          </p:cNvSpPr>
          <p:nvPr>
            <p:ph type="ftr" sz="quarter" idx="11"/>
          </p:nvPr>
        </p:nvSpPr>
        <p:spPr/>
        <p:txBody>
          <a:bodyPr/>
          <a:lstStyle/>
          <a:p>
            <a:r>
              <a:rPr lang="en-US" smtClean="0"/>
              <a:t>CSC4103, Spring 2025, Operating Systems Introduction</a:t>
            </a:r>
            <a:endParaRPr lang="en-US"/>
          </a:p>
        </p:txBody>
      </p:sp>
      <p:sp>
        <p:nvSpPr>
          <p:cNvPr id="53" name="Slide Number Placeholder 52"/>
          <p:cNvSpPr>
            <a:spLocks noGrp="1"/>
          </p:cNvSpPr>
          <p:nvPr>
            <p:ph type="sldNum" sz="quarter" idx="12"/>
          </p:nvPr>
        </p:nvSpPr>
        <p:spPr/>
        <p:txBody>
          <a:bodyPr>
            <a:normAutofit lnSpcReduction="10000"/>
          </a:bodyPr>
          <a:lstStyle/>
          <a:p>
            <a:fld id="{B6F15528-21DE-4FAA-801E-634DDDAF4B2B}" type="slidenum">
              <a:rPr lang="en-US" smtClean="0"/>
              <a:t>8</a:t>
            </a:fld>
            <a:endParaRPr lang="en-US"/>
          </a:p>
        </p:txBody>
      </p:sp>
    </p:spTree>
    <p:extLst>
      <p:ext uri="{BB962C8B-B14F-4D97-AF65-F5344CB8AC3E}">
        <p14:creationId xmlns:p14="http://schemas.microsoft.com/office/powerpoint/2010/main" val="1554345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B3DB-0074-7F9A-2AD5-2EBE3BF919FF}"/>
              </a:ext>
            </a:extLst>
          </p:cNvPr>
          <p:cNvSpPr>
            <a:spLocks noGrp="1"/>
          </p:cNvSpPr>
          <p:nvPr>
            <p:ph type="title"/>
          </p:nvPr>
        </p:nvSpPr>
        <p:spPr/>
        <p:txBody>
          <a:bodyPr/>
          <a:lstStyle/>
          <a:p>
            <a:r>
              <a:rPr lang="en-US" smtClean="0"/>
              <a:t>Across many timescales</a:t>
            </a:r>
            <a:endParaRPr lang="en-US"/>
          </a:p>
        </p:txBody>
      </p:sp>
      <p:pic>
        <p:nvPicPr>
          <p:cNvPr id="4" name="Content Placeholder 7" descr="References, Jeff Dean's : numbers every oneshould know.">
            <a:extLst>
              <a:ext uri="{FF2B5EF4-FFF2-40B4-BE49-F238E27FC236}">
                <a16:creationId xmlns:a16="http://schemas.microsoft.com/office/drawing/2014/main" id="{3ADBF1F2-49BB-CC22-6F41-6A58CB931C1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905000" y="1801767"/>
            <a:ext cx="7287642" cy="4210638"/>
          </a:xfrm>
        </p:spPr>
      </p:pic>
      <p:sp>
        <p:nvSpPr>
          <p:cNvPr id="6" name="Content Placeholder 2">
            <a:extLst>
              <a:ext uri="{FF2B5EF4-FFF2-40B4-BE49-F238E27FC236}">
                <a16:creationId xmlns:a16="http://schemas.microsoft.com/office/drawing/2014/main" id="{1CFF2FDA-3A57-128C-7043-6624C9434671}"/>
              </a:ext>
            </a:extLst>
          </p:cNvPr>
          <p:cNvSpPr txBox="1">
            <a:spLocks/>
          </p:cNvSpPr>
          <p:nvPr/>
        </p:nvSpPr>
        <p:spPr bwMode="auto">
          <a:xfrm>
            <a:off x="2057400" y="6109788"/>
            <a:ext cx="75438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lgn="ctr">
              <a:buFontTx/>
              <a:buNone/>
            </a:pPr>
            <a:r>
              <a:rPr lang="en-US" kern="0" dirty="0">
                <a:latin typeface="+mn-lt"/>
              </a:rPr>
              <a:t>Jeff Dean’s Numbers Everyone Should Know </a:t>
            </a:r>
          </a:p>
        </p:txBody>
      </p:sp>
      <p:sp>
        <p:nvSpPr>
          <p:cNvPr id="7" name="Date Placeholder 6"/>
          <p:cNvSpPr>
            <a:spLocks noGrp="1"/>
          </p:cNvSpPr>
          <p:nvPr>
            <p:ph type="dt" sz="half" idx="10"/>
          </p:nvPr>
        </p:nvSpPr>
        <p:spPr/>
        <p:txBody>
          <a:bodyPr/>
          <a:lstStyle/>
          <a:p>
            <a:r>
              <a:rPr lang="en-US" smtClean="0"/>
              <a:t>1/13/2025, Lecture 1</a:t>
            </a:r>
            <a:endParaRPr lang="en-US"/>
          </a:p>
        </p:txBody>
      </p:sp>
      <p:sp>
        <p:nvSpPr>
          <p:cNvPr id="8" name="Footer Placeholder 7"/>
          <p:cNvSpPr>
            <a:spLocks noGrp="1"/>
          </p:cNvSpPr>
          <p:nvPr>
            <p:ph type="ftr" sz="quarter" idx="11"/>
          </p:nvPr>
        </p:nvSpPr>
        <p:spPr/>
        <p:txBody>
          <a:bodyPr/>
          <a:lstStyle/>
          <a:p>
            <a:r>
              <a:rPr lang="en-US" smtClean="0"/>
              <a:t>CSC4103, Spring 2025, Operating Systems Introduction</a:t>
            </a:r>
            <a:endParaRPr lang="en-US"/>
          </a:p>
        </p:txBody>
      </p:sp>
      <p:sp>
        <p:nvSpPr>
          <p:cNvPr id="9" name="Slide Number Placeholder 8"/>
          <p:cNvSpPr>
            <a:spLocks noGrp="1"/>
          </p:cNvSpPr>
          <p:nvPr>
            <p:ph type="sldNum" sz="quarter" idx="12"/>
          </p:nvPr>
        </p:nvSpPr>
        <p:spPr/>
        <p:txBody>
          <a:bodyPr>
            <a:normAutofit lnSpcReduction="10000"/>
          </a:bodyPr>
          <a:lstStyle/>
          <a:p>
            <a:fld id="{B6F15528-21DE-4FAA-801E-634DDDAF4B2B}" type="slidenum">
              <a:rPr lang="en-US" smtClean="0"/>
              <a:t>9</a:t>
            </a:fld>
            <a:endParaRPr lang="en-US"/>
          </a:p>
        </p:txBody>
      </p:sp>
    </p:spTree>
    <p:extLst>
      <p:ext uri="{BB962C8B-B14F-4D97-AF65-F5344CB8AC3E}">
        <p14:creationId xmlns:p14="http://schemas.microsoft.com/office/powerpoint/2010/main" val="231869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1|28.1|91.2"/>
</p:tagLst>
</file>

<file path=ppt/theme/theme1.xml><?xml version="1.0" encoding="utf-8"?>
<a:theme xmlns:a="http://schemas.openxmlformats.org/drawingml/2006/main" name="View">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Lecture 1 - Welcome and Getting Started</Template>
  <TotalTime>1187</TotalTime>
  <Words>3433</Words>
  <Application>Microsoft Office PowerPoint</Application>
  <PresentationFormat>Widescreen</PresentationFormat>
  <Paragraphs>659</Paragraphs>
  <Slides>50</Slides>
  <Notes>24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ＭＳ ゴシック</vt:lpstr>
      <vt:lpstr>ＭＳ Ｐゴシック</vt:lpstr>
      <vt:lpstr>Arial</vt:lpstr>
      <vt:lpstr>Calibri</vt:lpstr>
      <vt:lpstr>Century Schoolbook</vt:lpstr>
      <vt:lpstr>Comic Sans MS</vt:lpstr>
      <vt:lpstr>Courier New</vt:lpstr>
      <vt:lpstr>Gill Sans Light</vt:lpstr>
      <vt:lpstr>Wingdings 2</vt:lpstr>
      <vt:lpstr>View</vt:lpstr>
      <vt:lpstr>Operating Systems Introduction</vt:lpstr>
      <vt:lpstr>Goals for Today</vt:lpstr>
      <vt:lpstr>Why should you care?</vt:lpstr>
      <vt:lpstr>The OS is everywhere </vt:lpstr>
      <vt:lpstr>Why is designing an OS hard? </vt:lpstr>
      <vt:lpstr>What do these have in common?</vt:lpstr>
      <vt:lpstr>Across many devices</vt:lpstr>
      <vt:lpstr>Bell’s Law</vt:lpstr>
      <vt:lpstr>Across many timescales</vt:lpstr>
      <vt:lpstr>Why so much Complexity? </vt:lpstr>
      <vt:lpstr>Increasing Software Complexity</vt:lpstr>
      <vt:lpstr>What is an Operating System anyways?</vt:lpstr>
      <vt:lpstr>Operating System</vt:lpstr>
      <vt:lpstr>Operating System (v1)</vt:lpstr>
      <vt:lpstr>Operating System (v2)</vt:lpstr>
      <vt:lpstr>Three main Hats</vt:lpstr>
      <vt:lpstr>OS as a Referee</vt:lpstr>
      <vt:lpstr>OS as a Referee</vt:lpstr>
      <vt:lpstr>What does this Program do?</vt:lpstr>
      <vt:lpstr>Refereeing is hard!</vt:lpstr>
      <vt:lpstr>Three main Hats</vt:lpstr>
      <vt:lpstr>OS as Illusionist</vt:lpstr>
      <vt:lpstr>What does this Program do?</vt:lpstr>
      <vt:lpstr>Three main Hats</vt:lpstr>
      <vt:lpstr>OS as Glue</vt:lpstr>
      <vt:lpstr>Putting it all together</vt:lpstr>
      <vt:lpstr>Evaluation Criteria: Performance</vt:lpstr>
      <vt:lpstr>Evaluation Criteria: Reliability</vt:lpstr>
      <vt:lpstr>Evaluation Criteria: Security</vt:lpstr>
      <vt:lpstr>Evaluation Criteria: Portability</vt:lpstr>
      <vt:lpstr>Administrativia   </vt:lpstr>
      <vt:lpstr>Three “Prongs” for the Class</vt:lpstr>
      <vt:lpstr>Topic Breakdown</vt:lpstr>
      <vt:lpstr>Enrollment</vt:lpstr>
      <vt:lpstr>Infrastructure, Textbook &amp; Readings</vt:lpstr>
      <vt:lpstr>Class Expectations</vt:lpstr>
      <vt:lpstr>Honesty</vt:lpstr>
      <vt:lpstr>ChatGPT?</vt:lpstr>
      <vt:lpstr>ChatGPT</vt:lpstr>
      <vt:lpstr>Learning by Doing</vt:lpstr>
      <vt:lpstr>Group Projects</vt:lpstr>
      <vt:lpstr>Group Projects</vt:lpstr>
      <vt:lpstr>Assignments and Collaboration</vt:lpstr>
      <vt:lpstr>Assignments and Collaboration</vt:lpstr>
      <vt:lpstr>Assignments and Due-Dates</vt:lpstr>
      <vt:lpstr>Development and Testing Platform</vt:lpstr>
      <vt:lpstr>Getting started</vt:lpstr>
      <vt:lpstr>Getting started</vt:lpstr>
      <vt:lpstr>Preparing Yourself for this Class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dc:title>
  <dc:creator>Hartmut Kaiser</dc:creator>
  <cp:lastModifiedBy>Hartmut Kaiser</cp:lastModifiedBy>
  <cp:revision>128</cp:revision>
  <dcterms:created xsi:type="dcterms:W3CDTF">2024-03-27T00:23:22Z</dcterms:created>
  <dcterms:modified xsi:type="dcterms:W3CDTF">2025-01-13T22:28:11Z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2023-04-03T00:00:00Z</vt:filetime>
  </property>
  <property fmtid="{D5CDD505-2E9C-101B-9397-08002B2CF9AE}" pid="3" name="LastSaved">
    <vt:filetime>2024-03-27T00:00:00Z</vt:filetime>
  </property>
  <property fmtid="{D5CDD505-2E9C-101B-9397-08002B2CF9AE}" pid="4" name="Producer">
    <vt:lpwstr>macOS Version 13.3 (Build 22E252) Quartz PDFContext</vt:lpwstr>
  </property>
</Properties>
</file>