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3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76" r:id="rId10"/>
    <p:sldId id="326" r:id="rId11"/>
    <p:sldId id="327" r:id="rId12"/>
    <p:sldId id="328" r:id="rId13"/>
    <p:sldId id="377" r:id="rId14"/>
    <p:sldId id="330" r:id="rId15"/>
    <p:sldId id="378" r:id="rId16"/>
    <p:sldId id="332" r:id="rId17"/>
    <p:sldId id="333" r:id="rId18"/>
    <p:sldId id="379" r:id="rId19"/>
    <p:sldId id="380" r:id="rId20"/>
    <p:sldId id="387" r:id="rId21"/>
    <p:sldId id="388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81" r:id="rId45"/>
    <p:sldId id="360" r:id="rId46"/>
    <p:sldId id="361" r:id="rId47"/>
    <p:sldId id="362" r:id="rId48"/>
    <p:sldId id="363" r:id="rId49"/>
    <p:sldId id="364" r:id="rId50"/>
    <p:sldId id="383" r:id="rId51"/>
    <p:sldId id="384" r:id="rId52"/>
    <p:sldId id="366" r:id="rId53"/>
    <p:sldId id="367" r:id="rId54"/>
    <p:sldId id="368" r:id="rId55"/>
    <p:sldId id="369" r:id="rId56"/>
    <p:sldId id="382" r:id="rId57"/>
    <p:sldId id="372" r:id="rId58"/>
    <p:sldId id="373" r:id="rId59"/>
    <p:sldId id="374" r:id="rId60"/>
    <p:sldId id="375" r:id="rId61"/>
    <p:sldId id="317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1296" userDrawn="1">
          <p15:clr>
            <a:srgbClr val="A4A3A4"/>
          </p15:clr>
        </p15:guide>
        <p15:guide id="3" pos="672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25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0" y="612"/>
      </p:cViewPr>
      <p:guideLst>
        <p:guide orient="horz" pos="1632"/>
        <p:guide pos="1296"/>
        <p:guide pos="672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Scheduling 3: Deadlock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11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BD2E-874E-46AD-B0E8-F565C2E4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Evaluating Schedulers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62F5-773B-4CF7-831C-75E5E5380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Time (ideally low)</a:t>
            </a:r>
          </a:p>
          <a:p>
            <a:pPr lvl="1"/>
            <a:r>
              <a:rPr lang="en-US" dirty="0" smtClean="0"/>
              <a:t>What user sees: from keypress to character on screen</a:t>
            </a:r>
          </a:p>
          <a:p>
            <a:pPr lvl="1"/>
            <a:r>
              <a:rPr lang="en-US" dirty="0" smtClean="0"/>
              <a:t>Or completion time for non-interactive</a:t>
            </a:r>
          </a:p>
          <a:p>
            <a:r>
              <a:rPr lang="en-US" dirty="0" smtClean="0"/>
              <a:t>Throughput (ideally high)</a:t>
            </a:r>
          </a:p>
          <a:p>
            <a:pPr lvl="1"/>
            <a:r>
              <a:rPr lang="en-US" dirty="0" smtClean="0"/>
              <a:t>Total operations (jobs) per second</a:t>
            </a:r>
          </a:p>
          <a:p>
            <a:pPr lvl="1"/>
            <a:r>
              <a:rPr lang="en-US" dirty="0" smtClean="0"/>
              <a:t>Overhead (e.g. context switching), artificial blocks</a:t>
            </a:r>
          </a:p>
          <a:p>
            <a:r>
              <a:rPr lang="en-US" dirty="0" smtClean="0"/>
              <a:t>Fairness</a:t>
            </a:r>
          </a:p>
          <a:p>
            <a:pPr lvl="1"/>
            <a:r>
              <a:rPr lang="en-US" dirty="0" smtClean="0"/>
              <a:t>Fraction of resources provided to each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May conflict with best avg. throughput, resp.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605C-3B90-4076-B640-91792982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E70B-1D51-4F41-97AC-48474313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1548-4C31-4B4B-8F33-D7482543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328-59A7-410F-BEB5-2428D34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Changing Landscape of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A8C-B0B1-4AC4-A049-1137EAB2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Priority-based scheduling rooted in “time-sharing”</a:t>
            </a:r>
          </a:p>
          <a:p>
            <a:pPr lvl="1"/>
            <a:r>
              <a:rPr lang="en-US" smtClean="0"/>
              <a:t>Allocating precious, limited resources across a diverse workload</a:t>
            </a:r>
          </a:p>
          <a:p>
            <a:pPr lvl="2"/>
            <a:r>
              <a:rPr lang="en-US" smtClean="0"/>
              <a:t>CPU bound, vs interactive, vs I/O bound</a:t>
            </a:r>
          </a:p>
          <a:p>
            <a:r>
              <a:rPr lang="en-US" smtClean="0"/>
              <a:t>80’s brought about personal computers, workstations, and servers on networks</a:t>
            </a:r>
          </a:p>
          <a:p>
            <a:pPr lvl="1"/>
            <a:r>
              <a:rPr lang="en-US" smtClean="0"/>
              <a:t>Different machines of different types for different purposes</a:t>
            </a:r>
          </a:p>
          <a:p>
            <a:pPr lvl="1"/>
            <a:r>
              <a:rPr lang="en-US" smtClean="0"/>
              <a:t>Shift to fairness and avoiding extremes (starvation)</a:t>
            </a:r>
          </a:p>
          <a:p>
            <a:r>
              <a:rPr lang="en-US" smtClean="0"/>
              <a:t>90’s emergence of the web, rise of internet-based services, the data-center-is-the-computer</a:t>
            </a:r>
          </a:p>
          <a:p>
            <a:pPr lvl="1"/>
            <a:r>
              <a:rPr lang="en-US" smtClean="0"/>
              <a:t>Server consolidation, massive clustered services, huge flashcrowds</a:t>
            </a:r>
          </a:p>
          <a:p>
            <a:pPr lvl="1"/>
            <a:r>
              <a:rPr lang="en-US" smtClean="0"/>
              <a:t>It’s about predictability, 95th percentile performance guarantees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2F02-CDFA-4CF2-A4DF-2CBB1BE0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6A30-65DC-4273-9961-797CDC7C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6790-13E8-410B-BE6C-876BA184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688-D63A-4E6B-B68C-09D8A0F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Proportional-Share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CC2-4E16-49F1-A34B-D3B01A18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policies we’ve studied so far:</a:t>
            </a:r>
          </a:p>
          <a:p>
            <a:pPr lvl="1"/>
            <a:r>
              <a:rPr lang="en-US" b="1" dirty="0" smtClean="0"/>
              <a:t>Always prefer to give the CPU to a prioritized job</a:t>
            </a:r>
          </a:p>
          <a:p>
            <a:pPr lvl="1"/>
            <a:r>
              <a:rPr lang="en-US" dirty="0" smtClean="0"/>
              <a:t>Non-prioritized jobs may never get to run</a:t>
            </a:r>
          </a:p>
          <a:p>
            <a:r>
              <a:rPr lang="en-US" dirty="0" smtClean="0"/>
              <a:t>Instead, we can share the CPU proportionally</a:t>
            </a:r>
          </a:p>
          <a:p>
            <a:pPr lvl="1"/>
            <a:r>
              <a:rPr lang="en-US" dirty="0" smtClean="0"/>
              <a:t>Give each job a share of the CPU according to its priority</a:t>
            </a:r>
          </a:p>
          <a:p>
            <a:pPr lvl="1"/>
            <a:r>
              <a:rPr lang="en-US" dirty="0" smtClean="0"/>
              <a:t>Low-priority jobs get to run less often</a:t>
            </a:r>
          </a:p>
          <a:p>
            <a:pPr lvl="1"/>
            <a:r>
              <a:rPr lang="en-US" dirty="0" smtClean="0"/>
              <a:t>But all jobs can at least make progress (no starvation)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D8A0-C26F-4298-BE7D-8497741D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6C6A0-C67D-4383-897F-3A8307E2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D89-9E01-48D9-AFCD-FFCC862F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DF51-3462-455F-8559-9FED5A4803B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Given a set of jobs (the mix), provide each with a share of a resource</a:t>
            </a:r>
          </a:p>
          <a:p>
            <a:pPr lvl="1"/>
            <a:r>
              <a:rPr lang="en-US" dirty="0" smtClean="0"/>
              <a:t>e.g., 50% of the CPU for </a:t>
            </a:r>
            <a:r>
              <a:rPr lang="en-US" dirty="0" smtClean="0">
                <a:solidFill>
                  <a:srgbClr val="FF0000"/>
                </a:solidFill>
              </a:rPr>
              <a:t>Job A</a:t>
            </a:r>
            <a:r>
              <a:rPr lang="en-US" dirty="0" smtClean="0"/>
              <a:t>, 30% for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Job B</a:t>
            </a:r>
            <a:r>
              <a:rPr lang="en-US" dirty="0" smtClean="0"/>
              <a:t>, and 20% for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Idea: Give out tickets according to the proportion each should receive, </a:t>
            </a:r>
          </a:p>
          <a:p>
            <a:r>
              <a:rPr lang="en-US" dirty="0" smtClean="0"/>
              <a:t>Every quantum (tick): draw one at random, schedule that job (thread) to run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3A935-B018-4F8F-8EF7-9DEC6DC9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Lottery Scheduling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F0EBA-068D-470C-BC43-91AF87C5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22508-71F0-4D0D-B229-68D67959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3E59-725C-4D94-8BB9-F71F30BA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32618" y="1181099"/>
            <a:ext cx="7004174" cy="3115670"/>
            <a:chOff x="1676406" y="852171"/>
            <a:chExt cx="7004174" cy="311567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2FB2612-29EF-554A-9C66-26F814185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6" y="3559629"/>
              <a:ext cx="619397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EAD79EFB-EB0B-8543-9B9B-BED57067E2A4}"/>
                </a:ext>
              </a:extLst>
            </p:cNvPr>
            <p:cNvSpPr txBox="1"/>
            <p:nvPr/>
          </p:nvSpPr>
          <p:spPr>
            <a:xfrm>
              <a:off x="8066309" y="3338387"/>
              <a:ext cx="614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time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3DCE20-678F-AA4D-9B83-3F64812D9BB9}"/>
                </a:ext>
              </a:extLst>
            </p:cNvPr>
            <p:cNvSpPr/>
            <p:nvPr/>
          </p:nvSpPr>
          <p:spPr>
            <a:xfrm>
              <a:off x="188323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397E85-1D14-9444-9023-8212EDA65EB7}"/>
                </a:ext>
              </a:extLst>
            </p:cNvPr>
            <p:cNvSpPr/>
            <p:nvPr/>
          </p:nvSpPr>
          <p:spPr>
            <a:xfrm>
              <a:off x="235132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A141B-6070-2D4F-86E5-7C7AFD7000D4}"/>
                </a:ext>
              </a:extLst>
            </p:cNvPr>
            <p:cNvSpPr/>
            <p:nvPr/>
          </p:nvSpPr>
          <p:spPr>
            <a:xfrm>
              <a:off x="281940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3E9C2E-208B-0A4F-B5EC-882BEBB257F4}"/>
                </a:ext>
              </a:extLst>
            </p:cNvPr>
            <p:cNvSpPr/>
            <p:nvPr/>
          </p:nvSpPr>
          <p:spPr>
            <a:xfrm>
              <a:off x="328749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0D8C53-7FC8-E847-A5C3-5101C65F6DC1}"/>
                </a:ext>
              </a:extLst>
            </p:cNvPr>
            <p:cNvSpPr/>
            <p:nvPr/>
          </p:nvSpPr>
          <p:spPr>
            <a:xfrm>
              <a:off x="375557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F2A6C4-0638-774C-B6D8-E7DDBC0F9940}"/>
                </a:ext>
              </a:extLst>
            </p:cNvPr>
            <p:cNvSpPr/>
            <p:nvPr/>
          </p:nvSpPr>
          <p:spPr>
            <a:xfrm>
              <a:off x="422366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25E0B4-3548-5647-B99F-73684135892B}"/>
                </a:ext>
              </a:extLst>
            </p:cNvPr>
            <p:cNvSpPr/>
            <p:nvPr/>
          </p:nvSpPr>
          <p:spPr>
            <a:xfrm>
              <a:off x="469174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974181-E11E-1249-99DE-E468B40A971B}"/>
                </a:ext>
              </a:extLst>
            </p:cNvPr>
            <p:cNvSpPr/>
            <p:nvPr/>
          </p:nvSpPr>
          <p:spPr>
            <a:xfrm>
              <a:off x="515983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9DE802-7531-F04A-B1D1-083A058299A7}"/>
                </a:ext>
              </a:extLst>
            </p:cNvPr>
            <p:cNvSpPr/>
            <p:nvPr/>
          </p:nvSpPr>
          <p:spPr>
            <a:xfrm>
              <a:off x="562791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59C296-BEDF-7443-8F1A-A203A7E1E7E7}"/>
                </a:ext>
              </a:extLst>
            </p:cNvPr>
            <p:cNvSpPr/>
            <p:nvPr/>
          </p:nvSpPr>
          <p:spPr>
            <a:xfrm>
              <a:off x="609600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6042B-400F-C54B-8D23-B16A30942086}"/>
                </a:ext>
              </a:extLst>
            </p:cNvPr>
            <p:cNvSpPr/>
            <p:nvPr/>
          </p:nvSpPr>
          <p:spPr>
            <a:xfrm>
              <a:off x="656408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96FD17-948A-3C4B-BF24-3B57810CC49A}"/>
                </a:ext>
              </a:extLst>
            </p:cNvPr>
            <p:cNvSpPr/>
            <p:nvPr/>
          </p:nvSpPr>
          <p:spPr>
            <a:xfrm>
              <a:off x="703217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A119FA5C-B9C0-054F-A029-247F3E23EFD7}"/>
                </a:ext>
              </a:extLst>
            </p:cNvPr>
            <p:cNvSpPr/>
            <p:nvPr/>
          </p:nvSpPr>
          <p:spPr>
            <a:xfrm>
              <a:off x="1766214" y="3652155"/>
              <a:ext cx="234042" cy="3156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D81E16-6242-1D42-99F4-57F1F7A1D3C3}"/>
                </a:ext>
              </a:extLst>
            </p:cNvPr>
            <p:cNvSpPr txBox="1"/>
            <p:nvPr/>
          </p:nvSpPr>
          <p:spPr>
            <a:xfrm>
              <a:off x="1881384" y="3207758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Q </a:t>
              </a:r>
              <a:r>
                <a:rPr lang="en-US" sz="1600" baseline="-25000" dirty="0" err="1"/>
                <a:t>i</a:t>
              </a:r>
              <a:endParaRPr lang="en-US" sz="1600" baseline="-25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81AC14-D0D2-E048-89DF-CB8DCD4F0C28}"/>
                </a:ext>
              </a:extLst>
            </p:cNvPr>
            <p:cNvSpPr txBox="1"/>
            <p:nvPr/>
          </p:nvSpPr>
          <p:spPr>
            <a:xfrm>
              <a:off x="2274553" y="3213590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Q </a:t>
              </a:r>
              <a:r>
                <a:rPr lang="en-US" sz="1600" baseline="-25000" dirty="0"/>
                <a:t>i+1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C9F333C-4969-3249-B1B9-F60EE041CE85}"/>
                </a:ext>
              </a:extLst>
            </p:cNvPr>
            <p:cNvSpPr/>
            <p:nvPr/>
          </p:nvSpPr>
          <p:spPr>
            <a:xfrm>
              <a:off x="2446387" y="16771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C44C219-217C-D340-8E73-C6179C6756D6}"/>
                </a:ext>
              </a:extLst>
            </p:cNvPr>
            <p:cNvSpPr/>
            <p:nvPr/>
          </p:nvSpPr>
          <p:spPr>
            <a:xfrm>
              <a:off x="2598787" y="18295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5BF094-E597-5E49-A01B-11754C28B435}"/>
                </a:ext>
              </a:extLst>
            </p:cNvPr>
            <p:cNvSpPr/>
            <p:nvPr/>
          </p:nvSpPr>
          <p:spPr>
            <a:xfrm>
              <a:off x="2751187" y="19819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976E5E-97C6-314E-9A80-A45DFD8EE869}"/>
                </a:ext>
              </a:extLst>
            </p:cNvPr>
            <p:cNvSpPr/>
            <p:nvPr/>
          </p:nvSpPr>
          <p:spPr>
            <a:xfrm>
              <a:off x="2903587" y="21343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F8C213-40CD-9F45-99F0-7EAB0592ABD4}"/>
                </a:ext>
              </a:extLst>
            </p:cNvPr>
            <p:cNvSpPr/>
            <p:nvPr/>
          </p:nvSpPr>
          <p:spPr>
            <a:xfrm>
              <a:off x="3055987" y="22867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4B999C-2D3E-DE4E-94AA-81FFCF36A5DC}"/>
                </a:ext>
              </a:extLst>
            </p:cNvPr>
            <p:cNvSpPr/>
            <p:nvPr/>
          </p:nvSpPr>
          <p:spPr>
            <a:xfrm>
              <a:off x="3199314" y="16771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7C2CF4-902B-9047-BC5B-BCD77EFA1686}"/>
                </a:ext>
              </a:extLst>
            </p:cNvPr>
            <p:cNvSpPr/>
            <p:nvPr/>
          </p:nvSpPr>
          <p:spPr>
            <a:xfrm>
              <a:off x="3351714" y="18295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96EAD6-BDDD-D44D-A2DD-1A09221D8616}"/>
                </a:ext>
              </a:extLst>
            </p:cNvPr>
            <p:cNvSpPr/>
            <p:nvPr/>
          </p:nvSpPr>
          <p:spPr>
            <a:xfrm>
              <a:off x="3504114" y="19819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7505C7-7BB1-4349-AA3C-367C241C4B22}"/>
                </a:ext>
              </a:extLst>
            </p:cNvPr>
            <p:cNvSpPr/>
            <p:nvPr/>
          </p:nvSpPr>
          <p:spPr>
            <a:xfrm>
              <a:off x="1862003" y="1687676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4E4FF1-9F17-1B4B-A8FF-05A814957E14}"/>
                </a:ext>
              </a:extLst>
            </p:cNvPr>
            <p:cNvSpPr/>
            <p:nvPr/>
          </p:nvSpPr>
          <p:spPr>
            <a:xfrm>
              <a:off x="2014403" y="1840076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DF6539F-AFF5-4716-8799-F55BAB441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121" y="852171"/>
              <a:ext cx="1530011" cy="2147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7635126" y="4539005"/>
            <a:ext cx="7873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Job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Stride Scheduling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Achieve proportional share scheduling without resorting to randomness, and overcome the “law of small numbers” problem.</a:t>
                </a:r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r>
                  <a:rPr lang="en-US" dirty="0"/>
                  <a:t>Each job as a “pass” counter </a:t>
                </a:r>
              </a:p>
              <a:p>
                <a:r>
                  <a:rPr lang="en-US" dirty="0"/>
                  <a:t>Scheduler: pick job with lowest pass, runs it, add its stride to its pass</a:t>
                </a:r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r>
                  <a:rPr lang="en-US" dirty="0"/>
                  <a:t>Some messiness of counter wrap-around, new jobs,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681" r="-142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3DA6-6C49-4222-B07C-2BC02503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CFEA9-56DE-4EBE-892C-D1DF5AA0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858B-B66D-423B-A392-DE1C4381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Linux Completely Fair Scheduler (CFS)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328" y="1828800"/>
            <a:ext cx="4151903" cy="4351337"/>
          </a:xfrm>
        </p:spPr>
        <p:txBody>
          <a:bodyPr/>
          <a:lstStyle/>
          <a:p>
            <a:r>
              <a:rPr lang="en-US" dirty="0" smtClean="0"/>
              <a:t>Instead: track CPU time given to a thread so far</a:t>
            </a:r>
          </a:p>
          <a:p>
            <a:r>
              <a:rPr lang="en-US" dirty="0" smtClean="0"/>
              <a:t>Scheduling Decision:</a:t>
            </a:r>
          </a:p>
          <a:p>
            <a:pPr lvl="1"/>
            <a:r>
              <a:rPr lang="en-US" dirty="0" smtClean="0"/>
              <a:t>“Repair” illusion of complete fairness</a:t>
            </a:r>
          </a:p>
          <a:p>
            <a:pPr lvl="1"/>
            <a:r>
              <a:rPr lang="en-US" dirty="0" smtClean="0"/>
              <a:t>Choose thread with minimum CPU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Reset CPU time if thread goes to sleep and wakes back up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CF55-2CA9-4360-8E95-9EF9C9C4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3E83-4AD7-4460-B479-B4942B26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3ADE-623D-46A3-A685-F8030B65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850CDD-EA78-4212-9CF5-0DB013325EC9}"/>
              </a:ext>
            </a:extLst>
          </p:cNvPr>
          <p:cNvGrpSpPr/>
          <p:nvPr/>
        </p:nvGrpSpPr>
        <p:grpSpPr>
          <a:xfrm>
            <a:off x="522530" y="2567006"/>
            <a:ext cx="4955031" cy="2256454"/>
            <a:chOff x="3770373" y="4158641"/>
            <a:chExt cx="4955031" cy="225645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C34E6A-BCFA-4ED3-A830-7B238152C095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5C5ADD-7E3B-4243-9843-9F69E3EB3C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2F9E6B-B43D-4BA1-9592-FE1952211E4C}"/>
                </a:ext>
              </a:extLst>
            </p:cNvPr>
            <p:cNvSpPr txBox="1"/>
            <p:nvPr/>
          </p:nvSpPr>
          <p:spPr>
            <a:xfrm>
              <a:off x="3770373" y="4566435"/>
              <a:ext cx="9079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CPU</a:t>
              </a:r>
              <a:br>
                <a:rPr lang="en-US" sz="2400" b="1" dirty="0"/>
              </a:br>
              <a:r>
                <a:rPr lang="en-US" sz="2400" b="1" dirty="0"/>
                <a:t>Time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C7037D-DE33-421A-A0BD-1194A8C02EF2}"/>
                </a:ext>
              </a:extLst>
            </p:cNvPr>
            <p:cNvSpPr/>
            <p:nvPr/>
          </p:nvSpPr>
          <p:spPr>
            <a:xfrm>
              <a:off x="4979223" y="4207568"/>
              <a:ext cx="707190" cy="21932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CE092B-B6A3-4C80-BDDA-5D59B296211A}"/>
                </a:ext>
              </a:extLst>
            </p:cNvPr>
            <p:cNvSpPr/>
            <p:nvPr/>
          </p:nvSpPr>
          <p:spPr>
            <a:xfrm>
              <a:off x="5979373" y="5300868"/>
              <a:ext cx="707190" cy="1099937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6AC74-1869-4E02-88E5-F63B607A731C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9213C7-F22B-4E54-9DDB-C39B81876196}"/>
                </a:ext>
              </a:extLst>
            </p:cNvPr>
            <p:cNvSpPr txBox="1"/>
            <p:nvPr/>
          </p:nvSpPr>
          <p:spPr>
            <a:xfrm>
              <a:off x="8085485" y="4566435"/>
              <a:ext cx="63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t/N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D8C33C-C043-48D8-8C0F-F2EC156E6903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4857775" y="4797268"/>
              <a:ext cx="3227710" cy="3077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2556767" y="3497900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1737-CC2F-4860-AF70-C5B83842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Linux CFS, Responsiveness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fairness, we want low response time</a:t>
            </a:r>
          </a:p>
          <a:p>
            <a:r>
              <a:rPr lang="en-US" dirty="0" smtClean="0"/>
              <a:t>Constraint 1: Target Latency</a:t>
            </a:r>
          </a:p>
          <a:p>
            <a:pPr lvl="1"/>
            <a:r>
              <a:rPr lang="en-US" dirty="0" smtClean="0"/>
              <a:t>Period of time over which every process gets service</a:t>
            </a:r>
          </a:p>
          <a:p>
            <a:pPr lvl="1"/>
            <a:r>
              <a:rPr lang="en-US" dirty="0" smtClean="0"/>
              <a:t>Quanta = </a:t>
            </a:r>
            <a:r>
              <a:rPr lang="en-US" dirty="0" err="1" smtClean="0"/>
              <a:t>Target_Latency</a:t>
            </a:r>
            <a:r>
              <a:rPr lang="en-US" dirty="0" smtClean="0"/>
              <a:t> / n</a:t>
            </a:r>
          </a:p>
          <a:p>
            <a:r>
              <a:rPr lang="en-US" dirty="0" smtClean="0"/>
              <a:t>Target Latency: 20 </a:t>
            </a:r>
            <a:r>
              <a:rPr lang="en-US" dirty="0" err="1" smtClean="0"/>
              <a:t>ms</a:t>
            </a:r>
            <a:r>
              <a:rPr lang="en-US" dirty="0" smtClean="0"/>
              <a:t>, 4 Processes</a:t>
            </a:r>
          </a:p>
          <a:p>
            <a:pPr lvl="1"/>
            <a:r>
              <a:rPr lang="en-US" dirty="0" smtClean="0"/>
              <a:t>Each process gets 5ms time slice</a:t>
            </a:r>
          </a:p>
          <a:p>
            <a:r>
              <a:rPr lang="en-US" dirty="0" smtClean="0"/>
              <a:t>Target Latency: 20 </a:t>
            </a:r>
            <a:r>
              <a:rPr lang="en-US" dirty="0" err="1" smtClean="0"/>
              <a:t>ms</a:t>
            </a:r>
            <a:r>
              <a:rPr lang="en-US" dirty="0" smtClean="0"/>
              <a:t>, 200 Processes</a:t>
            </a:r>
          </a:p>
          <a:p>
            <a:pPr lvl="1"/>
            <a:r>
              <a:rPr lang="en-US" dirty="0" smtClean="0"/>
              <a:t>Each process gets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0.1ms</a:t>
            </a:r>
            <a:r>
              <a:rPr lang="en-US" dirty="0" smtClean="0"/>
              <a:t> time slice  (!!!)</a:t>
            </a:r>
          </a:p>
          <a:p>
            <a:pPr lvl="1"/>
            <a:r>
              <a:rPr lang="en-US" dirty="0" smtClean="0"/>
              <a:t>Recall Round-Robin: large context switching overhead if slice gets to small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DACF9-3B7A-4849-9CD1-AD2E553B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50FC-114A-41A1-B58B-7E9F8D25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00270-C964-4EBF-A315-8993866D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Linux CFS, Throughput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Goal: Throughput</a:t>
            </a:r>
          </a:p>
          <a:p>
            <a:pPr lvl="1"/>
            <a:r>
              <a:rPr lang="en-US" smtClean="0"/>
              <a:t>Avoid excessive overhead</a:t>
            </a:r>
          </a:p>
          <a:p>
            <a:r>
              <a:rPr lang="en-US" smtClean="0"/>
              <a:t>Constraint 2: Minimum Granularity</a:t>
            </a:r>
          </a:p>
          <a:p>
            <a:pPr lvl="1"/>
            <a:r>
              <a:rPr lang="en-US" smtClean="0"/>
              <a:t>Minimum length of any time slice</a:t>
            </a:r>
          </a:p>
          <a:p>
            <a:pPr lvl="1"/>
            <a:endParaRPr lang="en-US" smtClean="0"/>
          </a:p>
          <a:p>
            <a:r>
              <a:rPr lang="en-US" smtClean="0"/>
              <a:t>Target Latency 20 ms, Minimum Granularity 1 ms,</a:t>
            </a:r>
            <a:br>
              <a:rPr lang="en-US" smtClean="0"/>
            </a:br>
            <a:r>
              <a:rPr lang="en-US" smtClean="0"/>
              <a:t>200 processes</a:t>
            </a:r>
          </a:p>
          <a:p>
            <a:pPr lvl="1"/>
            <a:r>
              <a:rPr lang="en-US" smtClean="0"/>
              <a:t>Each process gets 1 ms time slice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69E21-8B86-486C-8086-618697A4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B640-80BF-4769-BCC8-E1B0CA64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C45D3-D2FF-4A95-94B5-0ECC5346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Linux CFS: Proportional Shares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53CB-DBB6-4FE1-A612-6E14C70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0895-E33E-46E4-AE29-41313088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4271-7C10-49FF-ACA8-2725DB27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18274" y="2438399"/>
            <a:ext cx="5043319" cy="2256454"/>
            <a:chOff x="233642" y="2452721"/>
            <a:chExt cx="5043319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4709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2452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33642" y="3061559"/>
              <a:ext cx="16725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Virtual</a:t>
              </a:r>
            </a:p>
            <a:p>
              <a:pPr algn="ctr"/>
              <a:r>
                <a:rPr lang="en-US" sz="2400" b="1" dirty="0"/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3430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B</a:t>
              </a:r>
              <a:endParaRPr lang="en-US" sz="2800" b="1" baseline="-25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3429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A</a:t>
              </a:r>
              <a:endParaRPr lang="en-US" sz="2800" b="1" baseline="-250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B1C920-D772-4393-B5B1-92E99CADD8DF}"/>
              </a:ext>
            </a:extLst>
          </p:cNvPr>
          <p:cNvSpPr txBox="1"/>
          <p:nvPr/>
        </p:nvSpPr>
        <p:spPr>
          <a:xfrm>
            <a:off x="1683032" y="5014514"/>
            <a:ext cx="353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Scheduler’s Decisions are based on Virtual CPU Time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 txBox="1">
            <a:spLocks/>
          </p:cNvSpPr>
          <p:nvPr/>
        </p:nvSpPr>
        <p:spPr>
          <a:xfrm>
            <a:off x="5938962" y="1943100"/>
            <a:ext cx="4094757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Track a thread's virtual runtime rather than its true physical runtime</a:t>
            </a:r>
          </a:p>
          <a:p>
            <a:r>
              <a:rPr lang="en-US" smtClean="0"/>
              <a:t>Higher weight: Virtual runtime increases more slowly</a:t>
            </a:r>
          </a:p>
          <a:p>
            <a:r>
              <a:rPr lang="en-US" smtClean="0"/>
              <a:t>Lower weight: Virtual runtime increases more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0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3C13-364A-4E14-926E-0B7A701E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Choosing the Right Scheduler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BD8DF15-E715-47AF-B05E-A67E1A584A5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61872" y="2221992"/>
          <a:ext cx="969245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225">
                  <a:extLst>
                    <a:ext uri="{9D8B030D-6E8A-4147-A177-3AD203B41FA5}">
                      <a16:colId xmlns:a16="http://schemas.microsoft.com/office/drawing/2014/main" val="1304926520"/>
                    </a:ext>
                  </a:extLst>
                </a:gridCol>
                <a:gridCol w="4846225">
                  <a:extLst>
                    <a:ext uri="{9D8B030D-6E8A-4147-A177-3AD203B41FA5}">
                      <a16:colId xmlns:a16="http://schemas.microsoft.com/office/drawing/2014/main" val="157794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If You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6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3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5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64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5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Fairness (Wait Time to Get CPU)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16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4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04805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928A-FDFC-49B4-ACB9-99E8BA73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2655-9BFD-47AB-9254-221C8ECE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9CE6-26F1-4AEC-ADF4-43D86D44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BEBF-03B5-4203-93C7-DC449EC6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Linux O(1)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E51A-0363-47AB-8B43-FDDB4CEF8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MLFQ-Like Scheduler with 140 Priority Levels</a:t>
            </a:r>
          </a:p>
          <a:p>
            <a:pPr lvl="1"/>
            <a:r>
              <a:rPr lang="en-US" dirty="0" smtClean="0"/>
              <a:t>40 for user tasks, 100 “</a:t>
            </a:r>
            <a:r>
              <a:rPr lang="en-US" dirty="0" err="1" smtClean="0"/>
              <a:t>realtime</a:t>
            </a:r>
            <a:r>
              <a:rPr lang="en-US" dirty="0" smtClean="0"/>
              <a:t>” tasks</a:t>
            </a:r>
          </a:p>
          <a:p>
            <a:pPr lvl="1"/>
            <a:r>
              <a:rPr lang="en-US" dirty="0" smtClean="0"/>
              <a:t>All algorithms O(1) complexity – low overhead</a:t>
            </a:r>
          </a:p>
          <a:p>
            <a:pPr lvl="2"/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/priorities/interactivity credits all computed when job finishes time slice</a:t>
            </a:r>
            <a:endParaRPr lang="en-US" dirty="0" smtClean="0"/>
          </a:p>
          <a:p>
            <a:r>
              <a:rPr lang="en-US" dirty="0" smtClean="0"/>
              <a:t>Active and expired queues at each priority</a:t>
            </a:r>
          </a:p>
          <a:p>
            <a:pPr lvl="1"/>
            <a:r>
              <a:rPr lang="en-US" dirty="0" smtClean="0"/>
              <a:t>Once active is empty, swap them (pointers)</a:t>
            </a:r>
          </a:p>
          <a:p>
            <a:pPr lvl="1"/>
            <a:r>
              <a:rPr lang="en-US" dirty="0" smtClean="0"/>
              <a:t>Round Robin within each queue (varying quanta)</a:t>
            </a:r>
          </a:p>
          <a:p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depends on priority – linearly mapped onto </a:t>
            </a:r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range</a:t>
            </a:r>
            <a:endParaRPr lang="en-US" dirty="0">
              <a:sym typeface="Symbo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3382-47F7-40F2-9C1F-3928F392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7587-DBE5-42C4-AA8E-57878D49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28B22-A48F-4915-863E-B4C4AB02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14818" y="2133599"/>
            <a:ext cx="5489468" cy="1009710"/>
            <a:chOff x="2546899" y="1603375"/>
            <a:chExt cx="5489468" cy="10097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4B4E17-8C9E-42F4-A3DD-544F2698C3EC}"/>
                </a:ext>
              </a:extLst>
            </p:cNvPr>
            <p:cNvSpPr/>
            <p:nvPr/>
          </p:nvSpPr>
          <p:spPr bwMode="auto">
            <a:xfrm>
              <a:off x="2699299" y="1603375"/>
              <a:ext cx="3581400" cy="5334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Kernel/</a:t>
              </a:r>
              <a:r>
                <a:rPr kumimoji="0" lang="en-US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Realtim</a:t>
              </a:r>
              <a:r>
                <a:rPr lang="en-US" sz="2000" b="1" dirty="0" err="1"/>
                <a:t>e</a:t>
              </a:r>
              <a:r>
                <a:rPr lang="en-US" sz="2000" b="1" dirty="0"/>
                <a:t> Tasks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47C9D4-3CC8-40EF-8B8F-354CED21E0EA}"/>
                </a:ext>
              </a:extLst>
            </p:cNvPr>
            <p:cNvSpPr/>
            <p:nvPr/>
          </p:nvSpPr>
          <p:spPr bwMode="auto">
            <a:xfrm>
              <a:off x="6280699" y="1603375"/>
              <a:ext cx="1600200" cy="533400"/>
            </a:xfrm>
            <a:prstGeom prst="rect">
              <a:avLst/>
            </a:prstGeom>
            <a:solidFill>
              <a:srgbClr val="92D05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User Tasks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79A93D-87A8-487F-9C22-40411A46EFA4}"/>
                </a:ext>
              </a:extLst>
            </p:cNvPr>
            <p:cNvSpPr txBox="1"/>
            <p:nvPr/>
          </p:nvSpPr>
          <p:spPr>
            <a:xfrm>
              <a:off x="2546899" y="221297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19C20B-8FDB-4001-BE70-0CCB22AA8E6C}"/>
                </a:ext>
              </a:extLst>
            </p:cNvPr>
            <p:cNvSpPr txBox="1"/>
            <p:nvPr/>
          </p:nvSpPr>
          <p:spPr>
            <a:xfrm>
              <a:off x="5966305" y="221297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A67667-6E9D-4C35-ACC5-6D5E843346D6}"/>
                </a:ext>
              </a:extLst>
            </p:cNvPr>
            <p:cNvSpPr txBox="1"/>
            <p:nvPr/>
          </p:nvSpPr>
          <p:spPr>
            <a:xfrm>
              <a:off x="7423699" y="221297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3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EEE0530-240E-47C1-8F1B-091A91639CED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94" y="1264444"/>
            <a:ext cx="8748969" cy="4907756"/>
          </a:xfrm>
        </p:spPr>
      </p:pic>
    </p:spTree>
    <p:extLst>
      <p:ext uri="{BB962C8B-B14F-4D97-AF65-F5344CB8AC3E}">
        <p14:creationId xmlns:p14="http://schemas.microsoft.com/office/powerpoint/2010/main" val="38335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335-7951-440E-96BB-F085532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Progress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14C-9273-4B5A-A722-4094495E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Starvation: thread fails to make progress for an indefinite period of time</a:t>
            </a:r>
          </a:p>
          <a:p>
            <a:r>
              <a:rPr lang="en-US" dirty="0" smtClean="0"/>
              <a:t>Causes of starvation:</a:t>
            </a:r>
          </a:p>
          <a:p>
            <a:pPr lvl="1"/>
            <a:r>
              <a:rPr lang="en-US" dirty="0" smtClean="0"/>
              <a:t>Scheduling policy never runs a particular thread on the CPU</a:t>
            </a:r>
          </a:p>
          <a:p>
            <a:pPr lvl="1"/>
            <a:r>
              <a:rPr lang="en-US" dirty="0" smtClean="0"/>
              <a:t>Threads wait for each other or are spinning in a way that will never be resolved</a:t>
            </a:r>
          </a:p>
          <a:p>
            <a:r>
              <a:rPr lang="en-US" dirty="0" smtClean="0"/>
              <a:t>Let’s explore what sorts of problems we might fall into and how to avoid them…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82CE8-DD7D-4D9B-8742-97C7697A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AF0F6-CF1C-46E9-8862-FAD6A75C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4021F-FEE9-4142-8E4B-6C309C02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9576" y="3267726"/>
            <a:ext cx="8302752" cy="634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BB25-9DD9-4971-BA2C-5BC3414D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Deadlock: A Type of Starvation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B3896-6AEE-4723-94A4-C9A7ECD8D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184" y="1828800"/>
            <a:ext cx="4118048" cy="43513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Starvation </a:t>
            </a:r>
            <a:r>
              <a:rPr lang="en-US" dirty="0" smtClean="0"/>
              <a:t>– thread fails to make progress for an indefinite period of time</a:t>
            </a:r>
          </a:p>
          <a:p>
            <a:r>
              <a:rPr lang="en-US" dirty="0" smtClean="0"/>
              <a:t>Deadlock – starvation due to a cycle of waiting among a set of threads</a:t>
            </a:r>
          </a:p>
          <a:p>
            <a:pPr lvl="1"/>
            <a:r>
              <a:rPr lang="en-US" dirty="0" smtClean="0"/>
              <a:t>Each thread waits for some other thread in the cycle to take some action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E4A56-6830-4A2D-AC89-B9D324DD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5DD5-550D-474F-8D3B-386EFD52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7B73A-0D84-4F52-8DFF-B7CA416E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07843A3A-5CF3-42A9-ABAC-FD131E4AFF90}"/>
              </a:ext>
            </a:extLst>
          </p:cNvPr>
          <p:cNvGrpSpPr>
            <a:grpSpLocks/>
          </p:cNvGrpSpPr>
          <p:nvPr/>
        </p:nvGrpSpPr>
        <p:grpSpPr bwMode="auto">
          <a:xfrm>
            <a:off x="967089" y="2438399"/>
            <a:ext cx="4272797" cy="2749550"/>
            <a:chOff x="1471" y="1743"/>
            <a:chExt cx="2474" cy="16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B23A3A-9257-46D6-91C8-D348F52A6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58B540-143E-4B87-BDDB-2F49FBDA9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178D714-EAEB-4C64-BEF0-8C80AD42D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E7CA98E0-DC85-4F01-B184-6E368D5CD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97EBEAAC-53C7-406F-AF47-D4AFE4F13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04272571-DC4C-4E78-AECA-65D05269DA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A96826E8-788F-4C8D-962F-7885F907B1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DC4620E4-1F90-4509-B2EE-678D8FD1D9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0CB698C3-C16A-436A-A956-705485E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1895"/>
              <a:ext cx="36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BEBA87E5-D86B-4738-8DE6-C8DB7C4C6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" y="2851"/>
              <a:ext cx="36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1FD2D1D7-4DBC-4CCD-B4E5-5CF00ADF0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2759"/>
              <a:ext cx="49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519BF7F9-8308-4AEA-846B-13A19AF90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1" y="1998"/>
              <a:ext cx="49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8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1B3E-F46A-4FD9-BAB3-73F2A611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Single-Lane Bridge Crossing</a:t>
            </a:r>
            <a:endParaRPr lang="en-US" dirty="0"/>
          </a:p>
        </p:txBody>
      </p:sp>
      <p:pic>
        <p:nvPicPr>
          <p:cNvPr id="8" name="Content Placeholder 7" descr="A close up of a bridge&#10;&#10;Description automatically generated">
            <a:extLst>
              <a:ext uri="{FF2B5EF4-FFF2-40B4-BE49-F238E27FC236}">
                <a16:creationId xmlns:a16="http://schemas.microsoft.com/office/drawing/2014/main" id="{CA0B1470-9EE0-4085-B5A8-3300C7CFE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73" y="1943100"/>
            <a:ext cx="7034287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59CFC-932E-4EBF-B498-FF1AE0A3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DC22-83FC-4698-9177-D79B379D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52371-C69B-4FC0-9C31-66D726D4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E616B-72D2-4042-9E43-FB910F5BDB9C}"/>
              </a:ext>
            </a:extLst>
          </p:cNvPr>
          <p:cNvSpPr txBox="1"/>
          <p:nvPr/>
        </p:nvSpPr>
        <p:spPr>
          <a:xfrm>
            <a:off x="8464031" y="2115233"/>
            <a:ext cx="228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CA 140 to Yosemite National Park</a:t>
            </a:r>
          </a:p>
        </p:txBody>
      </p:sp>
    </p:spTree>
    <p:extLst>
      <p:ext uri="{BB962C8B-B14F-4D97-AF65-F5344CB8AC3E}">
        <p14:creationId xmlns:p14="http://schemas.microsoft.com/office/powerpoint/2010/main" val="30035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0143-2722-40E0-88B9-96E5CD5D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Bridge Crossing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9795-C947-43B5-8AFA-E5774EA68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Each segment of road can be viewed as a resource</a:t>
            </a:r>
          </a:p>
          <a:p>
            <a:pPr lvl="1"/>
            <a:r>
              <a:rPr lang="en-US" altLang="ko-KR" dirty="0" smtClean="0"/>
              <a:t>Cars </a:t>
            </a:r>
            <a:r>
              <a:rPr lang="en-US" altLang="ko-KR" dirty="0" smtClean="0"/>
              <a:t>must own the segment under </a:t>
            </a:r>
            <a:r>
              <a:rPr lang="en-US" altLang="ko-KR" dirty="0" smtClean="0"/>
              <a:t>them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Must acquire segment that they are moving into</a:t>
            </a:r>
          </a:p>
          <a:p>
            <a:r>
              <a:rPr lang="en-US" dirty="0" smtClean="0"/>
              <a:t>Deadlock: Two cars in opposite directions meet in middle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A65C3-A167-4877-BBA9-10717E9D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7DC73-EE7D-4B15-8654-1C2E2AB8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15581-AB04-45CF-A5F9-0656770F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" name="Group 461">
            <a:extLst>
              <a:ext uri="{FF2B5EF4-FFF2-40B4-BE49-F238E27FC236}">
                <a16:creationId xmlns:a16="http://schemas.microsoft.com/office/drawing/2014/main" id="{DAD9152E-89D6-4655-AED6-091FBAD37EB8}"/>
              </a:ext>
            </a:extLst>
          </p:cNvPr>
          <p:cNvGrpSpPr>
            <a:grpSpLocks/>
          </p:cNvGrpSpPr>
          <p:nvPr/>
        </p:nvGrpSpPr>
        <p:grpSpPr bwMode="auto">
          <a:xfrm>
            <a:off x="2421064" y="1943100"/>
            <a:ext cx="6276975" cy="1484313"/>
            <a:chOff x="808" y="400"/>
            <a:chExt cx="3954" cy="935"/>
          </a:xfrm>
        </p:grpSpPr>
        <p:grpSp>
          <p:nvGrpSpPr>
            <p:cNvPr id="8" name="Group 454">
              <a:extLst>
                <a:ext uri="{FF2B5EF4-FFF2-40B4-BE49-F238E27FC236}">
                  <a16:creationId xmlns:a16="http://schemas.microsoft.com/office/drawing/2014/main" id="{0DF5611A-9AD9-4AA9-9B85-0C57BAA03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32B6731E-B2FE-4FA7-B29C-3D339EE4B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67" name="Line 6">
                  <a:extLst>
                    <a:ext uri="{FF2B5EF4-FFF2-40B4-BE49-F238E27FC236}">
                      <a16:creationId xmlns:a16="http://schemas.microsoft.com/office/drawing/2014/main" id="{CE04F835-50D2-4489-B74D-7A108804F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Line 7">
                  <a:extLst>
                    <a:ext uri="{FF2B5EF4-FFF2-40B4-BE49-F238E27FC236}">
                      <a16:creationId xmlns:a16="http://schemas.microsoft.com/office/drawing/2014/main" id="{E099199A-5784-4F35-84EB-7F2DF71E78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8">
                  <a:extLst>
                    <a:ext uri="{FF2B5EF4-FFF2-40B4-BE49-F238E27FC236}">
                      <a16:creationId xmlns:a16="http://schemas.microsoft.com/office/drawing/2014/main" id="{38A5753D-5019-421F-BBD9-3F4E3A958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Line 9">
                  <a:extLst>
                    <a:ext uri="{FF2B5EF4-FFF2-40B4-BE49-F238E27FC236}">
                      <a16:creationId xmlns:a16="http://schemas.microsoft.com/office/drawing/2014/main" id="{11114985-6E7E-4620-9B1E-9E28B840C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Line 10">
                  <a:extLst>
                    <a:ext uri="{FF2B5EF4-FFF2-40B4-BE49-F238E27FC236}">
                      <a16:creationId xmlns:a16="http://schemas.microsoft.com/office/drawing/2014/main" id="{D1437567-8FA1-4581-8E11-A4C823449E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1">
                <a:extLst>
                  <a:ext uri="{FF2B5EF4-FFF2-40B4-BE49-F238E27FC236}">
                    <a16:creationId xmlns:a16="http://schemas.microsoft.com/office/drawing/2014/main" id="{C22E598B-0530-4A17-B6C1-1E144CBE1F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62" name="Line 12">
                  <a:extLst>
                    <a:ext uri="{FF2B5EF4-FFF2-40B4-BE49-F238E27FC236}">
                      <a16:creationId xmlns:a16="http://schemas.microsoft.com/office/drawing/2014/main" id="{BC8BE31E-8400-44FA-A059-D7E2FFA87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Line 13">
                  <a:extLst>
                    <a:ext uri="{FF2B5EF4-FFF2-40B4-BE49-F238E27FC236}">
                      <a16:creationId xmlns:a16="http://schemas.microsoft.com/office/drawing/2014/main" id="{D2A52ECD-1A45-4354-9086-448F39F13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Line 14">
                  <a:extLst>
                    <a:ext uri="{FF2B5EF4-FFF2-40B4-BE49-F238E27FC236}">
                      <a16:creationId xmlns:a16="http://schemas.microsoft.com/office/drawing/2014/main" id="{36337ECC-5B47-4734-BB84-593B6C4B4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5">
                  <a:extLst>
                    <a:ext uri="{FF2B5EF4-FFF2-40B4-BE49-F238E27FC236}">
                      <a16:creationId xmlns:a16="http://schemas.microsoft.com/office/drawing/2014/main" id="{A226683D-4831-4755-853B-5C21D29E4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Line 16">
                  <a:extLst>
                    <a:ext uri="{FF2B5EF4-FFF2-40B4-BE49-F238E27FC236}">
                      <a16:creationId xmlns:a16="http://schemas.microsoft.com/office/drawing/2014/main" id="{6F4D999C-EACE-462C-B75D-099E76A09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Line 20">
                <a:extLst>
                  <a:ext uri="{FF2B5EF4-FFF2-40B4-BE49-F238E27FC236}">
                    <a16:creationId xmlns:a16="http://schemas.microsoft.com/office/drawing/2014/main" id="{F37F0D17-6AFA-4A7F-889D-14458277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1">
                <a:extLst>
                  <a:ext uri="{FF2B5EF4-FFF2-40B4-BE49-F238E27FC236}">
                    <a16:creationId xmlns:a16="http://schemas.microsoft.com/office/drawing/2014/main" id="{7E80A4A2-D557-4E43-82CD-5D652BF5A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8" name="Picture 64" descr="j0212957">
                <a:extLst>
                  <a:ext uri="{FF2B5EF4-FFF2-40B4-BE49-F238E27FC236}">
                    <a16:creationId xmlns:a16="http://schemas.microsoft.com/office/drawing/2014/main" id="{D7397567-3BAA-4950-85B5-095E1A4094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5" descr="MCj03914140000[1]">
                <a:extLst>
                  <a:ext uri="{FF2B5EF4-FFF2-40B4-BE49-F238E27FC236}">
                    <a16:creationId xmlns:a16="http://schemas.microsoft.com/office/drawing/2014/main" id="{AB30DE0A-D484-4FBF-A611-C96262FA0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Group 224">
                <a:extLst>
                  <a:ext uri="{FF2B5EF4-FFF2-40B4-BE49-F238E27FC236}">
                    <a16:creationId xmlns:a16="http://schemas.microsoft.com/office/drawing/2014/main" id="{47027879-454F-4BDA-9643-A774F0EA8C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28" name="Freeform 188">
                  <a:extLst>
                    <a:ext uri="{FF2B5EF4-FFF2-40B4-BE49-F238E27FC236}">
                      <a16:creationId xmlns:a16="http://schemas.microsoft.com/office/drawing/2014/main" id="{DAEB3213-7902-4515-A816-4D55D3C2F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190">
                  <a:extLst>
                    <a:ext uri="{FF2B5EF4-FFF2-40B4-BE49-F238E27FC236}">
                      <a16:creationId xmlns:a16="http://schemas.microsoft.com/office/drawing/2014/main" id="{9EA20662-56C9-4A55-BE43-B88316DD0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191">
                  <a:extLst>
                    <a:ext uri="{FF2B5EF4-FFF2-40B4-BE49-F238E27FC236}">
                      <a16:creationId xmlns:a16="http://schemas.microsoft.com/office/drawing/2014/main" id="{29EA79A5-FC37-4DEA-AE1F-2528A15AB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192">
                  <a:extLst>
                    <a:ext uri="{FF2B5EF4-FFF2-40B4-BE49-F238E27FC236}">
                      <a16:creationId xmlns:a16="http://schemas.microsoft.com/office/drawing/2014/main" id="{4031E491-C2E2-4AA9-AFD0-14EFBA441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193">
                  <a:extLst>
                    <a:ext uri="{FF2B5EF4-FFF2-40B4-BE49-F238E27FC236}">
                      <a16:creationId xmlns:a16="http://schemas.microsoft.com/office/drawing/2014/main" id="{6EF227DE-51AA-46F8-976E-0D46896F0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194">
                  <a:extLst>
                    <a:ext uri="{FF2B5EF4-FFF2-40B4-BE49-F238E27FC236}">
                      <a16:creationId xmlns:a16="http://schemas.microsoft.com/office/drawing/2014/main" id="{96D632AC-1DB0-46F5-8505-8DAF5DEF4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195">
                  <a:extLst>
                    <a:ext uri="{FF2B5EF4-FFF2-40B4-BE49-F238E27FC236}">
                      <a16:creationId xmlns:a16="http://schemas.microsoft.com/office/drawing/2014/main" id="{A5B427BE-84B5-4DF5-9CDB-FA8A77A9F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196">
                  <a:extLst>
                    <a:ext uri="{FF2B5EF4-FFF2-40B4-BE49-F238E27FC236}">
                      <a16:creationId xmlns:a16="http://schemas.microsoft.com/office/drawing/2014/main" id="{CA27D363-8E43-4C44-BE60-AAB24392C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197">
                  <a:extLst>
                    <a:ext uri="{FF2B5EF4-FFF2-40B4-BE49-F238E27FC236}">
                      <a16:creationId xmlns:a16="http://schemas.microsoft.com/office/drawing/2014/main" id="{DA6F7144-7060-464A-AF5D-6E6BF331BB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198">
                  <a:extLst>
                    <a:ext uri="{FF2B5EF4-FFF2-40B4-BE49-F238E27FC236}">
                      <a16:creationId xmlns:a16="http://schemas.microsoft.com/office/drawing/2014/main" id="{6CFDA2E5-F3F1-4480-B355-D2EFA8630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199">
                  <a:extLst>
                    <a:ext uri="{FF2B5EF4-FFF2-40B4-BE49-F238E27FC236}">
                      <a16:creationId xmlns:a16="http://schemas.microsoft.com/office/drawing/2014/main" id="{379AD231-81A5-411D-A4B3-E9ACD8473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00">
                  <a:extLst>
                    <a:ext uri="{FF2B5EF4-FFF2-40B4-BE49-F238E27FC236}">
                      <a16:creationId xmlns:a16="http://schemas.microsoft.com/office/drawing/2014/main" id="{627F0771-840A-45CB-9B1E-E2FD24CB7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01">
                  <a:extLst>
                    <a:ext uri="{FF2B5EF4-FFF2-40B4-BE49-F238E27FC236}">
                      <a16:creationId xmlns:a16="http://schemas.microsoft.com/office/drawing/2014/main" id="{0C4CFDCA-701A-459D-9924-EBC6FEB95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202">
                  <a:extLst>
                    <a:ext uri="{FF2B5EF4-FFF2-40B4-BE49-F238E27FC236}">
                      <a16:creationId xmlns:a16="http://schemas.microsoft.com/office/drawing/2014/main" id="{91B33069-334E-44AC-8F7F-2923DCFA0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203">
                  <a:extLst>
                    <a:ext uri="{FF2B5EF4-FFF2-40B4-BE49-F238E27FC236}">
                      <a16:creationId xmlns:a16="http://schemas.microsoft.com/office/drawing/2014/main" id="{C8CEF72B-8BA1-4318-8B3C-80BF17A3CC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204">
                  <a:extLst>
                    <a:ext uri="{FF2B5EF4-FFF2-40B4-BE49-F238E27FC236}">
                      <a16:creationId xmlns:a16="http://schemas.microsoft.com/office/drawing/2014/main" id="{553C63A7-062E-4381-AB15-89237D44A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205">
                  <a:extLst>
                    <a:ext uri="{FF2B5EF4-FFF2-40B4-BE49-F238E27FC236}">
                      <a16:creationId xmlns:a16="http://schemas.microsoft.com/office/drawing/2014/main" id="{50D0A81B-B40A-4001-8921-01DFB0F3A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06">
                  <a:extLst>
                    <a:ext uri="{FF2B5EF4-FFF2-40B4-BE49-F238E27FC236}">
                      <a16:creationId xmlns:a16="http://schemas.microsoft.com/office/drawing/2014/main" id="{CE532FD9-8FA3-46AC-B557-81F4D44E9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07">
                  <a:extLst>
                    <a:ext uri="{FF2B5EF4-FFF2-40B4-BE49-F238E27FC236}">
                      <a16:creationId xmlns:a16="http://schemas.microsoft.com/office/drawing/2014/main" id="{5A15EE38-2A63-44C6-A394-D741F064D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08">
                  <a:extLst>
                    <a:ext uri="{FF2B5EF4-FFF2-40B4-BE49-F238E27FC236}">
                      <a16:creationId xmlns:a16="http://schemas.microsoft.com/office/drawing/2014/main" id="{15DE1537-A49C-408B-997B-BE5E7DB63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209">
                  <a:extLst>
                    <a:ext uri="{FF2B5EF4-FFF2-40B4-BE49-F238E27FC236}">
                      <a16:creationId xmlns:a16="http://schemas.microsoft.com/office/drawing/2014/main" id="{1F8735A1-3C60-46B2-BD44-076539784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210">
                  <a:extLst>
                    <a:ext uri="{FF2B5EF4-FFF2-40B4-BE49-F238E27FC236}">
                      <a16:creationId xmlns:a16="http://schemas.microsoft.com/office/drawing/2014/main" id="{625A1A7B-87E7-4A2A-83BE-6F1DDA7BB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211">
                  <a:extLst>
                    <a:ext uri="{FF2B5EF4-FFF2-40B4-BE49-F238E27FC236}">
                      <a16:creationId xmlns:a16="http://schemas.microsoft.com/office/drawing/2014/main" id="{E124F0B6-DB2B-4F6E-A306-DAE2E9130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212">
                  <a:extLst>
                    <a:ext uri="{FF2B5EF4-FFF2-40B4-BE49-F238E27FC236}">
                      <a16:creationId xmlns:a16="http://schemas.microsoft.com/office/drawing/2014/main" id="{6CE6C5D2-7A54-4283-A581-38B3EA4CC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213">
                  <a:extLst>
                    <a:ext uri="{FF2B5EF4-FFF2-40B4-BE49-F238E27FC236}">
                      <a16:creationId xmlns:a16="http://schemas.microsoft.com/office/drawing/2014/main" id="{5C3A56D6-3D53-4B4C-92FA-D3BCFCAA1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214">
                  <a:extLst>
                    <a:ext uri="{FF2B5EF4-FFF2-40B4-BE49-F238E27FC236}">
                      <a16:creationId xmlns:a16="http://schemas.microsoft.com/office/drawing/2014/main" id="{2FB0E15E-24EE-44C2-9584-00009F02B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215">
                  <a:extLst>
                    <a:ext uri="{FF2B5EF4-FFF2-40B4-BE49-F238E27FC236}">
                      <a16:creationId xmlns:a16="http://schemas.microsoft.com/office/drawing/2014/main" id="{0CC3937A-3182-432D-8E3F-378A6A3CE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216">
                  <a:extLst>
                    <a:ext uri="{FF2B5EF4-FFF2-40B4-BE49-F238E27FC236}">
                      <a16:creationId xmlns:a16="http://schemas.microsoft.com/office/drawing/2014/main" id="{C96C22DA-9AC6-4E43-805C-F6D1A005B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217">
                  <a:extLst>
                    <a:ext uri="{FF2B5EF4-FFF2-40B4-BE49-F238E27FC236}">
                      <a16:creationId xmlns:a16="http://schemas.microsoft.com/office/drawing/2014/main" id="{43480AE9-FAC5-494F-8182-A78801654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218">
                  <a:extLst>
                    <a:ext uri="{FF2B5EF4-FFF2-40B4-BE49-F238E27FC236}">
                      <a16:creationId xmlns:a16="http://schemas.microsoft.com/office/drawing/2014/main" id="{D3D61E46-9AEB-483D-9FBD-E2930FDA0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219">
                  <a:extLst>
                    <a:ext uri="{FF2B5EF4-FFF2-40B4-BE49-F238E27FC236}">
                      <a16:creationId xmlns:a16="http://schemas.microsoft.com/office/drawing/2014/main" id="{9BAAFFE8-22E6-4776-BD2E-BED75A839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220">
                  <a:extLst>
                    <a:ext uri="{FF2B5EF4-FFF2-40B4-BE49-F238E27FC236}">
                      <a16:creationId xmlns:a16="http://schemas.microsoft.com/office/drawing/2014/main" id="{E4F48943-1783-45AD-87DC-8FE87FC55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221">
                  <a:extLst>
                    <a:ext uri="{FF2B5EF4-FFF2-40B4-BE49-F238E27FC236}">
                      <a16:creationId xmlns:a16="http://schemas.microsoft.com/office/drawing/2014/main" id="{9555766B-7C4C-4692-AABF-0C3D8732E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222">
                  <a:extLst>
                    <a:ext uri="{FF2B5EF4-FFF2-40B4-BE49-F238E27FC236}">
                      <a16:creationId xmlns:a16="http://schemas.microsoft.com/office/drawing/2014/main" id="{1BC55375-EDB0-4CBF-8446-007144E55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452">
                <a:extLst>
                  <a:ext uri="{FF2B5EF4-FFF2-40B4-BE49-F238E27FC236}">
                    <a16:creationId xmlns:a16="http://schemas.microsoft.com/office/drawing/2014/main" id="{E38D4192-CC5D-42D6-B854-54FDFBD006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3" name="Freeform 234">
                  <a:extLst>
                    <a:ext uri="{FF2B5EF4-FFF2-40B4-BE49-F238E27FC236}">
                      <a16:creationId xmlns:a16="http://schemas.microsoft.com/office/drawing/2014/main" id="{DBC95CCB-DE54-4C84-9D1B-E765AC124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47">
                  <a:extLst>
                    <a:ext uri="{FF2B5EF4-FFF2-40B4-BE49-F238E27FC236}">
                      <a16:creationId xmlns:a16="http://schemas.microsoft.com/office/drawing/2014/main" id="{5385AFB1-09ED-4A82-97ED-489C70764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48">
                  <a:extLst>
                    <a:ext uri="{FF2B5EF4-FFF2-40B4-BE49-F238E27FC236}">
                      <a16:creationId xmlns:a16="http://schemas.microsoft.com/office/drawing/2014/main" id="{4B138BD0-3A3F-4B63-8008-48763CF86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49">
                  <a:extLst>
                    <a:ext uri="{FF2B5EF4-FFF2-40B4-BE49-F238E27FC236}">
                      <a16:creationId xmlns:a16="http://schemas.microsoft.com/office/drawing/2014/main" id="{E217DEA9-94D1-4552-B4DD-3D2D9DBC9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50">
                  <a:extLst>
                    <a:ext uri="{FF2B5EF4-FFF2-40B4-BE49-F238E27FC236}">
                      <a16:creationId xmlns:a16="http://schemas.microsoft.com/office/drawing/2014/main" id="{39A94F7B-6513-4F22-B968-14E43DB5D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51">
                  <a:extLst>
                    <a:ext uri="{FF2B5EF4-FFF2-40B4-BE49-F238E27FC236}">
                      <a16:creationId xmlns:a16="http://schemas.microsoft.com/office/drawing/2014/main" id="{DACB5B2D-6AC0-48CD-8301-B88F17B55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252">
                  <a:extLst>
                    <a:ext uri="{FF2B5EF4-FFF2-40B4-BE49-F238E27FC236}">
                      <a16:creationId xmlns:a16="http://schemas.microsoft.com/office/drawing/2014/main" id="{74EFF10B-28FF-4AA1-94FD-5FFCA17B3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53">
                  <a:extLst>
                    <a:ext uri="{FF2B5EF4-FFF2-40B4-BE49-F238E27FC236}">
                      <a16:creationId xmlns:a16="http://schemas.microsoft.com/office/drawing/2014/main" id="{60CEE7FE-1B4A-4066-B1F6-F3CAD8E4A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54">
                  <a:extLst>
                    <a:ext uri="{FF2B5EF4-FFF2-40B4-BE49-F238E27FC236}">
                      <a16:creationId xmlns:a16="http://schemas.microsoft.com/office/drawing/2014/main" id="{51253BCF-4EBB-4744-B8F5-AF711FBB8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55">
                  <a:extLst>
                    <a:ext uri="{FF2B5EF4-FFF2-40B4-BE49-F238E27FC236}">
                      <a16:creationId xmlns:a16="http://schemas.microsoft.com/office/drawing/2014/main" id="{FAB37ADE-82D0-4760-ACB1-55CFDA50D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256">
                  <a:extLst>
                    <a:ext uri="{FF2B5EF4-FFF2-40B4-BE49-F238E27FC236}">
                      <a16:creationId xmlns:a16="http://schemas.microsoft.com/office/drawing/2014/main" id="{305582B1-AE71-4769-AEEC-290D7BE8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57">
                  <a:extLst>
                    <a:ext uri="{FF2B5EF4-FFF2-40B4-BE49-F238E27FC236}">
                      <a16:creationId xmlns:a16="http://schemas.microsoft.com/office/drawing/2014/main" id="{2C37DA86-CEAA-4766-9D86-0BFD8A8B0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58">
                  <a:extLst>
                    <a:ext uri="{FF2B5EF4-FFF2-40B4-BE49-F238E27FC236}">
                      <a16:creationId xmlns:a16="http://schemas.microsoft.com/office/drawing/2014/main" id="{1DE502B3-D4CD-4812-9C18-70555BFF9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59">
                  <a:extLst>
                    <a:ext uri="{FF2B5EF4-FFF2-40B4-BE49-F238E27FC236}">
                      <a16:creationId xmlns:a16="http://schemas.microsoft.com/office/drawing/2014/main" id="{66477994-0A94-4B63-9C23-C0B6C9F07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260">
                  <a:extLst>
                    <a:ext uri="{FF2B5EF4-FFF2-40B4-BE49-F238E27FC236}">
                      <a16:creationId xmlns:a16="http://schemas.microsoft.com/office/drawing/2014/main" id="{08A5D200-1F4E-4596-9324-AA4572F8D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261">
                  <a:extLst>
                    <a:ext uri="{FF2B5EF4-FFF2-40B4-BE49-F238E27FC236}">
                      <a16:creationId xmlns:a16="http://schemas.microsoft.com/office/drawing/2014/main" id="{8DFAD34B-8925-467C-A6B8-4315167A5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262">
                  <a:extLst>
                    <a:ext uri="{FF2B5EF4-FFF2-40B4-BE49-F238E27FC236}">
                      <a16:creationId xmlns:a16="http://schemas.microsoft.com/office/drawing/2014/main" id="{A7AC1E76-6F33-4FD8-9FFA-3B55FFE58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263">
                  <a:extLst>
                    <a:ext uri="{FF2B5EF4-FFF2-40B4-BE49-F238E27FC236}">
                      <a16:creationId xmlns:a16="http://schemas.microsoft.com/office/drawing/2014/main" id="{0BEF89B8-53C4-427F-B141-32586E5D3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264">
                  <a:extLst>
                    <a:ext uri="{FF2B5EF4-FFF2-40B4-BE49-F238E27FC236}">
                      <a16:creationId xmlns:a16="http://schemas.microsoft.com/office/drawing/2014/main" id="{D3EC41BD-BFE3-4F35-8B55-A2CB7197A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265">
                  <a:extLst>
                    <a:ext uri="{FF2B5EF4-FFF2-40B4-BE49-F238E27FC236}">
                      <a16:creationId xmlns:a16="http://schemas.microsoft.com/office/drawing/2014/main" id="{F4CA9708-25AA-4B74-B091-941019719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266">
                  <a:extLst>
                    <a:ext uri="{FF2B5EF4-FFF2-40B4-BE49-F238E27FC236}">
                      <a16:creationId xmlns:a16="http://schemas.microsoft.com/office/drawing/2014/main" id="{58D69A84-B6AF-4D7A-8E06-9CB1FE6BA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267">
                  <a:extLst>
                    <a:ext uri="{FF2B5EF4-FFF2-40B4-BE49-F238E27FC236}">
                      <a16:creationId xmlns:a16="http://schemas.microsoft.com/office/drawing/2014/main" id="{F0E34C35-5745-488B-B4D3-3527DB516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268">
                  <a:extLst>
                    <a:ext uri="{FF2B5EF4-FFF2-40B4-BE49-F238E27FC236}">
                      <a16:creationId xmlns:a16="http://schemas.microsoft.com/office/drawing/2014/main" id="{F82BA891-8419-46B6-B39D-BA5F47A34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269">
                  <a:extLst>
                    <a:ext uri="{FF2B5EF4-FFF2-40B4-BE49-F238E27FC236}">
                      <a16:creationId xmlns:a16="http://schemas.microsoft.com/office/drawing/2014/main" id="{116B4E59-CD59-4F2C-88DF-97D7916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270">
                  <a:extLst>
                    <a:ext uri="{FF2B5EF4-FFF2-40B4-BE49-F238E27FC236}">
                      <a16:creationId xmlns:a16="http://schemas.microsoft.com/office/drawing/2014/main" id="{70B0F342-7E0A-4F1D-ACFE-732A4A6B6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271">
                  <a:extLst>
                    <a:ext uri="{FF2B5EF4-FFF2-40B4-BE49-F238E27FC236}">
                      <a16:creationId xmlns:a16="http://schemas.microsoft.com/office/drawing/2014/main" id="{34076F03-98DB-45EF-B704-83F4AC0FF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272">
                  <a:extLst>
                    <a:ext uri="{FF2B5EF4-FFF2-40B4-BE49-F238E27FC236}">
                      <a16:creationId xmlns:a16="http://schemas.microsoft.com/office/drawing/2014/main" id="{5FD4E1F3-B41F-4F62-B987-B9CF61F92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273">
                  <a:extLst>
                    <a:ext uri="{FF2B5EF4-FFF2-40B4-BE49-F238E27FC236}">
                      <a16:creationId xmlns:a16="http://schemas.microsoft.com/office/drawing/2014/main" id="{09509FF2-0CB8-470E-AE4D-27372A987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274">
                  <a:extLst>
                    <a:ext uri="{FF2B5EF4-FFF2-40B4-BE49-F238E27FC236}">
                      <a16:creationId xmlns:a16="http://schemas.microsoft.com/office/drawing/2014/main" id="{31AB5591-1DA7-4639-8F26-0DA69CE79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275">
                  <a:extLst>
                    <a:ext uri="{FF2B5EF4-FFF2-40B4-BE49-F238E27FC236}">
                      <a16:creationId xmlns:a16="http://schemas.microsoft.com/office/drawing/2014/main" id="{C96A1CC7-F1DB-4754-B3EA-C9844481A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76">
                  <a:extLst>
                    <a:ext uri="{FF2B5EF4-FFF2-40B4-BE49-F238E27FC236}">
                      <a16:creationId xmlns:a16="http://schemas.microsoft.com/office/drawing/2014/main" id="{92C9CA25-9260-4CE0-89D9-9B04BFF27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77">
                  <a:extLst>
                    <a:ext uri="{FF2B5EF4-FFF2-40B4-BE49-F238E27FC236}">
                      <a16:creationId xmlns:a16="http://schemas.microsoft.com/office/drawing/2014/main" id="{269B4EB2-09A5-42B0-AA5C-8ED1D4954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78">
                  <a:extLst>
                    <a:ext uri="{FF2B5EF4-FFF2-40B4-BE49-F238E27FC236}">
                      <a16:creationId xmlns:a16="http://schemas.microsoft.com/office/drawing/2014/main" id="{6D6A4E43-E425-4EF8-84F7-66B6BCD32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79">
                  <a:extLst>
                    <a:ext uri="{FF2B5EF4-FFF2-40B4-BE49-F238E27FC236}">
                      <a16:creationId xmlns:a16="http://schemas.microsoft.com/office/drawing/2014/main" id="{2C26FBC6-021D-415C-9889-524F7060B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280">
                  <a:extLst>
                    <a:ext uri="{FF2B5EF4-FFF2-40B4-BE49-F238E27FC236}">
                      <a16:creationId xmlns:a16="http://schemas.microsoft.com/office/drawing/2014/main" id="{B777B629-FC58-4360-83C2-F7BFEF017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281">
                  <a:extLst>
                    <a:ext uri="{FF2B5EF4-FFF2-40B4-BE49-F238E27FC236}">
                      <a16:creationId xmlns:a16="http://schemas.microsoft.com/office/drawing/2014/main" id="{76184F6C-4BD3-4D50-BFA3-D477E46BE3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282">
                  <a:extLst>
                    <a:ext uri="{FF2B5EF4-FFF2-40B4-BE49-F238E27FC236}">
                      <a16:creationId xmlns:a16="http://schemas.microsoft.com/office/drawing/2014/main" id="{099CD8B4-ABD8-4C0A-AD62-24D54691A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283">
                  <a:extLst>
                    <a:ext uri="{FF2B5EF4-FFF2-40B4-BE49-F238E27FC236}">
                      <a16:creationId xmlns:a16="http://schemas.microsoft.com/office/drawing/2014/main" id="{5843ADD9-DF63-48B3-A4B2-158E96260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284">
                  <a:extLst>
                    <a:ext uri="{FF2B5EF4-FFF2-40B4-BE49-F238E27FC236}">
                      <a16:creationId xmlns:a16="http://schemas.microsoft.com/office/drawing/2014/main" id="{C6DD7423-0875-4EE1-9448-12C3E63FF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285">
                  <a:extLst>
                    <a:ext uri="{FF2B5EF4-FFF2-40B4-BE49-F238E27FC236}">
                      <a16:creationId xmlns:a16="http://schemas.microsoft.com/office/drawing/2014/main" id="{9DE7E72C-E7CC-44C0-B3A6-F7E526699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286">
                  <a:extLst>
                    <a:ext uri="{FF2B5EF4-FFF2-40B4-BE49-F238E27FC236}">
                      <a16:creationId xmlns:a16="http://schemas.microsoft.com/office/drawing/2014/main" id="{6FC15CC6-BD4A-4170-B790-866A6DDA7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287">
                  <a:extLst>
                    <a:ext uri="{FF2B5EF4-FFF2-40B4-BE49-F238E27FC236}">
                      <a16:creationId xmlns:a16="http://schemas.microsoft.com/office/drawing/2014/main" id="{C3D77EA6-7FB3-4D35-8A6A-F0BAA39C6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288">
                  <a:extLst>
                    <a:ext uri="{FF2B5EF4-FFF2-40B4-BE49-F238E27FC236}">
                      <a16:creationId xmlns:a16="http://schemas.microsoft.com/office/drawing/2014/main" id="{A123F468-B414-4453-9D2E-6444B5DAD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289">
                  <a:extLst>
                    <a:ext uri="{FF2B5EF4-FFF2-40B4-BE49-F238E27FC236}">
                      <a16:creationId xmlns:a16="http://schemas.microsoft.com/office/drawing/2014/main" id="{9009B4BF-F48E-47A2-AD36-066BF1D06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290">
                  <a:extLst>
                    <a:ext uri="{FF2B5EF4-FFF2-40B4-BE49-F238E27FC236}">
                      <a16:creationId xmlns:a16="http://schemas.microsoft.com/office/drawing/2014/main" id="{67F88330-6335-4A0D-89A3-CFE4F4258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291">
                  <a:extLst>
                    <a:ext uri="{FF2B5EF4-FFF2-40B4-BE49-F238E27FC236}">
                      <a16:creationId xmlns:a16="http://schemas.microsoft.com/office/drawing/2014/main" id="{2B4A3950-F588-40C9-98B7-67C58CAED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292">
                  <a:extLst>
                    <a:ext uri="{FF2B5EF4-FFF2-40B4-BE49-F238E27FC236}">
                      <a16:creationId xmlns:a16="http://schemas.microsoft.com/office/drawing/2014/main" id="{F78B7B29-5651-4C98-9AE5-53DECE80B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293">
                  <a:extLst>
                    <a:ext uri="{FF2B5EF4-FFF2-40B4-BE49-F238E27FC236}">
                      <a16:creationId xmlns:a16="http://schemas.microsoft.com/office/drawing/2014/main" id="{2B43E4F0-A1D5-4AA0-A2B7-E7A3153F3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294">
                  <a:extLst>
                    <a:ext uri="{FF2B5EF4-FFF2-40B4-BE49-F238E27FC236}">
                      <a16:creationId xmlns:a16="http://schemas.microsoft.com/office/drawing/2014/main" id="{6F3DFF9D-AE9E-4E99-87E3-4DFC7CDE3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295">
                  <a:extLst>
                    <a:ext uri="{FF2B5EF4-FFF2-40B4-BE49-F238E27FC236}">
                      <a16:creationId xmlns:a16="http://schemas.microsoft.com/office/drawing/2014/main" id="{D24D627E-AA03-43B5-80B2-91EC1A1AA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296">
                  <a:extLst>
                    <a:ext uri="{FF2B5EF4-FFF2-40B4-BE49-F238E27FC236}">
                      <a16:creationId xmlns:a16="http://schemas.microsoft.com/office/drawing/2014/main" id="{53E4005C-DC46-4959-9AE8-063078F4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297">
                  <a:extLst>
                    <a:ext uri="{FF2B5EF4-FFF2-40B4-BE49-F238E27FC236}">
                      <a16:creationId xmlns:a16="http://schemas.microsoft.com/office/drawing/2014/main" id="{9219A359-BB22-4A9B-BE8D-2181CB205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298">
                  <a:extLst>
                    <a:ext uri="{FF2B5EF4-FFF2-40B4-BE49-F238E27FC236}">
                      <a16:creationId xmlns:a16="http://schemas.microsoft.com/office/drawing/2014/main" id="{5257F53B-0AC0-4529-8392-EE6E08F5F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299">
                  <a:extLst>
                    <a:ext uri="{FF2B5EF4-FFF2-40B4-BE49-F238E27FC236}">
                      <a16:creationId xmlns:a16="http://schemas.microsoft.com/office/drawing/2014/main" id="{DE2019BF-F55A-497B-BE26-A4FB7ABDB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00">
                  <a:extLst>
                    <a:ext uri="{FF2B5EF4-FFF2-40B4-BE49-F238E27FC236}">
                      <a16:creationId xmlns:a16="http://schemas.microsoft.com/office/drawing/2014/main" id="{F0C99E12-1A13-4D0A-B2E0-C9999E39C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01">
                  <a:extLst>
                    <a:ext uri="{FF2B5EF4-FFF2-40B4-BE49-F238E27FC236}">
                      <a16:creationId xmlns:a16="http://schemas.microsoft.com/office/drawing/2014/main" id="{7D989895-3914-4C61-878F-8C91DE79D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02">
                  <a:extLst>
                    <a:ext uri="{FF2B5EF4-FFF2-40B4-BE49-F238E27FC236}">
                      <a16:creationId xmlns:a16="http://schemas.microsoft.com/office/drawing/2014/main" id="{B6930B4A-97DB-4AA2-BD12-E6E7FB981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03">
                  <a:extLst>
                    <a:ext uri="{FF2B5EF4-FFF2-40B4-BE49-F238E27FC236}">
                      <a16:creationId xmlns:a16="http://schemas.microsoft.com/office/drawing/2014/main" id="{7AB6F875-B0D6-4BEB-BF62-F7EA57C1C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4">
                  <a:extLst>
                    <a:ext uri="{FF2B5EF4-FFF2-40B4-BE49-F238E27FC236}">
                      <a16:creationId xmlns:a16="http://schemas.microsoft.com/office/drawing/2014/main" id="{94A5A5C6-A084-43B4-B2F8-F5759CA39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05">
                  <a:extLst>
                    <a:ext uri="{FF2B5EF4-FFF2-40B4-BE49-F238E27FC236}">
                      <a16:creationId xmlns:a16="http://schemas.microsoft.com/office/drawing/2014/main" id="{EEE9F7F3-AAA5-43E8-910F-67926ABC9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6">
                  <a:extLst>
                    <a:ext uri="{FF2B5EF4-FFF2-40B4-BE49-F238E27FC236}">
                      <a16:creationId xmlns:a16="http://schemas.microsoft.com/office/drawing/2014/main" id="{9FA4169F-DCED-4F22-A5BB-96AD013D1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07">
                  <a:extLst>
                    <a:ext uri="{FF2B5EF4-FFF2-40B4-BE49-F238E27FC236}">
                      <a16:creationId xmlns:a16="http://schemas.microsoft.com/office/drawing/2014/main" id="{8E2962EC-F101-4CE8-8FA5-17C8A1448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308">
                  <a:extLst>
                    <a:ext uri="{FF2B5EF4-FFF2-40B4-BE49-F238E27FC236}">
                      <a16:creationId xmlns:a16="http://schemas.microsoft.com/office/drawing/2014/main" id="{D10F9FDF-A084-41D1-A1B3-692B50C5C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309">
                  <a:extLst>
                    <a:ext uri="{FF2B5EF4-FFF2-40B4-BE49-F238E27FC236}">
                      <a16:creationId xmlns:a16="http://schemas.microsoft.com/office/drawing/2014/main" id="{F52303DF-8F1E-49B8-B289-2830D321A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310">
                  <a:extLst>
                    <a:ext uri="{FF2B5EF4-FFF2-40B4-BE49-F238E27FC236}">
                      <a16:creationId xmlns:a16="http://schemas.microsoft.com/office/drawing/2014/main" id="{84A1CE9E-2BDE-4BCA-9656-6CF49A9DE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311">
                  <a:extLst>
                    <a:ext uri="{FF2B5EF4-FFF2-40B4-BE49-F238E27FC236}">
                      <a16:creationId xmlns:a16="http://schemas.microsoft.com/office/drawing/2014/main" id="{C990C4D5-8560-40A1-B3D1-C3823C5F9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312">
                  <a:extLst>
                    <a:ext uri="{FF2B5EF4-FFF2-40B4-BE49-F238E27FC236}">
                      <a16:creationId xmlns:a16="http://schemas.microsoft.com/office/drawing/2014/main" id="{F09036DF-CC34-4600-8FB7-A60425E04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13">
                  <a:extLst>
                    <a:ext uri="{FF2B5EF4-FFF2-40B4-BE49-F238E27FC236}">
                      <a16:creationId xmlns:a16="http://schemas.microsoft.com/office/drawing/2014/main" id="{E911EBC0-D1F6-4879-9264-B93C3D3F5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14">
                  <a:extLst>
                    <a:ext uri="{FF2B5EF4-FFF2-40B4-BE49-F238E27FC236}">
                      <a16:creationId xmlns:a16="http://schemas.microsoft.com/office/drawing/2014/main" id="{E0D63926-6CB1-4A32-9BC1-1DD4826CE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315">
                  <a:extLst>
                    <a:ext uri="{FF2B5EF4-FFF2-40B4-BE49-F238E27FC236}">
                      <a16:creationId xmlns:a16="http://schemas.microsoft.com/office/drawing/2014/main" id="{5EC9EE18-40B7-4957-A165-3413CB864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6">
                  <a:extLst>
                    <a:ext uri="{FF2B5EF4-FFF2-40B4-BE49-F238E27FC236}">
                      <a16:creationId xmlns:a16="http://schemas.microsoft.com/office/drawing/2014/main" id="{C8A328C5-F988-4860-8B87-1B9E5A164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17">
                  <a:extLst>
                    <a:ext uri="{FF2B5EF4-FFF2-40B4-BE49-F238E27FC236}">
                      <a16:creationId xmlns:a16="http://schemas.microsoft.com/office/drawing/2014/main" id="{A2ADF7FB-7534-4E38-9ACF-49FD6C1E4D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318">
                  <a:extLst>
                    <a:ext uri="{FF2B5EF4-FFF2-40B4-BE49-F238E27FC236}">
                      <a16:creationId xmlns:a16="http://schemas.microsoft.com/office/drawing/2014/main" id="{E9ADC29F-7C94-45A1-8750-E0D934DE7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319">
                  <a:extLst>
                    <a:ext uri="{FF2B5EF4-FFF2-40B4-BE49-F238E27FC236}">
                      <a16:creationId xmlns:a16="http://schemas.microsoft.com/office/drawing/2014/main" id="{984F9474-CA73-42BE-B512-B30349D94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320">
                  <a:extLst>
                    <a:ext uri="{FF2B5EF4-FFF2-40B4-BE49-F238E27FC236}">
                      <a16:creationId xmlns:a16="http://schemas.microsoft.com/office/drawing/2014/main" id="{9EAEF0AE-C427-46DE-B448-C0C42D910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21">
                  <a:extLst>
                    <a:ext uri="{FF2B5EF4-FFF2-40B4-BE49-F238E27FC236}">
                      <a16:creationId xmlns:a16="http://schemas.microsoft.com/office/drawing/2014/main" id="{6A16A40E-4E01-4BB3-BB84-B5BEF8F6E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2">
                  <a:extLst>
                    <a:ext uri="{FF2B5EF4-FFF2-40B4-BE49-F238E27FC236}">
                      <a16:creationId xmlns:a16="http://schemas.microsoft.com/office/drawing/2014/main" id="{16756DA0-6AD7-4E6F-B001-0E0C63C3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23">
                  <a:extLst>
                    <a:ext uri="{FF2B5EF4-FFF2-40B4-BE49-F238E27FC236}">
                      <a16:creationId xmlns:a16="http://schemas.microsoft.com/office/drawing/2014/main" id="{F2C40A22-FED1-4AF2-836B-52F41C7E0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24">
                  <a:extLst>
                    <a:ext uri="{FF2B5EF4-FFF2-40B4-BE49-F238E27FC236}">
                      <a16:creationId xmlns:a16="http://schemas.microsoft.com/office/drawing/2014/main" id="{E70CFA0B-D0B4-4DCF-9977-6BFE5C7C1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25">
                  <a:extLst>
                    <a:ext uri="{FF2B5EF4-FFF2-40B4-BE49-F238E27FC236}">
                      <a16:creationId xmlns:a16="http://schemas.microsoft.com/office/drawing/2014/main" id="{08A30FCB-64F3-442E-8B12-CA6EE576D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26">
                  <a:extLst>
                    <a:ext uri="{FF2B5EF4-FFF2-40B4-BE49-F238E27FC236}">
                      <a16:creationId xmlns:a16="http://schemas.microsoft.com/office/drawing/2014/main" id="{C4B012D7-1708-406A-9223-D5CF530B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27">
                  <a:extLst>
                    <a:ext uri="{FF2B5EF4-FFF2-40B4-BE49-F238E27FC236}">
                      <a16:creationId xmlns:a16="http://schemas.microsoft.com/office/drawing/2014/main" id="{3F87D0B1-B2A6-4285-BCA4-9A412061F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28">
                  <a:extLst>
                    <a:ext uri="{FF2B5EF4-FFF2-40B4-BE49-F238E27FC236}">
                      <a16:creationId xmlns:a16="http://schemas.microsoft.com/office/drawing/2014/main" id="{95536DCF-8EFC-475B-8FD7-E3E5F21E5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29">
                  <a:extLst>
                    <a:ext uri="{FF2B5EF4-FFF2-40B4-BE49-F238E27FC236}">
                      <a16:creationId xmlns:a16="http://schemas.microsoft.com/office/drawing/2014/main" id="{052AAB80-2F4D-488B-A6D6-BE44959FB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330">
                  <a:extLst>
                    <a:ext uri="{FF2B5EF4-FFF2-40B4-BE49-F238E27FC236}">
                      <a16:creationId xmlns:a16="http://schemas.microsoft.com/office/drawing/2014/main" id="{B1069C87-CBDB-42F5-995C-36B8A46B6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331">
                  <a:extLst>
                    <a:ext uri="{FF2B5EF4-FFF2-40B4-BE49-F238E27FC236}">
                      <a16:creationId xmlns:a16="http://schemas.microsoft.com/office/drawing/2014/main" id="{2D0B65C0-F777-4FCD-9078-B6A85863C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332">
                  <a:extLst>
                    <a:ext uri="{FF2B5EF4-FFF2-40B4-BE49-F238E27FC236}">
                      <a16:creationId xmlns:a16="http://schemas.microsoft.com/office/drawing/2014/main" id="{D1FE1493-0334-4757-A64B-AC960D4CD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333">
                  <a:extLst>
                    <a:ext uri="{FF2B5EF4-FFF2-40B4-BE49-F238E27FC236}">
                      <a16:creationId xmlns:a16="http://schemas.microsoft.com/office/drawing/2014/main" id="{E41011DF-79A2-448F-99DD-315F8CE28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334">
                  <a:extLst>
                    <a:ext uri="{FF2B5EF4-FFF2-40B4-BE49-F238E27FC236}">
                      <a16:creationId xmlns:a16="http://schemas.microsoft.com/office/drawing/2014/main" id="{D0A0B129-7552-4DA4-BE63-F4989E300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335">
                  <a:extLst>
                    <a:ext uri="{FF2B5EF4-FFF2-40B4-BE49-F238E27FC236}">
                      <a16:creationId xmlns:a16="http://schemas.microsoft.com/office/drawing/2014/main" id="{A025CFD7-13C4-4B0F-AC37-EE56BD736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336">
                  <a:extLst>
                    <a:ext uri="{FF2B5EF4-FFF2-40B4-BE49-F238E27FC236}">
                      <a16:creationId xmlns:a16="http://schemas.microsoft.com/office/drawing/2014/main" id="{C00DB942-131C-4518-B050-29E23B3D4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337">
                  <a:extLst>
                    <a:ext uri="{FF2B5EF4-FFF2-40B4-BE49-F238E27FC236}">
                      <a16:creationId xmlns:a16="http://schemas.microsoft.com/office/drawing/2014/main" id="{BEA9DE6C-2F0B-4379-B9A0-DCF52FE7B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338">
                  <a:extLst>
                    <a:ext uri="{FF2B5EF4-FFF2-40B4-BE49-F238E27FC236}">
                      <a16:creationId xmlns:a16="http://schemas.microsoft.com/office/drawing/2014/main" id="{FEBF2B24-E3E1-4003-8456-EE60E2A29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339">
                  <a:extLst>
                    <a:ext uri="{FF2B5EF4-FFF2-40B4-BE49-F238E27FC236}">
                      <a16:creationId xmlns:a16="http://schemas.microsoft.com/office/drawing/2014/main" id="{2AF837FD-EC8F-4633-8113-795DFDC8E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340">
                  <a:extLst>
                    <a:ext uri="{FF2B5EF4-FFF2-40B4-BE49-F238E27FC236}">
                      <a16:creationId xmlns:a16="http://schemas.microsoft.com/office/drawing/2014/main" id="{B22B95A2-D852-400A-9E12-C2BF621A7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41">
                  <a:extLst>
                    <a:ext uri="{FF2B5EF4-FFF2-40B4-BE49-F238E27FC236}">
                      <a16:creationId xmlns:a16="http://schemas.microsoft.com/office/drawing/2014/main" id="{69AC8154-1111-4320-9F6F-51D411039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42">
                  <a:extLst>
                    <a:ext uri="{FF2B5EF4-FFF2-40B4-BE49-F238E27FC236}">
                      <a16:creationId xmlns:a16="http://schemas.microsoft.com/office/drawing/2014/main" id="{D5D16960-AE5E-4709-9B5E-31917341D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343">
                  <a:extLst>
                    <a:ext uri="{FF2B5EF4-FFF2-40B4-BE49-F238E27FC236}">
                      <a16:creationId xmlns:a16="http://schemas.microsoft.com/office/drawing/2014/main" id="{02817D0E-CD9D-4EF1-A217-E01493011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344">
                  <a:extLst>
                    <a:ext uri="{FF2B5EF4-FFF2-40B4-BE49-F238E27FC236}">
                      <a16:creationId xmlns:a16="http://schemas.microsoft.com/office/drawing/2014/main" id="{5B7723CF-486B-4754-B171-4C95B4B93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345">
                  <a:extLst>
                    <a:ext uri="{FF2B5EF4-FFF2-40B4-BE49-F238E27FC236}">
                      <a16:creationId xmlns:a16="http://schemas.microsoft.com/office/drawing/2014/main" id="{1800A2BA-B6E0-4DAF-BB07-EBB9E2E05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346">
                  <a:extLst>
                    <a:ext uri="{FF2B5EF4-FFF2-40B4-BE49-F238E27FC236}">
                      <a16:creationId xmlns:a16="http://schemas.microsoft.com/office/drawing/2014/main" id="{AFDCF8AE-D015-4515-B71B-F9176023E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347">
                  <a:extLst>
                    <a:ext uri="{FF2B5EF4-FFF2-40B4-BE49-F238E27FC236}">
                      <a16:creationId xmlns:a16="http://schemas.microsoft.com/office/drawing/2014/main" id="{B51C7D73-0857-49BF-98B7-450D18E43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348">
                  <a:extLst>
                    <a:ext uri="{FF2B5EF4-FFF2-40B4-BE49-F238E27FC236}">
                      <a16:creationId xmlns:a16="http://schemas.microsoft.com/office/drawing/2014/main" id="{22878E1A-EB74-4BBF-A67F-ACEE2D5A1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349">
                  <a:extLst>
                    <a:ext uri="{FF2B5EF4-FFF2-40B4-BE49-F238E27FC236}">
                      <a16:creationId xmlns:a16="http://schemas.microsoft.com/office/drawing/2014/main" id="{7F1FCBC1-FFC4-44B2-ABB8-EC1D1EB24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350">
                  <a:extLst>
                    <a:ext uri="{FF2B5EF4-FFF2-40B4-BE49-F238E27FC236}">
                      <a16:creationId xmlns:a16="http://schemas.microsoft.com/office/drawing/2014/main" id="{9E625825-28D6-462F-A7DF-2C2E48EE5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351">
                  <a:extLst>
                    <a:ext uri="{FF2B5EF4-FFF2-40B4-BE49-F238E27FC236}">
                      <a16:creationId xmlns:a16="http://schemas.microsoft.com/office/drawing/2014/main" id="{F7760566-C9F0-4AAC-AB51-795C7E827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352">
                  <a:extLst>
                    <a:ext uri="{FF2B5EF4-FFF2-40B4-BE49-F238E27FC236}">
                      <a16:creationId xmlns:a16="http://schemas.microsoft.com/office/drawing/2014/main" id="{CA3B059E-56E5-46B8-AD0F-E464B202B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353">
                  <a:extLst>
                    <a:ext uri="{FF2B5EF4-FFF2-40B4-BE49-F238E27FC236}">
                      <a16:creationId xmlns:a16="http://schemas.microsoft.com/office/drawing/2014/main" id="{FC81BBB3-66E8-45D7-B947-4BE83455D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354">
                  <a:extLst>
                    <a:ext uri="{FF2B5EF4-FFF2-40B4-BE49-F238E27FC236}">
                      <a16:creationId xmlns:a16="http://schemas.microsoft.com/office/drawing/2014/main" id="{2A3B404B-F80A-4C28-8CCB-FC58E5B39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355">
                  <a:extLst>
                    <a:ext uri="{FF2B5EF4-FFF2-40B4-BE49-F238E27FC236}">
                      <a16:creationId xmlns:a16="http://schemas.microsoft.com/office/drawing/2014/main" id="{9E3166DD-B8D3-4F81-9EAC-FA100BD91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56">
                  <a:extLst>
                    <a:ext uri="{FF2B5EF4-FFF2-40B4-BE49-F238E27FC236}">
                      <a16:creationId xmlns:a16="http://schemas.microsoft.com/office/drawing/2014/main" id="{BC7148A3-EB32-4799-9A35-C150798E95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357">
                  <a:extLst>
                    <a:ext uri="{FF2B5EF4-FFF2-40B4-BE49-F238E27FC236}">
                      <a16:creationId xmlns:a16="http://schemas.microsoft.com/office/drawing/2014/main" id="{D29EA4BD-F4E2-4B60-AD72-7603408B5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58">
                  <a:extLst>
                    <a:ext uri="{FF2B5EF4-FFF2-40B4-BE49-F238E27FC236}">
                      <a16:creationId xmlns:a16="http://schemas.microsoft.com/office/drawing/2014/main" id="{954DB50D-ECCF-4383-8B0E-19FB418D7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359">
                  <a:extLst>
                    <a:ext uri="{FF2B5EF4-FFF2-40B4-BE49-F238E27FC236}">
                      <a16:creationId xmlns:a16="http://schemas.microsoft.com/office/drawing/2014/main" id="{7DCACC3F-206D-4621-829C-BB47C732E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360">
                  <a:extLst>
                    <a:ext uri="{FF2B5EF4-FFF2-40B4-BE49-F238E27FC236}">
                      <a16:creationId xmlns:a16="http://schemas.microsoft.com/office/drawing/2014/main" id="{D08D166F-C9D8-4F41-92DC-69A70E246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361">
                  <a:extLst>
                    <a:ext uri="{FF2B5EF4-FFF2-40B4-BE49-F238E27FC236}">
                      <a16:creationId xmlns:a16="http://schemas.microsoft.com/office/drawing/2014/main" id="{CB9C0AAC-F49B-4446-B7DC-F9F7EC27B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362">
                  <a:extLst>
                    <a:ext uri="{FF2B5EF4-FFF2-40B4-BE49-F238E27FC236}">
                      <a16:creationId xmlns:a16="http://schemas.microsoft.com/office/drawing/2014/main" id="{B86A2849-CBE9-4658-B192-DF9A2BCBB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363">
                  <a:extLst>
                    <a:ext uri="{FF2B5EF4-FFF2-40B4-BE49-F238E27FC236}">
                      <a16:creationId xmlns:a16="http://schemas.microsoft.com/office/drawing/2014/main" id="{D9C7F80A-E345-48B6-997A-0EAA7C442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364">
                  <a:extLst>
                    <a:ext uri="{FF2B5EF4-FFF2-40B4-BE49-F238E27FC236}">
                      <a16:creationId xmlns:a16="http://schemas.microsoft.com/office/drawing/2014/main" id="{0177B7EB-24F0-4260-9476-257486F0C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365">
                  <a:extLst>
                    <a:ext uri="{FF2B5EF4-FFF2-40B4-BE49-F238E27FC236}">
                      <a16:creationId xmlns:a16="http://schemas.microsoft.com/office/drawing/2014/main" id="{15917A19-D256-400E-88D6-AF9F65739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366">
                  <a:extLst>
                    <a:ext uri="{FF2B5EF4-FFF2-40B4-BE49-F238E27FC236}">
                      <a16:creationId xmlns:a16="http://schemas.microsoft.com/office/drawing/2014/main" id="{10A61320-5B63-420E-80F3-298AF11C7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367">
                  <a:extLst>
                    <a:ext uri="{FF2B5EF4-FFF2-40B4-BE49-F238E27FC236}">
                      <a16:creationId xmlns:a16="http://schemas.microsoft.com/office/drawing/2014/main" id="{D07C2AF6-3C90-40B5-9DD3-E4F893449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368">
                  <a:extLst>
                    <a:ext uri="{FF2B5EF4-FFF2-40B4-BE49-F238E27FC236}">
                      <a16:creationId xmlns:a16="http://schemas.microsoft.com/office/drawing/2014/main" id="{FC570654-05E2-4A64-8167-A33A879A6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369">
                  <a:extLst>
                    <a:ext uri="{FF2B5EF4-FFF2-40B4-BE49-F238E27FC236}">
                      <a16:creationId xmlns:a16="http://schemas.microsoft.com/office/drawing/2014/main" id="{DD7A4D07-9559-4D87-9CC2-93DCD1916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370">
                  <a:extLst>
                    <a:ext uri="{FF2B5EF4-FFF2-40B4-BE49-F238E27FC236}">
                      <a16:creationId xmlns:a16="http://schemas.microsoft.com/office/drawing/2014/main" id="{D5206150-3CA4-410A-8EC4-F5465CAC9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371">
                  <a:extLst>
                    <a:ext uri="{FF2B5EF4-FFF2-40B4-BE49-F238E27FC236}">
                      <a16:creationId xmlns:a16="http://schemas.microsoft.com/office/drawing/2014/main" id="{16776E24-E07D-426F-9281-153EBE380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372">
                  <a:extLst>
                    <a:ext uri="{FF2B5EF4-FFF2-40B4-BE49-F238E27FC236}">
                      <a16:creationId xmlns:a16="http://schemas.microsoft.com/office/drawing/2014/main" id="{DB50AB28-445F-4A8A-ACF3-5885EC915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373">
                  <a:extLst>
                    <a:ext uri="{FF2B5EF4-FFF2-40B4-BE49-F238E27FC236}">
                      <a16:creationId xmlns:a16="http://schemas.microsoft.com/office/drawing/2014/main" id="{079C690E-09A6-4BB0-AF56-352AFA272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374">
                  <a:extLst>
                    <a:ext uri="{FF2B5EF4-FFF2-40B4-BE49-F238E27FC236}">
                      <a16:creationId xmlns:a16="http://schemas.microsoft.com/office/drawing/2014/main" id="{49975776-54A3-4948-AE0C-3F75ADACC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375">
                  <a:extLst>
                    <a:ext uri="{FF2B5EF4-FFF2-40B4-BE49-F238E27FC236}">
                      <a16:creationId xmlns:a16="http://schemas.microsoft.com/office/drawing/2014/main" id="{120C1D0A-F609-4CD9-A973-2DD9279AB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376">
                  <a:extLst>
                    <a:ext uri="{FF2B5EF4-FFF2-40B4-BE49-F238E27FC236}">
                      <a16:creationId xmlns:a16="http://schemas.microsoft.com/office/drawing/2014/main" id="{36712CD4-C880-4234-9FD8-D6A4A4E5C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377">
                  <a:extLst>
                    <a:ext uri="{FF2B5EF4-FFF2-40B4-BE49-F238E27FC236}">
                      <a16:creationId xmlns:a16="http://schemas.microsoft.com/office/drawing/2014/main" id="{566DD592-F222-4DF5-ABED-401FD4E81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378">
                  <a:extLst>
                    <a:ext uri="{FF2B5EF4-FFF2-40B4-BE49-F238E27FC236}">
                      <a16:creationId xmlns:a16="http://schemas.microsoft.com/office/drawing/2014/main" id="{96CE4DDF-708A-485F-A10A-7C80D3EFA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379">
                  <a:extLst>
                    <a:ext uri="{FF2B5EF4-FFF2-40B4-BE49-F238E27FC236}">
                      <a16:creationId xmlns:a16="http://schemas.microsoft.com/office/drawing/2014/main" id="{B08DA5FD-0E6B-447B-A347-9216B224A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380">
                  <a:extLst>
                    <a:ext uri="{FF2B5EF4-FFF2-40B4-BE49-F238E27FC236}">
                      <a16:creationId xmlns:a16="http://schemas.microsoft.com/office/drawing/2014/main" id="{B06FF395-8438-4D95-B413-6F7D9049D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381">
                  <a:extLst>
                    <a:ext uri="{FF2B5EF4-FFF2-40B4-BE49-F238E27FC236}">
                      <a16:creationId xmlns:a16="http://schemas.microsoft.com/office/drawing/2014/main" id="{C14338F7-9E6C-417E-97B3-EB7280D48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382">
                  <a:extLst>
                    <a:ext uri="{FF2B5EF4-FFF2-40B4-BE49-F238E27FC236}">
                      <a16:creationId xmlns:a16="http://schemas.microsoft.com/office/drawing/2014/main" id="{C7E89604-3EC0-4F45-8C2C-036E1C99A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383">
                  <a:extLst>
                    <a:ext uri="{FF2B5EF4-FFF2-40B4-BE49-F238E27FC236}">
                      <a16:creationId xmlns:a16="http://schemas.microsoft.com/office/drawing/2014/main" id="{54A6F631-4690-4F5C-B3CE-D5BC519C7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384">
                  <a:extLst>
                    <a:ext uri="{FF2B5EF4-FFF2-40B4-BE49-F238E27FC236}">
                      <a16:creationId xmlns:a16="http://schemas.microsoft.com/office/drawing/2014/main" id="{F33BF709-8370-4B7B-A85E-0672E77CF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385">
                  <a:extLst>
                    <a:ext uri="{FF2B5EF4-FFF2-40B4-BE49-F238E27FC236}">
                      <a16:creationId xmlns:a16="http://schemas.microsoft.com/office/drawing/2014/main" id="{F4D76E0F-71C1-4BBF-9473-62F5E1F88E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386">
                  <a:extLst>
                    <a:ext uri="{FF2B5EF4-FFF2-40B4-BE49-F238E27FC236}">
                      <a16:creationId xmlns:a16="http://schemas.microsoft.com/office/drawing/2014/main" id="{638FBB11-FCA1-4DE1-91ED-0369DE1CC2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387">
                  <a:extLst>
                    <a:ext uri="{FF2B5EF4-FFF2-40B4-BE49-F238E27FC236}">
                      <a16:creationId xmlns:a16="http://schemas.microsoft.com/office/drawing/2014/main" id="{B370EAF9-6408-4B54-88FE-97FE7C2E2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388">
                  <a:extLst>
                    <a:ext uri="{FF2B5EF4-FFF2-40B4-BE49-F238E27FC236}">
                      <a16:creationId xmlns:a16="http://schemas.microsoft.com/office/drawing/2014/main" id="{4B75540C-2D1E-422B-A9AF-30D4EA2C1E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389">
                  <a:extLst>
                    <a:ext uri="{FF2B5EF4-FFF2-40B4-BE49-F238E27FC236}">
                      <a16:creationId xmlns:a16="http://schemas.microsoft.com/office/drawing/2014/main" id="{01967CDF-7747-49DD-9244-4371FD5F2D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390">
                  <a:extLst>
                    <a:ext uri="{FF2B5EF4-FFF2-40B4-BE49-F238E27FC236}">
                      <a16:creationId xmlns:a16="http://schemas.microsoft.com/office/drawing/2014/main" id="{77A938FC-E93F-43D9-9DAF-C784D93A41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391">
                  <a:extLst>
                    <a:ext uri="{FF2B5EF4-FFF2-40B4-BE49-F238E27FC236}">
                      <a16:creationId xmlns:a16="http://schemas.microsoft.com/office/drawing/2014/main" id="{1370D2A5-7E16-4FF3-BAFE-BA475E7F44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392">
                  <a:extLst>
                    <a:ext uri="{FF2B5EF4-FFF2-40B4-BE49-F238E27FC236}">
                      <a16:creationId xmlns:a16="http://schemas.microsoft.com/office/drawing/2014/main" id="{0AABDA16-4A8A-40D3-987B-99C155FFC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393">
                  <a:extLst>
                    <a:ext uri="{FF2B5EF4-FFF2-40B4-BE49-F238E27FC236}">
                      <a16:creationId xmlns:a16="http://schemas.microsoft.com/office/drawing/2014/main" id="{A6696C4E-A405-40AE-95E9-F84488B22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394">
                  <a:extLst>
                    <a:ext uri="{FF2B5EF4-FFF2-40B4-BE49-F238E27FC236}">
                      <a16:creationId xmlns:a16="http://schemas.microsoft.com/office/drawing/2014/main" id="{1D4BEB3F-0319-4905-A452-720ED4A68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395">
                  <a:extLst>
                    <a:ext uri="{FF2B5EF4-FFF2-40B4-BE49-F238E27FC236}">
                      <a16:creationId xmlns:a16="http://schemas.microsoft.com/office/drawing/2014/main" id="{BCFE619E-9F8A-49AD-B528-F9A71D276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396">
                  <a:extLst>
                    <a:ext uri="{FF2B5EF4-FFF2-40B4-BE49-F238E27FC236}">
                      <a16:creationId xmlns:a16="http://schemas.microsoft.com/office/drawing/2014/main" id="{A113D3CD-0F8E-49FA-85E6-F4AB8384E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397">
                  <a:extLst>
                    <a:ext uri="{FF2B5EF4-FFF2-40B4-BE49-F238E27FC236}">
                      <a16:creationId xmlns:a16="http://schemas.microsoft.com/office/drawing/2014/main" id="{E21CAF0D-BB12-40AF-AD13-C6F8FA5F7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398">
                  <a:extLst>
                    <a:ext uri="{FF2B5EF4-FFF2-40B4-BE49-F238E27FC236}">
                      <a16:creationId xmlns:a16="http://schemas.microsoft.com/office/drawing/2014/main" id="{06A834B7-A5AD-4151-9A5E-BACFA1849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399">
                  <a:extLst>
                    <a:ext uri="{FF2B5EF4-FFF2-40B4-BE49-F238E27FC236}">
                      <a16:creationId xmlns:a16="http://schemas.microsoft.com/office/drawing/2014/main" id="{9F14C90B-E81B-44E0-8787-EDC6B290F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00">
                  <a:extLst>
                    <a:ext uri="{FF2B5EF4-FFF2-40B4-BE49-F238E27FC236}">
                      <a16:creationId xmlns:a16="http://schemas.microsoft.com/office/drawing/2014/main" id="{E11E139A-C906-4646-B240-CB7F1E174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01">
                  <a:extLst>
                    <a:ext uri="{FF2B5EF4-FFF2-40B4-BE49-F238E27FC236}">
                      <a16:creationId xmlns:a16="http://schemas.microsoft.com/office/drawing/2014/main" id="{FFDB18E9-D7BD-42FF-BC43-755BE8933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02">
                  <a:extLst>
                    <a:ext uri="{FF2B5EF4-FFF2-40B4-BE49-F238E27FC236}">
                      <a16:creationId xmlns:a16="http://schemas.microsoft.com/office/drawing/2014/main" id="{EC423285-D0FB-4B48-88A1-B9970155E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403">
                  <a:extLst>
                    <a:ext uri="{FF2B5EF4-FFF2-40B4-BE49-F238E27FC236}">
                      <a16:creationId xmlns:a16="http://schemas.microsoft.com/office/drawing/2014/main" id="{EECD3328-BB63-4732-9A1A-EA39FFBC1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404">
                  <a:extLst>
                    <a:ext uri="{FF2B5EF4-FFF2-40B4-BE49-F238E27FC236}">
                      <a16:creationId xmlns:a16="http://schemas.microsoft.com/office/drawing/2014/main" id="{5C47D50A-1477-4ECC-821E-C09EE912C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405">
                  <a:extLst>
                    <a:ext uri="{FF2B5EF4-FFF2-40B4-BE49-F238E27FC236}">
                      <a16:creationId xmlns:a16="http://schemas.microsoft.com/office/drawing/2014/main" id="{5F7EA235-1810-4B87-B796-A9A2A243F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406">
                  <a:extLst>
                    <a:ext uri="{FF2B5EF4-FFF2-40B4-BE49-F238E27FC236}">
                      <a16:creationId xmlns:a16="http://schemas.microsoft.com/office/drawing/2014/main" id="{A9E968E4-CE37-4C0D-907D-BC374FEEF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407">
                  <a:extLst>
                    <a:ext uri="{FF2B5EF4-FFF2-40B4-BE49-F238E27FC236}">
                      <a16:creationId xmlns:a16="http://schemas.microsoft.com/office/drawing/2014/main" id="{327BC73E-0721-433A-AB12-DFDFE6ADC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408">
                  <a:extLst>
                    <a:ext uri="{FF2B5EF4-FFF2-40B4-BE49-F238E27FC236}">
                      <a16:creationId xmlns:a16="http://schemas.microsoft.com/office/drawing/2014/main" id="{30973BCA-C4F1-4F03-B9A7-CF3E2523B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409">
                  <a:extLst>
                    <a:ext uri="{FF2B5EF4-FFF2-40B4-BE49-F238E27FC236}">
                      <a16:creationId xmlns:a16="http://schemas.microsoft.com/office/drawing/2014/main" id="{908B56F5-501B-4D56-99AC-CD2FC54B9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410">
                  <a:extLst>
                    <a:ext uri="{FF2B5EF4-FFF2-40B4-BE49-F238E27FC236}">
                      <a16:creationId xmlns:a16="http://schemas.microsoft.com/office/drawing/2014/main" id="{58088CCA-0F43-4C78-B084-1753A7F05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411">
                  <a:extLst>
                    <a:ext uri="{FF2B5EF4-FFF2-40B4-BE49-F238E27FC236}">
                      <a16:creationId xmlns:a16="http://schemas.microsoft.com/office/drawing/2014/main" id="{8322A601-049C-4257-882E-66403A3BC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412">
                  <a:extLst>
                    <a:ext uri="{FF2B5EF4-FFF2-40B4-BE49-F238E27FC236}">
                      <a16:creationId xmlns:a16="http://schemas.microsoft.com/office/drawing/2014/main" id="{A7A8473C-5C45-41AE-ADFF-7240F647B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413">
                  <a:extLst>
                    <a:ext uri="{FF2B5EF4-FFF2-40B4-BE49-F238E27FC236}">
                      <a16:creationId xmlns:a16="http://schemas.microsoft.com/office/drawing/2014/main" id="{C6DAC56C-A71D-4872-BA93-161700FD7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414">
                  <a:extLst>
                    <a:ext uri="{FF2B5EF4-FFF2-40B4-BE49-F238E27FC236}">
                      <a16:creationId xmlns:a16="http://schemas.microsoft.com/office/drawing/2014/main" id="{88C3F1C0-D1FC-4254-81C9-14CEE0F85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415">
                  <a:extLst>
                    <a:ext uri="{FF2B5EF4-FFF2-40B4-BE49-F238E27FC236}">
                      <a16:creationId xmlns:a16="http://schemas.microsoft.com/office/drawing/2014/main" id="{6B832641-3160-4FDE-BAD7-603563A2FB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416">
                  <a:extLst>
                    <a:ext uri="{FF2B5EF4-FFF2-40B4-BE49-F238E27FC236}">
                      <a16:creationId xmlns:a16="http://schemas.microsoft.com/office/drawing/2014/main" id="{19C25516-1837-4F58-B122-84D6F3CD47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417">
                  <a:extLst>
                    <a:ext uri="{FF2B5EF4-FFF2-40B4-BE49-F238E27FC236}">
                      <a16:creationId xmlns:a16="http://schemas.microsoft.com/office/drawing/2014/main" id="{288E805C-52C0-4074-8CE9-FDB2CD161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418">
                  <a:extLst>
                    <a:ext uri="{FF2B5EF4-FFF2-40B4-BE49-F238E27FC236}">
                      <a16:creationId xmlns:a16="http://schemas.microsoft.com/office/drawing/2014/main" id="{1585B393-71BA-40E8-A171-036527F7C9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419">
                  <a:extLst>
                    <a:ext uri="{FF2B5EF4-FFF2-40B4-BE49-F238E27FC236}">
                      <a16:creationId xmlns:a16="http://schemas.microsoft.com/office/drawing/2014/main" id="{9066B513-886F-44DD-882C-76B545066D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420">
                  <a:extLst>
                    <a:ext uri="{FF2B5EF4-FFF2-40B4-BE49-F238E27FC236}">
                      <a16:creationId xmlns:a16="http://schemas.microsoft.com/office/drawing/2014/main" id="{4EECC7B3-5FE9-4522-AB11-F491E9AA45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421">
                  <a:extLst>
                    <a:ext uri="{FF2B5EF4-FFF2-40B4-BE49-F238E27FC236}">
                      <a16:creationId xmlns:a16="http://schemas.microsoft.com/office/drawing/2014/main" id="{4F7CDD68-BEFB-4FFC-BCA1-EA6814C04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422">
                  <a:extLst>
                    <a:ext uri="{FF2B5EF4-FFF2-40B4-BE49-F238E27FC236}">
                      <a16:creationId xmlns:a16="http://schemas.microsoft.com/office/drawing/2014/main" id="{9CDA13BF-C9AA-4835-A479-ACD2E2665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423">
                  <a:extLst>
                    <a:ext uri="{FF2B5EF4-FFF2-40B4-BE49-F238E27FC236}">
                      <a16:creationId xmlns:a16="http://schemas.microsoft.com/office/drawing/2014/main" id="{B21E6BF1-C3A1-4914-B113-0C725F1A29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424">
                  <a:extLst>
                    <a:ext uri="{FF2B5EF4-FFF2-40B4-BE49-F238E27FC236}">
                      <a16:creationId xmlns:a16="http://schemas.microsoft.com/office/drawing/2014/main" id="{B79CF6A2-6C20-4EDA-9214-046771C0B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425">
                  <a:extLst>
                    <a:ext uri="{FF2B5EF4-FFF2-40B4-BE49-F238E27FC236}">
                      <a16:creationId xmlns:a16="http://schemas.microsoft.com/office/drawing/2014/main" id="{CCA0A84E-FE1C-401D-B2B0-38CB58033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26">
                  <a:extLst>
                    <a:ext uri="{FF2B5EF4-FFF2-40B4-BE49-F238E27FC236}">
                      <a16:creationId xmlns:a16="http://schemas.microsoft.com/office/drawing/2014/main" id="{7F3E4CFB-A4BE-4023-959C-F0D594239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27">
                  <a:extLst>
                    <a:ext uri="{FF2B5EF4-FFF2-40B4-BE49-F238E27FC236}">
                      <a16:creationId xmlns:a16="http://schemas.microsoft.com/office/drawing/2014/main" id="{9F14A3D6-689E-41E2-9688-14D08693F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28">
                  <a:extLst>
                    <a:ext uri="{FF2B5EF4-FFF2-40B4-BE49-F238E27FC236}">
                      <a16:creationId xmlns:a16="http://schemas.microsoft.com/office/drawing/2014/main" id="{C16E97BF-D6E8-472A-9AB4-15D6E5732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30">
                  <a:extLst>
                    <a:ext uri="{FF2B5EF4-FFF2-40B4-BE49-F238E27FC236}">
                      <a16:creationId xmlns:a16="http://schemas.microsoft.com/office/drawing/2014/main" id="{92B059AC-E781-4804-946D-8926A46AE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31">
                  <a:extLst>
                    <a:ext uri="{FF2B5EF4-FFF2-40B4-BE49-F238E27FC236}">
                      <a16:creationId xmlns:a16="http://schemas.microsoft.com/office/drawing/2014/main" id="{90114A14-57E6-498F-A371-A51DEBEF4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432">
                  <a:extLst>
                    <a:ext uri="{FF2B5EF4-FFF2-40B4-BE49-F238E27FC236}">
                      <a16:creationId xmlns:a16="http://schemas.microsoft.com/office/drawing/2014/main" id="{06A0D4E8-DD14-4B31-AC36-4FDFC003B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433">
                  <a:extLst>
                    <a:ext uri="{FF2B5EF4-FFF2-40B4-BE49-F238E27FC236}">
                      <a16:creationId xmlns:a16="http://schemas.microsoft.com/office/drawing/2014/main" id="{799D0946-41EE-4604-B800-254BCADEE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434">
                  <a:extLst>
                    <a:ext uri="{FF2B5EF4-FFF2-40B4-BE49-F238E27FC236}">
                      <a16:creationId xmlns:a16="http://schemas.microsoft.com/office/drawing/2014/main" id="{D17B3DCB-26F0-479D-A1B4-476F318F8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435">
                  <a:extLst>
                    <a:ext uri="{FF2B5EF4-FFF2-40B4-BE49-F238E27FC236}">
                      <a16:creationId xmlns:a16="http://schemas.microsoft.com/office/drawing/2014/main" id="{7EA6F1F8-394C-4823-B513-CFC0D9F05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436">
                  <a:extLst>
                    <a:ext uri="{FF2B5EF4-FFF2-40B4-BE49-F238E27FC236}">
                      <a16:creationId xmlns:a16="http://schemas.microsoft.com/office/drawing/2014/main" id="{2B200D07-45BB-445C-9E8E-D8A7731C0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437">
                  <a:extLst>
                    <a:ext uri="{FF2B5EF4-FFF2-40B4-BE49-F238E27FC236}">
                      <a16:creationId xmlns:a16="http://schemas.microsoft.com/office/drawing/2014/main" id="{9F2E1D5E-FD56-46A4-9EE4-89058135D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438">
                  <a:extLst>
                    <a:ext uri="{FF2B5EF4-FFF2-40B4-BE49-F238E27FC236}">
                      <a16:creationId xmlns:a16="http://schemas.microsoft.com/office/drawing/2014/main" id="{575081DE-BC24-4E1E-BD65-E8F22C5B7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439">
                  <a:extLst>
                    <a:ext uri="{FF2B5EF4-FFF2-40B4-BE49-F238E27FC236}">
                      <a16:creationId xmlns:a16="http://schemas.microsoft.com/office/drawing/2014/main" id="{D57660B9-8B47-4EB5-AE5A-DF384FF73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440">
                  <a:extLst>
                    <a:ext uri="{FF2B5EF4-FFF2-40B4-BE49-F238E27FC236}">
                      <a16:creationId xmlns:a16="http://schemas.microsoft.com/office/drawing/2014/main" id="{22BB5CCD-45D5-41AB-8B28-00EE1C461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441">
                  <a:extLst>
                    <a:ext uri="{FF2B5EF4-FFF2-40B4-BE49-F238E27FC236}">
                      <a16:creationId xmlns:a16="http://schemas.microsoft.com/office/drawing/2014/main" id="{09990681-28CB-4A31-86F8-140783D6D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442">
                  <a:extLst>
                    <a:ext uri="{FF2B5EF4-FFF2-40B4-BE49-F238E27FC236}">
                      <a16:creationId xmlns:a16="http://schemas.microsoft.com/office/drawing/2014/main" id="{AA3544D9-B3DB-458E-B6CF-F5D3B1071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443">
                  <a:extLst>
                    <a:ext uri="{FF2B5EF4-FFF2-40B4-BE49-F238E27FC236}">
                      <a16:creationId xmlns:a16="http://schemas.microsoft.com/office/drawing/2014/main" id="{5B298D63-45FB-4336-8281-91AF72D7B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444">
                  <a:extLst>
                    <a:ext uri="{FF2B5EF4-FFF2-40B4-BE49-F238E27FC236}">
                      <a16:creationId xmlns:a16="http://schemas.microsoft.com/office/drawing/2014/main" id="{16B70658-5013-4E23-A85F-8AC91691C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445">
                  <a:extLst>
                    <a:ext uri="{FF2B5EF4-FFF2-40B4-BE49-F238E27FC236}">
                      <a16:creationId xmlns:a16="http://schemas.microsoft.com/office/drawing/2014/main" id="{4C4B5BB8-1D00-4FDA-8510-C7F222839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446">
                  <a:extLst>
                    <a:ext uri="{FF2B5EF4-FFF2-40B4-BE49-F238E27FC236}">
                      <a16:creationId xmlns:a16="http://schemas.microsoft.com/office/drawing/2014/main" id="{8F9DA42D-A1FC-4F17-9FEF-C993BA696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447">
                  <a:extLst>
                    <a:ext uri="{FF2B5EF4-FFF2-40B4-BE49-F238E27FC236}">
                      <a16:creationId xmlns:a16="http://schemas.microsoft.com/office/drawing/2014/main" id="{ED0ABEA8-9C48-40E1-838D-C507B5B4A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448">
                  <a:extLst>
                    <a:ext uri="{FF2B5EF4-FFF2-40B4-BE49-F238E27FC236}">
                      <a16:creationId xmlns:a16="http://schemas.microsoft.com/office/drawing/2014/main" id="{8DA1E2A8-5613-4FFC-86C5-1F910C2E6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449">
                  <a:extLst>
                    <a:ext uri="{FF2B5EF4-FFF2-40B4-BE49-F238E27FC236}">
                      <a16:creationId xmlns:a16="http://schemas.microsoft.com/office/drawing/2014/main" id="{BCF5CADE-A34F-4408-ABED-5B826FB94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450">
                  <a:extLst>
                    <a:ext uri="{FF2B5EF4-FFF2-40B4-BE49-F238E27FC236}">
                      <a16:creationId xmlns:a16="http://schemas.microsoft.com/office/drawing/2014/main" id="{DF4F9A15-B4CB-47D0-9FA0-C05633F65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451">
                  <a:extLst>
                    <a:ext uri="{FF2B5EF4-FFF2-40B4-BE49-F238E27FC236}">
                      <a16:creationId xmlns:a16="http://schemas.microsoft.com/office/drawing/2014/main" id="{13BC4AF3-07B4-4D47-9D74-9275179C5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2" name="Picture 453">
                <a:extLst>
                  <a:ext uri="{FF2B5EF4-FFF2-40B4-BE49-F238E27FC236}">
                    <a16:creationId xmlns:a16="http://schemas.microsoft.com/office/drawing/2014/main" id="{185F092D-0926-456D-B476-FC5040BC25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460">
              <a:extLst>
                <a:ext uri="{FF2B5EF4-FFF2-40B4-BE49-F238E27FC236}">
                  <a16:creationId xmlns:a16="http://schemas.microsoft.com/office/drawing/2014/main" id="{9FCA058C-1897-4424-AB9B-C421E3973015}"/>
                </a:ext>
              </a:extLst>
            </p:cNvPr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10" name="Line 457">
                <a:extLst>
                  <a:ext uri="{FF2B5EF4-FFF2-40B4-BE49-F238E27FC236}">
                    <a16:creationId xmlns:a16="http://schemas.microsoft.com/office/drawing/2014/main" id="{9F04DCD4-2835-411F-AACD-E0CBF3D7A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" name="Line 458">
                <a:extLst>
                  <a:ext uri="{FF2B5EF4-FFF2-40B4-BE49-F238E27FC236}">
                    <a16:creationId xmlns:a16="http://schemas.microsoft.com/office/drawing/2014/main" id="{56A94426-8B6D-431B-866F-80ABA6996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" name="Line 459">
                <a:extLst>
                  <a:ext uri="{FF2B5EF4-FFF2-40B4-BE49-F238E27FC236}">
                    <a16:creationId xmlns:a16="http://schemas.microsoft.com/office/drawing/2014/main" id="{E97FDAA0-9E98-4FE4-8C1A-4CC4818A6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" name="WordArt 455">
                <a:extLst>
                  <a:ext uri="{FF2B5EF4-FFF2-40B4-BE49-F238E27FC236}">
                    <a16:creationId xmlns:a16="http://schemas.microsoft.com/office/drawing/2014/main" id="{9249C8DF-C147-493C-973F-B3E1DE4B439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</a:t>
                </a:r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4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015E-C5B2-41AE-AE22-8C5EA097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with Locks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54B98-62BB-4877-9AFA-860D4142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A9C3D-622C-44D8-AB5A-3C6EE295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B2D88-D213-414D-BD46-04029F45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31E7B-9275-4E51-A33C-ED6D6E8D3CAE}"/>
              </a:ext>
            </a:extLst>
          </p:cNvPr>
          <p:cNvSpPr txBox="1"/>
          <p:nvPr/>
        </p:nvSpPr>
        <p:spPr>
          <a:xfrm>
            <a:off x="1072599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06090-BD7E-4648-BACE-BF4CDEA0B9A6}"/>
              </a:ext>
            </a:extLst>
          </p:cNvPr>
          <p:cNvSpPr txBox="1"/>
          <p:nvPr/>
        </p:nvSpPr>
        <p:spPr>
          <a:xfrm>
            <a:off x="4882381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29439-ED9B-40FA-AFD2-01B8C0B5EC31}"/>
              </a:ext>
            </a:extLst>
          </p:cNvPr>
          <p:cNvSpPr txBox="1"/>
          <p:nvPr/>
        </p:nvSpPr>
        <p:spPr>
          <a:xfrm>
            <a:off x="1072599" y="4963240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Nondeterministic Deadlock</a:t>
            </a:r>
          </a:p>
        </p:txBody>
      </p:sp>
      <p:grpSp>
        <p:nvGrpSpPr>
          <p:cNvPr id="22" name="Group 26">
            <a:extLst>
              <a:ext uri="{FF2B5EF4-FFF2-40B4-BE49-F238E27FC236}">
                <a16:creationId xmlns:a16="http://schemas.microsoft.com/office/drawing/2014/main" id="{3223470B-ADBF-4C5B-9E5D-BF085FC2756E}"/>
              </a:ext>
            </a:extLst>
          </p:cNvPr>
          <p:cNvGrpSpPr>
            <a:grpSpLocks/>
          </p:cNvGrpSpPr>
          <p:nvPr/>
        </p:nvGrpSpPr>
        <p:grpSpPr bwMode="auto">
          <a:xfrm>
            <a:off x="7685981" y="3875507"/>
            <a:ext cx="3232455" cy="1930933"/>
            <a:chOff x="1370" y="1671"/>
            <a:chExt cx="2605" cy="18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3C5241-FF99-442E-9F74-6D468805C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9444EF-5DED-432F-9BBB-C7469C3C0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77DF215A-1B90-4362-B6A0-680B2056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8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89787E82-2253-4485-869A-8C2A9285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67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64AD475F-7290-4E02-A86D-9D39ED8A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685CEAA6-9B54-4EA1-834B-A0E547E06C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9" name="AutoShape 12">
              <a:extLst>
                <a:ext uri="{FF2B5EF4-FFF2-40B4-BE49-F238E27FC236}">
                  <a16:creationId xmlns:a16="http://schemas.microsoft.com/office/drawing/2014/main" id="{0FAFF017-97E1-41B4-BD76-632CA43FC7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AutoShape 13">
              <a:extLst>
                <a:ext uri="{FF2B5EF4-FFF2-40B4-BE49-F238E27FC236}">
                  <a16:creationId xmlns:a16="http://schemas.microsoft.com/office/drawing/2014/main" id="{DE63A77E-D605-4FC8-A0C1-ED1B2D15DD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31" name="Text Box 14">
              <a:extLst>
                <a:ext uri="{FF2B5EF4-FFF2-40B4-BE49-F238E27FC236}">
                  <a16:creationId xmlns:a16="http://schemas.microsoft.com/office/drawing/2014/main" id="{BC544FC5-3350-48F1-8483-BCF58FFE4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" y="1895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720C8A96-0CD0-476D-81FF-E3C5864E7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2851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33" name="Text Box 18">
              <a:extLst>
                <a:ext uri="{FF2B5EF4-FFF2-40B4-BE49-F238E27FC236}">
                  <a16:creationId xmlns:a16="http://schemas.microsoft.com/office/drawing/2014/main" id="{3B3D78FD-0C62-43BC-9EAD-6EF38B9D2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2759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34" name="Text Box 19">
              <a:extLst>
                <a:ext uri="{FF2B5EF4-FFF2-40B4-BE49-F238E27FC236}">
                  <a16:creationId xmlns:a16="http://schemas.microsoft.com/office/drawing/2014/main" id="{16A7F92E-B30D-462E-AAF1-3B1065478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0" y="1998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9413-A5CC-4011-97AD-FE572F1B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with Locks: Unlucky Case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31429-EC08-48A9-84FC-E38A908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9CAAC-4522-42C6-9264-9EBEFBBB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76452-6401-4057-B39E-62AF836D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7813B-3DA8-495A-AC27-83621EF22280}"/>
              </a:ext>
            </a:extLst>
          </p:cNvPr>
          <p:cNvSpPr txBox="1"/>
          <p:nvPr/>
        </p:nvSpPr>
        <p:spPr>
          <a:xfrm>
            <a:off x="1066800" y="2133600"/>
            <a:ext cx="3943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&lt;stalled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endParaRPr lang="en-US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unreachable&gt;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0D49C-ECDA-47AD-9582-2AE0468F8F76}"/>
              </a:ext>
            </a:extLst>
          </p:cNvPr>
          <p:cNvSpPr txBox="1"/>
          <p:nvPr/>
        </p:nvSpPr>
        <p:spPr>
          <a:xfrm>
            <a:off x="4876687" y="2133599"/>
            <a:ext cx="4131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&lt;stalled&gt;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endParaRPr lang="en-US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unreachable&gt;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3223470B-ADBF-4C5B-9E5D-BF085FC2756E}"/>
              </a:ext>
            </a:extLst>
          </p:cNvPr>
          <p:cNvGrpSpPr>
            <a:grpSpLocks/>
          </p:cNvGrpSpPr>
          <p:nvPr/>
        </p:nvGrpSpPr>
        <p:grpSpPr bwMode="auto">
          <a:xfrm>
            <a:off x="7685981" y="3875507"/>
            <a:ext cx="3232455" cy="1930933"/>
            <a:chOff x="1370" y="1671"/>
            <a:chExt cx="2605" cy="1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3C5241-FF99-442E-9F74-6D468805C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9444EF-5DED-432F-9BBB-C7469C3C0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77DF215A-1B90-4362-B6A0-680B2056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8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89787E82-2253-4485-869A-8C2A9285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67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64AD475F-7290-4E02-A86D-9D39ED8A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685CEAA6-9B54-4EA1-834B-A0E547E06C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2">
              <a:extLst>
                <a:ext uri="{FF2B5EF4-FFF2-40B4-BE49-F238E27FC236}">
                  <a16:creationId xmlns:a16="http://schemas.microsoft.com/office/drawing/2014/main" id="{0FAFF017-97E1-41B4-BD76-632CA43FC7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6" name="AutoShape 13">
              <a:extLst>
                <a:ext uri="{FF2B5EF4-FFF2-40B4-BE49-F238E27FC236}">
                  <a16:creationId xmlns:a16="http://schemas.microsoft.com/office/drawing/2014/main" id="{DE63A77E-D605-4FC8-A0C1-ED1B2D15DD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BC544FC5-3350-48F1-8483-BCF58FFE4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" y="1895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720C8A96-0CD0-476D-81FF-E3C5864E7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2851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3B3D78FD-0C62-43BC-9EAD-6EF38B9D2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2759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16A7F92E-B30D-462E-AAF1-3B1065478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0" y="1998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5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2D75-052C-4CFD-A7A4-2133F968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with Locks: “Lucky” Case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ECA92-50A2-4F15-85A5-D48EDFCB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EC44A-A3C1-4D09-B24C-DC12AB0E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CDFE1-E516-440F-B961-886FE9F4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268F3-C391-4505-B737-BC4CDA6D16B3}"/>
              </a:ext>
            </a:extLst>
          </p:cNvPr>
          <p:cNvSpPr txBox="1"/>
          <p:nvPr/>
        </p:nvSpPr>
        <p:spPr>
          <a:xfrm>
            <a:off x="1074261" y="2133599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A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4DF15-7C7D-4D42-8486-631F46DF5B1C}"/>
              </a:ext>
            </a:extLst>
          </p:cNvPr>
          <p:cNvSpPr txBox="1"/>
          <p:nvPr/>
        </p:nvSpPr>
        <p:spPr>
          <a:xfrm>
            <a:off x="4886006" y="2129046"/>
            <a:ext cx="260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B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9D926-FA3C-49B6-9F28-B595DED529F7}"/>
              </a:ext>
            </a:extLst>
          </p:cNvPr>
          <p:cNvSpPr txBox="1"/>
          <p:nvPr/>
        </p:nvSpPr>
        <p:spPr>
          <a:xfrm>
            <a:off x="1074261" y="6049549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Sometimes, schedule won’t trigger deadlock</a:t>
            </a:r>
          </a:p>
        </p:txBody>
      </p:sp>
      <p:grpSp>
        <p:nvGrpSpPr>
          <p:cNvPr id="23" name="Group 26">
            <a:extLst>
              <a:ext uri="{FF2B5EF4-FFF2-40B4-BE49-F238E27FC236}">
                <a16:creationId xmlns:a16="http://schemas.microsoft.com/office/drawing/2014/main" id="{3223470B-ADBF-4C5B-9E5D-BF085FC2756E}"/>
              </a:ext>
            </a:extLst>
          </p:cNvPr>
          <p:cNvGrpSpPr>
            <a:grpSpLocks/>
          </p:cNvGrpSpPr>
          <p:nvPr/>
        </p:nvGrpSpPr>
        <p:grpSpPr bwMode="auto">
          <a:xfrm>
            <a:off x="7685981" y="3875507"/>
            <a:ext cx="3232455" cy="1930933"/>
            <a:chOff x="1370" y="1671"/>
            <a:chExt cx="2605" cy="18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3C5241-FF99-442E-9F74-6D468805C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D9444EF-5DED-432F-9BBB-C7469C3C0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77DF215A-1B90-4362-B6A0-680B2056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8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89787E82-2253-4485-869A-8C2A9285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67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8" name="AutoShape 10">
              <a:extLst>
                <a:ext uri="{FF2B5EF4-FFF2-40B4-BE49-F238E27FC236}">
                  <a16:creationId xmlns:a16="http://schemas.microsoft.com/office/drawing/2014/main" id="{64AD475F-7290-4E02-A86D-9D39ED8A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9" name="AutoShape 11">
              <a:extLst>
                <a:ext uri="{FF2B5EF4-FFF2-40B4-BE49-F238E27FC236}">
                  <a16:creationId xmlns:a16="http://schemas.microsoft.com/office/drawing/2014/main" id="{685CEAA6-9B54-4EA1-834B-A0E547E06C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AutoShape 12">
              <a:extLst>
                <a:ext uri="{FF2B5EF4-FFF2-40B4-BE49-F238E27FC236}">
                  <a16:creationId xmlns:a16="http://schemas.microsoft.com/office/drawing/2014/main" id="{0FAFF017-97E1-41B4-BD76-632CA43FC7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31" name="AutoShape 13">
              <a:extLst>
                <a:ext uri="{FF2B5EF4-FFF2-40B4-BE49-F238E27FC236}">
                  <a16:creationId xmlns:a16="http://schemas.microsoft.com/office/drawing/2014/main" id="{DE63A77E-D605-4FC8-A0C1-ED1B2D15DD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32" name="Text Box 14">
              <a:extLst>
                <a:ext uri="{FF2B5EF4-FFF2-40B4-BE49-F238E27FC236}">
                  <a16:creationId xmlns:a16="http://schemas.microsoft.com/office/drawing/2014/main" id="{BC544FC5-3350-48F1-8483-BCF58FFE4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" y="1895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720C8A96-0CD0-476D-81FF-E3C5864E7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2851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34" name="Text Box 18">
              <a:extLst>
                <a:ext uri="{FF2B5EF4-FFF2-40B4-BE49-F238E27FC236}">
                  <a16:creationId xmlns:a16="http://schemas.microsoft.com/office/drawing/2014/main" id="{3B3D78FD-0C62-43BC-9EAD-6EF38B9D2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2759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16A7F92E-B30D-462E-AAF1-3B1065478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0" y="1998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5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5CAD-7EE6-49C4-8CF8-832C5583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Types of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2E90-7BC1-4975-9B6A-9D0D251C3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Threads often block waiting for resources</a:t>
            </a:r>
          </a:p>
          <a:p>
            <a:pPr lvl="1"/>
            <a:r>
              <a:rPr lang="en-US" dirty="0" smtClean="0"/>
              <a:t>Locks</a:t>
            </a:r>
          </a:p>
          <a:p>
            <a:pPr lvl="1"/>
            <a:r>
              <a:rPr lang="en-US" dirty="0" smtClean="0"/>
              <a:t>Terminals</a:t>
            </a:r>
          </a:p>
          <a:p>
            <a:pPr lvl="1"/>
            <a:r>
              <a:rPr lang="en-US" dirty="0" smtClean="0"/>
              <a:t>Printers</a:t>
            </a:r>
          </a:p>
          <a:p>
            <a:pPr lvl="1"/>
            <a:r>
              <a:rPr lang="en-US" dirty="0" smtClean="0"/>
              <a:t>CD drives</a:t>
            </a:r>
          </a:p>
          <a:p>
            <a:pPr lvl="1"/>
            <a:r>
              <a:rPr lang="en-US" dirty="0" smtClean="0"/>
              <a:t>Memory</a:t>
            </a:r>
          </a:p>
          <a:p>
            <a:r>
              <a:rPr lang="en-US" dirty="0" smtClean="0"/>
              <a:t>Threads often block waiting for other threads</a:t>
            </a:r>
          </a:p>
          <a:p>
            <a:pPr lvl="1"/>
            <a:r>
              <a:rPr lang="en-US" dirty="0" smtClean="0"/>
              <a:t>Pipes</a:t>
            </a:r>
          </a:p>
          <a:p>
            <a:pPr lvl="1"/>
            <a:r>
              <a:rPr lang="en-US" dirty="0" smtClean="0"/>
              <a:t>Sockets</a:t>
            </a:r>
          </a:p>
          <a:p>
            <a:r>
              <a:rPr lang="en-US" dirty="0" smtClean="0"/>
              <a:t>You can deadlock on any of these!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1CC35-1A4C-47EE-815F-17B303C7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5321-CA62-4662-B987-C7AD11AF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3ABA9-8D1E-4754-8DE7-CEF49C63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9AD2-370C-4F19-B43C-EC3AA762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Multi-Core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E0B-0D86-4BE6-BF2F-BC4A32FF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Algorithmically, not a huge difference from single-core scheduling</a:t>
            </a:r>
          </a:p>
          <a:p>
            <a:r>
              <a:rPr lang="en-US" dirty="0" smtClean="0"/>
              <a:t>Implementation-wise, helpful to have per-core scheduling data structures</a:t>
            </a:r>
          </a:p>
          <a:p>
            <a:pPr lvl="1"/>
            <a:r>
              <a:rPr lang="en-US" dirty="0" smtClean="0"/>
              <a:t>Cache coherence</a:t>
            </a:r>
          </a:p>
          <a:p>
            <a:r>
              <a:rPr lang="en-US" dirty="0" smtClean="0"/>
              <a:t>Affinity scheduling: once a thread is scheduled on a CPU, OS tries to reschedule it on the same CPU</a:t>
            </a:r>
          </a:p>
          <a:p>
            <a:pPr lvl="1"/>
            <a:r>
              <a:rPr lang="en-US" dirty="0" smtClean="0"/>
              <a:t>Cache reuse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A2CD3-73F6-41FA-8A66-1351BD58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BEF22-AEF8-47BC-8732-E80DC715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1535-D3D9-403C-93D3-E7C5A49E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B4DA-F6E7-41FD-8251-96F8DA94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with Space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If </a:t>
            </a:r>
            <a:r>
              <a:rPr lang="en-US" dirty="0">
                <a:cs typeface="Arial" panose="020B0604020202020204" pitchFamily="34" charset="0"/>
              </a:rPr>
              <a:t>only 2 MB of space, we get same deadlock situation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C6D73-E4F0-408B-BF25-38D04C22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4B80-B424-46E8-A479-104629F5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F2B7E-2BF1-43CE-9643-6CF16865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51B50-2467-46ED-A870-E02F8C01345D}"/>
              </a:ext>
            </a:extLst>
          </p:cNvPr>
          <p:cNvSpPr txBox="1"/>
          <p:nvPr/>
        </p:nvSpPr>
        <p:spPr>
          <a:xfrm>
            <a:off x="1066800" y="2126750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A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148AC-2390-42F5-B4FE-938A74A7AB35}"/>
              </a:ext>
            </a:extLst>
          </p:cNvPr>
          <p:cNvSpPr txBox="1"/>
          <p:nvPr/>
        </p:nvSpPr>
        <p:spPr>
          <a:xfrm>
            <a:off x="4876800" y="2133599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B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4454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ED7A-6082-4394-8F10-9BCC9534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Dining Philosophers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72C8-0331-4B14-8976-874D421B9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751249" cy="4351337"/>
          </a:xfrm>
        </p:spPr>
        <p:txBody>
          <a:bodyPr/>
          <a:lstStyle/>
          <a:p>
            <a:r>
              <a:rPr lang="en-US" dirty="0" smtClean="0"/>
              <a:t>Five chopsticks, five philosophers</a:t>
            </a:r>
          </a:p>
          <a:p>
            <a:pPr lvl="1"/>
            <a:r>
              <a:rPr lang="en-US" dirty="0" smtClean="0"/>
              <a:t>Goal: Grab two chopsticks to eat</a:t>
            </a:r>
          </a:p>
          <a:p>
            <a:r>
              <a:rPr lang="en-US" dirty="0" smtClean="0"/>
              <a:t>Deadlock if they all grab chopstick to their right</a:t>
            </a:r>
          </a:p>
          <a:p>
            <a:r>
              <a:rPr lang="en-US" dirty="0" smtClean="0"/>
              <a:t>How to fix deadlock?</a:t>
            </a:r>
          </a:p>
          <a:p>
            <a:pPr lvl="1"/>
            <a:r>
              <a:rPr lang="en-US" dirty="0" smtClean="0"/>
              <a:t>Make one of them give up a chopstick</a:t>
            </a:r>
          </a:p>
          <a:p>
            <a:r>
              <a:rPr lang="en-US" dirty="0" smtClean="0"/>
              <a:t>How to prevent deadlock?</a:t>
            </a:r>
          </a:p>
          <a:p>
            <a:pPr lvl="1"/>
            <a:r>
              <a:rPr lang="en-US" dirty="0" smtClean="0"/>
              <a:t>Never take last chopstick if a hungry philosopher can’t have two afterward</a:t>
            </a:r>
          </a:p>
          <a:p>
            <a:pPr lvl="1"/>
            <a:r>
              <a:rPr lang="en-US" dirty="0" smtClean="0"/>
              <a:t>Alternatively, always take either two chopsticks or none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8037-BBED-4DD7-9B6E-D55D644B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94AF-C479-4552-8769-E4E80809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F248-C4A2-460C-9A5A-3ABFA37D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C329D3-32EB-460C-A28D-A4F66120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7260565" y="1951826"/>
            <a:ext cx="3704920" cy="355587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DFC1-494F-4D4C-914C-5C294448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Detect Deadlock?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617C2-8239-4F20-8E07-8120057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C8C0D-22F1-4473-92D6-5FEBDF68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7194-29B3-4C50-9E3B-1939F298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1564-2D91-4EA6-90CC-CC45D6F7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Resource-Allocation 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3FCE-902F-448B-A7BD-C8A33D080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System Model				</a:t>
            </a:r>
          </a:p>
          <a:p>
            <a:pPr lvl="1"/>
            <a:r>
              <a:rPr lang="en-US" altLang="ko-KR" dirty="0" smtClean="0"/>
              <a:t>A set of Threads T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, T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, . . .,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n</a:t>
            </a:r>
            <a:endParaRPr lang="en-US" altLang="ko-KR" baseline="-25000" dirty="0" smtClean="0"/>
          </a:p>
          <a:p>
            <a:pPr lvl="1"/>
            <a:r>
              <a:rPr lang="en-US" altLang="ko-KR" dirty="0" smtClean="0"/>
              <a:t>Resource types R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, R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, . . ., R</a:t>
            </a:r>
            <a:r>
              <a:rPr lang="en-US" altLang="ko-KR" baseline="-25000" dirty="0" smtClean="0"/>
              <a:t>m</a:t>
            </a:r>
          </a:p>
          <a:p>
            <a:pPr lvl="2"/>
            <a:r>
              <a:rPr lang="en-US" altLang="ko-KR" dirty="0" smtClean="0"/>
              <a:t>	CPU cycles, memory space, I/O devices</a:t>
            </a:r>
          </a:p>
          <a:p>
            <a:pPr lvl="1"/>
            <a:r>
              <a:rPr lang="en-US" altLang="ko-KR" dirty="0" smtClean="0"/>
              <a:t>Each resource type </a:t>
            </a:r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i</a:t>
            </a:r>
            <a:r>
              <a:rPr lang="en-US" altLang="ko-KR" dirty="0" smtClean="0"/>
              <a:t> has W</a:t>
            </a:r>
            <a:r>
              <a:rPr lang="en-US" altLang="ko-KR" baseline="-25000" dirty="0" smtClean="0"/>
              <a:t>i</a:t>
            </a:r>
            <a:r>
              <a:rPr lang="en-US" altLang="ko-KR" dirty="0" smtClean="0"/>
              <a:t> instances</a:t>
            </a:r>
          </a:p>
          <a:p>
            <a:pPr lvl="1"/>
            <a:r>
              <a:rPr lang="en-US" altLang="ko-KR" dirty="0" smtClean="0"/>
              <a:t>Each thread utilizes a resource as follows:</a:t>
            </a:r>
          </a:p>
          <a:p>
            <a:pPr lvl="2"/>
            <a:r>
              <a:rPr lang="en-US" altLang="ko-KR" dirty="0" smtClean="0"/>
              <a:t>Request() / Use() / Release()</a:t>
            </a:r>
          </a:p>
          <a:p>
            <a:r>
              <a:rPr lang="en-US" altLang="ko-KR" dirty="0" smtClean="0"/>
              <a:t>Resource-Allocation Graph V:</a:t>
            </a:r>
          </a:p>
          <a:p>
            <a:pPr lvl="1"/>
            <a:r>
              <a:rPr lang="en-US" altLang="ko-KR" dirty="0" smtClean="0"/>
              <a:t>V is partitioned into two types:</a:t>
            </a:r>
          </a:p>
          <a:p>
            <a:pPr lvl="2"/>
            <a:r>
              <a:rPr lang="en-US" altLang="ko-KR" dirty="0" smtClean="0"/>
              <a:t>T = </a:t>
            </a:r>
            <a:r>
              <a:rPr lang="en-US" altLang="ko-KR" dirty="0"/>
              <a:t>{T</a:t>
            </a:r>
            <a:r>
              <a:rPr lang="en-US" altLang="ko-KR" baseline="-25000" dirty="0"/>
              <a:t>1</a:t>
            </a:r>
            <a:r>
              <a:rPr lang="en-US" altLang="ko-KR" dirty="0"/>
              <a:t>, T</a:t>
            </a:r>
            <a:r>
              <a:rPr lang="en-US" altLang="ko-KR" baseline="-25000" dirty="0"/>
              <a:t>2</a:t>
            </a:r>
            <a:r>
              <a:rPr lang="en-US" altLang="ko-KR" dirty="0"/>
              <a:t>, . . ., </a:t>
            </a:r>
            <a:r>
              <a:rPr lang="en-US" altLang="ko-KR" dirty="0" err="1"/>
              <a:t>T</a:t>
            </a:r>
            <a:r>
              <a:rPr lang="en-US" altLang="ko-KR" baseline="-25000" dirty="0" err="1"/>
              <a:t>n</a:t>
            </a:r>
            <a:r>
              <a:rPr lang="en-US" altLang="ko-KR" dirty="0" smtClean="0"/>
              <a:t>}, the set threads in the system.</a:t>
            </a:r>
          </a:p>
          <a:p>
            <a:pPr lvl="2"/>
            <a:r>
              <a:rPr lang="en-US" altLang="ko-KR" dirty="0" smtClean="0"/>
              <a:t>R = </a:t>
            </a:r>
            <a:r>
              <a:rPr lang="en-US" altLang="ko-KR" dirty="0"/>
              <a:t>{R</a:t>
            </a:r>
            <a:r>
              <a:rPr lang="en-US" altLang="ko-KR" baseline="-25000" dirty="0"/>
              <a:t>1</a:t>
            </a:r>
            <a:r>
              <a:rPr lang="en-US" altLang="ko-KR" dirty="0"/>
              <a:t>, R</a:t>
            </a:r>
            <a:r>
              <a:rPr lang="en-US" altLang="ko-KR" baseline="-25000" dirty="0"/>
              <a:t>2</a:t>
            </a:r>
            <a:r>
              <a:rPr lang="en-US" altLang="ko-KR" dirty="0"/>
              <a:t>, . . ., R</a:t>
            </a:r>
            <a:r>
              <a:rPr lang="en-US" altLang="ko-KR" baseline="-25000" dirty="0"/>
              <a:t>m</a:t>
            </a:r>
            <a:r>
              <a:rPr lang="en-US" altLang="ko-KR" dirty="0" smtClean="0"/>
              <a:t>}, the set of resource types in system</a:t>
            </a:r>
          </a:p>
          <a:p>
            <a:pPr lvl="1"/>
            <a:r>
              <a:rPr lang="en-US" altLang="ko-KR" dirty="0" smtClean="0"/>
              <a:t>request edge – directed edge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i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Symbol" panose="05050102010706020507" pitchFamily="18" charset="2"/>
              </a:rPr>
              <a:t> </a:t>
            </a:r>
            <a:r>
              <a:rPr lang="en-US" altLang="ko-KR" dirty="0" err="1" smtClean="0">
                <a:sym typeface="Symbol" panose="05050102010706020507" pitchFamily="18" charset="2"/>
              </a:rPr>
              <a:t>R</a:t>
            </a:r>
            <a:r>
              <a:rPr lang="en-US" altLang="ko-KR" baseline="-25000" dirty="0" err="1" smtClean="0">
                <a:sym typeface="Symbol" panose="05050102010706020507" pitchFamily="18" charset="2"/>
              </a:rPr>
              <a:t>j</a:t>
            </a:r>
            <a:endParaRPr lang="en-US" altLang="ko-KR" baseline="-25000" dirty="0" smtClean="0">
              <a:sym typeface="Symbol" panose="05050102010706020507" pitchFamily="18" charset="2"/>
            </a:endParaRP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assignment edge </a:t>
            </a:r>
            <a:r>
              <a:rPr lang="en-US" altLang="ko-KR" dirty="0" smtClean="0"/>
              <a:t>– directed edge </a:t>
            </a:r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j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Symbol" panose="05050102010706020507" pitchFamily="18" charset="2"/>
              </a:rPr>
              <a:t> </a:t>
            </a:r>
            <a:r>
              <a:rPr lang="en-US" altLang="ko-KR" dirty="0" err="1" smtClean="0">
                <a:sym typeface="Symbol" panose="05050102010706020507" pitchFamily="18" charset="2"/>
              </a:rPr>
              <a:t>T</a:t>
            </a:r>
            <a:r>
              <a:rPr lang="en-US" altLang="ko-KR" baseline="-25000" dirty="0" err="1" smtClean="0">
                <a:sym typeface="Symbol" panose="05050102010706020507" pitchFamily="18" charset="2"/>
              </a:rPr>
              <a:t>i</a:t>
            </a:r>
            <a:endParaRPr lang="en-US" altLang="ko-KR" baseline="-25000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51B44-1227-4E8E-93E1-C8641483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94F6C-E8D9-4015-AF03-B23E3BB8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BA560-DC2D-46E4-BAA7-5B22F125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0" name="Group 49">
            <a:extLst>
              <a:ext uri="{FF2B5EF4-FFF2-40B4-BE49-F238E27FC236}">
                <a16:creationId xmlns:a16="http://schemas.microsoft.com/office/drawing/2014/main" id="{F0B7E0EA-2836-4334-B178-CAA9AA2F7741}"/>
              </a:ext>
            </a:extLst>
          </p:cNvPr>
          <p:cNvGrpSpPr>
            <a:grpSpLocks/>
          </p:cNvGrpSpPr>
          <p:nvPr/>
        </p:nvGrpSpPr>
        <p:grpSpPr bwMode="auto">
          <a:xfrm>
            <a:off x="8209722" y="1825625"/>
            <a:ext cx="2057400" cy="2667000"/>
            <a:chOff x="4224" y="384"/>
            <a:chExt cx="1296" cy="1680"/>
          </a:xfrm>
        </p:grpSpPr>
        <p:sp>
          <p:nvSpPr>
            <p:cNvPr id="11" name="Rectangle 47">
              <a:extLst>
                <a:ext uri="{FF2B5EF4-FFF2-40B4-BE49-F238E27FC236}">
                  <a16:creationId xmlns:a16="http://schemas.microsoft.com/office/drawing/2014/main" id="{DE791AA6-7E50-4ED9-BB29-C2256BA1B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 Box 48">
              <a:extLst>
                <a:ext uri="{FF2B5EF4-FFF2-40B4-BE49-F238E27FC236}">
                  <a16:creationId xmlns:a16="http://schemas.microsoft.com/office/drawing/2014/main" id="{459A7AB7-9DF0-475D-B895-BDBD77A16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" y="384"/>
              <a:ext cx="86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 u="sng" dirty="0">
                  <a:latin typeface="Gill Sans" charset="0"/>
                  <a:ea typeface="Gill Sans" charset="0"/>
                  <a:cs typeface="Gill Sans" charset="0"/>
                </a:rPr>
                <a:t>Symbols</a:t>
              </a:r>
            </a:p>
          </p:txBody>
        </p:sp>
      </p:grpSp>
      <p:grpSp>
        <p:nvGrpSpPr>
          <p:cNvPr id="13" name="Group 46">
            <a:extLst>
              <a:ext uri="{FF2B5EF4-FFF2-40B4-BE49-F238E27FC236}">
                <a16:creationId xmlns:a16="http://schemas.microsoft.com/office/drawing/2014/main" id="{D8610AA9-1DAE-4018-8EBB-E3BE171342C4}"/>
              </a:ext>
            </a:extLst>
          </p:cNvPr>
          <p:cNvGrpSpPr>
            <a:grpSpLocks/>
          </p:cNvGrpSpPr>
          <p:nvPr/>
        </p:nvGrpSpPr>
        <p:grpSpPr bwMode="auto">
          <a:xfrm>
            <a:off x="8514522" y="3106738"/>
            <a:ext cx="1509713" cy="1344613"/>
            <a:chOff x="4272" y="1105"/>
            <a:chExt cx="951" cy="847"/>
          </a:xfrm>
        </p:grpSpPr>
        <p:grpSp>
          <p:nvGrpSpPr>
            <p:cNvPr id="14" name="Group 43">
              <a:extLst>
                <a:ext uri="{FF2B5EF4-FFF2-40B4-BE49-F238E27FC236}">
                  <a16:creationId xmlns:a16="http://schemas.microsoft.com/office/drawing/2014/main" id="{6AFC6DC6-5815-44CB-B5D3-327D2D3F5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152"/>
              <a:ext cx="375" cy="601"/>
              <a:chOff x="4320" y="755"/>
              <a:chExt cx="375" cy="601"/>
            </a:xfrm>
          </p:grpSpPr>
          <p:grpSp>
            <p:nvGrpSpPr>
              <p:cNvPr id="22" name="Group 13">
                <a:extLst>
                  <a:ext uri="{FF2B5EF4-FFF2-40B4-BE49-F238E27FC236}">
                    <a16:creationId xmlns:a16="http://schemas.microsoft.com/office/drawing/2014/main" id="{A441CE9A-63B6-4615-8297-FA9DD4493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24" name="Rectangle 14">
                  <a:extLst>
                    <a:ext uri="{FF2B5EF4-FFF2-40B4-BE49-F238E27FC236}">
                      <a16:creationId xmlns:a16="http://schemas.microsoft.com/office/drawing/2014/main" id="{16C13A57-1414-4C68-9F1B-319602A50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" name="Oval 15">
                  <a:extLst>
                    <a:ext uri="{FF2B5EF4-FFF2-40B4-BE49-F238E27FC236}">
                      <a16:creationId xmlns:a16="http://schemas.microsoft.com/office/drawing/2014/main" id="{3D67F37D-AFDB-49EA-8327-F007BB6F5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3" name="Text Box 16">
                <a:extLst>
                  <a:ext uri="{FF2B5EF4-FFF2-40B4-BE49-F238E27FC236}">
                    <a16:creationId xmlns:a16="http://schemas.microsoft.com/office/drawing/2014/main" id="{10A8946C-9619-4569-8347-2EE970DF1B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6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5" name="Group 28">
              <a:extLst>
                <a:ext uri="{FF2B5EF4-FFF2-40B4-BE49-F238E27FC236}">
                  <a16:creationId xmlns:a16="http://schemas.microsoft.com/office/drawing/2014/main" id="{50C4D9EB-67E5-4AD1-9379-1C72F4D14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105"/>
              <a:ext cx="375" cy="847"/>
              <a:chOff x="1584" y="2064"/>
              <a:chExt cx="384" cy="867"/>
            </a:xfrm>
          </p:grpSpPr>
          <p:grpSp>
            <p:nvGrpSpPr>
              <p:cNvPr id="16" name="Group 29">
                <a:extLst>
                  <a:ext uri="{FF2B5EF4-FFF2-40B4-BE49-F238E27FC236}">
                    <a16:creationId xmlns:a16="http://schemas.microsoft.com/office/drawing/2014/main" id="{3AF05723-1981-46F5-B004-E25D7E306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18" name="Rectangle 30">
                  <a:extLst>
                    <a:ext uri="{FF2B5EF4-FFF2-40B4-BE49-F238E27FC236}">
                      <a16:creationId xmlns:a16="http://schemas.microsoft.com/office/drawing/2014/main" id="{24F9ED14-BD0C-4BB5-B849-0635D2C8D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9" name="Oval 31">
                  <a:extLst>
                    <a:ext uri="{FF2B5EF4-FFF2-40B4-BE49-F238E27FC236}">
                      <a16:creationId xmlns:a16="http://schemas.microsoft.com/office/drawing/2014/main" id="{513BD2F4-6ED4-4E29-B554-83079C6B4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0" name="Oval 32">
                  <a:extLst>
                    <a:ext uri="{FF2B5EF4-FFF2-40B4-BE49-F238E27FC236}">
                      <a16:creationId xmlns:a16="http://schemas.microsoft.com/office/drawing/2014/main" id="{64724D3D-A179-4248-A556-82F8C4280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1" name="Oval 33">
                  <a:extLst>
                    <a:ext uri="{FF2B5EF4-FFF2-40B4-BE49-F238E27FC236}">
                      <a16:creationId xmlns:a16="http://schemas.microsoft.com/office/drawing/2014/main" id="{8424D5E7-AC16-4116-B7A4-0C38666F8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7" name="Text Box 34">
                <a:extLst>
                  <a:ext uri="{FF2B5EF4-FFF2-40B4-BE49-F238E27FC236}">
                    <a16:creationId xmlns:a16="http://schemas.microsoft.com/office/drawing/2014/main" id="{5655EFEF-EA64-4CF3-98FE-F12CC0B1E3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274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26" name="Group 45">
            <a:extLst>
              <a:ext uri="{FF2B5EF4-FFF2-40B4-BE49-F238E27FC236}">
                <a16:creationId xmlns:a16="http://schemas.microsoft.com/office/drawing/2014/main" id="{94D07674-8497-42D2-A4E7-234177DFB9CA}"/>
              </a:ext>
            </a:extLst>
          </p:cNvPr>
          <p:cNvGrpSpPr>
            <a:grpSpLocks/>
          </p:cNvGrpSpPr>
          <p:nvPr/>
        </p:nvGrpSpPr>
        <p:grpSpPr bwMode="auto">
          <a:xfrm>
            <a:off x="8514522" y="2357438"/>
            <a:ext cx="1509713" cy="595312"/>
            <a:chOff x="4272" y="633"/>
            <a:chExt cx="951" cy="375"/>
          </a:xfrm>
        </p:grpSpPr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66E7D76A-1219-43A3-8F69-0977F22E5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Oval 44">
              <a:extLst>
                <a:ext uri="{FF2B5EF4-FFF2-40B4-BE49-F238E27FC236}">
                  <a16:creationId xmlns:a16="http://schemas.microsoft.com/office/drawing/2014/main" id="{877C5EB7-B9F1-4EF9-857D-424D823A3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5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A57A-ECB1-4C09-BC5D-E9DABB59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Resource-Allocation Graph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490CB-3C2F-407D-BDE7-5A94D1AC4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2096645" cy="4351337"/>
          </a:xfrm>
        </p:spPr>
        <p:txBody>
          <a:bodyPr/>
          <a:lstStyle/>
          <a:p>
            <a:r>
              <a:rPr lang="en-US" altLang="ko-KR" dirty="0" smtClean="0"/>
              <a:t>Model: Directed Graph</a:t>
            </a:r>
          </a:p>
          <a:p>
            <a:r>
              <a:rPr lang="en-US" altLang="ko-KR" dirty="0" smtClean="0"/>
              <a:t>request edge</a:t>
            </a:r>
          </a:p>
          <a:p>
            <a:pPr lvl="1"/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i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Symbol" panose="05050102010706020507" pitchFamily="18" charset="2"/>
              </a:rPr>
              <a:t> </a:t>
            </a:r>
            <a:r>
              <a:rPr lang="en-US" altLang="ko-KR" dirty="0" err="1" smtClean="0">
                <a:sym typeface="Symbol" panose="05050102010706020507" pitchFamily="18" charset="2"/>
              </a:rPr>
              <a:t>R</a:t>
            </a:r>
            <a:r>
              <a:rPr lang="en-US" altLang="ko-KR" baseline="-25000" dirty="0" err="1" smtClean="0">
                <a:sym typeface="Symbol" panose="05050102010706020507" pitchFamily="18" charset="2"/>
              </a:rPr>
              <a:t>j</a:t>
            </a:r>
            <a:endParaRPr lang="en-US" altLang="ko-KR" baseline="-25000" dirty="0" smtClean="0">
              <a:sym typeface="Symbol" panose="05050102010706020507" pitchFamily="18" charset="2"/>
            </a:endParaRPr>
          </a:p>
          <a:p>
            <a:r>
              <a:rPr lang="en-US" altLang="ko-KR" dirty="0" smtClean="0">
                <a:sym typeface="Symbol" panose="05050102010706020507" pitchFamily="18" charset="2"/>
              </a:rPr>
              <a:t>assignment edge</a:t>
            </a:r>
          </a:p>
          <a:p>
            <a:pPr lvl="1"/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j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Symbol" panose="05050102010706020507" pitchFamily="18" charset="2"/>
              </a:rPr>
              <a:t> </a:t>
            </a:r>
            <a:r>
              <a:rPr lang="en-US" altLang="ko-KR" dirty="0" err="1" smtClean="0">
                <a:sym typeface="Symbol" panose="05050102010706020507" pitchFamily="18" charset="2"/>
              </a:rPr>
              <a:t>T</a:t>
            </a:r>
            <a:r>
              <a:rPr lang="en-US" altLang="ko-KR" baseline="-25000" dirty="0" err="1" smtClean="0">
                <a:sym typeface="Symbol" panose="05050102010706020507" pitchFamily="18" charset="2"/>
              </a:rPr>
              <a:t>i</a:t>
            </a:r>
            <a:endParaRPr lang="en-US" altLang="ko-KR" baseline="-25000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5238-640D-48B2-8432-E1D0351F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618E-5158-4270-95B8-2A916FF1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8C436-514B-4FFB-9686-29488A4F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110" name="Group 263">
            <a:extLst>
              <a:ext uri="{FF2B5EF4-FFF2-40B4-BE49-F238E27FC236}">
                <a16:creationId xmlns:a16="http://schemas.microsoft.com/office/drawing/2014/main" id="{14BF0FCE-5018-4B2B-82D8-6FB272D65FAC}"/>
              </a:ext>
            </a:extLst>
          </p:cNvPr>
          <p:cNvGrpSpPr>
            <a:grpSpLocks/>
          </p:cNvGrpSpPr>
          <p:nvPr/>
        </p:nvGrpSpPr>
        <p:grpSpPr bwMode="auto">
          <a:xfrm>
            <a:off x="3443211" y="1836610"/>
            <a:ext cx="2326529" cy="3715027"/>
            <a:chOff x="144" y="1182"/>
            <a:chExt cx="1818" cy="2903"/>
          </a:xfrm>
        </p:grpSpPr>
        <p:grpSp>
          <p:nvGrpSpPr>
            <p:cNvPr id="111" name="Group 256">
              <a:extLst>
                <a:ext uri="{FF2B5EF4-FFF2-40B4-BE49-F238E27FC236}">
                  <a16:creationId xmlns:a16="http://schemas.microsoft.com/office/drawing/2014/main" id="{6AA9540C-DA57-4F46-BF6F-2C83A86B3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182"/>
              <a:ext cx="1753" cy="2418"/>
              <a:chOff x="39" y="606"/>
              <a:chExt cx="1753" cy="2418"/>
            </a:xfrm>
          </p:grpSpPr>
          <p:sp>
            <p:nvSpPr>
              <p:cNvPr id="113" name="Rectangle 198">
                <a:extLst>
                  <a:ext uri="{FF2B5EF4-FFF2-40B4-BE49-F238E27FC236}">
                    <a16:creationId xmlns:a16="http://schemas.microsoft.com/office/drawing/2014/main" id="{5948B6B8-3EF9-47EC-A3A5-EC997821E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14" name="Group 255">
                <a:extLst>
                  <a:ext uri="{FF2B5EF4-FFF2-40B4-BE49-F238E27FC236}">
                    <a16:creationId xmlns:a16="http://schemas.microsoft.com/office/drawing/2014/main" id="{94015090-BDE5-4139-8377-B754A98FDB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" y="606"/>
                <a:ext cx="1546" cy="2285"/>
                <a:chOff x="143" y="606"/>
                <a:chExt cx="1546" cy="2285"/>
              </a:xfrm>
            </p:grpSpPr>
            <p:sp>
              <p:nvSpPr>
                <p:cNvPr id="115" name="Oval 6">
                  <a:extLst>
                    <a:ext uri="{FF2B5EF4-FFF2-40B4-BE49-F238E27FC236}">
                      <a16:creationId xmlns:a16="http://schemas.microsoft.com/office/drawing/2014/main" id="{A643023F-E2F5-4D68-8101-6E20DEC2D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16" name="Oval 7">
                  <a:extLst>
                    <a:ext uri="{FF2B5EF4-FFF2-40B4-BE49-F238E27FC236}">
                      <a16:creationId xmlns:a16="http://schemas.microsoft.com/office/drawing/2014/main" id="{E21D8C74-6E7C-4EF8-A9DB-EF07F8003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17" name="Oval 8">
                  <a:extLst>
                    <a:ext uri="{FF2B5EF4-FFF2-40B4-BE49-F238E27FC236}">
                      <a16:creationId xmlns:a16="http://schemas.microsoft.com/office/drawing/2014/main" id="{B8F13783-FB06-4DE2-8DBB-7E5EBC400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118" name="Group 47">
                  <a:extLst>
                    <a:ext uri="{FF2B5EF4-FFF2-40B4-BE49-F238E27FC236}">
                      <a16:creationId xmlns:a16="http://schemas.microsoft.com/office/drawing/2014/main" id="{962C2CB6-FA72-463D-9227-5F3EAE5B89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" y="606"/>
                  <a:ext cx="375" cy="574"/>
                  <a:chOff x="576" y="413"/>
                  <a:chExt cx="384" cy="588"/>
                </a:xfrm>
              </p:grpSpPr>
              <p:grpSp>
                <p:nvGrpSpPr>
                  <p:cNvPr id="144" name="Group 37">
                    <a:extLst>
                      <a:ext uri="{FF2B5EF4-FFF2-40B4-BE49-F238E27FC236}">
                        <a16:creationId xmlns:a16="http://schemas.microsoft.com/office/drawing/2014/main" id="{D9BE1090-E389-4547-8723-D8C06C82C4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146" name="Rectangle 38">
                      <a:extLst>
                        <a:ext uri="{FF2B5EF4-FFF2-40B4-BE49-F238E27FC236}">
                          <a16:creationId xmlns:a16="http://schemas.microsoft.com/office/drawing/2014/main" id="{EA4C0160-F899-4F4C-A14F-51F9C71EB2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47" name="Oval 39">
                      <a:extLst>
                        <a:ext uri="{FF2B5EF4-FFF2-40B4-BE49-F238E27FC236}">
                          <a16:creationId xmlns:a16="http://schemas.microsoft.com/office/drawing/2014/main" id="{AEACDC2B-5BDD-4225-A1A4-49A9097E25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145" name="Text Box 40">
                    <a:extLst>
                      <a:ext uri="{FF2B5EF4-FFF2-40B4-BE49-F238E27FC236}">
                        <a16:creationId xmlns:a16="http://schemas.microsoft.com/office/drawing/2014/main" id="{2089D9F5-8256-4F91-B94B-93ECD7B6B6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26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600" b="0" dirty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1600" b="0" baseline="-25000" dirty="0">
                        <a:latin typeface="+mn-lt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1600" b="0" dirty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119" name="Group 48">
                  <a:extLst>
                    <a:ext uri="{FF2B5EF4-FFF2-40B4-BE49-F238E27FC236}">
                      <a16:creationId xmlns:a16="http://schemas.microsoft.com/office/drawing/2014/main" id="{6909A801-7E46-495A-9612-1846700AB0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3" y="606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140" name="Group 36">
                    <a:extLst>
                      <a:ext uri="{FF2B5EF4-FFF2-40B4-BE49-F238E27FC236}">
                        <a16:creationId xmlns:a16="http://schemas.microsoft.com/office/drawing/2014/main" id="{C321ACDB-6359-4462-A2B4-556B34B381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142" name="Rectangle 24">
                      <a:extLst>
                        <a:ext uri="{FF2B5EF4-FFF2-40B4-BE49-F238E27FC236}">
                          <a16:creationId xmlns:a16="http://schemas.microsoft.com/office/drawing/2014/main" id="{CF6EAE6D-30DE-4C86-B9A1-DDD34C2C23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43" name="Oval 34">
                      <a:extLst>
                        <a:ext uri="{FF2B5EF4-FFF2-40B4-BE49-F238E27FC236}">
                          <a16:creationId xmlns:a16="http://schemas.microsoft.com/office/drawing/2014/main" id="{3E3D3FFF-90E1-40F9-B063-BF543DDFBA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141" name="Text Box 41">
                    <a:extLst>
                      <a:ext uri="{FF2B5EF4-FFF2-40B4-BE49-F238E27FC236}">
                        <a16:creationId xmlns:a16="http://schemas.microsoft.com/office/drawing/2014/main" id="{5CD2B9BD-4FE6-42EB-8F3F-15A234729E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26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600" b="0" dirty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1600" b="0" baseline="-25000" dirty="0">
                        <a:latin typeface="+mn-lt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1600" b="0" dirty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120" name="Group 46">
                  <a:extLst>
                    <a:ext uri="{FF2B5EF4-FFF2-40B4-BE49-F238E27FC236}">
                      <a16:creationId xmlns:a16="http://schemas.microsoft.com/office/drawing/2014/main" id="{9E4F314C-10BF-4B8A-920F-529E3D388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1" y="2031"/>
                  <a:ext cx="375" cy="687"/>
                  <a:chOff x="672" y="2112"/>
                  <a:chExt cx="384" cy="703"/>
                </a:xfrm>
              </p:grpSpPr>
              <p:grpSp>
                <p:nvGrpSpPr>
                  <p:cNvPr id="135" name="Group 30">
                    <a:extLst>
                      <a:ext uri="{FF2B5EF4-FFF2-40B4-BE49-F238E27FC236}">
                        <a16:creationId xmlns:a16="http://schemas.microsoft.com/office/drawing/2014/main" id="{11A5D915-CE64-4565-9E90-A01ECFB05A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137" name="Rectangle 9">
                      <a:extLst>
                        <a:ext uri="{FF2B5EF4-FFF2-40B4-BE49-F238E27FC236}">
                          <a16:creationId xmlns:a16="http://schemas.microsoft.com/office/drawing/2014/main" id="{A6CFF04F-1155-41DB-A7BE-D00E0258FD7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38" name="Oval 12">
                      <a:extLst>
                        <a:ext uri="{FF2B5EF4-FFF2-40B4-BE49-F238E27FC236}">
                          <a16:creationId xmlns:a16="http://schemas.microsoft.com/office/drawing/2014/main" id="{565B29A4-6A23-45EE-AEC0-86EB198F31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39" name="Oval 26">
                      <a:extLst>
                        <a:ext uri="{FF2B5EF4-FFF2-40B4-BE49-F238E27FC236}">
                          <a16:creationId xmlns:a16="http://schemas.microsoft.com/office/drawing/2014/main" id="{1E49858F-04AE-468B-A7BF-981A11B6ED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136" name="Text Box 42">
                    <a:extLst>
                      <a:ext uri="{FF2B5EF4-FFF2-40B4-BE49-F238E27FC236}">
                        <a16:creationId xmlns:a16="http://schemas.microsoft.com/office/drawing/2014/main" id="{AC64B404-1839-4FE8-A8E6-B3BD61033F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26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6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1600" b="0" baseline="-25000">
                        <a:latin typeface="+mn-lt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121" name="Group 45">
                  <a:extLst>
                    <a:ext uri="{FF2B5EF4-FFF2-40B4-BE49-F238E27FC236}">
                      <a16:creationId xmlns:a16="http://schemas.microsoft.com/office/drawing/2014/main" id="{1BF2624C-EB3F-444D-98D2-54A1B04F0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7" y="2031"/>
                  <a:ext cx="375" cy="860"/>
                  <a:chOff x="1584" y="2064"/>
                  <a:chExt cx="384" cy="880"/>
                </a:xfrm>
              </p:grpSpPr>
              <p:grpSp>
                <p:nvGrpSpPr>
                  <p:cNvPr id="129" name="Group 35">
                    <a:extLst>
                      <a:ext uri="{FF2B5EF4-FFF2-40B4-BE49-F238E27FC236}">
                        <a16:creationId xmlns:a16="http://schemas.microsoft.com/office/drawing/2014/main" id="{DFE50458-FF7F-4A25-A4F0-66E603F440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131" name="Rectangle 10">
                      <a:extLst>
                        <a:ext uri="{FF2B5EF4-FFF2-40B4-BE49-F238E27FC236}">
                          <a16:creationId xmlns:a16="http://schemas.microsoft.com/office/drawing/2014/main" id="{485F146C-8A67-468D-9845-96BE78D2D2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32" name="Oval 29">
                      <a:extLst>
                        <a:ext uri="{FF2B5EF4-FFF2-40B4-BE49-F238E27FC236}">
                          <a16:creationId xmlns:a16="http://schemas.microsoft.com/office/drawing/2014/main" id="{39CEC49A-8EB2-4164-8673-E103A1D0C7B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33" name="Oval 31">
                      <a:extLst>
                        <a:ext uri="{FF2B5EF4-FFF2-40B4-BE49-F238E27FC236}">
                          <a16:creationId xmlns:a16="http://schemas.microsoft.com/office/drawing/2014/main" id="{05C8AFB1-E2BF-4485-971D-B3D320D6C8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34" name="Oval 32">
                      <a:extLst>
                        <a:ext uri="{FF2B5EF4-FFF2-40B4-BE49-F238E27FC236}">
                          <a16:creationId xmlns:a16="http://schemas.microsoft.com/office/drawing/2014/main" id="{41086850-6877-468F-8F4F-26A25C4999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130" name="Text Box 43">
                    <a:extLst>
                      <a:ext uri="{FF2B5EF4-FFF2-40B4-BE49-F238E27FC236}">
                        <a16:creationId xmlns:a16="http://schemas.microsoft.com/office/drawing/2014/main" id="{70DACCB8-A1C6-4519-857C-6A46090A49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26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6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1600" b="0" baseline="-25000">
                        <a:latin typeface="+mn-lt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22" name="Line 49">
                  <a:extLst>
                    <a:ext uri="{FF2B5EF4-FFF2-40B4-BE49-F238E27FC236}">
                      <a16:creationId xmlns:a16="http://schemas.microsoft.com/office/drawing/2014/main" id="{4E2A949A-845E-4883-A19C-03876E79F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3" name="Line 50">
                  <a:extLst>
                    <a:ext uri="{FF2B5EF4-FFF2-40B4-BE49-F238E27FC236}">
                      <a16:creationId xmlns:a16="http://schemas.microsoft.com/office/drawing/2014/main" id="{6934A2B7-51DE-4BB5-BEDA-7570329A2D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4" name="Line 51">
                  <a:extLst>
                    <a:ext uri="{FF2B5EF4-FFF2-40B4-BE49-F238E27FC236}">
                      <a16:creationId xmlns:a16="http://schemas.microsoft.com/office/drawing/2014/main" id="{2820EC22-17BA-4DA7-97E1-112DF72A3E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5" name="Line 58">
                  <a:extLst>
                    <a:ext uri="{FF2B5EF4-FFF2-40B4-BE49-F238E27FC236}">
                      <a16:creationId xmlns:a16="http://schemas.microsoft.com/office/drawing/2014/main" id="{9FCB23F8-092D-419E-91B7-5EB78AE0E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6" name="Line 59">
                  <a:extLst>
                    <a:ext uri="{FF2B5EF4-FFF2-40B4-BE49-F238E27FC236}">
                      <a16:creationId xmlns:a16="http://schemas.microsoft.com/office/drawing/2014/main" id="{9D61C6AA-14FD-41CB-8BCE-BFA38F8C7E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7" name="Line 60">
                  <a:extLst>
                    <a:ext uri="{FF2B5EF4-FFF2-40B4-BE49-F238E27FC236}">
                      <a16:creationId xmlns:a16="http://schemas.microsoft.com/office/drawing/2014/main" id="{8C1F4383-864A-4780-875A-54BF3F0C8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8" name="Line 250">
                  <a:extLst>
                    <a:ext uri="{FF2B5EF4-FFF2-40B4-BE49-F238E27FC236}">
                      <a16:creationId xmlns:a16="http://schemas.microsoft.com/office/drawing/2014/main" id="{471E7CDC-06C0-4B7F-9CE1-E78098C1B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112" name="Text Box 251">
              <a:extLst>
                <a:ext uri="{FF2B5EF4-FFF2-40B4-BE49-F238E27FC236}">
                  <a16:creationId xmlns:a16="http://schemas.microsoft.com/office/drawing/2014/main" id="{A7CD7486-2DA8-4E3D-8951-491B337CE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" y="3580"/>
              <a:ext cx="1570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Simple Resource</a:t>
              </a:r>
            </a:p>
            <a:p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Allocation Graph</a:t>
              </a:r>
            </a:p>
          </p:txBody>
        </p:sp>
      </p:grpSp>
      <p:grpSp>
        <p:nvGrpSpPr>
          <p:cNvPr id="149" name="Group 259">
            <a:extLst>
              <a:ext uri="{FF2B5EF4-FFF2-40B4-BE49-F238E27FC236}">
                <a16:creationId xmlns:a16="http://schemas.microsoft.com/office/drawing/2014/main" id="{F94B5AC2-4835-4613-8C47-D027731632E8}"/>
              </a:ext>
            </a:extLst>
          </p:cNvPr>
          <p:cNvGrpSpPr>
            <a:grpSpLocks/>
          </p:cNvGrpSpPr>
          <p:nvPr/>
        </p:nvGrpSpPr>
        <p:grpSpPr bwMode="auto">
          <a:xfrm>
            <a:off x="5825414" y="1859645"/>
            <a:ext cx="2243347" cy="3071328"/>
            <a:chOff x="1920" y="624"/>
            <a:chExt cx="1753" cy="2400"/>
          </a:xfrm>
        </p:grpSpPr>
        <p:sp>
          <p:nvSpPr>
            <p:cNvPr id="151" name="Rectangle 199">
              <a:extLst>
                <a:ext uri="{FF2B5EF4-FFF2-40B4-BE49-F238E27FC236}">
                  <a16:creationId xmlns:a16="http://schemas.microsoft.com/office/drawing/2014/main" id="{0B19C4A7-7DAB-4B6D-9AA3-48D913891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624"/>
              <a:ext cx="1753" cy="2400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grpSp>
          <p:nvGrpSpPr>
            <p:cNvPr id="152" name="Group 197">
              <a:extLst>
                <a:ext uri="{FF2B5EF4-FFF2-40B4-BE49-F238E27FC236}">
                  <a16:creationId xmlns:a16="http://schemas.microsoft.com/office/drawing/2014/main" id="{FEDFDAC5-B6C4-4B26-92BE-47B249E4B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4" y="702"/>
              <a:ext cx="1546" cy="2285"/>
              <a:chOff x="2304" y="798"/>
              <a:chExt cx="1546" cy="2285"/>
            </a:xfrm>
          </p:grpSpPr>
          <p:sp>
            <p:nvSpPr>
              <p:cNvPr id="153" name="Oval 129">
                <a:extLst>
                  <a:ext uri="{FF2B5EF4-FFF2-40B4-BE49-F238E27FC236}">
                    <a16:creationId xmlns:a16="http://schemas.microsoft.com/office/drawing/2014/main" id="{B80039A2-A4D0-4236-966E-56ACA6941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61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1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4" name="Oval 130">
                <a:extLst>
                  <a:ext uri="{FF2B5EF4-FFF2-40B4-BE49-F238E27FC236}">
                    <a16:creationId xmlns:a16="http://schemas.microsoft.com/office/drawing/2014/main" id="{E61883F8-C0F5-4808-BCB6-51B47DB38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161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2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Oval 131">
                <a:extLst>
                  <a:ext uri="{FF2B5EF4-FFF2-40B4-BE49-F238E27FC236}">
                    <a16:creationId xmlns:a16="http://schemas.microsoft.com/office/drawing/2014/main" id="{75CCCAD8-0BC8-459D-BEF7-42EED4295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" y="161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3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56" name="Group 132">
                <a:extLst>
                  <a:ext uri="{FF2B5EF4-FFF2-40B4-BE49-F238E27FC236}">
                    <a16:creationId xmlns:a16="http://schemas.microsoft.com/office/drawing/2014/main" id="{81AC1FA2-5D60-4F34-86D7-360ADDCD19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1" y="798"/>
                <a:ext cx="375" cy="574"/>
                <a:chOff x="576" y="413"/>
                <a:chExt cx="384" cy="588"/>
              </a:xfrm>
            </p:grpSpPr>
            <p:grpSp>
              <p:nvGrpSpPr>
                <p:cNvPr id="182" name="Group 133">
                  <a:extLst>
                    <a:ext uri="{FF2B5EF4-FFF2-40B4-BE49-F238E27FC236}">
                      <a16:creationId xmlns:a16="http://schemas.microsoft.com/office/drawing/2014/main" id="{CCA8EBC8-3E28-41D7-B3CB-86983C3F28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" y="665"/>
                  <a:ext cx="384" cy="336"/>
                  <a:chOff x="1680" y="816"/>
                  <a:chExt cx="384" cy="336"/>
                </a:xfrm>
              </p:grpSpPr>
              <p:sp>
                <p:nvSpPr>
                  <p:cNvPr id="184" name="Rectangle 134">
                    <a:extLst>
                      <a:ext uri="{FF2B5EF4-FFF2-40B4-BE49-F238E27FC236}">
                        <a16:creationId xmlns:a16="http://schemas.microsoft.com/office/drawing/2014/main" id="{E3943278-6AC4-41DF-B645-94F9CB0CBF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85" name="Oval 135">
                    <a:extLst>
                      <a:ext uri="{FF2B5EF4-FFF2-40B4-BE49-F238E27FC236}">
                        <a16:creationId xmlns:a16="http://schemas.microsoft.com/office/drawing/2014/main" id="{1389043F-8FF1-4FCF-8AA0-BCA1E2DF80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83" name="Text Box 136">
                  <a:extLst>
                    <a:ext uri="{FF2B5EF4-FFF2-40B4-BE49-F238E27FC236}">
                      <a16:creationId xmlns:a16="http://schemas.microsoft.com/office/drawing/2014/main" id="{83BCCD9A-D395-4158-968A-2126FC2C67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2" y="413"/>
                  <a:ext cx="32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 dirty="0">
                      <a:latin typeface="+mn-lt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1600" b="0" dirty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57" name="Group 137">
                <a:extLst>
                  <a:ext uri="{FF2B5EF4-FFF2-40B4-BE49-F238E27FC236}">
                    <a16:creationId xmlns:a16="http://schemas.microsoft.com/office/drawing/2014/main" id="{008E5DC0-54CB-49C9-B8AA-3C963D3417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4" y="798"/>
                <a:ext cx="375" cy="581"/>
                <a:chOff x="1392" y="413"/>
                <a:chExt cx="384" cy="595"/>
              </a:xfrm>
            </p:grpSpPr>
            <p:grpSp>
              <p:nvGrpSpPr>
                <p:cNvPr id="178" name="Group 138">
                  <a:extLst>
                    <a:ext uri="{FF2B5EF4-FFF2-40B4-BE49-F238E27FC236}">
                      <a16:creationId xmlns:a16="http://schemas.microsoft.com/office/drawing/2014/main" id="{89318D22-14C8-4391-8D58-160AD456AB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672"/>
                  <a:ext cx="384" cy="336"/>
                  <a:chOff x="1680" y="816"/>
                  <a:chExt cx="384" cy="336"/>
                </a:xfrm>
              </p:grpSpPr>
              <p:sp>
                <p:nvSpPr>
                  <p:cNvPr id="180" name="Rectangle 139">
                    <a:extLst>
                      <a:ext uri="{FF2B5EF4-FFF2-40B4-BE49-F238E27FC236}">
                        <a16:creationId xmlns:a16="http://schemas.microsoft.com/office/drawing/2014/main" id="{3DADA783-F681-4D4F-9F1C-3615AE35CF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81" name="Oval 140">
                    <a:extLst>
                      <a:ext uri="{FF2B5EF4-FFF2-40B4-BE49-F238E27FC236}">
                        <a16:creationId xmlns:a16="http://schemas.microsoft.com/office/drawing/2014/main" id="{12B9EF18-C721-48CC-932B-5491F273D4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79" name="Text Box 141">
                  <a:extLst>
                    <a:ext uri="{FF2B5EF4-FFF2-40B4-BE49-F238E27FC236}">
                      <a16:creationId xmlns:a16="http://schemas.microsoft.com/office/drawing/2014/main" id="{1D67B3C9-867E-40AF-B51E-3CD751D506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7" y="413"/>
                  <a:ext cx="32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 dirty="0">
                      <a:latin typeface="+mn-lt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1600" b="0" dirty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58" name="Group 142">
                <a:extLst>
                  <a:ext uri="{FF2B5EF4-FFF2-40B4-BE49-F238E27FC236}">
                    <a16:creationId xmlns:a16="http://schemas.microsoft.com/office/drawing/2014/main" id="{4AAC15A1-75CE-4C8A-AFFE-B4244E0E2A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2" y="2223"/>
                <a:ext cx="375" cy="687"/>
                <a:chOff x="672" y="2112"/>
                <a:chExt cx="384" cy="703"/>
              </a:xfrm>
            </p:grpSpPr>
            <p:grpSp>
              <p:nvGrpSpPr>
                <p:cNvPr id="173" name="Group 143">
                  <a:extLst>
                    <a:ext uri="{FF2B5EF4-FFF2-40B4-BE49-F238E27FC236}">
                      <a16:creationId xmlns:a16="http://schemas.microsoft.com/office/drawing/2014/main" id="{2F42042F-ECCB-4BF3-89A7-557C26305F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175" name="Rectangle 144">
                    <a:extLst>
                      <a:ext uri="{FF2B5EF4-FFF2-40B4-BE49-F238E27FC236}">
                        <a16:creationId xmlns:a16="http://schemas.microsoft.com/office/drawing/2014/main" id="{19023DE3-D664-440A-BBCB-8D15277C91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76" name="Oval 145">
                    <a:extLst>
                      <a:ext uri="{FF2B5EF4-FFF2-40B4-BE49-F238E27FC236}">
                        <a16:creationId xmlns:a16="http://schemas.microsoft.com/office/drawing/2014/main" id="{13B5C2F0-17B6-4369-87FA-3ACA268FCC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77" name="Oval 146">
                    <a:extLst>
                      <a:ext uri="{FF2B5EF4-FFF2-40B4-BE49-F238E27FC236}">
                        <a16:creationId xmlns:a16="http://schemas.microsoft.com/office/drawing/2014/main" id="{BC6A7D30-C810-479C-960B-6A034018BA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74" name="Text Box 147">
                  <a:extLst>
                    <a:ext uri="{FF2B5EF4-FFF2-40B4-BE49-F238E27FC236}">
                      <a16:creationId xmlns:a16="http://schemas.microsoft.com/office/drawing/2014/main" id="{9E6D61B8-145C-4548-A200-9789B13608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7" y="2544"/>
                  <a:ext cx="32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59" name="Group 148">
                <a:extLst>
                  <a:ext uri="{FF2B5EF4-FFF2-40B4-BE49-F238E27FC236}">
                    <a16:creationId xmlns:a16="http://schemas.microsoft.com/office/drawing/2014/main" id="{488F0555-FA23-4675-A413-CD1B555DA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8" y="2223"/>
                <a:ext cx="375" cy="860"/>
                <a:chOff x="1584" y="2064"/>
                <a:chExt cx="384" cy="880"/>
              </a:xfrm>
            </p:grpSpPr>
            <p:grpSp>
              <p:nvGrpSpPr>
                <p:cNvPr id="167" name="Group 149">
                  <a:extLst>
                    <a:ext uri="{FF2B5EF4-FFF2-40B4-BE49-F238E27FC236}">
                      <a16:creationId xmlns:a16="http://schemas.microsoft.com/office/drawing/2014/main" id="{877FAC65-5556-4176-B63B-8F67AD4D2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2064"/>
                  <a:ext cx="384" cy="576"/>
                  <a:chOff x="1584" y="2064"/>
                  <a:chExt cx="384" cy="576"/>
                </a:xfrm>
              </p:grpSpPr>
              <p:sp>
                <p:nvSpPr>
                  <p:cNvPr id="169" name="Rectangle 150">
                    <a:extLst>
                      <a:ext uri="{FF2B5EF4-FFF2-40B4-BE49-F238E27FC236}">
                        <a16:creationId xmlns:a16="http://schemas.microsoft.com/office/drawing/2014/main" id="{44980976-3B67-4EE2-87FA-FF053BF03C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064"/>
                    <a:ext cx="384" cy="57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70" name="Oval 151">
                    <a:extLst>
                      <a:ext uri="{FF2B5EF4-FFF2-40B4-BE49-F238E27FC236}">
                        <a16:creationId xmlns:a16="http://schemas.microsoft.com/office/drawing/2014/main" id="{A3857711-13F4-4F9A-A0D3-91C397A649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169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71" name="Oval 152">
                    <a:extLst>
                      <a:ext uri="{FF2B5EF4-FFF2-40B4-BE49-F238E27FC236}">
                        <a16:creationId xmlns:a16="http://schemas.microsoft.com/office/drawing/2014/main" id="{06CB706D-233F-40AC-B965-62325F7766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32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72" name="Oval 153">
                    <a:extLst>
                      <a:ext uri="{FF2B5EF4-FFF2-40B4-BE49-F238E27FC236}">
                        <a16:creationId xmlns:a16="http://schemas.microsoft.com/office/drawing/2014/main" id="{2DA71CB6-EC2C-4ED3-A727-73F0257046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48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68" name="Text Box 154">
                  <a:extLst>
                    <a:ext uri="{FF2B5EF4-FFF2-40B4-BE49-F238E27FC236}">
                      <a16:creationId xmlns:a16="http://schemas.microsoft.com/office/drawing/2014/main" id="{907C70F2-083D-4AD6-8789-0B65086A16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9" y="2673"/>
                  <a:ext cx="32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4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60" name="Line 155">
                <a:extLst>
                  <a:ext uri="{FF2B5EF4-FFF2-40B4-BE49-F238E27FC236}">
                    <a16:creationId xmlns:a16="http://schemas.microsoft.com/office/drawing/2014/main" id="{E328BD54-632B-40F1-B2A9-642B3B926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8" y="1378"/>
                <a:ext cx="141" cy="2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Line 156">
                <a:extLst>
                  <a:ext uri="{FF2B5EF4-FFF2-40B4-BE49-F238E27FC236}">
                    <a16:creationId xmlns:a16="http://schemas.microsoft.com/office/drawing/2014/main" id="{F5AAD02B-9009-47CE-BFF9-46D6680E3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7" y="1220"/>
                <a:ext cx="326" cy="4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2" name="Line 157">
                <a:extLst>
                  <a:ext uri="{FF2B5EF4-FFF2-40B4-BE49-F238E27FC236}">
                    <a16:creationId xmlns:a16="http://schemas.microsoft.com/office/drawing/2014/main" id="{5D1B0C23-35DA-480D-82B3-09C5B283A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2" y="1393"/>
                <a:ext cx="148" cy="2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3" name="Line 158">
                <a:extLst>
                  <a:ext uri="{FF2B5EF4-FFF2-40B4-BE49-F238E27FC236}">
                    <a16:creationId xmlns:a16="http://schemas.microsoft.com/office/drawing/2014/main" id="{52BEEE64-9B22-4272-84A6-85A3ECF31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7" y="1222"/>
                <a:ext cx="229" cy="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4" name="Line 159">
                <a:extLst>
                  <a:ext uri="{FF2B5EF4-FFF2-40B4-BE49-F238E27FC236}">
                    <a16:creationId xmlns:a16="http://schemas.microsoft.com/office/drawing/2014/main" id="{7E7C48F4-469A-468B-BFA9-B6BA45B40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54" y="1981"/>
                <a:ext cx="261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5" name="Line 160">
                <a:extLst>
                  <a:ext uri="{FF2B5EF4-FFF2-40B4-BE49-F238E27FC236}">
                    <a16:creationId xmlns:a16="http://schemas.microsoft.com/office/drawing/2014/main" id="{BAB90750-F56D-4874-B9A7-A2C2CA2C7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1" y="1985"/>
                <a:ext cx="236" cy="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Line 195">
                <a:extLst>
                  <a:ext uri="{FF2B5EF4-FFF2-40B4-BE49-F238E27FC236}">
                    <a16:creationId xmlns:a16="http://schemas.microsoft.com/office/drawing/2014/main" id="{AA81031B-F527-4B13-A6CE-0E992976A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4" y="1933"/>
                <a:ext cx="505" cy="4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150" name="Text Box 252">
            <a:extLst>
              <a:ext uri="{FF2B5EF4-FFF2-40B4-BE49-F238E27FC236}">
                <a16:creationId xmlns:a16="http://schemas.microsoft.com/office/drawing/2014/main" id="{18338DB1-964C-48DF-BC04-E9A03FF3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784" y="4905378"/>
            <a:ext cx="2009159" cy="64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Allocation Graph</a:t>
            </a:r>
            <a:br>
              <a:rPr lang="en-US" altLang="en-US" b="0" dirty="0">
                <a:latin typeface="+mn-lt"/>
                <a:ea typeface="Gill Sans" charset="0"/>
                <a:cs typeface="Gill Sans" charset="0"/>
              </a:rPr>
            </a:br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With Deadlock</a:t>
            </a:r>
          </a:p>
        </p:txBody>
      </p:sp>
      <p:grpSp>
        <p:nvGrpSpPr>
          <p:cNvPr id="187" name="Group 248">
            <a:extLst>
              <a:ext uri="{FF2B5EF4-FFF2-40B4-BE49-F238E27FC236}">
                <a16:creationId xmlns:a16="http://schemas.microsoft.com/office/drawing/2014/main" id="{659B6654-7989-4490-8CD1-9A794CFEB1C8}"/>
              </a:ext>
            </a:extLst>
          </p:cNvPr>
          <p:cNvGrpSpPr>
            <a:grpSpLocks/>
          </p:cNvGrpSpPr>
          <p:nvPr/>
        </p:nvGrpSpPr>
        <p:grpSpPr bwMode="auto">
          <a:xfrm>
            <a:off x="8198012" y="1866714"/>
            <a:ext cx="2243347" cy="3071326"/>
            <a:chOff x="3792" y="624"/>
            <a:chExt cx="1753" cy="2400"/>
          </a:xfrm>
        </p:grpSpPr>
        <p:sp>
          <p:nvSpPr>
            <p:cNvPr id="189" name="Rectangle 200">
              <a:extLst>
                <a:ext uri="{FF2B5EF4-FFF2-40B4-BE49-F238E27FC236}">
                  <a16:creationId xmlns:a16="http://schemas.microsoft.com/office/drawing/2014/main" id="{AD7070E8-EA3A-4C9A-85B7-A93B850D4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624"/>
              <a:ext cx="1753" cy="2400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grpSp>
          <p:nvGrpSpPr>
            <p:cNvPr id="190" name="Group 247">
              <a:extLst>
                <a:ext uri="{FF2B5EF4-FFF2-40B4-BE49-F238E27FC236}">
                  <a16:creationId xmlns:a16="http://schemas.microsoft.com/office/drawing/2014/main" id="{2928B7DB-0592-4602-AB27-40A6287988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6" y="749"/>
              <a:ext cx="1471" cy="2100"/>
              <a:chOff x="3896" y="749"/>
              <a:chExt cx="1471" cy="2100"/>
            </a:xfrm>
          </p:grpSpPr>
          <p:sp>
            <p:nvSpPr>
              <p:cNvPr id="191" name="Oval 202">
                <a:extLst>
                  <a:ext uri="{FF2B5EF4-FFF2-40B4-BE49-F238E27FC236}">
                    <a16:creationId xmlns:a16="http://schemas.microsoft.com/office/drawing/2014/main" id="{DBC61537-A74F-4757-9CB0-AF8F257D9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6" y="1631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1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2" name="Oval 203">
                <a:extLst>
                  <a:ext uri="{FF2B5EF4-FFF2-40B4-BE49-F238E27FC236}">
                    <a16:creationId xmlns:a16="http://schemas.microsoft.com/office/drawing/2014/main" id="{8A1047B9-0569-4E16-BFBA-4D72E9368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9" y="77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2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3" name="Oval 204">
                <a:extLst>
                  <a:ext uri="{FF2B5EF4-FFF2-40B4-BE49-F238E27FC236}">
                    <a16:creationId xmlns:a16="http://schemas.microsoft.com/office/drawing/2014/main" id="{2F09A273-FA0B-49E8-A9A4-2335F7215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163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3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94" name="Group 215">
                <a:extLst>
                  <a:ext uri="{FF2B5EF4-FFF2-40B4-BE49-F238E27FC236}">
                    <a16:creationId xmlns:a16="http://schemas.microsoft.com/office/drawing/2014/main" id="{8B006DE9-813E-42A1-9F53-1476F64FA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2162"/>
                <a:ext cx="375" cy="687"/>
                <a:chOff x="672" y="2112"/>
                <a:chExt cx="384" cy="703"/>
              </a:xfrm>
            </p:grpSpPr>
            <p:grpSp>
              <p:nvGrpSpPr>
                <p:cNvPr id="208" name="Group 216">
                  <a:extLst>
                    <a:ext uri="{FF2B5EF4-FFF2-40B4-BE49-F238E27FC236}">
                      <a16:creationId xmlns:a16="http://schemas.microsoft.com/office/drawing/2014/main" id="{8A48E63A-BAB0-43CF-9749-1940A4ACA4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210" name="Rectangle 217">
                    <a:extLst>
                      <a:ext uri="{FF2B5EF4-FFF2-40B4-BE49-F238E27FC236}">
                        <a16:creationId xmlns:a16="http://schemas.microsoft.com/office/drawing/2014/main" id="{9C0DE3F7-8360-4D38-8D9A-0563CBC317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11" name="Oval 218">
                    <a:extLst>
                      <a:ext uri="{FF2B5EF4-FFF2-40B4-BE49-F238E27FC236}">
                        <a16:creationId xmlns:a16="http://schemas.microsoft.com/office/drawing/2014/main" id="{F0296A5D-4633-40BD-A03A-4BD7D1C249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12" name="Oval 219">
                    <a:extLst>
                      <a:ext uri="{FF2B5EF4-FFF2-40B4-BE49-F238E27FC236}">
                        <a16:creationId xmlns:a16="http://schemas.microsoft.com/office/drawing/2014/main" id="{032F81D9-6885-4C14-811E-ED3634798A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209" name="Text Box 220">
                  <a:extLst>
                    <a:ext uri="{FF2B5EF4-FFF2-40B4-BE49-F238E27FC236}">
                      <a16:creationId xmlns:a16="http://schemas.microsoft.com/office/drawing/2014/main" id="{F1DD0EFB-9ABE-46E4-81D6-2448B8643E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7" y="2544"/>
                  <a:ext cx="32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95" name="Line 228">
                <a:extLst>
                  <a:ext uri="{FF2B5EF4-FFF2-40B4-BE49-F238E27FC236}">
                    <a16:creationId xmlns:a16="http://schemas.microsoft.com/office/drawing/2014/main" id="{A127726A-1F4B-418B-B76E-2AC419495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8" y="1425"/>
                <a:ext cx="184" cy="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6" name="Line 232">
                <a:extLst>
                  <a:ext uri="{FF2B5EF4-FFF2-40B4-BE49-F238E27FC236}">
                    <a16:creationId xmlns:a16="http://schemas.microsoft.com/office/drawing/2014/main" id="{EFCF4C87-C357-4560-A374-66291A256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94" y="1969"/>
                <a:ext cx="355" cy="3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7" name="Line 233">
                <a:extLst>
                  <a:ext uri="{FF2B5EF4-FFF2-40B4-BE49-F238E27FC236}">
                    <a16:creationId xmlns:a16="http://schemas.microsoft.com/office/drawing/2014/main" id="{A6B66076-B4A9-4C12-84FE-183BCFE03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7" y="2437"/>
                <a:ext cx="445" cy="1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8" name="Line 234">
                <a:extLst>
                  <a:ext uri="{FF2B5EF4-FFF2-40B4-BE49-F238E27FC236}">
                    <a16:creationId xmlns:a16="http://schemas.microsoft.com/office/drawing/2014/main" id="{FFBD91EC-8694-4029-B2BE-CBB6AC5BC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50" y="1926"/>
                <a:ext cx="274" cy="2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99" name="Group 243">
                <a:extLst>
                  <a:ext uri="{FF2B5EF4-FFF2-40B4-BE49-F238E27FC236}">
                    <a16:creationId xmlns:a16="http://schemas.microsoft.com/office/drawing/2014/main" id="{4685E737-C175-4C47-8698-FCB390A1AC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749"/>
                <a:ext cx="375" cy="681"/>
                <a:chOff x="4368" y="749"/>
                <a:chExt cx="375" cy="681"/>
              </a:xfrm>
            </p:grpSpPr>
            <p:grpSp>
              <p:nvGrpSpPr>
                <p:cNvPr id="203" name="Group 237">
                  <a:extLst>
                    <a:ext uri="{FF2B5EF4-FFF2-40B4-BE49-F238E27FC236}">
                      <a16:creationId xmlns:a16="http://schemas.microsoft.com/office/drawing/2014/main" id="{2125FBDA-2E56-40F1-9DBB-BC5ABDB857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4368" y="1008"/>
                  <a:ext cx="375" cy="422"/>
                  <a:chOff x="672" y="2064"/>
                  <a:chExt cx="384" cy="432"/>
                </a:xfrm>
              </p:grpSpPr>
              <p:sp>
                <p:nvSpPr>
                  <p:cNvPr id="205" name="Rectangle 238">
                    <a:extLst>
                      <a:ext uri="{FF2B5EF4-FFF2-40B4-BE49-F238E27FC236}">
                        <a16:creationId xmlns:a16="http://schemas.microsoft.com/office/drawing/2014/main" id="{ED84D365-CF53-48FD-8429-27A70BCABF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06" name="Oval 239">
                    <a:extLst>
                      <a:ext uri="{FF2B5EF4-FFF2-40B4-BE49-F238E27FC236}">
                        <a16:creationId xmlns:a16="http://schemas.microsoft.com/office/drawing/2014/main" id="{21218DB8-EFF4-46EE-9978-1FC9C3BF5E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07" name="Oval 240">
                    <a:extLst>
                      <a:ext uri="{FF2B5EF4-FFF2-40B4-BE49-F238E27FC236}">
                        <a16:creationId xmlns:a16="http://schemas.microsoft.com/office/drawing/2014/main" id="{47C725A2-C64E-4D1D-A5D0-536AD3E71E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204" name="Text Box 241">
                  <a:extLst>
                    <a:ext uri="{FF2B5EF4-FFF2-40B4-BE49-F238E27FC236}">
                      <a16:creationId xmlns:a16="http://schemas.microsoft.com/office/drawing/2014/main" id="{24F65A0C-FAD6-4F6C-ABD9-0D26412CF6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6" y="749"/>
                  <a:ext cx="318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 dirty="0">
                      <a:latin typeface="+mn-lt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1600" b="0" dirty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00" name="Oval 242">
                <a:extLst>
                  <a:ext uri="{FF2B5EF4-FFF2-40B4-BE49-F238E27FC236}">
                    <a16:creationId xmlns:a16="http://schemas.microsoft.com/office/drawing/2014/main" id="{12F04010-DB79-4EEE-A3E3-D58AC9D2A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448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4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1" name="Line 244">
                <a:extLst>
                  <a:ext uri="{FF2B5EF4-FFF2-40B4-BE49-F238E27FC236}">
                    <a16:creationId xmlns:a16="http://schemas.microsoft.com/office/drawing/2014/main" id="{07D839B4-0F4F-4AB8-90A1-EAE2469C6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3" y="1302"/>
                <a:ext cx="465" cy="3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2" name="Line 245">
                <a:extLst>
                  <a:ext uri="{FF2B5EF4-FFF2-40B4-BE49-F238E27FC236}">
                    <a16:creationId xmlns:a16="http://schemas.microsoft.com/office/drawing/2014/main" id="{94C22755-74E6-4AA5-B067-BB22F2869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3" y="1002"/>
                <a:ext cx="418" cy="1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188" name="Text Box 253">
            <a:extLst>
              <a:ext uri="{FF2B5EF4-FFF2-40B4-BE49-F238E27FC236}">
                <a16:creationId xmlns:a16="http://schemas.microsoft.com/office/drawing/2014/main" id="{A128097B-A82A-47A2-A6F7-71D6714A9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82" y="4912446"/>
            <a:ext cx="2009159" cy="92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Allocation Graph</a:t>
            </a:r>
            <a:br>
              <a:rPr lang="en-US" altLang="en-US" b="0" dirty="0">
                <a:latin typeface="+mn-lt"/>
                <a:ea typeface="Gill Sans" charset="0"/>
                <a:cs typeface="Gill Sans" charset="0"/>
              </a:rPr>
            </a:br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With Cycle, but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No Deadlock</a:t>
            </a:r>
          </a:p>
        </p:txBody>
      </p:sp>
      <p:sp>
        <p:nvSpPr>
          <p:cNvPr id="7" name="Oval 6"/>
          <p:cNvSpPr/>
          <p:nvPr/>
        </p:nvSpPr>
        <p:spPr>
          <a:xfrm>
            <a:off x="6907669" y="2005883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5920333" y="203576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9499539" y="1850654"/>
            <a:ext cx="914400" cy="914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9513284" y="3985366"/>
            <a:ext cx="914400" cy="914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88" grpId="0"/>
      <p:bldP spid="7" grpId="0" animBg="1"/>
      <p:bldP spid="213" grpId="0" animBg="1"/>
      <p:bldP spid="214" grpId="0" animBg="1"/>
      <p:bldP spid="2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7940-AE8F-41EF-8115-0AD3EA80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Detection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5001-1919-40CF-ABBB-787369796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312576" cy="4351337"/>
          </a:xfrm>
        </p:spPr>
        <p:txBody>
          <a:bodyPr>
            <a:noAutofit/>
          </a:bodyPr>
          <a:lstStyle/>
          <a:p>
            <a:r>
              <a:rPr lang="en-US" altLang="ko-KR" sz="1400" dirty="0" smtClean="0"/>
              <a:t>Let [X] represent an m-</a:t>
            </a:r>
            <a:r>
              <a:rPr lang="en-US" altLang="ko-KR" sz="1400" dirty="0" err="1" smtClean="0"/>
              <a:t>ary</a:t>
            </a:r>
            <a:r>
              <a:rPr lang="en-US" altLang="ko-KR" sz="1400" dirty="0" smtClean="0"/>
              <a:t> vector of non-negative integers (quantities of resources of each type):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FreeResources</a:t>
            </a:r>
            <a:r>
              <a:rPr lang="en-US" altLang="ko-KR" sz="1200" dirty="0" smtClean="0">
                <a:latin typeface="Consolas" panose="020B0609020204030204" pitchFamily="49" charset="0"/>
              </a:rPr>
              <a:t>]: 	Current free resources of each type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Request</a:t>
            </a:r>
            <a:r>
              <a:rPr lang="en-US" altLang="ko-KR" sz="1200" baseline="-25000" dirty="0" err="1" smtClean="0">
                <a:latin typeface="Consolas" panose="020B0609020204030204" pitchFamily="49" charset="0"/>
              </a:rPr>
              <a:t>X</a:t>
            </a:r>
            <a:r>
              <a:rPr lang="en-US" altLang="ko-KR" sz="1200" dirty="0" smtClean="0">
                <a:latin typeface="Consolas" panose="020B0609020204030204" pitchFamily="49" charset="0"/>
              </a:rPr>
              <a:t>]:	Current requests from thread X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Alloc</a:t>
            </a:r>
            <a:r>
              <a:rPr lang="en-US" altLang="ko-KR" sz="1200" baseline="-25000" dirty="0" err="1" smtClean="0">
                <a:latin typeface="Consolas" panose="020B0609020204030204" pitchFamily="49" charset="0"/>
              </a:rPr>
              <a:t>X</a:t>
            </a:r>
            <a:r>
              <a:rPr lang="en-US" altLang="ko-KR" sz="1200" dirty="0" smtClean="0">
                <a:latin typeface="Consolas" panose="020B0609020204030204" pitchFamily="49" charset="0"/>
              </a:rPr>
              <a:t>]:	Current resources held by thread X</a:t>
            </a:r>
          </a:p>
          <a:p>
            <a:r>
              <a:rPr lang="en-US" altLang="ko-KR" sz="1400" dirty="0" smtClean="0"/>
              <a:t>See if tasks can eventually terminate on their own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[Avail] = 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FreeResources</a:t>
            </a:r>
            <a:r>
              <a:rPr lang="en-US" altLang="ko-KR" sz="1200" dirty="0" smtClean="0">
                <a:latin typeface="Consolas" panose="020B0609020204030204" pitchFamily="49" charset="0"/>
              </a:rPr>
              <a:t>] 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Add all threads to UNFINISHED </a:t>
            </a:r>
            <a:r>
              <a:rPr lang="en-US" altLang="ko-KR" sz="1200" dirty="0" smtClean="0">
                <a:latin typeface="Consolas" panose="020B0609020204030204" pitchFamily="49" charset="0"/>
              </a:rPr>
              <a:t>         # tasks we have not resolved yet</a:t>
            </a:r>
            <a:r>
              <a:rPr lang="en-US" altLang="ko-KR" sz="1200" dirty="0" smtClean="0">
                <a:latin typeface="Consolas" panose="020B0609020204030204" pitchFamily="49" charset="0"/>
              </a:rPr>
              <a:t>	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do {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done = true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Foreach</a:t>
            </a:r>
            <a:r>
              <a:rPr lang="en-US" altLang="ko-KR" sz="1200" dirty="0" smtClean="0">
                <a:latin typeface="Consolas" panose="020B0609020204030204" pitchFamily="49" charset="0"/>
              </a:rPr>
              <a:t> thread in UNFINISHED {	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  if ([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Request</a:t>
            </a:r>
            <a:r>
              <a:rPr lang="en-US" altLang="ko-KR" sz="1200" baseline="-25000" dirty="0" err="1" smtClean="0">
                <a:latin typeface="Consolas" panose="020B0609020204030204" pitchFamily="49" charset="0"/>
              </a:rPr>
              <a:t>thread</a:t>
            </a:r>
            <a:r>
              <a:rPr lang="en-US" altLang="ko-KR" sz="1200" dirty="0" smtClean="0">
                <a:latin typeface="Consolas" panose="020B0609020204030204" pitchFamily="49" charset="0"/>
              </a:rPr>
              <a:t>] &lt;= [Avail]) {    # if resources are available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    remove thread from UNFINISHED    # task can terminate on its own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    [Avail] = [Avail] </a:t>
            </a:r>
            <a:r>
              <a:rPr lang="en-US" altLang="ko-KR" sz="1200" dirty="0">
                <a:latin typeface="Consolas" panose="020B0609020204030204" pitchFamily="49" charset="0"/>
              </a:rPr>
              <a:t>+</a:t>
            </a:r>
            <a:r>
              <a:rPr lang="en-US" altLang="ko-KR" sz="1200" dirty="0" smtClean="0">
                <a:latin typeface="Consolas" panose="020B0609020204030204" pitchFamily="49" charset="0"/>
              </a:rPr>
              <a:t> 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Alloc</a:t>
            </a:r>
            <a:r>
              <a:rPr lang="en-US" altLang="ko-KR" sz="1200" baseline="-25000" dirty="0" err="1" smtClean="0">
                <a:latin typeface="Consolas" panose="020B0609020204030204" pitchFamily="49" charset="0"/>
              </a:rPr>
              <a:t>thread</a:t>
            </a:r>
            <a:r>
              <a:rPr lang="en-US" altLang="ko-KR" sz="1200" dirty="0" smtClean="0">
                <a:latin typeface="Consolas" panose="020B0609020204030204" pitchFamily="49" charset="0"/>
              </a:rPr>
              <a:t>]  # free resources of this task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    done = false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  }</a:t>
            </a:r>
            <a:endParaRPr lang="en-US" altLang="ko-KR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}</a:t>
            </a:r>
            <a:endParaRPr lang="en-US" altLang="ko-KR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} until(done)				</a:t>
            </a:r>
          </a:p>
          <a:p>
            <a:r>
              <a:rPr lang="en-US" altLang="ko-KR" sz="1400" dirty="0" smtClean="0"/>
              <a:t>Nodes left in UNFINISHED </a:t>
            </a:r>
            <a:r>
              <a:rPr lang="en-US" altLang="ko-KR" sz="1400" dirty="0" smtClean="0">
                <a:sym typeface="Symbol" panose="05050102010706020507" pitchFamily="18" charset="2"/>
              </a:rPr>
              <a:t> deadlocked (tasks that can terminate on their own have been removed)</a:t>
            </a:r>
            <a:endParaRPr lang="en-US" altLang="ko-KR" sz="1400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29FCE-705A-46EB-96C2-6CBA5351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E7F81-18F9-48A9-B801-9AE85714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FC8BA-50D5-4708-99DC-C3C2E881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7" name="Group 85">
            <a:extLst>
              <a:ext uri="{FF2B5EF4-FFF2-40B4-BE49-F238E27FC236}">
                <a16:creationId xmlns:a16="http://schemas.microsoft.com/office/drawing/2014/main" id="{F1E7C628-FEF8-4A74-82FC-9355A0B17510}"/>
              </a:ext>
            </a:extLst>
          </p:cNvPr>
          <p:cNvGrpSpPr>
            <a:grpSpLocks/>
          </p:cNvGrpSpPr>
          <p:nvPr/>
        </p:nvGrpSpPr>
        <p:grpSpPr bwMode="auto">
          <a:xfrm>
            <a:off x="8294751" y="2590800"/>
            <a:ext cx="2016125" cy="2760662"/>
            <a:chOff x="4320" y="1728"/>
            <a:chExt cx="1200" cy="1643"/>
          </a:xfrm>
        </p:grpSpPr>
        <p:sp>
          <p:nvSpPr>
            <p:cNvPr id="8" name="Rectangle 59">
              <a:extLst>
                <a:ext uri="{FF2B5EF4-FFF2-40B4-BE49-F238E27FC236}">
                  <a16:creationId xmlns:a16="http://schemas.microsoft.com/office/drawing/2014/main" id="{2B7E667B-8AA0-45B4-9EEF-16856584D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9" name="Group 84">
              <a:extLst>
                <a:ext uri="{FF2B5EF4-FFF2-40B4-BE49-F238E27FC236}">
                  <a16:creationId xmlns:a16="http://schemas.microsoft.com/office/drawing/2014/main" id="{82F497C6-9F9D-4A58-98D8-FECF94E51B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1" y="1728"/>
              <a:ext cx="1007" cy="1542"/>
              <a:chOff x="4391" y="1728"/>
              <a:chExt cx="1007" cy="1542"/>
            </a:xfrm>
          </p:grpSpPr>
          <p:sp>
            <p:nvSpPr>
              <p:cNvPr id="10" name="Oval 61">
                <a:extLst>
                  <a:ext uri="{FF2B5EF4-FFF2-40B4-BE49-F238E27FC236}">
                    <a16:creationId xmlns:a16="http://schemas.microsoft.com/office/drawing/2014/main" id="{EC369B1B-705D-4FB3-9E72-4753234E9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Oval 62">
                <a:extLst>
                  <a:ext uri="{FF2B5EF4-FFF2-40B4-BE49-F238E27FC236}">
                    <a16:creationId xmlns:a16="http://schemas.microsoft.com/office/drawing/2014/main" id="{D086873C-833E-4281-B2E3-5496815AE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Oval 63">
                <a:extLst>
                  <a:ext uri="{FF2B5EF4-FFF2-40B4-BE49-F238E27FC236}">
                    <a16:creationId xmlns:a16="http://schemas.microsoft.com/office/drawing/2014/main" id="{D200189F-0E43-4430-AE15-C5CA627BC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  <a:endParaRPr lang="en-US" alt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3" name="Group 64">
                <a:extLst>
                  <a:ext uri="{FF2B5EF4-FFF2-40B4-BE49-F238E27FC236}">
                    <a16:creationId xmlns:a16="http://schemas.microsoft.com/office/drawing/2014/main" id="{6C082B01-2818-4D35-9FAD-68B0DB51F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14" y="2779"/>
                <a:ext cx="257" cy="491"/>
                <a:chOff x="672" y="2112"/>
                <a:chExt cx="384" cy="736"/>
              </a:xfrm>
            </p:grpSpPr>
            <p:grpSp>
              <p:nvGrpSpPr>
                <p:cNvPr id="26" name="Group 65">
                  <a:extLst>
                    <a:ext uri="{FF2B5EF4-FFF2-40B4-BE49-F238E27FC236}">
                      <a16:creationId xmlns:a16="http://schemas.microsoft.com/office/drawing/2014/main" id="{E0B5A99A-5A21-4C61-94B8-03B49A04DD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28" name="Rectangle 66">
                    <a:extLst>
                      <a:ext uri="{FF2B5EF4-FFF2-40B4-BE49-F238E27FC236}">
                        <a16:creationId xmlns:a16="http://schemas.microsoft.com/office/drawing/2014/main" id="{8914E063-8888-4084-BC7A-E5A4DD9451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9" name="Oval 67">
                    <a:extLst>
                      <a:ext uri="{FF2B5EF4-FFF2-40B4-BE49-F238E27FC236}">
                        <a16:creationId xmlns:a16="http://schemas.microsoft.com/office/drawing/2014/main" id="{86A3C24A-BCD3-428F-8DCE-2394F25CEF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0" name="Oval 68">
                    <a:extLst>
                      <a:ext uri="{FF2B5EF4-FFF2-40B4-BE49-F238E27FC236}">
                        <a16:creationId xmlns:a16="http://schemas.microsoft.com/office/drawing/2014/main" id="{D9FF4359-13DD-4DE5-8F60-747956641B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27" name="Text Box 69">
                  <a:extLst>
                    <a:ext uri="{FF2B5EF4-FFF2-40B4-BE49-F238E27FC236}">
                      <a16:creationId xmlns:a16="http://schemas.microsoft.com/office/drawing/2014/main" id="{BE65DDDB-1613-4C10-A400-9C209DA14C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62" cy="3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16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Line 70">
                <a:extLst>
                  <a:ext uri="{FF2B5EF4-FFF2-40B4-BE49-F238E27FC236}">
                    <a16:creationId xmlns:a16="http://schemas.microsoft.com/office/drawing/2014/main" id="{211A4900-E753-4256-AC90-77411C83E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" name="Line 71">
                <a:extLst>
                  <a:ext uri="{FF2B5EF4-FFF2-40B4-BE49-F238E27FC236}">
                    <a16:creationId xmlns:a16="http://schemas.microsoft.com/office/drawing/2014/main" id="{C4574C35-C562-4862-8835-6570CC4EB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" name="Line 72">
                <a:extLst>
                  <a:ext uri="{FF2B5EF4-FFF2-40B4-BE49-F238E27FC236}">
                    <a16:creationId xmlns:a16="http://schemas.microsoft.com/office/drawing/2014/main" id="{40CA93B1-6CC8-4A9B-A7ED-59795DADE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" name="Line 73">
                <a:extLst>
                  <a:ext uri="{FF2B5EF4-FFF2-40B4-BE49-F238E27FC236}">
                    <a16:creationId xmlns:a16="http://schemas.microsoft.com/office/drawing/2014/main" id="{A2D7AE26-95DB-4AA0-910A-70B27119A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8" name="Group 75">
                <a:extLst>
                  <a:ext uri="{FF2B5EF4-FFF2-40B4-BE49-F238E27FC236}">
                    <a16:creationId xmlns:a16="http://schemas.microsoft.com/office/drawing/2014/main" id="{C7275BAE-047A-4FF4-A2C7-CA102FD2B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23" name="Rectangle 76">
                  <a:extLst>
                    <a:ext uri="{FF2B5EF4-FFF2-40B4-BE49-F238E27FC236}">
                      <a16:creationId xmlns:a16="http://schemas.microsoft.com/office/drawing/2014/main" id="{C50F1F5A-DBE1-42F1-813E-D2235CE1F7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6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4" name="Oval 77">
                  <a:extLst>
                    <a:ext uri="{FF2B5EF4-FFF2-40B4-BE49-F238E27FC236}">
                      <a16:creationId xmlns:a16="http://schemas.microsoft.com/office/drawing/2014/main" id="{209E8E7E-33F9-435D-9B88-7CD51DBE1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6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" name="Oval 78">
                  <a:extLst>
                    <a:ext uri="{FF2B5EF4-FFF2-40B4-BE49-F238E27FC236}">
                      <a16:creationId xmlns:a16="http://schemas.microsoft.com/office/drawing/2014/main" id="{04DB1F81-A508-4662-A8DA-94C39703A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6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9" name="Text Box 79">
                <a:extLst>
                  <a:ext uri="{FF2B5EF4-FFF2-40B4-BE49-F238E27FC236}">
                    <a16:creationId xmlns:a16="http://schemas.microsoft.com/office/drawing/2014/main" id="{C68B68EF-6E59-4E45-9B45-0A7042CC9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43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16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Oval 80">
                <a:extLst>
                  <a:ext uri="{FF2B5EF4-FFF2-40B4-BE49-F238E27FC236}">
                    <a16:creationId xmlns:a16="http://schemas.microsoft.com/office/drawing/2014/main" id="{C498B4B9-8FCA-4EC4-BE17-BD3EEF51E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Gill Sans" charset="0"/>
                    <a:ea typeface="Gill Sans" charset="0"/>
                    <a:cs typeface="Gill Sans" charset="0"/>
                  </a:rPr>
                  <a:t>4</a:t>
                </a:r>
                <a:endParaRPr lang="en-US" alt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Line 81">
                <a:extLst>
                  <a:ext uri="{FF2B5EF4-FFF2-40B4-BE49-F238E27FC236}">
                    <a16:creationId xmlns:a16="http://schemas.microsoft.com/office/drawing/2014/main" id="{A0105F54-1788-4392-B8EE-FE5403DF6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Line 82">
                <a:extLst>
                  <a:ext uri="{FF2B5EF4-FFF2-40B4-BE49-F238E27FC236}">
                    <a16:creationId xmlns:a16="http://schemas.microsoft.com/office/drawing/2014/main" id="{D7A59FBD-A784-465B-B54C-D3A903F00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7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Should a System Deal With Deadlock?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different approaches:</a:t>
            </a:r>
          </a:p>
          <a:p>
            <a:pPr lvl="1"/>
            <a:r>
              <a:rPr lang="en-US" dirty="0" smtClean="0"/>
              <a:t>Deadlock avoidance: dynamically delay resource requests so deadlock doesn’t happen</a:t>
            </a:r>
          </a:p>
          <a:p>
            <a:pPr lvl="1"/>
            <a:r>
              <a:rPr lang="en-US" dirty="0" smtClean="0"/>
              <a:t>Deadlock prevention: write your code in a way that it isn’t prone to deadlock</a:t>
            </a:r>
          </a:p>
          <a:p>
            <a:pPr lvl="1"/>
            <a:r>
              <a:rPr lang="en-US" dirty="0" smtClean="0"/>
              <a:t>Deadlock recovery: let deadlock happen, and then figure out how to recover from it</a:t>
            </a:r>
          </a:p>
          <a:p>
            <a:r>
              <a:rPr lang="en-US" dirty="0" smtClean="0"/>
              <a:t>Modern operating systems:</a:t>
            </a:r>
          </a:p>
          <a:p>
            <a:pPr lvl="1"/>
            <a:r>
              <a:rPr lang="en-US" dirty="0" smtClean="0"/>
              <a:t>Make sure the system isn’t involved in any deadlock</a:t>
            </a:r>
          </a:p>
          <a:p>
            <a:pPr lvl="1"/>
            <a:r>
              <a:rPr lang="en-US" dirty="0" smtClean="0"/>
              <a:t>Ignore deadlock in applications</a:t>
            </a:r>
          </a:p>
          <a:p>
            <a:pPr lvl="2"/>
            <a:r>
              <a:rPr lang="en-US" dirty="0" smtClean="0"/>
              <a:t>“Ostrich Algorithm” or deadlock denial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DD303-EAEB-4EB1-B739-51302F0D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B69D5-CEA0-473F-96BC-8EA06E9F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3040" y="2168650"/>
            <a:ext cx="8394192" cy="62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CBBF-FB99-4A95-B5D1-4B3B4BBD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Avoidance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FD67F-2C3B-4E85-B265-5C549CD6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Idea: When a thread requests a resource, OS checks if it would result in deadlock</a:t>
            </a:r>
          </a:p>
          <a:p>
            <a:pPr lvl="1"/>
            <a:r>
              <a:rPr lang="en-US" smtClean="0"/>
              <a:t>If not, it grants the resource right away</a:t>
            </a:r>
          </a:p>
          <a:p>
            <a:pPr lvl="1"/>
            <a:r>
              <a:rPr lang="en-US" smtClean="0"/>
              <a:t>If so, it waits for other threads to release resources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Example: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EC42-C312-4BE9-A97C-B74DBAE7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E8F63-707F-4C82-818C-CBB3E0FA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B334F-7C17-4719-96EE-10DC9C5A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919D7-603D-441D-A16E-7AD4392007C9}"/>
              </a:ext>
            </a:extLst>
          </p:cNvPr>
          <p:cNvSpPr/>
          <p:nvPr/>
        </p:nvSpPr>
        <p:spPr>
          <a:xfrm>
            <a:off x="2003377" y="3113484"/>
            <a:ext cx="81852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THIS DOES NOT WORK!!!!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68983-C696-42FD-BC25-EBE4F477628D}"/>
              </a:ext>
            </a:extLst>
          </p:cNvPr>
          <p:cNvSpPr txBox="1"/>
          <p:nvPr/>
        </p:nvSpPr>
        <p:spPr>
          <a:xfrm>
            <a:off x="3296430" y="397844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3CAA5-9870-432E-BAA8-044B236865D3}"/>
              </a:ext>
            </a:extLst>
          </p:cNvPr>
          <p:cNvSpPr txBox="1"/>
          <p:nvPr/>
        </p:nvSpPr>
        <p:spPr>
          <a:xfrm>
            <a:off x="6852056" y="397844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2274A0-4834-4AA2-BED1-DE36C75161BF}"/>
              </a:ext>
            </a:extLst>
          </p:cNvPr>
          <p:cNvCxnSpPr/>
          <p:nvPr/>
        </p:nvCxnSpPr>
        <p:spPr bwMode="auto">
          <a:xfrm>
            <a:off x="3004716" y="4435647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68AFB-CF50-4F39-B086-B52F6F59F3AD}"/>
              </a:ext>
            </a:extLst>
          </p:cNvPr>
          <p:cNvCxnSpPr/>
          <p:nvPr/>
        </p:nvCxnSpPr>
        <p:spPr bwMode="auto">
          <a:xfrm>
            <a:off x="6628252" y="4435647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D6CCAB-75D8-4A45-99BC-D24C25E9484B}"/>
              </a:ext>
            </a:extLst>
          </p:cNvPr>
          <p:cNvSpPr txBox="1"/>
          <p:nvPr/>
        </p:nvSpPr>
        <p:spPr>
          <a:xfrm>
            <a:off x="1660017" y="4695769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Blocks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620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4.375E-6 0.0444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2.08333E-7 0.0444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4444 L -4.375E-6 0.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239B-8F27-4107-9BA5-87B2FF2F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Avoidance: Three States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B1E1E-4A29-415A-A2A8-55A0E8FF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 state</a:t>
            </a:r>
          </a:p>
          <a:p>
            <a:pPr lvl="1"/>
            <a:r>
              <a:rPr lang="en-US" dirty="0" smtClean="0"/>
              <a:t>System can delay resource acquisition to prevent deadlock</a:t>
            </a:r>
          </a:p>
          <a:p>
            <a:endParaRPr lang="en-US" dirty="0" smtClean="0"/>
          </a:p>
          <a:p>
            <a:r>
              <a:rPr lang="en-US" dirty="0" smtClean="0"/>
              <a:t>Unsafe state</a:t>
            </a:r>
          </a:p>
          <a:p>
            <a:pPr lvl="1"/>
            <a:r>
              <a:rPr lang="en-US" dirty="0" smtClean="0"/>
              <a:t>No deadlock yet…</a:t>
            </a:r>
          </a:p>
          <a:p>
            <a:pPr lvl="1"/>
            <a:r>
              <a:rPr lang="en-US" dirty="0" smtClean="0"/>
              <a:t>But threads can request resources in a pattern that </a:t>
            </a:r>
            <a:r>
              <a:rPr lang="en-US" b="1" dirty="0" smtClean="0"/>
              <a:t>unavoidably</a:t>
            </a:r>
            <a:r>
              <a:rPr lang="en-US" dirty="0" smtClean="0"/>
              <a:t> leads to deadlock</a:t>
            </a:r>
          </a:p>
          <a:p>
            <a:endParaRPr lang="en-US" dirty="0" smtClean="0"/>
          </a:p>
          <a:p>
            <a:r>
              <a:rPr lang="en-US" dirty="0" smtClean="0"/>
              <a:t>Deadlocked state</a:t>
            </a:r>
          </a:p>
          <a:p>
            <a:pPr lvl="1"/>
            <a:r>
              <a:rPr lang="en-US" dirty="0" smtClean="0"/>
              <a:t>There exists a deadlock in the system</a:t>
            </a:r>
          </a:p>
          <a:p>
            <a:pPr lvl="1"/>
            <a:r>
              <a:rPr lang="en-US" dirty="0" smtClean="0"/>
              <a:t>Also considered “unsafe”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6442C-AE7E-47AE-BC45-73F2BB447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FAD3-70C8-4892-B912-F2871297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8325E-8066-4378-9FE4-39AF55F3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70651-3957-4F46-BB87-04970D9CA9F2}"/>
              </a:ext>
            </a:extLst>
          </p:cNvPr>
          <p:cNvSpPr txBox="1"/>
          <p:nvPr/>
        </p:nvSpPr>
        <p:spPr>
          <a:xfrm>
            <a:off x="5107643" y="2741236"/>
            <a:ext cx="5467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Deadlock avoidance: prevent system from reaching an </a:t>
            </a:r>
            <a:r>
              <a:rPr lang="en-US" sz="2400" b="1" i="1" dirty="0">
                <a:solidFill>
                  <a:schemeClr val="accent5"/>
                </a:solidFill>
              </a:rPr>
              <a:t>unsafe</a:t>
            </a:r>
            <a:r>
              <a:rPr lang="en-US" sz="2400" b="1" dirty="0">
                <a:solidFill>
                  <a:schemeClr val="accent5"/>
                </a:solidFill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2786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CBBF-FB99-4A95-B5D1-4B3B4BBD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Avoidance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FD67F-2C3B-4E85-B265-5C549CD6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When a thread requests a resource, OS checks if it would result in an unsafe state</a:t>
            </a:r>
          </a:p>
          <a:p>
            <a:pPr lvl="1"/>
            <a:r>
              <a:rPr lang="en-US" dirty="0" smtClean="0"/>
              <a:t>If not, it grants the resource right away</a:t>
            </a:r>
          </a:p>
          <a:p>
            <a:pPr lvl="1"/>
            <a:r>
              <a:rPr lang="en-US" dirty="0" smtClean="0"/>
              <a:t>If so, it waits for other threads to release resources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EC42-C312-4BE9-A97C-B74DBAE7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E8F63-707F-4C82-818C-CBB3E0FA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B334F-7C17-4719-96EE-10DC9C5A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68983-C696-42FD-BC25-EBE4F477628D}"/>
              </a:ext>
            </a:extLst>
          </p:cNvPr>
          <p:cNvSpPr txBox="1"/>
          <p:nvPr/>
        </p:nvSpPr>
        <p:spPr>
          <a:xfrm>
            <a:off x="3296430" y="397844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3CAA5-9870-432E-BAA8-044B236865D3}"/>
              </a:ext>
            </a:extLst>
          </p:cNvPr>
          <p:cNvSpPr txBox="1"/>
          <p:nvPr/>
        </p:nvSpPr>
        <p:spPr>
          <a:xfrm>
            <a:off x="6852056" y="397844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2274A0-4834-4AA2-BED1-DE36C75161BF}"/>
              </a:ext>
            </a:extLst>
          </p:cNvPr>
          <p:cNvCxnSpPr/>
          <p:nvPr/>
        </p:nvCxnSpPr>
        <p:spPr bwMode="auto">
          <a:xfrm>
            <a:off x="3004716" y="4435647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68AFB-CF50-4F39-B086-B52F6F59F3AD}"/>
              </a:ext>
            </a:extLst>
          </p:cNvPr>
          <p:cNvCxnSpPr/>
          <p:nvPr/>
        </p:nvCxnSpPr>
        <p:spPr bwMode="auto">
          <a:xfrm>
            <a:off x="6628252" y="4435647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585441-E4D8-4144-9E8D-218D3F9CC346}"/>
              </a:ext>
            </a:extLst>
          </p:cNvPr>
          <p:cNvSpPr txBox="1"/>
          <p:nvPr/>
        </p:nvSpPr>
        <p:spPr>
          <a:xfrm>
            <a:off x="739739" y="4501733"/>
            <a:ext cx="255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Wait until Thread A releases the lock</a:t>
            </a:r>
          </a:p>
        </p:txBody>
      </p:sp>
    </p:spTree>
    <p:extLst>
      <p:ext uri="{BB962C8B-B14F-4D97-AF65-F5344CB8AC3E}">
        <p14:creationId xmlns:p14="http://schemas.microsoft.com/office/powerpoint/2010/main" val="41698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4.375E-6 0.0444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Real-Time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Guaranteed Performance</a:t>
            </a:r>
          </a:p>
          <a:p>
            <a:pPr lvl="1"/>
            <a:r>
              <a:rPr lang="en-US" dirty="0" smtClean="0"/>
              <a:t>Meet deadlines even if it means being unfair or slow</a:t>
            </a:r>
          </a:p>
          <a:p>
            <a:pPr lvl="1"/>
            <a:r>
              <a:rPr lang="en-US" dirty="0" smtClean="0"/>
              <a:t>Limit how bad the worst case is</a:t>
            </a:r>
          </a:p>
          <a:p>
            <a:r>
              <a:rPr lang="en-US" dirty="0" smtClean="0"/>
              <a:t>Hard real-time:</a:t>
            </a:r>
          </a:p>
          <a:p>
            <a:pPr lvl="1"/>
            <a:r>
              <a:rPr lang="en-US" dirty="0" smtClean="0"/>
              <a:t>Meet all deadlines (if possible)</a:t>
            </a:r>
          </a:p>
          <a:p>
            <a:pPr lvl="1"/>
            <a:r>
              <a:rPr lang="en-US" dirty="0" smtClean="0"/>
              <a:t>Ideally: determine in advance if this is possible</a:t>
            </a:r>
          </a:p>
          <a:p>
            <a:pPr lvl="1"/>
            <a:r>
              <a:rPr lang="en-US" dirty="0" smtClean="0"/>
              <a:t>Earliest Deadline First (EDF), Least Laxity First (LLF)</a:t>
            </a:r>
          </a:p>
          <a:p>
            <a:r>
              <a:rPr lang="en-US" dirty="0" smtClean="0"/>
              <a:t>Soft real-time</a:t>
            </a:r>
          </a:p>
          <a:p>
            <a:pPr lvl="1"/>
            <a:r>
              <a:rPr lang="en-US" dirty="0" smtClean="0"/>
              <a:t>Attempt to meet deadlines with high probability</a:t>
            </a:r>
          </a:p>
          <a:p>
            <a:pPr lvl="1"/>
            <a:r>
              <a:rPr lang="en-US" dirty="0" smtClean="0"/>
              <a:t>Constant Bandwidth Server (CBS)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C3077-339A-40F7-9A89-E33A5288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082E9-1074-472A-A8CB-255F5A08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96ED0-5540-47B6-8C78-C09BF9E4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Banker’s Algorithm for Avoiding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708812" cy="4351337"/>
          </a:xfrm>
        </p:spPr>
        <p:txBody>
          <a:bodyPr/>
          <a:lstStyle/>
          <a:p>
            <a:r>
              <a:rPr lang="en-US" altLang="ko-KR" dirty="0" smtClean="0"/>
              <a:t>Toward right idea: </a:t>
            </a:r>
          </a:p>
          <a:p>
            <a:pPr lvl="1"/>
            <a:r>
              <a:rPr lang="en-US" altLang="ko-KR" dirty="0" smtClean="0"/>
              <a:t>State maximum (max) resource needs in advance</a:t>
            </a:r>
          </a:p>
          <a:p>
            <a:pPr lvl="1"/>
            <a:r>
              <a:rPr lang="en-US" altLang="ko-KR" dirty="0" smtClean="0"/>
              <a:t>Allow particular thread to proceed if:</a:t>
            </a:r>
          </a:p>
          <a:p>
            <a:pPr lvl="2"/>
            <a:r>
              <a:rPr lang="en-US" altLang="ko-KR" dirty="0" smtClean="0"/>
              <a:t>(available resources - #requested) </a:t>
            </a:r>
            <a:r>
              <a:rPr lang="en-US" altLang="ko-KR" dirty="0" smtClean="0">
                <a:sym typeface="Symbol" panose="05050102010706020507" pitchFamily="18" charset="2"/>
              </a:rPr>
              <a:t> max remaining that might be needed by any thread</a:t>
            </a:r>
          </a:p>
          <a:p>
            <a:r>
              <a:rPr lang="en-US" altLang="ko-KR" dirty="0" smtClean="0"/>
              <a:t>Banker’s </a:t>
            </a:r>
            <a:r>
              <a:rPr lang="en-US" altLang="ko-KR" dirty="0" smtClean="0"/>
              <a:t>algorithm: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Allocate resources dynamically</a:t>
            </a:r>
          </a:p>
          <a:p>
            <a:pPr lvl="2"/>
            <a:r>
              <a:rPr lang="en-US" altLang="ko-KR" dirty="0" smtClean="0"/>
              <a:t>Evaluate each request and grant if some </a:t>
            </a:r>
            <a:br>
              <a:rPr lang="en-US" altLang="ko-KR" dirty="0" smtClean="0"/>
            </a:br>
            <a:r>
              <a:rPr lang="en-US" altLang="ko-KR" dirty="0" smtClean="0"/>
              <a:t>ordering of threads is still deadlock free afterward </a:t>
            </a:r>
          </a:p>
          <a:p>
            <a:pPr lvl="2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Technique: pretend each request is granted, then run deadlock detection algorithm, substituting</a:t>
            </a:r>
            <a:b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([</a:t>
            </a:r>
            <a:r>
              <a:rPr lang="en-US" altLang="ko-K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altLang="ko-KR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]-[</a:t>
            </a:r>
            <a:r>
              <a:rPr lang="en-US" altLang="ko-K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Alloc</a:t>
            </a:r>
            <a:r>
              <a:rPr lang="en-US" altLang="ko-KR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 &lt;= [Avail]) for ([</a:t>
            </a:r>
            <a:r>
              <a:rPr lang="en-US" altLang="ko-K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Request</a:t>
            </a:r>
            <a:r>
              <a:rPr lang="en-US" altLang="ko-KR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 &lt;= [Avail])</a:t>
            </a:r>
            <a:b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Grant request if result is deadlock free (conservative!)</a:t>
            </a:r>
            <a:endParaRPr lang="en-US" altLang="ko-K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DE527-B642-4F56-AB89-D43A7507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ACD2-9220-4A79-8D3F-0EAFA2B0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FBB0-EE57-4EB9-AF24-6730BC60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2699090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10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Banker’s Algorithm for Avoiding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Toward right idea: </a:t>
            </a:r>
          </a:p>
          <a:p>
            <a:pPr lvl="1"/>
            <a:r>
              <a:rPr lang="en-US" altLang="ko-KR" dirty="0" smtClean="0"/>
              <a:t>State maximum (max) resource needs in advance</a:t>
            </a:r>
          </a:p>
          <a:p>
            <a:pPr lvl="1"/>
            <a:r>
              <a:rPr lang="en-US" altLang="ko-KR" dirty="0" smtClean="0"/>
              <a:t>Allow particular thread to proceed if:</a:t>
            </a:r>
          </a:p>
          <a:p>
            <a:pPr lvl="2"/>
            <a:r>
              <a:rPr lang="en-US" altLang="ko-KR" dirty="0" smtClean="0"/>
              <a:t>	(available resources - #requested) </a:t>
            </a:r>
            <a:r>
              <a:rPr lang="en-US" altLang="ko-KR" dirty="0" smtClean="0">
                <a:sym typeface="Symbol" panose="05050102010706020507" pitchFamily="18" charset="2"/>
              </a:rPr>
              <a:t> max </a:t>
            </a:r>
            <a:br>
              <a:rPr lang="en-US" altLang="ko-KR" dirty="0" smtClean="0">
                <a:sym typeface="Symbol" panose="05050102010706020507" pitchFamily="18" charset="2"/>
              </a:rPr>
            </a:br>
            <a:r>
              <a:rPr lang="en-US" altLang="ko-KR" dirty="0" smtClean="0">
                <a:sym typeface="Symbol" panose="05050102010706020507" pitchFamily="18" charset="2"/>
              </a:rPr>
              <a:t>remaining that might be needed by any thread</a:t>
            </a:r>
          </a:p>
          <a:p>
            <a:r>
              <a:rPr lang="en-US" altLang="ko-KR" dirty="0" smtClean="0"/>
              <a:t>Banker’s algorithm (less conservative):</a:t>
            </a:r>
          </a:p>
          <a:p>
            <a:pPr lvl="1"/>
            <a:r>
              <a:rPr lang="en-US" altLang="ko-KR" dirty="0" smtClean="0"/>
              <a:t>Allocate resources dynamically</a:t>
            </a:r>
          </a:p>
          <a:p>
            <a:pPr lvl="2"/>
            <a:r>
              <a:rPr lang="en-US" altLang="ko-KR" dirty="0" smtClean="0"/>
              <a:t>Evaluate each request and grant if some </a:t>
            </a:r>
            <a:br>
              <a:rPr lang="en-US" altLang="ko-KR" dirty="0" smtClean="0"/>
            </a:br>
            <a:r>
              <a:rPr lang="en-US" altLang="ko-KR" dirty="0" smtClean="0"/>
              <a:t>ordering of threads is still deadlock free afterward </a:t>
            </a:r>
          </a:p>
          <a:p>
            <a:pPr lvl="2"/>
            <a:r>
              <a:rPr lang="en-US" altLang="ko-KR" dirty="0" smtClean="0"/>
              <a:t>Technique: pretend each request is granted, then run deadlock detection algorithm, substituting </a:t>
            </a:r>
            <a:br>
              <a:rPr lang="en-US" altLang="ko-KR" dirty="0" smtClean="0"/>
            </a:br>
            <a:r>
              <a:rPr lang="en-US" altLang="ko-KR" dirty="0" smtClean="0"/>
              <a:t>([</a:t>
            </a:r>
            <a:r>
              <a:rPr lang="en-US" altLang="ko-KR" dirty="0" err="1" smtClean="0"/>
              <a:t>Maxnode</a:t>
            </a:r>
            <a:r>
              <a:rPr lang="en-US" altLang="ko-KR" dirty="0" smtClean="0"/>
              <a:t>]-[</a:t>
            </a:r>
            <a:r>
              <a:rPr lang="en-US" altLang="ko-KR" dirty="0" err="1" smtClean="0"/>
              <a:t>Allocnode</a:t>
            </a:r>
            <a:r>
              <a:rPr lang="en-US" altLang="ko-KR" dirty="0" smtClean="0"/>
              <a:t>] &lt;= [Avail]) for ([</a:t>
            </a:r>
            <a:r>
              <a:rPr lang="en-US" altLang="ko-KR" dirty="0" err="1" smtClean="0"/>
              <a:t>Requestnode</a:t>
            </a:r>
            <a:r>
              <a:rPr lang="en-US" altLang="ko-KR" dirty="0" smtClean="0"/>
              <a:t>] &lt;= [Avail])</a:t>
            </a:r>
            <a:br>
              <a:rPr lang="en-US" altLang="ko-KR" dirty="0" smtClean="0"/>
            </a:br>
            <a:r>
              <a:rPr lang="en-US" altLang="ko-KR" dirty="0" smtClean="0"/>
              <a:t>Grant request if result is deadlock free (conservative!)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DE527-B642-4F56-AB89-D43A7507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ACD2-9220-4A79-8D3F-0EAFA2B0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FBB0-EE57-4EB9-AF24-6730BC60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1828741" y="2272285"/>
            <a:ext cx="7647561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[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Add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all 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threads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do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  done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ko-KR" sz="2000" b="0" dirty="0" err="1" smtClean="0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thread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    if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2000" baseline="-25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dirty="0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sz="2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aseline="-25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dirty="0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 smtClean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     remove thread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      [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Avail] = [Avail]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b="0" dirty="0" err="1" smtClean="0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 smtClean="0"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done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}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125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2699090"/>
            <a:ext cx="1597025" cy="2109788"/>
            <a:chOff x="4669" y="5"/>
            <a:chExt cx="1006" cy="1329"/>
          </a:xfrm>
        </p:grpSpPr>
        <p:grpSp>
          <p:nvGrpSpPr>
            <p:cNvPr id="126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56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28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0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Banker’s Algorithm for Avoiding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756436" cy="4351337"/>
          </a:xfrm>
        </p:spPr>
        <p:txBody>
          <a:bodyPr/>
          <a:lstStyle/>
          <a:p>
            <a:r>
              <a:rPr lang="en-US" altLang="ko-KR" dirty="0" smtClean="0"/>
              <a:t>Alternative view: Banker’s Algorithm checks whether all tasks finish if:</a:t>
            </a:r>
          </a:p>
          <a:p>
            <a:pPr lvl="1"/>
            <a:r>
              <a:rPr lang="en-US" altLang="ko-KR" dirty="0" smtClean="0"/>
              <a:t>Scheduler runs each task to completion one at a time, with no concurrency</a:t>
            </a:r>
          </a:p>
          <a:p>
            <a:pPr lvl="2"/>
            <a:r>
              <a:rPr lang="en-US" altLang="ko-KR" dirty="0" smtClean="0"/>
              <a:t>Most conservative thing the scheduler can do—it will avoid deadlock if it’s possible to do so</a:t>
            </a:r>
          </a:p>
          <a:p>
            <a:pPr lvl="1"/>
            <a:r>
              <a:rPr lang="en-US" altLang="ko-KR" dirty="0" smtClean="0"/>
              <a:t>Tasks allocate resources up to maximum and hold the resources simultaneously</a:t>
            </a:r>
          </a:p>
          <a:p>
            <a:pPr lvl="2"/>
            <a:r>
              <a:rPr lang="en-US" altLang="ko-KR" dirty="0" smtClean="0"/>
              <a:t>Most deadlock-prone thing the tasks can do</a:t>
            </a:r>
          </a:p>
          <a:p>
            <a:r>
              <a:rPr lang="en-US" altLang="ko-KR" dirty="0" smtClean="0"/>
              <a:t>If under these circumstances all tasks can proceed, then the system will not enter an ‘unsafe’ state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DE527-B642-4F56-AB89-D43A7507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ACD2-9220-4A79-8D3F-0EAFA2B0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FBB0-EE57-4EB9-AF24-6730BC60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25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2699090"/>
            <a:ext cx="1597025" cy="2109788"/>
            <a:chOff x="4669" y="5"/>
            <a:chExt cx="1006" cy="1329"/>
          </a:xfrm>
        </p:grpSpPr>
        <p:grpSp>
          <p:nvGrpSpPr>
            <p:cNvPr id="126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56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28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15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ED7A-6082-4394-8F10-9BCC9534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Banker’s Algorithm to the Dining Philosophers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72C8-0331-4B14-8976-874D421B9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303315" cy="4351337"/>
          </a:xfrm>
        </p:spPr>
        <p:txBody>
          <a:bodyPr/>
          <a:lstStyle/>
          <a:p>
            <a:r>
              <a:rPr lang="en-US" altLang="ko-KR" dirty="0" smtClean="0"/>
              <a:t>“Safe” (won’t cause deadlock) if when trying to grab chopstick either:</a:t>
            </a:r>
          </a:p>
          <a:p>
            <a:pPr lvl="1"/>
            <a:r>
              <a:rPr lang="en-US" altLang="ko-KR" dirty="0" smtClean="0"/>
              <a:t>Not last chopstick</a:t>
            </a:r>
          </a:p>
          <a:p>
            <a:pPr lvl="1"/>
            <a:r>
              <a:rPr lang="en-US" altLang="ko-KR" dirty="0" smtClean="0"/>
              <a:t>Is last chopstick but someone will have two </a:t>
            </a:r>
            <a:r>
              <a:rPr lang="en-US" altLang="ko-KR" dirty="0" smtClean="0"/>
              <a:t>afterwards (</a:t>
            </a:r>
            <a:r>
              <a:rPr lang="en-US" dirty="0"/>
              <a:t>a hungry philosopher can’t have two </a:t>
            </a:r>
            <a:r>
              <a:rPr lang="en-US" dirty="0" smtClean="0"/>
              <a:t>afterward)</a:t>
            </a:r>
            <a:endParaRPr lang="en-US" altLang="ko-KR" dirty="0" smtClean="0"/>
          </a:p>
          <a:p>
            <a:r>
              <a:rPr lang="en-US" altLang="ko-KR" dirty="0" smtClean="0"/>
              <a:t>What if k-handed philosophers? Don’t allow if:</a:t>
            </a:r>
          </a:p>
          <a:p>
            <a:pPr lvl="1"/>
            <a:r>
              <a:rPr lang="en-US" altLang="ko-KR" dirty="0" smtClean="0"/>
              <a:t>It’s the last one, no one would have k</a:t>
            </a:r>
          </a:p>
          <a:p>
            <a:pPr lvl="1"/>
            <a:r>
              <a:rPr lang="en-US" altLang="ko-KR" dirty="0" smtClean="0"/>
              <a:t>It’s 2nd to last, and no one would have k-1</a:t>
            </a:r>
          </a:p>
          <a:p>
            <a:pPr lvl="1"/>
            <a:r>
              <a:rPr lang="en-US" altLang="ko-KR" dirty="0" smtClean="0"/>
              <a:t>It’s 3rd to last, and no one would have k-2</a:t>
            </a:r>
          </a:p>
          <a:p>
            <a:pPr lvl="1"/>
            <a:r>
              <a:rPr lang="en-US" altLang="ko-KR" dirty="0" smtClean="0"/>
              <a:t>…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8037-BBED-4DD7-9B6E-D55D644B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94AF-C479-4552-8769-E4E80809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F248-C4A2-460C-9A5A-3ABFA37D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C329D3-32EB-460C-A28D-A4F66120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7260565" y="1951826"/>
            <a:ext cx="3704920" cy="355587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EA3E1F7-EF15-48A5-ABB4-3B5769AF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81" y="4559299"/>
            <a:ext cx="1533434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0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Should a System Deal With Deadlock?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different approaches:</a:t>
            </a:r>
          </a:p>
          <a:p>
            <a:pPr lvl="1"/>
            <a:r>
              <a:rPr lang="en-US" dirty="0" smtClean="0"/>
              <a:t>Deadlock avoidance: dynamically delay resource requests so deadlock doesn’t happen</a:t>
            </a:r>
          </a:p>
          <a:p>
            <a:pPr lvl="1"/>
            <a:r>
              <a:rPr lang="en-US" dirty="0" smtClean="0"/>
              <a:t>Deadlock prevention: write your code in a way that it isn’t prone to deadlock</a:t>
            </a:r>
          </a:p>
          <a:p>
            <a:pPr lvl="1"/>
            <a:r>
              <a:rPr lang="en-US" dirty="0" smtClean="0"/>
              <a:t>Deadlock recovery: let deadlock happen, and then figure out how to recover from it</a:t>
            </a:r>
          </a:p>
          <a:p>
            <a:r>
              <a:rPr lang="en-US" dirty="0" smtClean="0"/>
              <a:t>Modern operating systems:</a:t>
            </a:r>
          </a:p>
          <a:p>
            <a:pPr lvl="1"/>
            <a:r>
              <a:rPr lang="en-US" dirty="0" smtClean="0"/>
              <a:t>Make sure the system isn’t involved in any deadlock</a:t>
            </a:r>
          </a:p>
          <a:p>
            <a:pPr lvl="1"/>
            <a:r>
              <a:rPr lang="en-US" dirty="0" smtClean="0"/>
              <a:t>Ignore deadlock in applications</a:t>
            </a:r>
          </a:p>
          <a:p>
            <a:pPr lvl="2"/>
            <a:r>
              <a:rPr lang="en-US" dirty="0" smtClean="0"/>
              <a:t>“Ostrich Algorithm” or deadlock denial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DD303-EAEB-4EB1-B739-51302F0D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B69D5-CEA0-473F-96BC-8EA06E9F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3040" y="2723451"/>
            <a:ext cx="8394192" cy="62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C143-F8EE-4873-9A13-E36FA26E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Prevention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E8AB7-7FB5-4A22-B66C-5E86FD9AF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code in a way that it isn’t prone to deadlock</a:t>
            </a:r>
          </a:p>
          <a:p>
            <a:r>
              <a:rPr lang="en-US" dirty="0" smtClean="0"/>
              <a:t>First: What must be true about our code for deadlock to happen?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3F81D-9828-47FB-87FD-C32EA5E3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7EE29-FA02-4C7A-8A2E-3F4B2479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DB246-B866-450B-92F0-25A53D40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DA18-14AD-4FFB-8D48-645B405F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Requirements for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DBC7C-E9C7-4893-AC7D-8020D10D7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Mutual exclusion</a:t>
            </a:r>
          </a:p>
          <a:p>
            <a:pPr lvl="1"/>
            <a:r>
              <a:rPr lang="en-US" altLang="ko-KR" dirty="0" smtClean="0"/>
              <a:t>Only one thread at a time can use a resource.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Hold and wait</a:t>
            </a:r>
          </a:p>
          <a:p>
            <a:pPr lvl="1"/>
            <a:r>
              <a:rPr lang="en-US" altLang="ko-KR" dirty="0" smtClean="0"/>
              <a:t>Thread holding at least one resource is waiting to acquire additional resources held by other threads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preemption</a:t>
            </a:r>
          </a:p>
          <a:p>
            <a:pPr lvl="1"/>
            <a:r>
              <a:rPr lang="en-US" altLang="ko-KR" dirty="0" smtClean="0"/>
              <a:t>Resources are released only voluntarily by the thread holding the resource, after thread is finished with it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Circular wait</a:t>
            </a:r>
          </a:p>
          <a:p>
            <a:pPr lvl="1"/>
            <a:r>
              <a:rPr lang="en-US" altLang="ko-KR" dirty="0" smtClean="0"/>
              <a:t>There exists a set {T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, …,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n</a:t>
            </a:r>
            <a:r>
              <a:rPr lang="en-US" altLang="ko-KR" dirty="0" smtClean="0"/>
              <a:t>} of waiting threads</a:t>
            </a:r>
          </a:p>
          <a:p>
            <a:pPr lvl="2"/>
            <a:r>
              <a:rPr lang="en-US" altLang="ko-KR" dirty="0" smtClean="0"/>
              <a:t>T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 is waiting for a resource that is held by T</a:t>
            </a:r>
            <a:r>
              <a:rPr lang="en-US" altLang="ko-KR" baseline="-25000" dirty="0" smtClean="0"/>
              <a:t>2</a:t>
            </a:r>
          </a:p>
          <a:p>
            <a:pPr lvl="2"/>
            <a:r>
              <a:rPr lang="en-US" altLang="ko-KR" dirty="0" smtClean="0"/>
              <a:t>T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 is waiting for a resource that is held by T</a:t>
            </a:r>
            <a:r>
              <a:rPr lang="en-US" altLang="ko-KR" baseline="-25000" dirty="0" smtClean="0"/>
              <a:t>3</a:t>
            </a:r>
          </a:p>
          <a:p>
            <a:pPr lvl="2"/>
            <a:r>
              <a:rPr lang="en-US" altLang="ko-KR" dirty="0" smtClean="0"/>
              <a:t>…</a:t>
            </a:r>
          </a:p>
          <a:p>
            <a:pPr lvl="2"/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n</a:t>
            </a:r>
            <a:r>
              <a:rPr lang="en-US" altLang="ko-KR" dirty="0" smtClean="0"/>
              <a:t> is waiting for a resource that is held by T</a:t>
            </a:r>
            <a:r>
              <a:rPr lang="en-US" altLang="ko-KR" baseline="-25000" dirty="0" smtClean="0"/>
              <a:t>1</a:t>
            </a:r>
          </a:p>
          <a:p>
            <a:r>
              <a:rPr lang="en-US" altLang="ko-KR" b="1" dirty="0" smtClean="0"/>
              <a:t>To prevent deadlock, make sure at least  one of these conditions does not hold</a:t>
            </a:r>
            <a:endParaRPr lang="en-US" altLang="ko-KR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5A01-BD9A-44BE-8CC6-24B2B336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7304B-1B55-46E5-98EB-1EA61E41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8547D-DA90-4D3A-85B6-B09EA4DC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2878-2534-466B-AE75-08BC520F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Prevention (1/4)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4DFC-B9F7-455A-A6C2-31C24D6BA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“Mutual Exclusion”</a:t>
            </a:r>
          </a:p>
          <a:p>
            <a:pPr lvl="1"/>
            <a:r>
              <a:rPr lang="en-US" altLang="ko-KR" dirty="0"/>
              <a:t>Only one thread at a time can use a resource.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Infinite resources</a:t>
            </a:r>
          </a:p>
          <a:p>
            <a:pPr lvl="2"/>
            <a:r>
              <a:rPr lang="en-US" dirty="0" smtClean="0"/>
              <a:t>Example: Virtual Memory</a:t>
            </a:r>
          </a:p>
          <a:p>
            <a:pPr lvl="1"/>
            <a:r>
              <a:rPr lang="en-US" dirty="0" smtClean="0"/>
              <a:t>Restructure program to avoid sharing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4B1CA-B4DB-4827-A4D1-0505A4A3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C3BA5-13DF-47F5-8F39-E6EC0F74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1C5E-CD01-4160-9FAC-71B60040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B4DA-F6E7-41FD-8251-96F8DA94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(Virtually) Infinite Resources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With </a:t>
            </a:r>
            <a:r>
              <a:rPr lang="en-US" dirty="0">
                <a:cs typeface="Arial" panose="020B0604020202020204" pitchFamily="34" charset="0"/>
              </a:rPr>
              <a:t>virtual memory we have “infinite” space so everything will just succeed.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C6D73-E4F0-408B-BF25-38D04C22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4B80-B424-46E8-A479-104629F5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F2B7E-2BF1-43CE-9643-6CF16865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51B50-2467-46ED-A870-E02F8C01345D}"/>
              </a:ext>
            </a:extLst>
          </p:cNvPr>
          <p:cNvSpPr txBox="1"/>
          <p:nvPr/>
        </p:nvSpPr>
        <p:spPr>
          <a:xfrm>
            <a:off x="1066800" y="2126750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A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148AC-2390-42F5-B4FE-938A74A7AB35}"/>
              </a:ext>
            </a:extLst>
          </p:cNvPr>
          <p:cNvSpPr txBox="1"/>
          <p:nvPr/>
        </p:nvSpPr>
        <p:spPr>
          <a:xfrm>
            <a:off x="4876800" y="2133599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B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830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2878-2534-466B-AE75-08BC520F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Prevention (2/4)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4DFC-B9F7-455A-A6C2-31C24D6BA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“Hold-and-Wait”</a:t>
            </a:r>
          </a:p>
          <a:p>
            <a:pPr lvl="1"/>
            <a:r>
              <a:rPr lang="en-US" altLang="ko-KR" dirty="0"/>
              <a:t>Thread holding at least one resource is waiting to acquire additional resources held by other threads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Back off and retry</a:t>
            </a:r>
          </a:p>
          <a:p>
            <a:pPr lvl="2"/>
            <a:r>
              <a:rPr lang="en-US" dirty="0" smtClean="0"/>
              <a:t>Removes deadlock but could still lead to starvation</a:t>
            </a:r>
          </a:p>
          <a:p>
            <a:pPr lvl="1"/>
            <a:r>
              <a:rPr lang="en-US" dirty="0" smtClean="0"/>
              <a:t>Request all resources up front</a:t>
            </a:r>
          </a:p>
          <a:p>
            <a:pPr lvl="2"/>
            <a:r>
              <a:rPr lang="en-US" dirty="0" smtClean="0"/>
              <a:t>Reduces concurrency (parallelism?)</a:t>
            </a:r>
          </a:p>
          <a:p>
            <a:pPr lvl="2"/>
            <a:r>
              <a:rPr lang="en-US" dirty="0" smtClean="0"/>
              <a:t>Example: Dining philosophers grab both chopsticks atomically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4B1CA-B4DB-4827-A4D1-0505A4A3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C3BA5-13DF-47F5-8F39-E6EC0F74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1C5E-CD01-4160-9FAC-71B60040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B1DF-E94C-4699-91F8-548365C4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Earliest Deadline First (EDF)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A5D7-B15F-446E-9A21-DF48AA20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Priority scheduling with preemption</a:t>
            </a:r>
          </a:p>
          <a:p>
            <a:r>
              <a:rPr lang="en-US" smtClean="0"/>
              <a:t>Prefer task with earliest deadline</a:t>
            </a:r>
          </a:p>
          <a:p>
            <a:pPr lvl="1"/>
            <a:r>
              <a:rPr lang="en-US" smtClean="0"/>
              <a:t>Priority proportional to time until deadline</a:t>
            </a:r>
          </a:p>
          <a:p>
            <a:r>
              <a:rPr lang="en-US" smtClean="0"/>
              <a:t>Example with periodic tasks: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61B20-1E59-4502-9E79-B8DE7134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70E03-ACB8-407D-BFBD-0AEB991F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1564-B085-4E98-A859-7D7B474E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131D6A-2619-2742-9A4E-D039AFDB9BDE}"/>
              </a:ext>
            </a:extLst>
          </p:cNvPr>
          <p:cNvGrpSpPr/>
          <p:nvPr/>
        </p:nvGrpSpPr>
        <p:grpSpPr>
          <a:xfrm>
            <a:off x="1189801" y="3767207"/>
            <a:ext cx="8186526" cy="2347913"/>
            <a:chOff x="195474" y="3367087"/>
            <a:chExt cx="8186526" cy="23479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DC3627-7EAD-6949-B95D-15DFD6F7A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718C32-6899-E64A-819E-B66C7AEA7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44805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170061-BE83-4540-88F2-3939A4C25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E2DBEB-4D14-3643-A30A-8D68F0F2EC1F}"/>
                </a:ext>
              </a:extLst>
            </p:cNvPr>
            <p:cNvGrpSpPr/>
            <p:nvPr/>
          </p:nvGrpSpPr>
          <p:grpSpPr>
            <a:xfrm>
              <a:off x="195474" y="3371850"/>
              <a:ext cx="8186526" cy="2343150"/>
              <a:chOff x="195474" y="3371850"/>
              <a:chExt cx="8186526" cy="2343150"/>
            </a:xfrm>
          </p:grpSpPr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5ABF3677-DEBD-E54C-AAA2-7AAFF215B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3752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Line 11">
                <a:extLst>
                  <a:ext uri="{FF2B5EF4-FFF2-40B4-BE49-F238E27FC236}">
                    <a16:creationId xmlns:a16="http://schemas.microsoft.com/office/drawing/2014/main" id="{C342BAA5-8E27-2344-92A8-00CFAE57A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Line 12">
                <a:extLst>
                  <a:ext uri="{FF2B5EF4-FFF2-40B4-BE49-F238E27FC236}">
                    <a16:creationId xmlns:a16="http://schemas.microsoft.com/office/drawing/2014/main" id="{85F0B801-1226-3C40-AA30-A74632596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Line 13">
                <a:extLst>
                  <a:ext uri="{FF2B5EF4-FFF2-40B4-BE49-F238E27FC236}">
                    <a16:creationId xmlns:a16="http://schemas.microsoft.com/office/drawing/2014/main" id="{48D35033-DC8F-D243-A33A-1F1AD14E7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Line 14">
                <a:extLst>
                  <a:ext uri="{FF2B5EF4-FFF2-40B4-BE49-F238E27FC236}">
                    <a16:creationId xmlns:a16="http://schemas.microsoft.com/office/drawing/2014/main" id="{AFEF2BD0-B888-4E46-AD52-5649AEBDA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Line 15">
                <a:extLst>
                  <a:ext uri="{FF2B5EF4-FFF2-40B4-BE49-F238E27FC236}">
                    <a16:creationId xmlns:a16="http://schemas.microsoft.com/office/drawing/2014/main" id="{7842F83C-2A4B-7A4F-BEB7-74E565E6A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6FDAECFD-1CA8-3441-ACC2-8CBB1ABC6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1F57BE8A-B2B5-6843-B06D-C4AE883D7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Line 18">
                <a:extLst>
                  <a:ext uri="{FF2B5EF4-FFF2-40B4-BE49-F238E27FC236}">
                    <a16:creationId xmlns:a16="http://schemas.microsoft.com/office/drawing/2014/main" id="{0ABFB9CC-B179-8043-ADAD-B4AD31C04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56A95782-4814-6440-9B64-6F710EB0A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086E8F10-6DC9-4242-82E1-F38198CE4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05677D95-0A9A-8345-8064-DE901E703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F043D032-624A-324E-9DBE-64BA1A8F3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A4C75F19-4A17-C242-A693-D1E32117F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8434E23F-E28A-984B-AFC8-B421DF49D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EF5BD5F0-0DE0-B044-BE3D-D2415821A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75364B1B-E4B3-5E4F-B2D6-82ADF8D87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8B8B90C8-19DB-4347-88A8-2BBE28279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7F280A15-9324-F14D-95FB-24ED8BF21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Line 29">
                <a:extLst>
                  <a:ext uri="{FF2B5EF4-FFF2-40B4-BE49-F238E27FC236}">
                    <a16:creationId xmlns:a16="http://schemas.microsoft.com/office/drawing/2014/main" id="{296CF353-9D9E-0A4D-B1B5-CA3DFD491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Line 30">
                <a:extLst>
                  <a:ext uri="{FF2B5EF4-FFF2-40B4-BE49-F238E27FC236}">
                    <a16:creationId xmlns:a16="http://schemas.microsoft.com/office/drawing/2014/main" id="{C220B029-F4DD-884C-8DDF-629B73D10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Line 31">
                <a:extLst>
                  <a:ext uri="{FF2B5EF4-FFF2-40B4-BE49-F238E27FC236}">
                    <a16:creationId xmlns:a16="http://schemas.microsoft.com/office/drawing/2014/main" id="{6D9FEDFB-F46E-F14E-A278-B45E6DEE0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4514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Line 33">
                <a:extLst>
                  <a:ext uri="{FF2B5EF4-FFF2-40B4-BE49-F238E27FC236}">
                    <a16:creationId xmlns:a16="http://schemas.microsoft.com/office/drawing/2014/main" id="{BA098C46-A169-8847-B324-37477C212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Line 34">
                <a:extLst>
                  <a:ext uri="{FF2B5EF4-FFF2-40B4-BE49-F238E27FC236}">
                    <a16:creationId xmlns:a16="http://schemas.microsoft.com/office/drawing/2014/main" id="{B7A55306-6262-894C-A5A6-5255AAD35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Line 35">
                <a:extLst>
                  <a:ext uri="{FF2B5EF4-FFF2-40B4-BE49-F238E27FC236}">
                    <a16:creationId xmlns:a16="http://schemas.microsoft.com/office/drawing/2014/main" id="{AE65CDD0-F4C0-5E47-B440-A87ECCB07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5" name="Line 36">
                <a:extLst>
                  <a:ext uri="{FF2B5EF4-FFF2-40B4-BE49-F238E27FC236}">
                    <a16:creationId xmlns:a16="http://schemas.microsoft.com/office/drawing/2014/main" id="{90C6C832-A03D-1747-A91B-BD6CE2A04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6" name="Line 37">
                <a:extLst>
                  <a:ext uri="{FF2B5EF4-FFF2-40B4-BE49-F238E27FC236}">
                    <a16:creationId xmlns:a16="http://schemas.microsoft.com/office/drawing/2014/main" id="{A090C106-BB61-FB48-9F72-F29C6E0C7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7" name="Line 38">
                <a:extLst>
                  <a:ext uri="{FF2B5EF4-FFF2-40B4-BE49-F238E27FC236}">
                    <a16:creationId xmlns:a16="http://schemas.microsoft.com/office/drawing/2014/main" id="{8326CAAC-0E2D-4343-B6EA-A51032E39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8" name="Line 39">
                <a:extLst>
                  <a:ext uri="{FF2B5EF4-FFF2-40B4-BE49-F238E27FC236}">
                    <a16:creationId xmlns:a16="http://schemas.microsoft.com/office/drawing/2014/main" id="{4C9DC133-A893-A344-BEE2-A62D0C0C6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Line 40">
                <a:extLst>
                  <a:ext uri="{FF2B5EF4-FFF2-40B4-BE49-F238E27FC236}">
                    <a16:creationId xmlns:a16="http://schemas.microsoft.com/office/drawing/2014/main" id="{6D7E0488-D792-A249-90D7-3123BD5BB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Line 41">
                <a:extLst>
                  <a:ext uri="{FF2B5EF4-FFF2-40B4-BE49-F238E27FC236}">
                    <a16:creationId xmlns:a16="http://schemas.microsoft.com/office/drawing/2014/main" id="{0B16B1CA-B566-564E-9E84-41C912339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Line 42">
                <a:extLst>
                  <a:ext uri="{FF2B5EF4-FFF2-40B4-BE49-F238E27FC236}">
                    <a16:creationId xmlns:a16="http://schemas.microsoft.com/office/drawing/2014/main" id="{E068A143-7C29-EC45-9140-F606C056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Line 43">
                <a:extLst>
                  <a:ext uri="{FF2B5EF4-FFF2-40B4-BE49-F238E27FC236}">
                    <a16:creationId xmlns:a16="http://schemas.microsoft.com/office/drawing/2014/main" id="{8C044A96-09CB-DD4E-91CF-F8DBBD711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Line 44">
                <a:extLst>
                  <a:ext uri="{FF2B5EF4-FFF2-40B4-BE49-F238E27FC236}">
                    <a16:creationId xmlns:a16="http://schemas.microsoft.com/office/drawing/2014/main" id="{EA608C46-5845-8145-B60A-16C0B75DF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Line 45">
                <a:extLst>
                  <a:ext uri="{FF2B5EF4-FFF2-40B4-BE49-F238E27FC236}">
                    <a16:creationId xmlns:a16="http://schemas.microsoft.com/office/drawing/2014/main" id="{C6B4B120-4909-8343-9AC3-FBAA972D3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5" name="Line 46">
                <a:extLst>
                  <a:ext uri="{FF2B5EF4-FFF2-40B4-BE49-F238E27FC236}">
                    <a16:creationId xmlns:a16="http://schemas.microsoft.com/office/drawing/2014/main" id="{F086A736-64D2-1040-874B-52B2105A7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Line 47">
                <a:extLst>
                  <a:ext uri="{FF2B5EF4-FFF2-40B4-BE49-F238E27FC236}">
                    <a16:creationId xmlns:a16="http://schemas.microsoft.com/office/drawing/2014/main" id="{0C16D5C4-A642-894F-BE4A-949406765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Line 48">
                <a:extLst>
                  <a:ext uri="{FF2B5EF4-FFF2-40B4-BE49-F238E27FC236}">
                    <a16:creationId xmlns:a16="http://schemas.microsoft.com/office/drawing/2014/main" id="{EDBFAACE-D1C0-7C43-844F-1FEF36DEC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Line 49">
                <a:extLst>
                  <a:ext uri="{FF2B5EF4-FFF2-40B4-BE49-F238E27FC236}">
                    <a16:creationId xmlns:a16="http://schemas.microsoft.com/office/drawing/2014/main" id="{4EC6ACD9-0603-874D-ADAD-5CACB427E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9" name="Line 50">
                <a:extLst>
                  <a:ext uri="{FF2B5EF4-FFF2-40B4-BE49-F238E27FC236}">
                    <a16:creationId xmlns:a16="http://schemas.microsoft.com/office/drawing/2014/main" id="{2FA7949F-58DB-A847-B87E-B5B6B16A7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0" name="Line 51">
                <a:extLst>
                  <a:ext uri="{FF2B5EF4-FFF2-40B4-BE49-F238E27FC236}">
                    <a16:creationId xmlns:a16="http://schemas.microsoft.com/office/drawing/2014/main" id="{52F8CD95-86D6-164D-98A0-CF5548F22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Line 52">
                <a:extLst>
                  <a:ext uri="{FF2B5EF4-FFF2-40B4-BE49-F238E27FC236}">
                    <a16:creationId xmlns:a16="http://schemas.microsoft.com/office/drawing/2014/main" id="{40E8E34E-87AD-EC42-AB1B-D8B7C302F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Line 53">
                <a:extLst>
                  <a:ext uri="{FF2B5EF4-FFF2-40B4-BE49-F238E27FC236}">
                    <a16:creationId xmlns:a16="http://schemas.microsoft.com/office/drawing/2014/main" id="{DF321895-DF33-1047-B0B9-8083F3C53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5276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Line 55">
                <a:extLst>
                  <a:ext uri="{FF2B5EF4-FFF2-40B4-BE49-F238E27FC236}">
                    <a16:creationId xmlns:a16="http://schemas.microsoft.com/office/drawing/2014/main" id="{8F0295CB-447F-A44F-A111-811411C8A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Line 56">
                <a:extLst>
                  <a:ext uri="{FF2B5EF4-FFF2-40B4-BE49-F238E27FC236}">
                    <a16:creationId xmlns:a16="http://schemas.microsoft.com/office/drawing/2014/main" id="{FAEFCAC5-45A9-B240-845C-A780B8198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Line 57">
                <a:extLst>
                  <a:ext uri="{FF2B5EF4-FFF2-40B4-BE49-F238E27FC236}">
                    <a16:creationId xmlns:a16="http://schemas.microsoft.com/office/drawing/2014/main" id="{29321D16-E55D-A748-BDA9-1B7DFE7A9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Line 58">
                <a:extLst>
                  <a:ext uri="{FF2B5EF4-FFF2-40B4-BE49-F238E27FC236}">
                    <a16:creationId xmlns:a16="http://schemas.microsoft.com/office/drawing/2014/main" id="{C0BFD750-321E-6548-8F46-C3623E3C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Line 59">
                <a:extLst>
                  <a:ext uri="{FF2B5EF4-FFF2-40B4-BE49-F238E27FC236}">
                    <a16:creationId xmlns:a16="http://schemas.microsoft.com/office/drawing/2014/main" id="{22194C69-429C-BB48-B6D4-CA4A75B22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8" name="Line 60">
                <a:extLst>
                  <a:ext uri="{FF2B5EF4-FFF2-40B4-BE49-F238E27FC236}">
                    <a16:creationId xmlns:a16="http://schemas.microsoft.com/office/drawing/2014/main" id="{39451D6C-9E1E-FF4E-9E19-DE4E218AA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Line 61">
                <a:extLst>
                  <a:ext uri="{FF2B5EF4-FFF2-40B4-BE49-F238E27FC236}">
                    <a16:creationId xmlns:a16="http://schemas.microsoft.com/office/drawing/2014/main" id="{0D7D19E2-CF2B-6849-A49B-2607E8071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0" name="Line 62">
                <a:extLst>
                  <a:ext uri="{FF2B5EF4-FFF2-40B4-BE49-F238E27FC236}">
                    <a16:creationId xmlns:a16="http://schemas.microsoft.com/office/drawing/2014/main" id="{80421533-AD82-3A49-897D-EA0A024DA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Line 63">
                <a:extLst>
                  <a:ext uri="{FF2B5EF4-FFF2-40B4-BE49-F238E27FC236}">
                    <a16:creationId xmlns:a16="http://schemas.microsoft.com/office/drawing/2014/main" id="{7C4733C3-B549-8049-85EE-508082E50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2" name="Line 64">
                <a:extLst>
                  <a:ext uri="{FF2B5EF4-FFF2-40B4-BE49-F238E27FC236}">
                    <a16:creationId xmlns:a16="http://schemas.microsoft.com/office/drawing/2014/main" id="{3F0D70FA-4A6C-A446-8620-A4AFA8679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Line 65">
                <a:extLst>
                  <a:ext uri="{FF2B5EF4-FFF2-40B4-BE49-F238E27FC236}">
                    <a16:creationId xmlns:a16="http://schemas.microsoft.com/office/drawing/2014/main" id="{3AA75476-24F2-B745-8BC2-0C531ACEB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4" name="Line 66">
                <a:extLst>
                  <a:ext uri="{FF2B5EF4-FFF2-40B4-BE49-F238E27FC236}">
                    <a16:creationId xmlns:a16="http://schemas.microsoft.com/office/drawing/2014/main" id="{484417F9-6788-824C-A40E-C2B1EAF38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5" name="Line 67">
                <a:extLst>
                  <a:ext uri="{FF2B5EF4-FFF2-40B4-BE49-F238E27FC236}">
                    <a16:creationId xmlns:a16="http://schemas.microsoft.com/office/drawing/2014/main" id="{1DC69633-3FEB-1646-BF0F-91722FBD6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6" name="Line 68">
                <a:extLst>
                  <a:ext uri="{FF2B5EF4-FFF2-40B4-BE49-F238E27FC236}">
                    <a16:creationId xmlns:a16="http://schemas.microsoft.com/office/drawing/2014/main" id="{6A5C206B-2E1F-954D-B5B9-93EBA7489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7" name="Line 69">
                <a:extLst>
                  <a:ext uri="{FF2B5EF4-FFF2-40B4-BE49-F238E27FC236}">
                    <a16:creationId xmlns:a16="http://schemas.microsoft.com/office/drawing/2014/main" id="{510BBF5C-E3FC-5B42-99ED-AFE4EC5C0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04F09D67-576B-344C-A509-3CFC927AC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9" name="Line 71">
                <a:extLst>
                  <a:ext uri="{FF2B5EF4-FFF2-40B4-BE49-F238E27FC236}">
                    <a16:creationId xmlns:a16="http://schemas.microsoft.com/office/drawing/2014/main" id="{480A4BC8-A0DD-9D43-9DB8-6214B6231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0" name="Line 72">
                <a:extLst>
                  <a:ext uri="{FF2B5EF4-FFF2-40B4-BE49-F238E27FC236}">
                    <a16:creationId xmlns:a16="http://schemas.microsoft.com/office/drawing/2014/main" id="{8EF16B65-8CF9-8A44-A871-EE2553F4D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1" name="Line 73">
                <a:extLst>
                  <a:ext uri="{FF2B5EF4-FFF2-40B4-BE49-F238E27FC236}">
                    <a16:creationId xmlns:a16="http://schemas.microsoft.com/office/drawing/2014/main" id="{18030293-DE2F-AA48-878E-BB7416A0C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" name="Line 74">
                <a:extLst>
                  <a:ext uri="{FF2B5EF4-FFF2-40B4-BE49-F238E27FC236}">
                    <a16:creationId xmlns:a16="http://schemas.microsoft.com/office/drawing/2014/main" id="{C1AC72F8-8E96-C64A-822F-BF450AC67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3" name="Text Box 75">
                <a:extLst>
                  <a:ext uri="{FF2B5EF4-FFF2-40B4-BE49-F238E27FC236}">
                    <a16:creationId xmlns:a16="http://schemas.microsoft.com/office/drawing/2014/main" id="{5BB9C301-08C1-F445-9E43-F08BC466C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32923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94" name="Text Box 76">
                <a:extLst>
                  <a:ext uri="{FF2B5EF4-FFF2-40B4-BE49-F238E27FC236}">
                    <a16:creationId xmlns:a16="http://schemas.microsoft.com/office/drawing/2014/main" id="{160D315F-053A-6B4E-B60B-FF3F665C2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5</a:t>
                </a:r>
              </a:p>
            </p:txBody>
          </p:sp>
          <p:sp>
            <p:nvSpPr>
              <p:cNvPr id="95" name="Text Box 77">
                <a:extLst>
                  <a:ext uri="{FF2B5EF4-FFF2-40B4-BE49-F238E27FC236}">
                    <a16:creationId xmlns:a16="http://schemas.microsoft.com/office/drawing/2014/main" id="{4B8A42D3-32D6-0B41-8A3F-82E2076B2D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10</a:t>
                </a:r>
              </a:p>
            </p:txBody>
          </p:sp>
          <p:sp>
            <p:nvSpPr>
              <p:cNvPr id="96" name="Text Box 78">
                <a:extLst>
                  <a:ext uri="{FF2B5EF4-FFF2-40B4-BE49-F238E27FC236}">
                    <a16:creationId xmlns:a16="http://schemas.microsoft.com/office/drawing/2014/main" id="{5258B09F-9238-C14C-A72D-00A96A783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534828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15</a:t>
                </a:r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4E016C4B-C8D9-4DED-948F-49278B87D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49" y="3490123"/>
                <a:ext cx="966788" cy="35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D66FB25B-0A1D-4439-96A6-45DE07DB8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4" y="4280698"/>
                <a:ext cx="1030288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DCDFBE7-6E0E-4C63-86B3-E2BA3F7D5A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49" y="4983961"/>
                <a:ext cx="1030288" cy="379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0" name="Line 82">
                <a:extLst>
                  <a:ext uri="{FF2B5EF4-FFF2-40B4-BE49-F238E27FC236}">
                    <a16:creationId xmlns:a16="http://schemas.microsoft.com/office/drawing/2014/main" id="{FF098E66-5108-FE4C-A823-AF6C9D88C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1" name="Line 83">
                <a:extLst>
                  <a:ext uri="{FF2B5EF4-FFF2-40B4-BE49-F238E27FC236}">
                    <a16:creationId xmlns:a16="http://schemas.microsoft.com/office/drawing/2014/main" id="{6CEED2D2-7189-3A47-BC43-A1D2CFBE3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Line 84">
                <a:extLst>
                  <a:ext uri="{FF2B5EF4-FFF2-40B4-BE49-F238E27FC236}">
                    <a16:creationId xmlns:a16="http://schemas.microsoft.com/office/drawing/2014/main" id="{66AF2B59-BE9B-914A-BC7A-E03F022AF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F998DC-9E3E-284C-BA95-283CF2840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85">
              <a:extLst>
                <a:ext uri="{FF2B5EF4-FFF2-40B4-BE49-F238E27FC236}">
                  <a16:creationId xmlns:a16="http://schemas.microsoft.com/office/drawing/2014/main" id="{A61EB8EC-11C1-0C45-B3F5-01BDBA908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86">
              <a:extLst>
                <a:ext uri="{FF2B5EF4-FFF2-40B4-BE49-F238E27FC236}">
                  <a16:creationId xmlns:a16="http://schemas.microsoft.com/office/drawing/2014/main" id="{6F105A4A-D688-A64B-95AE-47BDDFB84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Line 87">
              <a:extLst>
                <a:ext uri="{FF2B5EF4-FFF2-40B4-BE49-F238E27FC236}">
                  <a16:creationId xmlns:a16="http://schemas.microsoft.com/office/drawing/2014/main" id="{B1B714A0-632E-F64C-8FD5-2E16B724D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Line 91">
              <a:extLst>
                <a:ext uri="{FF2B5EF4-FFF2-40B4-BE49-F238E27FC236}">
                  <a16:creationId xmlns:a16="http://schemas.microsoft.com/office/drawing/2014/main" id="{1BBC0B54-A26A-9A4D-8ACB-A21DF06A6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92">
              <a:extLst>
                <a:ext uri="{FF2B5EF4-FFF2-40B4-BE49-F238E27FC236}">
                  <a16:creationId xmlns:a16="http://schemas.microsoft.com/office/drawing/2014/main" id="{8C6AC155-537A-B142-AF71-FA0316653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Line 97">
              <a:extLst>
                <a:ext uri="{FF2B5EF4-FFF2-40B4-BE49-F238E27FC236}">
                  <a16:creationId xmlns:a16="http://schemas.microsoft.com/office/drawing/2014/main" id="{4C8FC327-A3EA-4E4A-8CB7-29D1A7998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99">
              <a:extLst>
                <a:ext uri="{FF2B5EF4-FFF2-40B4-BE49-F238E27FC236}">
                  <a16:creationId xmlns:a16="http://schemas.microsoft.com/office/drawing/2014/main" id="{0EDB221C-5DEC-CA40-86A3-6187BD3FE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7DCC8E-B913-B540-BDED-38A2C8DA3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21005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8613D4-DDF4-3248-88C0-E9A5BE9EC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97205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86AD33-1870-F14A-926F-DCF0897FB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44805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2527A3-5793-A446-B897-98311EA3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9594EE-6645-A14B-9168-669BE288A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4967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98878D-CD12-4D42-8FD8-67ACF6582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24B3FB-42F6-CF43-801B-54093DEF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2EEEB1-6426-4F44-BFF2-38052B9E7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953001"/>
              <a:ext cx="762000" cy="3190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Line 98">
              <a:extLst>
                <a:ext uri="{FF2B5EF4-FFF2-40B4-BE49-F238E27FC236}">
                  <a16:creationId xmlns:a16="http://schemas.microsoft.com/office/drawing/2014/main" id="{E9ACBAD3-0C9B-7F40-B714-D786F467E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4129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Line 93">
              <a:extLst>
                <a:ext uri="{FF2B5EF4-FFF2-40B4-BE49-F238E27FC236}">
                  <a16:creationId xmlns:a16="http://schemas.microsoft.com/office/drawing/2014/main" id="{1C39957B-8584-7F45-A4EF-267192DAC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7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8931E7B-9275-4E51-A33C-ED6D6E8D3CAE}"/>
              </a:ext>
            </a:extLst>
          </p:cNvPr>
          <p:cNvSpPr txBox="1"/>
          <p:nvPr/>
        </p:nvSpPr>
        <p:spPr>
          <a:xfrm>
            <a:off x="1072599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06090-BD7E-4648-BACE-BF4CDEA0B9A6}"/>
              </a:ext>
            </a:extLst>
          </p:cNvPr>
          <p:cNvSpPr txBox="1"/>
          <p:nvPr/>
        </p:nvSpPr>
        <p:spPr>
          <a:xfrm>
            <a:off x="4882381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9EB0-7B64-4E13-A57B-0A59807A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Request Resource Atomically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FA343-AC4C-4580-8882-3F5B8787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A49A-31DD-4E73-B1C9-636F9579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23353-28CC-41B3-9E3F-FC850F01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57400" y="2590800"/>
            <a:ext cx="8256760" cy="2860895"/>
            <a:chOff x="235390" y="3693814"/>
            <a:chExt cx="8256760" cy="2860895"/>
          </a:xfrm>
        </p:grpSpPr>
        <p:sp>
          <p:nvSpPr>
            <p:cNvPr id="3" name="Rectangle 2"/>
            <p:cNvSpPr/>
            <p:nvPr/>
          </p:nvSpPr>
          <p:spPr>
            <a:xfrm>
              <a:off x="235390" y="3693814"/>
              <a:ext cx="8256760" cy="28608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F2F51C-3EA6-4989-8D01-18CF29C05310}"/>
                </a:ext>
              </a:extLst>
            </p:cNvPr>
            <p:cNvSpPr txBox="1"/>
            <p:nvPr/>
          </p:nvSpPr>
          <p:spPr>
            <a:xfrm>
              <a:off x="405903" y="3946215"/>
              <a:ext cx="7748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Consider instead: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2F9498-88FC-418A-AC60-CB120BB4F7AF}"/>
                </a:ext>
              </a:extLst>
            </p:cNvPr>
            <p:cNvSpPr txBox="1"/>
            <p:nvPr/>
          </p:nvSpPr>
          <p:spPr>
            <a:xfrm>
              <a:off x="532664" y="4417358"/>
              <a:ext cx="34583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Thread A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Acquire_both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(x, y);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B9ED99-E189-4EC0-8BBA-EA1AB6820A3D}"/>
                </a:ext>
              </a:extLst>
            </p:cNvPr>
            <p:cNvSpPr txBox="1"/>
            <p:nvPr/>
          </p:nvSpPr>
          <p:spPr>
            <a:xfrm>
              <a:off x="3906174" y="4417358"/>
              <a:ext cx="34583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Thread B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Acquire_both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(y, x);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7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8931E7B-9275-4E51-A33C-ED6D6E8D3CAE}"/>
              </a:ext>
            </a:extLst>
          </p:cNvPr>
          <p:cNvSpPr txBox="1"/>
          <p:nvPr/>
        </p:nvSpPr>
        <p:spPr>
          <a:xfrm>
            <a:off x="1072599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06090-BD7E-4648-BACE-BF4CDEA0B9A6}"/>
              </a:ext>
            </a:extLst>
          </p:cNvPr>
          <p:cNvSpPr txBox="1"/>
          <p:nvPr/>
        </p:nvSpPr>
        <p:spPr>
          <a:xfrm>
            <a:off x="4882381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9EB0-7B64-4E13-A57B-0A59807A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Request Resource Atomically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FA343-AC4C-4580-8882-3F5B8787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A49A-31DD-4E73-B1C9-636F9579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23353-28CC-41B3-9E3F-FC850F01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57400" y="2590800"/>
            <a:ext cx="8256760" cy="3846374"/>
            <a:chOff x="260053" y="2751339"/>
            <a:chExt cx="8256760" cy="3846374"/>
          </a:xfrm>
        </p:grpSpPr>
        <p:sp>
          <p:nvSpPr>
            <p:cNvPr id="3" name="Rectangle 2"/>
            <p:cNvSpPr/>
            <p:nvPr/>
          </p:nvSpPr>
          <p:spPr>
            <a:xfrm>
              <a:off x="260053" y="2751339"/>
              <a:ext cx="8256760" cy="3846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F2F51C-3EA6-4989-8D01-18CF29C05310}"/>
                </a:ext>
              </a:extLst>
            </p:cNvPr>
            <p:cNvSpPr txBox="1"/>
            <p:nvPr/>
          </p:nvSpPr>
          <p:spPr>
            <a:xfrm>
              <a:off x="475612" y="2898803"/>
              <a:ext cx="7748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Or consider this: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2F9498-88FC-418A-AC60-CB120BB4F7AF}"/>
                </a:ext>
              </a:extLst>
            </p:cNvPr>
            <p:cNvSpPr txBox="1"/>
            <p:nvPr/>
          </p:nvSpPr>
          <p:spPr>
            <a:xfrm>
              <a:off x="475612" y="3405446"/>
              <a:ext cx="345830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Thread A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z.Acquire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x.Acquire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y.Acquire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z.Release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B9ED99-E189-4EC0-8BBA-EA1AB6820A3D}"/>
                </a:ext>
              </a:extLst>
            </p:cNvPr>
            <p:cNvSpPr txBox="1"/>
            <p:nvPr/>
          </p:nvSpPr>
          <p:spPr>
            <a:xfrm>
              <a:off x="3343226" y="3422023"/>
              <a:ext cx="345830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Thread B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z.Acquire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y.Acquire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x.Acquire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z.Release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8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3241-2176-4769-81D2-32605773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Prevention (3/4)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B3E5-937A-4B09-89E2-561B4AC0B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“No Preemption”</a:t>
            </a:r>
          </a:p>
          <a:p>
            <a:pPr lvl="1"/>
            <a:r>
              <a:rPr lang="en-US" altLang="ko-KR" dirty="0"/>
              <a:t>Resources are released only voluntarily by the thread holding the resource, after thread is finished with </a:t>
            </a:r>
            <a:r>
              <a:rPr lang="en-US" altLang="ko-KR" dirty="0" smtClean="0"/>
              <a:t>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Allow OS to revoke resources it has granted</a:t>
            </a:r>
          </a:p>
          <a:p>
            <a:pPr lvl="2"/>
            <a:r>
              <a:rPr lang="en-US" dirty="0" smtClean="0"/>
              <a:t>Example: Preemptive scheduling</a:t>
            </a:r>
          </a:p>
          <a:p>
            <a:pPr lvl="1"/>
            <a:r>
              <a:rPr lang="en-US" dirty="0" smtClean="0"/>
              <a:t>Doesn’t always work with resource semantics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B2FC-BE4D-4D41-B16D-C5B78BD6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C6694-49E0-4CB2-A7F9-BBF28AD2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0617-177C-49B4-993A-215335F9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B4DA-F6E7-41FD-8251-96F8DA94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Preempting Resources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With </a:t>
            </a:r>
            <a:r>
              <a:rPr lang="en-US" dirty="0">
                <a:cs typeface="Arial" panose="020B0604020202020204" pitchFamily="34" charset="0"/>
              </a:rPr>
              <a:t>virtual memory we have “infinite” space so everything will just succeed.</a:t>
            </a:r>
          </a:p>
          <a:p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Alternative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view: we are “pre-empting” memory when paging out to disk, and giving it back when paging back in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C6D73-E4F0-408B-BF25-38D04C22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4B80-B424-46E8-A479-104629F5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F2B7E-2BF1-43CE-9643-6CF16865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51B50-2467-46ED-A870-E02F8C01345D}"/>
              </a:ext>
            </a:extLst>
          </p:cNvPr>
          <p:cNvSpPr txBox="1"/>
          <p:nvPr/>
        </p:nvSpPr>
        <p:spPr>
          <a:xfrm>
            <a:off x="1066800" y="2126750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A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148AC-2390-42F5-B4FE-938A74A7AB35}"/>
              </a:ext>
            </a:extLst>
          </p:cNvPr>
          <p:cNvSpPr txBox="1"/>
          <p:nvPr/>
        </p:nvSpPr>
        <p:spPr>
          <a:xfrm>
            <a:off x="4876800" y="2133599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B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5903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3241-2176-4769-81D2-32605773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Prevention (4/4)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B3E5-937A-4B09-89E2-561B4AC0B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“Circular Wait”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waits for T</a:t>
            </a:r>
            <a:r>
              <a:rPr lang="en-US" baseline="-25000" dirty="0" smtClean="0"/>
              <a:t>2</a:t>
            </a:r>
            <a:r>
              <a:rPr lang="en-US" dirty="0" smtClean="0"/>
              <a:t> and T</a:t>
            </a:r>
            <a:r>
              <a:rPr lang="en-US" baseline="-25000" dirty="0" smtClean="0"/>
              <a:t>2</a:t>
            </a:r>
            <a:r>
              <a:rPr lang="en-US" dirty="0" smtClean="0"/>
              <a:t> waits for T</a:t>
            </a:r>
            <a:r>
              <a:rPr lang="en-US" baseline="-25000" dirty="0" smtClean="0"/>
              <a:t>1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Acquire resources in a consistent order</a:t>
            </a:r>
          </a:p>
          <a:p>
            <a:pPr lvl="1"/>
            <a:r>
              <a:rPr lang="en-US" dirty="0" smtClean="0"/>
              <a:t>Acquire all resources atomically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B2FC-BE4D-4D41-B16D-C5B78BD6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C6694-49E0-4CB2-A7F9-BBF28AD2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0617-177C-49B4-993A-215335F9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6506090-BD7E-4648-BACE-BF4CDEA0B9A6}"/>
              </a:ext>
            </a:extLst>
          </p:cNvPr>
          <p:cNvSpPr txBox="1"/>
          <p:nvPr/>
        </p:nvSpPr>
        <p:spPr>
          <a:xfrm>
            <a:off x="4882381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9EB0-7B64-4E13-A57B-0A59807A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Acquire Resources in a Consistent Order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FA343-AC4C-4580-8882-3F5B8787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A49A-31DD-4E73-B1C9-636F9579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23353-28CC-41B3-9E3F-FC850F01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56962" y="2013736"/>
            <a:ext cx="5319675" cy="3961438"/>
            <a:chOff x="6256962" y="2013735"/>
            <a:chExt cx="5319675" cy="4006065"/>
          </a:xfrm>
        </p:grpSpPr>
        <p:sp>
          <p:nvSpPr>
            <p:cNvPr id="3" name="Rectangle 2"/>
            <p:cNvSpPr/>
            <p:nvPr/>
          </p:nvSpPr>
          <p:spPr>
            <a:xfrm>
              <a:off x="6256962" y="2013735"/>
              <a:ext cx="5157627" cy="40060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34F9F5-909A-4168-B7D2-07C5566EE49C}"/>
                </a:ext>
              </a:extLst>
            </p:cNvPr>
            <p:cNvSpPr txBox="1"/>
            <p:nvPr/>
          </p:nvSpPr>
          <p:spPr>
            <a:xfrm>
              <a:off x="6371261" y="2179586"/>
              <a:ext cx="4886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Consider instead: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512CED-3810-45BA-A011-1F692A2259FD}"/>
                </a:ext>
              </a:extLst>
            </p:cNvPr>
            <p:cNvSpPr txBox="1"/>
            <p:nvPr/>
          </p:nvSpPr>
          <p:spPr>
            <a:xfrm>
              <a:off x="6371261" y="2702806"/>
              <a:ext cx="26026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Thread A</a:t>
              </a:r>
              <a:endParaRPr lang="en-US" sz="2400" dirty="0"/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x.Acquire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y.Acquire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y.Release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x.Release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2C07B7-954A-492C-BDE8-23BF3FD37404}"/>
                </a:ext>
              </a:extLst>
            </p:cNvPr>
            <p:cNvSpPr txBox="1"/>
            <p:nvPr/>
          </p:nvSpPr>
          <p:spPr>
            <a:xfrm>
              <a:off x="8973949" y="2702806"/>
              <a:ext cx="26026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Thread B</a:t>
              </a:r>
              <a:endParaRPr lang="en-US" sz="2400" dirty="0"/>
            </a:p>
            <a:p>
              <a:r>
                <a:rPr lang="en-US" sz="24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2400" b="1" dirty="0" err="1">
                  <a:latin typeface="Consolas" panose="020B0609020204030204" pitchFamily="49" charset="0"/>
                </a:rPr>
                <a:t>.Acquire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y</a:t>
              </a:r>
              <a:r>
                <a:rPr lang="en-US" sz="2400" b="1" dirty="0" err="1">
                  <a:latin typeface="Consolas" panose="020B0609020204030204" pitchFamily="49" charset="0"/>
                </a:rPr>
                <a:t>.Acquire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x.Release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y.Release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8DA548D-D248-4194-833E-3B68412809E8}"/>
              </a:ext>
            </a:extLst>
          </p:cNvPr>
          <p:cNvSpPr txBox="1"/>
          <p:nvPr/>
        </p:nvSpPr>
        <p:spPr>
          <a:xfrm>
            <a:off x="6371261" y="5021066"/>
            <a:ext cx="4886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 it matter in which order the locks are released?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31E7B-9275-4E51-A33C-ED6D6E8D3CAE}"/>
              </a:ext>
            </a:extLst>
          </p:cNvPr>
          <p:cNvSpPr txBox="1"/>
          <p:nvPr/>
        </p:nvSpPr>
        <p:spPr>
          <a:xfrm>
            <a:off x="1072599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62505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Should a System Deal With Deadlock?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different approaches:</a:t>
            </a:r>
          </a:p>
          <a:p>
            <a:pPr lvl="1"/>
            <a:r>
              <a:rPr lang="en-US" dirty="0" smtClean="0"/>
              <a:t>Deadlock avoidance: dynamically delay resource requests so deadlock doesn’t happen</a:t>
            </a:r>
          </a:p>
          <a:p>
            <a:pPr lvl="1"/>
            <a:r>
              <a:rPr lang="en-US" dirty="0" smtClean="0"/>
              <a:t>Deadlock prevention: write your code in a way that it isn’t prone to deadlock</a:t>
            </a:r>
          </a:p>
          <a:p>
            <a:pPr lvl="1"/>
            <a:r>
              <a:rPr lang="en-US" dirty="0" smtClean="0"/>
              <a:t>Deadlock recovery: let deadlock happen, and then figure out how to recover from it</a:t>
            </a:r>
          </a:p>
          <a:p>
            <a:r>
              <a:rPr lang="en-US" dirty="0" smtClean="0"/>
              <a:t>Modern operating systems:</a:t>
            </a:r>
          </a:p>
          <a:p>
            <a:pPr lvl="1"/>
            <a:r>
              <a:rPr lang="en-US" dirty="0" smtClean="0"/>
              <a:t>Make sure the system isn’t involved in any deadlock</a:t>
            </a:r>
          </a:p>
          <a:p>
            <a:pPr lvl="1"/>
            <a:r>
              <a:rPr lang="en-US" dirty="0" smtClean="0"/>
              <a:t>Ignore deadlock in applications</a:t>
            </a:r>
          </a:p>
          <a:p>
            <a:pPr lvl="2"/>
            <a:r>
              <a:rPr lang="en-US" dirty="0" smtClean="0"/>
              <a:t>“Ostrich Algorithm” or deadlock denial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DD303-EAEB-4EB1-B739-51302F0D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B69D5-CEA0-473F-96BC-8EA06E9F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3040" y="3298804"/>
            <a:ext cx="8394192" cy="62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EAC9-89EC-421C-BB8F-F2C1B5B4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Deal with Deadlock?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3830-4C4D-4711-972A-BFFD310BD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Terminate thread, force it to give up resources</a:t>
            </a:r>
          </a:p>
          <a:p>
            <a:pPr lvl="1"/>
            <a:r>
              <a:rPr lang="en-US" smtClean="0"/>
              <a:t>Dining Philosophers Example: Remove a dining philosopher</a:t>
            </a:r>
          </a:p>
          <a:p>
            <a:pPr lvl="1"/>
            <a:r>
              <a:rPr lang="en-US" smtClean="0"/>
              <a:t>In AllocateOrWait example, OS kills a process to free up some memory</a:t>
            </a:r>
          </a:p>
          <a:p>
            <a:pPr lvl="1"/>
            <a:r>
              <a:rPr lang="en-US" smtClean="0"/>
              <a:t>Not always possible—killing a thread holding a lock leaves world inconsistent</a:t>
            </a:r>
          </a:p>
          <a:p>
            <a:r>
              <a:rPr lang="en-US" smtClean="0"/>
              <a:t>Roll back actions of deadlocked threads</a:t>
            </a:r>
          </a:p>
          <a:p>
            <a:pPr lvl="1"/>
            <a:r>
              <a:rPr lang="en-US" smtClean="0"/>
              <a:t>Common techniques in databases (transactions)</a:t>
            </a:r>
          </a:p>
          <a:p>
            <a:pPr lvl="1"/>
            <a:r>
              <a:rPr lang="en-US" smtClean="0"/>
              <a:t>Of course, if you restart in exactly the same way, may enter deadlock again</a:t>
            </a:r>
          </a:p>
          <a:p>
            <a:r>
              <a:rPr lang="en-US" smtClean="0"/>
              <a:t>Preempt resources without killing off thread</a:t>
            </a:r>
          </a:p>
          <a:p>
            <a:pPr lvl="1"/>
            <a:r>
              <a:rPr lang="en-US" smtClean="0"/>
              <a:t>Temporarily take resources away from a thread</a:t>
            </a:r>
          </a:p>
          <a:p>
            <a:pPr lvl="1"/>
            <a:r>
              <a:rPr lang="en-US" smtClean="0"/>
              <a:t>Doesn’t always fit with semantics of computation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0CE81-D310-464F-B9B0-8143D932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C2ADF-8147-4DCA-8907-C4B05C5D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15679-1D0F-4B16-AED7-0A360046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0E76-0AF8-4956-9C77-43F480C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F9F8-574E-4C8A-8028-E95375C6F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/>
              <a:t>2: due </a:t>
            </a:r>
            <a:r>
              <a:rPr lang="en-US" dirty="0" smtClean="0"/>
              <a:t>Monday</a:t>
            </a:r>
            <a:r>
              <a:rPr lang="en-US" dirty="0"/>
              <a:t>, </a:t>
            </a:r>
            <a:r>
              <a:rPr lang="en-US" dirty="0" smtClean="0"/>
              <a:t>April 7</a:t>
            </a:r>
            <a:endParaRPr lang="en-US" dirty="0"/>
          </a:p>
          <a:p>
            <a:r>
              <a:rPr lang="en-US" dirty="0"/>
              <a:t>Project 1: deadline extended to Monday, </a:t>
            </a:r>
            <a:r>
              <a:rPr lang="en-US" smtClean="0"/>
              <a:t>April 7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1759D-D03E-471B-8CF3-BF34E7E2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3FA9-0257-46EE-A537-55CC9784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1ED10-FAD1-432C-AA87-BF329EA6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F2C3-16CA-41EB-95E8-C121ADF2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multi-oom Test (Project 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EA0F-2FBE-4FE2-AD01-43389C83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multi-</a:t>
            </a:r>
            <a:r>
              <a:rPr lang="en-US" dirty="0" err="1" smtClean="0"/>
              <a:t>oom</a:t>
            </a:r>
            <a:r>
              <a:rPr lang="en-US" dirty="0" smtClean="0"/>
              <a:t> test is designed to stress your Project 1 implementation</a:t>
            </a:r>
          </a:p>
          <a:p>
            <a:r>
              <a:rPr lang="en-US" dirty="0" smtClean="0"/>
              <a:t>Keeps creating processes until doing so fails</a:t>
            </a:r>
          </a:p>
          <a:p>
            <a:pPr lvl="1"/>
            <a:r>
              <a:rPr lang="en-US" dirty="0" smtClean="0"/>
              <a:t>Checks that you handle all failures properly (e.g., </a:t>
            </a:r>
            <a:r>
              <a:rPr lang="en-US" dirty="0" err="1" smtClean="0"/>
              <a:t>malloc</a:t>
            </a:r>
            <a:r>
              <a:rPr lang="en-US" dirty="0" smtClean="0"/>
              <a:t> failures)</a:t>
            </a:r>
          </a:p>
          <a:p>
            <a:r>
              <a:rPr lang="en-US" dirty="0" smtClean="0"/>
              <a:t>Exits in unclean ways</a:t>
            </a:r>
          </a:p>
          <a:p>
            <a:pPr lvl="1"/>
            <a:r>
              <a:rPr lang="en-US" dirty="0" smtClean="0"/>
              <a:t>Checks that you properly handle exiting due to a fault, exiting with files open…</a:t>
            </a:r>
          </a:p>
          <a:p>
            <a:r>
              <a:rPr lang="en-US" dirty="0" smtClean="0"/>
              <a:t>Checks whether all memory has been released when process exits</a:t>
            </a:r>
          </a:p>
          <a:p>
            <a:pPr lvl="1"/>
            <a:r>
              <a:rPr lang="en-US" dirty="0" smtClean="0"/>
              <a:t>Verify that every </a:t>
            </a:r>
            <a:r>
              <a:rPr lang="en-US" dirty="0" err="1" smtClean="0">
                <a:latin typeface="Consolas" panose="020B0609020204030204" pitchFamily="49" charset="0"/>
              </a:rPr>
              <a:t>page_alloc</a:t>
            </a:r>
            <a:r>
              <a:rPr lang="en-US" dirty="0" smtClean="0"/>
              <a:t> has a </a:t>
            </a:r>
            <a:r>
              <a:rPr lang="en-US" dirty="0" err="1" smtClean="0">
                <a:latin typeface="Consolas" panose="020B0609020204030204" pitchFamily="49" charset="0"/>
              </a:rPr>
              <a:t>page_free</a:t>
            </a:r>
            <a:r>
              <a:rPr lang="en-US" dirty="0" smtClean="0"/>
              <a:t>, every </a:t>
            </a:r>
            <a:r>
              <a:rPr lang="en-US" dirty="0" err="1" smtClean="0">
                <a:latin typeface="Consolas" panose="020B0609020204030204" pitchFamily="49" charset="0"/>
              </a:rPr>
              <a:t>malloc</a:t>
            </a:r>
            <a:r>
              <a:rPr lang="en-US" dirty="0" smtClean="0"/>
              <a:t> has a corresponding </a:t>
            </a:r>
            <a:r>
              <a:rPr lang="en-US" dirty="0" smtClean="0">
                <a:latin typeface="Consolas" panose="020B0609020204030204" pitchFamily="49" charset="0"/>
              </a:rPr>
              <a:t>free</a:t>
            </a:r>
          </a:p>
          <a:p>
            <a:r>
              <a:rPr lang="en-US" dirty="0" smtClean="0"/>
              <a:t>It repeats the same thing 10 times, and checks that it can spawn the same number of processes each time</a:t>
            </a:r>
          </a:p>
          <a:p>
            <a:pPr lvl="1"/>
            <a:r>
              <a:rPr lang="en-US" dirty="0" smtClean="0"/>
              <a:t>To make sure there are no memory leaks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3929D-6A4B-4C7E-B71F-F4549C5A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84416-AF93-4862-B1CE-4622ED8A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56DA1-8A28-437D-97B3-61FE0287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335-7951-440E-96BB-F085532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Ensuring Progress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14C-9273-4B5A-A722-4094495E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Starvation: thread fails to make progress for an indefinite period of time</a:t>
            </a:r>
          </a:p>
          <a:p>
            <a:r>
              <a:rPr lang="en-US" dirty="0" smtClean="0"/>
              <a:t>Causes of starvation:</a:t>
            </a:r>
          </a:p>
          <a:p>
            <a:pPr lvl="1"/>
            <a:r>
              <a:rPr lang="en-US" b="1" dirty="0" smtClean="0"/>
              <a:t>Scheduling policy never runs a particular thread on the CPU</a:t>
            </a:r>
          </a:p>
          <a:p>
            <a:pPr lvl="1"/>
            <a:r>
              <a:rPr lang="en-US" dirty="0" smtClean="0"/>
              <a:t>Threads wait for each other or are spinning in a way that will never be resolved</a:t>
            </a:r>
          </a:p>
          <a:p>
            <a:r>
              <a:rPr lang="en-US" dirty="0" smtClean="0"/>
              <a:t>Let’s explore what sorts of problems we might fall into and how to avoid them…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82CE8-DD7D-4D9B-8742-97C7697A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AF0F6-CF1C-46E9-8862-FAD6A75C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4021F-FEE9-4142-8E4B-6C309C02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96AB-413F-48DA-9498-833D6862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46E7-BB10-4875-ABF1-7DCCEB376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Starvation vs. Deadlock</a:t>
            </a:r>
          </a:p>
          <a:p>
            <a:pPr lvl="1"/>
            <a:r>
              <a:rPr lang="en-US" dirty="0" smtClean="0"/>
              <a:t>Starvation: Thread indefinitely unable to make progress</a:t>
            </a:r>
          </a:p>
          <a:p>
            <a:pPr lvl="1"/>
            <a:r>
              <a:rPr lang="en-US" dirty="0" smtClean="0"/>
              <a:t>Deadlock: Thread(s) unable to make progress due to circular wait</a:t>
            </a:r>
          </a:p>
          <a:p>
            <a:r>
              <a:rPr lang="en-US" dirty="0" smtClean="0"/>
              <a:t>Four conditions for deadlock:</a:t>
            </a:r>
          </a:p>
          <a:p>
            <a:pPr lvl="1"/>
            <a:r>
              <a:rPr lang="en-US" dirty="0" smtClean="0"/>
              <a:t>Mutual exclusion</a:t>
            </a:r>
          </a:p>
          <a:p>
            <a:pPr lvl="1"/>
            <a:r>
              <a:rPr lang="en-US" dirty="0" smtClean="0"/>
              <a:t>Hold and wait</a:t>
            </a:r>
          </a:p>
          <a:p>
            <a:pPr lvl="1"/>
            <a:r>
              <a:rPr lang="en-US" dirty="0" smtClean="0"/>
              <a:t>No preemption</a:t>
            </a:r>
          </a:p>
          <a:p>
            <a:pPr lvl="1"/>
            <a:r>
              <a:rPr lang="en-US" dirty="0" smtClean="0"/>
              <a:t>Circular Wait</a:t>
            </a:r>
          </a:p>
          <a:p>
            <a:r>
              <a:rPr lang="en-US" dirty="0" smtClean="0"/>
              <a:t>Three different approaches to address deadlock:</a:t>
            </a:r>
          </a:p>
          <a:p>
            <a:pPr lvl="1"/>
            <a:r>
              <a:rPr lang="en-US" dirty="0" smtClean="0"/>
              <a:t>Deadlock avoidance: dynamically delay resource requests so deadlock doesn’t happen</a:t>
            </a:r>
          </a:p>
          <a:p>
            <a:pPr lvl="1"/>
            <a:r>
              <a:rPr lang="en-US" dirty="0" smtClean="0"/>
              <a:t>Deadlock prevention: write your code in a way that it isn’t prone to deadlock</a:t>
            </a:r>
          </a:p>
          <a:p>
            <a:pPr lvl="1"/>
            <a:r>
              <a:rPr lang="en-US" dirty="0" smtClean="0"/>
              <a:t>Deadlock recovery: let deadlock happen, and then figure out how to recover from it</a:t>
            </a:r>
          </a:p>
          <a:p>
            <a:r>
              <a:rPr lang="en-US" dirty="0" smtClean="0"/>
              <a:t>Or deadlock denial: ignore the possibility of deadlock in applications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CDF2-56AA-44D5-A815-31391596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FAD92-0E97-4F72-BBE1-29BB52B4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5823-8DAB-469A-A273-CA6545F6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405B-D4DB-40C0-ADAA-408A6CC5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Schedulers Prone to Starvation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1CE-723F-4B97-BBEF-8B5FDEF8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kinds of schedulers are prone to starvation?</a:t>
            </a:r>
          </a:p>
          <a:p>
            <a:r>
              <a:rPr lang="en-US" dirty="0" smtClean="0"/>
              <a:t>Of the scheduling policies we’ve studied, which are prone to starvation? And can we fix them?</a:t>
            </a:r>
          </a:p>
          <a:p>
            <a:r>
              <a:rPr lang="en-US" dirty="0" smtClean="0"/>
              <a:t>How might we design scheduling policies that avoid starvation entirely?</a:t>
            </a:r>
          </a:p>
          <a:p>
            <a:pPr lvl="1"/>
            <a:r>
              <a:rPr lang="en-US" dirty="0" smtClean="0"/>
              <a:t>Arguably more relevant now than when CPU scheduling was first developed…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0676-9F8D-42A0-A8E2-B3684369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1A44-629F-4E73-BBDC-45608AC7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4A43-AB85-48C5-B12E-66A0BA12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48C1-C4A9-4923-BB4D-A895E66E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Priority Inversion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E8E4-2213-418F-A604-FF1C4DECF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high priority task is blocked waiting on low priority task</a:t>
            </a:r>
          </a:p>
          <a:p>
            <a:r>
              <a:rPr lang="en-US" dirty="0" smtClean="0"/>
              <a:t>Low priority one must run for high priority to make progress</a:t>
            </a:r>
          </a:p>
          <a:p>
            <a:r>
              <a:rPr lang="en-US" dirty="0" smtClean="0"/>
              <a:t>Medium priority task can starve a high priority one</a:t>
            </a:r>
          </a:p>
          <a:p>
            <a:endParaRPr lang="en-US" dirty="0" smtClean="0"/>
          </a:p>
          <a:p>
            <a:r>
              <a:rPr lang="en-US" dirty="0" smtClean="0"/>
              <a:t>When else might priority lead to starvation or “live lock”?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0108B-68EC-4341-8CEF-E9F84359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F400-2E45-4F8F-B6DE-AA3936B3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D39CA-2753-4C94-88A1-91E081D0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BFA2A-EF84-1147-89AC-A6CA781DEACA}"/>
              </a:ext>
            </a:extLst>
          </p:cNvPr>
          <p:cNvGrpSpPr/>
          <p:nvPr/>
        </p:nvGrpSpPr>
        <p:grpSpPr>
          <a:xfrm>
            <a:off x="6707923" y="4538687"/>
            <a:ext cx="3116689" cy="1578683"/>
            <a:chOff x="5335108" y="4520217"/>
            <a:chExt cx="3116689" cy="1578683"/>
          </a:xfrm>
        </p:grpSpPr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FCD314D-DC33-534F-B540-734718D9672B}"/>
                </a:ext>
              </a:extLst>
            </p:cNvPr>
            <p:cNvSpPr txBox="1"/>
            <p:nvPr/>
          </p:nvSpPr>
          <p:spPr>
            <a:xfrm>
              <a:off x="5606144" y="4898571"/>
              <a:ext cx="2084225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Consolas" panose="020B0609020204030204" pitchFamily="49" charset="0"/>
                </a:rPr>
                <a:t>lock.acquire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lock.release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50870BE5-9099-024D-8B03-C9A4EF646C88}"/>
                </a:ext>
              </a:extLst>
            </p:cNvPr>
            <p:cNvSpPr txBox="1"/>
            <p:nvPr/>
          </p:nvSpPr>
          <p:spPr>
            <a:xfrm>
              <a:off x="5335108" y="4520217"/>
              <a:ext cx="1433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Low Priority</a:t>
              </a:r>
            </a:p>
          </p:txBody>
        </p:sp>
        <p:sp>
          <p:nvSpPr>
            <p:cNvPr id="22" name="Left Arrow 7">
              <a:extLst>
                <a:ext uri="{FF2B5EF4-FFF2-40B4-BE49-F238E27FC236}">
                  <a16:creationId xmlns:a16="http://schemas.microsoft.com/office/drawing/2014/main" id="{A50FAB5F-98F4-6F40-B93F-AA691DA55C75}"/>
                </a:ext>
              </a:extLst>
            </p:cNvPr>
            <p:cNvSpPr/>
            <p:nvPr/>
          </p:nvSpPr>
          <p:spPr>
            <a:xfrm>
              <a:off x="7668025" y="5190217"/>
              <a:ext cx="783772" cy="3374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9D5AB-7BEC-A94A-A407-6EAB4820319E}"/>
              </a:ext>
            </a:extLst>
          </p:cNvPr>
          <p:cNvGrpSpPr/>
          <p:nvPr/>
        </p:nvGrpSpPr>
        <p:grpSpPr>
          <a:xfrm>
            <a:off x="1928475" y="4604002"/>
            <a:ext cx="3269191" cy="1334341"/>
            <a:chOff x="555660" y="4585532"/>
            <a:chExt cx="3269191" cy="1334341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69816CED-7EDA-C74C-9182-3E0963F7F7EF}"/>
                </a:ext>
              </a:extLst>
            </p:cNvPr>
            <p:cNvSpPr txBox="1"/>
            <p:nvPr/>
          </p:nvSpPr>
          <p:spPr>
            <a:xfrm>
              <a:off x="1360715" y="4996543"/>
              <a:ext cx="246413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onsolas" panose="020B0609020204030204" pitchFamily="49" charset="0"/>
                </a:rPr>
                <a:t>while (</a:t>
              </a:r>
              <a:r>
                <a:rPr lang="en-US" dirty="0" err="1">
                  <a:latin typeface="Consolas" panose="020B0609020204030204" pitchFamily="49" charset="0"/>
                </a:rPr>
                <a:t>try_lock</a:t>
              </a:r>
              <a:r>
                <a:rPr lang="en-US" dirty="0"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7BBF97DB-E4D8-2740-AC58-969DD01DF627}"/>
                </a:ext>
              </a:extLst>
            </p:cNvPr>
            <p:cNvSpPr txBox="1"/>
            <p:nvPr/>
          </p:nvSpPr>
          <p:spPr>
            <a:xfrm>
              <a:off x="1066464" y="4585532"/>
              <a:ext cx="1484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High Priority</a:t>
              </a:r>
            </a:p>
          </p:txBody>
        </p:sp>
        <p:sp>
          <p:nvSpPr>
            <p:cNvPr id="19" name="U-Turn Arrow 8">
              <a:extLst>
                <a:ext uri="{FF2B5EF4-FFF2-40B4-BE49-F238E27FC236}">
                  <a16:creationId xmlns:a16="http://schemas.microsoft.com/office/drawing/2014/main" id="{C396E400-D909-B94D-B157-2F077371C767}"/>
                </a:ext>
              </a:extLst>
            </p:cNvPr>
            <p:cNvSpPr/>
            <p:nvPr/>
          </p:nvSpPr>
          <p:spPr>
            <a:xfrm rot="16200000">
              <a:off x="619996" y="4973481"/>
              <a:ext cx="600983" cy="7296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5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5660-DB25-46DB-A561-76802D1B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Are SRTF and MLFQ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1C61-A6EC-4256-8400-8B99E188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SRTF, long jobs are starved in favor of short ones</a:t>
            </a:r>
          </a:p>
          <a:p>
            <a:pPr lvl="1"/>
            <a:r>
              <a:rPr lang="en-US" dirty="0" smtClean="0"/>
              <a:t>Same fundamental problem as priority scheduling</a:t>
            </a:r>
          </a:p>
          <a:p>
            <a:r>
              <a:rPr lang="en-US" dirty="0" smtClean="0"/>
              <a:t>MLFQ is an approximation of SRTF, so it suffers from the same problem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1076-4B51-4C04-9BAC-419CE79B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6A300-5A8B-4AEE-A5A9-CF9B863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2E12B-A574-43AF-BDAF-EA625964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0A0CBF3-7574-4B20-BB94-99B7152D443E}"/>
              </a:ext>
            </a:extLst>
          </p:cNvPr>
          <p:cNvGrpSpPr>
            <a:grpSpLocks/>
          </p:cNvGrpSpPr>
          <p:nvPr/>
        </p:nvGrpSpPr>
        <p:grpSpPr bwMode="auto">
          <a:xfrm>
            <a:off x="2552700" y="1943100"/>
            <a:ext cx="3657600" cy="2381267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C43219A-09C9-48FD-8345-D9707BB70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B267772-DB2A-4ACB-97E1-3582ED7A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91526F2-AA20-4F8A-A790-4A793084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E5D1D2E-D7DB-4822-8B91-08C9B84724F4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2363217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8C7191-3B13-41C1-9AF6-D75A258C9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395CB6F2-F151-4E13-956F-775C56EDE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1F75C0B1-CA2C-4E83-A317-92194C851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71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869</TotalTime>
  <Words>4692</Words>
  <Application>Microsoft Office PowerPoint</Application>
  <PresentationFormat>Widescreen</PresentationFormat>
  <Paragraphs>944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맑은 고딕</vt:lpstr>
      <vt:lpstr>Arial</vt:lpstr>
      <vt:lpstr>Arial Black</vt:lpstr>
      <vt:lpstr>Calibri</vt:lpstr>
      <vt:lpstr>Cambria Math</vt:lpstr>
      <vt:lpstr>Century Schoolbook</vt:lpstr>
      <vt:lpstr>Consolas</vt:lpstr>
      <vt:lpstr>Gill Sans</vt:lpstr>
      <vt:lpstr>Symbol</vt:lpstr>
      <vt:lpstr>Wingdings 2</vt:lpstr>
      <vt:lpstr>View</vt:lpstr>
      <vt:lpstr>Scheduling 3: Deadlock</vt:lpstr>
      <vt:lpstr>Recall: Linux O(1) Scheduler</vt:lpstr>
      <vt:lpstr>Recall: Multi-Core Scheduling</vt:lpstr>
      <vt:lpstr>Recall: Real-Time Scheduling</vt:lpstr>
      <vt:lpstr>Recall: Earliest Deadline First (EDF)</vt:lpstr>
      <vt:lpstr>Recall: Ensuring Progress</vt:lpstr>
      <vt:lpstr>Recall: Schedulers Prone to Starvation</vt:lpstr>
      <vt:lpstr>Recall: Priority Inversion</vt:lpstr>
      <vt:lpstr>Recall: Are SRTF and MLFQ Prone to Starvation?</vt:lpstr>
      <vt:lpstr>Recall: Evaluating Schedulers</vt:lpstr>
      <vt:lpstr>Recall: Changing Landscape of Scheduling</vt:lpstr>
      <vt:lpstr>Recall: Proportional-Share Scheduling</vt:lpstr>
      <vt:lpstr>Recall: Lottery Scheduling</vt:lpstr>
      <vt:lpstr>Stride Scheduling</vt:lpstr>
      <vt:lpstr>Recall: Linux Completely Fair Scheduler (CFS)</vt:lpstr>
      <vt:lpstr>Recall: Linux CFS, Responsiveness</vt:lpstr>
      <vt:lpstr>Recall: Linux CFS, Throughput</vt:lpstr>
      <vt:lpstr>Recall: Linux CFS: Proportional Shares</vt:lpstr>
      <vt:lpstr>Recall: Choosing the Right Scheduler</vt:lpstr>
      <vt:lpstr>Deadlocks</vt:lpstr>
      <vt:lpstr>PowerPoint Presentation</vt:lpstr>
      <vt:lpstr>Ensuring Progress</vt:lpstr>
      <vt:lpstr>Deadlock: A Type of Starvation</vt:lpstr>
      <vt:lpstr>Example: Single-Lane Bridge Crossing</vt:lpstr>
      <vt:lpstr>Bridge Crossing Example</vt:lpstr>
      <vt:lpstr>Deadlock with Locks</vt:lpstr>
      <vt:lpstr>Deadlock with Locks: Unlucky Case</vt:lpstr>
      <vt:lpstr>Deadlock with Locks: “Lucky” Case</vt:lpstr>
      <vt:lpstr>Other Types of Deadlock</vt:lpstr>
      <vt:lpstr>Deadlock with Space</vt:lpstr>
      <vt:lpstr>The Dining Philosophers Problem</vt:lpstr>
      <vt:lpstr>How to Detect Deadlock?</vt:lpstr>
      <vt:lpstr>Resource-Allocation Graph</vt:lpstr>
      <vt:lpstr>Resource-Allocation Graph Examples</vt:lpstr>
      <vt:lpstr>Deadlock Detection Algorithm</vt:lpstr>
      <vt:lpstr>How Should a System Deal With Deadlock?</vt:lpstr>
      <vt:lpstr>Deadlock Avoidance</vt:lpstr>
      <vt:lpstr>Deadlock Avoidance: Three States</vt:lpstr>
      <vt:lpstr>Deadlock Avoidance</vt:lpstr>
      <vt:lpstr>Banker’s Algorithm for Avoiding Deadlock</vt:lpstr>
      <vt:lpstr>Banker’s Algorithm for Avoiding Deadlock</vt:lpstr>
      <vt:lpstr>Banker’s Algorithm for Avoiding Deadlock</vt:lpstr>
      <vt:lpstr>Applying Banker’s Algorithm to the Dining Philosophers Problem</vt:lpstr>
      <vt:lpstr>How Should a System Deal With Deadlock?</vt:lpstr>
      <vt:lpstr>Deadlock Prevention</vt:lpstr>
      <vt:lpstr>Four Requirements for Deadlock</vt:lpstr>
      <vt:lpstr>Deadlock Prevention (1/4)</vt:lpstr>
      <vt:lpstr>(Virtually) Infinite Resources</vt:lpstr>
      <vt:lpstr>Deadlock Prevention (2/4)</vt:lpstr>
      <vt:lpstr>Request Resource Atomically</vt:lpstr>
      <vt:lpstr>Request Resource Atomically</vt:lpstr>
      <vt:lpstr>Deadlock Prevention (3/4)</vt:lpstr>
      <vt:lpstr>Preempting Resources</vt:lpstr>
      <vt:lpstr>Deadlock Prevention (4/4)</vt:lpstr>
      <vt:lpstr>Acquire Resources in a Consistent Order</vt:lpstr>
      <vt:lpstr>How Should a System Deal With Deadlock?</vt:lpstr>
      <vt:lpstr>How to Deal with Deadlock?</vt:lpstr>
      <vt:lpstr>Announcements</vt:lpstr>
      <vt:lpstr>The multi-oom Test (Project 1)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200</cp:revision>
  <dcterms:created xsi:type="dcterms:W3CDTF">2024-06-27T20:10:03Z</dcterms:created>
  <dcterms:modified xsi:type="dcterms:W3CDTF">2025-03-26T23:04:21Z</dcterms:modified>
</cp:coreProperties>
</file>